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46" d="100"/>
          <a:sy n="46" d="100"/>
        </p:scale>
        <p:origin x="85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2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3F2C4FED-905E-CA4C-906C-2F7BBC769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7458" y="5256646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8712" y="1681990"/>
            <a:ext cx="12192000" cy="2739211"/>
            <a:chOff x="-8712" y="2243697"/>
            <a:chExt cx="12192000" cy="2739211"/>
          </a:xfrm>
        </p:grpSpPr>
        <p:grpSp>
          <p:nvGrpSpPr>
            <p:cNvPr id="6" name="Group 5"/>
            <p:cNvGrpSpPr/>
            <p:nvPr/>
          </p:nvGrpSpPr>
          <p:grpSpPr>
            <a:xfrm>
              <a:off x="-8712" y="2243697"/>
              <a:ext cx="12192000" cy="2739211"/>
              <a:chOff x="-8712" y="2309011"/>
              <a:chExt cx="12192000" cy="27392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-8712" y="230901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/>
                  <a:t>                 </a:t>
                </a:r>
                <a:r>
                  <a:rPr lang="en-US" sz="4000" b="1" dirty="0"/>
                  <a:t>          </a:t>
                </a:r>
                <a:r>
                  <a:rPr lang="ar-BH" sz="4000" b="1" dirty="0"/>
                  <a:t>                                     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الرياضية</a:t>
                </a:r>
                <a:endParaRPr lang="en-US" sz="1200" b="1" dirty="0"/>
              </a:p>
              <a:p>
                <a:pPr algn="r" rtl="1"/>
                <a:r>
                  <a:rPr lang="en-US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</a:t>
                </a:r>
                <a:r>
                  <a:rPr lang="ar-BH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الصف</a:t>
                </a:r>
                <a:r>
                  <a:rPr lang="ar-SA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الفصل الأول/الوحدة الثانية</a:t>
                </a:r>
              </a:p>
              <a:p>
                <a:pPr algn="r" rtl="1"/>
                <a:r>
                  <a:rPr lang="ar-BH" sz="4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                   </a:t>
                </a:r>
                <a:r>
                  <a:rPr lang="ar-BH" sz="4000" b="1" dirty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التنطيط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94283" y="2426578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980" y="2404008"/>
              <a:ext cx="1688277" cy="237186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36742" y="4253766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1Recorded Sound">
            <a:hlinkClick r:id="" action="ppaction://media"/>
            <a:extLst>
              <a:ext uri="{FF2B5EF4-FFF2-40B4-BE49-F238E27FC236}">
                <a16:creationId xmlns:a16="http://schemas.microsoft.com/office/drawing/2014/main" id="{113D0C69-B30F-4CEA-9612-3F2DF93221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147" y="5256646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7130" y="4550806"/>
            <a:ext cx="2814345" cy="2111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9500" y="3434086"/>
            <a:ext cx="3726890" cy="27958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947FED10-BE6B-5243-8BF5-DE5F5078F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1945" y="5185907"/>
            <a:ext cx="1044000" cy="1044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293421" y="100667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06600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2E0A7191-66A2-5B49-8DB3-7BF8F6FDF1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88CB05C4-FA92-9749-8D8B-84EFC8406D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F66C8168-EDFA-F64D-A1D3-3546226E42B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851712"/>
              <a:ext cx="52790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/>
                <a:t>يطبق مهارة التنطيط بطريقة صحيحة.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27861" y="1391442"/>
            <a:ext cx="7471691" cy="51398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rtl="1"/>
            <a:r>
              <a:rPr lang="ar-BH" sz="24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الدفع المتتابع للكرة وتوجيهها إلى الأرض بواسطة الأصابع.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أصابع اليد تكون متباعدة للسيطرة على أكبر مساحة من الكرة لتوجيهها وتشير للأمام في اتجاه حركة الكرة.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حركة الدفع بالأصابع وتتابع ثني ومد الرسغ والذراع بانسيابية وتوافق.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 err="1">
                <a:cs typeface="+mj-cs"/>
              </a:rPr>
              <a:t>التنطيط</a:t>
            </a:r>
            <a:r>
              <a:rPr lang="ar-BH" sz="2000" dirty="0">
                <a:cs typeface="+mj-cs"/>
              </a:rPr>
              <a:t> خارج القدم المتقدمة وللمحاورة المنخفضة تكون الكرة قريبة من الجسم.</a:t>
            </a:r>
            <a:endParaRPr lang="ar-BH" sz="2000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(جلوس تربيع.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بجانب الجسم باليد اليمين ثم باليد اليسرى.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(جلوس طويل . مسك الكرة 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بجانب الجسم باليد اليمين ثم باليد اليسرى.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(جثو.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بجانب الجسم باليد اليمين ثم باليد اليسرى.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بجانب الجسم باليد اليمين ثم باليد اليسرى.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داخل الطوق (رسم دائرة بالأرض).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خارج الطوق بشكل دائري حول الطوق.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مع المشي للأمام.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 الكرة مع الجري للأمام.</a:t>
            </a: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443" y="2377440"/>
            <a:ext cx="3438990" cy="2723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17972E5-38F1-4367-A432-430944117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9064" y="5487311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969" y="218469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01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مرينات التنطيط.mp4" descr="تمرينات التنطيط.mp4">
            <a:hlinkClick r:id="" action="ppaction://media"/>
            <a:extLst>
              <a:ext uri="{FF2B5EF4-FFF2-40B4-BE49-F238E27FC236}">
                <a16:creationId xmlns:a16="http://schemas.microsoft.com/office/drawing/2014/main" id="{13AA87E2-1D7C-F24C-A6C8-AAA8A166F6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074" y="1287260"/>
            <a:ext cx="11388436" cy="53295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9780" y="153154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98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6278" y="297882"/>
            <a:ext cx="11265722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التقييم الذاتي</a:t>
            </a:r>
          </a:p>
          <a:p>
            <a:pPr algn="ctr" rtl="1"/>
            <a:endParaRPr lang="ar-BH" sz="2400" b="1" dirty="0">
              <a:ln w="0"/>
            </a:endParaRPr>
          </a:p>
          <a:p>
            <a:pPr algn="ctr" rtl="1"/>
            <a:endParaRPr lang="en-US" b="1" dirty="0">
              <a:ln w="0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ضع علامة صح( √) أو خطأ( </a:t>
            </a:r>
            <a:r>
              <a:rPr lang="en-US" sz="3600" b="1" dirty="0">
                <a:ln w="0"/>
                <a:solidFill>
                  <a:srgbClr val="FF0000"/>
                </a:solidFill>
                <a:cs typeface="+mj-cs"/>
              </a:rPr>
              <a:t>X</a:t>
            </a: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) أمام العبارات التالية :</a:t>
            </a:r>
          </a:p>
        </p:txBody>
      </p:sp>
      <p:sp>
        <p:nvSpPr>
          <p:cNvPr id="7" name="Rectangle 6"/>
          <p:cNvSpPr/>
          <p:nvPr/>
        </p:nvSpPr>
        <p:spPr>
          <a:xfrm>
            <a:off x="1384665" y="2394732"/>
            <a:ext cx="89908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1- (   </a:t>
            </a:r>
            <a:r>
              <a:rPr lang="ar-BH" sz="2800" b="1" dirty="0">
                <a:ln w="0"/>
                <a:sym typeface="Wingdings 2" panose="05020102010507070707" pitchFamily="18" charset="2"/>
              </a:rPr>
              <a:t>) عند</a:t>
            </a:r>
            <a:r>
              <a:rPr lang="ar-BH" sz="2800" b="1" dirty="0">
                <a:ln w="0"/>
              </a:rPr>
              <a:t> </a:t>
            </a:r>
            <a:r>
              <a:rPr lang="ar-BH" sz="2800" b="1" dirty="0" err="1">
                <a:ln w="0"/>
              </a:rPr>
              <a:t>التنطيط</a:t>
            </a:r>
            <a:r>
              <a:rPr lang="ar-BH" sz="2800" b="1" dirty="0">
                <a:ln w="0"/>
              </a:rPr>
              <a:t> تكون </a:t>
            </a:r>
            <a:r>
              <a:rPr lang="ar-BH" sz="2800" b="1" dirty="0"/>
              <a:t>أصابع اليد متقاربة للسيطرة على الكرة.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2- (   ) </a:t>
            </a:r>
            <a:r>
              <a:rPr lang="ar-BH" sz="2800" b="1" dirty="0"/>
              <a:t>نراعي عند </a:t>
            </a:r>
            <a:r>
              <a:rPr lang="ar-BH" sz="2800" b="1" dirty="0" err="1"/>
              <a:t>التنطيط</a:t>
            </a:r>
            <a:r>
              <a:rPr lang="ar-BH" sz="2800" b="1" dirty="0"/>
              <a:t> تتابع ثني ومد الرسغ والذراع بانسيابية وتوافق</a:t>
            </a:r>
            <a:r>
              <a:rPr lang="en-US" sz="2800" b="1" dirty="0"/>
              <a:t>.</a:t>
            </a:r>
            <a:endParaRPr lang="ar-BH" sz="2800" b="1" dirty="0">
              <a:ln w="0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3- 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</a:t>
            </a:r>
            <a:r>
              <a:rPr lang="ar-BH" sz="2800" b="1" dirty="0">
                <a:ln w="0"/>
              </a:rPr>
              <a:t>) من النقاط الفنية </a:t>
            </a:r>
            <a:r>
              <a:rPr lang="ar-BH" sz="2800" b="1" dirty="0" err="1">
                <a:ln w="0"/>
              </a:rPr>
              <a:t>للتنطيط</a:t>
            </a:r>
            <a:r>
              <a:rPr lang="ar-BH" sz="2800" b="1" dirty="0">
                <a:ln w="0"/>
              </a:rPr>
              <a:t>  </a:t>
            </a:r>
            <a:r>
              <a:rPr lang="ar-BH" sz="2800" b="1" dirty="0"/>
              <a:t>حركة دفع الكرة بالقدم.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4- (   ) من النقاط الفنية للمهارة </a:t>
            </a:r>
            <a:r>
              <a:rPr lang="ar-BH" sz="2800" b="1" dirty="0" err="1"/>
              <a:t>تنطيط</a:t>
            </a:r>
            <a:r>
              <a:rPr lang="ar-BH" sz="2800" b="1" dirty="0"/>
              <a:t> الكرة خارج القدم المتقدمة.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5- </a:t>
            </a:r>
            <a:r>
              <a:rPr lang="ar-BH" sz="2800" b="1" dirty="0"/>
              <a:t>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  </a:t>
            </a:r>
            <a:r>
              <a:rPr lang="ar-BH" sz="2800" b="1" dirty="0"/>
              <a:t>) المحاورة المنخفضة تكون الكرة قريبة من الجسم.</a:t>
            </a:r>
          </a:p>
        </p:txBody>
      </p:sp>
      <p:pic>
        <p:nvPicPr>
          <p:cNvPr id="3" name="1Recorded Sound">
            <a:hlinkClick r:id="" action="ppaction://media"/>
            <a:extLst>
              <a:ext uri="{FF2B5EF4-FFF2-40B4-BE49-F238E27FC236}">
                <a16:creationId xmlns:a16="http://schemas.microsoft.com/office/drawing/2014/main" id="{DE1F1009-AC99-4B7F-8935-ECD42C9A0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6228" y="2514600"/>
            <a:ext cx="396000" cy="396000"/>
          </a:xfrm>
          <a:prstGeom prst="rect">
            <a:avLst/>
          </a:prstGeom>
        </p:spPr>
      </p:pic>
      <p:pic>
        <p:nvPicPr>
          <p:cNvPr id="11" name="2Recorded Sound">
            <a:hlinkClick r:id="" action="ppaction://media"/>
            <a:extLst>
              <a:ext uri="{FF2B5EF4-FFF2-40B4-BE49-F238E27FC236}">
                <a16:creationId xmlns:a16="http://schemas.microsoft.com/office/drawing/2014/main" id="{D11537E2-4052-45BB-B965-251C53BA37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6228" y="3170568"/>
            <a:ext cx="396000" cy="396000"/>
          </a:xfrm>
          <a:prstGeom prst="rect">
            <a:avLst/>
          </a:prstGeom>
        </p:spPr>
      </p:pic>
      <p:pic>
        <p:nvPicPr>
          <p:cNvPr id="12" name="3Recorded Sound">
            <a:hlinkClick r:id="" action="ppaction://media"/>
            <a:extLst>
              <a:ext uri="{FF2B5EF4-FFF2-40B4-BE49-F238E27FC236}">
                <a16:creationId xmlns:a16="http://schemas.microsoft.com/office/drawing/2014/main" id="{36D07D8F-A751-4D80-8DF0-5A08062D62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6228" y="3826536"/>
            <a:ext cx="396000" cy="396000"/>
          </a:xfrm>
          <a:prstGeom prst="rect">
            <a:avLst/>
          </a:prstGeom>
        </p:spPr>
      </p:pic>
      <p:pic>
        <p:nvPicPr>
          <p:cNvPr id="13" name="4Recorded Sound">
            <a:hlinkClick r:id="" action="ppaction://media"/>
            <a:extLst>
              <a:ext uri="{FF2B5EF4-FFF2-40B4-BE49-F238E27FC236}">
                <a16:creationId xmlns:a16="http://schemas.microsoft.com/office/drawing/2014/main" id="{AF2BD4E9-A1ED-4E2D-A988-E3F83552C12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8170" y="4485802"/>
            <a:ext cx="396000" cy="396000"/>
          </a:xfrm>
          <a:prstGeom prst="rect">
            <a:avLst/>
          </a:prstGeom>
        </p:spPr>
      </p:pic>
      <p:pic>
        <p:nvPicPr>
          <p:cNvPr id="14" name="5Recorded Sound">
            <a:hlinkClick r:id="" action="ppaction://media"/>
            <a:extLst>
              <a:ext uri="{FF2B5EF4-FFF2-40B4-BE49-F238E27FC236}">
                <a16:creationId xmlns:a16="http://schemas.microsoft.com/office/drawing/2014/main" id="{485E282E-9BD6-4B58-A91E-D0FB6FB5F66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6246" y="5138457"/>
            <a:ext cx="396000" cy="396000"/>
          </a:xfrm>
          <a:prstGeom prst="rect">
            <a:avLst/>
          </a:prstGeom>
        </p:spPr>
      </p:pic>
      <p:pic>
        <p:nvPicPr>
          <p:cNvPr id="15" name="صح أم خطا.m4a">
            <a:hlinkClick r:id="" action="ppaction://media"/>
            <a:extLst>
              <a:ext uri="{FF2B5EF4-FFF2-40B4-BE49-F238E27FC236}">
                <a16:creationId xmlns:a16="http://schemas.microsoft.com/office/drawing/2014/main" id="{588C333E-7D14-304D-96A0-38AF2124091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284" y="5465908"/>
            <a:ext cx="1044000" cy="1044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08969" y="179280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4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8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2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7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0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96389" y="258486"/>
            <a:ext cx="12522926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الإجابة </a:t>
            </a:r>
          </a:p>
          <a:p>
            <a:pPr algn="ctr" rtl="1"/>
            <a:endParaRPr lang="ar-BH" sz="1400" b="1" dirty="0">
              <a:ln w="0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 علامة صح( √) أو خطأ( 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أمام العبارات التالية :</a:t>
            </a: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2269" y="1897666"/>
            <a:ext cx="9705974" cy="362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1- (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X</a:t>
            </a:r>
            <a:r>
              <a:rPr lang="ar-BH" sz="2800" b="1" dirty="0">
                <a:ln w="0"/>
                <a:sym typeface="Wingdings 2" panose="05020102010507070707" pitchFamily="18" charset="2"/>
              </a:rPr>
              <a:t>) عند</a:t>
            </a:r>
            <a:r>
              <a:rPr lang="ar-BH" sz="2800" b="1" dirty="0">
                <a:ln w="0"/>
              </a:rPr>
              <a:t> </a:t>
            </a:r>
            <a:r>
              <a:rPr lang="ar-BH" sz="2800" b="1" dirty="0" err="1">
                <a:ln w="0"/>
              </a:rPr>
              <a:t>التنطيط</a:t>
            </a:r>
            <a:r>
              <a:rPr lang="ar-BH" sz="2800" b="1" dirty="0">
                <a:ln w="0"/>
              </a:rPr>
              <a:t> تكون </a:t>
            </a:r>
            <a:r>
              <a:rPr lang="ar-BH" sz="2800" b="1" dirty="0"/>
              <a:t>أصابع اليد </a:t>
            </a:r>
            <a:r>
              <a:rPr lang="ar-BH" sz="2800" b="1" u="sng" dirty="0"/>
              <a:t>متقاربة</a:t>
            </a:r>
            <a:r>
              <a:rPr lang="ar-BH" sz="2800" b="1" dirty="0"/>
              <a:t> للسيطرة على الكرة.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2- 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 2" panose="05020102010507070707" pitchFamily="18" charset="2"/>
              </a:rPr>
              <a:t></a:t>
            </a:r>
            <a:r>
              <a:rPr lang="ar-BH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ar-BH" sz="28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)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ar-BH" sz="2800" b="1" dirty="0"/>
              <a:t>نراعي عند </a:t>
            </a:r>
            <a:r>
              <a:rPr lang="ar-BH" sz="2800" b="1" dirty="0" err="1"/>
              <a:t>التنطيط</a:t>
            </a:r>
            <a:r>
              <a:rPr lang="ar-BH" sz="2800" b="1" dirty="0"/>
              <a:t> تتابع ثني ومد الرسغ والذراع بانسيابية وتوافق.</a:t>
            </a:r>
            <a:endParaRPr lang="ar-BH" sz="2800" b="1" dirty="0">
              <a:ln w="0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3- (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X</a:t>
            </a:r>
            <a:r>
              <a:rPr lang="en-US" sz="2800" b="1" dirty="0">
                <a:ln w="0"/>
              </a:rPr>
              <a:t> </a:t>
            </a:r>
            <a:r>
              <a:rPr lang="ar-BH" sz="2800" b="1" dirty="0">
                <a:ln w="0"/>
              </a:rPr>
              <a:t>) من النقاط الفنية </a:t>
            </a:r>
            <a:r>
              <a:rPr lang="ar-BH" sz="2800" b="1" dirty="0" err="1">
                <a:ln w="0"/>
              </a:rPr>
              <a:t>للتنطيط</a:t>
            </a:r>
            <a:r>
              <a:rPr lang="ar-BH" sz="2800" b="1" dirty="0">
                <a:ln w="0"/>
              </a:rPr>
              <a:t>  </a:t>
            </a:r>
            <a:r>
              <a:rPr lang="ar-BH" sz="2800" b="1" dirty="0"/>
              <a:t>حركة دفع الكرة </a:t>
            </a:r>
            <a:r>
              <a:rPr lang="ar-BH" sz="2800" b="1" u="sng" dirty="0"/>
              <a:t>بالقدم.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4- 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ln w="0"/>
              </a:rPr>
              <a:t> ) من النقاط الفنية للمهارة </a:t>
            </a:r>
            <a:r>
              <a:rPr lang="ar-BH" sz="2800" b="1" dirty="0" err="1"/>
              <a:t>تنطيط</a:t>
            </a:r>
            <a:r>
              <a:rPr lang="ar-BH" sz="2800" b="1" dirty="0"/>
              <a:t> الكرة خارج القدم المتقدمة.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</a:rPr>
              <a:t>5- </a:t>
            </a:r>
            <a:r>
              <a:rPr lang="ar-BH" sz="2800" b="1" dirty="0"/>
              <a:t>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ar-BH" sz="2800" b="1" dirty="0"/>
              <a:t>) المحاورة المنخفضة تكون الكرة قريبة من الجسم.</a:t>
            </a:r>
          </a:p>
          <a:p>
            <a:pPr algn="just" rtl="1">
              <a:lnSpc>
                <a:spcPct val="150000"/>
              </a:lnSpc>
            </a:pPr>
            <a:endParaRPr lang="en-US" sz="1400" b="1" dirty="0"/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56264F68-2C32-B14E-A75C-4A3C5B7EED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424884"/>
            <a:ext cx="1044000" cy="1044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2843" y="179280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68" y="1925284"/>
            <a:ext cx="5518661" cy="326869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627715" y="1562583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C334772D-4FCF-ED4C-98E3-BE739F0C93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8808" y="5247704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8969" y="153154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التنطيط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1771</TotalTime>
  <Words>431</Words>
  <Application>Microsoft Office PowerPoint</Application>
  <PresentationFormat>Widescreen</PresentationFormat>
  <Paragraphs>78</Paragraphs>
  <Slides>7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Muneera  saleh musaifer</cp:lastModifiedBy>
  <cp:revision>193</cp:revision>
  <dcterms:created xsi:type="dcterms:W3CDTF">2020-03-04T10:47:58Z</dcterms:created>
  <dcterms:modified xsi:type="dcterms:W3CDTF">2020-11-25T06:17:35Z</dcterms:modified>
</cp:coreProperties>
</file>