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86" r:id="rId4"/>
    <p:sldId id="280" r:id="rId5"/>
    <p:sldId id="262" r:id="rId6"/>
    <p:sldId id="263" r:id="rId7"/>
    <p:sldId id="268" r:id="rId8"/>
    <p:sldId id="266" r:id="rId9"/>
    <p:sldId id="264" r:id="rId10"/>
    <p:sldId id="265" r:id="rId11"/>
    <p:sldId id="269" r:id="rId12"/>
    <p:sldId id="270" r:id="rId13"/>
    <p:sldId id="271" r:id="rId14"/>
    <p:sldId id="267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D0B1-ADE6-4BA2-85C2-03665FAE7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01912-83A1-4765-8986-43DD204DE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D0E2F-CE69-44B9-9A1C-4EC6A0D4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0E925-92F4-45B5-8AB0-1C9F27CE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71F90-AA32-4396-B418-EC69317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D424-1B10-4317-928C-74F2303B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8DD67-40C2-4B81-B33F-31CCBC639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C14DB-C600-46F8-9F5A-3BC690F8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09923-900E-470A-9360-A85B1ADF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C2F1-0DF8-4670-BC68-0A95BBA4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C5E68-08B6-426E-9883-24381FF77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CF2E8-F9BF-49D1-96A7-9AF8BDCC2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14D8B-0E5E-4140-8F20-B0C69AE9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6D66E-355E-4476-B936-D3B97155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09AF4-2856-43EC-A2B7-824101D0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5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9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59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65CB-1ACB-44E3-BA82-DB26306D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474F5-1FB6-4F65-86D7-2E8522AA3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C5848-4A08-4B4E-879B-1BBFE430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294EB-3957-4324-AE70-4DDB9AC26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6532-0E22-4704-99EC-8BA24D1F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7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1C07-4B97-46B1-B5DA-9D1D5BDA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A919C-0840-4ECA-9233-C90CA6D06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EB5A8-93A0-4C67-A94E-91BBAB67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F3659-8196-49A9-8F99-8D3A7998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15E33-6C3C-4A8C-BCEB-8A78850A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7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7812-C1A3-4B08-A7EB-A0ED97D8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C713-68EC-468D-9B02-8C248219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7F6A0-2632-4CF2-A530-48636D85D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AB6F7-5EDA-499D-84A7-091DFFFF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B7F8D-B68C-46C2-B8C1-02BF2E22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42E4F-1C61-4747-83AF-49D7A5DE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8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B684-AA53-435D-A4D4-659E3543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716AE-E530-4A6D-8F86-37C7C95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692E7-80C2-4877-86DC-DF7B32BC5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63617-6027-49BD-8320-8267AF311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2149E-BC1E-4AB1-9235-640CEF1D7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2E53F9-2098-4B12-A34A-CD69C2FDA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9A122-580F-4C65-95DA-B70C57AE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06857E-BD05-4BFB-9E68-BEAE4CB2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3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AE82-E32D-4B99-B182-0A492835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791D0-99F8-4A0A-85F0-4A3C96F7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D4C2A-C22D-4D92-9862-0AEA17FAC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120EE-02CB-4973-B914-B182B0B4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3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0DB0B-75F9-4778-978B-C090BDFE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6C1CC-E5E9-4958-A9AD-3C9B2343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7A77B-F5D5-4185-A391-2F0F9209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E61E-B737-439E-84F4-E1701F91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4BC96-71A4-4409-B64C-EF33BB45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0226F-D547-486A-B6D9-E27D8231B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4BFB4-8DC3-4E66-92DC-ECCD56E8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A0DF8-43FD-4B31-B2F3-07CDC463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1E7C8-06F3-4403-90E5-0764D37E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3869-5E0B-4BE9-8E78-B74D13E7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58F23-6991-4513-8F8E-CFD924CE3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89D20-557D-4D77-81EF-31124DB52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63718-2E57-4422-93A7-00E37758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F8909-F9DF-4DF8-AE66-77E5251D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625F-D794-4E23-ABD2-D7B0AFEF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4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131CD-475D-485A-9FEA-2B779FAD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4AE08-E2AB-42E6-A0CF-7155CF06C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79982-2C05-4B6D-8D7C-A58F2AB7C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2AE3C-0F52-4CE9-AA59-7A549CEED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42C88-60A5-49FD-8F76-25CB5339F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1.xml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comic-emoji-emoticon-face-smiley-1302163/" TargetMode="Externa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moji-emoticon-face-smiley-happy-2756891/" TargetMode="Externa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14.xml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comic-emoji-emoticon-face-smiley-1302163/" TargetMode="External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moji-emoticon-face-smiley-happy-2756891/" TargetMode="External"/><Relationship Id="rId5" Type="http://schemas.openxmlformats.org/officeDocument/2006/relationships/image" Target="../media/image8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comic-emoji-emoticon-face-smiley-1302163/" TargetMode="External"/><Relationship Id="rId5" Type="http://schemas.openxmlformats.org/officeDocument/2006/relationships/image" Target="../media/image7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emoji-emoticon-face-smiley-happy-2756891/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comic-emoji-emoticon-face-smiley-1302163/" TargetMode="Externa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moji-emoticon-face-smiley-happy-2756891/" TargetMode="Externa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9.xml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comic-emoji-emoticon-face-smiley-1302163/" TargetMode="Externa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moji-emoticon-face-smiley-happy-2756891/" TargetMode="Externa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>
            <a:extLst>
              <a:ext uri="{FF2B5EF4-FFF2-40B4-BE49-F238E27FC236}">
                <a16:creationId xmlns:a16="http://schemas.microsoft.com/office/drawing/2014/main" id="{14E690A8-F1D4-4AA3-86C9-4E5D0090018D}"/>
              </a:ext>
            </a:extLst>
          </p:cNvPr>
          <p:cNvSpPr/>
          <p:nvPr/>
        </p:nvSpPr>
        <p:spPr>
          <a:xfrm>
            <a:off x="7050744" y="1499374"/>
            <a:ext cx="4959078" cy="523408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7004AFC-66E5-4ACE-A605-EBCAC6929F8F}"/>
              </a:ext>
            </a:extLst>
          </p:cNvPr>
          <p:cNvSpPr/>
          <p:nvPr/>
        </p:nvSpPr>
        <p:spPr>
          <a:xfrm>
            <a:off x="5222218" y="2349622"/>
            <a:ext cx="3839504" cy="4052423"/>
          </a:xfrm>
          <a:prstGeom prst="diamon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ABF867C-9D38-4DDB-A284-89ABF6ECE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0843" y="2934680"/>
            <a:ext cx="2378562" cy="913611"/>
          </a:xfrm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JO" sz="2400" dirty="0">
                <a:cs typeface="Sultan bold" pitchFamily="2" charset="-78"/>
              </a:rPr>
              <a:t>الصّف الثّالث الابتدائي</a:t>
            </a:r>
            <a:br>
              <a:rPr lang="en-US" sz="2400" dirty="0">
                <a:cs typeface="Sultan bold" pitchFamily="2" charset="-78"/>
              </a:rPr>
            </a:br>
            <a:r>
              <a:rPr lang="ar-JO" sz="2400" dirty="0">
                <a:cs typeface="Sultan bold" pitchFamily="2" charset="-78"/>
              </a:rPr>
              <a:t>المواد الاجتماعية</a:t>
            </a:r>
            <a:endParaRPr lang="en-US" sz="2400" dirty="0">
              <a:cs typeface="Sultan bold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9B3A5B-F2E7-4AA6-9C37-E89E9595A37B}"/>
              </a:ext>
            </a:extLst>
          </p:cNvPr>
          <p:cNvSpPr/>
          <p:nvPr/>
        </p:nvSpPr>
        <p:spPr>
          <a:xfrm>
            <a:off x="6454796" y="3233019"/>
            <a:ext cx="1374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3600" dirty="0"/>
              <a:t>نشاط إثرائي</a:t>
            </a:r>
            <a:endParaRPr lang="ar-BH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6755A9-1752-408D-8415-3A71E9F5A521}"/>
              </a:ext>
            </a:extLst>
          </p:cNvPr>
          <p:cNvSpPr txBox="1"/>
          <p:nvPr/>
        </p:nvSpPr>
        <p:spPr>
          <a:xfrm>
            <a:off x="5757997" y="4433348"/>
            <a:ext cx="290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تطور الزراعة - 1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 picture containing room&#10;&#10;Description automatically generated">
            <a:extLst>
              <a:ext uri="{FF2B5EF4-FFF2-40B4-BE49-F238E27FC236}">
                <a16:creationId xmlns:a16="http://schemas.microsoft.com/office/drawing/2014/main" id="{4B91E9D6-1741-4851-8EB3-038923222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801280"/>
            <a:ext cx="3190374" cy="4500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23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99198"/>
              </p:ext>
            </p:extLst>
          </p:nvPr>
        </p:nvGraphicFramePr>
        <p:xfrm>
          <a:off x="1372219" y="2021545"/>
          <a:ext cx="9023638" cy="82296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9023638">
                  <a:extLst>
                    <a:ext uri="{9D8B030D-6E8A-4147-A177-3AD203B41FA5}">
                      <a16:colId xmlns:a16="http://schemas.microsoft.com/office/drawing/2014/main" val="1333229723"/>
                    </a:ext>
                  </a:extLst>
                </a:gridCol>
              </a:tblGrid>
              <a:tr h="75669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540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Sultan normal" pitchFamily="2" charset="-78"/>
                        </a:rPr>
                        <a:t> 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كان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ت ب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داية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ُ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ال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زّ</a:t>
                      </a:r>
                      <a:r>
                        <a:rPr lang="ar-SA" sz="4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راعة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ب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ال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ق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ُ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رب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م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ن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ال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ب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ح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ر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</a:t>
                      </a:r>
                      <a:r>
                        <a:rPr lang="ar-SA" sz="4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الأ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ح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م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ر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.</a:t>
                      </a:r>
                      <a:endParaRPr lang="en-US" sz="4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3016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3283816F-94F9-41FD-B56C-5EC1C1302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5" y="3690935"/>
            <a:ext cx="1176997" cy="120173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203C69F-423D-4FD3-8081-483D347798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9" y="3602840"/>
            <a:ext cx="1108508" cy="12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7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31576" y="5811277"/>
            <a:ext cx="1752600" cy="685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11</a:t>
            </a:fld>
            <a:endParaRPr 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149A884B-4228-41ED-849D-5D2488CC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043" y="1343025"/>
            <a:ext cx="4121945" cy="2757488"/>
          </a:xfrm>
          <a:prstGeom prst="cloudCallout">
            <a:avLst>
              <a:gd name="adj1" fmla="val 54231"/>
              <a:gd name="adj2" fmla="val 7363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SA" altLang="en-US" sz="5400" b="1" dirty="0"/>
              <a:t>ح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او</a:t>
            </a:r>
            <a:r>
              <a:rPr lang="ar-BH" altLang="en-US" sz="5400" b="1" dirty="0"/>
              <a:t>ِ</a:t>
            </a:r>
            <a:r>
              <a:rPr lang="ar-SA" altLang="en-US" sz="5400" b="1" dirty="0"/>
              <a:t>ل م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َّ</a:t>
            </a:r>
            <a:r>
              <a:rPr lang="ar-SA" altLang="en-US" sz="5400" b="1" dirty="0"/>
              <a:t>ة </a:t>
            </a:r>
            <a:r>
              <a:rPr lang="ar-BH" altLang="en-US" sz="5400" b="1" dirty="0"/>
              <a:t>أُ</a:t>
            </a:r>
            <a:r>
              <a:rPr lang="ar-SA" altLang="en-US" sz="5400" b="1" dirty="0"/>
              <a:t>خ</a:t>
            </a:r>
            <a:r>
              <a:rPr lang="ar-BH" altLang="en-US" sz="5400" b="1" dirty="0"/>
              <a:t>ْ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ى</a:t>
            </a:r>
            <a:endParaRPr lang="en-US" altLang="en-US" sz="5400" b="1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38653F7-C7F0-4231-BA96-0F2A3E67C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71481" y="1458820"/>
            <a:ext cx="447823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أخطأت أعد المحاولة.wav"/>
          </p:stSnd>
        </p:sndAc>
      </p:transition>
    </mc:Choice>
    <mc:Fallback xmlns="">
      <p:transition spd="slow">
        <p:sndAc>
          <p:stSnd>
            <p:snd r:embed="rId7" name="أخطأت أعد المحاولة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5424" y="5585012"/>
            <a:ext cx="22860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12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C056AB43-5082-411A-879F-F86B20FF0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842962"/>
            <a:ext cx="3807619" cy="3132539"/>
          </a:xfrm>
          <a:prstGeom prst="cloudCallout">
            <a:avLst>
              <a:gd name="adj1" fmla="val 54529"/>
              <a:gd name="adj2" fmla="val 7117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JO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 يا ب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endParaRPr lang="en-US" alt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3761234-6E4F-4248-A066-B6F449DAC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93180" y="1231865"/>
            <a:ext cx="4677189" cy="45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احسنت يابطل.wav"/>
          </p:stSnd>
        </p:sndAc>
      </p:transition>
    </mc:Choice>
    <mc:Fallback xmlns="">
      <p:transition spd="slow">
        <p:sndAc>
          <p:stSnd>
            <p:snd r:embed="rId8" name="احسنت يابطل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80985"/>
              </p:ext>
            </p:extLst>
          </p:nvPr>
        </p:nvGraphicFramePr>
        <p:xfrm>
          <a:off x="782176" y="1525587"/>
          <a:ext cx="10436772" cy="1903413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0436772">
                  <a:extLst>
                    <a:ext uri="{9D8B030D-6E8A-4147-A177-3AD203B41FA5}">
                      <a16:colId xmlns:a16="http://schemas.microsoft.com/office/drawing/2014/main" val="1333229723"/>
                    </a:ext>
                  </a:extLst>
                </a:gridCol>
              </a:tblGrid>
              <a:tr h="88561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ط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و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َّ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ر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الإن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سان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ُ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ال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م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حراث الم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ع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د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ن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ي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ّ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، و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اس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ت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ع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م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ل ال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خ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ش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ب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في ص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ناع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ت</a:t>
                      </a:r>
                      <a:r>
                        <a:rPr lang="ar-BH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JO" sz="44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ه.</a:t>
                      </a:r>
                      <a:endParaRPr lang="en-US" sz="4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+mj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3016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F4719692-B4CD-4749-8728-2F7411466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5" y="3690935"/>
            <a:ext cx="1176997" cy="120173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0A8395A1-AC1F-49E8-A91F-33C8DF9E6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9" y="3602840"/>
            <a:ext cx="1108508" cy="12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092" y="5853112"/>
            <a:ext cx="1752600" cy="685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14</a:t>
            </a:fld>
            <a:endParaRPr lang="en-US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7CF47BEE-F8E4-4B7E-91D2-D9D3689D8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043" y="1343025"/>
            <a:ext cx="4121945" cy="2757488"/>
          </a:xfrm>
          <a:prstGeom prst="cloudCallout">
            <a:avLst>
              <a:gd name="adj1" fmla="val 54231"/>
              <a:gd name="adj2" fmla="val 7363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SA" altLang="en-US" sz="5400" b="1" dirty="0"/>
              <a:t>ح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او</a:t>
            </a:r>
            <a:r>
              <a:rPr lang="ar-BH" altLang="en-US" sz="5400" b="1" dirty="0"/>
              <a:t>ِ</a:t>
            </a:r>
            <a:r>
              <a:rPr lang="ar-SA" altLang="en-US" sz="5400" b="1" dirty="0"/>
              <a:t>ل م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َّ</a:t>
            </a:r>
            <a:r>
              <a:rPr lang="ar-SA" altLang="en-US" sz="5400" b="1" dirty="0"/>
              <a:t>ة </a:t>
            </a:r>
            <a:r>
              <a:rPr lang="ar-BH" altLang="en-US" sz="5400" b="1" dirty="0"/>
              <a:t>أُ</a:t>
            </a:r>
            <a:r>
              <a:rPr lang="ar-SA" altLang="en-US" sz="5400" b="1" dirty="0"/>
              <a:t>خ</a:t>
            </a:r>
            <a:r>
              <a:rPr lang="ar-BH" altLang="en-US" sz="5400" b="1" dirty="0"/>
              <a:t>ْ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ى</a:t>
            </a:r>
            <a:endParaRPr lang="en-US" altLang="en-US" sz="5400" b="1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0E22A6-364E-4F08-BD69-3F6CFC2DC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71481" y="1458820"/>
            <a:ext cx="447823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أخطأت أعد المحاولة.wav"/>
          </p:stSnd>
        </p:sndAc>
      </p:transition>
    </mc:Choice>
    <mc:Fallback xmlns="">
      <p:transition spd="slow">
        <p:sndAc>
          <p:stSnd>
            <p:snd r:embed="rId7" name="أخطأت أعد المحاولة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7730" y="5700712"/>
            <a:ext cx="22860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15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FE3AC5EB-11F6-4F5F-BC1C-DFF9E5BC2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842962"/>
            <a:ext cx="3807619" cy="3132539"/>
          </a:xfrm>
          <a:prstGeom prst="cloudCallout">
            <a:avLst>
              <a:gd name="adj1" fmla="val 54529"/>
              <a:gd name="adj2" fmla="val 7117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JO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 يا ب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endParaRPr lang="en-US" alt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14069C2-8BEA-415C-8340-B462570F8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93180" y="1231865"/>
            <a:ext cx="4677189" cy="45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احسنت يابطل.wav"/>
          </p:stSnd>
        </p:sndAc>
      </p:transition>
    </mc:Choice>
    <mc:Fallback xmlns="">
      <p:transition spd="slow">
        <p:sndAc>
          <p:stSnd>
            <p:snd r:embed="rId8" name="احسنت يابطل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19186"/>
              </p:ext>
            </p:extLst>
          </p:nvPr>
        </p:nvGraphicFramePr>
        <p:xfrm>
          <a:off x="1173339" y="726464"/>
          <a:ext cx="8808861" cy="184592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8808861">
                  <a:extLst>
                    <a:ext uri="{9D8B030D-6E8A-4147-A177-3AD203B41FA5}">
                      <a16:colId xmlns:a16="http://schemas.microsoft.com/office/drawing/2014/main" val="128826120"/>
                    </a:ext>
                  </a:extLst>
                </a:gridCol>
              </a:tblGrid>
              <a:tr h="184592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كان</a:t>
                      </a:r>
                      <a:r>
                        <a:rPr lang="ar-BH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َ</a:t>
                      </a:r>
                      <a:r>
                        <a:rPr lang="ar-JO" sz="4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ت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 ب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داية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ُ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 الز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ّ</a:t>
                      </a:r>
                      <a:r>
                        <a:rPr lang="ar-JO" sz="4000" b="1" kern="12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راعة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َ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 ق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َ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ديمًا ب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وادي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 الن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ّ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يل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 ف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ي م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ص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ْ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ر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، و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َ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حو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ْ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ل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َ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 ن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َ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ه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ْ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ر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َ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ي د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ج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ْ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ل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َ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ة و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َ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ال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ْ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ف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ُ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رات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 ف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ي ال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ْ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ع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راق</a:t>
                      </a:r>
                      <a:r>
                        <a:rPr lang="ar-BH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ِ</a:t>
                      </a:r>
                      <a:r>
                        <a:rPr lang="ar-JO" sz="4000" b="1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، وذلك بسبب: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28745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243677"/>
              </p:ext>
            </p:extLst>
          </p:nvPr>
        </p:nvGraphicFramePr>
        <p:xfrm>
          <a:off x="6281271" y="3173506"/>
          <a:ext cx="3413388" cy="1266959"/>
        </p:xfrm>
        <a:graphic>
          <a:graphicData uri="http://schemas.openxmlformats.org/drawingml/2006/table">
            <a:tbl>
              <a:tblPr rtl="1">
                <a:effectLst/>
                <a:tableStyleId>{5C22544A-7EE6-4342-B048-85BDC9FD1C3A}</a:tableStyleId>
              </a:tblPr>
              <a:tblGrid>
                <a:gridCol w="3413388">
                  <a:extLst>
                    <a:ext uri="{9D8B030D-6E8A-4147-A177-3AD203B41FA5}">
                      <a16:colId xmlns:a16="http://schemas.microsoft.com/office/drawing/2014/main" val="128826120"/>
                    </a:ext>
                  </a:extLst>
                </a:gridCol>
              </a:tblGrid>
              <a:tr h="126695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4000" b="1" u="none" kern="1200" cap="none" spc="0" dirty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+mj-lt"/>
                          <a:ea typeface="+mj-ea"/>
                          <a:cs typeface="Sultan normal" pitchFamily="2" charset="-78"/>
                          <a:hlinkClick r:id="rId3" action="ppaction://hlinksldjump"/>
                        </a:rPr>
                        <a:t>التربة الخصبة والمياه الوفيرة</a:t>
                      </a:r>
                      <a:endParaRPr lang="en-US" sz="900" b="1" u="none" cap="none" spc="0" dirty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pattFill prst="narHorz">
                          <a:fgClr>
                            <a:schemeClr val="accent3"/>
                          </a:fgClr>
                          <a:bgClr>
                            <a:schemeClr val="accent3">
                              <a:lumMod val="40000"/>
                              <a:lumOff val="60000"/>
                            </a:schemeClr>
                          </a:bgClr>
                        </a:patt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b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8745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44665"/>
              </p:ext>
            </p:extLst>
          </p:nvPr>
        </p:nvGraphicFramePr>
        <p:xfrm>
          <a:off x="1938375" y="3173506"/>
          <a:ext cx="2875604" cy="1314771"/>
        </p:xfrm>
        <a:graphic>
          <a:graphicData uri="http://schemas.openxmlformats.org/drawingml/2006/table">
            <a:tbl>
              <a:tblPr rtl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75604">
                  <a:extLst>
                    <a:ext uri="{9D8B030D-6E8A-4147-A177-3AD203B41FA5}">
                      <a16:colId xmlns:a16="http://schemas.microsoft.com/office/drawing/2014/main" val="128826120"/>
                    </a:ext>
                  </a:extLst>
                </a:gridCol>
              </a:tblGrid>
              <a:tr h="131477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4000" b="1" kern="1200" cap="none" spc="0" dirty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  <a:hlinkClick r:id="rId4" action="ppaction://hlinksldjump"/>
                        </a:rPr>
                        <a:t>الجبال العالية والوديان</a:t>
                      </a:r>
                      <a:endParaRPr lang="en-US" sz="900" b="1" cap="none" spc="0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b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8745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66401"/>
              </p:ext>
            </p:extLst>
          </p:nvPr>
        </p:nvGraphicFramePr>
        <p:xfrm>
          <a:off x="4554071" y="5041579"/>
          <a:ext cx="3036016" cy="1314771"/>
        </p:xfrm>
        <a:graphic>
          <a:graphicData uri="http://schemas.openxmlformats.org/drawingml/2006/table">
            <a:tbl>
              <a:tblPr rtl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36016">
                  <a:extLst>
                    <a:ext uri="{9D8B030D-6E8A-4147-A177-3AD203B41FA5}">
                      <a16:colId xmlns:a16="http://schemas.microsoft.com/office/drawing/2014/main" val="128826120"/>
                    </a:ext>
                  </a:extLst>
                </a:gridCol>
              </a:tblGrid>
              <a:tr h="131477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4000" b="1" kern="120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j-lt"/>
                          <a:ea typeface="+mj-ea"/>
                          <a:cs typeface="Sultan normal" pitchFamily="2" charset="-78"/>
                          <a:hlinkClick r:id="rId4" action="ppaction://hlinksldjump"/>
                        </a:rPr>
                        <a:t>أشعة</a:t>
                      </a:r>
                      <a:r>
                        <a:rPr lang="ar-JO" sz="4000" b="1" kern="1200" cap="none" spc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j-lt"/>
                          <a:ea typeface="+mj-ea"/>
                          <a:cs typeface="Sultan normal" pitchFamily="2" charset="-78"/>
                          <a:hlinkClick r:id="rId4" action="ppaction://hlinksldjump"/>
                        </a:rPr>
                        <a:t> الشمس والهواء</a:t>
                      </a:r>
                      <a:endParaRPr lang="en-US" sz="90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marL="68580" marR="68580" marT="0" marB="0" anchor="b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8745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3929" y="5853112"/>
            <a:ext cx="1752600" cy="685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17</a:t>
            </a:fld>
            <a:endParaRPr lang="en-US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C0114F71-9EEB-422A-9672-BCFC1C388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043" y="1343025"/>
            <a:ext cx="4121945" cy="2757488"/>
          </a:xfrm>
          <a:prstGeom prst="cloudCallout">
            <a:avLst>
              <a:gd name="adj1" fmla="val 54231"/>
              <a:gd name="adj2" fmla="val 7363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SA" altLang="en-US" sz="5400" b="1" dirty="0"/>
              <a:t>ح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او</a:t>
            </a:r>
            <a:r>
              <a:rPr lang="ar-BH" altLang="en-US" sz="5400" b="1" dirty="0"/>
              <a:t>ِ</a:t>
            </a:r>
            <a:r>
              <a:rPr lang="ar-SA" altLang="en-US" sz="5400" b="1" dirty="0"/>
              <a:t>ل م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َّ</a:t>
            </a:r>
            <a:r>
              <a:rPr lang="ar-SA" altLang="en-US" sz="5400" b="1" dirty="0"/>
              <a:t>ة </a:t>
            </a:r>
            <a:r>
              <a:rPr lang="ar-BH" altLang="en-US" sz="5400" b="1" dirty="0"/>
              <a:t>أُ</a:t>
            </a:r>
            <a:r>
              <a:rPr lang="ar-SA" altLang="en-US" sz="5400" b="1" dirty="0"/>
              <a:t>خ</a:t>
            </a:r>
            <a:r>
              <a:rPr lang="ar-BH" altLang="en-US" sz="5400" b="1" dirty="0"/>
              <a:t>ْ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ى</a:t>
            </a:r>
            <a:endParaRPr lang="en-US" altLang="en-US" sz="5400" b="1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4F7C77C-5C76-4FA2-B94F-79791CAA0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71481" y="1458820"/>
            <a:ext cx="447823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أخطأت أعد المحاولة.wav"/>
          </p:stSnd>
        </p:sndAc>
      </p:transition>
    </mc:Choice>
    <mc:Fallback xmlns="">
      <p:transition spd="slow">
        <p:sndAc>
          <p:stSnd>
            <p:snd r:embed="rId7" name="أخطأت أعد المحاولة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587188" y="5700712"/>
            <a:ext cx="22860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DD40F9D-84AF-4433-9597-F21C168E6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93180" y="1231865"/>
            <a:ext cx="4677189" cy="4552951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5D5A56A5-9A5D-43DC-848A-A64567DD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631" y="842962"/>
            <a:ext cx="3807619" cy="3132539"/>
          </a:xfrm>
          <a:prstGeom prst="cloudCallout">
            <a:avLst>
              <a:gd name="adj1" fmla="val 54529"/>
              <a:gd name="adj2" fmla="val 7117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JO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 يا ب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endParaRPr lang="en-US" alt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احسنت يابطل.wav"/>
          </p:stSnd>
        </p:sndAc>
      </p:transition>
    </mc:Choice>
    <mc:Fallback xmlns="">
      <p:transition spd="slow">
        <p:sndAc>
          <p:stSnd>
            <p:snd r:embed="rId7" name="احسنت يابطل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304166"/>
              </p:ext>
            </p:extLst>
          </p:nvPr>
        </p:nvGraphicFramePr>
        <p:xfrm>
          <a:off x="3353300" y="2895033"/>
          <a:ext cx="5330121" cy="1645920"/>
        </p:xfrm>
        <a:graphic>
          <a:graphicData uri="http://schemas.openxmlformats.org/drawingml/2006/table">
            <a:tbl>
              <a:tblPr rtl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330121">
                  <a:extLst>
                    <a:ext uri="{9D8B030D-6E8A-4147-A177-3AD203B41FA5}">
                      <a16:colId xmlns:a16="http://schemas.microsoft.com/office/drawing/2014/main" val="128826120"/>
                    </a:ext>
                  </a:extLst>
                </a:gridCol>
              </a:tblGrid>
              <a:tr h="1562667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4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شكراً جزيلاً</a:t>
                      </a:r>
                      <a:r>
                        <a:rPr lang="ar-JO" sz="44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Sultan normal" pitchFamily="2" charset="-78"/>
                        </a:rPr>
                        <a:t> .. انتهى النشاط</a:t>
                      </a: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44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+mj-ea"/>
                        <a:cs typeface="Sultan normal" pitchFamily="2" charset="-78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8745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0B3B79B-1188-4FF0-BF5E-08D189BB535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43138" y="3775426"/>
            <a:ext cx="6845300" cy="547687"/>
          </a:xfrm>
          <a:noFill/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ar-BH" sz="2800" b="1" dirty="0">
                <a:solidFill>
                  <a:srgbClr val="080808"/>
                </a:solidFill>
              </a:rPr>
              <a:t>3- التعرف على تطور أدوات الانسان الأول في الزراعة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40A16-4407-4664-97F8-1C90127A09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194970" y="1269593"/>
            <a:ext cx="4697413" cy="842963"/>
          </a:xfrm>
          <a:noFill/>
        </p:spPr>
        <p:txBody>
          <a:bodyPr anchor="ctr">
            <a:normAutofit/>
          </a:bodyPr>
          <a:lstStyle/>
          <a:p>
            <a:pPr algn="r"/>
            <a:r>
              <a:rPr lang="ar-BH" sz="4800" u="sng" dirty="0">
                <a:solidFill>
                  <a:srgbClr val="080808"/>
                </a:solidFill>
                <a:cs typeface="+mn-cs"/>
              </a:rPr>
              <a:t>أهداف الدرس</a:t>
            </a:r>
            <a:endParaRPr lang="ar-BH" sz="3200" u="sng" dirty="0">
              <a:solidFill>
                <a:srgbClr val="080808"/>
              </a:solidFill>
              <a:cs typeface="+mn-cs"/>
            </a:endParaRP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002BF61-BB6D-48C3-B071-3D3018893359}"/>
              </a:ext>
            </a:extLst>
          </p:cNvPr>
          <p:cNvSpPr txBox="1">
            <a:spLocks/>
          </p:cNvSpPr>
          <p:nvPr/>
        </p:nvSpPr>
        <p:spPr>
          <a:xfrm>
            <a:off x="3122091" y="2534303"/>
            <a:ext cx="6083130" cy="49543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/>
              <a:t>1- التعرف على مصادر غذاء الانسان الأول</a:t>
            </a:r>
            <a:endParaRPr lang="en-US" sz="2800" b="1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BEFB15E-5FAA-4A04-8876-B719C09464C0}"/>
              </a:ext>
            </a:extLst>
          </p:cNvPr>
          <p:cNvSpPr txBox="1">
            <a:spLocks/>
          </p:cNvSpPr>
          <p:nvPr/>
        </p:nvSpPr>
        <p:spPr>
          <a:xfrm>
            <a:off x="4086225" y="4451525"/>
            <a:ext cx="5052619" cy="1041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2600" b="1" dirty="0"/>
              <a:t>4- التعرف على وسائل ري المزروعات قديمًا</a:t>
            </a:r>
            <a:endParaRPr lang="en-US" sz="2600" b="1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853D896-0811-45D2-A277-8EF584BFCF79}"/>
              </a:ext>
            </a:extLst>
          </p:cNvPr>
          <p:cNvSpPr txBox="1">
            <a:spLocks/>
          </p:cNvSpPr>
          <p:nvPr/>
        </p:nvSpPr>
        <p:spPr>
          <a:xfrm>
            <a:off x="3122091" y="3183458"/>
            <a:ext cx="6083130" cy="4635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800" b="1" dirty="0"/>
              <a:t>2- التعرف على بداية الزراعة قديمًا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2426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9780" y="1268068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BA82CE-9C5F-4315-A525-C813E87E4352}"/>
              </a:ext>
            </a:extLst>
          </p:cNvPr>
          <p:cNvSpPr txBox="1">
            <a:spLocks/>
          </p:cNvSpPr>
          <p:nvPr/>
        </p:nvSpPr>
        <p:spPr>
          <a:xfrm>
            <a:off x="3428398" y="1595625"/>
            <a:ext cx="7433006" cy="1833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واحدة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ٌ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م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ِ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ما ي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َ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لي </a:t>
            </a:r>
            <a:r>
              <a:rPr lang="ar-JO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ل</a:t>
            </a:r>
            <a:r>
              <a:rPr lang="ar-BH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َ</a:t>
            </a:r>
            <a:r>
              <a:rPr lang="ar-JO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ي</a:t>
            </a:r>
            <a:r>
              <a:rPr lang="ar-BH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ْ</a:t>
            </a:r>
            <a:r>
              <a:rPr lang="ar-JO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س</a:t>
            </a:r>
            <a:r>
              <a:rPr lang="ar-BH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َ</a:t>
            </a:r>
            <a:r>
              <a:rPr lang="ar-JO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ت م</a:t>
            </a:r>
            <a:r>
              <a:rPr lang="ar-BH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ِ</a:t>
            </a:r>
            <a:r>
              <a:rPr lang="ar-JO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ن</a:t>
            </a:r>
            <a:r>
              <a:rPr lang="ar-BH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َ</a:t>
            </a:r>
            <a:r>
              <a:rPr lang="ar-JO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BH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المَصادرِ</a:t>
            </a:r>
            <a:r>
              <a:rPr lang="ar-JO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ّ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تي 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يَحْصُل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م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ِ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ن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ْ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ها الإن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ْ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سان </a:t>
            </a:r>
            <a:r>
              <a:rPr lang="ar-JO" b="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الأ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َ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و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ْ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ل 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عَلى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غ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ِ</a:t>
            </a:r>
            <a:r>
              <a:rPr lang="ar-JO" b="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ذائ</a:t>
            </a:r>
            <a:r>
              <a:rPr lang="ar-BH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ِ</a:t>
            </a:r>
            <a:r>
              <a:rPr lang="ar-JO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ه:</a:t>
            </a:r>
            <a:endParaRPr lang="en-US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1">
            <a:hlinkClick r:id="rId3" action="ppaction://hlinksldjump"/>
            <a:extLst>
              <a:ext uri="{FF2B5EF4-FFF2-40B4-BE49-F238E27FC236}">
                <a16:creationId xmlns:a16="http://schemas.microsoft.com/office/drawing/2014/main" id="{2D4A4EBF-12D7-4842-8CC9-64E63C673941}"/>
              </a:ext>
            </a:extLst>
          </p:cNvPr>
          <p:cNvSpPr txBox="1">
            <a:spLocks/>
          </p:cNvSpPr>
          <p:nvPr/>
        </p:nvSpPr>
        <p:spPr>
          <a:xfrm>
            <a:off x="7315616" y="3744478"/>
            <a:ext cx="3005398" cy="776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4800" b="1" dirty="0">
                <a:cs typeface="+mn-cs"/>
              </a:rPr>
              <a:t>ث</a:t>
            </a:r>
            <a:r>
              <a:rPr lang="ar-BH" sz="4800" b="1" dirty="0">
                <a:cs typeface="+mn-cs"/>
              </a:rPr>
              <a:t>ِ</a:t>
            </a:r>
            <a:r>
              <a:rPr lang="ar-JO" sz="4800" b="1" dirty="0">
                <a:cs typeface="+mn-cs"/>
              </a:rPr>
              <a:t>مار</a:t>
            </a:r>
            <a:r>
              <a:rPr lang="ar-BH" sz="4800" b="1" dirty="0">
                <a:cs typeface="+mn-cs"/>
              </a:rPr>
              <a:t>ُ</a:t>
            </a:r>
            <a:r>
              <a:rPr lang="ar-JO" sz="4800" b="1" dirty="0">
                <a:cs typeface="+mn-cs"/>
              </a:rPr>
              <a:t> </a:t>
            </a:r>
            <a:r>
              <a:rPr lang="ar-JO" sz="4800" b="1" dirty="0" err="1">
                <a:cs typeface="+mn-cs"/>
              </a:rPr>
              <a:t>الأ</a:t>
            </a:r>
            <a:r>
              <a:rPr lang="ar-BH" sz="4800" b="1" dirty="0">
                <a:cs typeface="+mn-cs"/>
              </a:rPr>
              <a:t>َ</a:t>
            </a:r>
            <a:r>
              <a:rPr lang="ar-JO" sz="4800" b="1" dirty="0">
                <a:cs typeface="+mn-cs"/>
              </a:rPr>
              <a:t>شجار </a:t>
            </a:r>
            <a:endParaRPr lang="en-US" sz="4800" b="1" dirty="0"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C255D-CFE0-47AB-88FF-BE76A7F92670}"/>
              </a:ext>
            </a:extLst>
          </p:cNvPr>
          <p:cNvSpPr txBox="1">
            <a:spLocks/>
          </p:cNvSpPr>
          <p:nvPr/>
        </p:nvSpPr>
        <p:spPr>
          <a:xfrm>
            <a:off x="5318191" y="4717734"/>
            <a:ext cx="3500124" cy="776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4800" b="1" dirty="0">
                <a:cs typeface="+mn-cs"/>
              </a:rPr>
              <a:t>ل</a:t>
            </a:r>
            <a:r>
              <a:rPr lang="ar-BH" sz="4800" b="1" dirty="0">
                <a:cs typeface="+mn-cs"/>
              </a:rPr>
              <a:t>ُ</a:t>
            </a:r>
            <a:r>
              <a:rPr lang="ar-JO" sz="4800" b="1" dirty="0">
                <a:cs typeface="+mn-cs"/>
              </a:rPr>
              <a:t>حوم ال</a:t>
            </a:r>
            <a:r>
              <a:rPr lang="ar-BH" sz="4800" b="1" dirty="0">
                <a:cs typeface="+mn-cs"/>
              </a:rPr>
              <a:t>ْ</a:t>
            </a:r>
            <a:r>
              <a:rPr lang="ar-JO" sz="4800" b="1" dirty="0">
                <a:cs typeface="+mn-cs"/>
              </a:rPr>
              <a:t>ح</a:t>
            </a:r>
            <a:r>
              <a:rPr lang="ar-BH" sz="4800" b="1" dirty="0">
                <a:cs typeface="+mn-cs"/>
              </a:rPr>
              <a:t>َ</a:t>
            </a:r>
            <a:r>
              <a:rPr lang="ar-JO" sz="4800" b="1" dirty="0">
                <a:cs typeface="+mn-cs"/>
              </a:rPr>
              <a:t>يوانات</a:t>
            </a:r>
            <a:endParaRPr lang="en-US" sz="4800" b="1" dirty="0">
              <a:cs typeface="+mn-cs"/>
            </a:endParaRPr>
          </a:p>
        </p:txBody>
      </p:sp>
      <p:sp>
        <p:nvSpPr>
          <p:cNvPr id="12" name="Title 1">
            <a:hlinkClick r:id="rId4" action="ppaction://hlinksldjump"/>
            <a:extLst>
              <a:ext uri="{FF2B5EF4-FFF2-40B4-BE49-F238E27FC236}">
                <a16:creationId xmlns:a16="http://schemas.microsoft.com/office/drawing/2014/main" id="{234319B9-8434-4DFC-9328-DE9FA616C44A}"/>
              </a:ext>
            </a:extLst>
          </p:cNvPr>
          <p:cNvSpPr txBox="1">
            <a:spLocks/>
          </p:cNvSpPr>
          <p:nvPr/>
        </p:nvSpPr>
        <p:spPr>
          <a:xfrm>
            <a:off x="4005409" y="3744478"/>
            <a:ext cx="3161933" cy="7765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JO" sz="4800" b="1" dirty="0">
                <a:latin typeface="Abadi" panose="020B0604020202020204" pitchFamily="34" charset="0"/>
                <a:cs typeface="+mn-cs"/>
              </a:rPr>
              <a:t>الت</a:t>
            </a:r>
            <a:r>
              <a:rPr lang="ar-BH" sz="4800" b="1" dirty="0">
                <a:latin typeface="Abadi" panose="020B0604020202020204" pitchFamily="34" charset="0"/>
                <a:cs typeface="+mn-cs"/>
              </a:rPr>
              <a:t>ّ</a:t>
            </a:r>
            <a:r>
              <a:rPr lang="ar-JO" sz="4800" b="1" dirty="0">
                <a:latin typeface="Abadi" panose="020B0604020202020204" pitchFamily="34" charset="0"/>
                <a:cs typeface="+mn-cs"/>
              </a:rPr>
              <a:t>جار</a:t>
            </a:r>
            <a:r>
              <a:rPr lang="ar-BH" sz="4800" b="1" dirty="0">
                <a:latin typeface="Abadi" panose="020B0604020202020204" pitchFamily="34" charset="0"/>
                <a:cs typeface="+mn-cs"/>
              </a:rPr>
              <a:t>َ</a:t>
            </a:r>
            <a:r>
              <a:rPr lang="ar-JO" sz="4800" b="1" dirty="0">
                <a:latin typeface="Abadi" panose="020B0604020202020204" pitchFamily="34" charset="0"/>
                <a:cs typeface="+mn-cs"/>
              </a:rPr>
              <a:t>ة</a:t>
            </a:r>
            <a:endParaRPr lang="en-US" sz="4800" b="1" dirty="0">
              <a:latin typeface="Abadi" panose="020B0604020202020204" pitchFamily="34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CA66D-E420-4ADF-BFA8-17F747FE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3937" r="5478" b="10963"/>
          <a:stretch/>
        </p:blipFill>
        <p:spPr>
          <a:xfrm>
            <a:off x="790233" y="4000882"/>
            <a:ext cx="2413858" cy="2221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DD7A0D-00B2-4FAF-A3C5-1FFD7E16FA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12330" r="4969" b="11659"/>
          <a:stretch/>
        </p:blipFill>
        <p:spPr>
          <a:xfrm>
            <a:off x="560231" y="1441723"/>
            <a:ext cx="2419468" cy="230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2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493043" y="1343025"/>
            <a:ext cx="4121945" cy="2757488"/>
          </a:xfrm>
          <a:prstGeom prst="cloudCallout">
            <a:avLst>
              <a:gd name="adj1" fmla="val 54231"/>
              <a:gd name="adj2" fmla="val 7363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SA" altLang="en-US" sz="5400" b="1" dirty="0"/>
              <a:t>ح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او</a:t>
            </a:r>
            <a:r>
              <a:rPr lang="ar-BH" altLang="en-US" sz="5400" b="1" dirty="0"/>
              <a:t>ِ</a:t>
            </a:r>
            <a:r>
              <a:rPr lang="ar-SA" altLang="en-US" sz="5400" b="1" dirty="0"/>
              <a:t>ل م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َّ</a:t>
            </a:r>
            <a:r>
              <a:rPr lang="ar-SA" altLang="en-US" sz="5400" b="1" dirty="0"/>
              <a:t>ة </a:t>
            </a:r>
            <a:r>
              <a:rPr lang="ar-BH" altLang="en-US" sz="5400" b="1" dirty="0"/>
              <a:t>أُ</a:t>
            </a:r>
            <a:r>
              <a:rPr lang="ar-SA" altLang="en-US" sz="5400" b="1" dirty="0"/>
              <a:t>خ</a:t>
            </a:r>
            <a:r>
              <a:rPr lang="ar-BH" altLang="en-US" sz="5400" b="1" dirty="0"/>
              <a:t>ْ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ى</a:t>
            </a:r>
            <a:endParaRPr lang="en-US" altLang="en-US" sz="5400" b="1" dirty="0"/>
          </a:p>
        </p:txBody>
      </p:sp>
      <p:sp>
        <p:nvSpPr>
          <p:cNvPr id="1229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5" y="5627687"/>
            <a:ext cx="1752600" cy="685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B6828A4-B1F1-4254-8BCC-A2F9FBC4C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71481" y="1458820"/>
            <a:ext cx="447823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أخطأت أعد المحاولة.wav"/>
          </p:stSnd>
        </p:sndAc>
      </p:transition>
    </mc:Choice>
    <mc:Fallback xmlns="">
      <p:transition spd="slow">
        <p:sndAc>
          <p:stSnd>
            <p:snd r:embed="rId7" name="أخطأت أعد المحاولة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628775" y="842962"/>
            <a:ext cx="3807619" cy="3132539"/>
          </a:xfrm>
          <a:prstGeom prst="cloudCallout">
            <a:avLst>
              <a:gd name="adj1" fmla="val 54529"/>
              <a:gd name="adj2" fmla="val 7117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JO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 يا ب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endParaRPr lang="en-US" alt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0513" y="5791200"/>
            <a:ext cx="22860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1574A1B-44FB-4DAE-BF25-EB9E213F5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93180" y="1231865"/>
            <a:ext cx="4677189" cy="45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احسنت يابطل.wav"/>
          </p:stSnd>
        </p:sndAc>
      </p:transition>
    </mc:Choice>
    <mc:Fallback xmlns="">
      <p:transition spd="slow">
        <p:sndAc>
          <p:stSnd>
            <p:snd r:embed="rId8" name="احسنت يابطل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498311" y="1882856"/>
            <a:ext cx="9136641" cy="1418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JO" sz="4400" b="1" dirty="0">
                <a:cs typeface="+mn-cs"/>
              </a:rPr>
              <a:t>اخ</a:t>
            </a:r>
            <a:r>
              <a:rPr lang="ar-BH" sz="4400" b="1" dirty="0">
                <a:cs typeface="+mn-cs"/>
              </a:rPr>
              <a:t>ْ</a:t>
            </a:r>
            <a:r>
              <a:rPr lang="ar-JO" sz="4400" b="1" dirty="0">
                <a:cs typeface="+mn-cs"/>
              </a:rPr>
              <a:t>ت</a:t>
            </a:r>
            <a:r>
              <a:rPr lang="ar-BH" sz="4400" b="1" dirty="0">
                <a:cs typeface="+mn-cs"/>
              </a:rPr>
              <a:t>َ</a:t>
            </a:r>
            <a:r>
              <a:rPr lang="ar-JO" sz="4400" b="1" dirty="0">
                <a:cs typeface="+mn-cs"/>
              </a:rPr>
              <a:t>ر  إ</a:t>
            </a:r>
            <a:r>
              <a:rPr lang="ar-BH" sz="4400" b="1" dirty="0">
                <a:cs typeface="+mn-cs"/>
              </a:rPr>
              <a:t>ِ</a:t>
            </a:r>
            <a:r>
              <a:rPr lang="ar-JO" sz="4400" b="1" dirty="0">
                <a:cs typeface="+mn-cs"/>
              </a:rPr>
              <a:t>شار</a:t>
            </a:r>
            <a:r>
              <a:rPr lang="ar-BH" sz="4400" b="1" dirty="0">
                <a:cs typeface="+mn-cs"/>
              </a:rPr>
              <a:t>َ</a:t>
            </a:r>
            <a:r>
              <a:rPr lang="ar-JO" sz="4400" b="1" dirty="0">
                <a:cs typeface="+mn-cs"/>
              </a:rPr>
              <a:t>ة </a:t>
            </a:r>
            <a:r>
              <a:rPr lang="ar-BH" sz="4400" b="1" dirty="0">
                <a:cs typeface="+mn-cs"/>
              </a:rPr>
              <a:t>         </a:t>
            </a:r>
            <a:r>
              <a:rPr lang="ar-JO" sz="4400" b="1" dirty="0">
                <a:cs typeface="+mn-cs"/>
              </a:rPr>
              <a:t>أ</a:t>
            </a:r>
            <a:r>
              <a:rPr lang="ar-BH" sz="4400" b="1" dirty="0">
                <a:cs typeface="+mn-cs"/>
              </a:rPr>
              <a:t>َ</a:t>
            </a:r>
            <a:r>
              <a:rPr lang="ar-JO" sz="4400" b="1" dirty="0">
                <a:cs typeface="+mn-cs"/>
              </a:rPr>
              <a:t>و إ</a:t>
            </a:r>
            <a:r>
              <a:rPr lang="ar-BH" sz="4400" b="1" dirty="0">
                <a:cs typeface="+mn-cs"/>
              </a:rPr>
              <a:t>ِ</a:t>
            </a:r>
            <a:r>
              <a:rPr lang="ar-JO" sz="4400" b="1" dirty="0">
                <a:cs typeface="+mn-cs"/>
              </a:rPr>
              <a:t>شار</a:t>
            </a:r>
            <a:r>
              <a:rPr lang="ar-BH" sz="4400" b="1" dirty="0">
                <a:cs typeface="+mn-cs"/>
              </a:rPr>
              <a:t>َة           </a:t>
            </a:r>
            <a:r>
              <a:rPr lang="ar-JO" sz="4400" b="1" dirty="0">
                <a:cs typeface="+mn-cs"/>
              </a:rPr>
              <a:t>فيما ي</a:t>
            </a:r>
            <a:r>
              <a:rPr lang="ar-BH" sz="4400" b="1" dirty="0">
                <a:cs typeface="+mn-cs"/>
              </a:rPr>
              <a:t>َ</a:t>
            </a:r>
            <a:r>
              <a:rPr lang="ar-JO" sz="4400" b="1" dirty="0">
                <a:cs typeface="+mn-cs"/>
              </a:rPr>
              <a:t>لي :   </a:t>
            </a:r>
            <a:endParaRPr lang="en-US" b="1" dirty="0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C0CDEC4-DBC6-4DAC-AD12-0558A5718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340" y="2129915"/>
            <a:ext cx="1176997" cy="12017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5281DC9-9225-4BB5-9B4C-BB22424314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30" y="2014484"/>
            <a:ext cx="1108508" cy="12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505422"/>
              </p:ext>
            </p:extLst>
          </p:nvPr>
        </p:nvGraphicFramePr>
        <p:xfrm>
          <a:off x="472965" y="1637743"/>
          <a:ext cx="11130455" cy="1791257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1130455">
                  <a:extLst>
                    <a:ext uri="{9D8B030D-6E8A-4147-A177-3AD203B41FA5}">
                      <a16:colId xmlns:a16="http://schemas.microsoft.com/office/drawing/2014/main" val="128826120"/>
                    </a:ext>
                  </a:extLst>
                </a:gridCol>
              </a:tblGrid>
              <a:tr h="1791257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Sultan normal" pitchFamily="2" charset="-78"/>
                        </a:rPr>
                        <a:t> 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الش</a:t>
                      </a:r>
                      <a:r>
                        <a:rPr lang="ar-JO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ّ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ادوف ه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ُ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و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آلة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ٌ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ل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ر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فع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ال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م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ياه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م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ن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م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ج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ر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ى الن</a:t>
                      </a:r>
                      <a:r>
                        <a:rPr lang="ar-JO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ّ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ه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ْ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ر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إ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ل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ى ق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َ</a:t>
                      </a:r>
                      <a:r>
                        <a:rPr lang="ar-SA" sz="4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ناة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ِ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 الر</a:t>
                      </a:r>
                      <a:r>
                        <a:rPr lang="ar-BH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ّ</a:t>
                      </a:r>
                      <a:r>
                        <a:rPr lang="ar-SA" sz="4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j-ea"/>
                          <a:cs typeface="+mn-cs"/>
                        </a:rPr>
                        <a:t>ي</a:t>
                      </a:r>
                      <a:r>
                        <a:rPr lang="ar-BH" sz="20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n-cs"/>
                        </a:rPr>
                        <a:t>.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28745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48670FFE-651A-4FA0-BB20-581D5E0A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5" y="3690935"/>
            <a:ext cx="1176997" cy="12017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088E39E5-F824-41FC-82A7-7F9175224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9" y="3602840"/>
            <a:ext cx="1108508" cy="12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0037" y="5869240"/>
            <a:ext cx="1752600" cy="685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8</a:t>
            </a:fld>
            <a:endParaRPr 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46B9851-E271-487A-B06C-B29E1DBEA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043" y="1343025"/>
            <a:ext cx="4121945" cy="2757488"/>
          </a:xfrm>
          <a:prstGeom prst="cloudCallout">
            <a:avLst>
              <a:gd name="adj1" fmla="val 54231"/>
              <a:gd name="adj2" fmla="val 73639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SA" altLang="en-US" sz="5400" b="1" dirty="0"/>
              <a:t>ح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او</a:t>
            </a:r>
            <a:r>
              <a:rPr lang="ar-BH" altLang="en-US" sz="5400" b="1" dirty="0"/>
              <a:t>ِ</a:t>
            </a:r>
            <a:r>
              <a:rPr lang="ar-SA" altLang="en-US" sz="5400" b="1" dirty="0"/>
              <a:t>ل م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َّ</a:t>
            </a:r>
            <a:r>
              <a:rPr lang="ar-SA" altLang="en-US" sz="5400" b="1" dirty="0"/>
              <a:t>ة </a:t>
            </a:r>
            <a:r>
              <a:rPr lang="ar-BH" altLang="en-US" sz="5400" b="1" dirty="0"/>
              <a:t>أُ</a:t>
            </a:r>
            <a:r>
              <a:rPr lang="ar-SA" altLang="en-US" sz="5400" b="1" dirty="0"/>
              <a:t>خ</a:t>
            </a:r>
            <a:r>
              <a:rPr lang="ar-BH" altLang="en-US" sz="5400" b="1" dirty="0"/>
              <a:t>ْ</a:t>
            </a:r>
            <a:r>
              <a:rPr lang="ar-SA" altLang="en-US" sz="5400" b="1" dirty="0"/>
              <a:t>ر</a:t>
            </a:r>
            <a:r>
              <a:rPr lang="ar-BH" altLang="en-US" sz="5400" b="1" dirty="0"/>
              <a:t>َ</a:t>
            </a:r>
            <a:r>
              <a:rPr lang="ar-SA" altLang="en-US" sz="5400" b="1" dirty="0"/>
              <a:t>ى</a:t>
            </a:r>
            <a:endParaRPr lang="en-US" altLang="en-US" sz="5400" b="1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4BD21CD-E46F-4E32-B5EA-8D7B33A5A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71481" y="1458820"/>
            <a:ext cx="447823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أخطأت أعد المحاولة.wav"/>
          </p:stSnd>
        </p:sndAc>
      </p:transition>
    </mc:Choice>
    <mc:Fallback xmlns="">
      <p:transition spd="slow">
        <p:sndAc>
          <p:stSnd>
            <p:snd r:embed="rId7" name="أخطأت أعد المحاولة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80882" y="5700712"/>
            <a:ext cx="2286000" cy="838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BEA11-1D54-46CE-80FE-F63CF864B569}" type="slidenum">
              <a:rPr lang="en-US" smtClean="0"/>
              <a:t>9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35C6C7D9-70F7-429E-9F7F-B5ABE682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775" y="850106"/>
            <a:ext cx="3807619" cy="3132539"/>
          </a:xfrm>
          <a:prstGeom prst="cloudCallout">
            <a:avLst>
              <a:gd name="adj1" fmla="val 54529"/>
              <a:gd name="adj2" fmla="val 7117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ar-JO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 يا ب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</a:t>
            </a:r>
            <a:r>
              <a:rPr lang="ar-BH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endParaRPr lang="en-US" altLang="en-US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851C696-9E3B-4E66-B3E4-6157C7C84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93180" y="1231865"/>
            <a:ext cx="4677189" cy="45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4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احسنت يابطل.wav"/>
          </p:stSnd>
        </p:sndAc>
      </p:transition>
    </mc:Choice>
    <mc:Fallback xmlns="">
      <p:transition spd="slow">
        <p:sndAc>
          <p:stSnd>
            <p:snd r:embed="rId8" name="احسنت يابطل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536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Times New Roman</vt:lpstr>
      <vt:lpstr>Office Theme</vt:lpstr>
      <vt:lpstr>1_Office Theme</vt:lpstr>
      <vt:lpstr>الصّف الثّالث الابتدائي المواد الاجتماعية</vt:lpstr>
      <vt:lpstr>أهداف الدرس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 Al Juffairi</dc:creator>
  <cp:lastModifiedBy>Abdulelah Saeed Jaffer Ali Fardan</cp:lastModifiedBy>
  <cp:revision>35</cp:revision>
  <dcterms:created xsi:type="dcterms:W3CDTF">2020-03-05T05:45:30Z</dcterms:created>
  <dcterms:modified xsi:type="dcterms:W3CDTF">2020-03-07T12:39:35Z</dcterms:modified>
</cp:coreProperties>
</file>