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07" r:id="rId1"/>
  </p:sldMasterIdLst>
  <p:notesMasterIdLst>
    <p:notesMasterId r:id="rId37"/>
  </p:notesMasterIdLst>
  <p:sldIdLst>
    <p:sldId id="256" r:id="rId2"/>
    <p:sldId id="294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93" r:id="rId15"/>
    <p:sldId id="271" r:id="rId16"/>
    <p:sldId id="272" r:id="rId17"/>
    <p:sldId id="273" r:id="rId18"/>
    <p:sldId id="275" r:id="rId19"/>
    <p:sldId id="276" r:id="rId20"/>
    <p:sldId id="277" r:id="rId21"/>
    <p:sldId id="278" r:id="rId22"/>
    <p:sldId id="285" r:id="rId23"/>
    <p:sldId id="286" r:id="rId24"/>
    <p:sldId id="287" r:id="rId25"/>
    <p:sldId id="288" r:id="rId26"/>
    <p:sldId id="289" r:id="rId27"/>
    <p:sldId id="279" r:id="rId28"/>
    <p:sldId id="280" r:id="rId29"/>
    <p:sldId id="281" r:id="rId30"/>
    <p:sldId id="282" r:id="rId31"/>
    <p:sldId id="283" r:id="rId32"/>
    <p:sldId id="290" r:id="rId33"/>
    <p:sldId id="284" r:id="rId34"/>
    <p:sldId id="291" r:id="rId35"/>
    <p:sldId id="292" r:id="rId3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FF6600"/>
    <a:srgbClr val="006800"/>
    <a:srgbClr val="4BFF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 autoAdjust="0"/>
    <p:restoredTop sz="94576" autoAdjust="0"/>
  </p:normalViewPr>
  <p:slideViewPr>
    <p:cSldViewPr>
      <p:cViewPr varScale="1">
        <p:scale>
          <a:sx n="87" d="100"/>
          <a:sy n="87" d="100"/>
        </p:scale>
        <p:origin x="146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33B299D-9889-4FC4-904C-0EDE6C6A09DC}" type="datetimeFigureOut">
              <a:rPr lang="ar-SA" smtClean="0"/>
              <a:pPr/>
              <a:t>04/06/1440</a:t>
            </a:fld>
            <a:endParaRPr lang="ar-S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5491F82-FEBF-4B54-A9F0-9FD10C84D492}" type="slidenum">
              <a:rPr lang="ar-SA" smtClean="0"/>
              <a:pPr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257249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91F82-FEBF-4B54-A9F0-9FD10C84D492}" type="slidenum">
              <a:rPr lang="ar-SA" smtClean="0"/>
              <a:pPr/>
              <a:t>1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907853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791CE-ABA7-4446-A129-E968A11DB4C2}" type="datetime1">
              <a:rPr lang="ar-SA" smtClean="0"/>
              <a:t>04/06/1440</a:t>
            </a:fld>
            <a:endParaRPr lang="ar-SA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339CD7F-6548-46A8-9F66-5B44D68E6E3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4D2C-CCA8-4B70-A4D2-89B2F37BBE28}" type="datetime1">
              <a:rPr lang="ar-SA" smtClean="0"/>
              <a:t>04/06/1440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6EB9D-F549-49EC-A28E-20F4625AB90F}" type="datetime1">
              <a:rPr lang="ar-SA" smtClean="0"/>
              <a:t>04/06/1440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6BCF0-1C31-48AC-9974-BB279EF432A9}" type="datetime1">
              <a:rPr lang="ar-SA" smtClean="0"/>
              <a:t>04/06/1440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5F7DE-FAA8-4AF7-9935-A02D33B0040B}" type="datetime1">
              <a:rPr lang="ar-SA" smtClean="0"/>
              <a:t>04/06/1440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B54E6-0469-406A-AC9E-59EDD9340A6C}" type="datetime1">
              <a:rPr lang="ar-SA" smtClean="0"/>
              <a:t>04/06/1440</a:t>
            </a:fld>
            <a:endParaRPr lang="ar-S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7362-A280-45A3-B159-5E90AB6B8E1E}" type="datetime1">
              <a:rPr lang="ar-SA" smtClean="0"/>
              <a:t>04/06/1440</a:t>
            </a:fld>
            <a:endParaRPr lang="ar-S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486EA-64EE-42E8-9B39-35A98ADA0405}" type="datetime1">
              <a:rPr lang="ar-SA" smtClean="0"/>
              <a:t>04/06/1440</a:t>
            </a:fld>
            <a:endParaRPr lang="ar-S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AF6C9-20AC-4407-B795-FC3A6C6CD135}" type="datetime1">
              <a:rPr lang="ar-SA" smtClean="0"/>
              <a:t>04/06/1440</a:t>
            </a:fld>
            <a:endParaRPr lang="ar-S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ADDEE-EE23-433C-9532-99E0F2E1694F}" type="datetime1">
              <a:rPr lang="ar-SA" smtClean="0"/>
              <a:t>04/06/1440</a:t>
            </a:fld>
            <a:endParaRPr lang="ar-S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6E085-3AE0-4500-8455-A9FB7B68F95D}" type="datetime1">
              <a:rPr lang="ar-SA" smtClean="0"/>
              <a:t>04/06/1440</a:t>
            </a:fld>
            <a:endParaRPr lang="ar-S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339CD7F-6548-46A8-9F66-5B44D68E6E3C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77C8440-C14D-4440-8705-3B1142D64F9F}" type="datetime1">
              <a:rPr lang="ar-SA" smtClean="0"/>
              <a:t>04/06/1440</a:t>
            </a:fld>
            <a:endParaRPr lang="ar-S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339CD7F-6548-46A8-9F66-5B44D68E6E3C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r" rtl="1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r" rtl="1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r" rtl="1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r" rtl="1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a4119@hotmail.co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3200400"/>
            <a:ext cx="6724600" cy="2028800"/>
          </a:xfrm>
        </p:spPr>
        <p:txBody>
          <a:bodyPr>
            <a:normAutofit fontScale="25000" lnSpcReduction="20000"/>
          </a:bodyPr>
          <a:lstStyle/>
          <a:p>
            <a:r>
              <a:rPr lang="ar-SA" dirty="0" smtClean="0">
                <a:solidFill>
                  <a:srgbClr val="FF0000"/>
                </a:solidFill>
              </a:rPr>
              <a:t> </a:t>
            </a:r>
          </a:p>
          <a:p>
            <a:r>
              <a:rPr lang="ar-SY" sz="11200" dirty="0" smtClean="0">
                <a:solidFill>
                  <a:srgbClr val="FF0000"/>
                </a:solidFill>
              </a:rPr>
              <a:t>د. هيثم الحجية</a:t>
            </a:r>
          </a:p>
          <a:p>
            <a:r>
              <a:rPr lang="en-GB" sz="11200" dirty="0" smtClean="0">
                <a:solidFill>
                  <a:srgbClr val="FF0000"/>
                </a:solidFill>
                <a:hlinkClick r:id="rId3"/>
              </a:rPr>
              <a:t>aa4119@hotmail.co.uk</a:t>
            </a:r>
            <a:endParaRPr lang="en-GB" sz="11200" dirty="0" smtClean="0">
              <a:solidFill>
                <a:srgbClr val="FF0000"/>
              </a:solidFill>
            </a:endParaRPr>
          </a:p>
          <a:p>
            <a:endParaRPr lang="ar-SY" sz="11200" dirty="0">
              <a:solidFill>
                <a:srgbClr val="FF0000"/>
              </a:solidFill>
            </a:endParaRPr>
          </a:p>
          <a:p>
            <a:r>
              <a:rPr lang="ar-SA" sz="11200" dirty="0" smtClean="0">
                <a:solidFill>
                  <a:srgbClr val="FF0000"/>
                </a:solidFill>
              </a:rPr>
              <a:t>الفصل الاول</a:t>
            </a:r>
            <a:endParaRPr lang="ar-SA" sz="11200" dirty="0">
              <a:solidFill>
                <a:srgbClr val="FF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</a:t>
            </a:fld>
            <a:endParaRPr lang="ar-SA" dirty="0"/>
          </a:p>
        </p:txBody>
      </p:sp>
      <p:sp>
        <p:nvSpPr>
          <p:cNvPr id="21" name="Title 2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Y" dirty="0"/>
              <a:t>مقدمة في الادارة المالية</a:t>
            </a:r>
            <a:endParaRPr lang="ar-SA" dirty="0"/>
          </a:p>
        </p:txBody>
      </p:sp>
      <p:sp>
        <p:nvSpPr>
          <p:cNvPr id="13" name="Rectangle 12"/>
          <p:cNvSpPr/>
          <p:nvPr/>
        </p:nvSpPr>
        <p:spPr>
          <a:xfrm>
            <a:off x="2267927" y="6357958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ar-SA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2" name="Group 8"/>
          <p:cNvGrpSpPr/>
          <p:nvPr/>
        </p:nvGrpSpPr>
        <p:grpSpPr>
          <a:xfrm>
            <a:off x="0" y="0"/>
            <a:ext cx="9143986" cy="1785926"/>
            <a:chOff x="14" y="0"/>
            <a:chExt cx="9143986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4" y="0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buFont typeface="Wingdings" pitchFamily="2" charset="2"/>
                <a:buChar char="§"/>
              </a:pPr>
              <a:r>
                <a:rPr lang="ar-SA" sz="3600" dirty="0" smtClean="0">
                  <a:solidFill>
                    <a:schemeClr val="tx1"/>
                  </a:solidFill>
                </a:rPr>
                <a:t>التمويل طويل الاجل </a:t>
              </a:r>
              <a:endParaRPr lang="ar-SA" sz="3600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10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2132856"/>
            <a:ext cx="8229600" cy="428133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SA" dirty="0" smtClean="0"/>
              <a:t>يستخدم هذا التمويل لل</a:t>
            </a:r>
            <a:r>
              <a:rPr lang="ar-JO" dirty="0" smtClean="0"/>
              <a:t>إ</a:t>
            </a:r>
            <a:r>
              <a:rPr lang="ar-SA" dirty="0" smtClean="0"/>
              <a:t>ستثمار في </a:t>
            </a:r>
            <a:r>
              <a:rPr lang="ar-SA" dirty="0" smtClean="0">
                <a:solidFill>
                  <a:srgbClr val="FF0000"/>
                </a:solidFill>
              </a:rPr>
              <a:t>ال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صول الثابته</a:t>
            </a:r>
            <a:r>
              <a:rPr lang="ar-SA" dirty="0" smtClean="0"/>
              <a:t>، </a:t>
            </a:r>
            <a:r>
              <a:rPr lang="ar-SA" dirty="0" smtClean="0">
                <a:solidFill>
                  <a:srgbClr val="FF0000"/>
                </a:solidFill>
              </a:rPr>
              <a:t>أو لتطوير ال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صول الموجوده.</a:t>
            </a:r>
          </a:p>
          <a:p>
            <a:pPr>
              <a:buNone/>
            </a:pPr>
            <a:r>
              <a:rPr lang="ar-SA" dirty="0" smtClean="0"/>
              <a:t>مصادر التمويل طويل ال</a:t>
            </a:r>
            <a:r>
              <a:rPr lang="ar-JO" dirty="0" smtClean="0"/>
              <a:t>أ</a:t>
            </a:r>
            <a:r>
              <a:rPr lang="ar-SA" dirty="0" smtClean="0"/>
              <a:t>جل :</a:t>
            </a:r>
          </a:p>
          <a:p>
            <a:pPr>
              <a:buNone/>
            </a:pPr>
            <a:endParaRPr lang="ar-SA" sz="1200" dirty="0" smtClean="0"/>
          </a:p>
          <a:p>
            <a:pPr>
              <a:buNone/>
            </a:pPr>
            <a:r>
              <a:rPr lang="ar-SA" dirty="0" smtClean="0"/>
              <a:t>1- ال</a:t>
            </a:r>
            <a:r>
              <a:rPr lang="ar-JO" dirty="0" smtClean="0"/>
              <a:t>أ</a:t>
            </a:r>
            <a:r>
              <a:rPr lang="ar-SA" dirty="0" smtClean="0"/>
              <a:t>سهم </a:t>
            </a:r>
          </a:p>
          <a:p>
            <a:pPr>
              <a:buNone/>
            </a:pPr>
            <a:r>
              <a:rPr lang="ar-SA" dirty="0" smtClean="0"/>
              <a:t>2- السندات </a:t>
            </a:r>
          </a:p>
          <a:p>
            <a:pPr>
              <a:buNone/>
            </a:pPr>
            <a:r>
              <a:rPr lang="ar-SA" dirty="0" smtClean="0"/>
              <a:t>3 - القروض بضمان</a:t>
            </a:r>
          </a:p>
          <a:p>
            <a:pPr algn="ctr">
              <a:buNone/>
            </a:pPr>
            <a:endParaRPr lang="ar-S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46826" y="388604"/>
            <a:ext cx="8229600" cy="1143000"/>
          </a:xfrm>
        </p:spPr>
        <p:txBody>
          <a:bodyPr/>
          <a:lstStyle/>
          <a:p>
            <a:pPr algn="ctr"/>
            <a:r>
              <a:rPr lang="ar-SA" dirty="0" smtClean="0"/>
              <a:t>1- ا</a:t>
            </a:r>
            <a:r>
              <a:rPr lang="ar-JO" dirty="0" smtClean="0"/>
              <a:t>لأ</a:t>
            </a:r>
            <a:r>
              <a:rPr lang="ar-SA" dirty="0" smtClean="0"/>
              <a:t>سهم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11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2571744"/>
            <a:ext cx="8229600" cy="3842451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buNone/>
            </a:pPr>
            <a:r>
              <a:rPr lang="ar-SA" dirty="0" smtClean="0"/>
              <a:t>السهم هو الوسيلة </a:t>
            </a:r>
            <a:r>
              <a:rPr lang="ar-SA" dirty="0" smtClean="0">
                <a:solidFill>
                  <a:srgbClr val="FF0000"/>
                </a:solidFill>
              </a:rPr>
              <a:t>ال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ولى </a:t>
            </a:r>
            <a:r>
              <a:rPr lang="ar-SA" dirty="0" smtClean="0"/>
              <a:t>للتمويل طويل ال</a:t>
            </a:r>
            <a:r>
              <a:rPr lang="ar-JO" dirty="0" smtClean="0"/>
              <a:t>أ</a:t>
            </a:r>
            <a:r>
              <a:rPr lang="ar-SA" dirty="0" smtClean="0"/>
              <a:t>جل بحيث تعطي ال</a:t>
            </a:r>
            <a:r>
              <a:rPr lang="ar-JO" dirty="0" smtClean="0"/>
              <a:t>أ</a:t>
            </a:r>
            <a:r>
              <a:rPr lang="ar-SA" dirty="0" smtClean="0"/>
              <a:t>سهم حاملها </a:t>
            </a:r>
            <a:r>
              <a:rPr lang="ar-SA" dirty="0" smtClean="0">
                <a:solidFill>
                  <a:srgbClr val="FF0000"/>
                </a:solidFill>
              </a:rPr>
              <a:t>نصيبا في الملكي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وهي 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كثر الوسائل انتشاراً للحصول على رأس مال الشركات المساهمه. </a:t>
            </a:r>
          </a:p>
          <a:p>
            <a:pPr algn="just">
              <a:buNone/>
            </a:pPr>
            <a:r>
              <a:rPr lang="ar-SA" dirty="0" smtClean="0"/>
              <a:t>أنواعها :</a:t>
            </a:r>
          </a:p>
          <a:p>
            <a:pPr marL="514350" indent="-514350" algn="just">
              <a:buFont typeface="+mj-cs"/>
              <a:buAutoNum type="arabic1Minus"/>
            </a:pPr>
            <a:r>
              <a:rPr lang="ar-SA" dirty="0" smtClean="0"/>
              <a:t>ا</a:t>
            </a:r>
            <a:r>
              <a:rPr lang="ar-JO" dirty="0" smtClean="0"/>
              <a:t>لأ</a:t>
            </a:r>
            <a:r>
              <a:rPr lang="ar-SA" dirty="0" smtClean="0"/>
              <a:t>سهم الممتاز</a:t>
            </a:r>
            <a:r>
              <a:rPr lang="ar-JO" dirty="0" smtClean="0"/>
              <a:t>ة</a:t>
            </a:r>
            <a:r>
              <a:rPr lang="ar-SA" dirty="0" smtClean="0"/>
              <a:t> </a:t>
            </a:r>
          </a:p>
          <a:p>
            <a:pPr marL="514350" indent="-514350" algn="just">
              <a:buFont typeface="+mj-cs"/>
              <a:buAutoNum type="arabic1Minus"/>
            </a:pPr>
            <a:r>
              <a:rPr lang="ar-JO" dirty="0" smtClean="0"/>
              <a:t>الأ</a:t>
            </a:r>
            <a:r>
              <a:rPr lang="ar-SA" dirty="0" smtClean="0"/>
              <a:t>سهم العادي</a:t>
            </a:r>
            <a:r>
              <a:rPr lang="ar-JO" dirty="0" smtClean="0"/>
              <a:t>ة</a:t>
            </a:r>
            <a:r>
              <a:rPr lang="ar-SA" dirty="0" smtClean="0"/>
              <a:t> </a:t>
            </a:r>
          </a:p>
          <a:p>
            <a:pPr algn="just">
              <a:buNone/>
            </a:pPr>
            <a:r>
              <a:rPr lang="ar-SA" dirty="0" smtClean="0">
                <a:solidFill>
                  <a:srgbClr val="FF0000"/>
                </a:solidFill>
              </a:rPr>
              <a:t>تختلف الحقوق وال</a:t>
            </a:r>
            <a:r>
              <a:rPr lang="ar-JO" dirty="0" smtClean="0">
                <a:solidFill>
                  <a:srgbClr val="FF0000"/>
                </a:solidFill>
              </a:rPr>
              <a:t>إ</a:t>
            </a:r>
            <a:r>
              <a:rPr lang="ar-SA" dirty="0" smtClean="0">
                <a:solidFill>
                  <a:srgbClr val="FF0000"/>
                </a:solidFill>
              </a:rPr>
              <a:t>متيازات التي تعطى لكل نوع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20" y="0"/>
            <a:ext cx="1500166" cy="1140127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54331" y="571484"/>
            <a:ext cx="8229600" cy="1143000"/>
          </a:xfrm>
        </p:spPr>
        <p:txBody>
          <a:bodyPr/>
          <a:lstStyle/>
          <a:p>
            <a:pPr algn="ctr"/>
            <a:r>
              <a:rPr lang="ar-SA" dirty="0" smtClean="0"/>
              <a:t>أ - ال</a:t>
            </a:r>
            <a:r>
              <a:rPr lang="ar-JO" dirty="0" smtClean="0"/>
              <a:t>أ</a:t>
            </a:r>
            <a:r>
              <a:rPr lang="ar-SA" dirty="0" smtClean="0"/>
              <a:t>سهم الممتازة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12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2857496"/>
            <a:ext cx="8229600" cy="355669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ar-SA" sz="2800" dirty="0" smtClean="0"/>
              <a:t>يكون لصاحب السهم الممتاز بعض</a:t>
            </a:r>
            <a:r>
              <a:rPr lang="en-US" sz="2800" dirty="0" smtClean="0"/>
              <a:t> </a:t>
            </a:r>
            <a:r>
              <a:rPr lang="ar-JO" sz="2800" dirty="0" smtClean="0"/>
              <a:t>الحقوق</a:t>
            </a:r>
            <a:r>
              <a:rPr lang="ar-SA" sz="2800" dirty="0" smtClean="0"/>
              <a:t> المختلفه عن صاحب السهم العادي </a:t>
            </a:r>
          </a:p>
          <a:p>
            <a:pPr algn="just"/>
            <a:r>
              <a:rPr lang="ar-SA" sz="2800" dirty="0" smtClean="0">
                <a:solidFill>
                  <a:srgbClr val="FF0000"/>
                </a:solidFill>
              </a:rPr>
              <a:t>يتحدد</a:t>
            </a:r>
            <a:r>
              <a:rPr lang="ar-SA" sz="2800" dirty="0" smtClean="0"/>
              <a:t> سعر بيع السهم </a:t>
            </a:r>
            <a:r>
              <a:rPr lang="ar-JO" sz="2800" dirty="0" smtClean="0"/>
              <a:t>الممتاز </a:t>
            </a:r>
            <a:r>
              <a:rPr lang="ar-SA" sz="2800" dirty="0" smtClean="0"/>
              <a:t>مع معدل ثابت في شكل السهم العادي</a:t>
            </a:r>
          </a:p>
          <a:p>
            <a:pPr algn="just"/>
            <a:r>
              <a:rPr lang="ar-SA" sz="2800" dirty="0" smtClean="0"/>
              <a:t>كما </a:t>
            </a:r>
            <a:r>
              <a:rPr lang="ar-SA" sz="2800" dirty="0" smtClean="0">
                <a:solidFill>
                  <a:srgbClr val="FF0000"/>
                </a:solidFill>
              </a:rPr>
              <a:t>يتحدد</a:t>
            </a:r>
            <a:r>
              <a:rPr lang="ar-SA" sz="2800" dirty="0" smtClean="0"/>
              <a:t> سعر بيع السهم </a:t>
            </a:r>
            <a:r>
              <a:rPr lang="ar-JO" sz="2800" dirty="0" smtClean="0"/>
              <a:t>الممتاز </a:t>
            </a:r>
            <a:r>
              <a:rPr lang="ar-SA" sz="2800" dirty="0" smtClean="0"/>
              <a:t>مع معدل ثابت في شكل </a:t>
            </a:r>
            <a:r>
              <a:rPr lang="ar-JO" sz="2800" dirty="0" smtClean="0"/>
              <a:t>ال</a:t>
            </a:r>
            <a:r>
              <a:rPr lang="ar-SA" sz="2800" dirty="0" smtClean="0"/>
              <a:t>أرباح </a:t>
            </a:r>
            <a:r>
              <a:rPr lang="ar-JO" sz="2800" dirty="0" smtClean="0"/>
              <a:t>ال</a:t>
            </a:r>
            <a:r>
              <a:rPr lang="ar-SA" sz="2800" dirty="0" smtClean="0"/>
              <a:t>موزع</a:t>
            </a:r>
            <a:r>
              <a:rPr lang="ar-JO" sz="2800" dirty="0" smtClean="0"/>
              <a:t>ة</a:t>
            </a:r>
            <a:endParaRPr lang="ar-SA" sz="2800" dirty="0" smtClean="0"/>
          </a:p>
          <a:p>
            <a:pPr algn="just"/>
            <a:r>
              <a:rPr lang="ar-SA" sz="2800" dirty="0" smtClean="0"/>
              <a:t>لحاملها الأولويه في </a:t>
            </a:r>
            <a:r>
              <a:rPr lang="ar-SA" sz="2800" dirty="0" smtClean="0">
                <a:solidFill>
                  <a:srgbClr val="FF0000"/>
                </a:solidFill>
              </a:rPr>
              <a:t>توزيعات الأرباح</a:t>
            </a:r>
            <a:r>
              <a:rPr lang="ar-SA" sz="2800" dirty="0" smtClean="0"/>
              <a:t>، قبل حاملي الأسهم العادي</a:t>
            </a:r>
            <a:r>
              <a:rPr lang="ar-JO" sz="2800" dirty="0" smtClean="0"/>
              <a:t>ة</a:t>
            </a:r>
            <a:r>
              <a:rPr lang="ar-SA" sz="2800" dirty="0" smtClean="0"/>
              <a:t>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20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95536" y="651491"/>
            <a:ext cx="8229600" cy="1143000"/>
          </a:xfrm>
        </p:spPr>
        <p:txBody>
          <a:bodyPr/>
          <a:lstStyle/>
          <a:p>
            <a:pPr algn="ctr"/>
            <a:r>
              <a:rPr lang="ar-SA" dirty="0" smtClean="0"/>
              <a:t>ب - ال</a:t>
            </a:r>
            <a:r>
              <a:rPr lang="ar-JO" dirty="0" smtClean="0"/>
              <a:t>أ</a:t>
            </a:r>
            <a:r>
              <a:rPr lang="ar-SA" dirty="0" smtClean="0"/>
              <a:t>سهم العادية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13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2571744"/>
            <a:ext cx="8229600" cy="3842451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</a:pPr>
            <a:r>
              <a:rPr lang="ar-SA" dirty="0" smtClean="0">
                <a:solidFill>
                  <a:srgbClr val="FF0000"/>
                </a:solidFill>
              </a:rPr>
              <a:t>لا يكون </a:t>
            </a:r>
            <a:r>
              <a:rPr lang="ar-SA" dirty="0" smtClean="0"/>
              <a:t>للسهم العادي سعر محدد للبيع.</a:t>
            </a:r>
          </a:p>
          <a:p>
            <a:pPr algn="just">
              <a:lnSpc>
                <a:spcPct val="120000"/>
              </a:lnSpc>
            </a:pPr>
            <a:r>
              <a:rPr lang="ar-SA" dirty="0" smtClean="0">
                <a:solidFill>
                  <a:srgbClr val="FF0000"/>
                </a:solidFill>
              </a:rPr>
              <a:t>لا تلتزم </a:t>
            </a:r>
            <a:r>
              <a:rPr lang="ar-SA" dirty="0" smtClean="0"/>
              <a:t>الشركه المصدرة بتوزيع عائد محدد من ال</a:t>
            </a:r>
            <a:r>
              <a:rPr lang="ar-JO" dirty="0" smtClean="0"/>
              <a:t>أ</a:t>
            </a:r>
            <a:r>
              <a:rPr lang="ar-SA" dirty="0" smtClean="0"/>
              <a:t>رباح ، فقيم</a:t>
            </a:r>
            <a:r>
              <a:rPr lang="ar-JO" dirty="0" smtClean="0"/>
              <a:t>ة</a:t>
            </a:r>
            <a:r>
              <a:rPr lang="ar-SA" dirty="0" smtClean="0"/>
              <a:t> السهم تحدد أساسا بالسعر الذي يدفع للسهم في الأسواق المالية </a:t>
            </a:r>
          </a:p>
          <a:p>
            <a:pPr algn="just">
              <a:lnSpc>
                <a:spcPct val="120000"/>
              </a:lnSpc>
            </a:pPr>
            <a:r>
              <a:rPr lang="ar-SA" dirty="0" smtClean="0"/>
              <a:t>اذا كانت الشركة </a:t>
            </a:r>
            <a:r>
              <a:rPr lang="ar-SA" dirty="0" smtClean="0">
                <a:solidFill>
                  <a:srgbClr val="FF0000"/>
                </a:solidFill>
              </a:rPr>
              <a:t>متوسع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وتحقق أرباحاً متزايدة</a:t>
            </a:r>
            <a:r>
              <a:rPr lang="ar-SA" dirty="0" smtClean="0"/>
              <a:t>، </a:t>
            </a:r>
            <a:r>
              <a:rPr lang="ar-SA" u="sng" dirty="0" smtClean="0"/>
              <a:t>من المتوقع </a:t>
            </a:r>
            <a:r>
              <a:rPr lang="ar-SA" dirty="0" smtClean="0"/>
              <a:t>زيادة في التوزيعات، وارتفاعاً في قيم</a:t>
            </a:r>
            <a:r>
              <a:rPr lang="ar-JO" dirty="0" smtClean="0"/>
              <a:t>ة</a:t>
            </a:r>
            <a:r>
              <a:rPr lang="ar-SA" dirty="0" smtClean="0"/>
              <a:t> السهم، وعلى العكس </a:t>
            </a:r>
            <a:r>
              <a:rPr lang="ar-JO" dirty="0" smtClean="0"/>
              <a:t>إ</a:t>
            </a:r>
            <a:r>
              <a:rPr lang="ar-SA" dirty="0" smtClean="0"/>
              <a:t>ذا كانت أرباح الشركة آخذة في التناق</a:t>
            </a:r>
            <a:r>
              <a:rPr lang="ar-JO" dirty="0" smtClean="0"/>
              <a:t>ص</a:t>
            </a:r>
            <a:r>
              <a:rPr lang="ar-SA" dirty="0" smtClean="0"/>
              <a:t>، </a:t>
            </a:r>
            <a:r>
              <a:rPr lang="ar-SA" u="sng" dirty="0" smtClean="0"/>
              <a:t>فمن المتوقع </a:t>
            </a:r>
            <a:r>
              <a:rPr lang="ar-SA" dirty="0" smtClean="0"/>
              <a:t>أن يتناقص سعر السهم.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20" y="0"/>
            <a:ext cx="1500166" cy="1303005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23528" y="227408"/>
            <a:ext cx="8229600" cy="1129890"/>
          </a:xfrm>
        </p:spPr>
        <p:txBody>
          <a:bodyPr/>
          <a:lstStyle/>
          <a:p>
            <a:pPr algn="ctr"/>
            <a:r>
              <a:rPr lang="ar-SA" dirty="0" smtClean="0"/>
              <a:t>2 - السندات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14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1643050"/>
            <a:ext cx="8229600" cy="4771145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buNone/>
            </a:pPr>
            <a:r>
              <a:rPr lang="ar-SA" dirty="0" smtClean="0"/>
              <a:t>الوسيله الثانيه للتمويل طويل ال</a:t>
            </a:r>
            <a:r>
              <a:rPr lang="ar-JO" dirty="0" smtClean="0"/>
              <a:t>أ</a:t>
            </a:r>
            <a:r>
              <a:rPr lang="ar-SA" dirty="0" smtClean="0"/>
              <a:t>جل.</a:t>
            </a:r>
          </a:p>
          <a:p>
            <a:pPr algn="just">
              <a:lnSpc>
                <a:spcPct val="120000"/>
              </a:lnSpc>
              <a:buNone/>
            </a:pPr>
            <a:r>
              <a:rPr lang="ar-SA" dirty="0" smtClean="0"/>
              <a:t> فالمنشأة التي تصدر السندات تتعهد كتابة بأن تدفع لحامل السند قيمته </a:t>
            </a:r>
            <a:r>
              <a:rPr lang="ar-SA" dirty="0" smtClean="0">
                <a:solidFill>
                  <a:srgbClr val="FF0000"/>
                </a:solidFill>
              </a:rPr>
              <a:t>ال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سمية </a:t>
            </a:r>
            <a:r>
              <a:rPr lang="ar-SA" dirty="0" smtClean="0"/>
              <a:t>في تاريخ معين، وأيضا </a:t>
            </a:r>
            <a:r>
              <a:rPr lang="ar-SA" dirty="0" smtClean="0">
                <a:solidFill>
                  <a:srgbClr val="FF0000"/>
                </a:solidFill>
              </a:rPr>
              <a:t>معدلاً سنوياً حتى يتم استهلاكه.</a:t>
            </a:r>
          </a:p>
          <a:p>
            <a:pPr marL="514350" indent="-514350" algn="just">
              <a:buNone/>
            </a:pPr>
            <a:r>
              <a:rPr lang="ar-SA" dirty="0" smtClean="0"/>
              <a:t>أنواع السندات :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ar-SA" dirty="0" smtClean="0"/>
              <a:t>السندات المضمون</a:t>
            </a:r>
            <a:r>
              <a:rPr lang="ar-JO" dirty="0" smtClean="0"/>
              <a:t>ة</a:t>
            </a:r>
            <a:r>
              <a:rPr lang="ar-SA" dirty="0" smtClean="0"/>
              <a:t> : أن قيمه السندات يقابلها قيم</a:t>
            </a:r>
            <a:r>
              <a:rPr lang="ar-JO" dirty="0" smtClean="0"/>
              <a:t>ة</a:t>
            </a:r>
            <a:r>
              <a:rPr lang="ar-SA" dirty="0" smtClean="0"/>
              <a:t> معين</a:t>
            </a:r>
            <a:r>
              <a:rPr lang="ar-JO" dirty="0" smtClean="0"/>
              <a:t>ة</a:t>
            </a:r>
            <a:r>
              <a:rPr lang="ar-SA" dirty="0" smtClean="0"/>
              <a:t> من الأصول تحتفظ بها المنشأة كضمان لمقابلتها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ar-SA" dirty="0" smtClean="0"/>
              <a:t>السندات غير المضمونه : </a:t>
            </a:r>
            <a:r>
              <a:rPr lang="ar-JO" dirty="0" smtClean="0"/>
              <a:t>السندات التي لا </a:t>
            </a:r>
            <a:r>
              <a:rPr lang="ar-SA" dirty="0" smtClean="0"/>
              <a:t>يقابلها أي قيمه من ال</a:t>
            </a:r>
            <a:r>
              <a:rPr lang="ar-JO" dirty="0" smtClean="0"/>
              <a:t>أ</a:t>
            </a:r>
            <a:r>
              <a:rPr lang="ar-SA" dirty="0" smtClean="0"/>
              <a:t>صول وهذا النوع مناسبا للشركات التي تتمتع بسمع</a:t>
            </a:r>
            <a:r>
              <a:rPr lang="ar-JO" dirty="0" smtClean="0"/>
              <a:t>ة</a:t>
            </a:r>
            <a:r>
              <a:rPr lang="ar-SA" dirty="0" smtClean="0"/>
              <a:t> طيب</a:t>
            </a:r>
            <a:r>
              <a:rPr lang="ar-JO" dirty="0" smtClean="0"/>
              <a:t>ة</a:t>
            </a:r>
            <a:r>
              <a:rPr lang="ar-SA" dirty="0" smtClean="0"/>
              <a:t> لأدائها وقوتها المالي</a:t>
            </a:r>
            <a:r>
              <a:rPr lang="ar-JO" dirty="0" smtClean="0"/>
              <a:t>ة</a:t>
            </a:r>
            <a:endParaRPr lang="ar-SA" dirty="0" smtClean="0"/>
          </a:p>
          <a:p>
            <a:pPr marL="514350" indent="-514350" algn="just">
              <a:buFont typeface="+mj-lt"/>
              <a:buAutoNum type="arabicParenR"/>
            </a:pPr>
            <a:endParaRPr lang="ar-SA" dirty="0" smtClean="0"/>
          </a:p>
          <a:p>
            <a:pPr marL="514350" indent="-514350" algn="just">
              <a:buNone/>
            </a:pPr>
            <a:endParaRPr lang="ar-SA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20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20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15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1214422"/>
            <a:ext cx="8229600" cy="5199773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arenR"/>
            </a:pPr>
            <a:endParaRPr lang="ar-SA" dirty="0" smtClean="0"/>
          </a:p>
          <a:p>
            <a:pPr marL="514350" indent="-514350" algn="just">
              <a:buNone/>
            </a:pPr>
            <a:r>
              <a:rPr lang="ar-SA" b="1" dirty="0" smtClean="0"/>
              <a:t>مزايا السندات :</a:t>
            </a:r>
          </a:p>
          <a:p>
            <a:pPr marL="514350" indent="-514350" algn="just">
              <a:buFontTx/>
              <a:buChar char="-"/>
            </a:pPr>
            <a:r>
              <a:rPr lang="ar-JO" dirty="0" smtClean="0"/>
              <a:t>الشركة تسيطر سيطرة كاملة على </a:t>
            </a:r>
            <a:r>
              <a:rPr lang="ar-JO" dirty="0" smtClean="0">
                <a:solidFill>
                  <a:srgbClr val="FF0000"/>
                </a:solidFill>
              </a:rPr>
              <a:t>إدارتها</a:t>
            </a:r>
            <a:r>
              <a:rPr lang="ar-JO" dirty="0" smtClean="0"/>
              <a:t> </a:t>
            </a:r>
            <a:r>
              <a:rPr lang="ar-SA" dirty="0" smtClean="0"/>
              <a:t>، بعكس الحال بالنسب</a:t>
            </a:r>
            <a:r>
              <a:rPr lang="ar-JO" dirty="0" smtClean="0"/>
              <a:t>ة</a:t>
            </a:r>
            <a:r>
              <a:rPr lang="ar-SA" dirty="0" smtClean="0"/>
              <a:t> للأسهم العادي</a:t>
            </a:r>
            <a:r>
              <a:rPr lang="ar-JO" dirty="0" smtClean="0"/>
              <a:t>ة</a:t>
            </a:r>
            <a:r>
              <a:rPr lang="ar-SA" dirty="0" smtClean="0"/>
              <a:t> والتي تعطي حاملها حقوقا في </a:t>
            </a:r>
            <a:r>
              <a:rPr lang="ar-JO" dirty="0" smtClean="0"/>
              <a:t>الملكية </a:t>
            </a:r>
            <a:r>
              <a:rPr lang="ar-SA" dirty="0" smtClean="0"/>
              <a:t>والتصويت</a:t>
            </a:r>
            <a:r>
              <a:rPr lang="ar-JO" dirty="0" smtClean="0"/>
              <a:t> .</a:t>
            </a:r>
            <a:r>
              <a:rPr lang="ar-SA" dirty="0" smtClean="0"/>
              <a:t> </a:t>
            </a:r>
          </a:p>
          <a:p>
            <a:pPr marL="514350" indent="-514350" algn="just">
              <a:buFontTx/>
              <a:buChar char="-"/>
            </a:pPr>
            <a:r>
              <a:rPr lang="ar-SA" dirty="0" smtClean="0"/>
              <a:t>أن </a:t>
            </a:r>
            <a:r>
              <a:rPr lang="ar-SA" dirty="0" smtClean="0">
                <a:solidFill>
                  <a:srgbClr val="FF0000"/>
                </a:solidFill>
              </a:rPr>
              <a:t>الفائد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الثابت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</a:t>
            </a:r>
            <a:r>
              <a:rPr lang="ar-SA" dirty="0" smtClean="0"/>
              <a:t>التي تدفع على الأموال المتحصل عليها من </a:t>
            </a:r>
            <a:r>
              <a:rPr lang="ar-JO" dirty="0" smtClean="0"/>
              <a:t>إ</a:t>
            </a:r>
            <a:r>
              <a:rPr lang="ar-SA" dirty="0" smtClean="0"/>
              <a:t>صدار السندات تعد </a:t>
            </a:r>
            <a:r>
              <a:rPr lang="ar-SA" dirty="0" smtClean="0">
                <a:solidFill>
                  <a:srgbClr val="FF0000"/>
                </a:solidFill>
              </a:rPr>
              <a:t>عنصر من عناصر النفقات وليست دخلا يخضع للضرائب </a:t>
            </a:r>
            <a:r>
              <a:rPr lang="ar-SA" dirty="0" smtClean="0"/>
              <a:t>. بينما </a:t>
            </a:r>
            <a:r>
              <a:rPr lang="ar-SA" dirty="0" smtClean="0">
                <a:solidFill>
                  <a:srgbClr val="FF0000"/>
                </a:solidFill>
              </a:rPr>
              <a:t>التوزيعات المدفوعه لحمل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ال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سهم تتم من ال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رباح المتبقية بعد دفع الضرائب </a:t>
            </a:r>
            <a:r>
              <a:rPr lang="ar-SA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64303" y="571484"/>
            <a:ext cx="8229600" cy="1143000"/>
          </a:xfrm>
        </p:spPr>
        <p:txBody>
          <a:bodyPr/>
          <a:lstStyle/>
          <a:p>
            <a:pPr algn="ctr"/>
            <a:r>
              <a:rPr lang="ar-SA" dirty="0" smtClean="0"/>
              <a:t>3– القروض بضمان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16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2714620"/>
            <a:ext cx="8229600" cy="36995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SA" dirty="0" smtClean="0"/>
              <a:t>هو حصول المنشأة على الأموال بضمان جزء من أملاكها ، عادة يتحدد لهذا القرض سعر فائدة ثابت، مع تحديد مواعيد لسداد أصل القرض 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20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2" name="Group 8"/>
          <p:cNvGrpSpPr/>
          <p:nvPr/>
        </p:nvGrpSpPr>
        <p:grpSpPr>
          <a:xfrm>
            <a:off x="0" y="0"/>
            <a:ext cx="9143986" cy="1785926"/>
            <a:chOff x="14" y="0"/>
            <a:chExt cx="9143986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4" y="0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 smtClean="0">
                  <a:solidFill>
                    <a:schemeClr val="tx1"/>
                  </a:solidFill>
                </a:rPr>
                <a:t> التمويل قصير الأجل</a:t>
              </a:r>
              <a:endParaRPr lang="ar-SA" sz="4000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17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1785926"/>
            <a:ext cx="8352928" cy="462826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ar-SA" sz="2800" dirty="0" smtClean="0"/>
              <a:t>هي ال</a:t>
            </a:r>
            <a:r>
              <a:rPr lang="ar-JO" sz="2800" dirty="0" smtClean="0"/>
              <a:t>أ</a:t>
            </a:r>
            <a:r>
              <a:rPr lang="ar-SA" sz="2800" dirty="0" smtClean="0"/>
              <a:t>موال التي تقترضها المنشأة لمدة </a:t>
            </a:r>
            <a:r>
              <a:rPr lang="ar-SA" sz="2800" dirty="0"/>
              <a:t>أقل </a:t>
            </a:r>
            <a:r>
              <a:rPr lang="ar-JO" sz="2800" dirty="0" smtClean="0"/>
              <a:t>من </a:t>
            </a:r>
            <a:r>
              <a:rPr lang="ar-SA" sz="2800" dirty="0" smtClean="0"/>
              <a:t>سنة، </a:t>
            </a:r>
            <a:r>
              <a:rPr lang="ar-SA" sz="2800" u="sng" dirty="0" smtClean="0"/>
              <a:t>لا</a:t>
            </a:r>
            <a:r>
              <a:rPr lang="ar-SA" sz="2800" dirty="0" smtClean="0"/>
              <a:t> يستخدم هذا التمويل لل</a:t>
            </a:r>
            <a:r>
              <a:rPr lang="ar-JO" sz="2800" dirty="0" smtClean="0"/>
              <a:t>إ</a:t>
            </a:r>
            <a:r>
              <a:rPr lang="ar-SA" sz="2800" dirty="0" smtClean="0"/>
              <a:t>ستثمار في الأصول الثابت</a:t>
            </a:r>
            <a:r>
              <a:rPr lang="ar-JO" sz="2800" dirty="0" smtClean="0"/>
              <a:t>ة</a:t>
            </a:r>
            <a:r>
              <a:rPr lang="ar-SA" sz="2800" dirty="0" smtClean="0"/>
              <a:t>، أو لتطوير الأصول الموجود</a:t>
            </a:r>
            <a:r>
              <a:rPr lang="ar-JO" sz="2800" dirty="0" smtClean="0"/>
              <a:t>ة</a:t>
            </a:r>
            <a:r>
              <a:rPr lang="ar-SA" sz="2800" dirty="0" smtClean="0"/>
              <a:t> . ولكن </a:t>
            </a:r>
            <a:r>
              <a:rPr lang="ar-SA" sz="2800" dirty="0" smtClean="0">
                <a:solidFill>
                  <a:srgbClr val="FF0000"/>
                </a:solidFill>
              </a:rPr>
              <a:t>ليعزز درجه سيولة الشركة</a:t>
            </a:r>
            <a:r>
              <a:rPr lang="ar-SA" sz="2800" dirty="0" smtClean="0"/>
              <a:t>، وقد </a:t>
            </a:r>
            <a:r>
              <a:rPr lang="ar-SA" sz="2800" dirty="0" smtClean="0">
                <a:solidFill>
                  <a:srgbClr val="FF0000"/>
                </a:solidFill>
              </a:rPr>
              <a:t>يستخدم لتكوين أصول إضافيه مثل المخزون تمهيدا لبيعه أو لشراء المواد والحصول على الخصم النقدي أو خصم الكميه .</a:t>
            </a:r>
          </a:p>
          <a:p>
            <a:pPr algn="just">
              <a:buNone/>
            </a:pPr>
            <a:endParaRPr lang="ar-SA" sz="2800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ar-SA" sz="2800" dirty="0" smtClean="0"/>
              <a:t>أهم مصادر الحصول على التمويل قصير الأجل </a:t>
            </a:r>
          </a:p>
          <a:p>
            <a:pPr algn="just">
              <a:buNone/>
            </a:pPr>
            <a:r>
              <a:rPr lang="ar-SA" sz="2800" dirty="0" smtClean="0"/>
              <a:t>أ – ال</a:t>
            </a:r>
            <a:r>
              <a:rPr lang="ar-JO" sz="2800" dirty="0" smtClean="0"/>
              <a:t>ا</a:t>
            </a:r>
            <a:r>
              <a:rPr lang="ar-SA" sz="2800" dirty="0" smtClean="0"/>
              <a:t>ئتمان التجاري </a:t>
            </a:r>
          </a:p>
          <a:p>
            <a:pPr algn="just">
              <a:buNone/>
            </a:pPr>
            <a:r>
              <a:rPr lang="ar-SA" sz="2800" dirty="0" smtClean="0"/>
              <a:t>ب _ القروض من البنوك </a:t>
            </a:r>
          </a:p>
          <a:p>
            <a:pPr algn="just">
              <a:buNone/>
            </a:pPr>
            <a:endParaRPr lang="ar-SA" dirty="0" smtClean="0"/>
          </a:p>
          <a:p>
            <a:pPr algn="just">
              <a:buNone/>
            </a:pPr>
            <a:endParaRPr lang="ar-S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54331" y="571484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ar-SA" dirty="0" smtClean="0"/>
              <a:t>أ – الائتمان التجاري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18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2786058"/>
            <a:ext cx="8352928" cy="3628137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ar-SA" dirty="0" smtClean="0"/>
              <a:t>هو العملي</a:t>
            </a:r>
            <a:r>
              <a:rPr lang="ar-JO" dirty="0" smtClean="0"/>
              <a:t>ة</a:t>
            </a:r>
            <a:r>
              <a:rPr lang="ar-SA" dirty="0" smtClean="0"/>
              <a:t> ا</a:t>
            </a:r>
            <a:r>
              <a:rPr lang="ar-JO" dirty="0" smtClean="0"/>
              <a:t>ل</a:t>
            </a:r>
            <a:r>
              <a:rPr lang="ar-SA" dirty="0" smtClean="0"/>
              <a:t>تي يتم بها قيد القيم</a:t>
            </a:r>
            <a:r>
              <a:rPr lang="ar-JO" dirty="0" smtClean="0"/>
              <a:t>ة</a:t>
            </a:r>
            <a:r>
              <a:rPr lang="ar-SA" dirty="0" smtClean="0"/>
              <a:t> على حساب العميل في المشروعا</a:t>
            </a:r>
            <a:r>
              <a:rPr lang="ar-JO" dirty="0" smtClean="0"/>
              <a:t>ت</a:t>
            </a:r>
            <a:r>
              <a:rPr lang="ar-SA" dirty="0" smtClean="0"/>
              <a:t> التجارية لمدة معين</a:t>
            </a:r>
            <a:r>
              <a:rPr lang="ar-JO" dirty="0" smtClean="0"/>
              <a:t>ة</a:t>
            </a:r>
            <a:r>
              <a:rPr lang="ar-SA" dirty="0" smtClean="0"/>
              <a:t> قد تصل الى 30 أو 60 أو 90 يوم ولكن تضحي المنشأه بالخصم النقدي في هذه الحاله.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20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23528" y="404664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ar-SA" dirty="0" smtClean="0"/>
              <a:t>ب – ال</a:t>
            </a:r>
            <a:r>
              <a:rPr lang="ar-JO" dirty="0" smtClean="0"/>
              <a:t>إ</a:t>
            </a:r>
            <a:r>
              <a:rPr lang="ar-SA" dirty="0" smtClean="0"/>
              <a:t>قتراض من البنوك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19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2571744"/>
            <a:ext cx="8352928" cy="384245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ar-SA" dirty="0" smtClean="0"/>
              <a:t>يعتبر من أكثر المصادر استخداماً للتمويل قصير الأجل. يعتمد درج</a:t>
            </a:r>
            <a:r>
              <a:rPr lang="ar-JO" dirty="0" smtClean="0"/>
              <a:t>ة</a:t>
            </a:r>
            <a:r>
              <a:rPr lang="ar-SA" dirty="0" smtClean="0"/>
              <a:t> استخدامه على سمعة المنشأة، ومركزها المالي، والعلاقات التي تربطها بالبنوك</a:t>
            </a:r>
          </a:p>
          <a:p>
            <a:pPr algn="just">
              <a:buNone/>
            </a:pPr>
            <a:r>
              <a:rPr lang="ar-SA" dirty="0" smtClean="0"/>
              <a:t> و</a:t>
            </a:r>
            <a:r>
              <a:rPr lang="ar-JO" dirty="0" smtClean="0"/>
              <a:t>أ</a:t>
            </a:r>
            <a:r>
              <a:rPr lang="ar-SA" dirty="0" smtClean="0"/>
              <a:t>حياناً تطلب البنوك ضمانات </a:t>
            </a:r>
            <a:r>
              <a:rPr lang="ar-JO" dirty="0" smtClean="0"/>
              <a:t>إ</a:t>
            </a:r>
            <a:r>
              <a:rPr lang="ar-SA" dirty="0" smtClean="0"/>
              <a:t>ضافية لتعزيز طلب المنشأة للقرض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20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34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ar-SA" altLang="en-US" sz="2800" b="1" smtClean="0">
                <a:latin typeface="Calibri" panose="020F0502020204030204" pitchFamily="34" charset="0"/>
              </a:rPr>
              <a:t>الكتاب </a:t>
            </a:r>
            <a:r>
              <a:rPr lang="ar-SA" altLang="en-US" sz="2800" b="1" dirty="0">
                <a:latin typeface="Calibri" panose="020F0502020204030204" pitchFamily="34" charset="0"/>
              </a:rPr>
              <a:t>المقرر</a:t>
            </a:r>
          </a:p>
          <a:p>
            <a:pPr marL="0" indent="0">
              <a:buNone/>
            </a:pPr>
            <a:endParaRPr lang="ar-SY" sz="2800" dirty="0"/>
          </a:p>
          <a:p>
            <a:pPr marL="0" indent="0">
              <a:buNone/>
            </a:pPr>
            <a:r>
              <a:rPr lang="ar-JO" sz="2800" dirty="0" smtClean="0"/>
              <a:t>الإدارة </a:t>
            </a:r>
            <a:r>
              <a:rPr lang="ar-JO" sz="2800" dirty="0"/>
              <a:t>المالية ( الإستثمار والتمويل، التحليل المالي، الأسواق المالية الدولية)، الطبعة الأولى 2008  الأستاذ الدكتور محمد سعيد عبد الهادي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142815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20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20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1928802"/>
            <a:ext cx="8352928" cy="4485393"/>
          </a:xfrm>
        </p:spPr>
        <p:txBody>
          <a:bodyPr>
            <a:normAutofit/>
          </a:bodyPr>
          <a:lstStyle/>
          <a:p>
            <a:pPr marL="514350" indent="-514350" algn="just">
              <a:buNone/>
            </a:pPr>
            <a:r>
              <a:rPr lang="ar-SA" dirty="0" smtClean="0"/>
              <a:t>تعتمد البنوك على بعض الشروط في القروض غير المكفول</a:t>
            </a:r>
            <a:r>
              <a:rPr lang="ar-JO" dirty="0" smtClean="0"/>
              <a:t>ة</a:t>
            </a:r>
            <a:r>
              <a:rPr lang="ar-SA" dirty="0" smtClean="0"/>
              <a:t> بضمان معين منها :</a:t>
            </a:r>
          </a:p>
          <a:p>
            <a:pPr marL="514350" indent="-514350" algn="just">
              <a:buNone/>
            </a:pPr>
            <a:r>
              <a:rPr lang="ar-JO" dirty="0" smtClean="0"/>
              <a:t> </a:t>
            </a:r>
            <a:endParaRPr lang="ar-SA" dirty="0" smtClean="0"/>
          </a:p>
          <a:p>
            <a:pPr marL="514350" indent="-514350" algn="just">
              <a:buNone/>
            </a:pPr>
            <a:r>
              <a:rPr lang="ar-SA" dirty="0" smtClean="0"/>
              <a:t>1- الرصيد المعوض : وهو </a:t>
            </a:r>
            <a:r>
              <a:rPr lang="ar-JO" dirty="0" smtClean="0"/>
              <a:t>أ</a:t>
            </a:r>
            <a:r>
              <a:rPr lang="ar-SA" dirty="0" smtClean="0"/>
              <a:t>ن يترك العميل في حسابه الجاري نسب</a:t>
            </a:r>
            <a:r>
              <a:rPr lang="ar-JO" dirty="0" smtClean="0"/>
              <a:t>ة</a:t>
            </a:r>
            <a:r>
              <a:rPr lang="ar-SA" dirty="0" smtClean="0"/>
              <a:t> مئوي</a:t>
            </a:r>
            <a:r>
              <a:rPr lang="ar-JO" dirty="0" smtClean="0"/>
              <a:t>ة</a:t>
            </a:r>
            <a:r>
              <a:rPr lang="ar-SA" dirty="0" smtClean="0"/>
              <a:t> من قيم</a:t>
            </a:r>
            <a:r>
              <a:rPr lang="ar-JO" dirty="0" smtClean="0"/>
              <a:t>ة</a:t>
            </a:r>
            <a:r>
              <a:rPr lang="ar-SA" dirty="0" smtClean="0"/>
              <a:t> القرض.</a:t>
            </a:r>
          </a:p>
          <a:p>
            <a:pPr marL="514350" indent="-514350" algn="just">
              <a:buNone/>
            </a:pPr>
            <a:r>
              <a:rPr lang="ar-SA" dirty="0" smtClean="0"/>
              <a:t>2- ضرورة السداد مرة واحدة كل سنة على الأقل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2" name="Group 8"/>
          <p:cNvGrpSpPr/>
          <p:nvPr/>
        </p:nvGrpSpPr>
        <p:grpSpPr>
          <a:xfrm>
            <a:off x="0" y="0"/>
            <a:ext cx="9143986" cy="1785926"/>
            <a:chOff x="14" y="0"/>
            <a:chExt cx="9143986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4" y="0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600" dirty="0" smtClean="0">
                  <a:solidFill>
                    <a:schemeClr val="tx1"/>
                  </a:solidFill>
                </a:rPr>
                <a:t>استخدام الأموال</a:t>
              </a:r>
              <a:endParaRPr lang="ar-SA" sz="3600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21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1785926"/>
            <a:ext cx="8352928" cy="462826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ar-SA" dirty="0" smtClean="0"/>
              <a:t>المجموعه الثانيه من الأنشطه المالية هي تلك التي تتضمنها الخطط أو المناهج التي تستخدم كمرشد للمنشأة عند استخدامها للأموال التي حصلت عليها . ومن العناصر التي يجب </a:t>
            </a:r>
            <a:r>
              <a:rPr lang="ar-JO" dirty="0" smtClean="0"/>
              <a:t>أ</a:t>
            </a:r>
            <a:r>
              <a:rPr lang="ar-SA" dirty="0" smtClean="0"/>
              <a:t>خذها بالحسبان </a:t>
            </a:r>
            <a:r>
              <a:rPr lang="ar-SA" dirty="0" smtClean="0">
                <a:solidFill>
                  <a:srgbClr val="FF0000"/>
                </a:solidFill>
              </a:rPr>
              <a:t>الأصول الثابته</a:t>
            </a:r>
            <a:r>
              <a:rPr lang="ar-SA" dirty="0" smtClean="0"/>
              <a:t>، </a:t>
            </a:r>
            <a:r>
              <a:rPr lang="ar-SA" dirty="0" smtClean="0">
                <a:solidFill>
                  <a:srgbClr val="FF0000"/>
                </a:solidFill>
              </a:rPr>
              <a:t>والنسب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بين الأصول الثابت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والأصول المتداول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/>
              <a:t>، </a:t>
            </a:r>
            <a:r>
              <a:rPr lang="ar-SA" dirty="0" smtClean="0">
                <a:solidFill>
                  <a:srgbClr val="FF0000"/>
                </a:solidFill>
              </a:rPr>
              <a:t>وحجم المخزون</a:t>
            </a:r>
            <a:r>
              <a:rPr lang="ar-SA" dirty="0" smtClean="0"/>
              <a:t>، و</a:t>
            </a:r>
            <a:r>
              <a:rPr lang="ar-SA" dirty="0" smtClean="0">
                <a:solidFill>
                  <a:srgbClr val="FF0000"/>
                </a:solidFill>
              </a:rPr>
              <a:t>المدينون</a:t>
            </a:r>
            <a:r>
              <a:rPr lang="ar-SA" dirty="0" smtClean="0"/>
              <a:t>، </a:t>
            </a:r>
            <a:r>
              <a:rPr lang="ar-SA" dirty="0" smtClean="0">
                <a:solidFill>
                  <a:srgbClr val="FF0000"/>
                </a:solidFill>
              </a:rPr>
              <a:t>وال</a:t>
            </a:r>
            <a:r>
              <a:rPr lang="ar-JO" dirty="0" smtClean="0">
                <a:solidFill>
                  <a:srgbClr val="FF0000"/>
                </a:solidFill>
              </a:rPr>
              <a:t>إ</a:t>
            </a:r>
            <a:r>
              <a:rPr lang="ar-SA" dirty="0" smtClean="0">
                <a:solidFill>
                  <a:srgbClr val="FF0000"/>
                </a:solidFill>
              </a:rPr>
              <a:t>ستهلاك.</a:t>
            </a:r>
          </a:p>
          <a:p>
            <a:pPr algn="just">
              <a:buNone/>
            </a:pPr>
            <a:r>
              <a:rPr lang="ar-SA" dirty="0" smtClean="0"/>
              <a:t>وكل هذه العناصر تتطلب استخداماً للنقدي</a:t>
            </a:r>
            <a:r>
              <a:rPr lang="ar-JO" dirty="0" smtClean="0"/>
              <a:t>ة</a:t>
            </a:r>
            <a:r>
              <a:rPr lang="ar-SA" dirty="0" smtClean="0"/>
              <a:t>، </a:t>
            </a:r>
            <a:r>
              <a:rPr lang="ar-SA" dirty="0" smtClean="0">
                <a:solidFill>
                  <a:srgbClr val="FF0000"/>
                </a:solidFill>
              </a:rPr>
              <a:t>وما لم يكن هناك سياسات تحدد حجم الأموال التي تستثمر في كل منها، فمن المحتمل أن تواجه الشرك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خللاً خطيراً، وبالتالي تسئ </a:t>
            </a:r>
            <a:r>
              <a:rPr lang="ar-JO" dirty="0" smtClean="0">
                <a:solidFill>
                  <a:srgbClr val="FF0000"/>
                </a:solidFill>
              </a:rPr>
              <a:t>إ</a:t>
            </a:r>
            <a:r>
              <a:rPr lang="ar-SA" dirty="0" smtClean="0">
                <a:solidFill>
                  <a:srgbClr val="FF0000"/>
                </a:solidFill>
              </a:rPr>
              <a:t>لى المركز المالي للمنشأة.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20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22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1500174"/>
            <a:ext cx="8352928" cy="491402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ar-SA" b="1" dirty="0" smtClean="0"/>
              <a:t>الاصول الثابته :</a:t>
            </a:r>
          </a:p>
          <a:p>
            <a:pPr algn="just">
              <a:buNone/>
            </a:pPr>
            <a:r>
              <a:rPr lang="ar-SA" dirty="0" smtClean="0"/>
              <a:t>يجب </a:t>
            </a:r>
            <a:r>
              <a:rPr lang="ar-JO" dirty="0" smtClean="0"/>
              <a:t>أ</a:t>
            </a:r>
            <a:r>
              <a:rPr lang="ar-SA" dirty="0" smtClean="0"/>
              <a:t>ن تدرس الشرك</a:t>
            </a:r>
            <a:r>
              <a:rPr lang="ar-JO" dirty="0" smtClean="0"/>
              <a:t>ة</a:t>
            </a:r>
            <a:r>
              <a:rPr lang="ar-SA" dirty="0" smtClean="0"/>
              <a:t> بعناي</a:t>
            </a:r>
            <a:r>
              <a:rPr lang="ar-JO" dirty="0" smtClean="0"/>
              <a:t>ة</a:t>
            </a:r>
            <a:r>
              <a:rPr lang="ar-SA" dirty="0" smtClean="0"/>
              <a:t> المدى الذي تذهب </a:t>
            </a:r>
            <a:r>
              <a:rPr lang="ar-JO" dirty="0" smtClean="0"/>
              <a:t>إ</a:t>
            </a:r>
            <a:r>
              <a:rPr lang="ar-SA" dirty="0" smtClean="0"/>
              <a:t>ليه في تحويل الأموال </a:t>
            </a:r>
            <a:r>
              <a:rPr lang="ar-JO" dirty="0" smtClean="0"/>
              <a:t>إ</a:t>
            </a:r>
            <a:r>
              <a:rPr lang="ar-SA" dirty="0" smtClean="0"/>
              <a:t>لى أصول ثابته، أي يجب على الشركة أن تقرر ما إذا كانت تمتلك هذه </a:t>
            </a:r>
            <a:r>
              <a:rPr lang="ar-SA" dirty="0" smtClean="0">
                <a:solidFill>
                  <a:srgbClr val="FF0000"/>
                </a:solidFill>
              </a:rPr>
              <a:t>الأصول بشرائها أو تلجأ </a:t>
            </a:r>
            <a:r>
              <a:rPr lang="ar-JO" dirty="0" smtClean="0">
                <a:solidFill>
                  <a:srgbClr val="FF0000"/>
                </a:solidFill>
              </a:rPr>
              <a:t>إ</a:t>
            </a:r>
            <a:r>
              <a:rPr lang="ar-SA" dirty="0" smtClean="0">
                <a:solidFill>
                  <a:srgbClr val="FF0000"/>
                </a:solidFill>
              </a:rPr>
              <a:t>لى ال</a:t>
            </a:r>
            <a:r>
              <a:rPr lang="ar-JO" dirty="0" smtClean="0">
                <a:solidFill>
                  <a:srgbClr val="FF0000"/>
                </a:solidFill>
              </a:rPr>
              <a:t>إ</a:t>
            </a:r>
            <a:r>
              <a:rPr lang="ar-SA" dirty="0" smtClean="0">
                <a:solidFill>
                  <a:srgbClr val="FF0000"/>
                </a:solidFill>
              </a:rPr>
              <a:t>يجار </a:t>
            </a:r>
          </a:p>
          <a:p>
            <a:pPr algn="just">
              <a:buNone/>
            </a:pPr>
            <a:r>
              <a:rPr lang="ar-SA" dirty="0" smtClean="0"/>
              <a:t>يجب وضع سياسات تحكم </a:t>
            </a:r>
            <a:r>
              <a:rPr lang="ar-SA" dirty="0" smtClean="0">
                <a:solidFill>
                  <a:srgbClr val="FF0000"/>
                </a:solidFill>
              </a:rPr>
              <a:t>طبيعة ال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صول الثابت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</a:t>
            </a:r>
            <a:r>
              <a:rPr lang="ar-SA" dirty="0" smtClean="0"/>
              <a:t>التي يتعين  على الشركات الحصول عليها.</a:t>
            </a:r>
          </a:p>
          <a:p>
            <a:pPr algn="just">
              <a:buNone/>
            </a:pPr>
            <a:r>
              <a:rPr lang="ar-SA" dirty="0" smtClean="0"/>
              <a:t>وال</a:t>
            </a:r>
            <a:r>
              <a:rPr lang="ar-JO" dirty="0" smtClean="0"/>
              <a:t>أ</a:t>
            </a:r>
            <a:r>
              <a:rPr lang="ar-SA" dirty="0" smtClean="0"/>
              <a:t>خذ بال</a:t>
            </a:r>
            <a:r>
              <a:rPr lang="ar-JO" dirty="0" smtClean="0"/>
              <a:t>إ</a:t>
            </a:r>
            <a:r>
              <a:rPr lang="ar-SA" dirty="0" smtClean="0"/>
              <a:t>عتبار </a:t>
            </a:r>
            <a:r>
              <a:rPr lang="ar-SA" dirty="0" smtClean="0">
                <a:solidFill>
                  <a:srgbClr val="FF0000"/>
                </a:solidFill>
              </a:rPr>
              <a:t>أثر شراء الأصول أو إيجارها على ال</a:t>
            </a:r>
            <a:r>
              <a:rPr lang="ar-JO" dirty="0" smtClean="0">
                <a:solidFill>
                  <a:srgbClr val="FF0000"/>
                </a:solidFill>
              </a:rPr>
              <a:t>إ</a:t>
            </a:r>
            <a:r>
              <a:rPr lang="ar-SA" dirty="0" smtClean="0">
                <a:solidFill>
                  <a:srgbClr val="FF0000"/>
                </a:solidFill>
              </a:rPr>
              <a:t>لتزامات الضريبي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.</a:t>
            </a:r>
          </a:p>
          <a:p>
            <a:pPr algn="just">
              <a:lnSpc>
                <a:spcPct val="120000"/>
              </a:lnSpc>
              <a:buNone/>
            </a:pPr>
            <a:r>
              <a:rPr lang="ar-SA" dirty="0" smtClean="0"/>
              <a:t>وقد </a:t>
            </a:r>
            <a:r>
              <a:rPr lang="ar-SA" u="sng" dirty="0" smtClean="0"/>
              <a:t>تلجأ الشركات </a:t>
            </a:r>
            <a:r>
              <a:rPr lang="ar-JO" u="sng" dirty="0" smtClean="0"/>
              <a:t>إ</a:t>
            </a:r>
            <a:r>
              <a:rPr lang="ar-SA" u="sng" dirty="0" smtClean="0"/>
              <a:t>لي بيع ال</a:t>
            </a:r>
            <a:r>
              <a:rPr lang="ar-JO" u="sng" dirty="0" smtClean="0"/>
              <a:t>أ</a:t>
            </a:r>
            <a:r>
              <a:rPr lang="ar-SA" u="sng" dirty="0" smtClean="0"/>
              <a:t>صول وتحويلها </a:t>
            </a:r>
            <a:r>
              <a:rPr lang="ar-JO" u="sng" dirty="0" smtClean="0"/>
              <a:t>إ</a:t>
            </a:r>
            <a:r>
              <a:rPr lang="ar-SA" u="sng" dirty="0" smtClean="0"/>
              <a:t>لى نقدي</a:t>
            </a:r>
            <a:r>
              <a:rPr lang="ar-JO" u="sng" dirty="0" smtClean="0"/>
              <a:t>ة</a:t>
            </a:r>
            <a:r>
              <a:rPr lang="ar-SA" u="sng" dirty="0" smtClean="0"/>
              <a:t> في حال كانت ال</a:t>
            </a:r>
            <a:r>
              <a:rPr lang="ar-JO" u="sng" dirty="0" smtClean="0"/>
              <a:t>أ</a:t>
            </a:r>
            <a:r>
              <a:rPr lang="ar-SA" u="sng" dirty="0" smtClean="0"/>
              <a:t>صول لا تستخدم استخداماً كاملاً، </a:t>
            </a:r>
            <a:r>
              <a:rPr lang="ar-JO" u="sng" dirty="0" smtClean="0"/>
              <a:t>أ</a:t>
            </a:r>
            <a:r>
              <a:rPr lang="ar-SA" u="sng" dirty="0" smtClean="0"/>
              <a:t>و كانت الشركه تعاني من السيول</a:t>
            </a:r>
            <a:r>
              <a:rPr lang="ar-JO" u="sng" dirty="0" smtClean="0"/>
              <a:t>ة .</a:t>
            </a:r>
            <a:r>
              <a:rPr lang="ar-SA" u="sng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20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23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1285860"/>
            <a:ext cx="8352928" cy="512833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ar-SA" b="1" dirty="0" smtClean="0"/>
              <a:t>رأس المال العامل:</a:t>
            </a:r>
          </a:p>
          <a:p>
            <a:pPr algn="just">
              <a:buNone/>
            </a:pPr>
            <a:r>
              <a:rPr lang="ar-SA" dirty="0" smtClean="0"/>
              <a:t>تحتاج كل شركة </a:t>
            </a:r>
            <a:r>
              <a:rPr lang="ar-JO" dirty="0" smtClean="0"/>
              <a:t>إ</a:t>
            </a:r>
            <a:r>
              <a:rPr lang="ar-SA" dirty="0" smtClean="0"/>
              <a:t>لى </a:t>
            </a:r>
            <a:r>
              <a:rPr lang="ar-SA" dirty="0" smtClean="0">
                <a:solidFill>
                  <a:srgbClr val="FF0000"/>
                </a:solidFill>
              </a:rPr>
              <a:t>سياسات</a:t>
            </a:r>
            <a:r>
              <a:rPr lang="ar-SA" dirty="0" smtClean="0"/>
              <a:t> تسترشد بها في تحديد حجم الأموال التي </a:t>
            </a:r>
            <a:r>
              <a:rPr lang="ar-SA" dirty="0" smtClean="0">
                <a:solidFill>
                  <a:srgbClr val="FF0000"/>
                </a:solidFill>
              </a:rPr>
              <a:t>تحتفظ</a:t>
            </a:r>
            <a:r>
              <a:rPr lang="ar-SA" dirty="0" smtClean="0"/>
              <a:t> بها </a:t>
            </a:r>
            <a:r>
              <a:rPr lang="ar-SA" dirty="0" smtClean="0">
                <a:solidFill>
                  <a:srgbClr val="FF0000"/>
                </a:solidFill>
              </a:rPr>
              <a:t>لتستخدمها</a:t>
            </a:r>
            <a:r>
              <a:rPr lang="ar-SA" dirty="0" smtClean="0"/>
              <a:t> في تشغيل عملياتها، ولتبين لها </a:t>
            </a:r>
            <a:r>
              <a:rPr lang="ar-SA" dirty="0" smtClean="0">
                <a:solidFill>
                  <a:srgbClr val="FF0000"/>
                </a:solidFill>
              </a:rPr>
              <a:t>كيف</a:t>
            </a:r>
            <a:r>
              <a:rPr lang="ar-SA" dirty="0" smtClean="0"/>
              <a:t> تستخدم هذه الاموال. هل للشراء ودفع ال</a:t>
            </a:r>
            <a:r>
              <a:rPr lang="ar-JO" dirty="0" smtClean="0"/>
              <a:t>أ</a:t>
            </a:r>
            <a:r>
              <a:rPr lang="ar-SA" dirty="0" smtClean="0"/>
              <a:t>جور ...</a:t>
            </a:r>
            <a:r>
              <a:rPr lang="ar-SA" u="sng" dirty="0" smtClean="0"/>
              <a:t>ويجب </a:t>
            </a:r>
            <a:r>
              <a:rPr lang="ar-JO" u="sng" dirty="0" smtClean="0"/>
              <a:t>أ</a:t>
            </a:r>
            <a:r>
              <a:rPr lang="ar-SA" u="sng" dirty="0" smtClean="0"/>
              <a:t>ن يكون هناك توازن بين ال</a:t>
            </a:r>
            <a:r>
              <a:rPr lang="ar-JO" u="sng" dirty="0" smtClean="0"/>
              <a:t>أ</a:t>
            </a:r>
            <a:r>
              <a:rPr lang="ar-SA" u="sng" dirty="0" smtClean="0"/>
              <a:t>صول الثابته التي تتطلب </a:t>
            </a:r>
            <a:r>
              <a:rPr lang="ar-JO" u="sng" dirty="0" smtClean="0"/>
              <a:t>أ</a:t>
            </a:r>
            <a:r>
              <a:rPr lang="ar-SA" u="sng" dirty="0" smtClean="0"/>
              <a:t>موال للتشغيل وتوافر ر</a:t>
            </a:r>
            <a:r>
              <a:rPr lang="ar-JO" u="sng" dirty="0" smtClean="0"/>
              <a:t>أ</a:t>
            </a:r>
            <a:r>
              <a:rPr lang="ar-SA" u="sng" dirty="0" smtClean="0"/>
              <a:t>س المال</a:t>
            </a:r>
            <a:r>
              <a:rPr lang="ar-SA" dirty="0" smtClean="0"/>
              <a:t>، ف</a:t>
            </a:r>
            <a:r>
              <a:rPr lang="ar-JO" dirty="0" smtClean="0"/>
              <a:t>إ</a:t>
            </a:r>
            <a:r>
              <a:rPr lang="ar-SA" dirty="0" smtClean="0">
                <a:solidFill>
                  <a:srgbClr val="FF0000"/>
                </a:solidFill>
              </a:rPr>
              <a:t>ذا كانت ال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موال المستثمره في هذه ال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صول 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كبر من رأس المال فيجب على الشركة ال</a:t>
            </a:r>
            <a:r>
              <a:rPr lang="ar-JO" dirty="0" smtClean="0">
                <a:solidFill>
                  <a:srgbClr val="FF0000"/>
                </a:solidFill>
              </a:rPr>
              <a:t>إ</a:t>
            </a:r>
            <a:r>
              <a:rPr lang="ar-SA" dirty="0" smtClean="0">
                <a:solidFill>
                  <a:srgbClr val="FF0000"/>
                </a:solidFill>
              </a:rPr>
              <a:t>قتراض </a:t>
            </a:r>
            <a:r>
              <a:rPr lang="ar-SA" dirty="0" smtClean="0"/>
              <a:t>و</a:t>
            </a:r>
            <a:r>
              <a:rPr lang="ar-JO" dirty="0" smtClean="0"/>
              <a:t>إ</a:t>
            </a:r>
            <a:r>
              <a:rPr lang="ar-SA" dirty="0" smtClean="0"/>
              <a:t>ذا لم يكن </a:t>
            </a:r>
            <a:r>
              <a:rPr lang="ar-SA" dirty="0" smtClean="0">
                <a:solidFill>
                  <a:srgbClr val="FF0000"/>
                </a:solidFill>
              </a:rPr>
              <a:t>بال</a:t>
            </a:r>
            <a:r>
              <a:rPr lang="ar-JO" dirty="0" smtClean="0">
                <a:solidFill>
                  <a:srgbClr val="FF0000"/>
                </a:solidFill>
              </a:rPr>
              <a:t>إ</a:t>
            </a:r>
            <a:r>
              <a:rPr lang="ar-SA" dirty="0" smtClean="0">
                <a:solidFill>
                  <a:srgbClr val="FF0000"/>
                </a:solidFill>
              </a:rPr>
              <a:t>مكان توفير المال يجب على الشركه تقليص حجم ال</a:t>
            </a:r>
            <a:r>
              <a:rPr lang="ar-JO" dirty="0" smtClean="0">
                <a:solidFill>
                  <a:srgbClr val="FF0000"/>
                </a:solidFill>
              </a:rPr>
              <a:t>إ</a:t>
            </a:r>
            <a:r>
              <a:rPr lang="ar-SA" dirty="0" smtClean="0">
                <a:solidFill>
                  <a:srgbClr val="FF0000"/>
                </a:solidFill>
              </a:rPr>
              <a:t>نتاج</a:t>
            </a:r>
            <a:r>
              <a:rPr lang="ar-JO" dirty="0" smtClean="0">
                <a:solidFill>
                  <a:srgbClr val="FF0000"/>
                </a:solidFill>
              </a:rPr>
              <a:t> </a:t>
            </a:r>
            <a:r>
              <a:rPr lang="ar-JO" dirty="0" smtClean="0"/>
              <a:t>.</a:t>
            </a:r>
            <a:r>
              <a:rPr lang="ar-SA" dirty="0" smtClean="0"/>
              <a:t> </a:t>
            </a:r>
          </a:p>
          <a:p>
            <a:pPr algn="just">
              <a:buNone/>
            </a:pPr>
            <a:r>
              <a:rPr lang="ar-JO" dirty="0" smtClean="0"/>
              <a:t>أيضا </a:t>
            </a:r>
            <a:r>
              <a:rPr lang="ar-SA" dirty="0" smtClean="0">
                <a:solidFill>
                  <a:srgbClr val="FF0000"/>
                </a:solidFill>
              </a:rPr>
              <a:t>رأس المال الذي لا يستخدم بالكامل يعتبر </a:t>
            </a:r>
            <a:r>
              <a:rPr lang="ar-JO" dirty="0" smtClean="0">
                <a:solidFill>
                  <a:srgbClr val="FF0000"/>
                </a:solidFill>
              </a:rPr>
              <a:t>إ</a:t>
            </a:r>
            <a:r>
              <a:rPr lang="ar-SA" dirty="0" smtClean="0">
                <a:solidFill>
                  <a:srgbClr val="FF0000"/>
                </a:solidFill>
              </a:rPr>
              <a:t>سرافاً في موارد الشركه  فيتعين 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ن يستثمر الفائض ليتزايد العائد على مورادها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20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24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1428736"/>
            <a:ext cx="8352928" cy="498545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ar-SA" b="1" dirty="0" smtClean="0"/>
              <a:t>المخزون : </a:t>
            </a:r>
          </a:p>
          <a:p>
            <a:pPr algn="just">
              <a:buNone/>
            </a:pPr>
            <a:r>
              <a:rPr lang="ar-SA" dirty="0" smtClean="0"/>
              <a:t>المخزون من السلع تحت التشغيل وبضائع جاهزه للبيع. </a:t>
            </a:r>
          </a:p>
          <a:p>
            <a:pPr algn="just">
              <a:buNone/>
            </a:pPr>
            <a:r>
              <a:rPr lang="ar-SA" dirty="0" smtClean="0"/>
              <a:t>بدون وجود سياسات واضحة فقد تدرك الشرك</a:t>
            </a:r>
            <a:r>
              <a:rPr lang="ar-JO" dirty="0" smtClean="0"/>
              <a:t>ة</a:t>
            </a:r>
            <a:r>
              <a:rPr lang="ar-SA" dirty="0" smtClean="0"/>
              <a:t> </a:t>
            </a:r>
            <a:r>
              <a:rPr lang="ar-JO" dirty="0" smtClean="0"/>
              <a:t>أ</a:t>
            </a:r>
            <a:r>
              <a:rPr lang="ar-SA" dirty="0" smtClean="0"/>
              <a:t>نها وضعت قدراً ضخماً من الأموال المستثمر</a:t>
            </a:r>
            <a:r>
              <a:rPr lang="ar-JO" dirty="0" smtClean="0"/>
              <a:t>ة</a:t>
            </a:r>
            <a:r>
              <a:rPr lang="ar-SA" dirty="0" smtClean="0"/>
              <a:t> في المخزون بدون فائدة. </a:t>
            </a:r>
          </a:p>
          <a:p>
            <a:pPr algn="just">
              <a:buNone/>
            </a:pPr>
            <a:r>
              <a:rPr lang="ar-SA" dirty="0" smtClean="0"/>
              <a:t>فوجود المخزون ينطوي على </a:t>
            </a:r>
            <a:r>
              <a:rPr lang="ar-SA" u="sng" dirty="0" smtClean="0"/>
              <a:t>المخاطر</a:t>
            </a:r>
            <a:r>
              <a:rPr lang="ar-JO" u="sng" dirty="0" smtClean="0"/>
              <a:t>ة</a:t>
            </a:r>
            <a:r>
              <a:rPr lang="ar-SA" dirty="0" smtClean="0"/>
              <a:t> </a:t>
            </a:r>
            <a:r>
              <a:rPr lang="ar-JO" dirty="0" smtClean="0"/>
              <a:t>إ</a:t>
            </a:r>
            <a:r>
              <a:rPr lang="ar-SA" dirty="0" smtClean="0"/>
              <a:t>ذا كان يتكون من عناصر عرض</a:t>
            </a:r>
            <a:r>
              <a:rPr lang="ar-JO" dirty="0" smtClean="0"/>
              <a:t>ة</a:t>
            </a:r>
            <a:r>
              <a:rPr lang="ar-SA" dirty="0" smtClean="0"/>
              <a:t> </a:t>
            </a:r>
            <a:r>
              <a:rPr lang="ar-SA" dirty="0" smtClean="0">
                <a:solidFill>
                  <a:srgbClr val="FF0000"/>
                </a:solidFill>
              </a:rPr>
              <a:t>للتقادم</a:t>
            </a:r>
            <a:r>
              <a:rPr lang="ar-SA" dirty="0" smtClean="0"/>
              <a:t> و</a:t>
            </a:r>
            <a:r>
              <a:rPr lang="ar-JO" dirty="0" smtClean="0"/>
              <a:t>أ</a:t>
            </a:r>
            <a:r>
              <a:rPr lang="ar-SA" dirty="0" smtClean="0"/>
              <a:t>يضاَ في الشركات التي تتعرض ل</a:t>
            </a:r>
            <a:r>
              <a:rPr lang="ar-JO" dirty="0" smtClean="0"/>
              <a:t>إ</a:t>
            </a:r>
            <a:r>
              <a:rPr lang="ar-SA" dirty="0" smtClean="0"/>
              <a:t>ختلافات ملحوظة في 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سعار المواد ال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ولية التي تستخدم في تصنيع السلع </a:t>
            </a:r>
          </a:p>
          <a:p>
            <a:pPr algn="just">
              <a:buNone/>
            </a:pPr>
            <a:r>
              <a:rPr lang="ar-SA" dirty="0" smtClean="0"/>
              <a:t>لذلك يجب </a:t>
            </a:r>
            <a:r>
              <a:rPr lang="ar-JO" dirty="0" smtClean="0"/>
              <a:t>أ</a:t>
            </a:r>
            <a:r>
              <a:rPr lang="ar-SA" dirty="0" smtClean="0"/>
              <a:t>ن تكون سياس</a:t>
            </a:r>
            <a:r>
              <a:rPr lang="ar-JO" dirty="0" smtClean="0"/>
              <a:t>ة</a:t>
            </a:r>
            <a:r>
              <a:rPr lang="ar-SA" dirty="0" smtClean="0"/>
              <a:t> المخزون </a:t>
            </a:r>
            <a:r>
              <a:rPr lang="ar-SA" dirty="0" smtClean="0">
                <a:solidFill>
                  <a:srgbClr val="FF0000"/>
                </a:solidFill>
              </a:rPr>
              <a:t>محدد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لحجم المخزون </a:t>
            </a:r>
            <a:r>
              <a:rPr lang="ar-SA" dirty="0" smtClean="0"/>
              <a:t>معبراً عنها </a:t>
            </a:r>
            <a:r>
              <a:rPr lang="ar-SA" u="sng" dirty="0" smtClean="0"/>
              <a:t>بنسبة من المبيعات السنوي</a:t>
            </a:r>
            <a:r>
              <a:rPr lang="ar-JO" u="sng" dirty="0" smtClean="0"/>
              <a:t>ة</a:t>
            </a:r>
            <a:r>
              <a:rPr lang="ar-SA" u="sng" dirty="0" smtClean="0"/>
              <a:t> </a:t>
            </a:r>
            <a:r>
              <a:rPr lang="ar-SA" dirty="0" smtClean="0"/>
              <a:t>ويجب </a:t>
            </a:r>
            <a:r>
              <a:rPr lang="ar-JO" dirty="0" smtClean="0"/>
              <a:t>أ</a:t>
            </a:r>
            <a:r>
              <a:rPr lang="ar-SA" dirty="0" smtClean="0"/>
              <a:t>ن تبين </a:t>
            </a:r>
            <a:r>
              <a:rPr lang="ar-SA" u="sng" dirty="0" smtClean="0"/>
              <a:t>معدلات تكوين المخزون ومعدل دورانه </a:t>
            </a:r>
            <a:r>
              <a:rPr lang="ar-SA" dirty="0" smtClean="0"/>
              <a:t>حتى يمكن ال</a:t>
            </a:r>
            <a:r>
              <a:rPr lang="ar-JO" dirty="0" smtClean="0"/>
              <a:t>إ</a:t>
            </a:r>
            <a:r>
              <a:rPr lang="ar-SA" dirty="0" smtClean="0"/>
              <a:t>ستفاد</a:t>
            </a:r>
            <a:r>
              <a:rPr lang="ar-JO" dirty="0" smtClean="0"/>
              <a:t>ة</a:t>
            </a:r>
            <a:r>
              <a:rPr lang="ar-SA" dirty="0" smtClean="0"/>
              <a:t> من تقلبات </a:t>
            </a:r>
            <a:r>
              <a:rPr lang="ar-JO" dirty="0" smtClean="0"/>
              <a:t>أ</a:t>
            </a:r>
            <a:r>
              <a:rPr lang="ar-SA" dirty="0" smtClean="0"/>
              <a:t>سعار المواد ال</a:t>
            </a:r>
            <a:r>
              <a:rPr lang="ar-JO" dirty="0" smtClean="0"/>
              <a:t>أ</a:t>
            </a:r>
            <a:r>
              <a:rPr lang="ar-SA" dirty="0" smtClean="0"/>
              <a:t>ولي</a:t>
            </a:r>
            <a:r>
              <a:rPr lang="ar-JO" dirty="0" smtClean="0"/>
              <a:t>ة</a:t>
            </a:r>
            <a:endParaRPr lang="ar-S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20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25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1357298"/>
            <a:ext cx="8352928" cy="5056897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ar-SA" b="1" dirty="0" smtClean="0"/>
              <a:t>منح الائتمان :</a:t>
            </a:r>
          </a:p>
          <a:p>
            <a:pPr algn="just">
              <a:buNone/>
            </a:pPr>
            <a:r>
              <a:rPr lang="ar-SA" dirty="0" smtClean="0"/>
              <a:t>منح الائتمان للعملاء والمدى الذي تصل </a:t>
            </a:r>
            <a:r>
              <a:rPr lang="ar-JO" dirty="0" smtClean="0"/>
              <a:t>إ</a:t>
            </a:r>
            <a:r>
              <a:rPr lang="ar-SA" dirty="0" smtClean="0"/>
              <a:t>ليه الشرك</a:t>
            </a:r>
            <a:r>
              <a:rPr lang="ar-JO" dirty="0" smtClean="0"/>
              <a:t>ة</a:t>
            </a:r>
            <a:r>
              <a:rPr lang="ar-SA" dirty="0" smtClean="0"/>
              <a:t> في هذا المنح </a:t>
            </a:r>
          </a:p>
          <a:p>
            <a:pPr algn="just"/>
            <a:r>
              <a:rPr lang="ar-SA" dirty="0" smtClean="0"/>
              <a:t>قد يتحدد بالتقاليد المتبع</a:t>
            </a:r>
            <a:r>
              <a:rPr lang="ar-JO" dirty="0" smtClean="0"/>
              <a:t>ة</a:t>
            </a:r>
            <a:r>
              <a:rPr lang="ar-SA" dirty="0" smtClean="0"/>
              <a:t> في الصناع</a:t>
            </a:r>
            <a:r>
              <a:rPr lang="ar-JO" dirty="0" smtClean="0"/>
              <a:t>ة</a:t>
            </a:r>
            <a:r>
              <a:rPr lang="ar-SA" dirty="0" smtClean="0"/>
              <a:t>، </a:t>
            </a:r>
            <a:r>
              <a:rPr lang="ar-JO" dirty="0" smtClean="0"/>
              <a:t>أ</a:t>
            </a:r>
            <a:r>
              <a:rPr lang="ar-SA" dirty="0" smtClean="0"/>
              <a:t>و نتيج</a:t>
            </a:r>
            <a:r>
              <a:rPr lang="ar-JO" dirty="0" smtClean="0"/>
              <a:t>ة</a:t>
            </a:r>
            <a:r>
              <a:rPr lang="ar-SA" dirty="0" smtClean="0"/>
              <a:t> لجهود تسويقي</a:t>
            </a:r>
            <a:r>
              <a:rPr lang="ar-JO" dirty="0" smtClean="0"/>
              <a:t>ة</a:t>
            </a:r>
            <a:r>
              <a:rPr lang="ar-SA" dirty="0" smtClean="0"/>
              <a:t> في الحالتين لا بد من وجود سياسات لتحديد حجم الائتمان الذي تمنحه الشرك</a:t>
            </a:r>
            <a:r>
              <a:rPr lang="ar-JO" dirty="0" smtClean="0"/>
              <a:t>ة</a:t>
            </a:r>
            <a:r>
              <a:rPr lang="ar-SA" dirty="0" smtClean="0"/>
              <a:t> </a:t>
            </a:r>
          </a:p>
          <a:p>
            <a:pPr algn="just"/>
            <a:r>
              <a:rPr lang="ar-SA" dirty="0" smtClean="0"/>
              <a:t>ويرتبط بسياسات منح الائتمان ضرور</a:t>
            </a:r>
            <a:r>
              <a:rPr lang="ar-JO" dirty="0" smtClean="0"/>
              <a:t>ة</a:t>
            </a:r>
            <a:r>
              <a:rPr lang="ar-SA" dirty="0" smtClean="0"/>
              <a:t> وجود سياسات خاص</a:t>
            </a:r>
            <a:r>
              <a:rPr lang="ar-JO" dirty="0" smtClean="0"/>
              <a:t>ة</a:t>
            </a:r>
            <a:r>
              <a:rPr lang="ar-SA" dirty="0" smtClean="0"/>
              <a:t> بتحصيل الحسابات المدين</a:t>
            </a:r>
            <a:r>
              <a:rPr lang="ar-JO" dirty="0" smtClean="0"/>
              <a:t>ة</a:t>
            </a:r>
            <a:r>
              <a:rPr lang="ar-SA" dirty="0" smtClean="0"/>
              <a:t> وتحديد الخصومات والمسموحات لتعجيل الدفع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20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26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1357298"/>
            <a:ext cx="8352928" cy="5056897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ar-SA" b="1" dirty="0" smtClean="0"/>
              <a:t>الاستهلاك :</a:t>
            </a:r>
          </a:p>
          <a:p>
            <a:pPr algn="just">
              <a:buNone/>
            </a:pPr>
            <a:r>
              <a:rPr lang="ar-SA" dirty="0" smtClean="0"/>
              <a:t>يجب </a:t>
            </a:r>
            <a:r>
              <a:rPr lang="ar-JO" dirty="0" smtClean="0"/>
              <a:t>أ</a:t>
            </a:r>
            <a:r>
              <a:rPr lang="ar-SA" dirty="0" smtClean="0"/>
              <a:t>ن يكون هناك سياسات لتحديد الطريق</a:t>
            </a:r>
            <a:r>
              <a:rPr lang="ar-JO" dirty="0" smtClean="0"/>
              <a:t>ة</a:t>
            </a:r>
            <a:r>
              <a:rPr lang="ar-SA" dirty="0" smtClean="0"/>
              <a:t> التي تستخدم في تقدير معدل استهلاك الأصول الثابت</a:t>
            </a:r>
            <a:r>
              <a:rPr lang="ar-JO" dirty="0" smtClean="0"/>
              <a:t>ة</a:t>
            </a:r>
            <a:r>
              <a:rPr lang="ar-SA" dirty="0" smtClean="0"/>
              <a:t>. بعض المعدات تكون نافع</a:t>
            </a:r>
            <a:r>
              <a:rPr lang="ar-JO" dirty="0" smtClean="0"/>
              <a:t>ة</a:t>
            </a:r>
            <a:r>
              <a:rPr lang="ar-SA" dirty="0" smtClean="0"/>
              <a:t> لفتر</a:t>
            </a:r>
            <a:r>
              <a:rPr lang="ar-JO" dirty="0" smtClean="0"/>
              <a:t>ة</a:t>
            </a:r>
            <a:r>
              <a:rPr lang="ar-SA" dirty="0" smtClean="0"/>
              <a:t> من الزمن </a:t>
            </a:r>
            <a:r>
              <a:rPr lang="ar-JO" dirty="0" smtClean="0"/>
              <a:t>أ</a:t>
            </a:r>
            <a:r>
              <a:rPr lang="ar-SA" dirty="0" smtClean="0"/>
              <a:t>كبر بكثير من حياتها العادي</a:t>
            </a:r>
            <a:r>
              <a:rPr lang="ar-JO" dirty="0" smtClean="0"/>
              <a:t>ة</a:t>
            </a:r>
            <a:r>
              <a:rPr lang="ar-SA" dirty="0" smtClean="0"/>
              <a:t> </a:t>
            </a:r>
            <a:r>
              <a:rPr lang="ar-JO" dirty="0" smtClean="0"/>
              <a:t>أ</a:t>
            </a:r>
            <a:r>
              <a:rPr lang="ar-SA" dirty="0" smtClean="0"/>
              <a:t>و المتوقعة في هذه الحال</a:t>
            </a:r>
            <a:r>
              <a:rPr lang="ar-JO" dirty="0" smtClean="0"/>
              <a:t>ة</a:t>
            </a:r>
            <a:r>
              <a:rPr lang="ar-SA" dirty="0" smtClean="0"/>
              <a:t> تكون طريق</a:t>
            </a:r>
            <a:r>
              <a:rPr lang="ar-JO" dirty="0" smtClean="0"/>
              <a:t>ة</a:t>
            </a:r>
            <a:r>
              <a:rPr lang="ar-SA" dirty="0" smtClean="0"/>
              <a:t> </a:t>
            </a:r>
            <a:r>
              <a:rPr lang="ar-SA" dirty="0" smtClean="0">
                <a:solidFill>
                  <a:srgbClr val="FF0000"/>
                </a:solidFill>
              </a:rPr>
              <a:t>القسط الثابت </a:t>
            </a:r>
            <a:r>
              <a:rPr lang="ar-SA" dirty="0" smtClean="0"/>
              <a:t>مرضي</a:t>
            </a:r>
            <a:r>
              <a:rPr lang="ar-JO" dirty="0" smtClean="0"/>
              <a:t>ة</a:t>
            </a:r>
            <a:r>
              <a:rPr lang="ar-SA" dirty="0" smtClean="0"/>
              <a:t> ولكن في المجالات التي تتعرض لتغيرات تكنولوجي</a:t>
            </a:r>
            <a:r>
              <a:rPr lang="ar-JO" dirty="0" smtClean="0"/>
              <a:t>ة</a:t>
            </a:r>
            <a:r>
              <a:rPr lang="ar-SA" dirty="0" smtClean="0"/>
              <a:t> سريع</a:t>
            </a:r>
            <a:r>
              <a:rPr lang="ar-JO" dirty="0" smtClean="0"/>
              <a:t>ة</a:t>
            </a:r>
            <a:r>
              <a:rPr lang="ar-SA" dirty="0" smtClean="0"/>
              <a:t> </a:t>
            </a:r>
            <a:r>
              <a:rPr lang="ar-JO" dirty="0" smtClean="0"/>
              <a:t>أ</a:t>
            </a:r>
            <a:r>
              <a:rPr lang="ar-SA" dirty="0" smtClean="0"/>
              <a:t>و التي تتعرض لتحسينات مستمر</a:t>
            </a:r>
            <a:r>
              <a:rPr lang="ar-JO" dirty="0" smtClean="0"/>
              <a:t>ة</a:t>
            </a:r>
            <a:r>
              <a:rPr lang="ar-SA" dirty="0" smtClean="0"/>
              <a:t> في وسائل ال</a:t>
            </a:r>
            <a:r>
              <a:rPr lang="ar-JO" dirty="0" smtClean="0"/>
              <a:t>إ</a:t>
            </a:r>
            <a:r>
              <a:rPr lang="ar-SA" dirty="0" smtClean="0"/>
              <a:t>نتاج </a:t>
            </a:r>
            <a:r>
              <a:rPr lang="ar-JO" dirty="0" smtClean="0"/>
              <a:t>أ</a:t>
            </a:r>
            <a:r>
              <a:rPr lang="ar-SA" dirty="0" smtClean="0"/>
              <a:t>و التغييرات في السلع ذاتها من ال</a:t>
            </a:r>
            <a:r>
              <a:rPr lang="ar-JO" dirty="0" smtClean="0"/>
              <a:t>أ</a:t>
            </a:r>
            <a:r>
              <a:rPr lang="ar-SA" dirty="0" smtClean="0"/>
              <a:t>فضل استخدام طرق الاستهلاك ال</a:t>
            </a:r>
            <a:r>
              <a:rPr lang="ar-JO" dirty="0" smtClean="0"/>
              <a:t>أ</a:t>
            </a:r>
            <a:r>
              <a:rPr lang="ar-SA" dirty="0" smtClean="0"/>
              <a:t>خرى </a:t>
            </a:r>
            <a:endParaRPr lang="ar-JO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2" name="Group 8"/>
          <p:cNvGrpSpPr/>
          <p:nvPr/>
        </p:nvGrpSpPr>
        <p:grpSpPr>
          <a:xfrm>
            <a:off x="0" y="0"/>
            <a:ext cx="9143986" cy="1785926"/>
            <a:chOff x="14" y="0"/>
            <a:chExt cx="9143986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4" y="0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600" dirty="0" smtClean="0">
                  <a:solidFill>
                    <a:schemeClr val="tx1"/>
                  </a:solidFill>
                </a:rPr>
                <a:t>توزيعات الارباح</a:t>
              </a:r>
              <a:endParaRPr lang="ar-SA" sz="3600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27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1714488"/>
            <a:ext cx="8352928" cy="4699707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ar-SA" sz="1800" dirty="0" smtClean="0"/>
          </a:p>
          <a:p>
            <a:pPr algn="just">
              <a:buNone/>
            </a:pPr>
            <a:r>
              <a:rPr lang="ar-SA" dirty="0" smtClean="0"/>
              <a:t>النشاط الثالث من </a:t>
            </a:r>
            <a:r>
              <a:rPr lang="ar-JO" dirty="0" smtClean="0"/>
              <a:t>أ</a:t>
            </a:r>
            <a:r>
              <a:rPr lang="ar-SA" dirty="0" smtClean="0"/>
              <a:t>نشط</a:t>
            </a:r>
            <a:r>
              <a:rPr lang="ar-JO" dirty="0" smtClean="0"/>
              <a:t>ة</a:t>
            </a:r>
            <a:r>
              <a:rPr lang="ar-SA" dirty="0" smtClean="0"/>
              <a:t> الادارة المالي</a:t>
            </a:r>
            <a:r>
              <a:rPr lang="ar-JO" dirty="0" smtClean="0"/>
              <a:t>ة</a:t>
            </a:r>
            <a:r>
              <a:rPr lang="ar-SA" dirty="0" smtClean="0"/>
              <a:t> هو</a:t>
            </a:r>
            <a:r>
              <a:rPr lang="ar-JO" dirty="0" smtClean="0"/>
              <a:t> </a:t>
            </a:r>
            <a:r>
              <a:rPr lang="ar-SA" dirty="0" smtClean="0"/>
              <a:t>توزيعات ال</a:t>
            </a:r>
            <a:r>
              <a:rPr lang="ar-JO" dirty="0" smtClean="0"/>
              <a:t>أ</a:t>
            </a:r>
            <a:r>
              <a:rPr lang="ar-SA" dirty="0" smtClean="0"/>
              <a:t>رباح، فمن الضروري وضع سياسات تحدد حجم ال</a:t>
            </a:r>
            <a:r>
              <a:rPr lang="ar-JO" dirty="0" smtClean="0"/>
              <a:t>أ</a:t>
            </a:r>
            <a:r>
              <a:rPr lang="ar-SA" dirty="0" smtClean="0"/>
              <a:t>رباح التي </a:t>
            </a:r>
            <a:r>
              <a:rPr lang="ar-SA" dirty="0" smtClean="0">
                <a:solidFill>
                  <a:srgbClr val="FF0000"/>
                </a:solidFill>
              </a:rPr>
              <a:t>تحتفظ</a:t>
            </a:r>
            <a:r>
              <a:rPr lang="ar-SA" dirty="0" smtClean="0"/>
              <a:t> بها الشرك</a:t>
            </a:r>
            <a:r>
              <a:rPr lang="ar-JO" dirty="0" smtClean="0"/>
              <a:t>ة</a:t>
            </a:r>
            <a:r>
              <a:rPr lang="ar-SA" dirty="0" smtClean="0"/>
              <a:t> ك</a:t>
            </a:r>
            <a:r>
              <a:rPr lang="ar-JO" dirty="0" smtClean="0"/>
              <a:t>إ</a:t>
            </a:r>
            <a:r>
              <a:rPr lang="ar-SA" dirty="0" smtClean="0"/>
              <a:t>حتياطيات حتى يمكنها ال</a:t>
            </a:r>
            <a:r>
              <a:rPr lang="ar-JO" dirty="0" smtClean="0"/>
              <a:t>ا</a:t>
            </a:r>
            <a:r>
              <a:rPr lang="ar-SA" dirty="0" smtClean="0"/>
              <a:t>ستمرار في التشغيل، و</a:t>
            </a:r>
            <a:r>
              <a:rPr lang="ar-JO" dirty="0" smtClean="0"/>
              <a:t>أ</a:t>
            </a:r>
            <a:r>
              <a:rPr lang="ar-SA" dirty="0" smtClean="0"/>
              <a:t>يضا حجم الذي تقوم </a:t>
            </a:r>
            <a:r>
              <a:rPr lang="ar-SA" dirty="0" smtClean="0">
                <a:solidFill>
                  <a:srgbClr val="FF0000"/>
                </a:solidFill>
              </a:rPr>
              <a:t>بتوزيعه</a:t>
            </a:r>
            <a:r>
              <a:rPr lang="ar-SA" dirty="0" smtClean="0"/>
              <a:t>. </a:t>
            </a:r>
            <a:r>
              <a:rPr lang="ar-SA" u="sng" dirty="0" smtClean="0"/>
              <a:t>فاحتفاظ بحجم كبير من ال</a:t>
            </a:r>
            <a:r>
              <a:rPr lang="ar-JO" u="sng" dirty="0" smtClean="0"/>
              <a:t>أ</a:t>
            </a:r>
            <a:r>
              <a:rPr lang="ar-SA" u="sng" dirty="0" smtClean="0"/>
              <a:t>رباح يجنب الشرك</a:t>
            </a:r>
            <a:r>
              <a:rPr lang="ar-JO" u="sng" dirty="0" smtClean="0"/>
              <a:t>ة</a:t>
            </a:r>
            <a:r>
              <a:rPr lang="ar-SA" u="sng" dirty="0" smtClean="0"/>
              <a:t> الكثير من المشاكل، ولكنها لا تستطيع ال</a:t>
            </a:r>
            <a:r>
              <a:rPr lang="ar-JO" u="sng" dirty="0" smtClean="0"/>
              <a:t>إ</a:t>
            </a:r>
            <a:r>
              <a:rPr lang="ar-SA" u="sng" dirty="0" smtClean="0"/>
              <a:t>حتفاظ بسمعتها الماليه في ال</a:t>
            </a:r>
            <a:r>
              <a:rPr lang="ar-JO" u="sng" dirty="0" smtClean="0"/>
              <a:t>أ</a:t>
            </a:r>
            <a:r>
              <a:rPr lang="ar-SA" u="sng" dirty="0" smtClean="0"/>
              <a:t>سواق مالم تقوم بتوزيع ال</a:t>
            </a:r>
            <a:r>
              <a:rPr lang="ar-JO" u="sng" dirty="0" smtClean="0"/>
              <a:t>أ</a:t>
            </a:r>
            <a:r>
              <a:rPr lang="ar-SA" u="sng" dirty="0" smtClean="0"/>
              <a:t>رباح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571472" y="164305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ar-SA" dirty="0" smtClean="0"/>
              <a:t>سياسات توزيع ال</a:t>
            </a:r>
            <a:r>
              <a:rPr lang="ar-JO" dirty="0" smtClean="0"/>
              <a:t>أ</a:t>
            </a:r>
            <a:r>
              <a:rPr lang="ar-SA" dirty="0" smtClean="0"/>
              <a:t>رباح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28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3429000"/>
            <a:ext cx="8352928" cy="298519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SA" dirty="0" smtClean="0"/>
              <a:t>أ – توزيعات ال</a:t>
            </a:r>
            <a:r>
              <a:rPr lang="ar-JO" dirty="0" smtClean="0"/>
              <a:t>أ</a:t>
            </a:r>
            <a:r>
              <a:rPr lang="ar-SA" dirty="0" smtClean="0"/>
              <a:t>رباح</a:t>
            </a:r>
          </a:p>
          <a:p>
            <a:pPr>
              <a:buNone/>
            </a:pPr>
            <a:r>
              <a:rPr lang="ar-SA" dirty="0" smtClean="0"/>
              <a:t>ب – </a:t>
            </a:r>
            <a:r>
              <a:rPr lang="ar-JO" dirty="0" smtClean="0"/>
              <a:t>إ</a:t>
            </a:r>
            <a:r>
              <a:rPr lang="ar-SA" dirty="0" smtClean="0"/>
              <a:t>عادة استثمار ال</a:t>
            </a:r>
            <a:r>
              <a:rPr lang="ar-JO" dirty="0" smtClean="0"/>
              <a:t>أ</a:t>
            </a:r>
            <a:r>
              <a:rPr lang="ar-SA" dirty="0" smtClean="0"/>
              <a:t>رباح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20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571472" y="1428736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ar-SA" dirty="0" smtClean="0"/>
              <a:t>أ - توزيعات ال</a:t>
            </a:r>
            <a:r>
              <a:rPr lang="ar-JO" dirty="0" smtClean="0"/>
              <a:t>أ</a:t>
            </a:r>
            <a:r>
              <a:rPr lang="ar-SA" dirty="0" smtClean="0"/>
              <a:t>رباح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29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2643182"/>
            <a:ext cx="8352928" cy="377101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ar-SA" dirty="0" smtClean="0"/>
              <a:t>تعتبر ضرورية لضمان </a:t>
            </a:r>
            <a:r>
              <a:rPr lang="ar-SA" dirty="0" smtClean="0">
                <a:solidFill>
                  <a:srgbClr val="FF0000"/>
                </a:solidFill>
              </a:rPr>
              <a:t>عائد</a:t>
            </a:r>
            <a:r>
              <a:rPr lang="ar-SA" dirty="0" smtClean="0"/>
              <a:t> عادل على ال</a:t>
            </a:r>
            <a:r>
              <a:rPr lang="ar-JO" dirty="0" smtClean="0"/>
              <a:t>إ</a:t>
            </a:r>
            <a:r>
              <a:rPr lang="ar-SA" dirty="0" smtClean="0"/>
              <a:t>ستثمار لهؤلاء الذين وضعوا أموالهم في الشرك</a:t>
            </a:r>
            <a:r>
              <a:rPr lang="ar-JO" dirty="0" smtClean="0"/>
              <a:t>ة</a:t>
            </a:r>
            <a:r>
              <a:rPr lang="ar-SA" dirty="0" smtClean="0"/>
              <a:t> ولجعل عملية شراء الأوراق المالية للشركة استثماراً </a:t>
            </a:r>
            <a:r>
              <a:rPr lang="ar-SA" dirty="0" smtClean="0">
                <a:solidFill>
                  <a:srgbClr val="FF0000"/>
                </a:solidFill>
              </a:rPr>
              <a:t>جذاباً</a:t>
            </a:r>
            <a:r>
              <a:rPr lang="ar-SA" dirty="0" smtClean="0"/>
              <a:t>. وعندما تبين السياسات حجم ال</a:t>
            </a:r>
            <a:r>
              <a:rPr lang="ar-JO" dirty="0" smtClean="0"/>
              <a:t>أ</a:t>
            </a:r>
            <a:r>
              <a:rPr lang="ar-SA" dirty="0" smtClean="0"/>
              <a:t>موال التي تدفع في شكل توزيعات كنسبة مئوية من الأرباح المتحققة فيكون هناك احتمال زيادة المدفوعات وبالتالي زيادة العائد على الاموال المستثمرة </a:t>
            </a:r>
          </a:p>
          <a:p>
            <a:pPr algn="just">
              <a:buNone/>
            </a:pPr>
            <a:r>
              <a:rPr lang="ar-SA" dirty="0" smtClean="0"/>
              <a:t>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20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34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3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None/>
            </a:pPr>
            <a:r>
              <a:rPr lang="ar-SA" sz="2800" b="1" dirty="0" smtClean="0"/>
              <a:t>موضوعات الفصل</a:t>
            </a:r>
          </a:p>
          <a:p>
            <a:pPr lvl="0">
              <a:buNone/>
            </a:pPr>
            <a:endParaRPr lang="ar-SA" sz="2400" b="1" dirty="0" smtClean="0"/>
          </a:p>
          <a:p>
            <a:pPr lvl="0"/>
            <a:r>
              <a:rPr lang="ar-SA" dirty="0" smtClean="0"/>
              <a:t>ما هي الإدارة المالية</a:t>
            </a:r>
            <a:endParaRPr lang="en-US" dirty="0" smtClean="0"/>
          </a:p>
          <a:p>
            <a:pPr lvl="0"/>
            <a:r>
              <a:rPr lang="ar-SA" dirty="0" smtClean="0"/>
              <a:t>الوظيفة الماليه وعلاقتها بوظائف الإدارة</a:t>
            </a:r>
            <a:endParaRPr lang="en-US" dirty="0" smtClean="0"/>
          </a:p>
          <a:p>
            <a:pPr lvl="0"/>
            <a:r>
              <a:rPr lang="ar-SA" dirty="0" smtClean="0"/>
              <a:t>الادارة المالية والتخطيط</a:t>
            </a:r>
            <a:endParaRPr lang="en-US" dirty="0" smtClean="0"/>
          </a:p>
          <a:p>
            <a:r>
              <a:rPr lang="ar-SA" dirty="0" smtClean="0"/>
              <a:t>أهداف الإدارة المالية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500034" y="1428736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ar-SA" dirty="0" smtClean="0"/>
              <a:t>ب - </a:t>
            </a:r>
            <a:r>
              <a:rPr lang="ar-JO" dirty="0" smtClean="0"/>
              <a:t>إ</a:t>
            </a:r>
            <a:r>
              <a:rPr lang="ar-SA" dirty="0" smtClean="0"/>
              <a:t>عادة استثمار ال</a:t>
            </a:r>
            <a:r>
              <a:rPr lang="ar-JO" dirty="0" smtClean="0"/>
              <a:t>أ</a:t>
            </a:r>
            <a:r>
              <a:rPr lang="ar-SA" dirty="0" smtClean="0"/>
              <a:t>رباح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30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2714620"/>
            <a:ext cx="8352928" cy="369957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ar-JO" dirty="0" smtClean="0"/>
              <a:t>إ</a:t>
            </a:r>
            <a:r>
              <a:rPr lang="ar-SA" dirty="0" smtClean="0"/>
              <a:t>عادة استثمار ال</a:t>
            </a:r>
            <a:r>
              <a:rPr lang="ar-JO" dirty="0" smtClean="0"/>
              <a:t>أ</a:t>
            </a:r>
            <a:r>
              <a:rPr lang="ar-SA" dirty="0" smtClean="0"/>
              <a:t>رباح : </a:t>
            </a:r>
            <a:r>
              <a:rPr lang="ar-SA" dirty="0" smtClean="0">
                <a:solidFill>
                  <a:srgbClr val="FF0000"/>
                </a:solidFill>
              </a:rPr>
              <a:t>بعد تكوين ال</a:t>
            </a:r>
            <a:r>
              <a:rPr lang="ar-JO" dirty="0" smtClean="0">
                <a:solidFill>
                  <a:srgbClr val="FF0000"/>
                </a:solidFill>
              </a:rPr>
              <a:t>إ</a:t>
            </a:r>
            <a:r>
              <a:rPr lang="ar-SA" dirty="0" smtClean="0">
                <a:solidFill>
                  <a:srgbClr val="FF0000"/>
                </a:solidFill>
              </a:rPr>
              <a:t>حتياطات الكافية </a:t>
            </a:r>
            <a:r>
              <a:rPr lang="ar-SA" dirty="0" smtClean="0"/>
              <a:t>لا بد من تحديد مصيرها. فيثار العديد من ال</a:t>
            </a:r>
            <a:r>
              <a:rPr lang="ar-JO" dirty="0" smtClean="0"/>
              <a:t>أ</a:t>
            </a:r>
            <a:r>
              <a:rPr lang="ar-SA" dirty="0" smtClean="0"/>
              <a:t>سئله منها </a:t>
            </a:r>
          </a:p>
          <a:p>
            <a:pPr>
              <a:buNone/>
            </a:pPr>
            <a:r>
              <a:rPr lang="ar-SA" dirty="0" smtClean="0"/>
              <a:t>ما هو حجم ال</a:t>
            </a:r>
            <a:r>
              <a:rPr lang="ar-JO" dirty="0" smtClean="0"/>
              <a:t>أ</a:t>
            </a:r>
            <a:r>
              <a:rPr lang="ar-SA" dirty="0" smtClean="0"/>
              <a:t>رباح التي يجب </a:t>
            </a:r>
            <a:r>
              <a:rPr lang="ar-JO" dirty="0" smtClean="0"/>
              <a:t>إ</a:t>
            </a:r>
            <a:r>
              <a:rPr lang="ar-SA" dirty="0" smtClean="0"/>
              <a:t>عاد</a:t>
            </a:r>
            <a:r>
              <a:rPr lang="ar-JO" dirty="0" smtClean="0"/>
              <a:t>ة</a:t>
            </a:r>
            <a:r>
              <a:rPr lang="ar-SA" dirty="0" smtClean="0"/>
              <a:t> استثمارها؟</a:t>
            </a:r>
          </a:p>
          <a:p>
            <a:pPr>
              <a:buNone/>
            </a:pPr>
            <a:r>
              <a:rPr lang="ar-SA" dirty="0" smtClean="0"/>
              <a:t>كيف يمكن </a:t>
            </a:r>
            <a:r>
              <a:rPr lang="ar-JO" dirty="0" smtClean="0"/>
              <a:t>إ</a:t>
            </a:r>
            <a:r>
              <a:rPr lang="ar-SA" dirty="0" smtClean="0"/>
              <a:t>عاده استثمار هذه الارباح؟</a:t>
            </a:r>
          </a:p>
          <a:p>
            <a:pPr>
              <a:buNone/>
            </a:pPr>
            <a:r>
              <a:rPr lang="ar-SA" dirty="0" smtClean="0"/>
              <a:t>ما هو حجم الاموال المطلوبه؟ ......</a:t>
            </a:r>
          </a:p>
          <a:p>
            <a:pPr>
              <a:buNone/>
            </a:pPr>
            <a:r>
              <a:rPr lang="ar-SA" dirty="0" smtClean="0"/>
              <a:t>من المجالات التي يمكن توجيه ال</a:t>
            </a:r>
            <a:r>
              <a:rPr lang="ar-JO" dirty="0" smtClean="0"/>
              <a:t>أ</a:t>
            </a:r>
            <a:r>
              <a:rPr lang="ar-SA" dirty="0" smtClean="0"/>
              <a:t>رباح المتبقية :</a:t>
            </a:r>
          </a:p>
          <a:p>
            <a:pPr>
              <a:buFontTx/>
              <a:buChar char="-"/>
            </a:pPr>
            <a:r>
              <a:rPr lang="ar-SA" dirty="0" smtClean="0"/>
              <a:t>الاستثمار في شراء ال</a:t>
            </a:r>
            <a:r>
              <a:rPr lang="ar-JO" dirty="0" smtClean="0"/>
              <a:t>أ</a:t>
            </a:r>
            <a:r>
              <a:rPr lang="ar-SA" dirty="0" smtClean="0"/>
              <a:t>صول الثابته</a:t>
            </a:r>
          </a:p>
          <a:p>
            <a:pPr>
              <a:buFontTx/>
              <a:buChar char="-"/>
            </a:pPr>
            <a:r>
              <a:rPr lang="ar-SA" dirty="0" smtClean="0"/>
              <a:t>ال</a:t>
            </a:r>
            <a:r>
              <a:rPr lang="ar-JO" dirty="0" smtClean="0"/>
              <a:t>إ</a:t>
            </a:r>
            <a:r>
              <a:rPr lang="ar-SA" dirty="0" smtClean="0"/>
              <a:t>نفاق على برامج ال</a:t>
            </a:r>
            <a:r>
              <a:rPr lang="ar-JO" dirty="0" smtClean="0"/>
              <a:t>إ</a:t>
            </a:r>
            <a:r>
              <a:rPr lang="ar-SA" dirty="0" smtClean="0"/>
              <a:t>علان</a:t>
            </a:r>
          </a:p>
          <a:p>
            <a:pPr>
              <a:buFontTx/>
              <a:buChar char="-"/>
            </a:pPr>
            <a:r>
              <a:rPr lang="ar-SA" dirty="0" smtClean="0"/>
              <a:t>برامج البحوث والتنميه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20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792088"/>
          </a:xfrm>
        </p:spPr>
        <p:txBody>
          <a:bodyPr>
            <a:normAutofit/>
          </a:bodyPr>
          <a:lstStyle/>
          <a:p>
            <a:r>
              <a:rPr lang="ar-SA" dirty="0" smtClean="0"/>
              <a:t>وظائف الادارة وعناصر النشاط الاداري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31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2420888"/>
            <a:ext cx="8352928" cy="4437112"/>
          </a:xfrm>
        </p:spPr>
        <p:txBody>
          <a:bodyPr>
            <a:normAutofit/>
          </a:bodyPr>
          <a:lstStyle/>
          <a:p>
            <a:pPr>
              <a:buNone/>
            </a:pPr>
            <a:endParaRPr lang="ar-SA" dirty="0" smtClean="0"/>
          </a:p>
          <a:p>
            <a:pPr>
              <a:buNone/>
            </a:pPr>
            <a:endParaRPr lang="ar-SA" dirty="0" smtClean="0"/>
          </a:p>
          <a:p>
            <a:pPr>
              <a:buNone/>
            </a:pPr>
            <a:endParaRPr lang="ar-SA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2" name="Group 8"/>
          <p:cNvGrpSpPr/>
          <p:nvPr/>
        </p:nvGrpSpPr>
        <p:grpSpPr>
          <a:xfrm>
            <a:off x="0" y="0"/>
            <a:ext cx="9143986" cy="1785926"/>
            <a:chOff x="14" y="0"/>
            <a:chExt cx="9143986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4" y="0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200" dirty="0" smtClean="0">
                  <a:solidFill>
                    <a:schemeClr val="tx1"/>
                  </a:solidFill>
                </a:rPr>
                <a:t>الوظيفه الماليه وعلاقتها بوظائف الاداره </a:t>
              </a:r>
              <a:endParaRPr lang="ar-SA" sz="3200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13" name="Rectangle 12"/>
          <p:cNvSpPr/>
          <p:nvPr/>
        </p:nvSpPr>
        <p:spPr>
          <a:xfrm>
            <a:off x="899592" y="2420888"/>
            <a:ext cx="1080120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50800" dir="5400000" algn="ctr" rotWithShape="0">
              <a:schemeClr val="bg1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تحديد الاهداف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27584" y="3429000"/>
            <a:ext cx="1080120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50800" dir="5400000" algn="ctr" rotWithShape="0">
              <a:schemeClr val="bg1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التخطيط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55576" y="4725144"/>
            <a:ext cx="1080120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50800" dir="5400000" algn="ctr" rotWithShape="0">
              <a:schemeClr val="bg1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التنظيم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55576" y="5877272"/>
            <a:ext cx="1080120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50800" dir="5400000" algn="ctr" rotWithShape="0">
              <a:schemeClr val="bg1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الرقابه</a:t>
            </a:r>
            <a:endParaRPr lang="ar-SA" dirty="0">
              <a:solidFill>
                <a:schemeClr val="tx1"/>
              </a:solidFill>
            </a:endParaRPr>
          </a:p>
        </p:txBody>
      </p: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3059832" y="2492896"/>
          <a:ext cx="5303912" cy="4064479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50800" dir="5400000" algn="ctr" rotWithShape="0">
                    <a:schemeClr val="bg1">
                      <a:lumMod val="75000"/>
                    </a:schemeClr>
                  </a:outerShdw>
                </a:effectLst>
                <a:tableStyleId>{5C22544A-7EE6-4342-B048-85BDC9FD1C3A}</a:tableStyleId>
              </a:tblPr>
              <a:tblGrid>
                <a:gridCol w="5303912"/>
              </a:tblGrid>
              <a:tr h="387259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chemeClr val="tx1"/>
                          </a:solidFill>
                        </a:rPr>
                        <a:t>تحديد</a:t>
                      </a:r>
                      <a:r>
                        <a:rPr lang="ar-SA" baseline="0" dirty="0" smtClean="0">
                          <a:solidFill>
                            <a:schemeClr val="tx1"/>
                          </a:solidFill>
                        </a:rPr>
                        <a:t> الأهداف ووضع أولوياتها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686674">
                <a:tc>
                  <a:txBody>
                    <a:bodyPr/>
                    <a:lstStyle/>
                    <a:p>
                      <a:pPr rtl="1">
                        <a:buFontTx/>
                        <a:buChar char="-"/>
                      </a:pPr>
                      <a:r>
                        <a:rPr lang="ar-SA" dirty="0" smtClean="0"/>
                        <a:t>وضع السياسات</a:t>
                      </a:r>
                      <a:r>
                        <a:rPr lang="ar-SA" baseline="0" dirty="0" smtClean="0"/>
                        <a:t> العامة واقتراح الإجراءات</a:t>
                      </a:r>
                    </a:p>
                    <a:p>
                      <a:pPr rtl="1">
                        <a:buFontTx/>
                        <a:buChar char="-"/>
                      </a:pPr>
                      <a:r>
                        <a:rPr lang="ar-SA" baseline="0" dirty="0" smtClean="0"/>
                        <a:t>التنبوء ووضع الميزانيات التقديرية</a:t>
                      </a:r>
                    </a:p>
                    <a:p>
                      <a:pPr rtl="1">
                        <a:buFontTx/>
                        <a:buChar char="-"/>
                      </a:pPr>
                      <a:r>
                        <a:rPr lang="ar-SA" baseline="0" dirty="0" smtClean="0"/>
                        <a:t>تحديد الأعمال والواجبات</a:t>
                      </a:r>
                    </a:p>
                    <a:p>
                      <a:pPr rtl="1">
                        <a:buFontTx/>
                        <a:buChar char="-"/>
                      </a:pPr>
                      <a:r>
                        <a:rPr lang="ar-SA" baseline="0" dirty="0" smtClean="0"/>
                        <a:t>وضع البرامج الزمنيه للتنفيذ</a:t>
                      </a:r>
                    </a:p>
                    <a:p>
                      <a:pPr rtl="1">
                        <a:buFontTx/>
                        <a:buChar char="-"/>
                      </a:pPr>
                      <a:r>
                        <a:rPr lang="ar-SA" baseline="0" dirty="0" smtClean="0"/>
                        <a:t>تصميم الهيكل التنظيمي</a:t>
                      </a:r>
                    </a:p>
                    <a:p>
                      <a:pPr rtl="1">
                        <a:buFontTx/>
                        <a:buChar char="-"/>
                      </a:pPr>
                      <a:r>
                        <a:rPr lang="ar-SA" baseline="0" dirty="0" smtClean="0"/>
                        <a:t>تنمية الهيئة الإدارية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420357">
                <a:tc>
                  <a:txBody>
                    <a:bodyPr/>
                    <a:lstStyle/>
                    <a:p>
                      <a:pPr rtl="1">
                        <a:buFontTx/>
                        <a:buChar char="-"/>
                      </a:pPr>
                      <a:r>
                        <a:rPr lang="ar-SA" dirty="0" smtClean="0"/>
                        <a:t>الإتصال بالمرؤوسين</a:t>
                      </a:r>
                      <a:r>
                        <a:rPr lang="ar-SA" baseline="0" dirty="0" smtClean="0"/>
                        <a:t> وإرشادهم </a:t>
                      </a:r>
                    </a:p>
                    <a:p>
                      <a:pPr rtl="1">
                        <a:buFontTx/>
                        <a:buChar char="-"/>
                      </a:pPr>
                      <a:r>
                        <a:rPr lang="ar-SA" baseline="0" dirty="0" smtClean="0"/>
                        <a:t>حفز العالمين </a:t>
                      </a:r>
                    </a:p>
                    <a:p>
                      <a:pPr rtl="1">
                        <a:buFontTx/>
                        <a:buChar char="-"/>
                      </a:pPr>
                      <a:r>
                        <a:rPr lang="ar-SA" baseline="0" dirty="0" smtClean="0"/>
                        <a:t>تحديد المعايير الرقابيه</a:t>
                      </a:r>
                    </a:p>
                    <a:p>
                      <a:pPr rtl="1">
                        <a:buFontTx/>
                        <a:buChar char="-"/>
                      </a:pPr>
                      <a:r>
                        <a:rPr lang="ar-SA" baseline="0" dirty="0" smtClean="0"/>
                        <a:t>قياس الأداء الفعلي</a:t>
                      </a:r>
                    </a:p>
                    <a:p>
                      <a:pPr rtl="1">
                        <a:buFontTx/>
                        <a:buChar char="-"/>
                      </a:pPr>
                      <a:r>
                        <a:rPr lang="ar-SA" baseline="0" dirty="0" smtClean="0"/>
                        <a:t>القيام بالأعمال التصحيحيه</a:t>
                      </a:r>
                      <a:endParaRPr lang="ar-SA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7682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- المتابعه</a:t>
                      </a:r>
                      <a:endParaRPr lang="ar-SA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23" name="Straight Arrow Connector 22"/>
          <p:cNvCxnSpPr/>
          <p:nvPr/>
        </p:nvCxnSpPr>
        <p:spPr>
          <a:xfrm rot="10800000">
            <a:off x="2123728" y="2708920"/>
            <a:ext cx="864096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0800000">
            <a:off x="2123729" y="3643435"/>
            <a:ext cx="864096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0800000">
            <a:off x="2123729" y="5011588"/>
            <a:ext cx="864096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>
            <a:off x="2123728" y="6309320"/>
            <a:ext cx="864096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2" name="Group 8"/>
          <p:cNvGrpSpPr/>
          <p:nvPr/>
        </p:nvGrpSpPr>
        <p:grpSpPr>
          <a:xfrm>
            <a:off x="0" y="0"/>
            <a:ext cx="9143986" cy="1785926"/>
            <a:chOff x="14" y="0"/>
            <a:chExt cx="9143986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4" y="0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800" dirty="0" smtClean="0"/>
                <a:t>      </a:t>
              </a:r>
              <a:endParaRPr lang="ar-JO" sz="2800" dirty="0" smtClean="0"/>
            </a:p>
            <a:p>
              <a:pPr algn="ctr"/>
              <a:r>
                <a:rPr lang="ar-JO" sz="2800" dirty="0">
                  <a:solidFill>
                    <a:schemeClr val="tx1"/>
                  </a:solidFill>
                </a:rPr>
                <a:t> </a:t>
              </a:r>
              <a:r>
                <a:rPr lang="ar-JO" sz="2800" dirty="0" smtClean="0">
                  <a:solidFill>
                    <a:schemeClr val="tx1"/>
                  </a:solidFill>
                </a:rPr>
                <a:t>      </a:t>
              </a:r>
              <a:r>
                <a:rPr lang="ar-SA" sz="2800" dirty="0" smtClean="0">
                  <a:solidFill>
                    <a:schemeClr val="tx1"/>
                  </a:solidFill>
                </a:rPr>
                <a:t>الفرق بين ال</a:t>
              </a:r>
              <a:r>
                <a:rPr lang="ar-JO" sz="2800" dirty="0" smtClean="0">
                  <a:solidFill>
                    <a:schemeClr val="tx1"/>
                  </a:solidFill>
                </a:rPr>
                <a:t>إ</a:t>
              </a:r>
              <a:r>
                <a:rPr lang="ar-SA" sz="2800" dirty="0" smtClean="0">
                  <a:solidFill>
                    <a:schemeClr val="tx1"/>
                  </a:solidFill>
                </a:rPr>
                <a:t>دار</a:t>
              </a:r>
              <a:r>
                <a:rPr lang="ar-JO" sz="2800" dirty="0">
                  <a:solidFill>
                    <a:schemeClr val="tx1"/>
                  </a:solidFill>
                </a:rPr>
                <a:t>ة</a:t>
              </a:r>
              <a:r>
                <a:rPr lang="ar-SA" sz="2800" dirty="0" smtClean="0">
                  <a:solidFill>
                    <a:schemeClr val="tx1"/>
                  </a:solidFill>
                </a:rPr>
                <a:t> المالي</a:t>
              </a:r>
              <a:r>
                <a:rPr lang="ar-JO" sz="2800" dirty="0" smtClean="0">
                  <a:solidFill>
                    <a:schemeClr val="tx1"/>
                  </a:solidFill>
                </a:rPr>
                <a:t>ة</a:t>
              </a:r>
              <a:r>
                <a:rPr lang="ar-SA" sz="2800" dirty="0" smtClean="0">
                  <a:solidFill>
                    <a:schemeClr val="tx1"/>
                  </a:solidFill>
                </a:rPr>
                <a:t> كوحد </a:t>
              </a:r>
              <a:r>
                <a:rPr lang="ar-JO" sz="2800" dirty="0">
                  <a:solidFill>
                    <a:schemeClr val="tx1"/>
                  </a:solidFill>
                </a:rPr>
                <a:t>إ</a:t>
              </a:r>
              <a:r>
                <a:rPr lang="ar-SA" sz="2800" dirty="0" smtClean="0">
                  <a:solidFill>
                    <a:schemeClr val="tx1"/>
                  </a:solidFill>
                </a:rPr>
                <a:t>داري</a:t>
              </a:r>
              <a:r>
                <a:rPr lang="ar-JO" sz="2800" dirty="0" smtClean="0">
                  <a:solidFill>
                    <a:schemeClr val="tx1"/>
                  </a:solidFill>
                </a:rPr>
                <a:t>ة</a:t>
              </a:r>
              <a:r>
                <a:rPr lang="ar-SA" sz="2800" dirty="0" smtClean="0">
                  <a:solidFill>
                    <a:schemeClr val="tx1"/>
                  </a:solidFill>
                </a:rPr>
                <a:t> وكوظيف</a:t>
              </a:r>
              <a:r>
                <a:rPr lang="ar-JO" sz="2800" dirty="0" smtClean="0">
                  <a:solidFill>
                    <a:schemeClr val="tx1"/>
                  </a:solidFill>
                </a:rPr>
                <a:t>ة</a:t>
              </a:r>
              <a:r>
                <a:rPr lang="ar-SA" sz="2800" dirty="0" smtClean="0">
                  <a:solidFill>
                    <a:schemeClr val="tx1"/>
                  </a:solidFill>
                </a:rPr>
                <a:t> </a:t>
              </a:r>
              <a:r>
                <a:rPr lang="ar-JO" sz="2800" dirty="0">
                  <a:solidFill>
                    <a:schemeClr val="tx1"/>
                  </a:solidFill>
                </a:rPr>
                <a:t>إ</a:t>
              </a:r>
              <a:r>
                <a:rPr lang="ar-SA" sz="2800" dirty="0" smtClean="0">
                  <a:solidFill>
                    <a:schemeClr val="tx1"/>
                  </a:solidFill>
                </a:rPr>
                <a:t>داري</a:t>
              </a:r>
              <a:r>
                <a:rPr lang="ar-JO" sz="2800" dirty="0" smtClean="0">
                  <a:solidFill>
                    <a:schemeClr val="tx1"/>
                  </a:solidFill>
                </a:rPr>
                <a:t>ة</a:t>
              </a:r>
              <a:r>
                <a:rPr lang="ar-SA" sz="2800" dirty="0" smtClean="0">
                  <a:solidFill>
                    <a:schemeClr val="tx1"/>
                  </a:solidFill>
                </a:rPr>
                <a:t> </a:t>
              </a:r>
              <a:endParaRPr lang="ar-SA" sz="2800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32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1988840"/>
            <a:ext cx="8352928" cy="439248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ar-SA" dirty="0" smtClean="0"/>
              <a:t>نطاق دراس</a:t>
            </a:r>
            <a:r>
              <a:rPr lang="ar-JO" dirty="0" smtClean="0"/>
              <a:t>ة</a:t>
            </a:r>
            <a:r>
              <a:rPr lang="ar-SA" dirty="0" smtClean="0"/>
              <a:t> ال</a:t>
            </a:r>
            <a:r>
              <a:rPr lang="ar-JO" dirty="0"/>
              <a:t>إ</a:t>
            </a:r>
            <a:r>
              <a:rPr lang="ar-SA" dirty="0" smtClean="0"/>
              <a:t>دار</a:t>
            </a:r>
            <a:r>
              <a:rPr lang="ar-JO" dirty="0" smtClean="0"/>
              <a:t>ة</a:t>
            </a:r>
            <a:r>
              <a:rPr lang="ar-SA" dirty="0" smtClean="0"/>
              <a:t> المالي</a:t>
            </a:r>
            <a:r>
              <a:rPr lang="ar-JO" dirty="0" smtClean="0"/>
              <a:t>ة</a:t>
            </a:r>
            <a:r>
              <a:rPr lang="ar-SA" dirty="0" smtClean="0"/>
              <a:t>  </a:t>
            </a:r>
            <a:r>
              <a:rPr lang="ar-SA" u="sng" dirty="0" smtClean="0"/>
              <a:t>كوحد</a:t>
            </a:r>
            <a:r>
              <a:rPr lang="ar-JO" u="sng" dirty="0" smtClean="0"/>
              <a:t>ة</a:t>
            </a:r>
            <a:r>
              <a:rPr lang="ar-SA" u="sng" dirty="0" smtClean="0"/>
              <a:t> </a:t>
            </a:r>
            <a:r>
              <a:rPr lang="ar-JO" u="sng" dirty="0" smtClean="0"/>
              <a:t>إ</a:t>
            </a:r>
            <a:r>
              <a:rPr lang="ar-SA" u="sng" dirty="0" smtClean="0"/>
              <a:t>داري</a:t>
            </a:r>
            <a:r>
              <a:rPr lang="ar-JO" u="sng" dirty="0" smtClean="0"/>
              <a:t>ة</a:t>
            </a:r>
            <a:r>
              <a:rPr lang="ar-SA" u="sng" dirty="0" smtClean="0"/>
              <a:t> </a:t>
            </a:r>
            <a:r>
              <a:rPr lang="ar-SA" dirty="0" smtClean="0"/>
              <a:t>تهتم </a:t>
            </a:r>
            <a:r>
              <a:rPr lang="ar-SA" u="sng" dirty="0" smtClean="0"/>
              <a:t>بتحديد</a:t>
            </a:r>
            <a:r>
              <a:rPr lang="ar-SA" dirty="0" smtClean="0"/>
              <a:t> ال</a:t>
            </a:r>
            <a:r>
              <a:rPr lang="ar-JO" dirty="0" smtClean="0"/>
              <a:t>إ</a:t>
            </a:r>
            <a:r>
              <a:rPr lang="ar-SA" dirty="0" smtClean="0">
                <a:solidFill>
                  <a:srgbClr val="FF0000"/>
                </a:solidFill>
              </a:rPr>
              <a:t>ختصاصات</a:t>
            </a:r>
            <a:r>
              <a:rPr lang="ar-SA" dirty="0" smtClean="0"/>
              <a:t> </a:t>
            </a:r>
            <a:r>
              <a:rPr lang="ar-SA" dirty="0" smtClean="0">
                <a:solidFill>
                  <a:srgbClr val="FF0000"/>
                </a:solidFill>
              </a:rPr>
              <a:t>والمسئوليات</a:t>
            </a:r>
            <a:r>
              <a:rPr lang="ar-SA" dirty="0" smtClean="0"/>
              <a:t> </a:t>
            </a:r>
            <a:r>
              <a:rPr lang="ar-SA" dirty="0" smtClean="0">
                <a:solidFill>
                  <a:srgbClr val="FF0000"/>
                </a:solidFill>
              </a:rPr>
              <a:t>والسلطات</a:t>
            </a:r>
            <a:r>
              <a:rPr lang="ar-SA" dirty="0" smtClean="0"/>
              <a:t> داخل الوحد</a:t>
            </a:r>
            <a:r>
              <a:rPr lang="ar-JO" dirty="0" smtClean="0"/>
              <a:t>ة</a:t>
            </a:r>
            <a:r>
              <a:rPr lang="ar-SA" dirty="0" smtClean="0"/>
              <a:t> ال</a:t>
            </a:r>
            <a:r>
              <a:rPr lang="ar-JO" dirty="0" smtClean="0"/>
              <a:t>إ</a:t>
            </a:r>
            <a:r>
              <a:rPr lang="ar-SA" dirty="0" smtClean="0"/>
              <a:t>داري</a:t>
            </a:r>
            <a:r>
              <a:rPr lang="ar-JO" dirty="0" smtClean="0"/>
              <a:t>ة</a:t>
            </a:r>
            <a:r>
              <a:rPr lang="ar-SA" dirty="0" smtClean="0"/>
              <a:t> المسئول</a:t>
            </a:r>
            <a:r>
              <a:rPr lang="ar-JO" dirty="0" smtClean="0"/>
              <a:t>ة</a:t>
            </a:r>
            <a:r>
              <a:rPr lang="ar-SA" dirty="0" smtClean="0"/>
              <a:t> عن النواحي المالي</a:t>
            </a:r>
            <a:r>
              <a:rPr lang="ar-JO" dirty="0" smtClean="0"/>
              <a:t>ة</a:t>
            </a:r>
            <a:r>
              <a:rPr lang="ar-SA" dirty="0" smtClean="0"/>
              <a:t> مثل: كيفيه تقسيم ال</a:t>
            </a:r>
            <a:r>
              <a:rPr lang="ar-JO" dirty="0" smtClean="0"/>
              <a:t>أ</a:t>
            </a:r>
            <a:r>
              <a:rPr lang="ar-SA" dirty="0" smtClean="0"/>
              <a:t>نشط</a:t>
            </a:r>
            <a:r>
              <a:rPr lang="ar-JO" dirty="0" smtClean="0"/>
              <a:t>ة</a:t>
            </a:r>
            <a:r>
              <a:rPr lang="ar-SA" dirty="0" smtClean="0"/>
              <a:t> المالي</a:t>
            </a:r>
            <a:r>
              <a:rPr lang="ar-JO" dirty="0" smtClean="0"/>
              <a:t>ة</a:t>
            </a:r>
            <a:r>
              <a:rPr lang="ar-SA" dirty="0" smtClean="0"/>
              <a:t> وتحديد نطاق ال</a:t>
            </a:r>
            <a:r>
              <a:rPr lang="ar-JO" dirty="0" smtClean="0"/>
              <a:t>إ</a:t>
            </a:r>
            <a:r>
              <a:rPr lang="ar-SA" dirty="0" smtClean="0"/>
              <a:t>شراف وكيفي</a:t>
            </a:r>
            <a:r>
              <a:rPr lang="ar-JO" dirty="0" smtClean="0"/>
              <a:t>ة</a:t>
            </a:r>
            <a:r>
              <a:rPr lang="ar-SA" dirty="0" smtClean="0"/>
              <a:t> تحقيق التنسيق بين </a:t>
            </a:r>
            <a:r>
              <a:rPr lang="ar-JO" dirty="0" smtClean="0"/>
              <a:t>أ</a:t>
            </a:r>
            <a:r>
              <a:rPr lang="ar-SA" dirty="0" smtClean="0"/>
              <a:t>قسام ال</a:t>
            </a:r>
            <a:r>
              <a:rPr lang="ar-JO" dirty="0" smtClean="0"/>
              <a:t>إ</a:t>
            </a:r>
            <a:r>
              <a:rPr lang="ar-SA" dirty="0" smtClean="0"/>
              <a:t>دار</a:t>
            </a:r>
            <a:r>
              <a:rPr lang="ar-JO" dirty="0" smtClean="0"/>
              <a:t>ة</a:t>
            </a:r>
            <a:r>
              <a:rPr lang="ar-SA" dirty="0" smtClean="0"/>
              <a:t> المالي</a:t>
            </a:r>
            <a:r>
              <a:rPr lang="ar-JO" dirty="0" smtClean="0"/>
              <a:t>ة</a:t>
            </a:r>
            <a:r>
              <a:rPr lang="ar-SA" dirty="0" smtClean="0"/>
              <a:t> والوظائف المالي</a:t>
            </a:r>
            <a:r>
              <a:rPr lang="ar-JO" dirty="0" smtClean="0"/>
              <a:t>ة</a:t>
            </a:r>
            <a:r>
              <a:rPr lang="ar-SA" dirty="0" smtClean="0"/>
              <a:t> التي يباشرها مجلس ال</a:t>
            </a:r>
            <a:r>
              <a:rPr lang="ar-JO" dirty="0" smtClean="0"/>
              <a:t>إ</a:t>
            </a:r>
            <a:r>
              <a:rPr lang="ar-SA" dirty="0" smtClean="0"/>
              <a:t>دارة بنفسه والتي يفوضها للمدير المالي .... </a:t>
            </a:r>
          </a:p>
          <a:p>
            <a:pPr algn="just">
              <a:buNone/>
            </a:pPr>
            <a:r>
              <a:rPr lang="ar-JO" dirty="0" smtClean="0"/>
              <a:t>أ</a:t>
            </a:r>
            <a:r>
              <a:rPr lang="ar-SA" dirty="0" smtClean="0"/>
              <a:t>ما ال</a:t>
            </a:r>
            <a:r>
              <a:rPr lang="ar-JO" dirty="0" smtClean="0"/>
              <a:t>إ</a:t>
            </a:r>
            <a:r>
              <a:rPr lang="ar-SA" dirty="0" smtClean="0"/>
              <a:t>دار</a:t>
            </a:r>
            <a:r>
              <a:rPr lang="ar-JO" dirty="0" smtClean="0"/>
              <a:t>ة</a:t>
            </a:r>
            <a:r>
              <a:rPr lang="ar-SA" dirty="0" smtClean="0"/>
              <a:t> المالي</a:t>
            </a:r>
            <a:r>
              <a:rPr lang="ar-JO" dirty="0" smtClean="0"/>
              <a:t>ة</a:t>
            </a:r>
            <a:r>
              <a:rPr lang="ar-SA" dirty="0" smtClean="0"/>
              <a:t> </a:t>
            </a:r>
            <a:r>
              <a:rPr lang="ar-SA" u="sng" dirty="0" smtClean="0"/>
              <a:t>كوظيف</a:t>
            </a:r>
            <a:r>
              <a:rPr lang="ar-JO" u="sng" dirty="0" smtClean="0"/>
              <a:t>ة</a:t>
            </a:r>
            <a:r>
              <a:rPr lang="ar-SA" dirty="0" smtClean="0"/>
              <a:t> تركز على </a:t>
            </a:r>
            <a:r>
              <a:rPr lang="ar-SA" dirty="0" smtClean="0">
                <a:solidFill>
                  <a:srgbClr val="FF0000"/>
                </a:solidFill>
              </a:rPr>
              <a:t>التخطيط المالي والرقاب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المالي</a:t>
            </a:r>
            <a:r>
              <a:rPr lang="ar-JO" dirty="0" smtClean="0">
                <a:solidFill>
                  <a:srgbClr val="FF0000"/>
                </a:solidFill>
              </a:rPr>
              <a:t>ة وهذا ما سندرسه</a:t>
            </a:r>
            <a:endParaRPr lang="ar-SA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78904" y="332656"/>
            <a:ext cx="822960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ar-SA" dirty="0" smtClean="0"/>
              <a:t>أهدف الادارة الماليه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33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1428736"/>
            <a:ext cx="8352928" cy="4952592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ar-SA" u="sng" dirty="0" smtClean="0"/>
              <a:t>تعظيم الربح </a:t>
            </a:r>
            <a:r>
              <a:rPr lang="ar-SA" dirty="0" smtClean="0"/>
              <a:t>هو </a:t>
            </a:r>
            <a:r>
              <a:rPr lang="ar-JO" dirty="0" smtClean="0"/>
              <a:t>أ</a:t>
            </a:r>
            <a:r>
              <a:rPr lang="ar-SA" dirty="0" smtClean="0"/>
              <a:t>كثر ال</a:t>
            </a:r>
            <a:r>
              <a:rPr lang="ar-JO" dirty="0" smtClean="0"/>
              <a:t>أ</a:t>
            </a:r>
            <a:r>
              <a:rPr lang="ar-SA" dirty="0" smtClean="0"/>
              <a:t>راء انتشاراً </a:t>
            </a:r>
          </a:p>
          <a:p>
            <a:pPr marL="514350" indent="-514350" algn="just">
              <a:buNone/>
            </a:pPr>
            <a:r>
              <a:rPr lang="ar-SA" dirty="0" smtClean="0"/>
              <a:t>ل</a:t>
            </a:r>
            <a:r>
              <a:rPr lang="ar-JO" dirty="0" smtClean="0"/>
              <a:t>أ</a:t>
            </a:r>
            <a:r>
              <a:rPr lang="ar-SA" dirty="0" smtClean="0"/>
              <a:t>ن  تحقيق الربح ضروري ل</a:t>
            </a:r>
            <a:r>
              <a:rPr lang="ar-JO" dirty="0" smtClean="0"/>
              <a:t>ا</a:t>
            </a:r>
            <a:r>
              <a:rPr lang="ar-SA" dirty="0" smtClean="0"/>
              <a:t>ستمرار المشروع ونموه </a:t>
            </a:r>
          </a:p>
          <a:p>
            <a:pPr algn="just">
              <a:buNone/>
            </a:pPr>
            <a:r>
              <a:rPr lang="ar-SA" dirty="0" smtClean="0"/>
              <a:t>ولكن </a:t>
            </a:r>
          </a:p>
          <a:p>
            <a:pPr algn="just"/>
            <a:r>
              <a:rPr lang="ar-SA" dirty="0" smtClean="0"/>
              <a:t>هدف تعظيم الربح يكتنفه الغموض </a:t>
            </a:r>
            <a:r>
              <a:rPr lang="ar-JO" dirty="0" smtClean="0"/>
              <a:t>إ</a:t>
            </a:r>
            <a:r>
              <a:rPr lang="ar-SA" dirty="0" smtClean="0"/>
              <a:t>لى حد كبير حيث </a:t>
            </a:r>
            <a:r>
              <a:rPr lang="ar-JO" dirty="0" smtClean="0"/>
              <a:t>أ</a:t>
            </a:r>
            <a:r>
              <a:rPr lang="ar-SA" dirty="0" smtClean="0"/>
              <a:t>نه لا يقدم </a:t>
            </a:r>
            <a:r>
              <a:rPr lang="ar-JO" dirty="0" smtClean="0"/>
              <a:t>إ</a:t>
            </a:r>
            <a:r>
              <a:rPr lang="ar-SA" dirty="0" smtClean="0"/>
              <a:t>جابات قاطع</a:t>
            </a:r>
            <a:r>
              <a:rPr lang="ar-JO" dirty="0" smtClean="0"/>
              <a:t>ة</a:t>
            </a:r>
            <a:r>
              <a:rPr lang="ar-SA" dirty="0" smtClean="0"/>
              <a:t> عن </a:t>
            </a:r>
            <a:r>
              <a:rPr lang="ar-JO" dirty="0" smtClean="0"/>
              <a:t>أ</a:t>
            </a:r>
            <a:r>
              <a:rPr lang="ar-SA" dirty="0" smtClean="0"/>
              <a:t>مور هامه مثل </a:t>
            </a:r>
            <a:r>
              <a:rPr lang="ar-SA" dirty="0" smtClean="0">
                <a:solidFill>
                  <a:srgbClr val="FF0000"/>
                </a:solidFill>
              </a:rPr>
              <a:t>هل المقصود الربح قصير 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م طويل ال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جل وهل المقصود ال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رباح ال</a:t>
            </a:r>
            <a:r>
              <a:rPr lang="ar-JO" dirty="0" smtClean="0">
                <a:solidFill>
                  <a:srgbClr val="FF0000"/>
                </a:solidFill>
              </a:rPr>
              <a:t>إ</a:t>
            </a:r>
            <a:r>
              <a:rPr lang="ar-SA" dirty="0" smtClean="0">
                <a:solidFill>
                  <a:srgbClr val="FF0000"/>
                </a:solidFill>
              </a:rPr>
              <a:t>جمالي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م الصافي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بعد الضرائب</a:t>
            </a:r>
          </a:p>
          <a:p>
            <a:pPr algn="just">
              <a:lnSpc>
                <a:spcPct val="120000"/>
              </a:lnSpc>
            </a:pPr>
            <a:r>
              <a:rPr lang="ar-SA" dirty="0" smtClean="0"/>
              <a:t>هدف تعظيم الربح رغم </a:t>
            </a:r>
            <a:r>
              <a:rPr lang="ar-JO" dirty="0" smtClean="0"/>
              <a:t>أ</a:t>
            </a:r>
            <a:r>
              <a:rPr lang="ar-SA" dirty="0" smtClean="0"/>
              <a:t>هميته </a:t>
            </a:r>
            <a:r>
              <a:rPr lang="ar-SA" dirty="0" smtClean="0">
                <a:solidFill>
                  <a:srgbClr val="FF0000"/>
                </a:solidFill>
              </a:rPr>
              <a:t>ليس هو الهدف الوحيد للمشروعات الخاص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</a:t>
            </a:r>
            <a:r>
              <a:rPr lang="ar-JO" dirty="0" smtClean="0"/>
              <a:t>أ</a:t>
            </a:r>
            <a:r>
              <a:rPr lang="ar-SA" dirty="0" smtClean="0"/>
              <a:t>والعام</a:t>
            </a:r>
            <a:r>
              <a:rPr lang="ar-JO" dirty="0" smtClean="0"/>
              <a:t>ة</a:t>
            </a:r>
            <a:r>
              <a:rPr lang="ar-SA" dirty="0" smtClean="0"/>
              <a:t> بل هناك </a:t>
            </a:r>
            <a:r>
              <a:rPr lang="ar-JO" dirty="0" smtClean="0"/>
              <a:t>أ</a:t>
            </a:r>
            <a:r>
              <a:rPr lang="ar-SA" dirty="0" smtClean="0"/>
              <a:t>هداف </a:t>
            </a:r>
            <a:r>
              <a:rPr lang="ar-JO" dirty="0" smtClean="0"/>
              <a:t>أ</a:t>
            </a:r>
            <a:r>
              <a:rPr lang="ar-SA" dirty="0" smtClean="0"/>
              <a:t>خرى تعمل بجانبه يتعين على ال</a:t>
            </a:r>
            <a:r>
              <a:rPr lang="ar-JO" dirty="0" smtClean="0"/>
              <a:t>إ</a:t>
            </a:r>
            <a:r>
              <a:rPr lang="ar-SA" dirty="0" smtClean="0"/>
              <a:t>درا</a:t>
            </a:r>
            <a:r>
              <a:rPr lang="ar-JO" dirty="0" smtClean="0"/>
              <a:t>ة</a:t>
            </a:r>
            <a:r>
              <a:rPr lang="ar-SA" dirty="0" smtClean="0"/>
              <a:t> المالي</a:t>
            </a:r>
            <a:r>
              <a:rPr lang="ar-JO" dirty="0" smtClean="0"/>
              <a:t>ة</a:t>
            </a:r>
            <a:r>
              <a:rPr lang="ar-SA" dirty="0" smtClean="0"/>
              <a:t> لهذه المشروعات المساهم</a:t>
            </a:r>
            <a:r>
              <a:rPr lang="ar-JO" dirty="0" smtClean="0"/>
              <a:t>ة</a:t>
            </a:r>
            <a:r>
              <a:rPr lang="ar-SA" dirty="0" smtClean="0"/>
              <a:t> في تحقيقها عن طريق ال</a:t>
            </a:r>
            <a:r>
              <a:rPr lang="ar-JO" dirty="0" smtClean="0"/>
              <a:t>ا</a:t>
            </a:r>
            <a:r>
              <a:rPr lang="ar-SA" dirty="0" smtClean="0"/>
              <a:t>ستخدام ال</a:t>
            </a:r>
            <a:r>
              <a:rPr lang="ar-JO" dirty="0" smtClean="0"/>
              <a:t>أ</a:t>
            </a:r>
            <a:r>
              <a:rPr lang="ar-SA" dirty="0" smtClean="0"/>
              <a:t>كفأ لل</a:t>
            </a:r>
            <a:r>
              <a:rPr lang="ar-JO" dirty="0" smtClean="0"/>
              <a:t>أ</a:t>
            </a:r>
            <a:r>
              <a:rPr lang="ar-SA" dirty="0" smtClean="0"/>
              <a:t>موال المتاح</a:t>
            </a:r>
            <a:r>
              <a:rPr lang="ar-JO" dirty="0" smtClean="0"/>
              <a:t>ة</a:t>
            </a:r>
            <a:endParaRPr lang="ar-SA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20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20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34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1428736"/>
            <a:ext cx="8352928" cy="4952592"/>
          </a:xfrm>
        </p:spPr>
        <p:txBody>
          <a:bodyPr>
            <a:normAutofit/>
          </a:bodyPr>
          <a:lstStyle/>
          <a:p>
            <a:pPr marL="514350" indent="-514350" algn="just">
              <a:buNone/>
            </a:pPr>
            <a:r>
              <a:rPr lang="ar-SA" dirty="0" smtClean="0"/>
              <a:t>2. </a:t>
            </a:r>
            <a:r>
              <a:rPr lang="ar-SA" u="sng" dirty="0" smtClean="0">
                <a:solidFill>
                  <a:srgbClr val="FF0000"/>
                </a:solidFill>
              </a:rPr>
              <a:t>تعظيم الثروه </a:t>
            </a:r>
            <a:r>
              <a:rPr lang="ar-SA" dirty="0" smtClean="0"/>
              <a:t>أي تعظيم </a:t>
            </a:r>
            <a:r>
              <a:rPr lang="ar-SA" dirty="0" smtClean="0">
                <a:solidFill>
                  <a:srgbClr val="FF0000"/>
                </a:solidFill>
              </a:rPr>
              <a:t>القيم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الحالي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لل</a:t>
            </a:r>
            <a:r>
              <a:rPr lang="ar-JO" dirty="0" smtClean="0">
                <a:solidFill>
                  <a:srgbClr val="FF0000"/>
                </a:solidFill>
              </a:rPr>
              <a:t>إ</a:t>
            </a:r>
            <a:r>
              <a:rPr lang="ar-SA" dirty="0" smtClean="0">
                <a:solidFill>
                  <a:srgbClr val="FF0000"/>
                </a:solidFill>
              </a:rPr>
              <a:t>ستثمار</a:t>
            </a:r>
            <a:r>
              <a:rPr lang="ar-SA" dirty="0" smtClean="0"/>
              <a:t>، هذا الهدف لا يوجه </a:t>
            </a:r>
            <a:r>
              <a:rPr lang="ar-JO" dirty="0" smtClean="0"/>
              <a:t>إ</a:t>
            </a:r>
            <a:r>
              <a:rPr lang="ar-SA" dirty="0" smtClean="0"/>
              <a:t>هتمامه </a:t>
            </a:r>
            <a:r>
              <a:rPr lang="ar-JO" dirty="0" smtClean="0"/>
              <a:t>إ</a:t>
            </a:r>
            <a:r>
              <a:rPr lang="ar-SA" dirty="0" smtClean="0"/>
              <a:t>لى ال</a:t>
            </a:r>
            <a:r>
              <a:rPr lang="ar-JO" dirty="0" smtClean="0"/>
              <a:t>أ</a:t>
            </a:r>
            <a:r>
              <a:rPr lang="ar-SA" dirty="0" smtClean="0"/>
              <a:t>رباح في حد ذاتها بل يوجه </a:t>
            </a:r>
            <a:r>
              <a:rPr lang="ar-JO" dirty="0" smtClean="0"/>
              <a:t>أ</a:t>
            </a:r>
            <a:r>
              <a:rPr lang="ar-SA" dirty="0" smtClean="0"/>
              <a:t>يضا ناحي</a:t>
            </a:r>
            <a:r>
              <a:rPr lang="ar-JO" dirty="0" smtClean="0"/>
              <a:t>ة</a:t>
            </a:r>
            <a:r>
              <a:rPr lang="ar-SA" dirty="0" smtClean="0"/>
              <a:t> </a:t>
            </a:r>
            <a:r>
              <a:rPr lang="ar-SA" dirty="0" smtClean="0">
                <a:solidFill>
                  <a:srgbClr val="FF0000"/>
                </a:solidFill>
              </a:rPr>
              <a:t>توقيت هذه ال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رباح وعنصر الخطر فيها </a:t>
            </a:r>
          </a:p>
          <a:p>
            <a:pPr marL="514350" indent="-514350" algn="just">
              <a:buNone/>
            </a:pPr>
            <a:endParaRPr lang="ar-SA" dirty="0" smtClean="0">
              <a:solidFill>
                <a:srgbClr val="FF0000"/>
              </a:solidFill>
            </a:endParaRPr>
          </a:p>
          <a:p>
            <a:pPr marL="514350" indent="-514350" algn="just">
              <a:buNone/>
            </a:pPr>
            <a:r>
              <a:rPr lang="ar-SA" dirty="0" smtClean="0"/>
              <a:t>3. </a:t>
            </a:r>
            <a:r>
              <a:rPr lang="ar-SA" u="sng" dirty="0" smtClean="0">
                <a:solidFill>
                  <a:srgbClr val="FF0000"/>
                </a:solidFill>
              </a:rPr>
              <a:t>تحقيق التوازن بين السيول</a:t>
            </a:r>
            <a:r>
              <a:rPr lang="ar-JO" u="sng" dirty="0" smtClean="0">
                <a:solidFill>
                  <a:srgbClr val="FF0000"/>
                </a:solidFill>
              </a:rPr>
              <a:t>ة</a:t>
            </a:r>
            <a:r>
              <a:rPr lang="ar-SA" u="sng" dirty="0" smtClean="0">
                <a:solidFill>
                  <a:srgbClr val="FF0000"/>
                </a:solidFill>
              </a:rPr>
              <a:t> والربحي</a:t>
            </a:r>
            <a:r>
              <a:rPr lang="ar-JO" u="sng" dirty="0" smtClean="0">
                <a:solidFill>
                  <a:srgbClr val="FF0000"/>
                </a:solidFill>
              </a:rPr>
              <a:t>ة</a:t>
            </a:r>
            <a:r>
              <a:rPr lang="ar-SA" u="sng" dirty="0" smtClean="0">
                <a:solidFill>
                  <a:srgbClr val="FF0000"/>
                </a:solidFill>
              </a:rPr>
              <a:t> </a:t>
            </a:r>
            <a:r>
              <a:rPr lang="ar-JO" dirty="0" smtClean="0"/>
              <a:t>أ</a:t>
            </a:r>
            <a:r>
              <a:rPr lang="ar-SA" dirty="0" smtClean="0"/>
              <a:t>ي تحقيق التوازن بين ال</a:t>
            </a:r>
            <a:r>
              <a:rPr lang="ar-JO" dirty="0" smtClean="0"/>
              <a:t>إ</a:t>
            </a:r>
            <a:r>
              <a:rPr lang="ar-SA" dirty="0" smtClean="0"/>
              <a:t>ستثمار الكامل للموارد المالي</a:t>
            </a:r>
            <a:r>
              <a:rPr lang="ar-JO" dirty="0" smtClean="0"/>
              <a:t>ة</a:t>
            </a:r>
            <a:r>
              <a:rPr lang="ar-SA" dirty="0" smtClean="0"/>
              <a:t> للمشروع لتعظيم الربح وبين ضرورة ال</a:t>
            </a:r>
            <a:r>
              <a:rPr lang="ar-JO" dirty="0" smtClean="0"/>
              <a:t>إ</a:t>
            </a:r>
            <a:r>
              <a:rPr lang="ar-SA" dirty="0" smtClean="0"/>
              <a:t>حتفاظ بجانب من تلك الموارد في شكل نقدي لمواجهة المخاطر التي قد يتعرض لها المشروع </a:t>
            </a:r>
            <a:r>
              <a:rPr lang="ar-JO" dirty="0" smtClean="0"/>
              <a:t>إ</a:t>
            </a:r>
            <a:r>
              <a:rPr lang="ar-SA" dirty="0" smtClean="0"/>
              <a:t>ذا لم تتوافر لديه السيول</a:t>
            </a:r>
            <a:r>
              <a:rPr lang="ar-JO" dirty="0" smtClean="0"/>
              <a:t>ة</a:t>
            </a:r>
            <a:r>
              <a:rPr lang="ar-SA" dirty="0" smtClean="0"/>
              <a:t> الكافي</a:t>
            </a:r>
            <a:r>
              <a:rPr lang="ar-JO" dirty="0" smtClean="0"/>
              <a:t>ة</a:t>
            </a:r>
            <a:r>
              <a:rPr lang="ar-SA" dirty="0" smtClean="0"/>
              <a:t> </a:t>
            </a:r>
            <a:endParaRPr lang="ar-SA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20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35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1428736"/>
            <a:ext cx="8352928" cy="4952592"/>
          </a:xfrm>
        </p:spPr>
        <p:txBody>
          <a:bodyPr>
            <a:normAutofit/>
          </a:bodyPr>
          <a:lstStyle/>
          <a:p>
            <a:pPr marL="514350" indent="-514350" algn="just">
              <a:buNone/>
            </a:pPr>
            <a:r>
              <a:rPr lang="ar-SA" dirty="0" smtClean="0"/>
              <a:t>4. </a:t>
            </a:r>
            <a:r>
              <a:rPr lang="ar-SA" dirty="0" smtClean="0">
                <a:solidFill>
                  <a:srgbClr val="FF0000"/>
                </a:solidFill>
              </a:rPr>
              <a:t>تحقيق المنفع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العام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</a:t>
            </a:r>
            <a:r>
              <a:rPr lang="ar-SA" dirty="0" smtClean="0"/>
              <a:t>هي الهدف ال</a:t>
            </a:r>
            <a:r>
              <a:rPr lang="ar-JO" dirty="0" smtClean="0"/>
              <a:t>أ</a:t>
            </a:r>
            <a:r>
              <a:rPr lang="ar-SA" dirty="0" smtClean="0"/>
              <a:t>ساسي </a:t>
            </a:r>
            <a:r>
              <a:rPr lang="ar-SA" dirty="0" smtClean="0">
                <a:solidFill>
                  <a:srgbClr val="FF0000"/>
                </a:solidFill>
              </a:rPr>
              <a:t>في </a:t>
            </a:r>
            <a:r>
              <a:rPr lang="ar-JO" dirty="0" smtClean="0">
                <a:solidFill>
                  <a:srgbClr val="FF0000"/>
                </a:solidFill>
              </a:rPr>
              <a:t>ا</a:t>
            </a:r>
            <a:r>
              <a:rPr lang="ar-SA" dirty="0" smtClean="0">
                <a:solidFill>
                  <a:srgbClr val="FF0000"/>
                </a:solidFill>
              </a:rPr>
              <a:t>لمشروع العام الذي تقوم به الدول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و تشرف عليه</a:t>
            </a:r>
            <a:r>
              <a:rPr lang="ar-SA" dirty="0" smtClean="0"/>
              <a:t>، سواء تحقق ربح من قيام هذا المشروع أو لم يتحقق فالمنفع</a:t>
            </a:r>
            <a:r>
              <a:rPr lang="ar-JO" dirty="0" smtClean="0"/>
              <a:t>ة</a:t>
            </a:r>
            <a:r>
              <a:rPr lang="ar-SA" dirty="0" smtClean="0"/>
              <a:t> العام</a:t>
            </a:r>
            <a:r>
              <a:rPr lang="ar-JO" dirty="0" smtClean="0"/>
              <a:t>ة</a:t>
            </a:r>
            <a:r>
              <a:rPr lang="ar-SA" dirty="0" smtClean="0"/>
              <a:t> قد تكون بيع سلع</a:t>
            </a:r>
            <a:r>
              <a:rPr lang="ar-JO" dirty="0" smtClean="0"/>
              <a:t>ة</a:t>
            </a:r>
            <a:r>
              <a:rPr lang="ar-SA" dirty="0" smtClean="0"/>
              <a:t> </a:t>
            </a:r>
            <a:r>
              <a:rPr lang="ar-JO" dirty="0" smtClean="0"/>
              <a:t>أ</a:t>
            </a:r>
            <a:r>
              <a:rPr lang="ar-SA" dirty="0" smtClean="0"/>
              <a:t>وتقديم خدم</a:t>
            </a:r>
            <a:r>
              <a:rPr lang="ar-JO" dirty="0" smtClean="0"/>
              <a:t>ة</a:t>
            </a:r>
            <a:r>
              <a:rPr lang="ar-SA" dirty="0" smtClean="0"/>
              <a:t> فيتعين التركيز في هذه المشروعات على ال</a:t>
            </a:r>
            <a:r>
              <a:rPr lang="ar-JO" dirty="0" smtClean="0"/>
              <a:t>أ</a:t>
            </a:r>
            <a:r>
              <a:rPr lang="ar-SA" dirty="0" smtClean="0"/>
              <a:t>هداف التي </a:t>
            </a:r>
            <a:r>
              <a:rPr lang="ar-JO" dirty="0" smtClean="0"/>
              <a:t>ا</a:t>
            </a:r>
            <a:r>
              <a:rPr lang="ar-SA" dirty="0" smtClean="0"/>
              <a:t>نش</a:t>
            </a:r>
            <a:r>
              <a:rPr lang="ar-JO" dirty="0" smtClean="0"/>
              <a:t>أ</a:t>
            </a:r>
            <a:r>
              <a:rPr lang="ar-SA" dirty="0" smtClean="0"/>
              <a:t>ت من </a:t>
            </a:r>
            <a:r>
              <a:rPr lang="ar-JO" dirty="0" smtClean="0"/>
              <a:t>أ</a:t>
            </a:r>
            <a:r>
              <a:rPr lang="ar-SA" dirty="0" smtClean="0"/>
              <a:t>جلها مثل المشروعات الوطني</a:t>
            </a:r>
            <a:r>
              <a:rPr lang="ar-JO" dirty="0" smtClean="0"/>
              <a:t>ة</a:t>
            </a:r>
            <a:r>
              <a:rPr lang="ar-SA" dirty="0" smtClean="0"/>
              <a:t> المرتبط</a:t>
            </a:r>
            <a:r>
              <a:rPr lang="ar-JO" dirty="0" smtClean="0"/>
              <a:t>ة</a:t>
            </a:r>
            <a:r>
              <a:rPr lang="ar-SA" dirty="0" smtClean="0"/>
              <a:t> بال</a:t>
            </a:r>
            <a:r>
              <a:rPr lang="ar-JO" dirty="0" smtClean="0"/>
              <a:t>أ</a:t>
            </a:r>
            <a:r>
              <a:rPr lang="ar-SA" dirty="0" smtClean="0"/>
              <a:t>من القومي للدول</a:t>
            </a:r>
            <a:r>
              <a:rPr lang="ar-JO" dirty="0" smtClean="0"/>
              <a:t>ة</a:t>
            </a:r>
            <a:r>
              <a:rPr lang="ar-SA" dirty="0" smtClean="0"/>
              <a:t> و</a:t>
            </a:r>
            <a:r>
              <a:rPr lang="ar-JO" dirty="0" smtClean="0"/>
              <a:t>إ</a:t>
            </a:r>
            <a:r>
              <a:rPr lang="ar-SA" dirty="0" smtClean="0"/>
              <a:t>نتاج وبيع ب</a:t>
            </a:r>
            <a:r>
              <a:rPr lang="ar-JO" dirty="0" smtClean="0"/>
              <a:t>أ</a:t>
            </a:r>
            <a:r>
              <a:rPr lang="ar-SA" dirty="0" smtClean="0"/>
              <a:t>قل من التكلفه ل</a:t>
            </a:r>
            <a:r>
              <a:rPr lang="ar-JO" dirty="0" smtClean="0"/>
              <a:t>ا</a:t>
            </a:r>
            <a:r>
              <a:rPr lang="ar-SA" dirty="0" smtClean="0"/>
              <a:t>عتبارات اجتماعي</a:t>
            </a:r>
            <a:r>
              <a:rPr lang="ar-JO" dirty="0" smtClean="0"/>
              <a:t>ة</a:t>
            </a:r>
            <a:r>
              <a:rPr lang="ar-SA" dirty="0" smtClean="0"/>
              <a:t> وقد يكون الهدف الحصول على موارد مالي</a:t>
            </a:r>
            <a:r>
              <a:rPr lang="ar-JO" dirty="0" smtClean="0"/>
              <a:t>ة</a:t>
            </a:r>
            <a:r>
              <a:rPr lang="ar-SA" dirty="0" smtClean="0"/>
              <a:t> لتمويل نفقاتها بدل</a:t>
            </a:r>
            <a:r>
              <a:rPr lang="ar-JO" dirty="0" smtClean="0"/>
              <a:t>اً</a:t>
            </a:r>
            <a:r>
              <a:rPr lang="ar-SA" dirty="0" smtClean="0"/>
              <a:t> من الضرائب ...في هذه المشروعات </a:t>
            </a:r>
            <a:r>
              <a:rPr lang="ar-JO" dirty="0" smtClean="0"/>
              <a:t>لا </a:t>
            </a:r>
            <a:r>
              <a:rPr lang="ar-SA" dirty="0" smtClean="0"/>
              <a:t>يكون هدف ال</a:t>
            </a:r>
            <a:r>
              <a:rPr lang="ar-JO" dirty="0" smtClean="0"/>
              <a:t>إ</a:t>
            </a:r>
            <a:r>
              <a:rPr lang="ar-SA" dirty="0" smtClean="0"/>
              <a:t>دار</a:t>
            </a:r>
            <a:r>
              <a:rPr lang="ar-JO" dirty="0" smtClean="0"/>
              <a:t>ة</a:t>
            </a:r>
            <a:r>
              <a:rPr lang="ar-SA" dirty="0" smtClean="0"/>
              <a:t> المالي</a:t>
            </a:r>
            <a:r>
              <a:rPr lang="ar-JO" dirty="0" smtClean="0"/>
              <a:t>ة</a:t>
            </a:r>
            <a:r>
              <a:rPr lang="ar-SA" dirty="0" smtClean="0"/>
              <a:t> منصب على تحقيق الربح و</a:t>
            </a:r>
            <a:r>
              <a:rPr lang="ar-JO" dirty="0" smtClean="0"/>
              <a:t>إ</a:t>
            </a:r>
            <a:r>
              <a:rPr lang="ar-SA" dirty="0" smtClean="0"/>
              <a:t>نما يتوارى هذا الهدف وراء </a:t>
            </a:r>
            <a:r>
              <a:rPr lang="ar-SA" dirty="0" smtClean="0">
                <a:solidFill>
                  <a:srgbClr val="FF0000"/>
                </a:solidFill>
              </a:rPr>
              <a:t>كفاءه </a:t>
            </a:r>
            <a:r>
              <a:rPr lang="ar-JO" dirty="0" smtClean="0">
                <a:solidFill>
                  <a:srgbClr val="FF0000"/>
                </a:solidFill>
              </a:rPr>
              <a:t>إ</a:t>
            </a:r>
            <a:r>
              <a:rPr lang="ar-SA" dirty="0" smtClean="0">
                <a:solidFill>
                  <a:srgbClr val="FF0000"/>
                </a:solidFill>
              </a:rPr>
              <a:t>ستخدام ال</a:t>
            </a:r>
            <a:r>
              <a:rPr lang="ar-JO" dirty="0" smtClean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موال المخصص</a:t>
            </a:r>
            <a:r>
              <a:rPr lang="ar-JO" dirty="0" smtClean="0">
                <a:solidFill>
                  <a:srgbClr val="FF0000"/>
                </a:solidFill>
              </a:rPr>
              <a:t>ة</a:t>
            </a:r>
            <a:r>
              <a:rPr lang="ar-SA" dirty="0" smtClean="0">
                <a:solidFill>
                  <a:srgbClr val="FF0000"/>
                </a:solidFill>
              </a:rPr>
              <a:t> للمشروع</a:t>
            </a:r>
            <a:r>
              <a:rPr lang="ar-JO" dirty="0" smtClean="0">
                <a:solidFill>
                  <a:srgbClr val="FF0000"/>
                </a:solidFill>
              </a:rPr>
              <a:t> </a:t>
            </a:r>
            <a:r>
              <a:rPr lang="ar-JO" dirty="0" smtClean="0"/>
              <a:t>.</a:t>
            </a:r>
            <a:endParaRPr lang="ar-SA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4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ar-SA" dirty="0" smtClean="0"/>
          </a:p>
          <a:p>
            <a:pPr algn="just">
              <a:buNone/>
            </a:pPr>
            <a:r>
              <a:rPr lang="ar-SA" dirty="0" smtClean="0"/>
              <a:t>تتعامل الوظيفه الماليه مع </a:t>
            </a:r>
            <a:r>
              <a:rPr lang="ar-SA" dirty="0" smtClean="0">
                <a:solidFill>
                  <a:srgbClr val="FF0000"/>
                </a:solidFill>
              </a:rPr>
              <a:t>الخطط </a:t>
            </a:r>
            <a:r>
              <a:rPr lang="ar-JO" dirty="0">
                <a:solidFill>
                  <a:srgbClr val="FF0000"/>
                </a:solidFill>
              </a:rPr>
              <a:t>أ</a:t>
            </a:r>
            <a:r>
              <a:rPr lang="ar-SA" dirty="0" smtClean="0">
                <a:solidFill>
                  <a:srgbClr val="FF0000"/>
                </a:solidFill>
              </a:rPr>
              <a:t>و البرامج </a:t>
            </a:r>
            <a:r>
              <a:rPr lang="ar-SA" dirty="0" smtClean="0"/>
              <a:t>التي تبين كيفيه الحصول على ال</a:t>
            </a:r>
            <a:r>
              <a:rPr lang="ar-JO" dirty="0" smtClean="0"/>
              <a:t>أ</a:t>
            </a:r>
            <a:r>
              <a:rPr lang="ar-SA" dirty="0" smtClean="0"/>
              <a:t>موال اللازمه، واستخدامها لتنفيذ العمليات الضروريه للمنشأة – </a:t>
            </a:r>
            <a:r>
              <a:rPr lang="ar-JO" dirty="0" smtClean="0"/>
              <a:t>أي </a:t>
            </a:r>
            <a:r>
              <a:rPr lang="ar-SA" dirty="0" smtClean="0"/>
              <a:t>الحصول على الأموال اللازمه، لاستخدامها في عمليات انتاج وبيع السلع والخدمات، وتوزيع الأرباح الناتجه وتتم بطريقة مستمرة يطلق عليها التدفق النقدي</a:t>
            </a:r>
            <a:r>
              <a:rPr lang="en-US" dirty="0" smtClean="0"/>
              <a:t>  .</a:t>
            </a:r>
            <a:endParaRPr lang="ar-SA" dirty="0" smtClean="0"/>
          </a:p>
          <a:p>
            <a:pPr algn="just">
              <a:buNone/>
            </a:pPr>
            <a:r>
              <a:rPr lang="ar-SA" dirty="0" smtClean="0"/>
              <a:t>الوظيفة الماليه لها علاقات رئيسيه مع المجالات والعلوم والمعارف ال</a:t>
            </a:r>
            <a:r>
              <a:rPr lang="ar-JO" dirty="0" smtClean="0"/>
              <a:t>أ</a:t>
            </a:r>
            <a:r>
              <a:rPr lang="ar-SA" dirty="0" smtClean="0"/>
              <a:t>خرى في بيئة المنشأة مثل ال</a:t>
            </a:r>
            <a:r>
              <a:rPr lang="ar-JO" dirty="0" smtClean="0"/>
              <a:t>إ</a:t>
            </a:r>
            <a:r>
              <a:rPr lang="ar-SA" dirty="0" smtClean="0"/>
              <a:t>قتصاد والمحاسب</a:t>
            </a:r>
            <a:r>
              <a:rPr lang="ar-JO" dirty="0" smtClean="0"/>
              <a:t>ة</a:t>
            </a:r>
            <a:r>
              <a:rPr lang="ar-SA" dirty="0" smtClean="0"/>
              <a:t> والتسويق والتكنولوجيا والصناعه الحديثة 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2" name="Group 8"/>
          <p:cNvGrpSpPr/>
          <p:nvPr/>
        </p:nvGrpSpPr>
        <p:grpSpPr>
          <a:xfrm>
            <a:off x="14" y="0"/>
            <a:ext cx="9143986" cy="1785926"/>
            <a:chOff x="14" y="0"/>
            <a:chExt cx="9143986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4" y="0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40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ar-SA" sz="4000" dirty="0" smtClean="0">
                  <a:solidFill>
                    <a:schemeClr val="tx1"/>
                  </a:solidFill>
                </a:rPr>
                <a:t>ال</a:t>
              </a:r>
              <a:r>
                <a:rPr lang="ar-JO" sz="4000" dirty="0">
                  <a:solidFill>
                    <a:schemeClr val="tx1"/>
                  </a:solidFill>
                </a:rPr>
                <a:t>إ</a:t>
              </a:r>
              <a:r>
                <a:rPr lang="ar-SA" sz="4000" dirty="0" smtClean="0">
                  <a:solidFill>
                    <a:schemeClr val="tx1"/>
                  </a:solidFill>
                </a:rPr>
                <a:t>دارة الماليه </a:t>
              </a:r>
            </a:p>
            <a:p>
              <a:pPr algn="ctr"/>
              <a:endParaRPr lang="ar-SA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38442" y="476672"/>
            <a:ext cx="776256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ar-SA" dirty="0" smtClean="0"/>
              <a:t>علاقه الوظيفه الماليه مع العلوم ال</a:t>
            </a:r>
            <a:r>
              <a:rPr lang="ar-JO" dirty="0" smtClean="0"/>
              <a:t>ا</a:t>
            </a:r>
            <a:r>
              <a:rPr lang="ar-SA" dirty="0" smtClean="0"/>
              <a:t>قتصاديه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5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57200" y="2428868"/>
            <a:ext cx="8229600" cy="369729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ar-SA" dirty="0" smtClean="0"/>
              <a:t>تعتمد الوظيف</a:t>
            </a:r>
            <a:r>
              <a:rPr lang="ar-JO" dirty="0" smtClean="0"/>
              <a:t>ة</a:t>
            </a:r>
            <a:r>
              <a:rPr lang="ar-SA" dirty="0" smtClean="0"/>
              <a:t> المالي</a:t>
            </a:r>
            <a:r>
              <a:rPr lang="ar-JO" dirty="0" smtClean="0"/>
              <a:t>ة</a:t>
            </a:r>
            <a:r>
              <a:rPr lang="ar-SA" dirty="0" smtClean="0"/>
              <a:t> على العلوم ال</a:t>
            </a:r>
            <a:r>
              <a:rPr lang="ar-JO" dirty="0" smtClean="0"/>
              <a:t>ا</a:t>
            </a:r>
            <a:r>
              <a:rPr lang="ar-SA" dirty="0" smtClean="0"/>
              <a:t>قتصادي</a:t>
            </a:r>
            <a:r>
              <a:rPr lang="ar-JO" dirty="0" smtClean="0"/>
              <a:t>ة</a:t>
            </a:r>
            <a:r>
              <a:rPr lang="ar-SA" dirty="0" smtClean="0"/>
              <a:t> (ال</a:t>
            </a:r>
            <a:r>
              <a:rPr lang="ar-JO" dirty="0" smtClean="0"/>
              <a:t>ا</a:t>
            </a:r>
            <a:r>
              <a:rPr lang="ar-SA" dirty="0" smtClean="0"/>
              <a:t>قتصاد الكلي وال</a:t>
            </a:r>
            <a:r>
              <a:rPr lang="ar-JO" dirty="0" smtClean="0"/>
              <a:t>ا</a:t>
            </a:r>
            <a:r>
              <a:rPr lang="ar-SA" dirty="0" smtClean="0"/>
              <a:t>قتصاد الجزئي)</a:t>
            </a:r>
          </a:p>
          <a:p>
            <a:pPr algn="just">
              <a:buNone/>
            </a:pPr>
            <a:r>
              <a:rPr lang="ar-SA" dirty="0" smtClean="0"/>
              <a:t>حيث يختص </a:t>
            </a:r>
            <a:r>
              <a:rPr lang="ar-SA" u="sng" dirty="0" smtClean="0"/>
              <a:t>ال</a:t>
            </a:r>
            <a:r>
              <a:rPr lang="ar-JO" u="sng" dirty="0" smtClean="0"/>
              <a:t>ا</a:t>
            </a:r>
            <a:r>
              <a:rPr lang="ar-SA" u="sng" dirty="0" smtClean="0"/>
              <a:t>قتصاد الكلي </a:t>
            </a:r>
            <a:r>
              <a:rPr lang="ar-SA" dirty="0" smtClean="0"/>
              <a:t>بالمجمتع ككل والبيئ</a:t>
            </a:r>
            <a:r>
              <a:rPr lang="ar-JO" dirty="0" smtClean="0"/>
              <a:t>ة</a:t>
            </a:r>
            <a:r>
              <a:rPr lang="ar-SA" dirty="0" smtClean="0"/>
              <a:t> العام</a:t>
            </a:r>
            <a:r>
              <a:rPr lang="ar-JO" dirty="0" smtClean="0"/>
              <a:t>ة</a:t>
            </a:r>
            <a:r>
              <a:rPr lang="ar-SA" dirty="0" smtClean="0"/>
              <a:t> والمنظمات المالي</a:t>
            </a:r>
            <a:r>
              <a:rPr lang="ar-JO" dirty="0" smtClean="0"/>
              <a:t>ة</a:t>
            </a:r>
            <a:r>
              <a:rPr lang="ar-SA" dirty="0" smtClean="0"/>
              <a:t> </a:t>
            </a:r>
          </a:p>
          <a:p>
            <a:pPr algn="just">
              <a:buNone/>
            </a:pPr>
            <a:r>
              <a:rPr lang="ar-SA" dirty="0" smtClean="0"/>
              <a:t>بينما </a:t>
            </a:r>
            <a:r>
              <a:rPr lang="ar-SA" u="sng" dirty="0" smtClean="0"/>
              <a:t>ال</a:t>
            </a:r>
            <a:r>
              <a:rPr lang="ar-JO" u="sng" dirty="0" smtClean="0"/>
              <a:t>ا</a:t>
            </a:r>
            <a:r>
              <a:rPr lang="ar-SA" u="sng" dirty="0" smtClean="0"/>
              <a:t>قتصاد الجزئي </a:t>
            </a:r>
            <a:r>
              <a:rPr lang="ar-SA" dirty="0" smtClean="0"/>
              <a:t>يختص بتحديد الاستراتيجيات المثاليه للشركات والقطاع الخاص للمشروعات الفردي</a:t>
            </a:r>
            <a:r>
              <a:rPr lang="ar-JO" dirty="0" smtClean="0"/>
              <a:t>ة</a:t>
            </a:r>
            <a:r>
              <a:rPr lang="ar-SA" dirty="0" smtClean="0"/>
              <a:t> .</a:t>
            </a:r>
          </a:p>
          <a:p>
            <a:pPr algn="just">
              <a:buNone/>
            </a:pPr>
            <a:r>
              <a:rPr lang="ar-SA" dirty="0" smtClean="0"/>
              <a:t>وكل هذه الجوانب لها تأثير على طرق ونشاط وممارسات ال</a:t>
            </a:r>
            <a:r>
              <a:rPr lang="ar-JO" dirty="0" smtClean="0"/>
              <a:t>إ</a:t>
            </a:r>
            <a:r>
              <a:rPr lang="ar-SA" dirty="0" smtClean="0"/>
              <a:t>دارة المالي</a:t>
            </a:r>
            <a:r>
              <a:rPr lang="ar-JO" dirty="0" smtClean="0"/>
              <a:t>ة</a:t>
            </a:r>
            <a:endParaRPr lang="ar-SA" dirty="0" smtClean="0"/>
          </a:p>
          <a:p>
            <a:pPr algn="just">
              <a:buNone/>
            </a:pPr>
            <a:endParaRPr lang="ar-SA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20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67544" y="5714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ar-SA" dirty="0" smtClean="0"/>
              <a:t>علاقه الوظيف</a:t>
            </a:r>
            <a:r>
              <a:rPr lang="ar-JO" dirty="0" smtClean="0"/>
              <a:t>ة</a:t>
            </a:r>
            <a:r>
              <a:rPr lang="ar-SA" dirty="0" smtClean="0"/>
              <a:t> المالي</a:t>
            </a:r>
            <a:r>
              <a:rPr lang="ar-JO" dirty="0" smtClean="0"/>
              <a:t>ة</a:t>
            </a:r>
            <a:r>
              <a:rPr lang="ar-SA" dirty="0" smtClean="0"/>
              <a:t> و وظيفة المحاسبه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6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2357430"/>
            <a:ext cx="8229600" cy="405676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ar-SA" dirty="0" smtClean="0"/>
              <a:t>ينظر </a:t>
            </a:r>
            <a:r>
              <a:rPr lang="ar-JO" dirty="0" smtClean="0"/>
              <a:t>إ</a:t>
            </a:r>
            <a:r>
              <a:rPr lang="ar-SA" dirty="0" smtClean="0"/>
              <a:t>لى وظيفة التمويل والمحاسبه داخل المشروعات الصغيره على </a:t>
            </a:r>
            <a:r>
              <a:rPr lang="ar-JO" dirty="0" smtClean="0"/>
              <a:t>أ</a:t>
            </a:r>
            <a:r>
              <a:rPr lang="ar-SA" dirty="0" smtClean="0"/>
              <a:t>ن لهما نفس المهمه لكن توجد علاقه وثيقة بينهما في المشروعات المتوسطة الحجم والكبيرة .</a:t>
            </a:r>
          </a:p>
          <a:p>
            <a:pPr algn="just">
              <a:buNone/>
            </a:pPr>
            <a:r>
              <a:rPr lang="ar-SA" dirty="0" smtClean="0"/>
              <a:t>حيث تعتبر المحاسبه المدخل لوظيفة التمويل، </a:t>
            </a:r>
            <a:r>
              <a:rPr lang="ar-JO" dirty="0" smtClean="0"/>
              <a:t>أ</a:t>
            </a:r>
            <a:r>
              <a:rPr lang="ar-SA" dirty="0" smtClean="0"/>
              <a:t>ي </a:t>
            </a:r>
            <a:r>
              <a:rPr lang="ar-JO" dirty="0" smtClean="0"/>
              <a:t>أ</a:t>
            </a:r>
            <a:r>
              <a:rPr lang="ar-SA" dirty="0" smtClean="0"/>
              <a:t>ن المحاسبه هي وظيفة فرعيه من وظائف التمويل .</a:t>
            </a:r>
          </a:p>
          <a:p>
            <a:pPr algn="just">
              <a:buNone/>
            </a:pPr>
            <a:r>
              <a:rPr lang="ar-SA" dirty="0" smtClean="0"/>
              <a:t>لكن يبقى هناك اختلافات ب</a:t>
            </a:r>
            <a:r>
              <a:rPr lang="ar-JO" dirty="0" smtClean="0"/>
              <a:t>أ</a:t>
            </a:r>
            <a:r>
              <a:rPr lang="ar-SA" dirty="0" smtClean="0"/>
              <a:t>سلوب معالج</a:t>
            </a:r>
            <a:r>
              <a:rPr lang="ar-JO" dirty="0" smtClean="0"/>
              <a:t>ة</a:t>
            </a:r>
            <a:r>
              <a:rPr lang="ar-SA" dirty="0" smtClean="0"/>
              <a:t> تدفق ال</a:t>
            </a:r>
            <a:r>
              <a:rPr lang="ar-JO" dirty="0" smtClean="0"/>
              <a:t>أ</a:t>
            </a:r>
            <a:r>
              <a:rPr lang="ar-SA" dirty="0" smtClean="0"/>
              <a:t>موال وكذلك ال</a:t>
            </a:r>
            <a:r>
              <a:rPr lang="ar-JO" dirty="0" smtClean="0"/>
              <a:t>إ</a:t>
            </a:r>
            <a:r>
              <a:rPr lang="ar-SA" dirty="0" smtClean="0"/>
              <a:t>ختلاف بين الوظيفة الماليه والمحاسبه يتعلق ب</a:t>
            </a:r>
            <a:r>
              <a:rPr lang="ar-JO" dirty="0" smtClean="0"/>
              <a:t>إ</a:t>
            </a:r>
            <a:r>
              <a:rPr lang="ar-SA" dirty="0" smtClean="0"/>
              <a:t>تخاذ القرار وشموليته وإطاره العام .</a:t>
            </a:r>
          </a:p>
          <a:p>
            <a:pPr algn="just">
              <a:buNone/>
            </a:pPr>
            <a:endParaRPr lang="ar-SA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20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571472" y="128586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ar-SA" sz="3200" b="1" dirty="0" smtClean="0">
                <a:latin typeface="+mn-lt"/>
              </a:rPr>
              <a:t>ال</a:t>
            </a:r>
            <a:r>
              <a:rPr lang="ar-JO" sz="3200" b="1" dirty="0" smtClean="0">
                <a:latin typeface="+mn-lt"/>
              </a:rPr>
              <a:t>أ</a:t>
            </a:r>
            <a:r>
              <a:rPr lang="ar-SA" sz="3200" b="1" dirty="0" smtClean="0">
                <a:latin typeface="+mn-lt"/>
              </a:rPr>
              <a:t>نشط</a:t>
            </a:r>
            <a:r>
              <a:rPr lang="ar-JO" sz="3200" b="1" dirty="0" smtClean="0">
                <a:latin typeface="+mn-lt"/>
              </a:rPr>
              <a:t>ة</a:t>
            </a:r>
            <a:r>
              <a:rPr lang="ar-SA" sz="3200" b="1" dirty="0" smtClean="0">
                <a:latin typeface="+mn-lt"/>
              </a:rPr>
              <a:t> المالي</a:t>
            </a:r>
            <a:r>
              <a:rPr lang="ar-JO" sz="3200" b="1" dirty="0" smtClean="0">
                <a:latin typeface="+mn-lt"/>
              </a:rPr>
              <a:t>ة</a:t>
            </a:r>
            <a:r>
              <a:rPr lang="ar-SA" sz="3200" b="1" dirty="0" smtClean="0">
                <a:latin typeface="+mn-lt"/>
              </a:rPr>
              <a:t> في عملي</a:t>
            </a:r>
            <a:r>
              <a:rPr lang="ar-JO" sz="3200" b="1" dirty="0" smtClean="0">
                <a:latin typeface="+mn-lt"/>
              </a:rPr>
              <a:t>ة</a:t>
            </a:r>
            <a:r>
              <a:rPr lang="ar-SA" sz="3200" b="1" dirty="0" smtClean="0">
                <a:latin typeface="+mn-lt"/>
              </a:rPr>
              <a:t> التدفق النقدي</a:t>
            </a:r>
            <a:br>
              <a:rPr lang="ar-SA" sz="3200" b="1" dirty="0" smtClean="0">
                <a:latin typeface="+mn-lt"/>
              </a:rPr>
            </a:br>
            <a:r>
              <a:rPr lang="ar-SA" sz="3200" b="1" dirty="0" smtClean="0">
                <a:latin typeface="+mn-lt"/>
              </a:rPr>
              <a:t>(أنشطة الادارة المالية)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7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57158" y="2857496"/>
            <a:ext cx="8229600" cy="2985195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ar-SA" dirty="0" smtClean="0"/>
              <a:t>الحصول على رأس المال</a:t>
            </a:r>
          </a:p>
          <a:p>
            <a:pPr>
              <a:buFontTx/>
              <a:buChar char="-"/>
            </a:pPr>
            <a:r>
              <a:rPr lang="ar-SA" dirty="0" smtClean="0"/>
              <a:t>استخدام رأس المال</a:t>
            </a:r>
          </a:p>
          <a:p>
            <a:pPr>
              <a:buFontTx/>
              <a:buChar char="-"/>
            </a:pPr>
            <a:r>
              <a:rPr lang="ar-SA" dirty="0" smtClean="0"/>
              <a:t>توزيع الأرباح</a:t>
            </a:r>
          </a:p>
          <a:p>
            <a:pPr algn="ctr">
              <a:buNone/>
            </a:pPr>
            <a:endParaRPr lang="ar-SA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7643820" y="0"/>
            <a:ext cx="1500166" cy="1357298"/>
            <a:chOff x="7643834" y="0"/>
            <a:chExt cx="1500166" cy="1357298"/>
          </a:xfrm>
        </p:grpSpPr>
        <p:sp>
          <p:nvSpPr>
            <p:cNvPr id="11" name="Teardrop 10"/>
            <p:cNvSpPr/>
            <p:nvPr/>
          </p:nvSpPr>
          <p:spPr>
            <a:xfrm>
              <a:off x="7643834" y="0"/>
              <a:ext cx="1500166" cy="1357298"/>
            </a:xfrm>
            <a:prstGeom prst="teardrop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 contourW="44450">
              <a:bevelT w="152400" h="50800" prst="softRound"/>
              <a:bevelB prst="angle"/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24" y="214290"/>
              <a:ext cx="965842" cy="9286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2" name="Group 8"/>
          <p:cNvGrpSpPr/>
          <p:nvPr/>
        </p:nvGrpSpPr>
        <p:grpSpPr>
          <a:xfrm>
            <a:off x="0" y="0"/>
            <a:ext cx="9143986" cy="1785926"/>
            <a:chOff x="14" y="0"/>
            <a:chExt cx="9143986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4" y="0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3600" b="1" dirty="0" smtClean="0">
                  <a:solidFill>
                    <a:schemeClr val="tx1"/>
                  </a:solidFill>
                </a:rPr>
                <a:t>الحصول على الأموال</a:t>
              </a:r>
              <a:endParaRPr lang="ar-SA" sz="3600" b="1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8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2348880"/>
            <a:ext cx="8229600" cy="406531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ar-SA" b="1" dirty="0" smtClean="0"/>
              <a:t>المنشأة الفردي</a:t>
            </a:r>
            <a:r>
              <a:rPr lang="ar-JO" b="1" dirty="0" smtClean="0"/>
              <a:t>ة</a:t>
            </a:r>
            <a:endParaRPr lang="ar-SA" b="1" dirty="0" smtClean="0"/>
          </a:p>
          <a:p>
            <a:pPr algn="just">
              <a:buNone/>
            </a:pPr>
            <a:r>
              <a:rPr lang="ar-SA" dirty="0" smtClean="0"/>
              <a:t>لا تشكل عملي</a:t>
            </a:r>
            <a:r>
              <a:rPr lang="ar-JO" dirty="0" smtClean="0"/>
              <a:t>ة</a:t>
            </a:r>
            <a:r>
              <a:rPr lang="ar-SA" dirty="0" smtClean="0"/>
              <a:t> الحصول على ال</a:t>
            </a:r>
            <a:r>
              <a:rPr lang="ar-JO" dirty="0" smtClean="0"/>
              <a:t>أ</a:t>
            </a:r>
            <a:r>
              <a:rPr lang="ar-SA" dirty="0" smtClean="0"/>
              <a:t>موال مشكل</a:t>
            </a:r>
            <a:r>
              <a:rPr lang="ar-JO" dirty="0" smtClean="0"/>
              <a:t>ة</a:t>
            </a:r>
            <a:r>
              <a:rPr lang="ar-SA" dirty="0" smtClean="0"/>
              <a:t> خطير</a:t>
            </a:r>
            <a:r>
              <a:rPr lang="ar-JO" dirty="0" smtClean="0"/>
              <a:t>ة</a:t>
            </a:r>
            <a:endParaRPr lang="ar-SA" dirty="0" smtClean="0"/>
          </a:p>
          <a:p>
            <a:pPr algn="just">
              <a:buNone/>
            </a:pPr>
            <a:r>
              <a:rPr lang="ar-JO" dirty="0" smtClean="0"/>
              <a:t>ف</a:t>
            </a:r>
            <a:r>
              <a:rPr lang="ar-SA" dirty="0" smtClean="0"/>
              <a:t>هناك مصادر داخلي</a:t>
            </a:r>
            <a:r>
              <a:rPr lang="ar-JO" dirty="0" smtClean="0"/>
              <a:t>ة</a:t>
            </a:r>
            <a:r>
              <a:rPr lang="ar-SA" dirty="0" smtClean="0"/>
              <a:t> ومصادر خارجي</a:t>
            </a:r>
            <a:r>
              <a:rPr lang="ar-JO" dirty="0" smtClean="0"/>
              <a:t>ة</a:t>
            </a:r>
            <a:r>
              <a:rPr lang="ar-SA" dirty="0" smtClean="0"/>
              <a:t> للحصول على ال</a:t>
            </a:r>
            <a:r>
              <a:rPr lang="ar-JO" dirty="0" smtClean="0"/>
              <a:t>أ</a:t>
            </a:r>
            <a:r>
              <a:rPr lang="ar-SA" dirty="0" smtClean="0"/>
              <a:t>موال في المنشأه الفرديه </a:t>
            </a:r>
          </a:p>
          <a:p>
            <a:pPr algn="just">
              <a:buFont typeface="Wingdings" pitchFamily="2" charset="2"/>
              <a:buChar char="v"/>
            </a:pPr>
            <a:r>
              <a:rPr lang="ar-SA" dirty="0" smtClean="0"/>
              <a:t>المصادر الداخلي</a:t>
            </a:r>
            <a:r>
              <a:rPr lang="ar-JO" dirty="0" smtClean="0"/>
              <a:t>ة</a:t>
            </a:r>
            <a:r>
              <a:rPr lang="ar-SA" dirty="0" smtClean="0"/>
              <a:t> - عندما يستخدم صاحب المنشأة </a:t>
            </a:r>
            <a:r>
              <a:rPr lang="ar-SA" dirty="0" smtClean="0">
                <a:solidFill>
                  <a:srgbClr val="FF0000"/>
                </a:solidFill>
              </a:rPr>
              <a:t>مدخراته وثروته</a:t>
            </a:r>
            <a:r>
              <a:rPr lang="ar-SA" dirty="0" smtClean="0"/>
              <a:t>، فالمدخرات والثروه تمثل أحد المصادر الرئيسي</a:t>
            </a:r>
            <a:r>
              <a:rPr lang="ar-JO" dirty="0" smtClean="0"/>
              <a:t>ة</a:t>
            </a:r>
            <a:r>
              <a:rPr lang="ar-SA" dirty="0" smtClean="0"/>
              <a:t> للأموال في المنشآت الخاص</a:t>
            </a:r>
            <a:r>
              <a:rPr lang="ar-JO" dirty="0" smtClean="0"/>
              <a:t>ة</a:t>
            </a:r>
            <a:r>
              <a:rPr lang="ar-SA" dirty="0" smtClean="0"/>
              <a:t> .</a:t>
            </a:r>
          </a:p>
          <a:p>
            <a:pPr algn="just">
              <a:buFont typeface="Wingdings" pitchFamily="2" charset="2"/>
              <a:buChar char="v"/>
            </a:pPr>
            <a:r>
              <a:rPr lang="ar-SA" dirty="0" smtClean="0"/>
              <a:t>المصادر الخارجي</a:t>
            </a:r>
            <a:r>
              <a:rPr lang="ar-JO" dirty="0" smtClean="0"/>
              <a:t>ة</a:t>
            </a:r>
            <a:r>
              <a:rPr lang="ar-SA" dirty="0" smtClean="0"/>
              <a:t> – يقوم صاحب المنشأة </a:t>
            </a:r>
            <a:r>
              <a:rPr lang="ar-SA" dirty="0" smtClean="0">
                <a:solidFill>
                  <a:srgbClr val="FF0000"/>
                </a:solidFill>
              </a:rPr>
              <a:t>بال</a:t>
            </a:r>
            <a:r>
              <a:rPr lang="ar-JO" dirty="0" smtClean="0">
                <a:solidFill>
                  <a:srgbClr val="FF0000"/>
                </a:solidFill>
              </a:rPr>
              <a:t>إ</a:t>
            </a:r>
            <a:r>
              <a:rPr lang="ar-SA" dirty="0" smtClean="0">
                <a:solidFill>
                  <a:srgbClr val="FF0000"/>
                </a:solidFill>
              </a:rPr>
              <a:t>قتراض </a:t>
            </a:r>
            <a:r>
              <a:rPr lang="ar-SA" dirty="0" smtClean="0"/>
              <a:t>من أصدقائه ومعارفه قبل أن يبدأ بمشروعه </a:t>
            </a:r>
          </a:p>
          <a:p>
            <a:pPr algn="just">
              <a:buNone/>
            </a:pPr>
            <a:endParaRPr lang="ar-S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0" y="6429396"/>
            <a:ext cx="178601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>
              <a:solidFill>
                <a:srgbClr val="006800"/>
              </a:solidFill>
            </a:endParaRPr>
          </a:p>
        </p:txBody>
      </p:sp>
      <p:grpSp>
        <p:nvGrpSpPr>
          <p:cNvPr id="2" name="Group 8"/>
          <p:cNvGrpSpPr/>
          <p:nvPr/>
        </p:nvGrpSpPr>
        <p:grpSpPr>
          <a:xfrm>
            <a:off x="0" y="0"/>
            <a:ext cx="9143986" cy="1785926"/>
            <a:chOff x="14" y="0"/>
            <a:chExt cx="9143986" cy="1785926"/>
          </a:xfrm>
        </p:grpSpPr>
        <p:sp>
          <p:nvSpPr>
            <p:cNvPr id="4" name="Flowchart: Document 3"/>
            <p:cNvSpPr/>
            <p:nvPr/>
          </p:nvSpPr>
          <p:spPr>
            <a:xfrm>
              <a:off x="14" y="0"/>
              <a:ext cx="9143985" cy="1785926"/>
            </a:xfrm>
            <a:prstGeom prst="flowChartDocument">
              <a:avLst/>
            </a:prstGeom>
            <a:solidFill>
              <a:schemeClr val="bg1"/>
            </a:solidFill>
            <a:scene3d>
              <a:camera prst="orthographicFront"/>
              <a:lightRig rig="threePt" dir="t"/>
            </a:scene3d>
            <a:sp3d>
              <a:bevelT w="152400" h="50800" prst="softRound"/>
              <a:bevelB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3600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ar-SA" sz="3600" b="1" dirty="0" smtClean="0">
                  <a:solidFill>
                    <a:schemeClr val="tx1"/>
                  </a:solidFill>
                </a:rPr>
                <a:t>الحصول على الأموال</a:t>
              </a:r>
            </a:p>
            <a:p>
              <a:pPr algn="ctr"/>
              <a:endParaRPr lang="ar-SA" dirty="0"/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7643834" y="0"/>
              <a:ext cx="1500166" cy="1357298"/>
              <a:chOff x="7643834" y="0"/>
              <a:chExt cx="1500166" cy="1357298"/>
            </a:xfrm>
          </p:grpSpPr>
          <p:sp>
            <p:nvSpPr>
              <p:cNvPr id="11" name="Teardrop 10"/>
              <p:cNvSpPr/>
              <p:nvPr/>
            </p:nvSpPr>
            <p:spPr>
              <a:xfrm>
                <a:off x="7643834" y="0"/>
                <a:ext cx="1500166" cy="1357298"/>
              </a:xfrm>
              <a:prstGeom prst="teardrop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 contourW="44450">
                <a:bevelT w="152400" h="50800" prst="softRound"/>
                <a:bevelB prst="angle"/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001024" y="214290"/>
                <a:ext cx="965842" cy="928694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9CD7F-6548-46A8-9F66-5B44D68E6E3C}" type="slidenum">
              <a:rPr lang="ar-SA" smtClean="0"/>
              <a:pPr/>
              <a:t>9</a:t>
            </a:fld>
            <a:endParaRPr lang="ar-S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5536" y="2204864"/>
            <a:ext cx="8229600" cy="420933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ar-SA" b="1" dirty="0" smtClean="0"/>
              <a:t>الشركات المساهمه</a:t>
            </a:r>
          </a:p>
          <a:p>
            <a:pPr algn="just">
              <a:buFont typeface="Wingdings" pitchFamily="2" charset="2"/>
              <a:buChar char="v"/>
            </a:pPr>
            <a:r>
              <a:rPr lang="ar-SA" dirty="0" smtClean="0"/>
              <a:t>المصادر الداخلي</a:t>
            </a:r>
            <a:r>
              <a:rPr lang="ar-JO" dirty="0" smtClean="0"/>
              <a:t>ة</a:t>
            </a:r>
            <a:r>
              <a:rPr lang="ar-SA" dirty="0" smtClean="0"/>
              <a:t>  - تظهر </a:t>
            </a:r>
            <a:r>
              <a:rPr lang="ar-SA" u="sng" dirty="0" smtClean="0"/>
              <a:t>المدخرات والأرباح </a:t>
            </a:r>
            <a:r>
              <a:rPr lang="ar-SA" dirty="0" smtClean="0"/>
              <a:t>في ال</a:t>
            </a:r>
            <a:r>
              <a:rPr lang="ar-JO" dirty="0" smtClean="0"/>
              <a:t>إ</a:t>
            </a:r>
            <a:r>
              <a:rPr lang="ar-SA" dirty="0" smtClean="0"/>
              <a:t>حتياطات التي تحتفظ بها داخليا</a:t>
            </a:r>
          </a:p>
          <a:p>
            <a:pPr algn="just">
              <a:buFont typeface="Wingdings" pitchFamily="2" charset="2"/>
              <a:buChar char="v"/>
            </a:pPr>
            <a:r>
              <a:rPr lang="ar-SA" dirty="0" smtClean="0"/>
              <a:t>المصادر الخارجي</a:t>
            </a:r>
            <a:r>
              <a:rPr lang="ar-JO" dirty="0" smtClean="0"/>
              <a:t>ة</a:t>
            </a:r>
            <a:r>
              <a:rPr lang="ar-SA" dirty="0" smtClean="0"/>
              <a:t> - </a:t>
            </a:r>
            <a:r>
              <a:rPr lang="ar-SA" u="sng" dirty="0" smtClean="0"/>
              <a:t>القروض</a:t>
            </a:r>
            <a:r>
              <a:rPr lang="ar-SA" dirty="0" smtClean="0"/>
              <a:t> التي تحصل عليها المنشأة من المصادر الخارجي</a:t>
            </a:r>
            <a:r>
              <a:rPr lang="ar-JO" dirty="0" smtClean="0"/>
              <a:t>ة</a:t>
            </a:r>
            <a:r>
              <a:rPr lang="ar-SA" dirty="0" smtClean="0"/>
              <a:t> فيمكن تصنيفها وفقا للفتر</a:t>
            </a:r>
            <a:r>
              <a:rPr lang="ar-JO" dirty="0" smtClean="0"/>
              <a:t>ة</a:t>
            </a:r>
            <a:r>
              <a:rPr lang="ar-SA" dirty="0" smtClean="0"/>
              <a:t> الزمني</a:t>
            </a:r>
            <a:r>
              <a:rPr lang="ar-JO" dirty="0" smtClean="0"/>
              <a:t>ة</a:t>
            </a:r>
            <a:r>
              <a:rPr lang="ar-SA" dirty="0" smtClean="0"/>
              <a:t> التي يحتاجها التمويل. </a:t>
            </a:r>
          </a:p>
          <a:p>
            <a:pPr algn="just">
              <a:buFont typeface="Wingdings" pitchFamily="2" charset="2"/>
              <a:buChar char="§"/>
            </a:pPr>
            <a:r>
              <a:rPr lang="ar-SA" dirty="0" smtClean="0"/>
              <a:t>التمويل طويل ال</a:t>
            </a:r>
            <a:r>
              <a:rPr lang="ar-JO" dirty="0" smtClean="0"/>
              <a:t>أ</a:t>
            </a:r>
            <a:r>
              <a:rPr lang="ar-SA" dirty="0" smtClean="0"/>
              <a:t>جل : الأموال التي تتاح للمنشأة لفترة زمنية </a:t>
            </a:r>
            <a:r>
              <a:rPr lang="ar-JO" dirty="0" smtClean="0"/>
              <a:t>أكثر من </a:t>
            </a:r>
            <a:r>
              <a:rPr lang="ar-SA" dirty="0" smtClean="0"/>
              <a:t>سنة</a:t>
            </a:r>
          </a:p>
          <a:p>
            <a:pPr algn="just">
              <a:buFont typeface="Wingdings" pitchFamily="2" charset="2"/>
              <a:buChar char="§"/>
            </a:pPr>
            <a:r>
              <a:rPr lang="ar-SA" dirty="0" smtClean="0"/>
              <a:t>التمويل قصير ال</a:t>
            </a:r>
            <a:r>
              <a:rPr lang="ar-JO" dirty="0" smtClean="0"/>
              <a:t>أ</a:t>
            </a:r>
            <a:r>
              <a:rPr lang="ar-SA" dirty="0" smtClean="0"/>
              <a:t>جل : الأموال التي تتاح للمنشأة لفترة زمنيه تقل عن سنة</a:t>
            </a:r>
          </a:p>
          <a:p>
            <a:pPr algn="just">
              <a:buNone/>
            </a:pPr>
            <a:endParaRPr lang="ar-S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5754</TotalTime>
  <Words>2502</Words>
  <Application>Microsoft Office PowerPoint</Application>
  <PresentationFormat>On-screen Show (4:3)</PresentationFormat>
  <Paragraphs>205</Paragraphs>
  <Slides>35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4" baseType="lpstr">
      <vt:lpstr>Arial</vt:lpstr>
      <vt:lpstr>Calibri</vt:lpstr>
      <vt:lpstr>Franklin Gothic Book</vt:lpstr>
      <vt:lpstr>Perpetua</vt:lpstr>
      <vt:lpstr>Tahoma</vt:lpstr>
      <vt:lpstr>Times New Roman</vt:lpstr>
      <vt:lpstr>Wingdings</vt:lpstr>
      <vt:lpstr>Wingdings 2</vt:lpstr>
      <vt:lpstr>Equity</vt:lpstr>
      <vt:lpstr>مقدمة في الادارة المالية</vt:lpstr>
      <vt:lpstr>PowerPoint Presentation</vt:lpstr>
      <vt:lpstr>PowerPoint Presentation</vt:lpstr>
      <vt:lpstr>PowerPoint Presentation</vt:lpstr>
      <vt:lpstr>علاقه الوظيفه الماليه مع العلوم الاقتصاديه </vt:lpstr>
      <vt:lpstr>علاقه الوظيفة المالية و وظيفة المحاسبه</vt:lpstr>
      <vt:lpstr>الأنشطة المالية في عملية التدفق النقدي (أنشطة الادارة المالية) </vt:lpstr>
      <vt:lpstr>PowerPoint Presentation</vt:lpstr>
      <vt:lpstr>PowerPoint Presentation</vt:lpstr>
      <vt:lpstr>PowerPoint Presentation</vt:lpstr>
      <vt:lpstr>1- الأسهم </vt:lpstr>
      <vt:lpstr>أ - الأسهم الممتازة </vt:lpstr>
      <vt:lpstr>ب - الأسهم العادية</vt:lpstr>
      <vt:lpstr>2 - السندات</vt:lpstr>
      <vt:lpstr>PowerPoint Presentation</vt:lpstr>
      <vt:lpstr>3– القروض بضمان</vt:lpstr>
      <vt:lpstr>PowerPoint Presentation</vt:lpstr>
      <vt:lpstr>أ – الائتمان التجاري</vt:lpstr>
      <vt:lpstr>ب – الإقتراض من البنوك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سياسات توزيع الأرباح</vt:lpstr>
      <vt:lpstr>أ - توزيعات الأرباح</vt:lpstr>
      <vt:lpstr>ب - إعادة استثمار الأرباح</vt:lpstr>
      <vt:lpstr>وظائف الادارة وعناصر النشاط الاداري</vt:lpstr>
      <vt:lpstr>PowerPoint Presentation</vt:lpstr>
      <vt:lpstr>أهدف الادارة الماليه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HT</cp:lastModifiedBy>
  <cp:revision>305</cp:revision>
  <dcterms:created xsi:type="dcterms:W3CDTF">2011-01-26T12:09:51Z</dcterms:created>
  <dcterms:modified xsi:type="dcterms:W3CDTF">2019-02-09T10:56:11Z</dcterms:modified>
</cp:coreProperties>
</file>