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5"/>
  </p:sldMasterIdLst>
  <p:sldIdLst>
    <p:sldId id="257" r:id="rId6"/>
    <p:sldId id="274" r:id="rId7"/>
    <p:sldId id="267" r:id="rId8"/>
    <p:sldId id="258" r:id="rId9"/>
    <p:sldId id="259" r:id="rId10"/>
    <p:sldId id="260" r:id="rId11"/>
    <p:sldId id="261" r:id="rId12"/>
    <p:sldId id="262" r:id="rId13"/>
    <p:sldId id="263" r:id="rId14"/>
    <p:sldId id="264" r:id="rId15"/>
    <p:sldId id="265" r:id="rId16"/>
    <p:sldId id="266" r:id="rId17"/>
    <p:sldId id="268" r:id="rId18"/>
    <p:sldId id="269" r:id="rId19"/>
    <p:sldId id="270" r:id="rId20"/>
    <p:sldId id="271" r:id="rId21"/>
    <p:sldId id="272" r:id="rId22"/>
    <p:sldId id="273"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811"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1.png"/><Relationship Id="rId2" Type="http://schemas.openxmlformats.org/officeDocument/2006/relationships/tags" Target="../tags/tag1.xml"/><Relationship Id="rId1" Type="http://schemas.openxmlformats.org/officeDocument/2006/relationships/customXml" Target="../../customXml/item2.xml"/><Relationship Id="rId6" Type="http://schemas.openxmlformats.org/officeDocument/2006/relationships/slideMaster" Target="../slideMasters/slideMaster1.xml"/><Relationship Id="rId5" Type="http://schemas.openxmlformats.org/officeDocument/2006/relationships/tags" Target="../tags/tag4.xml"/><Relationship Id="rId4"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xml"/><Relationship Id="rId7" Type="http://schemas.openxmlformats.org/officeDocument/2006/relationships/image" Target="../media/image1.png"/><Relationship Id="rId2" Type="http://schemas.openxmlformats.org/officeDocument/2006/relationships/tags" Target="../tags/tag5.xml"/><Relationship Id="rId1" Type="http://schemas.openxmlformats.org/officeDocument/2006/relationships/customXml" Target="../../customXml/item1.xml"/><Relationship Id="rId6" Type="http://schemas.openxmlformats.org/officeDocument/2006/relationships/slideMaster" Target="../slideMasters/slideMaster1.xml"/><Relationship Id="rId5" Type="http://schemas.openxmlformats.org/officeDocument/2006/relationships/tags" Target="../tags/tag8.xml"/><Relationship Id="rId4"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customXml" Target="../../customXml/item4.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4.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2.png"/><Relationship Id="rId2" Type="http://schemas.openxmlformats.org/officeDocument/2006/relationships/tags" Target="../tags/tag10.xml"/><Relationship Id="rId1" Type="http://schemas.openxmlformats.org/officeDocument/2006/relationships/customXml" Target="../../customXml/item3.xml"/><Relationship Id="rId6" Type="http://schemas.openxmlformats.org/officeDocument/2006/relationships/tags" Target="../tags/tag14.xml"/><Relationship Id="rId11" Type="http://schemas.openxmlformats.org/officeDocument/2006/relationships/image" Target="../media/image1.png"/><Relationship Id="rId5" Type="http://schemas.openxmlformats.org/officeDocument/2006/relationships/tags" Target="../tags/tag13.xml"/><Relationship Id="rId10" Type="http://schemas.openxmlformats.org/officeDocument/2006/relationships/slideMaster" Target="../slideMasters/slideMaster1.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8374E80B-2701-4814-B5D7-783551B39FC5}" type="datetimeFigureOut">
              <a:rPr lang="ar-SA" smtClean="0"/>
              <a:pPr/>
              <a:t>05/06/41</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182D78F5-A264-4539-82E8-2B0275C3E65E}"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8374E80B-2701-4814-B5D7-783551B39FC5}" type="datetimeFigureOut">
              <a:rPr lang="ar-SA" smtClean="0"/>
              <a:pPr/>
              <a:t>05/06/41</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182D78F5-A264-4539-82E8-2B0275C3E65E}"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8374E80B-2701-4814-B5D7-783551B39FC5}" type="datetimeFigureOut">
              <a:rPr lang="ar-SA" smtClean="0"/>
              <a:pPr/>
              <a:t>05/06/41</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182D78F5-A264-4539-82E8-2B0275C3E65E}" type="slidenum">
              <a:rPr lang="ar-SA" smtClean="0"/>
              <a:pPr/>
              <a:t>‹#›</a:t>
            </a:fld>
            <a:endParaRPr lang="ar-S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1 - نعم/لا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مربع نص 6"/>
          <p:cNvSpPr txBox="1"/>
          <p:nvPr userDrawn="1">
            <p:custDataLst>
              <p:tags r:id="rId2"/>
            </p:custDataLst>
          </p:nvPr>
        </p:nvSpPr>
        <p:spPr>
          <a:xfrm>
            <a:off x="384047" y="1901723"/>
            <a:ext cx="7388352" cy="1522476"/>
          </a:xfrm>
          <a:prstGeom prst="rect">
            <a:avLst/>
          </a:prstGeom>
          <a:noFill/>
        </p:spPr>
        <p:txBody>
          <a:bodyPr vert="horz" rtlCol="1" anchor="ctr">
            <a:noAutofit/>
          </a:bodyPr>
          <a:lstStyle/>
          <a:p>
            <a:pPr marL="0" algn="r" defTabSz="914400" rtl="1" eaLnBrk="1" latinLnBrk="0" hangingPunct="1">
              <a:buNone/>
            </a:pPr>
            <a:r>
              <a:rPr lang="ar-SA" sz="3200" dirty="0"/>
              <a:t>نعم</a:t>
            </a:r>
          </a:p>
        </p:txBody>
      </p:sp>
      <p:sp>
        <p:nvSpPr>
          <p:cNvPr id="8" name="مربع نص 7"/>
          <p:cNvSpPr txBox="1"/>
          <p:nvPr userDrawn="1">
            <p:custDataLst>
              <p:tags r:id="rId3"/>
            </p:custDataLst>
          </p:nvPr>
        </p:nvSpPr>
        <p:spPr>
          <a:xfrm>
            <a:off x="384047" y="3540785"/>
            <a:ext cx="7388352" cy="1522476"/>
          </a:xfrm>
          <a:prstGeom prst="rect">
            <a:avLst/>
          </a:prstGeom>
          <a:noFill/>
        </p:spPr>
        <p:txBody>
          <a:bodyPr vert="horz" rtlCol="1" anchor="ctr">
            <a:noAutofit/>
          </a:bodyPr>
          <a:lstStyle/>
          <a:p>
            <a:pPr marL="0" algn="r" defTabSz="914400" rtl="1" eaLnBrk="1" latinLnBrk="0" hangingPunct="1">
              <a:buNone/>
            </a:pPr>
            <a:r>
              <a:rPr lang="ar-SA" sz="3200" dirty="0"/>
              <a:t>لا</a:t>
            </a:r>
          </a:p>
        </p:txBody>
      </p:sp>
      <p:pic>
        <p:nvPicPr>
          <p:cNvPr id="9" name="صورة 8" descr="Answer1.png"/>
          <p:cNvPicPr>
            <a:picLocks/>
          </p:cNvPicPr>
          <p:nvPr userDrawn="1">
            <p:custDataLst>
              <p:tags r:id="rId4"/>
            </p:custDataLst>
          </p:nvPr>
        </p:nvPicPr>
        <p:blipFill>
          <a:blip r:embed="rId7"/>
          <a:stretch>
            <a:fillRect/>
          </a:stretch>
        </p:blipFill>
        <p:spPr>
          <a:xfrm>
            <a:off x="7845552" y="2234336"/>
            <a:ext cx="857250" cy="857250"/>
          </a:xfrm>
          <a:prstGeom prst="rect">
            <a:avLst/>
          </a:prstGeom>
        </p:spPr>
      </p:pic>
      <p:pic>
        <p:nvPicPr>
          <p:cNvPr id="10" name="صورة 9" descr="Answer2.png"/>
          <p:cNvPicPr>
            <a:picLocks/>
          </p:cNvPicPr>
          <p:nvPr userDrawn="1">
            <p:custDataLst>
              <p:tags r:id="rId5"/>
            </p:custDataLst>
          </p:nvPr>
        </p:nvPicPr>
        <p:blipFill>
          <a:blip r:embed="rId8"/>
          <a:stretch>
            <a:fillRect/>
          </a:stretch>
        </p:blipFill>
        <p:spPr>
          <a:xfrm>
            <a:off x="7845552" y="3873398"/>
            <a:ext cx="857250" cy="857250"/>
          </a:xfrm>
          <a:prstGeom prst="rect">
            <a:avLst/>
          </a:prstGeom>
        </p:spPr>
      </p:pic>
    </p:spTree>
    <p:custDataLst>
      <p:custData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use Mischief 1 - 2 اختيارات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محتوى 6"/>
          <p:cNvSpPr>
            <a:spLocks noGrp="1"/>
          </p:cNvSpPr>
          <p:nvPr>
            <p:ph sz="quarter" idx="11"/>
            <p:custDataLst>
              <p:tags r:id="rId2"/>
            </p:custDataLst>
          </p:nvPr>
        </p:nvSpPr>
        <p:spPr>
          <a:xfrm>
            <a:off x="384047" y="1901723"/>
            <a:ext cx="7388352" cy="1522476"/>
          </a:xfrm>
          <a:prstGeom prst="rect">
            <a:avLst/>
          </a:prstGeom>
        </p:spPr>
        <p:txBody>
          <a:bodyPr vert="horz" wrap="square" lIns="90876" tIns="43390" rIns="90876" bIns="43390"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a:t>انقر لتحرير أنماط النص الرئيسي</a:t>
            </a:r>
          </a:p>
          <a:p>
            <a:pPr lvl="1"/>
            <a:endParaRPr lang="ar-SA"/>
          </a:p>
        </p:txBody>
      </p:sp>
      <p:sp>
        <p:nvSpPr>
          <p:cNvPr id="8" name="عنصر نائب للمحتوى 7"/>
          <p:cNvSpPr>
            <a:spLocks noGrp="1"/>
          </p:cNvSpPr>
          <p:nvPr>
            <p:ph sz="quarter" idx="12"/>
            <p:custDataLst>
              <p:tags r:id="rId3"/>
            </p:custDataLst>
          </p:nvPr>
        </p:nvSpPr>
        <p:spPr>
          <a:xfrm>
            <a:off x="384047" y="3540785"/>
            <a:ext cx="7388352" cy="1522476"/>
          </a:xfrm>
          <a:prstGeom prst="rect">
            <a:avLst/>
          </a:prstGeom>
        </p:spPr>
        <p:txBody>
          <a:bodyPr vert="horz" wrap="square" lIns="90876" tIns="43390" rIns="90876" bIns="43390"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a:t>انقر لتحرير أنماط النص الرئيسي</a:t>
            </a:r>
          </a:p>
          <a:p>
            <a:pPr lvl="1"/>
            <a:endParaRPr lang="ar-SA"/>
          </a:p>
        </p:txBody>
      </p:sp>
      <p:pic>
        <p:nvPicPr>
          <p:cNvPr id="9" name="صورة 8" descr="Answer1.png"/>
          <p:cNvPicPr>
            <a:picLocks/>
          </p:cNvPicPr>
          <p:nvPr userDrawn="1">
            <p:custDataLst>
              <p:tags r:id="rId4"/>
            </p:custDataLst>
          </p:nvPr>
        </p:nvPicPr>
        <p:blipFill>
          <a:blip r:embed="rId7"/>
          <a:stretch>
            <a:fillRect/>
          </a:stretch>
        </p:blipFill>
        <p:spPr>
          <a:xfrm>
            <a:off x="7845552" y="2234336"/>
            <a:ext cx="857250" cy="857250"/>
          </a:xfrm>
          <a:prstGeom prst="rect">
            <a:avLst/>
          </a:prstGeom>
        </p:spPr>
      </p:pic>
      <p:pic>
        <p:nvPicPr>
          <p:cNvPr id="10" name="صورة 9" descr="Answer2.png"/>
          <p:cNvPicPr>
            <a:picLocks/>
          </p:cNvPicPr>
          <p:nvPr userDrawn="1">
            <p:custDataLst>
              <p:tags r:id="rId5"/>
            </p:custDataLst>
          </p:nvPr>
        </p:nvPicPr>
        <p:blipFill>
          <a:blip r:embed="rId8"/>
          <a:stretch>
            <a:fillRect/>
          </a:stretch>
        </p:blipFill>
        <p:spPr>
          <a:xfrm>
            <a:off x="7845552" y="3873398"/>
            <a:ext cx="857250" cy="857250"/>
          </a:xfrm>
          <a:prstGeom prst="rect">
            <a:avLst/>
          </a:prstGeom>
        </p:spPr>
      </p:pic>
    </p:spTree>
    <p:custDataLst>
      <p:custData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use Mischief 1 - Drawing">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pic>
        <p:nvPicPr>
          <p:cNvPr id="7" name="صورة 6" descr="Palette.png"/>
          <p:cNvPicPr>
            <a:picLocks/>
          </p:cNvPicPr>
          <p:nvPr userDrawn="1">
            <p:custDataLst>
              <p:tags r:id="rId2"/>
            </p:custDataLst>
          </p:nvPr>
        </p:nvPicPr>
        <p:blipFill>
          <a:blip r:embed="rId4"/>
          <a:stretch>
            <a:fillRect/>
          </a:stretch>
        </p:blipFill>
        <p:spPr>
          <a:xfrm>
            <a:off x="8183880" y="1523390"/>
            <a:ext cx="804672" cy="5065410"/>
          </a:xfrm>
          <a:prstGeom prst="rect">
            <a:avLst/>
          </a:prstGeom>
        </p:spPr>
      </p:pic>
    </p:spTree>
    <p:custDataLst>
      <p:custData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ouse Mischief 1 - 4 اختيارات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155448" y="116586"/>
            <a:ext cx="8833104"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محتوى 6"/>
          <p:cNvSpPr>
            <a:spLocks noGrp="1"/>
          </p:cNvSpPr>
          <p:nvPr>
            <p:ph sz="quarter" idx="11"/>
            <p:custDataLst>
              <p:tags r:id="rId2"/>
            </p:custDataLst>
          </p:nvPr>
        </p:nvSpPr>
        <p:spPr>
          <a:xfrm>
            <a:off x="384047" y="1069847"/>
            <a:ext cx="7388352" cy="1215923"/>
          </a:xfrm>
          <a:prstGeom prst="rect">
            <a:avLst/>
          </a:prstGeom>
        </p:spPr>
        <p:txBody>
          <a:bodyPr vert="horz" wrap="square" lIns="90876" tIns="34653" rIns="90876" bIns="34653"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a:t>انقر لتحرير أنماط النص الرئيسي</a:t>
            </a:r>
          </a:p>
          <a:p>
            <a:pPr lvl="1"/>
            <a:endParaRPr lang="ar-SA"/>
          </a:p>
        </p:txBody>
      </p:sp>
      <p:sp>
        <p:nvSpPr>
          <p:cNvPr id="8" name="عنصر نائب للمحتوى 7"/>
          <p:cNvSpPr>
            <a:spLocks noGrp="1"/>
          </p:cNvSpPr>
          <p:nvPr>
            <p:ph sz="quarter" idx="12"/>
            <p:custDataLst>
              <p:tags r:id="rId3"/>
            </p:custDataLst>
          </p:nvPr>
        </p:nvSpPr>
        <p:spPr>
          <a:xfrm>
            <a:off x="384047" y="2402357"/>
            <a:ext cx="7388352" cy="1215923"/>
          </a:xfrm>
          <a:prstGeom prst="rect">
            <a:avLst/>
          </a:prstGeom>
        </p:spPr>
        <p:txBody>
          <a:bodyPr vert="horz" wrap="square" lIns="90876" tIns="34653" rIns="90876" bIns="34653"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a:t>انقر لتحرير أنماط النص الرئيسي</a:t>
            </a:r>
          </a:p>
          <a:p>
            <a:pPr lvl="1"/>
            <a:endParaRPr lang="ar-SA"/>
          </a:p>
        </p:txBody>
      </p:sp>
      <p:sp>
        <p:nvSpPr>
          <p:cNvPr id="9" name="عنصر نائب للمحتوى 8"/>
          <p:cNvSpPr>
            <a:spLocks noGrp="1"/>
          </p:cNvSpPr>
          <p:nvPr>
            <p:ph sz="quarter" idx="13"/>
            <p:custDataLst>
              <p:tags r:id="rId4"/>
            </p:custDataLst>
          </p:nvPr>
        </p:nvSpPr>
        <p:spPr>
          <a:xfrm>
            <a:off x="384047" y="3734866"/>
            <a:ext cx="7388352" cy="1215923"/>
          </a:xfrm>
          <a:prstGeom prst="rect">
            <a:avLst/>
          </a:prstGeom>
        </p:spPr>
        <p:txBody>
          <a:bodyPr vert="horz" wrap="square" lIns="90876" tIns="34653" rIns="90876" bIns="34653"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a:t>انقر لتحرير أنماط النص الرئيسي</a:t>
            </a:r>
          </a:p>
          <a:p>
            <a:pPr lvl="1"/>
            <a:endParaRPr lang="ar-SA"/>
          </a:p>
        </p:txBody>
      </p:sp>
      <p:sp>
        <p:nvSpPr>
          <p:cNvPr id="10" name="عنصر نائب للمحتوى 9"/>
          <p:cNvSpPr>
            <a:spLocks noGrp="1"/>
          </p:cNvSpPr>
          <p:nvPr>
            <p:ph sz="quarter" idx="14"/>
            <p:custDataLst>
              <p:tags r:id="rId5"/>
            </p:custDataLst>
          </p:nvPr>
        </p:nvSpPr>
        <p:spPr>
          <a:xfrm>
            <a:off x="384047" y="5067375"/>
            <a:ext cx="7388352" cy="1215923"/>
          </a:xfrm>
          <a:prstGeom prst="rect">
            <a:avLst/>
          </a:prstGeom>
        </p:spPr>
        <p:txBody>
          <a:bodyPr vert="horz" wrap="square" lIns="90876" tIns="34653" rIns="90876" bIns="34653"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a:t>انقر لتحرير أنماط النص الرئيسي</a:t>
            </a:r>
          </a:p>
          <a:p>
            <a:pPr lvl="1"/>
            <a:endParaRPr lang="ar-SA"/>
          </a:p>
        </p:txBody>
      </p:sp>
      <p:pic>
        <p:nvPicPr>
          <p:cNvPr id="11" name="صورة 10" descr="Answer1.png"/>
          <p:cNvPicPr>
            <a:picLocks/>
          </p:cNvPicPr>
          <p:nvPr userDrawn="1">
            <p:custDataLst>
              <p:tags r:id="rId6"/>
            </p:custDataLst>
          </p:nvPr>
        </p:nvPicPr>
        <p:blipFill>
          <a:blip r:embed="rId11"/>
          <a:stretch>
            <a:fillRect/>
          </a:stretch>
        </p:blipFill>
        <p:spPr>
          <a:xfrm>
            <a:off x="7845552" y="1249184"/>
            <a:ext cx="857250" cy="857250"/>
          </a:xfrm>
          <a:prstGeom prst="rect">
            <a:avLst/>
          </a:prstGeom>
        </p:spPr>
      </p:pic>
      <p:pic>
        <p:nvPicPr>
          <p:cNvPr id="12" name="صورة 11" descr="Answer2.png"/>
          <p:cNvPicPr>
            <a:picLocks/>
          </p:cNvPicPr>
          <p:nvPr userDrawn="1">
            <p:custDataLst>
              <p:tags r:id="rId7"/>
            </p:custDataLst>
          </p:nvPr>
        </p:nvPicPr>
        <p:blipFill>
          <a:blip r:embed="rId12"/>
          <a:stretch>
            <a:fillRect/>
          </a:stretch>
        </p:blipFill>
        <p:spPr>
          <a:xfrm>
            <a:off x="7845552" y="2581693"/>
            <a:ext cx="857250" cy="857250"/>
          </a:xfrm>
          <a:prstGeom prst="rect">
            <a:avLst/>
          </a:prstGeom>
        </p:spPr>
      </p:pic>
      <p:pic>
        <p:nvPicPr>
          <p:cNvPr id="13" name="صورة 12" descr="Answer3.png"/>
          <p:cNvPicPr>
            <a:picLocks/>
          </p:cNvPicPr>
          <p:nvPr userDrawn="1">
            <p:custDataLst>
              <p:tags r:id="rId8"/>
            </p:custDataLst>
          </p:nvPr>
        </p:nvPicPr>
        <p:blipFill>
          <a:blip r:embed="rId13"/>
          <a:stretch>
            <a:fillRect/>
          </a:stretch>
        </p:blipFill>
        <p:spPr>
          <a:xfrm>
            <a:off x="7845552" y="3914203"/>
            <a:ext cx="857250" cy="857250"/>
          </a:xfrm>
          <a:prstGeom prst="rect">
            <a:avLst/>
          </a:prstGeom>
        </p:spPr>
      </p:pic>
      <p:pic>
        <p:nvPicPr>
          <p:cNvPr id="14" name="صورة 13" descr="Answer4.png"/>
          <p:cNvPicPr>
            <a:picLocks/>
          </p:cNvPicPr>
          <p:nvPr userDrawn="1">
            <p:custDataLst>
              <p:tags r:id="rId9"/>
            </p:custDataLst>
          </p:nvPr>
        </p:nvPicPr>
        <p:blipFill>
          <a:blip r:embed="rId14"/>
          <a:stretch>
            <a:fillRect/>
          </a:stretch>
        </p:blipFill>
        <p:spPr>
          <a:xfrm>
            <a:off x="7845552" y="5246712"/>
            <a:ext cx="857250" cy="857250"/>
          </a:xfrm>
          <a:prstGeom prst="rect">
            <a:avLst/>
          </a:prstGeom>
        </p:spPr>
      </p:pic>
    </p:spTree>
    <p:custDataLst>
      <p:custData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8374E80B-2701-4814-B5D7-783551B39FC5}" type="datetimeFigureOut">
              <a:rPr lang="ar-SA" smtClean="0"/>
              <a:pPr/>
              <a:t>05/06/41</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182D78F5-A264-4539-82E8-2B0275C3E65E}"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8374E80B-2701-4814-B5D7-783551B39FC5}" type="datetimeFigureOut">
              <a:rPr lang="ar-SA" smtClean="0"/>
              <a:pPr/>
              <a:t>05/06/41</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182D78F5-A264-4539-82E8-2B0275C3E65E}"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8374E80B-2701-4814-B5D7-783551B39FC5}" type="datetimeFigureOut">
              <a:rPr lang="ar-SA" smtClean="0"/>
              <a:pPr/>
              <a:t>05/06/41</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182D78F5-A264-4539-82E8-2B0275C3E65E}"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8374E80B-2701-4814-B5D7-783551B39FC5}" type="datetimeFigureOut">
              <a:rPr lang="ar-SA" smtClean="0"/>
              <a:pPr/>
              <a:t>05/06/41</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182D78F5-A264-4539-82E8-2B0275C3E65E}"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8374E80B-2701-4814-B5D7-783551B39FC5}" type="datetimeFigureOut">
              <a:rPr lang="ar-SA" smtClean="0"/>
              <a:pPr/>
              <a:t>05/06/41</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182D78F5-A264-4539-82E8-2B0275C3E65E}"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374E80B-2701-4814-B5D7-783551B39FC5}" type="datetimeFigureOut">
              <a:rPr lang="ar-SA" smtClean="0"/>
              <a:pPr/>
              <a:t>05/06/41</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182D78F5-A264-4539-82E8-2B0275C3E65E}"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374E80B-2701-4814-B5D7-783551B39FC5}" type="datetimeFigureOut">
              <a:rPr lang="ar-SA" smtClean="0"/>
              <a:pPr/>
              <a:t>05/06/41</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182D78F5-A264-4539-82E8-2B0275C3E65E}"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374E80B-2701-4814-B5D7-783551B39FC5}" type="datetimeFigureOut">
              <a:rPr lang="ar-SA" smtClean="0"/>
              <a:pPr/>
              <a:t>05/06/41</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182D78F5-A264-4539-82E8-2B0275C3E65E}"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374E80B-2701-4814-B5D7-783551B39FC5}" type="datetimeFigureOut">
              <a:rPr lang="ar-SA" smtClean="0"/>
              <a:pPr/>
              <a:t>05/06/41</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2D78F5-A264-4539-82E8-2B0275C3E65E}"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tags" Target="../tags/tag20.xml"/><Relationship Id="rId5" Type="http://schemas.openxmlformats.org/officeDocument/2006/relationships/image" Target="../media/image10.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0).jpg"/>
          <p:cNvPicPr>
            <a:picLocks noChangeAspect="1"/>
          </p:cNvPicPr>
          <p:nvPr/>
        </p:nvPicPr>
        <p:blipFill>
          <a:blip r:embed="rId2"/>
          <a:stretch>
            <a:fillRect/>
          </a:stretch>
        </p:blipFill>
        <p:spPr>
          <a:xfrm>
            <a:off x="214282" y="571480"/>
            <a:ext cx="8643998" cy="57864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29058" y="428604"/>
            <a:ext cx="4786346" cy="71438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dirty="0"/>
              <a:t>انواع المقابلات الشخصية </a:t>
            </a:r>
            <a:r>
              <a:rPr lang="ar-SA" dirty="0"/>
              <a:t>: </a:t>
            </a:r>
          </a:p>
        </p:txBody>
      </p:sp>
      <p:sp>
        <p:nvSpPr>
          <p:cNvPr id="3" name="مربع نص 2"/>
          <p:cNvSpPr txBox="1"/>
          <p:nvPr/>
        </p:nvSpPr>
        <p:spPr>
          <a:xfrm>
            <a:off x="1428728" y="1785926"/>
            <a:ext cx="7215238" cy="3970318"/>
          </a:xfrm>
          <a:prstGeom prst="rect">
            <a:avLst/>
          </a:prstGeom>
          <a:noFill/>
        </p:spPr>
        <p:txBody>
          <a:bodyPr wrap="square" rtlCol="1">
            <a:spAutoFit/>
          </a:bodyPr>
          <a:lstStyle/>
          <a:p>
            <a:r>
              <a:rPr lang="ar-SA" sz="2000" dirty="0"/>
              <a:t>هناك أنواع متعددة للمقابلات الشخصية التي قد تشارك فيها خلال عملية الاختيار بين المتقدمين لوظيفة ما , وفيما يلي أهم هذه الأنواع : </a:t>
            </a:r>
          </a:p>
          <a:p>
            <a:endParaRPr lang="ar-SA" dirty="0"/>
          </a:p>
          <a:p>
            <a:r>
              <a:rPr lang="ar-SA" sz="2800" dirty="0">
                <a:solidFill>
                  <a:schemeClr val="accent6">
                    <a:lumMod val="75000"/>
                  </a:schemeClr>
                </a:solidFill>
              </a:rPr>
              <a:t>1- المقابلة الشخصية الانتقائية : </a:t>
            </a:r>
            <a:r>
              <a:rPr lang="ar-SA" sz="2400" dirty="0"/>
              <a:t>تهدف هذه المقابلة إلى تصفية جميع المتقدمين للوظيفة وغير مؤهلين لها وهنا يكون عرض الحقائق الخاصة بمهاراتك أكثر أهمية من إقامة علاقة ودية .</a:t>
            </a:r>
            <a:endParaRPr lang="ar-SA" dirty="0"/>
          </a:p>
          <a:p>
            <a:endParaRPr lang="ar-SA" dirty="0"/>
          </a:p>
          <a:p>
            <a:r>
              <a:rPr lang="ar-SA" sz="2800" dirty="0">
                <a:solidFill>
                  <a:schemeClr val="accent6">
                    <a:lumMod val="75000"/>
                  </a:schemeClr>
                </a:solidFill>
              </a:rPr>
              <a:t>2-المقابلة الشخصية الفردية </a:t>
            </a:r>
            <a:r>
              <a:rPr lang="en-US" sz="3200" dirty="0">
                <a:solidFill>
                  <a:schemeClr val="accent6">
                    <a:lumMod val="75000"/>
                  </a:schemeClr>
                </a:solidFill>
              </a:rPr>
              <a:t>:</a:t>
            </a:r>
            <a:r>
              <a:rPr lang="ar-SA" sz="3200" dirty="0">
                <a:solidFill>
                  <a:schemeClr val="accent6">
                    <a:lumMod val="75000"/>
                  </a:schemeClr>
                </a:solidFill>
              </a:rPr>
              <a:t> </a:t>
            </a:r>
            <a:r>
              <a:rPr lang="ar-SA" sz="2000" dirty="0"/>
              <a:t>يمتاز هذا النوع من المقابلات بالإقرار بأنك تمتلك من المهارات والمعرفة ماهو ضروري للفوز بالوظيفة المرشح لها ولكن القائم على المقابلة يريد إن يرى بعض الأمور الخاصة بمدى  توافقك مع المؤسسة وهنا يمكنك إقامة علاقة ودية مع القائم على المقابلة معك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85786" y="642918"/>
            <a:ext cx="8001056" cy="5262979"/>
          </a:xfrm>
          <a:prstGeom prst="rect">
            <a:avLst/>
          </a:prstGeom>
          <a:noFill/>
        </p:spPr>
        <p:txBody>
          <a:bodyPr wrap="square" rtlCol="1">
            <a:spAutoFit/>
          </a:bodyPr>
          <a:lstStyle/>
          <a:p>
            <a:r>
              <a:rPr lang="ar-SA" sz="2400" dirty="0">
                <a:solidFill>
                  <a:schemeClr val="accent6">
                    <a:lumMod val="75000"/>
                  </a:schemeClr>
                </a:solidFill>
              </a:rPr>
              <a:t>3- المقابلة الشخصية الجماعية :  </a:t>
            </a:r>
            <a:r>
              <a:rPr lang="ar-SA" sz="2400" dirty="0"/>
              <a:t>تصمم هذه المقابلة لأكتشف القدرات القيادية لمديري و موظفي المستقبل الذين سيتعاملون مع الجمهور وهنا يتم جمع أفضل المتقدمين معا في مقابلة شخصية غير رسمية لها طابع مجموعة نقاش يتم فيها طرح موضوع ما ويبدأ القائم على المقابلة في المناقشة .</a:t>
            </a:r>
          </a:p>
          <a:p>
            <a:endParaRPr lang="ar-SA" sz="2400" dirty="0"/>
          </a:p>
          <a:p>
            <a:r>
              <a:rPr lang="ar-SA" sz="2400" dirty="0"/>
              <a:t>4</a:t>
            </a:r>
            <a:r>
              <a:rPr lang="ar-SA" sz="2400" dirty="0">
                <a:solidFill>
                  <a:schemeClr val="accent6">
                    <a:lumMod val="75000"/>
                  </a:schemeClr>
                </a:solidFill>
              </a:rPr>
              <a:t>- لجنة المقابلة الشخصية : </a:t>
            </a:r>
            <a:r>
              <a:rPr lang="ar-SA" sz="2400" dirty="0"/>
              <a:t>هي وسيلة شائعة يتم فيها موجهة عدد من موظفي المؤسسة الذين يكون لهم حق اختيارك أو رفضك لشغل الوظيفة المقترحة.</a:t>
            </a:r>
          </a:p>
          <a:p>
            <a:endParaRPr lang="ar-SA" sz="2400" dirty="0"/>
          </a:p>
          <a:p>
            <a:endParaRPr lang="ar-SA" sz="2400" dirty="0"/>
          </a:p>
          <a:p>
            <a:r>
              <a:rPr lang="ar-SA" sz="2400" dirty="0">
                <a:solidFill>
                  <a:schemeClr val="accent6">
                    <a:lumMod val="75000"/>
                  </a:schemeClr>
                </a:solidFill>
              </a:rPr>
              <a:t>5- المقابلة الشخصية عبر الهاتف : </a:t>
            </a:r>
            <a:r>
              <a:rPr lang="ar-SA" sz="2400" dirty="0"/>
              <a:t>تعد هذه المقابلة من المقابلات الشخصية الانتقائية للتخلص من المتقدمين ذوي المؤهلات الضعيفة بحيث لا يتبقى سوى عدد صغير للمقابلات الشخصية الخاصة فقد يتم الاتصال بك بدون سابق إنذار أو قد تتحول مكالمة هاتفية لمراجعة سيرتك الذاتية إلى مقابلة عبر الهاتف . واحرص على الحصول على مقابلة شخصية وجها لوجه مع مسؤولي المؤسسة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6786578" y="285728"/>
            <a:ext cx="2071702" cy="1500198"/>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200" dirty="0"/>
              <a:t>لاحظ :</a:t>
            </a:r>
          </a:p>
        </p:txBody>
      </p:sp>
      <p:sp>
        <p:nvSpPr>
          <p:cNvPr id="3" name="مربع نص 2"/>
          <p:cNvSpPr txBox="1"/>
          <p:nvPr/>
        </p:nvSpPr>
        <p:spPr>
          <a:xfrm>
            <a:off x="642910" y="2143116"/>
            <a:ext cx="7715304" cy="4154984"/>
          </a:xfrm>
          <a:prstGeom prst="rect">
            <a:avLst/>
          </a:prstGeom>
          <a:noFill/>
        </p:spPr>
        <p:txBody>
          <a:bodyPr wrap="square" rtlCol="1">
            <a:spAutoFit/>
          </a:bodyPr>
          <a:lstStyle/>
          <a:p>
            <a:r>
              <a:rPr lang="ar-SA" sz="2400" dirty="0"/>
              <a:t> </a:t>
            </a:r>
            <a:r>
              <a:rPr lang="ar-SA" sz="2400" dirty="0">
                <a:solidFill>
                  <a:schemeClr val="accent4">
                    <a:lumMod val="75000"/>
                  </a:schemeClr>
                </a:solidFill>
              </a:rPr>
              <a:t>قبل الاتصال بصاحب العمل يتوجب عليك أن تقوم بما يلي : </a:t>
            </a:r>
          </a:p>
          <a:p>
            <a:endParaRPr lang="ar-SA" sz="2400" dirty="0">
              <a:solidFill>
                <a:schemeClr val="accent4">
                  <a:lumMod val="75000"/>
                </a:schemeClr>
              </a:solidFill>
            </a:endParaRPr>
          </a:p>
          <a:p>
            <a:pPr>
              <a:buFontTx/>
              <a:buChar char="-"/>
            </a:pPr>
            <a:r>
              <a:rPr lang="ar-SA" sz="2400" dirty="0">
                <a:solidFill>
                  <a:schemeClr val="accent4">
                    <a:lumMod val="75000"/>
                  </a:schemeClr>
                </a:solidFill>
              </a:rPr>
              <a:t>اجمع اكبر قدر من المعلومات عن صاحب العمل ونوع العمل الذي يشغله . </a:t>
            </a:r>
          </a:p>
          <a:p>
            <a:pPr>
              <a:buFontTx/>
              <a:buChar char="-"/>
            </a:pPr>
            <a:r>
              <a:rPr lang="ar-SA" sz="2400" dirty="0">
                <a:solidFill>
                  <a:schemeClr val="accent4">
                    <a:lumMod val="75000"/>
                  </a:schemeClr>
                </a:solidFill>
              </a:rPr>
              <a:t> حاول أن تتعرف على اسم الشخص المسؤول عن التوظيف .</a:t>
            </a:r>
          </a:p>
          <a:p>
            <a:pPr>
              <a:buFontTx/>
              <a:buChar char="-"/>
            </a:pPr>
            <a:r>
              <a:rPr lang="ar-SA" sz="2400" dirty="0">
                <a:solidFill>
                  <a:schemeClr val="accent4">
                    <a:lumMod val="75000"/>
                  </a:schemeClr>
                </a:solidFill>
              </a:rPr>
              <a:t>تأكد من جاهزية كافة وثائقك الخاصة بالبحث عن العمل .</a:t>
            </a:r>
          </a:p>
          <a:p>
            <a:pPr>
              <a:buFontTx/>
              <a:buChar char="-"/>
            </a:pPr>
            <a:r>
              <a:rPr lang="ar-SA" sz="2400" dirty="0">
                <a:solidFill>
                  <a:schemeClr val="accent4">
                    <a:lumMod val="75000"/>
                  </a:schemeClr>
                </a:solidFill>
              </a:rPr>
              <a:t>كن واضحا ودقيقا في تحديد هدف اتصالك .</a:t>
            </a:r>
          </a:p>
          <a:p>
            <a:pPr>
              <a:buFontTx/>
              <a:buChar char="-"/>
            </a:pPr>
            <a:r>
              <a:rPr lang="ar-SA" sz="2400" dirty="0">
                <a:solidFill>
                  <a:schemeClr val="accent4">
                    <a:lumMod val="75000"/>
                  </a:schemeClr>
                </a:solidFill>
              </a:rPr>
              <a:t>جهز ماتريد أن تقوله .</a:t>
            </a:r>
          </a:p>
          <a:p>
            <a:pPr>
              <a:buFontTx/>
              <a:buChar char="-"/>
            </a:pPr>
            <a:r>
              <a:rPr lang="ar-SA" sz="2400" dirty="0">
                <a:solidFill>
                  <a:schemeClr val="accent4">
                    <a:lumMod val="75000"/>
                  </a:schemeClr>
                </a:solidFill>
              </a:rPr>
              <a:t>الإيجاز والإختصار .</a:t>
            </a:r>
          </a:p>
          <a:p>
            <a:pPr>
              <a:buFontTx/>
              <a:buChar char="-"/>
            </a:pPr>
            <a:r>
              <a:rPr lang="ar-SA" sz="2400" dirty="0">
                <a:solidFill>
                  <a:schemeClr val="accent4">
                    <a:lumMod val="75000"/>
                  </a:schemeClr>
                </a:solidFill>
              </a:rPr>
              <a:t>لا تستدر العطف من صاحب العمل .</a:t>
            </a:r>
          </a:p>
          <a:p>
            <a:pPr>
              <a:buFontTx/>
              <a:buChar char="-"/>
            </a:pPr>
            <a:r>
              <a:rPr lang="ar-SA" sz="2400" dirty="0">
                <a:solidFill>
                  <a:schemeClr val="accent4">
                    <a:lumMod val="75000"/>
                  </a:schemeClr>
                </a:solidFill>
              </a:rPr>
              <a:t>لا تتحدث عن نفسك بسلبية . </a:t>
            </a:r>
          </a:p>
          <a:p>
            <a:pPr>
              <a:buFontTx/>
              <a:buChar char="-"/>
            </a:pPr>
            <a:r>
              <a:rPr lang="ar-SA" sz="2400" dirty="0">
                <a:solidFill>
                  <a:schemeClr val="accent4">
                    <a:lumMod val="75000"/>
                  </a:schemeClr>
                </a:solidFill>
              </a:rPr>
              <a:t>لا تناقش مشكلات شخصية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7B684CA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B466630E.jpg"/>
          <p:cNvPicPr>
            <a:picLocks noChangeAspect="1"/>
          </p:cNvPicPr>
          <p:nvPr/>
        </p:nvPicPr>
        <p:blipFill>
          <a:blip r:embed="rId2" cstate="print"/>
          <a:stretch>
            <a:fillRect/>
          </a:stretch>
        </p:blipFill>
        <p:spPr>
          <a:xfrm>
            <a:off x="285720" y="0"/>
            <a:ext cx="857256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44EE3500.jpg"/>
          <p:cNvPicPr>
            <a:picLocks noChangeAspect="1"/>
          </p:cNvPicPr>
          <p:nvPr/>
        </p:nvPicPr>
        <p:blipFill>
          <a:blip r:embed="rId2" cstate="print"/>
          <a:stretch>
            <a:fillRect/>
          </a:stretch>
        </p:blipFill>
        <p:spPr>
          <a:xfrm>
            <a:off x="357158" y="0"/>
            <a:ext cx="8286807"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0"/>
          </p:nvPr>
        </p:nvSpPr>
        <p:spPr/>
        <p:txBody>
          <a:bodyPr>
            <a:normAutofit fontScale="92500"/>
          </a:bodyPr>
          <a:lstStyle/>
          <a:p>
            <a:r>
              <a:rPr lang="ar-SA" dirty="0"/>
              <a:t>برأيك هل المقابلة الشخصية لها اهمية كبيرة للشخص المتقدم للوظيفة؟</a:t>
            </a:r>
          </a:p>
        </p:txBody>
      </p:sp>
      <p:pic>
        <p:nvPicPr>
          <p:cNvPr id="5" name="صورة 4" descr="CorrectAnswerIndicator.png"/>
          <p:cNvPicPr>
            <a:picLocks/>
          </p:cNvPicPr>
          <p:nvPr>
            <p:custDataLst>
              <p:tags r:id="rId2"/>
            </p:custDataLst>
          </p:nvPr>
        </p:nvPicPr>
        <p:blipFill>
          <a:blip r:embed="rId4"/>
          <a:stretch>
            <a:fillRect/>
          </a:stretch>
        </p:blipFill>
        <p:spPr>
          <a:xfrm>
            <a:off x="7845552" y="2234336"/>
            <a:ext cx="857250" cy="857250"/>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نص 8"/>
          <p:cNvSpPr>
            <a:spLocks noGrp="1"/>
          </p:cNvSpPr>
          <p:nvPr>
            <p:ph type="body" idx="10"/>
          </p:nvPr>
        </p:nvSpPr>
        <p:spPr/>
        <p:txBody>
          <a:bodyPr/>
          <a:lstStyle/>
          <a:p>
            <a:r>
              <a:rPr lang="ar-SA" dirty="0"/>
              <a:t>صلي الكلمات بالصور التي تناسبها </a:t>
            </a:r>
          </a:p>
        </p:txBody>
      </p:sp>
      <p:pic>
        <p:nvPicPr>
          <p:cNvPr id="10" name="صورة 9" descr="تنزيل (7).jpg"/>
          <p:cNvPicPr>
            <a:picLocks noChangeAspect="1"/>
          </p:cNvPicPr>
          <p:nvPr/>
        </p:nvPicPr>
        <p:blipFill>
          <a:blip r:embed="rId3"/>
          <a:stretch>
            <a:fillRect/>
          </a:stretch>
        </p:blipFill>
        <p:spPr>
          <a:xfrm>
            <a:off x="5857884" y="1214422"/>
            <a:ext cx="1828800" cy="1828800"/>
          </a:xfrm>
          <a:prstGeom prst="rect">
            <a:avLst/>
          </a:prstGeom>
        </p:spPr>
      </p:pic>
      <p:pic>
        <p:nvPicPr>
          <p:cNvPr id="11" name="صورة 10" descr="تنزيل (6).jpg"/>
          <p:cNvPicPr>
            <a:picLocks noChangeAspect="1"/>
          </p:cNvPicPr>
          <p:nvPr/>
        </p:nvPicPr>
        <p:blipFill>
          <a:blip r:embed="rId4"/>
          <a:stretch>
            <a:fillRect/>
          </a:stretch>
        </p:blipFill>
        <p:spPr>
          <a:xfrm>
            <a:off x="5572132" y="3571876"/>
            <a:ext cx="1971675" cy="1476375"/>
          </a:xfrm>
          <a:prstGeom prst="rect">
            <a:avLst/>
          </a:prstGeom>
        </p:spPr>
      </p:pic>
      <p:pic>
        <p:nvPicPr>
          <p:cNvPr id="12" name="صورة 11" descr="تنزيل (4).jpg"/>
          <p:cNvPicPr>
            <a:picLocks noChangeAspect="1"/>
          </p:cNvPicPr>
          <p:nvPr/>
        </p:nvPicPr>
        <p:blipFill>
          <a:blip r:embed="rId5"/>
          <a:stretch>
            <a:fillRect/>
          </a:stretch>
        </p:blipFill>
        <p:spPr>
          <a:xfrm>
            <a:off x="4429124" y="5072074"/>
            <a:ext cx="3028950" cy="1504950"/>
          </a:xfrm>
          <a:prstGeom prst="rect">
            <a:avLst/>
          </a:prstGeom>
        </p:spPr>
      </p:pic>
      <p:sp>
        <p:nvSpPr>
          <p:cNvPr id="13" name="مربع نص 12"/>
          <p:cNvSpPr txBox="1"/>
          <p:nvPr/>
        </p:nvSpPr>
        <p:spPr>
          <a:xfrm>
            <a:off x="714348" y="1785926"/>
            <a:ext cx="3000396" cy="800219"/>
          </a:xfrm>
          <a:prstGeom prst="rect">
            <a:avLst/>
          </a:prstGeom>
          <a:noFill/>
        </p:spPr>
        <p:txBody>
          <a:bodyPr wrap="square" rtlCol="1">
            <a:spAutoFit/>
          </a:bodyPr>
          <a:lstStyle/>
          <a:p>
            <a:r>
              <a:rPr lang="ar-SA" dirty="0"/>
              <a:t> </a:t>
            </a:r>
            <a:r>
              <a:rPr lang="ar-SA" sz="2800" b="1" dirty="0">
                <a:solidFill>
                  <a:schemeClr val="accent4">
                    <a:lumMod val="75000"/>
                  </a:schemeClr>
                </a:solidFill>
              </a:rPr>
              <a:t>مقابلة شخصية جماعية </a:t>
            </a:r>
            <a:r>
              <a:rPr lang="ar-SA" dirty="0"/>
              <a:t>.</a:t>
            </a:r>
          </a:p>
        </p:txBody>
      </p:sp>
      <p:sp>
        <p:nvSpPr>
          <p:cNvPr id="14" name="مربع نص 13"/>
          <p:cNvSpPr txBox="1"/>
          <p:nvPr/>
        </p:nvSpPr>
        <p:spPr>
          <a:xfrm>
            <a:off x="714348" y="3286124"/>
            <a:ext cx="3071834" cy="584775"/>
          </a:xfrm>
          <a:prstGeom prst="rect">
            <a:avLst/>
          </a:prstGeom>
          <a:noFill/>
        </p:spPr>
        <p:txBody>
          <a:bodyPr wrap="square" rtlCol="1">
            <a:spAutoFit/>
          </a:bodyPr>
          <a:lstStyle/>
          <a:p>
            <a:r>
              <a:rPr lang="ar-SA" sz="3200" dirty="0">
                <a:solidFill>
                  <a:schemeClr val="tx2">
                    <a:lumMod val="60000"/>
                    <a:lumOff val="40000"/>
                  </a:schemeClr>
                </a:solidFill>
              </a:rPr>
              <a:t>مقابلة شخصية فردية</a:t>
            </a:r>
          </a:p>
        </p:txBody>
      </p:sp>
      <p:sp>
        <p:nvSpPr>
          <p:cNvPr id="15" name="مربع نص 14"/>
          <p:cNvSpPr txBox="1"/>
          <p:nvPr/>
        </p:nvSpPr>
        <p:spPr>
          <a:xfrm>
            <a:off x="428596" y="5000636"/>
            <a:ext cx="3143272" cy="954107"/>
          </a:xfrm>
          <a:prstGeom prst="rect">
            <a:avLst/>
          </a:prstGeom>
          <a:noFill/>
        </p:spPr>
        <p:txBody>
          <a:bodyPr wrap="square" rtlCol="1">
            <a:spAutoFit/>
          </a:bodyPr>
          <a:lstStyle/>
          <a:p>
            <a:r>
              <a:rPr lang="ar-SA" sz="2800" dirty="0">
                <a:solidFill>
                  <a:srgbClr val="00B050"/>
                </a:solidFill>
              </a:rPr>
              <a:t>مقابلة شخصية عبر الهاتف </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نص 6"/>
          <p:cNvSpPr>
            <a:spLocks noGrp="1"/>
          </p:cNvSpPr>
          <p:nvPr>
            <p:ph type="body" idx="10"/>
          </p:nvPr>
        </p:nvSpPr>
        <p:spPr/>
        <p:txBody>
          <a:bodyPr/>
          <a:lstStyle/>
          <a:p>
            <a:r>
              <a:rPr lang="ar-SA" dirty="0"/>
              <a:t>ماهي الاساسيات التي يجب ان تتوفر بالمقابلة الشخصية ؟</a:t>
            </a:r>
          </a:p>
        </p:txBody>
      </p:sp>
      <p:sp>
        <p:nvSpPr>
          <p:cNvPr id="8" name="عنصر نائب للمحتوى 7"/>
          <p:cNvSpPr>
            <a:spLocks noGrp="1"/>
          </p:cNvSpPr>
          <p:nvPr>
            <p:ph sz="quarter" idx="11"/>
          </p:nvPr>
        </p:nvSpPr>
        <p:spPr/>
        <p:txBody>
          <a:bodyPr/>
          <a:lstStyle/>
          <a:p>
            <a:r>
              <a:rPr lang="ar-SA" dirty="0"/>
              <a:t>المحادثة</a:t>
            </a:r>
          </a:p>
        </p:txBody>
      </p:sp>
      <p:sp>
        <p:nvSpPr>
          <p:cNvPr id="9" name="عنصر نائب للمحتوى 8"/>
          <p:cNvSpPr>
            <a:spLocks noGrp="1"/>
          </p:cNvSpPr>
          <p:nvPr>
            <p:ph sz="quarter" idx="12"/>
          </p:nvPr>
        </p:nvSpPr>
        <p:spPr/>
        <p:txBody>
          <a:bodyPr/>
          <a:lstStyle/>
          <a:p>
            <a:r>
              <a:rPr lang="ar-SA" dirty="0"/>
              <a:t>الحوار</a:t>
            </a:r>
          </a:p>
        </p:txBody>
      </p:sp>
      <p:sp>
        <p:nvSpPr>
          <p:cNvPr id="10" name="عنصر نائب للمحتوى 9"/>
          <p:cNvSpPr>
            <a:spLocks noGrp="1"/>
          </p:cNvSpPr>
          <p:nvPr>
            <p:ph sz="quarter" idx="13"/>
          </p:nvPr>
        </p:nvSpPr>
        <p:spPr/>
        <p:txBody>
          <a:bodyPr/>
          <a:lstStyle/>
          <a:p>
            <a:r>
              <a:rPr lang="ar-SA" dirty="0"/>
              <a:t>الاتصال</a:t>
            </a:r>
          </a:p>
        </p:txBody>
      </p:sp>
      <p:sp>
        <p:nvSpPr>
          <p:cNvPr id="11" name="عنصر نائب للمحتوى 10"/>
          <p:cNvSpPr>
            <a:spLocks noGrp="1"/>
          </p:cNvSpPr>
          <p:nvPr>
            <p:ph sz="quarter" idx="14"/>
          </p:nvPr>
        </p:nvSpPr>
        <p:spPr/>
        <p:txBody>
          <a:bodyPr/>
          <a:lstStyle/>
          <a:p>
            <a:r>
              <a:rPr lang="ar-SA" dirty="0"/>
              <a:t>جميع ما سبق</a:t>
            </a:r>
          </a:p>
        </p:txBody>
      </p:sp>
      <p:pic>
        <p:nvPicPr>
          <p:cNvPr id="13" name="صورة 12" descr="CorrectAnswerIndicator.png"/>
          <p:cNvPicPr>
            <a:picLocks/>
          </p:cNvPicPr>
          <p:nvPr>
            <p:custDataLst>
              <p:tags r:id="rId2"/>
            </p:custDataLst>
          </p:nvPr>
        </p:nvPicPr>
        <p:blipFill>
          <a:blip r:embed="rId4"/>
          <a:stretch>
            <a:fillRect/>
          </a:stretch>
        </p:blipFill>
        <p:spPr>
          <a:xfrm>
            <a:off x="7845552" y="5246712"/>
            <a:ext cx="857250" cy="85725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تنزيل (3).jpg"/>
          <p:cNvPicPr>
            <a:picLocks noChangeAspect="1"/>
          </p:cNvPicPr>
          <p:nvPr/>
        </p:nvPicPr>
        <p:blipFill>
          <a:blip r:embed="rId2"/>
          <a:stretch>
            <a:fillRect/>
          </a:stretch>
        </p:blipFill>
        <p:spPr>
          <a:xfrm>
            <a:off x="500035" y="1071546"/>
            <a:ext cx="8143932" cy="3319479"/>
          </a:xfrm>
          <a:prstGeom prst="rect">
            <a:avLst/>
          </a:prstGeom>
        </p:spPr>
      </p:pic>
      <p:sp>
        <p:nvSpPr>
          <p:cNvPr id="3" name="مربع نص 2"/>
          <p:cNvSpPr txBox="1"/>
          <p:nvPr/>
        </p:nvSpPr>
        <p:spPr>
          <a:xfrm>
            <a:off x="785786" y="4857760"/>
            <a:ext cx="6572296" cy="923330"/>
          </a:xfrm>
          <a:prstGeom prst="rect">
            <a:avLst/>
          </a:prstGeom>
          <a:noFill/>
        </p:spPr>
        <p:txBody>
          <a:bodyPr wrap="square" rtlCol="1">
            <a:spAutoFit/>
          </a:bodyPr>
          <a:lstStyle/>
          <a:p>
            <a:r>
              <a:rPr lang="ar-SA" sz="5400" dirty="0">
                <a:solidFill>
                  <a:srgbClr val="00B050"/>
                </a:solidFill>
              </a:rPr>
              <a:t>اجتياز المقابلة الشخصية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9515DA74.jpg"/>
          <p:cNvPicPr>
            <a:picLocks noChangeAspect="1"/>
          </p:cNvPicPr>
          <p:nvPr/>
        </p:nvPicPr>
        <p:blipFill>
          <a:blip r:embed="rId2"/>
          <a:stretch>
            <a:fillRect/>
          </a:stretch>
        </p:blipFill>
        <p:spPr>
          <a:xfrm>
            <a:off x="0" y="120625"/>
            <a:ext cx="9144000" cy="66167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214414" y="928670"/>
            <a:ext cx="6929486" cy="3785652"/>
          </a:xfrm>
          <a:prstGeom prst="rect">
            <a:avLst/>
          </a:prstGeom>
          <a:noFill/>
        </p:spPr>
        <p:txBody>
          <a:bodyPr wrap="square" rtlCol="1">
            <a:spAutoFit/>
          </a:bodyPr>
          <a:lstStyle/>
          <a:p>
            <a:r>
              <a:rPr lang="ar-SA" sz="2400" dirty="0">
                <a:solidFill>
                  <a:schemeClr val="accent1"/>
                </a:solidFill>
              </a:rPr>
              <a:t>عند تخرجك من المرحلة الثانوية مكلَلا بالنجاح يكون امامك تفكير عميق في اتخاذ الخطوة القادمة والمتعلقة بمستقبلك المهني وحياتك العملية, فهناك مساران لا بد لك من ان تختار أحدهما وهما :</a:t>
            </a:r>
          </a:p>
          <a:p>
            <a:endParaRPr lang="ar-SA" sz="2400" dirty="0">
              <a:solidFill>
                <a:schemeClr val="accent1"/>
              </a:solidFill>
            </a:endParaRPr>
          </a:p>
          <a:p>
            <a:endParaRPr lang="ar-SA" sz="2400" dirty="0">
              <a:solidFill>
                <a:schemeClr val="accent1"/>
              </a:solidFill>
            </a:endParaRPr>
          </a:p>
          <a:p>
            <a:pPr marL="342900" indent="-342900">
              <a:buAutoNum type="arabicParenR"/>
            </a:pPr>
            <a:r>
              <a:rPr lang="ar-SA" sz="2400" dirty="0">
                <a:solidFill>
                  <a:schemeClr val="accent1"/>
                </a:solidFill>
              </a:rPr>
              <a:t>استكمال تعليمك العالي من خلال الالتحاق بالجامعة </a:t>
            </a:r>
          </a:p>
          <a:p>
            <a:pPr marL="342900" indent="-342900">
              <a:buAutoNum type="arabicParenR"/>
            </a:pPr>
            <a:endParaRPr lang="ar-SA" sz="2400" dirty="0">
              <a:solidFill>
                <a:schemeClr val="accent1"/>
              </a:solidFill>
            </a:endParaRPr>
          </a:p>
          <a:p>
            <a:pPr marL="342900" indent="-342900">
              <a:buAutoNum type="arabicParenR"/>
            </a:pPr>
            <a:endParaRPr lang="ar-SA" sz="2400" dirty="0">
              <a:solidFill>
                <a:schemeClr val="accent1"/>
              </a:solidFill>
            </a:endParaRPr>
          </a:p>
          <a:p>
            <a:pPr marL="342900" indent="-342900">
              <a:buAutoNum type="arabicParenR"/>
            </a:pPr>
            <a:r>
              <a:rPr lang="ar-SA" sz="2400" dirty="0">
                <a:solidFill>
                  <a:schemeClr val="accent1"/>
                </a:solidFill>
              </a:rPr>
              <a:t> الالتحاق بعالم العمل من خلال العمل الحر او شغل إحدى الوظائف التي تتلاءم مع مؤهلك وقدراتك الشخصية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6643702" y="571480"/>
            <a:ext cx="1857388" cy="171451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SA" sz="4400" dirty="0"/>
              <a:t>لاحظ</a:t>
            </a:r>
          </a:p>
        </p:txBody>
      </p:sp>
      <p:sp>
        <p:nvSpPr>
          <p:cNvPr id="3" name="مربع نص 2"/>
          <p:cNvSpPr txBox="1"/>
          <p:nvPr/>
        </p:nvSpPr>
        <p:spPr>
          <a:xfrm>
            <a:off x="1000100" y="2214554"/>
            <a:ext cx="7358114" cy="2677656"/>
          </a:xfrm>
          <a:prstGeom prst="rect">
            <a:avLst/>
          </a:prstGeom>
          <a:noFill/>
        </p:spPr>
        <p:txBody>
          <a:bodyPr wrap="square" rtlCol="1">
            <a:spAutoFit/>
          </a:bodyPr>
          <a:lstStyle/>
          <a:p>
            <a:r>
              <a:rPr lang="ar-SA" sz="2800" dirty="0"/>
              <a:t>في كل الأحوال غالبا ما سيتطلب منك اجراء مقابلة شخصية معك للتعرف على قدراتك وسماتك الشخصية والعملية فاليوم اصبحت الجامعات تطلب اجراء مقابلات شخصية مع المتقدمين للالتحاق بها . وكذلك مؤسسات العمل بالقطاعين الحكومي والخاص تطلب إجراء هذه المقابلة للتعرف على سمات الشخص المطلوب لشغل وظيفة ما .</a:t>
            </a:r>
          </a:p>
        </p:txBody>
      </p:sp>
      <p:pic>
        <p:nvPicPr>
          <p:cNvPr id="4" name="صورة 3" descr="images (9).jpg"/>
          <p:cNvPicPr>
            <a:picLocks noChangeAspect="1"/>
          </p:cNvPicPr>
          <p:nvPr/>
        </p:nvPicPr>
        <p:blipFill>
          <a:blip r:embed="rId2"/>
          <a:stretch>
            <a:fillRect/>
          </a:stretch>
        </p:blipFill>
        <p:spPr>
          <a:xfrm>
            <a:off x="357158" y="4500570"/>
            <a:ext cx="2171700" cy="21050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اوية واحدة مستديرة 1"/>
          <p:cNvSpPr/>
          <p:nvPr/>
        </p:nvSpPr>
        <p:spPr>
          <a:xfrm>
            <a:off x="428596" y="928670"/>
            <a:ext cx="8286808" cy="1000132"/>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dirty="0">
                <a:solidFill>
                  <a:schemeClr val="bg1"/>
                </a:solidFill>
              </a:rPr>
              <a:t>المقصود بالمقابلة الشخصية ؟</a:t>
            </a:r>
          </a:p>
        </p:txBody>
      </p:sp>
      <p:sp>
        <p:nvSpPr>
          <p:cNvPr id="3" name="مربع نص 2"/>
          <p:cNvSpPr txBox="1"/>
          <p:nvPr/>
        </p:nvSpPr>
        <p:spPr>
          <a:xfrm>
            <a:off x="2500298" y="2214554"/>
            <a:ext cx="6357982" cy="3170099"/>
          </a:xfrm>
          <a:prstGeom prst="rect">
            <a:avLst/>
          </a:prstGeom>
          <a:noFill/>
        </p:spPr>
        <p:txBody>
          <a:bodyPr wrap="square" rtlCol="1">
            <a:spAutoFit/>
          </a:bodyPr>
          <a:lstStyle/>
          <a:p>
            <a:r>
              <a:rPr lang="ar-SA" sz="4000" dirty="0"/>
              <a:t>المقابلة الشخصية عبارة عن مناقشة و حوار بين شخصين لتحقيق هدف ما ودائما يكون للمقابلة الشخصية هدف او اهداف محددة ويطلق عليها مصطلح </a:t>
            </a:r>
            <a:r>
              <a:rPr lang="en-US" sz="4000" dirty="0"/>
              <a:t>interview</a:t>
            </a:r>
            <a:endParaRPr lang="ar-SA" sz="4000" dirty="0"/>
          </a:p>
        </p:txBody>
      </p:sp>
      <p:pic>
        <p:nvPicPr>
          <p:cNvPr id="4" name="صورة 3" descr="تنزيل (4).jpg"/>
          <p:cNvPicPr>
            <a:picLocks noChangeAspect="1"/>
          </p:cNvPicPr>
          <p:nvPr/>
        </p:nvPicPr>
        <p:blipFill>
          <a:blip r:embed="rId2"/>
          <a:stretch>
            <a:fillRect/>
          </a:stretch>
        </p:blipFill>
        <p:spPr>
          <a:xfrm>
            <a:off x="214282" y="5143512"/>
            <a:ext cx="3028950" cy="15049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785794"/>
            <a:ext cx="7358114" cy="9286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4000" dirty="0"/>
              <a:t>اهمية المقابلة لصاحب العمل :</a:t>
            </a:r>
          </a:p>
        </p:txBody>
      </p:sp>
      <p:sp>
        <p:nvSpPr>
          <p:cNvPr id="3" name="مربع نص 2"/>
          <p:cNvSpPr txBox="1"/>
          <p:nvPr/>
        </p:nvSpPr>
        <p:spPr>
          <a:xfrm>
            <a:off x="1000100" y="2714620"/>
            <a:ext cx="7929618" cy="4154984"/>
          </a:xfrm>
          <a:prstGeom prst="rect">
            <a:avLst/>
          </a:prstGeom>
          <a:noFill/>
        </p:spPr>
        <p:txBody>
          <a:bodyPr wrap="square" rtlCol="1">
            <a:spAutoFit/>
          </a:bodyPr>
          <a:lstStyle/>
          <a:p>
            <a:r>
              <a:rPr lang="ar-SA" sz="2400" b="1" dirty="0"/>
              <a:t>الحصول على معلومات حاسمة لاتخاذ قرار معين .</a:t>
            </a:r>
          </a:p>
          <a:p>
            <a:pPr>
              <a:buFontTx/>
              <a:buChar char="-"/>
            </a:pPr>
            <a:endParaRPr lang="ar-SA" sz="2400" b="1" dirty="0"/>
          </a:p>
          <a:p>
            <a:pPr>
              <a:buFontTx/>
              <a:buChar char="-"/>
            </a:pPr>
            <a:endParaRPr lang="ar-SA" sz="2400" b="1" dirty="0"/>
          </a:p>
          <a:p>
            <a:pPr>
              <a:buFontTx/>
              <a:buChar char="-"/>
            </a:pPr>
            <a:r>
              <a:rPr lang="ar-SA" sz="2400" b="1" dirty="0"/>
              <a:t> التعرف على مقومات المتقدم للوظيفة المتقدم للوظيفة المتاحة قبل اصدار حكم نهائي بخصوص تعينه أم لا .</a:t>
            </a:r>
          </a:p>
          <a:p>
            <a:pPr>
              <a:buFontTx/>
              <a:buChar char="-"/>
            </a:pPr>
            <a:endParaRPr lang="ar-SA" sz="2400" b="1" dirty="0"/>
          </a:p>
          <a:p>
            <a:pPr>
              <a:buFontTx/>
              <a:buChar char="-"/>
            </a:pPr>
            <a:r>
              <a:rPr lang="ar-SA" sz="2400" b="1" dirty="0"/>
              <a:t> التعرف على بعض السمات الشخصية للمتقدم الى الوظيفة وخصوصا تلك التي يحتاجها العمل .</a:t>
            </a:r>
          </a:p>
          <a:p>
            <a:pPr>
              <a:buFontTx/>
              <a:buChar char="-"/>
            </a:pPr>
            <a:endParaRPr lang="ar-SA" sz="2400" b="1" dirty="0"/>
          </a:p>
          <a:p>
            <a:pPr>
              <a:buFontTx/>
              <a:buChar char="-"/>
            </a:pPr>
            <a:r>
              <a:rPr lang="ar-SA" sz="2400" b="1" dirty="0"/>
              <a:t> كشف الإعاقات والتشوهات والتحقق من صحة المعلومات الواردة في السيرة الذاتية ..</a:t>
            </a:r>
          </a:p>
        </p:txBody>
      </p:sp>
      <p:sp>
        <p:nvSpPr>
          <p:cNvPr id="4" name="مربع نص 3"/>
          <p:cNvSpPr txBox="1"/>
          <p:nvPr/>
        </p:nvSpPr>
        <p:spPr>
          <a:xfrm>
            <a:off x="2000232" y="2143116"/>
            <a:ext cx="6572296" cy="523220"/>
          </a:xfrm>
          <a:prstGeom prst="rect">
            <a:avLst/>
          </a:prstGeom>
          <a:noFill/>
        </p:spPr>
        <p:txBody>
          <a:bodyPr wrap="square" rtlCol="1">
            <a:spAutoFit/>
          </a:bodyPr>
          <a:lstStyle/>
          <a:p>
            <a:r>
              <a:rPr lang="ar-SA" sz="2800" dirty="0"/>
              <a:t>تساعد المقابلة الشخصية صاحب العمل في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43042" y="500042"/>
            <a:ext cx="707236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t>أهمية المقابلة الشخصية للشخص المتقدم للوظيفة :</a:t>
            </a:r>
          </a:p>
        </p:txBody>
      </p:sp>
      <p:sp>
        <p:nvSpPr>
          <p:cNvPr id="3" name="مربع نص 2"/>
          <p:cNvSpPr txBox="1"/>
          <p:nvPr/>
        </p:nvSpPr>
        <p:spPr>
          <a:xfrm>
            <a:off x="571472" y="2786058"/>
            <a:ext cx="8143932" cy="3416320"/>
          </a:xfrm>
          <a:prstGeom prst="rect">
            <a:avLst/>
          </a:prstGeom>
          <a:noFill/>
        </p:spPr>
        <p:txBody>
          <a:bodyPr wrap="square" rtlCol="1">
            <a:spAutoFit/>
          </a:bodyPr>
          <a:lstStyle/>
          <a:p>
            <a:r>
              <a:rPr lang="ar-SA" sz="2400" dirty="0"/>
              <a:t>إظهار قدراته الفنية والمعرفية التي تتلاءم مع متطلبات الوظيفية المتاحة . </a:t>
            </a:r>
          </a:p>
          <a:p>
            <a:endParaRPr lang="ar-SA" sz="2400" dirty="0"/>
          </a:p>
          <a:p>
            <a:r>
              <a:rPr lang="ar-SA" sz="2400" dirty="0"/>
              <a:t>تعطي فهماً صادقا لما تستلزم الوظيفة من متطلبات .</a:t>
            </a:r>
          </a:p>
          <a:p>
            <a:endParaRPr lang="ar-SA" sz="2400" dirty="0"/>
          </a:p>
          <a:p>
            <a:r>
              <a:rPr lang="ar-SA" sz="2400" dirty="0"/>
              <a:t>يعرض مؤهلاته وخبراته بمرونة وطلاقة مدعماً بما هو مكتوب في الأوراق المقدمة ( السيرة الذاتية) .</a:t>
            </a:r>
          </a:p>
          <a:p>
            <a:endParaRPr lang="ar-SA" sz="2400" dirty="0"/>
          </a:p>
          <a:p>
            <a:r>
              <a:rPr lang="ar-SA" sz="2400" dirty="0"/>
              <a:t>تساعد في الاجابة عن بعض الأسئلة التي تدور في ذهنه حول الوظيفة ومهامها وكذلك بعض المميزات  المالية </a:t>
            </a:r>
            <a:r>
              <a:rPr lang="ar-SA" sz="2000" dirty="0"/>
              <a:t>.</a:t>
            </a:r>
          </a:p>
        </p:txBody>
      </p:sp>
      <p:sp>
        <p:nvSpPr>
          <p:cNvPr id="4" name="مربع نص 3"/>
          <p:cNvSpPr txBox="1"/>
          <p:nvPr/>
        </p:nvSpPr>
        <p:spPr>
          <a:xfrm>
            <a:off x="1714480" y="1857364"/>
            <a:ext cx="6786610" cy="707886"/>
          </a:xfrm>
          <a:prstGeom prst="rect">
            <a:avLst/>
          </a:prstGeom>
          <a:noFill/>
        </p:spPr>
        <p:txBody>
          <a:bodyPr wrap="square" rtlCol="1">
            <a:spAutoFit/>
          </a:bodyPr>
          <a:lstStyle/>
          <a:p>
            <a:r>
              <a:rPr lang="ar-SA" sz="2000" b="1" dirty="0"/>
              <a:t>تعد المقابلة الشخصية ذات أهمية كبيرة للشخص المتقدم للوظيفة فهي تساعده في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شرح مستطيلة مستديرة الزوايا 2"/>
          <p:cNvSpPr/>
          <p:nvPr/>
        </p:nvSpPr>
        <p:spPr>
          <a:xfrm>
            <a:off x="571472" y="428604"/>
            <a:ext cx="8215370" cy="3429024"/>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1" anchor="ctr"/>
          <a:lstStyle/>
          <a:p>
            <a:r>
              <a:rPr lang="ar-SA" sz="2400" b="1" dirty="0"/>
              <a:t>انتبه الى ان : </a:t>
            </a:r>
          </a:p>
          <a:p>
            <a:r>
              <a:rPr lang="ar-SA" sz="2400" b="1" dirty="0"/>
              <a:t>هناك فرق بين المقابلة الشخصية والمحادثة , فالمقابلة كما ذكرنا من قبل يكون لها هدف / او اهداف محدده ويعد لها مسبقا من خلال جدول اعمال خاص بها . </a:t>
            </a:r>
          </a:p>
          <a:p>
            <a:endParaRPr lang="ar-SA" sz="2400" b="1" dirty="0"/>
          </a:p>
          <a:p>
            <a:r>
              <a:rPr lang="ar-SA" sz="2400" b="1" dirty="0"/>
              <a:t>اما المحادثة في جلسة مفتوحه بين احد الأفراد المتقدمين لوظيفة ما مع مسؤول او مجموعة من المسؤولين , ولا يشترط فيها وجود جدول اعمال محدد من قبل </a:t>
            </a:r>
            <a:r>
              <a:rPr lang="ar-SA" dirty="0"/>
              <a:t>.</a:t>
            </a:r>
          </a:p>
        </p:txBody>
      </p:sp>
      <p:sp>
        <p:nvSpPr>
          <p:cNvPr id="4" name="مربع نص 3"/>
          <p:cNvSpPr txBox="1"/>
          <p:nvPr/>
        </p:nvSpPr>
        <p:spPr>
          <a:xfrm>
            <a:off x="571472" y="4500570"/>
            <a:ext cx="8286808" cy="1569660"/>
          </a:xfrm>
          <a:prstGeom prst="rect">
            <a:avLst/>
          </a:prstGeom>
          <a:noFill/>
        </p:spPr>
        <p:txBody>
          <a:bodyPr wrap="square" rtlCol="1">
            <a:spAutoFit/>
          </a:bodyPr>
          <a:lstStyle/>
          <a:p>
            <a:r>
              <a:rPr lang="ar-SA" sz="2400" dirty="0"/>
              <a:t>تذكر : </a:t>
            </a:r>
          </a:p>
          <a:p>
            <a:r>
              <a:rPr lang="ar-SA" sz="2400" dirty="0"/>
              <a:t>ان مهارات التحدث والحوار اصبحت من المتطلبات الأساسية في عالم العمل اليوم , فأحرص على اكتساب تلك المهارات من خلال دراستك لها في مقرري اللغة العربية والمهارات الحياتية بالمرحلة الثانوية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1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18.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19.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xml><?xml version="1.0" encoding="utf-8"?>
<p:tagLst xmlns:a="http://schemas.openxmlformats.org/drawingml/2006/main" xmlns:r="http://schemas.openxmlformats.org/officeDocument/2006/relationships" xmlns:p="http://schemas.openxmlformats.org/presentationml/2006/main">
  <p:tag name="CHOICESCOUNT" val="0"/>
</p:tagLst>
</file>

<file path=ppt/tags/tag21.xml><?xml version="1.0" encoding="utf-8"?>
<p:tagLst xmlns:a="http://schemas.openxmlformats.org/drawingml/2006/main" xmlns:r="http://schemas.openxmlformats.org/officeDocument/2006/relationships" xmlns:p="http://schemas.openxmlformats.org/presentationml/2006/main">
  <p:tag name="CHOICESCOUNT" val="4"/>
  <p:tag name="CORRECTANSWER" val="4"/>
</p:tagLst>
</file>

<file path=ppt/tags/tag22.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9.xml><?xml version="1.0" encoding="utf-8"?>
<p:tagLst xmlns:a="http://schemas.openxmlformats.org/drawingml/2006/main" xmlns:r="http://schemas.openxmlformats.org/officeDocument/2006/relationships" xmlns:p="http://schemas.openxmlformats.org/presentationml/2006/main">
  <p:tag name="SHAPETYPE" val="DrawingPalette"/>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ayout>
  <Type>MultipleChoice</Type>
  <ChoicesCount>2</ChoicesCount>
  <Orientation>Right</Orientation>
</Layout>
</file>

<file path=customXml/item2.xml><?xml version="1.0" encoding="utf-8"?>
<Layout>
  <Type>YesNo</Type>
  <ChoicesCount>2</ChoicesCount>
  <Orientation>Right</Orientation>
</Layout>
</file>

<file path=customXml/item3.xml><?xml version="1.0" encoding="utf-8"?>
<Layout>
  <Type>MultipleChoice</Type>
  <ChoicesCount>4</ChoicesCount>
  <Orientation>Right</Orientation>
</Layout>
</file>

<file path=customXml/item4.xml><?xml version="1.0" encoding="utf-8"?>
<Layout>
  <Type>Drawing</Type>
  <ChoicesCount>0</ChoicesCount>
  <Orientation>Right</Orientation>
</Layout>
</file>

<file path=customXml/itemProps1.xml><?xml version="1.0" encoding="utf-8"?>
<ds:datastoreItem xmlns:ds="http://schemas.openxmlformats.org/officeDocument/2006/customXml" ds:itemID="{2F0E1F51-D190-45A0-81E0-6C5C29FA5A61}">
  <ds:schemaRefs/>
</ds:datastoreItem>
</file>

<file path=customXml/itemProps2.xml><?xml version="1.0" encoding="utf-8"?>
<ds:datastoreItem xmlns:ds="http://schemas.openxmlformats.org/officeDocument/2006/customXml" ds:itemID="{169AC284-0FC7-4CA8-813A-19B37F2FA4B0}">
  <ds:schemaRefs/>
</ds:datastoreItem>
</file>

<file path=customXml/itemProps3.xml><?xml version="1.0" encoding="utf-8"?>
<ds:datastoreItem xmlns:ds="http://schemas.openxmlformats.org/officeDocument/2006/customXml" ds:itemID="{6909FAA8-71E4-4228-B357-8F8B8313368B}">
  <ds:schemaRefs/>
</ds:datastoreItem>
</file>

<file path=customXml/itemProps4.xml><?xml version="1.0" encoding="utf-8"?>
<ds:datastoreItem xmlns:ds="http://schemas.openxmlformats.org/officeDocument/2006/customXml" ds:itemID="{51E3A9B4-508B-45B3-8E7A-5F913122A86D}">
  <ds:schemaRefs/>
</ds:datastoreItem>
</file>

<file path=docProps/app.xml><?xml version="1.0" encoding="utf-8"?>
<Properties xmlns="http://schemas.openxmlformats.org/officeDocument/2006/extended-properties" xmlns:vt="http://schemas.openxmlformats.org/officeDocument/2006/docPropsVTypes">
  <TotalTime>0</TotalTime>
  <Words>731</Words>
  <Application>Microsoft Office PowerPoint</Application>
  <PresentationFormat>عرض على الشاشة (4:3)</PresentationFormat>
  <Paragraphs>71</Paragraphs>
  <Slides>18</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18</vt:i4>
      </vt:variant>
    </vt:vector>
  </HeadingPairs>
  <TitlesOfParts>
    <vt:vector size="21" baseType="lpstr">
      <vt:lpstr>Arial</vt:lpstr>
      <vt:lpstr>Calibri</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soso</dc:creator>
  <cp:lastModifiedBy>منى المسند</cp:lastModifiedBy>
  <cp:revision>23</cp:revision>
  <dcterms:created xsi:type="dcterms:W3CDTF">2014-04-03T13:04:03Z</dcterms:created>
  <dcterms:modified xsi:type="dcterms:W3CDTF">2020-01-30T12:29:57Z</dcterms:modified>
</cp:coreProperties>
</file>