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0" r:id="rId5"/>
    <p:sldId id="268" r:id="rId6"/>
    <p:sldId id="261" r:id="rId7"/>
    <p:sldId id="262" r:id="rId8"/>
    <p:sldId id="263" r:id="rId9"/>
    <p:sldId id="264" r:id="rId10"/>
    <p:sldId id="267" r:id="rId11"/>
    <p:sldId id="265" r:id="rId12"/>
    <p:sldId id="266" r:id="rId13"/>
    <p:sldId id="271" r:id="rId14"/>
    <p:sldId id="269" r:id="rId15"/>
    <p:sldId id="270"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4" d="100"/>
          <a:sy n="64" d="100"/>
        </p:scale>
        <p:origin x="48" y="3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CA179-9BCA-4C72-8F69-7DA4AFDC9E6A}" type="datetimeFigureOut">
              <a:rPr lang="en-US" smtClean="0"/>
              <a:pPr/>
              <a:t>4/6/2020</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F6B901-B688-48D6-90FE-0274FAC1662A}" type="slidenum">
              <a:rPr lang="en-US" smtClean="0"/>
              <a:pPr/>
              <a:t>‹#›</a:t>
            </a:fld>
            <a:endParaRPr lang="en-US"/>
          </a:p>
        </p:txBody>
      </p:sp>
    </p:spTree>
    <p:extLst>
      <p:ext uri="{BB962C8B-B14F-4D97-AF65-F5344CB8AC3E}">
        <p14:creationId xmlns:p14="http://schemas.microsoft.com/office/powerpoint/2010/main" val="2980482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BH" dirty="0"/>
          </a:p>
        </p:txBody>
      </p:sp>
      <p:sp>
        <p:nvSpPr>
          <p:cNvPr id="4" name="Slide Number Placeholder 3"/>
          <p:cNvSpPr>
            <a:spLocks noGrp="1"/>
          </p:cNvSpPr>
          <p:nvPr>
            <p:ph type="sldNum" sz="quarter" idx="10"/>
          </p:nvPr>
        </p:nvSpPr>
        <p:spPr/>
        <p:txBody>
          <a:bodyPr/>
          <a:lstStyle/>
          <a:p>
            <a:fld id="{C8DC57A8-AE18-4654-B6AF-04B3577165BE}" type="slidenum">
              <a:rPr lang="ar-BH" smtClean="0">
                <a:solidFill>
                  <a:prstClr val="black"/>
                </a:solidFill>
              </a:rPr>
              <a:pPr/>
              <a:t>1</a:t>
            </a:fld>
            <a:endParaRPr lang="ar-BH">
              <a:solidFill>
                <a:prstClr val="black"/>
              </a:solidFill>
            </a:endParaRPr>
          </a:p>
        </p:txBody>
      </p:sp>
    </p:spTree>
    <p:extLst>
      <p:ext uri="{BB962C8B-B14F-4D97-AF65-F5344CB8AC3E}">
        <p14:creationId xmlns:p14="http://schemas.microsoft.com/office/powerpoint/2010/main" val="1884074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66527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pPr/>
              <a:t>11</a:t>
            </a:fld>
            <a:endParaRPr lang="en-US"/>
          </a:p>
        </p:txBody>
      </p:sp>
    </p:spTree>
    <p:extLst>
      <p:ext uri="{BB962C8B-B14F-4D97-AF65-F5344CB8AC3E}">
        <p14:creationId xmlns:p14="http://schemas.microsoft.com/office/powerpoint/2010/main" val="4289212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pPr/>
              <a:t>12</a:t>
            </a:fld>
            <a:endParaRPr lang="en-US"/>
          </a:p>
        </p:txBody>
      </p:sp>
    </p:spTree>
    <p:extLst>
      <p:ext uri="{BB962C8B-B14F-4D97-AF65-F5344CB8AC3E}">
        <p14:creationId xmlns:p14="http://schemas.microsoft.com/office/powerpoint/2010/main" val="3386860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954288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616124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392305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964677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3141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pPr/>
              <a:t>7</a:t>
            </a:fld>
            <a:endParaRPr lang="en-US"/>
          </a:p>
        </p:txBody>
      </p:sp>
    </p:spTree>
    <p:extLst>
      <p:ext uri="{BB962C8B-B14F-4D97-AF65-F5344CB8AC3E}">
        <p14:creationId xmlns:p14="http://schemas.microsoft.com/office/powerpoint/2010/main" val="1617657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pPr/>
              <a:t>8</a:t>
            </a:fld>
            <a:endParaRPr lang="en-US"/>
          </a:p>
        </p:txBody>
      </p:sp>
    </p:spTree>
    <p:extLst>
      <p:ext uri="{BB962C8B-B14F-4D97-AF65-F5344CB8AC3E}">
        <p14:creationId xmlns:p14="http://schemas.microsoft.com/office/powerpoint/2010/main" val="60860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DF628D1-87E1-4C1A-97B1-A3C0C8636803}" type="slidenum">
              <a:rPr lang="en-US" smtClean="0"/>
              <a:pPr/>
              <a:t>9</a:t>
            </a:fld>
            <a:endParaRPr lang="en-US"/>
          </a:p>
        </p:txBody>
      </p:sp>
    </p:spTree>
    <p:extLst>
      <p:ext uri="{BB962C8B-B14F-4D97-AF65-F5344CB8AC3E}">
        <p14:creationId xmlns:p14="http://schemas.microsoft.com/office/powerpoint/2010/main" val="1136420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300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674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54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259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7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43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623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12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10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46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63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solidFill>
                  <a:prstClr val="black">
                    <a:tint val="75000"/>
                  </a:prstClr>
                </a:solidFill>
              </a:rPr>
              <a:pPr/>
              <a:t>4/6/2020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533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slide" Target="slide18.xml"/><Relationship Id="rId5" Type="http://schemas.openxmlformats.org/officeDocument/2006/relationships/slide" Target="slide19.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3.png"/><Relationship Id="rId4"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3.png"/><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3.png"/><Relationship Id="rId4" Type="http://schemas.openxmlformats.org/officeDocument/2006/relationships/slide" Target="slide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3.png"/><Relationship Id="rId4" Type="http://schemas.openxmlformats.org/officeDocument/2006/relationships/slide" Target="slide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3.png"/><Relationship Id="rId4" Type="http://schemas.openxmlformats.org/officeDocument/2006/relationships/slide" Target="slide1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3.png"/><Relationship Id="rId4" Type="http://schemas.openxmlformats.org/officeDocument/2006/relationships/slide" Target="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3.png"/><Relationship Id="rId4" Type="http://schemas.openxmlformats.org/officeDocument/2006/relationships/slide" Target="slide1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3.png"/><Relationship Id="rId4"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730062" y="226298"/>
            <a:ext cx="7162800" cy="1182210"/>
          </a:xfrm>
          <a:prstGeom prst="rect">
            <a:avLst/>
          </a:prstGeom>
        </p:spPr>
      </p:pic>
      <p:sp>
        <p:nvSpPr>
          <p:cNvPr id="10" name="TextBox 4"/>
          <p:cNvSpPr txBox="1"/>
          <p:nvPr/>
        </p:nvSpPr>
        <p:spPr>
          <a:xfrm>
            <a:off x="1409700" y="2895600"/>
            <a:ext cx="9220200" cy="1107996"/>
          </a:xfrm>
          <a:prstGeom prst="rect">
            <a:avLst/>
          </a:prstGeom>
          <a:noFill/>
        </p:spPr>
        <p:txBody>
          <a:bodyPr wrap="square" rtlCol="0">
            <a:spAutoFit/>
          </a:bodyPr>
          <a:lstStyle/>
          <a:p>
            <a:pPr algn="ctr"/>
            <a:r>
              <a:rPr lang="ar-BH" sz="6600" b="1" dirty="0">
                <a:solidFill>
                  <a:srgbClr val="5B9BD5">
                    <a:lumMod val="50000"/>
                  </a:srgbClr>
                </a:solidFill>
                <a:effectLst>
                  <a:outerShdw blurRad="38100" dist="38100" dir="2700000" algn="tl">
                    <a:srgbClr val="000000">
                      <a:alpha val="43137"/>
                    </a:srgbClr>
                  </a:outerShdw>
                </a:effectLst>
              </a:rPr>
              <a:t>أَبْطالٌ صِغارٌ</a:t>
            </a:r>
            <a:endParaRPr lang="en-US" sz="6600" b="1" dirty="0">
              <a:solidFill>
                <a:srgbClr val="5B9BD5">
                  <a:lumMod val="50000"/>
                </a:srgbClr>
              </a:solidFill>
              <a:effectLst>
                <a:outerShdw blurRad="38100" dist="38100" dir="2700000" algn="tl">
                  <a:srgbClr val="000000">
                    <a:alpha val="43137"/>
                  </a:srgbClr>
                </a:outerShdw>
              </a:effectLst>
            </a:endParaRPr>
          </a:p>
        </p:txBody>
      </p:sp>
      <p:sp>
        <p:nvSpPr>
          <p:cNvPr id="4" name="TextBox 10"/>
          <p:cNvSpPr txBox="1"/>
          <p:nvPr/>
        </p:nvSpPr>
        <p:spPr>
          <a:xfrm>
            <a:off x="871507" y="1424944"/>
            <a:ext cx="1666977" cy="523220"/>
          </a:xfrm>
          <a:prstGeom prst="rect">
            <a:avLst/>
          </a:prstGeom>
          <a:noFill/>
        </p:spPr>
        <p:txBody>
          <a:bodyPr wrap="square" rtlCol="1">
            <a:spAutoFit/>
          </a:bodyPr>
          <a:lstStyle/>
          <a:p>
            <a:r>
              <a:rPr lang="ar-BH" sz="2800" b="1" dirty="0">
                <a:solidFill>
                  <a:srgbClr val="FF0000"/>
                </a:solidFill>
              </a:rPr>
              <a:t>الصّفحة 34</a:t>
            </a:r>
          </a:p>
        </p:txBody>
      </p:sp>
      <p:sp>
        <p:nvSpPr>
          <p:cNvPr id="5" name="TextBox 5"/>
          <p:cNvSpPr txBox="1"/>
          <p:nvPr/>
        </p:nvSpPr>
        <p:spPr>
          <a:xfrm>
            <a:off x="9204151" y="1445470"/>
            <a:ext cx="1550285" cy="523220"/>
          </a:xfrm>
          <a:prstGeom prst="rect">
            <a:avLst/>
          </a:prstGeom>
          <a:noFill/>
        </p:spPr>
        <p:txBody>
          <a:bodyPr wrap="square" rtlCol="1">
            <a:spAutoFit/>
          </a:bodyPr>
          <a:lstStyle/>
          <a:p>
            <a:r>
              <a:rPr lang="ar-BH" sz="2800" b="1" dirty="0">
                <a:solidFill>
                  <a:srgbClr val="FF0000"/>
                </a:solidFill>
              </a:rPr>
              <a:t>الدَّرْسُ 27</a:t>
            </a:r>
          </a:p>
        </p:txBody>
      </p:sp>
      <p:sp>
        <p:nvSpPr>
          <p:cNvPr id="2" name="مربع نص 1"/>
          <p:cNvSpPr txBox="1"/>
          <p:nvPr/>
        </p:nvSpPr>
        <p:spPr>
          <a:xfrm>
            <a:off x="2961564" y="1445470"/>
            <a:ext cx="6118935" cy="523220"/>
          </a:xfrm>
          <a:prstGeom prst="rect">
            <a:avLst/>
          </a:prstGeom>
          <a:noFill/>
        </p:spPr>
        <p:txBody>
          <a:bodyPr wrap="square" rtlCol="0">
            <a:spAutoFit/>
          </a:bodyPr>
          <a:lstStyle/>
          <a:p>
            <a:r>
              <a:rPr lang="ar-BH" sz="2800" b="1" dirty="0">
                <a:solidFill>
                  <a:prstClr val="black"/>
                </a:solidFill>
              </a:rPr>
              <a:t>الْحَلْقَة الْأَولَى، اللُّغَة الْعَرَبِيَّة، الصّفّ الثّالِث الإِبتدائيّ</a:t>
            </a:r>
            <a:endParaRPr lang="en-US" sz="2800" b="1" dirty="0">
              <a:solidFill>
                <a:prstClr val="black"/>
              </a:solidFill>
            </a:endParaRPr>
          </a:p>
        </p:txBody>
      </p:sp>
      <p:pic>
        <p:nvPicPr>
          <p:cNvPr id="3"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419100" y="6083300"/>
            <a:ext cx="609600" cy="609600"/>
          </a:xfrm>
          <a:prstGeom prst="rect">
            <a:avLst/>
          </a:prstGeom>
        </p:spPr>
      </p:pic>
    </p:spTree>
    <p:extLst>
      <p:ext uri="{BB962C8B-B14F-4D97-AF65-F5344CB8AC3E}">
        <p14:creationId xmlns:p14="http://schemas.microsoft.com/office/powerpoint/2010/main" val="83897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6602" y="276717"/>
            <a:ext cx="11587898" cy="769441"/>
          </a:xfrm>
          <a:prstGeom prst="rect">
            <a:avLst/>
          </a:prstGeom>
          <a:noFill/>
        </p:spPr>
        <p:txBody>
          <a:bodyPr wrap="square" rtlCol="0">
            <a:spAutoFit/>
          </a:bodyPr>
          <a:lstStyle/>
          <a:p>
            <a:pPr algn="ctr"/>
            <a:r>
              <a:rPr lang="ar-BH" sz="4400" b="1" dirty="0">
                <a:solidFill>
                  <a:srgbClr val="FF0000"/>
                </a:solidFill>
              </a:rPr>
              <a:t>هَيَّا نَقرَأُ الْجُمَلَ الْآتِيَةَ، وَنَنَتْبِهُ إِلى نُطْقِ الْكَلِماتِ الَّتي تَحْتَها خَط: </a:t>
            </a:r>
            <a:endParaRPr lang="en-US" sz="4400" b="1" dirty="0">
              <a:solidFill>
                <a:srgbClr val="FF0000"/>
              </a:solidFill>
            </a:endParaRPr>
          </a:p>
        </p:txBody>
      </p:sp>
      <p:sp>
        <p:nvSpPr>
          <p:cNvPr id="4" name="مربع نص 3"/>
          <p:cNvSpPr txBox="1"/>
          <p:nvPr/>
        </p:nvSpPr>
        <p:spPr>
          <a:xfrm>
            <a:off x="4521200" y="1046158"/>
            <a:ext cx="7670800" cy="954107"/>
          </a:xfrm>
          <a:prstGeom prst="rect">
            <a:avLst/>
          </a:prstGeom>
          <a:noFill/>
        </p:spPr>
        <p:txBody>
          <a:bodyPr wrap="square" rtlCol="0">
            <a:spAutoFit/>
          </a:bodyPr>
          <a:lstStyle/>
          <a:p>
            <a:pPr algn="r"/>
            <a:r>
              <a:rPr lang="ar-BH" sz="2800" b="1" dirty="0"/>
              <a:t>أَتعَلَّمُ</a:t>
            </a:r>
          </a:p>
          <a:p>
            <a:pPr algn="r"/>
            <a:r>
              <a:rPr lang="ar-BH" sz="2800" dirty="0"/>
              <a:t>الْكَلِماتُ</a:t>
            </a:r>
            <a:r>
              <a:rPr lang="ar-BH" sz="2800" dirty="0">
                <a:solidFill>
                  <a:srgbClr val="00B0F0"/>
                </a:solidFill>
              </a:rPr>
              <a:t> </a:t>
            </a:r>
            <a:r>
              <a:rPr lang="ar-BH" sz="2800" dirty="0">
                <a:solidFill>
                  <a:srgbClr val="FF0000"/>
                </a:solidFill>
              </a:rPr>
              <a:t>(</a:t>
            </a:r>
            <a:r>
              <a:rPr lang="ar-BH" sz="2800" b="1" dirty="0">
                <a:solidFill>
                  <a:srgbClr val="00B0F0"/>
                </a:solidFill>
              </a:rPr>
              <a:t>لَكَّن</a:t>
            </a:r>
            <a:r>
              <a:rPr lang="ar-BH" sz="2800" dirty="0">
                <a:solidFill>
                  <a:srgbClr val="00B0F0"/>
                </a:solidFill>
              </a:rPr>
              <a:t>، </a:t>
            </a:r>
            <a:r>
              <a:rPr lang="ar-BH" sz="2800" b="1" dirty="0">
                <a:solidFill>
                  <a:srgbClr val="00B0F0"/>
                </a:solidFill>
              </a:rPr>
              <a:t>هَؤُلاءِ</a:t>
            </a:r>
            <a:r>
              <a:rPr lang="ar-BH" sz="2800" dirty="0">
                <a:solidFill>
                  <a:srgbClr val="00B0F0"/>
                </a:solidFill>
              </a:rPr>
              <a:t>، </a:t>
            </a:r>
            <a:r>
              <a:rPr lang="ar-BH" sz="2800" b="1" dirty="0">
                <a:solidFill>
                  <a:srgbClr val="00B0F0"/>
                </a:solidFill>
              </a:rPr>
              <a:t>هَذِهِ</a:t>
            </a:r>
            <a:r>
              <a:rPr lang="ar-BH" sz="2800" dirty="0">
                <a:solidFill>
                  <a:srgbClr val="00B0F0"/>
                </a:solidFill>
              </a:rPr>
              <a:t>، </a:t>
            </a:r>
            <a:r>
              <a:rPr lang="ar-BH" sz="2800" b="1" dirty="0">
                <a:solidFill>
                  <a:srgbClr val="00B0F0"/>
                </a:solidFill>
              </a:rPr>
              <a:t>ذَلِكَ</a:t>
            </a:r>
            <a:r>
              <a:rPr lang="ar-BH" sz="2800" dirty="0">
                <a:solidFill>
                  <a:srgbClr val="00B0F0"/>
                </a:solidFill>
              </a:rPr>
              <a:t>، </a:t>
            </a:r>
            <a:r>
              <a:rPr lang="ar-BH" sz="2800" b="1" dirty="0">
                <a:solidFill>
                  <a:srgbClr val="00B0F0"/>
                </a:solidFill>
              </a:rPr>
              <a:t>هَذا</a:t>
            </a:r>
            <a:r>
              <a:rPr lang="ar-BH" sz="2800" dirty="0">
                <a:solidFill>
                  <a:srgbClr val="FF0000"/>
                </a:solidFill>
              </a:rPr>
              <a:t>)</a:t>
            </a:r>
            <a:r>
              <a:rPr lang="ar-BH" sz="2800" dirty="0">
                <a:solidFill>
                  <a:srgbClr val="00B0F0"/>
                </a:solidFill>
              </a:rPr>
              <a:t> </a:t>
            </a:r>
            <a:r>
              <a:rPr lang="ar-BH" sz="2800" dirty="0"/>
              <a:t>بِها حُروفٌ تُنْطَقُ وَلا تُكْتَبُ.</a:t>
            </a:r>
          </a:p>
        </p:txBody>
      </p:sp>
      <p:sp>
        <p:nvSpPr>
          <p:cNvPr id="3" name="مربع نص 2"/>
          <p:cNvSpPr txBox="1"/>
          <p:nvPr/>
        </p:nvSpPr>
        <p:spPr>
          <a:xfrm>
            <a:off x="6540500" y="2568451"/>
            <a:ext cx="5524500" cy="523220"/>
          </a:xfrm>
          <a:prstGeom prst="rect">
            <a:avLst/>
          </a:prstGeom>
          <a:noFill/>
        </p:spPr>
        <p:txBody>
          <a:bodyPr wrap="square" rtlCol="0">
            <a:spAutoFit/>
          </a:bodyPr>
          <a:lstStyle/>
          <a:p>
            <a:pPr marL="285750" indent="-285750" algn="r" rtl="1">
              <a:buFont typeface="Arial" panose="020B0604020202020204" pitchFamily="34" charset="0"/>
              <a:buChar char="•"/>
            </a:pPr>
            <a:r>
              <a:rPr lang="ar-BH" sz="2800" dirty="0"/>
              <a:t> مِنْ أَشْهَرِ </a:t>
            </a:r>
            <a:r>
              <a:rPr lang="ar-BH" sz="2800" u="sng" dirty="0"/>
              <a:t>هَؤُلاءِ</a:t>
            </a:r>
            <a:r>
              <a:rPr lang="ar-BH" sz="2800" dirty="0"/>
              <a:t> الْأَبْطالِ عَلِيُّ بنُ أَبي طالِبٍ.</a:t>
            </a:r>
            <a:endParaRPr lang="en-US" sz="2800" dirty="0"/>
          </a:p>
        </p:txBody>
      </p:sp>
      <p:sp>
        <p:nvSpPr>
          <p:cNvPr id="9" name="مربع نص 8"/>
          <p:cNvSpPr txBox="1"/>
          <p:nvPr/>
        </p:nvSpPr>
        <p:spPr>
          <a:xfrm>
            <a:off x="6273800" y="3659857"/>
            <a:ext cx="5791200" cy="523220"/>
          </a:xfrm>
          <a:prstGeom prst="rect">
            <a:avLst/>
          </a:prstGeom>
          <a:noFill/>
        </p:spPr>
        <p:txBody>
          <a:bodyPr wrap="square" rtlCol="0">
            <a:spAutoFit/>
          </a:bodyPr>
          <a:lstStyle/>
          <a:p>
            <a:pPr marL="285750" indent="-285750" algn="r" rtl="1">
              <a:buFont typeface="Arial" panose="020B0604020202020204" pitchFamily="34" charset="0"/>
              <a:buChar char="•"/>
            </a:pPr>
            <a:r>
              <a:rPr lang="ar-BH" sz="2800" u="sng" dirty="0"/>
              <a:t>لكِنَّهُ</a:t>
            </a:r>
            <a:r>
              <a:rPr lang="ar-BH" sz="2800" dirty="0"/>
              <a:t> رَأى </a:t>
            </a:r>
            <a:r>
              <a:rPr lang="ar-BH" sz="2800" u="sng" dirty="0"/>
              <a:t>ذَلِكَ </a:t>
            </a:r>
            <a:r>
              <a:rPr lang="ar-BH" sz="2800" dirty="0"/>
              <a:t>الْفَتى شَديدَ الْحَماسَةِ لِقِتالِ الْكُفّارِ.</a:t>
            </a:r>
            <a:endParaRPr lang="en-US" sz="2800" dirty="0"/>
          </a:p>
        </p:txBody>
      </p:sp>
      <p:sp>
        <p:nvSpPr>
          <p:cNvPr id="10" name="مربع نص 9"/>
          <p:cNvSpPr txBox="1"/>
          <p:nvPr/>
        </p:nvSpPr>
        <p:spPr>
          <a:xfrm>
            <a:off x="8051800" y="4751263"/>
            <a:ext cx="4013200" cy="523220"/>
          </a:xfrm>
          <a:prstGeom prst="rect">
            <a:avLst/>
          </a:prstGeom>
          <a:noFill/>
        </p:spPr>
        <p:txBody>
          <a:bodyPr wrap="square" rtlCol="0">
            <a:spAutoFit/>
          </a:bodyPr>
          <a:lstStyle/>
          <a:p>
            <a:pPr marL="457200" indent="-457200" algn="r" rtl="1">
              <a:buFont typeface="Arial" panose="020B0604020202020204" pitchFamily="34" charset="0"/>
              <a:buChar char="•"/>
            </a:pPr>
            <a:r>
              <a:rPr lang="ar-BH" sz="2800" dirty="0"/>
              <a:t>إِنَّ ابْني </a:t>
            </a:r>
            <a:r>
              <a:rPr lang="ar-BH" sz="2800" u="sng" dirty="0"/>
              <a:t>هَذا</a:t>
            </a:r>
            <a:r>
              <a:rPr lang="ar-BH" sz="2800" dirty="0"/>
              <a:t> يُحْسِنُ الرَّمْيَ.</a:t>
            </a:r>
            <a:endParaRPr lang="en-US" sz="2800" dirty="0"/>
          </a:p>
        </p:txBody>
      </p:sp>
      <p:sp>
        <p:nvSpPr>
          <p:cNvPr id="11" name="مربع نص 10"/>
          <p:cNvSpPr txBox="1"/>
          <p:nvPr/>
        </p:nvSpPr>
        <p:spPr>
          <a:xfrm>
            <a:off x="8534400" y="5708059"/>
            <a:ext cx="3530600" cy="523220"/>
          </a:xfrm>
          <a:prstGeom prst="rect">
            <a:avLst/>
          </a:prstGeom>
          <a:noFill/>
        </p:spPr>
        <p:txBody>
          <a:bodyPr wrap="square" rtlCol="0">
            <a:spAutoFit/>
          </a:bodyPr>
          <a:lstStyle/>
          <a:p>
            <a:pPr marL="457200" indent="-457200" algn="r" rtl="1">
              <a:buFont typeface="Arial" panose="020B0604020202020204" pitchFamily="34" charset="0"/>
              <a:buChar char="•"/>
            </a:pPr>
            <a:r>
              <a:rPr lang="ar-BH" sz="2800" u="sng" dirty="0"/>
              <a:t>هَذِهِ</a:t>
            </a:r>
            <a:r>
              <a:rPr lang="ar-BH" sz="2800" dirty="0"/>
              <a:t> الْبِلَادُ بدِيعَةُ الْجَمَالِ.</a:t>
            </a:r>
            <a:endParaRPr lang="en-US" sz="2800" dirty="0"/>
          </a:p>
        </p:txBody>
      </p:sp>
      <p:pic>
        <p:nvPicPr>
          <p:cNvPr id="5" name="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13602" y="6121400"/>
            <a:ext cx="609600" cy="609600"/>
          </a:xfrm>
          <a:prstGeom prst="rect">
            <a:avLst/>
          </a:prstGeom>
        </p:spPr>
      </p:pic>
    </p:spTree>
    <p:extLst>
      <p:ext uri="{BB962C8B-B14F-4D97-AF65-F5344CB8AC3E}">
        <p14:creationId xmlns:p14="http://schemas.microsoft.com/office/powerpoint/2010/main" val="3834028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7" fill="hold" display="0">
                  <p:stCondLst>
                    <p:cond delay="indefinite"/>
                  </p:stCondLst>
                  <p:endCondLst>
                    <p:cond evt="onStopAudio" delay="0">
                      <p:tgtEl>
                        <p:sldTgt/>
                      </p:tgtEl>
                    </p:cond>
                  </p:endCondLst>
                </p:cTn>
                <p:tgtEl>
                  <p:spTgt spid="5"/>
                </p:tgtEl>
              </p:cMediaNode>
            </p:audio>
          </p:childTnLst>
        </p:cTn>
      </p:par>
    </p:tnLst>
    <p:bldLst>
      <p:bldP spid="4" grpId="0"/>
      <p:bldP spid="3"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1251857" y="813635"/>
            <a:ext cx="9144000" cy="1274971"/>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b="1" dirty="0">
                <a:solidFill>
                  <a:srgbClr val="FF0000"/>
                </a:solidFill>
              </a:rPr>
              <a:t>أَضَعُ الْكَلِمَةَ الْمُناسِبَةَ في مَكانِها مِمّا يَأْتي: </a:t>
            </a:r>
            <a:endParaRPr lang="en-US" b="1" dirty="0">
              <a:solidFill>
                <a:srgbClr val="FF0000"/>
              </a:solidFill>
            </a:endParaRPr>
          </a:p>
        </p:txBody>
      </p:sp>
      <p:sp>
        <p:nvSpPr>
          <p:cNvPr id="4" name="شكل بيضاوي 3"/>
          <p:cNvSpPr/>
          <p:nvPr/>
        </p:nvSpPr>
        <p:spPr>
          <a:xfrm>
            <a:off x="9404687" y="2376222"/>
            <a:ext cx="955343" cy="7233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BH" sz="2800" dirty="0">
                <a:solidFill>
                  <a:srgbClr val="00B0F0"/>
                </a:solidFill>
              </a:rPr>
              <a:t>لَكِنَّ</a:t>
            </a:r>
            <a:endParaRPr lang="en-US" sz="2800" dirty="0">
              <a:solidFill>
                <a:srgbClr val="00B0F0"/>
              </a:solidFill>
            </a:endParaRPr>
          </a:p>
        </p:txBody>
      </p:sp>
      <p:sp>
        <p:nvSpPr>
          <p:cNvPr id="9" name="مربع نص 8"/>
          <p:cNvSpPr txBox="1"/>
          <p:nvPr/>
        </p:nvSpPr>
        <p:spPr>
          <a:xfrm>
            <a:off x="5697939" y="3808180"/>
            <a:ext cx="6353036" cy="523220"/>
          </a:xfrm>
          <a:prstGeom prst="rect">
            <a:avLst/>
          </a:prstGeom>
          <a:noFill/>
        </p:spPr>
        <p:txBody>
          <a:bodyPr wrap="square" rtlCol="0">
            <a:spAutoFit/>
          </a:bodyPr>
          <a:lstStyle/>
          <a:p>
            <a:r>
              <a:rPr lang="ar-BH" sz="2800" dirty="0"/>
              <a:t>أ. .......... الطِّفْلُ يَتَعَلَّمُ في مَرْكَزِ تَحْفيظِ الْقُرْآنِ الْكَريمِ.</a:t>
            </a:r>
            <a:endParaRPr lang="en-US" sz="2800" dirty="0"/>
          </a:p>
        </p:txBody>
      </p:sp>
      <p:sp>
        <p:nvSpPr>
          <p:cNvPr id="16" name="مربع نص 15"/>
          <p:cNvSpPr txBox="1"/>
          <p:nvPr/>
        </p:nvSpPr>
        <p:spPr>
          <a:xfrm>
            <a:off x="4426426" y="4433233"/>
            <a:ext cx="7624548" cy="523220"/>
          </a:xfrm>
          <a:prstGeom prst="rect">
            <a:avLst/>
          </a:prstGeom>
          <a:noFill/>
        </p:spPr>
        <p:txBody>
          <a:bodyPr wrap="square" rtlCol="0">
            <a:spAutoFit/>
          </a:bodyPr>
          <a:lstStyle/>
          <a:p>
            <a:r>
              <a:rPr lang="ar-BH" sz="2800" dirty="0"/>
              <a:t>ب. حاوَلَ الْمُشْرِكونَ قَتْلَ الرَّسولِ الْكَريمِ، ......... اللهَ تَعالى حَفِظَهُ.</a:t>
            </a:r>
            <a:endParaRPr lang="en-US" sz="2800" dirty="0"/>
          </a:p>
        </p:txBody>
      </p:sp>
      <p:sp>
        <p:nvSpPr>
          <p:cNvPr id="17" name="مربع نص 16"/>
          <p:cNvSpPr txBox="1"/>
          <p:nvPr/>
        </p:nvSpPr>
        <p:spPr>
          <a:xfrm>
            <a:off x="5111085" y="5230903"/>
            <a:ext cx="7080916" cy="523220"/>
          </a:xfrm>
          <a:prstGeom prst="rect">
            <a:avLst/>
          </a:prstGeom>
          <a:noFill/>
        </p:spPr>
        <p:txBody>
          <a:bodyPr wrap="square" rtlCol="0">
            <a:spAutoFit/>
          </a:bodyPr>
          <a:lstStyle/>
          <a:p>
            <a:r>
              <a:rPr lang="ar-BH" sz="2800" dirty="0"/>
              <a:t>ج. فازَتْ ............ الطَّالِبَةُ في مُسابَقَةِ تَجْويدِ الْقُرْآنِ الْكَريمِ.</a:t>
            </a:r>
            <a:endParaRPr lang="en-US" sz="2800" dirty="0"/>
          </a:p>
        </p:txBody>
      </p:sp>
      <p:sp>
        <p:nvSpPr>
          <p:cNvPr id="11" name="مربع نص 10"/>
          <p:cNvSpPr txBox="1"/>
          <p:nvPr/>
        </p:nvSpPr>
        <p:spPr>
          <a:xfrm>
            <a:off x="928047" y="3743284"/>
            <a:ext cx="3759305" cy="523220"/>
          </a:xfrm>
          <a:prstGeom prst="rect">
            <a:avLst/>
          </a:prstGeom>
          <a:noFill/>
        </p:spPr>
        <p:txBody>
          <a:bodyPr wrap="square" rtlCol="0">
            <a:spAutoFit/>
          </a:bodyPr>
          <a:lstStyle/>
          <a:p>
            <a:r>
              <a:rPr lang="ar-BH" sz="2800" dirty="0"/>
              <a:t>(</a:t>
            </a:r>
            <a:r>
              <a:rPr lang="ar-BH" sz="2800" dirty="0">
                <a:hlinkClick r:id="rId5" action="ppaction://hlinksldjump"/>
              </a:rPr>
              <a:t>لَكِنَّ</a:t>
            </a:r>
            <a:r>
              <a:rPr lang="ar-BH" sz="2800" dirty="0"/>
              <a:t>، </a:t>
            </a:r>
            <a:r>
              <a:rPr lang="ar-BH" sz="2800" dirty="0">
                <a:hlinkClick r:id="rId5" action="ppaction://hlinksldjump"/>
              </a:rPr>
              <a:t>هَؤُلاءِ</a:t>
            </a:r>
            <a:r>
              <a:rPr lang="ar-BH" sz="2800" dirty="0"/>
              <a:t>، </a:t>
            </a:r>
            <a:r>
              <a:rPr lang="ar-BH" sz="2800" dirty="0">
                <a:hlinkClick r:id="rId5" action="ppaction://hlinksldjump"/>
              </a:rPr>
              <a:t>هَذِهِ</a:t>
            </a:r>
            <a:r>
              <a:rPr lang="ar-BH" sz="2800" dirty="0"/>
              <a:t>، </a:t>
            </a:r>
            <a:r>
              <a:rPr lang="ar-BH" sz="2800" dirty="0">
                <a:hlinkClick r:id="rId5" action="ppaction://hlinksldjump"/>
              </a:rPr>
              <a:t>ذَلِكَ</a:t>
            </a:r>
            <a:r>
              <a:rPr lang="ar-BH" sz="2800" dirty="0"/>
              <a:t>، </a:t>
            </a:r>
            <a:r>
              <a:rPr lang="ar-BH" sz="2800" dirty="0">
                <a:hlinkClick r:id="rId6" action="ppaction://hlinksldjump"/>
              </a:rPr>
              <a:t>هَذا</a:t>
            </a:r>
            <a:r>
              <a:rPr lang="ar-BH" sz="2800" dirty="0"/>
              <a:t>)</a:t>
            </a:r>
            <a:endParaRPr lang="en-US" sz="2800" dirty="0"/>
          </a:p>
        </p:txBody>
      </p:sp>
      <p:sp>
        <p:nvSpPr>
          <p:cNvPr id="20" name="مربع نص 19"/>
          <p:cNvSpPr txBox="1"/>
          <p:nvPr/>
        </p:nvSpPr>
        <p:spPr>
          <a:xfrm>
            <a:off x="823416" y="4484357"/>
            <a:ext cx="3603009" cy="523220"/>
          </a:xfrm>
          <a:prstGeom prst="rect">
            <a:avLst/>
          </a:prstGeom>
          <a:noFill/>
        </p:spPr>
        <p:txBody>
          <a:bodyPr wrap="square" rtlCol="0">
            <a:spAutoFit/>
          </a:bodyPr>
          <a:lstStyle/>
          <a:p>
            <a:pPr algn="r"/>
            <a:r>
              <a:rPr lang="ar-BH" sz="2800" dirty="0"/>
              <a:t>(</a:t>
            </a:r>
            <a:r>
              <a:rPr lang="ar-BH" sz="2800" dirty="0">
                <a:hlinkClick r:id="rId5" action="ppaction://hlinksldjump"/>
              </a:rPr>
              <a:t>هَذا</a:t>
            </a:r>
            <a:r>
              <a:rPr lang="ar-BH" sz="2800" dirty="0"/>
              <a:t>، </a:t>
            </a:r>
            <a:r>
              <a:rPr lang="ar-BH" sz="2800" dirty="0">
                <a:hlinkClick r:id="rId5" action="ppaction://hlinksldjump"/>
              </a:rPr>
              <a:t>هَذِهِ</a:t>
            </a:r>
            <a:r>
              <a:rPr lang="ar-BH" sz="2800" dirty="0"/>
              <a:t>، </a:t>
            </a:r>
            <a:r>
              <a:rPr lang="ar-BH" sz="2800" dirty="0">
                <a:hlinkClick r:id="rId5" action="ppaction://hlinksldjump"/>
              </a:rPr>
              <a:t>هَؤُلاءِ</a:t>
            </a:r>
            <a:r>
              <a:rPr lang="ar-BH" sz="2800" dirty="0"/>
              <a:t>، </a:t>
            </a:r>
            <a:r>
              <a:rPr lang="ar-BH" sz="2800" dirty="0">
                <a:hlinkClick r:id="rId6" action="ppaction://hlinksldjump"/>
              </a:rPr>
              <a:t>لَكِنَّ</a:t>
            </a:r>
            <a:r>
              <a:rPr lang="ar-BH" sz="2800" dirty="0"/>
              <a:t>، </a:t>
            </a:r>
            <a:r>
              <a:rPr lang="ar-BH" sz="2800" dirty="0">
                <a:hlinkClick r:id="rId5" action="ppaction://hlinksldjump"/>
              </a:rPr>
              <a:t>ذَلِكَ</a:t>
            </a:r>
            <a:r>
              <a:rPr lang="ar-BH" sz="2800" dirty="0"/>
              <a:t>)</a:t>
            </a:r>
            <a:endParaRPr lang="en-US" sz="2800" dirty="0"/>
          </a:p>
        </p:txBody>
      </p:sp>
      <p:sp>
        <p:nvSpPr>
          <p:cNvPr id="21" name="مربع نص 20"/>
          <p:cNvSpPr txBox="1"/>
          <p:nvPr/>
        </p:nvSpPr>
        <p:spPr>
          <a:xfrm>
            <a:off x="928047" y="5230903"/>
            <a:ext cx="3759305" cy="523220"/>
          </a:xfrm>
          <a:prstGeom prst="rect">
            <a:avLst/>
          </a:prstGeom>
          <a:noFill/>
        </p:spPr>
        <p:txBody>
          <a:bodyPr wrap="square" rtlCol="0">
            <a:spAutoFit/>
          </a:bodyPr>
          <a:lstStyle/>
          <a:p>
            <a:r>
              <a:rPr lang="ar-BH" sz="2800" dirty="0"/>
              <a:t>(</a:t>
            </a:r>
            <a:r>
              <a:rPr lang="ar-BH" sz="2800" dirty="0">
                <a:hlinkClick r:id="rId5" action="ppaction://hlinksldjump"/>
              </a:rPr>
              <a:t>ذَلِكَ</a:t>
            </a:r>
            <a:r>
              <a:rPr lang="ar-BH" sz="2800" dirty="0"/>
              <a:t>، </a:t>
            </a:r>
            <a:r>
              <a:rPr lang="ar-BH" sz="2800" dirty="0">
                <a:hlinkClick r:id="rId5" action="ppaction://hlinksldjump"/>
              </a:rPr>
              <a:t>هَذا</a:t>
            </a:r>
            <a:r>
              <a:rPr lang="ar-BH" sz="2800" dirty="0"/>
              <a:t>، </a:t>
            </a:r>
            <a:r>
              <a:rPr lang="ar-BH" sz="2800" dirty="0">
                <a:hlinkClick r:id="rId6" action="ppaction://hlinksldjump"/>
              </a:rPr>
              <a:t>هَذِهِ</a:t>
            </a:r>
            <a:r>
              <a:rPr lang="ar-BH" sz="2800" dirty="0"/>
              <a:t>، </a:t>
            </a:r>
            <a:r>
              <a:rPr lang="ar-BH" sz="2800" dirty="0">
                <a:hlinkClick r:id="rId5" action="ppaction://hlinksldjump"/>
              </a:rPr>
              <a:t>لَكِنَّ</a:t>
            </a:r>
            <a:r>
              <a:rPr lang="ar-BH" sz="2800" dirty="0"/>
              <a:t>، </a:t>
            </a:r>
            <a:r>
              <a:rPr lang="ar-BH" sz="2800" dirty="0">
                <a:hlinkClick r:id="rId5" action="ppaction://hlinksldjump"/>
              </a:rPr>
              <a:t>هَؤُلاءِ</a:t>
            </a:r>
            <a:r>
              <a:rPr lang="ar-BH" sz="2800" dirty="0"/>
              <a:t>)</a:t>
            </a:r>
            <a:endParaRPr lang="en-US" sz="2800" dirty="0"/>
          </a:p>
        </p:txBody>
      </p:sp>
      <p:sp>
        <p:nvSpPr>
          <p:cNvPr id="12" name="شكل بيضاوي 11"/>
          <p:cNvSpPr/>
          <p:nvPr/>
        </p:nvSpPr>
        <p:spPr>
          <a:xfrm>
            <a:off x="7729829" y="2376222"/>
            <a:ext cx="1264043" cy="7233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BH" sz="2800" dirty="0">
                <a:solidFill>
                  <a:srgbClr val="00B0F0"/>
                </a:solidFill>
              </a:rPr>
              <a:t>هَؤُلاءِ</a:t>
            </a:r>
            <a:endParaRPr lang="en-US" sz="2800" dirty="0">
              <a:solidFill>
                <a:srgbClr val="00B0F0"/>
              </a:solidFill>
            </a:endParaRPr>
          </a:p>
        </p:txBody>
      </p:sp>
      <p:sp>
        <p:nvSpPr>
          <p:cNvPr id="13" name="شكل بيضاوي 12"/>
          <p:cNvSpPr/>
          <p:nvPr/>
        </p:nvSpPr>
        <p:spPr>
          <a:xfrm>
            <a:off x="6363671" y="2434013"/>
            <a:ext cx="955343" cy="7233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BH" sz="2800" dirty="0">
                <a:solidFill>
                  <a:srgbClr val="00B0F0"/>
                </a:solidFill>
              </a:rPr>
              <a:t>هَذِهِ</a:t>
            </a:r>
            <a:endParaRPr lang="en-US" sz="2800" dirty="0">
              <a:solidFill>
                <a:srgbClr val="00B0F0"/>
              </a:solidFill>
            </a:endParaRPr>
          </a:p>
        </p:txBody>
      </p:sp>
      <p:sp>
        <p:nvSpPr>
          <p:cNvPr id="14" name="شكل بيضاوي 13"/>
          <p:cNvSpPr/>
          <p:nvPr/>
        </p:nvSpPr>
        <p:spPr>
          <a:xfrm>
            <a:off x="5011162" y="2424555"/>
            <a:ext cx="955343" cy="7233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BH" sz="2800" dirty="0">
                <a:solidFill>
                  <a:srgbClr val="00B0F0"/>
                </a:solidFill>
              </a:rPr>
              <a:t>ذَلِكَ</a:t>
            </a:r>
            <a:endParaRPr lang="en-US" sz="2800" dirty="0">
              <a:solidFill>
                <a:srgbClr val="00B0F0"/>
              </a:solidFill>
            </a:endParaRPr>
          </a:p>
        </p:txBody>
      </p:sp>
      <p:sp>
        <p:nvSpPr>
          <p:cNvPr id="15" name="شكل بيضاوي 14"/>
          <p:cNvSpPr/>
          <p:nvPr/>
        </p:nvSpPr>
        <p:spPr>
          <a:xfrm>
            <a:off x="3523230" y="2486382"/>
            <a:ext cx="955343" cy="7233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BH" sz="2800" dirty="0">
                <a:solidFill>
                  <a:srgbClr val="00B0F0"/>
                </a:solidFill>
              </a:rPr>
              <a:t>هَذا</a:t>
            </a:r>
            <a:endParaRPr lang="en-US" sz="2800" dirty="0">
              <a:solidFill>
                <a:srgbClr val="00B0F0"/>
              </a:solidFill>
            </a:endParaRPr>
          </a:p>
        </p:txBody>
      </p:sp>
      <p:sp>
        <p:nvSpPr>
          <p:cNvPr id="18" name="شكل بيضاوي 17"/>
          <p:cNvSpPr/>
          <p:nvPr/>
        </p:nvSpPr>
        <p:spPr>
          <a:xfrm>
            <a:off x="6363671" y="4244184"/>
            <a:ext cx="955343" cy="7233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BH" sz="2800" dirty="0">
                <a:solidFill>
                  <a:srgbClr val="FF0000"/>
                </a:solidFill>
              </a:rPr>
              <a:t>لَكِنَّ</a:t>
            </a:r>
            <a:endParaRPr lang="en-US" sz="2800" dirty="0">
              <a:solidFill>
                <a:srgbClr val="FF0000"/>
              </a:solidFill>
            </a:endParaRPr>
          </a:p>
        </p:txBody>
      </p:sp>
      <p:sp>
        <p:nvSpPr>
          <p:cNvPr id="19" name="شكل بيضاوي 18"/>
          <p:cNvSpPr/>
          <p:nvPr/>
        </p:nvSpPr>
        <p:spPr>
          <a:xfrm>
            <a:off x="9750591" y="5002416"/>
            <a:ext cx="955343" cy="7233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BH" sz="2800" dirty="0">
                <a:solidFill>
                  <a:srgbClr val="FF0000"/>
                </a:solidFill>
              </a:rPr>
              <a:t>هَذِهِ</a:t>
            </a:r>
            <a:endParaRPr lang="en-US" sz="2800" dirty="0">
              <a:solidFill>
                <a:srgbClr val="FF0000"/>
              </a:solidFill>
            </a:endParaRPr>
          </a:p>
        </p:txBody>
      </p:sp>
      <p:sp>
        <p:nvSpPr>
          <p:cNvPr id="22" name="شكل بيضاوي 21"/>
          <p:cNvSpPr/>
          <p:nvPr/>
        </p:nvSpPr>
        <p:spPr>
          <a:xfrm>
            <a:off x="10705934" y="3572677"/>
            <a:ext cx="955343" cy="7233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BH" sz="2800" dirty="0">
                <a:solidFill>
                  <a:srgbClr val="FF0000"/>
                </a:solidFill>
              </a:rPr>
              <a:t>هَذا</a:t>
            </a:r>
            <a:endParaRPr lang="en-US" sz="2800" dirty="0">
              <a:solidFill>
                <a:srgbClr val="FF0000"/>
              </a:solidFill>
            </a:endParaRPr>
          </a:p>
        </p:txBody>
      </p:sp>
      <p:sp>
        <p:nvSpPr>
          <p:cNvPr id="23" name="مربع نص 22"/>
          <p:cNvSpPr txBox="1"/>
          <p:nvPr/>
        </p:nvSpPr>
        <p:spPr>
          <a:xfrm>
            <a:off x="10548257" y="1041968"/>
            <a:ext cx="1643743" cy="523220"/>
          </a:xfrm>
          <a:prstGeom prst="rect">
            <a:avLst/>
          </a:prstGeom>
          <a:noFill/>
        </p:spPr>
        <p:txBody>
          <a:bodyPr wrap="square" rtlCol="0">
            <a:spAutoFit/>
          </a:bodyPr>
          <a:lstStyle/>
          <a:p>
            <a:pPr algn="ctr"/>
            <a:r>
              <a:rPr lang="ar-SA" sz="2800" dirty="0"/>
              <a:t>تَمْرِين رَقَمَ </a:t>
            </a:r>
            <a:r>
              <a:rPr lang="ar-BH" sz="2800" dirty="0">
                <a:solidFill>
                  <a:srgbClr val="00B0F0"/>
                </a:solidFill>
              </a:rPr>
              <a:t>3</a:t>
            </a:r>
            <a:endParaRPr lang="en-US" sz="2800" dirty="0">
              <a:solidFill>
                <a:srgbClr val="00B0F0"/>
              </a:solidFill>
            </a:endParaRPr>
          </a:p>
        </p:txBody>
      </p:sp>
      <p:pic>
        <p:nvPicPr>
          <p:cNvPr id="2" name="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419100" y="6108922"/>
            <a:ext cx="609600" cy="609600"/>
          </a:xfrm>
          <a:prstGeom prst="rect">
            <a:avLst/>
          </a:prstGeom>
        </p:spPr>
      </p:pic>
    </p:spTree>
    <p:extLst>
      <p:ext uri="{BB962C8B-B14F-4D97-AF65-F5344CB8AC3E}">
        <p14:creationId xmlns:p14="http://schemas.microsoft.com/office/powerpoint/2010/main" val="127476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3" fill="hold" display="0">
                  <p:stCondLst>
                    <p:cond delay="indefinite"/>
                  </p:stCondLst>
                  <p:endCondLst>
                    <p:cond evt="onStopAudio" delay="0">
                      <p:tgtEl>
                        <p:sldTgt/>
                      </p:tgtEl>
                    </p:cond>
                  </p:endCondLst>
                </p:cTn>
                <p:tgtEl>
                  <p:spTgt spid="2"/>
                </p:tgtEl>
              </p:cMediaNode>
            </p:audio>
          </p:childTnLst>
        </p:cTn>
      </p:par>
    </p:tnLst>
    <p:bldLst>
      <p:bldP spid="4" grpId="0" animBg="1"/>
      <p:bldP spid="9" grpId="0"/>
      <p:bldP spid="16" grpId="0"/>
      <p:bldP spid="17" grpId="0"/>
      <p:bldP spid="11" grpId="0"/>
      <p:bldP spid="20" grpId="0"/>
      <p:bldP spid="21" grpId="0"/>
      <p:bldP spid="12" grpId="0" animBg="1"/>
      <p:bldP spid="13" grpId="0" animBg="1"/>
      <p:bldP spid="14" grpId="0" animBg="1"/>
      <p:bldP spid="15" grpId="0" animBg="1"/>
      <p:bldP spid="18" grpId="0" animBg="1"/>
      <p:bldP spid="19"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450376" y="813635"/>
            <a:ext cx="11322524" cy="1274971"/>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b="1" dirty="0">
                <a:solidFill>
                  <a:srgbClr val="FF0000"/>
                </a:solidFill>
                <a:cs typeface="+mn-cs"/>
              </a:rPr>
              <a:t>أَضَعُ عَلاماتِ التَّرْقيمِ (</a:t>
            </a:r>
            <a:r>
              <a:rPr lang="ar-BH" b="1" dirty="0">
                <a:solidFill>
                  <a:srgbClr val="00B0F0"/>
                </a:solidFill>
                <a:cs typeface="+mn-cs"/>
              </a:rPr>
              <a:t>.</a:t>
            </a:r>
            <a:r>
              <a:rPr lang="ar-BH" b="1" dirty="0">
                <a:solidFill>
                  <a:srgbClr val="FF0000"/>
                </a:solidFill>
                <a:cs typeface="+mn-cs"/>
              </a:rPr>
              <a:t>) (</a:t>
            </a:r>
            <a:r>
              <a:rPr lang="ar-BH" b="1" dirty="0">
                <a:solidFill>
                  <a:srgbClr val="00B0F0"/>
                </a:solidFill>
                <a:cs typeface="+mn-cs"/>
              </a:rPr>
              <a:t>،</a:t>
            </a:r>
            <a:r>
              <a:rPr lang="ar-BH" b="1" dirty="0">
                <a:solidFill>
                  <a:srgbClr val="FF0000"/>
                </a:solidFill>
                <a:cs typeface="+mn-cs"/>
              </a:rPr>
              <a:t>) (</a:t>
            </a:r>
            <a:r>
              <a:rPr lang="ar-BH" b="1" dirty="0">
                <a:solidFill>
                  <a:srgbClr val="00B0F0"/>
                </a:solidFill>
                <a:cs typeface="+mn-cs"/>
              </a:rPr>
              <a:t>؟</a:t>
            </a:r>
            <a:r>
              <a:rPr lang="ar-BH" b="1" dirty="0">
                <a:solidFill>
                  <a:srgbClr val="FF0000"/>
                </a:solidFill>
                <a:cs typeface="+mn-cs"/>
              </a:rPr>
              <a:t>) (</a:t>
            </a:r>
            <a:r>
              <a:rPr lang="ar-BH" b="1" dirty="0">
                <a:solidFill>
                  <a:srgbClr val="00B0F0"/>
                </a:solidFill>
                <a:cs typeface="+mn-cs"/>
              </a:rPr>
              <a:t>!</a:t>
            </a:r>
            <a:r>
              <a:rPr lang="ar-BH" b="1" dirty="0">
                <a:solidFill>
                  <a:srgbClr val="FF0000"/>
                </a:solidFill>
                <a:cs typeface="+mn-cs"/>
              </a:rPr>
              <a:t>) (</a:t>
            </a:r>
            <a:r>
              <a:rPr lang="ar-BH" b="1" dirty="0">
                <a:solidFill>
                  <a:srgbClr val="00B0F0"/>
                </a:solidFill>
                <a:cs typeface="+mn-cs"/>
              </a:rPr>
              <a:t>:</a:t>
            </a:r>
            <a:r>
              <a:rPr lang="ar-BH" b="1" dirty="0">
                <a:solidFill>
                  <a:srgbClr val="FF0000"/>
                </a:solidFill>
                <a:cs typeface="+mn-cs"/>
              </a:rPr>
              <a:t>) في الْمكانِ الْمُناسِبِ: </a:t>
            </a:r>
            <a:endParaRPr lang="en-US" b="1" dirty="0">
              <a:solidFill>
                <a:srgbClr val="FF0000"/>
              </a:solidFill>
              <a:cs typeface="+mn-cs"/>
            </a:endParaRPr>
          </a:p>
        </p:txBody>
      </p:sp>
      <p:sp>
        <p:nvSpPr>
          <p:cNvPr id="9" name="مربع نص 8"/>
          <p:cNvSpPr txBox="1"/>
          <p:nvPr/>
        </p:nvSpPr>
        <p:spPr>
          <a:xfrm>
            <a:off x="7922807" y="2806951"/>
            <a:ext cx="4314970" cy="523220"/>
          </a:xfrm>
          <a:prstGeom prst="rect">
            <a:avLst/>
          </a:prstGeom>
          <a:noFill/>
        </p:spPr>
        <p:txBody>
          <a:bodyPr wrap="square" rtlCol="0">
            <a:spAutoFit/>
          </a:bodyPr>
          <a:lstStyle/>
          <a:p>
            <a:pPr algn="r"/>
            <a:r>
              <a:rPr lang="ar-BH" sz="2800" dirty="0"/>
              <a:t>أ. مَتى حَدَثَتْ غَزْوَةُ أُحُدٍ      </a:t>
            </a:r>
            <a:endParaRPr lang="en-US" sz="2800" dirty="0"/>
          </a:p>
        </p:txBody>
      </p:sp>
      <p:sp>
        <p:nvSpPr>
          <p:cNvPr id="16" name="مربع نص 15"/>
          <p:cNvSpPr txBox="1"/>
          <p:nvPr/>
        </p:nvSpPr>
        <p:spPr>
          <a:xfrm>
            <a:off x="3307592" y="3488684"/>
            <a:ext cx="8930185" cy="523220"/>
          </a:xfrm>
          <a:prstGeom prst="rect">
            <a:avLst/>
          </a:prstGeom>
          <a:noFill/>
        </p:spPr>
        <p:txBody>
          <a:bodyPr wrap="square" rtlCol="0">
            <a:spAutoFit/>
          </a:bodyPr>
          <a:lstStyle/>
          <a:p>
            <a:pPr algn="r"/>
            <a:r>
              <a:rPr lang="ar-BH" sz="2800" dirty="0"/>
              <a:t>ب. قَتَلَ الْمُسْلِمونَ في غَزْوَةِ بَدْرٍ سَبْعينَ مُشْرِكًا    وَأَسَرُوا سَبْعينَ آخَرينَ  </a:t>
            </a:r>
            <a:endParaRPr lang="en-US" sz="2800" dirty="0"/>
          </a:p>
        </p:txBody>
      </p:sp>
      <p:sp>
        <p:nvSpPr>
          <p:cNvPr id="17" name="مربع نص 16"/>
          <p:cNvSpPr txBox="1"/>
          <p:nvPr/>
        </p:nvSpPr>
        <p:spPr>
          <a:xfrm>
            <a:off x="3420754" y="4264519"/>
            <a:ext cx="8875595" cy="523220"/>
          </a:xfrm>
          <a:prstGeom prst="rect">
            <a:avLst/>
          </a:prstGeom>
          <a:noFill/>
        </p:spPr>
        <p:txBody>
          <a:bodyPr wrap="square" rtlCol="0">
            <a:spAutoFit/>
          </a:bodyPr>
          <a:lstStyle/>
          <a:p>
            <a:pPr algn="r"/>
            <a:r>
              <a:rPr lang="ar-BH" sz="2800" dirty="0"/>
              <a:t>ج. وَقَعَت غَزْوَةُ بَدْرٍ في السَّابِعِ عَشَرَ مِنْ شَهْرِ رَمَضانَ في السَّنَةِ الثَّانِيَةِ لِلْهِجْرَةِ</a:t>
            </a:r>
            <a:endParaRPr lang="en-US" sz="2800" dirty="0"/>
          </a:p>
        </p:txBody>
      </p:sp>
      <p:sp>
        <p:nvSpPr>
          <p:cNvPr id="23" name="مربع نص 22"/>
          <p:cNvSpPr txBox="1"/>
          <p:nvPr/>
        </p:nvSpPr>
        <p:spPr>
          <a:xfrm>
            <a:off x="5156861" y="5145678"/>
            <a:ext cx="7080916" cy="523220"/>
          </a:xfrm>
          <a:prstGeom prst="rect">
            <a:avLst/>
          </a:prstGeom>
          <a:noFill/>
        </p:spPr>
        <p:txBody>
          <a:bodyPr wrap="square" rtlCol="0">
            <a:spAutoFit/>
          </a:bodyPr>
          <a:lstStyle/>
          <a:p>
            <a:pPr algn="r"/>
            <a:r>
              <a:rPr lang="ar-BH" sz="2800" dirty="0"/>
              <a:t>د. قالَ الْقائِدُ       ما أَجْمَلَ أَنْ نَكونَ مُتَعاوِنينَ  </a:t>
            </a:r>
            <a:endParaRPr lang="en-US" sz="2800" dirty="0"/>
          </a:p>
        </p:txBody>
      </p:sp>
      <p:sp>
        <p:nvSpPr>
          <p:cNvPr id="2" name="مستطيل مستدير الزوايا 1"/>
          <p:cNvSpPr/>
          <p:nvPr/>
        </p:nvSpPr>
        <p:spPr>
          <a:xfrm>
            <a:off x="8882416" y="2917615"/>
            <a:ext cx="423080" cy="3233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مستطيل مستدير الزوايا 26"/>
          <p:cNvSpPr/>
          <p:nvPr/>
        </p:nvSpPr>
        <p:spPr>
          <a:xfrm>
            <a:off x="6774122" y="3550844"/>
            <a:ext cx="182067" cy="3233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مستطيل مستدير الزوايا 27"/>
          <p:cNvSpPr/>
          <p:nvPr/>
        </p:nvSpPr>
        <p:spPr>
          <a:xfrm>
            <a:off x="3946211" y="3664005"/>
            <a:ext cx="209170" cy="3233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مستطيل مستدير الزوايا 28"/>
          <p:cNvSpPr/>
          <p:nvPr/>
        </p:nvSpPr>
        <p:spPr>
          <a:xfrm>
            <a:off x="3261813" y="4316206"/>
            <a:ext cx="204718" cy="3655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مستطيل مستدير الزوايا 29"/>
          <p:cNvSpPr/>
          <p:nvPr/>
        </p:nvSpPr>
        <p:spPr>
          <a:xfrm>
            <a:off x="10303812" y="5205506"/>
            <a:ext cx="423080" cy="3233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مستطيل مستدير الزوايا 30"/>
          <p:cNvSpPr/>
          <p:nvPr/>
        </p:nvSpPr>
        <p:spPr>
          <a:xfrm>
            <a:off x="6641911" y="5245596"/>
            <a:ext cx="423080" cy="3233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مربع نص 31"/>
          <p:cNvSpPr txBox="1"/>
          <p:nvPr/>
        </p:nvSpPr>
        <p:spPr>
          <a:xfrm>
            <a:off x="4998168" y="111446"/>
            <a:ext cx="1643743" cy="523220"/>
          </a:xfrm>
          <a:prstGeom prst="rect">
            <a:avLst/>
          </a:prstGeom>
          <a:noFill/>
        </p:spPr>
        <p:txBody>
          <a:bodyPr wrap="square" rtlCol="0">
            <a:spAutoFit/>
          </a:bodyPr>
          <a:lstStyle/>
          <a:p>
            <a:pPr algn="ctr"/>
            <a:r>
              <a:rPr lang="ar-SA" sz="2800" dirty="0"/>
              <a:t>تَمْرِين رَقَمَ </a:t>
            </a:r>
            <a:r>
              <a:rPr lang="ar-BH" sz="2800" dirty="0">
                <a:solidFill>
                  <a:srgbClr val="00B0F0"/>
                </a:solidFill>
              </a:rPr>
              <a:t>4</a:t>
            </a:r>
            <a:endParaRPr lang="en-US" sz="2800" dirty="0">
              <a:solidFill>
                <a:srgbClr val="00B0F0"/>
              </a:solidFill>
            </a:endParaRPr>
          </a:p>
        </p:txBody>
      </p:sp>
      <p:sp>
        <p:nvSpPr>
          <p:cNvPr id="5" name="مربع نص 4"/>
          <p:cNvSpPr txBox="1"/>
          <p:nvPr/>
        </p:nvSpPr>
        <p:spPr>
          <a:xfrm>
            <a:off x="8952170" y="2868152"/>
            <a:ext cx="283571" cy="523220"/>
          </a:xfrm>
          <a:prstGeom prst="rect">
            <a:avLst/>
          </a:prstGeom>
          <a:noFill/>
        </p:spPr>
        <p:txBody>
          <a:bodyPr wrap="square" rtlCol="0">
            <a:spAutoFit/>
          </a:bodyPr>
          <a:lstStyle/>
          <a:p>
            <a:r>
              <a:rPr lang="ar-BH" sz="2800" dirty="0">
                <a:solidFill>
                  <a:srgbClr val="FF0000"/>
                </a:solidFill>
              </a:rPr>
              <a:t>؟</a:t>
            </a:r>
            <a:endParaRPr lang="en-US" sz="2800" dirty="0">
              <a:solidFill>
                <a:srgbClr val="FF0000"/>
              </a:solidFill>
            </a:endParaRPr>
          </a:p>
        </p:txBody>
      </p:sp>
      <p:sp>
        <p:nvSpPr>
          <p:cNvPr id="6" name="مربع نص 5"/>
          <p:cNvSpPr txBox="1"/>
          <p:nvPr/>
        </p:nvSpPr>
        <p:spPr>
          <a:xfrm>
            <a:off x="6718042" y="3459644"/>
            <a:ext cx="333234" cy="523220"/>
          </a:xfrm>
          <a:prstGeom prst="rect">
            <a:avLst/>
          </a:prstGeom>
          <a:noFill/>
        </p:spPr>
        <p:txBody>
          <a:bodyPr wrap="square" rtlCol="0">
            <a:spAutoFit/>
          </a:bodyPr>
          <a:lstStyle/>
          <a:p>
            <a:r>
              <a:rPr lang="ar-BH" sz="2800" dirty="0">
                <a:solidFill>
                  <a:srgbClr val="FF0000"/>
                </a:solidFill>
              </a:rPr>
              <a:t>،</a:t>
            </a:r>
            <a:endParaRPr lang="en-US" sz="2800" dirty="0">
              <a:solidFill>
                <a:srgbClr val="FF0000"/>
              </a:solidFill>
            </a:endParaRPr>
          </a:p>
        </p:txBody>
      </p:sp>
      <p:sp>
        <p:nvSpPr>
          <p:cNvPr id="7" name="مربع نص 6"/>
          <p:cNvSpPr txBox="1"/>
          <p:nvPr/>
        </p:nvSpPr>
        <p:spPr>
          <a:xfrm>
            <a:off x="3951233" y="3423450"/>
            <a:ext cx="361232" cy="523220"/>
          </a:xfrm>
          <a:prstGeom prst="rect">
            <a:avLst/>
          </a:prstGeom>
          <a:noFill/>
        </p:spPr>
        <p:txBody>
          <a:bodyPr wrap="square" rtlCol="0">
            <a:spAutoFit/>
          </a:bodyPr>
          <a:lstStyle/>
          <a:p>
            <a:r>
              <a:rPr lang="ar-BH" sz="2800" dirty="0">
                <a:solidFill>
                  <a:srgbClr val="FF0000"/>
                </a:solidFill>
              </a:rPr>
              <a:t>.</a:t>
            </a:r>
            <a:endParaRPr lang="en-US" sz="2800" dirty="0">
              <a:solidFill>
                <a:srgbClr val="FF0000"/>
              </a:solidFill>
            </a:endParaRPr>
          </a:p>
        </p:txBody>
      </p:sp>
      <p:sp>
        <p:nvSpPr>
          <p:cNvPr id="33" name="مربع نص 32"/>
          <p:cNvSpPr txBox="1"/>
          <p:nvPr/>
        </p:nvSpPr>
        <p:spPr>
          <a:xfrm>
            <a:off x="3240138" y="4157769"/>
            <a:ext cx="361232" cy="523220"/>
          </a:xfrm>
          <a:prstGeom prst="rect">
            <a:avLst/>
          </a:prstGeom>
          <a:noFill/>
        </p:spPr>
        <p:txBody>
          <a:bodyPr wrap="square" rtlCol="0">
            <a:spAutoFit/>
          </a:bodyPr>
          <a:lstStyle/>
          <a:p>
            <a:r>
              <a:rPr lang="ar-BH" sz="2800" dirty="0">
                <a:solidFill>
                  <a:srgbClr val="FF0000"/>
                </a:solidFill>
              </a:rPr>
              <a:t>.</a:t>
            </a:r>
            <a:endParaRPr lang="en-US" sz="2800" dirty="0">
              <a:solidFill>
                <a:srgbClr val="FF0000"/>
              </a:solidFill>
            </a:endParaRPr>
          </a:p>
        </p:txBody>
      </p:sp>
      <p:sp>
        <p:nvSpPr>
          <p:cNvPr id="8" name="مربع نص 7"/>
          <p:cNvSpPr txBox="1"/>
          <p:nvPr/>
        </p:nvSpPr>
        <p:spPr>
          <a:xfrm>
            <a:off x="10378468" y="5105588"/>
            <a:ext cx="273768" cy="523220"/>
          </a:xfrm>
          <a:prstGeom prst="rect">
            <a:avLst/>
          </a:prstGeom>
          <a:noFill/>
        </p:spPr>
        <p:txBody>
          <a:bodyPr wrap="square" rtlCol="0">
            <a:spAutoFit/>
          </a:bodyPr>
          <a:lstStyle/>
          <a:p>
            <a:r>
              <a:rPr lang="ar-BH" sz="2800" dirty="0">
                <a:solidFill>
                  <a:srgbClr val="FF0000"/>
                </a:solidFill>
              </a:rPr>
              <a:t>:</a:t>
            </a:r>
            <a:endParaRPr lang="en-US" sz="2800" dirty="0">
              <a:solidFill>
                <a:srgbClr val="FF0000"/>
              </a:solidFill>
            </a:endParaRPr>
          </a:p>
        </p:txBody>
      </p:sp>
      <p:sp>
        <p:nvSpPr>
          <p:cNvPr id="10" name="مربع نص 9"/>
          <p:cNvSpPr txBox="1"/>
          <p:nvPr/>
        </p:nvSpPr>
        <p:spPr>
          <a:xfrm>
            <a:off x="6728725" y="5145678"/>
            <a:ext cx="311868" cy="523220"/>
          </a:xfrm>
          <a:prstGeom prst="rect">
            <a:avLst/>
          </a:prstGeom>
          <a:noFill/>
        </p:spPr>
        <p:txBody>
          <a:bodyPr wrap="square" rtlCol="0">
            <a:spAutoFit/>
          </a:bodyPr>
          <a:lstStyle/>
          <a:p>
            <a:r>
              <a:rPr lang="ar-BH" sz="2800" dirty="0">
                <a:solidFill>
                  <a:srgbClr val="FF0000"/>
                </a:solidFill>
              </a:rPr>
              <a:t>!</a:t>
            </a:r>
            <a:endParaRPr lang="en-US" sz="2800" dirty="0">
              <a:solidFill>
                <a:srgbClr val="FF0000"/>
              </a:solidFill>
            </a:endParaRPr>
          </a:p>
        </p:txBody>
      </p:sp>
      <p:pic>
        <p:nvPicPr>
          <p:cNvPr id="4" name="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50376" y="6086413"/>
            <a:ext cx="609600" cy="609600"/>
          </a:xfrm>
          <a:prstGeom prst="rect">
            <a:avLst/>
          </a:prstGeom>
        </p:spPr>
      </p:pic>
    </p:spTree>
    <p:extLst>
      <p:ext uri="{BB962C8B-B14F-4D97-AF65-F5344CB8AC3E}">
        <p14:creationId xmlns:p14="http://schemas.microsoft.com/office/powerpoint/2010/main" val="358116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1" fill="hold" display="0">
                  <p:stCondLst>
                    <p:cond delay="indefinite"/>
                  </p:stCondLst>
                  <p:endCondLst>
                    <p:cond evt="onStopAudio" delay="0">
                      <p:tgtEl>
                        <p:sldTgt/>
                      </p:tgtEl>
                    </p:cond>
                  </p:endCondLst>
                </p:cTn>
                <p:tgtEl>
                  <p:spTgt spid="4"/>
                </p:tgtEl>
              </p:cMediaNode>
            </p:audio>
          </p:childTnLst>
        </p:cTn>
      </p:par>
    </p:tnLst>
    <p:bldLst>
      <p:bldP spid="9" grpId="0"/>
      <p:bldP spid="16" grpId="0"/>
      <p:bldP spid="17" grpId="0"/>
      <p:bldP spid="23" grpId="0"/>
      <p:bldP spid="2" grpId="0" animBg="1"/>
      <p:bldP spid="27" grpId="0" animBg="1"/>
      <p:bldP spid="28" grpId="0" animBg="1"/>
      <p:bldP spid="29" grpId="0" animBg="1"/>
      <p:bldP spid="30" grpId="0" animBg="1"/>
      <p:bldP spid="31" grpId="0" animBg="1"/>
      <p:bldP spid="5" grpId="0"/>
      <p:bldP spid="6" grpId="0"/>
      <p:bldP spid="7" grpId="0"/>
      <p:bldP spid="33"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303361" y="1514902"/>
            <a:ext cx="8973403" cy="1892300"/>
          </a:xfrm>
        </p:spPr>
        <p:txBody>
          <a:bodyPr>
            <a:noAutofit/>
          </a:bodyPr>
          <a:lstStyle/>
          <a:p>
            <a:r>
              <a:rPr lang="ar-SA" sz="9600" dirty="0">
                <a:solidFill>
                  <a:srgbClr val="00B0F0"/>
                </a:solidFill>
              </a:rPr>
              <a:t>وَفَ</a:t>
            </a:r>
            <a:r>
              <a:rPr lang="ar-BH" sz="9600" dirty="0">
                <a:solidFill>
                  <a:srgbClr val="00B0F0"/>
                </a:solidFill>
              </a:rPr>
              <a:t>ّ</a:t>
            </a:r>
            <a:r>
              <a:rPr lang="ar-SA" sz="9600" dirty="0">
                <a:solidFill>
                  <a:srgbClr val="00B0F0"/>
                </a:solidFill>
              </a:rPr>
              <a:t>قَكَ</a:t>
            </a:r>
            <a:r>
              <a:rPr lang="ar-BH" sz="9600" dirty="0">
                <a:solidFill>
                  <a:srgbClr val="00B0F0"/>
                </a:solidFill>
              </a:rPr>
              <a:t> </a:t>
            </a:r>
            <a:r>
              <a:rPr lang="ar-SA" sz="9600" dirty="0">
                <a:solidFill>
                  <a:srgbClr val="00B0F0"/>
                </a:solidFill>
              </a:rPr>
              <a:t>الله</a:t>
            </a:r>
            <a:endParaRPr lang="en-US" sz="9600" dirty="0">
              <a:solidFill>
                <a:srgbClr val="00B0F0"/>
              </a:solidFill>
            </a:endParaRPr>
          </a:p>
        </p:txBody>
      </p:sp>
      <p:pic>
        <p:nvPicPr>
          <p:cNvPr id="2" name="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419100" y="6096000"/>
            <a:ext cx="609600" cy="609600"/>
          </a:xfrm>
          <a:prstGeom prst="rect">
            <a:avLst/>
          </a:prstGeom>
        </p:spPr>
      </p:pic>
    </p:spTree>
    <p:extLst>
      <p:ext uri="{BB962C8B-B14F-4D97-AF65-F5344CB8AC3E}">
        <p14:creationId xmlns:p14="http://schemas.microsoft.com/office/powerpoint/2010/main" val="28447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3238500" y="1095423"/>
            <a:ext cx="6045200" cy="2371677"/>
          </a:xfrm>
        </p:spPr>
        <p:txBody>
          <a:bodyPr>
            <a:noAutofit/>
          </a:bodyPr>
          <a:lstStyle/>
          <a:p>
            <a:r>
              <a:rPr lang="ar-BH" sz="9600" dirty="0">
                <a:solidFill>
                  <a:srgbClr val="00B0F0"/>
                </a:solidFill>
              </a:rPr>
              <a:t>أَحْسَنْت</a:t>
            </a:r>
            <a:r>
              <a:rPr lang="ar-SA" sz="9600" dirty="0">
                <a:solidFill>
                  <a:srgbClr val="00B0F0"/>
                </a:solidFill>
              </a:rPr>
              <a:t>َ</a:t>
            </a:r>
            <a:endParaRPr lang="en-US" sz="9600" dirty="0">
              <a:solidFill>
                <a:srgbClr val="00B0F0"/>
              </a:solidFill>
            </a:endParaRPr>
          </a:p>
        </p:txBody>
      </p:sp>
      <p:sp>
        <p:nvSpPr>
          <p:cNvPr id="10" name="مستطيل مستدير الزوايا 9">
            <a:hlinkClick r:id="rId4" action="ppaction://hlinksldjump"/>
          </p:cNvPr>
          <p:cNvSpPr/>
          <p:nvPr/>
        </p:nvSpPr>
        <p:spPr>
          <a:xfrm>
            <a:off x="4277815" y="4740702"/>
            <a:ext cx="3966570" cy="11520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4000" dirty="0">
                <a:solidFill>
                  <a:prstClr val="black"/>
                </a:solidFill>
              </a:rPr>
              <a:t>تَمْرِين رَقَمَ 1</a:t>
            </a:r>
            <a:endParaRPr lang="en-US" sz="4000" dirty="0">
              <a:solidFill>
                <a:prstClr val="black"/>
              </a:solidFill>
            </a:endParaRPr>
          </a:p>
        </p:txBody>
      </p:sp>
      <p:pic>
        <p:nvPicPr>
          <p:cNvPr id="2" na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06400" y="6057900"/>
            <a:ext cx="609600" cy="609600"/>
          </a:xfrm>
          <a:prstGeom prst="rect">
            <a:avLst/>
          </a:prstGeom>
        </p:spPr>
      </p:pic>
    </p:spTree>
    <p:extLst>
      <p:ext uri="{BB962C8B-B14F-4D97-AF65-F5344CB8AC3E}">
        <p14:creationId xmlns:p14="http://schemas.microsoft.com/office/powerpoint/2010/main" val="329405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303361" y="1514902"/>
            <a:ext cx="8973403" cy="1892300"/>
          </a:xfrm>
        </p:spPr>
        <p:txBody>
          <a:bodyPr>
            <a:noAutofit/>
          </a:bodyPr>
          <a:lstStyle/>
          <a:p>
            <a:r>
              <a:rPr lang="ar-BH" sz="9600" dirty="0">
                <a:solidFill>
                  <a:srgbClr val="00B0F0"/>
                </a:solidFill>
              </a:rPr>
              <a:t>حَاوَل مَرًّة أُخْرَى</a:t>
            </a:r>
            <a:endParaRPr lang="en-US" sz="9600" dirty="0">
              <a:solidFill>
                <a:srgbClr val="00B0F0"/>
              </a:solidFill>
            </a:endParaRPr>
          </a:p>
        </p:txBody>
      </p:sp>
      <p:sp>
        <p:nvSpPr>
          <p:cNvPr id="10" name="مستطيل مستدير الزوايا 9">
            <a:hlinkClick r:id="rId4" action="ppaction://hlinksldjump"/>
          </p:cNvPr>
          <p:cNvSpPr/>
          <p:nvPr/>
        </p:nvSpPr>
        <p:spPr>
          <a:xfrm>
            <a:off x="3898900" y="4956793"/>
            <a:ext cx="4207870" cy="11393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4000" dirty="0"/>
              <a:t>تَمْرِين رَقَمَ 1</a:t>
            </a:r>
            <a:endParaRPr lang="en-US" sz="4000" dirty="0"/>
          </a:p>
        </p:txBody>
      </p:sp>
      <p:pic>
        <p:nvPicPr>
          <p:cNvPr id="2" name="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06400" y="6096191"/>
            <a:ext cx="609600" cy="609600"/>
          </a:xfrm>
          <a:prstGeom prst="rect">
            <a:avLst/>
          </a:prstGeom>
        </p:spPr>
      </p:pic>
    </p:spTree>
    <p:extLst>
      <p:ext uri="{BB962C8B-B14F-4D97-AF65-F5344CB8AC3E}">
        <p14:creationId xmlns:p14="http://schemas.microsoft.com/office/powerpoint/2010/main" val="3582342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3238500" y="1095423"/>
            <a:ext cx="6045200" cy="2371677"/>
          </a:xfrm>
        </p:spPr>
        <p:txBody>
          <a:bodyPr>
            <a:noAutofit/>
          </a:bodyPr>
          <a:lstStyle/>
          <a:p>
            <a:r>
              <a:rPr lang="ar-BH" sz="9600" dirty="0">
                <a:solidFill>
                  <a:srgbClr val="00B0F0"/>
                </a:solidFill>
              </a:rPr>
              <a:t>أَحْسَنْت</a:t>
            </a:r>
            <a:r>
              <a:rPr lang="ar-SA" sz="9600" dirty="0">
                <a:solidFill>
                  <a:srgbClr val="00B0F0"/>
                </a:solidFill>
              </a:rPr>
              <a:t>َ</a:t>
            </a:r>
            <a:endParaRPr lang="en-US" sz="9600" dirty="0">
              <a:solidFill>
                <a:srgbClr val="00B0F0"/>
              </a:solidFill>
            </a:endParaRPr>
          </a:p>
        </p:txBody>
      </p:sp>
      <p:sp>
        <p:nvSpPr>
          <p:cNvPr id="10" name="مستطيل مستدير الزوايا 9">
            <a:hlinkClick r:id="rId4" action="ppaction://hlinksldjump"/>
          </p:cNvPr>
          <p:cNvSpPr/>
          <p:nvPr/>
        </p:nvSpPr>
        <p:spPr>
          <a:xfrm>
            <a:off x="4277815" y="4740702"/>
            <a:ext cx="3966570" cy="11520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4000" dirty="0"/>
              <a:t>تَمْرِين رَقَمَ 2</a:t>
            </a:r>
            <a:endParaRPr lang="en-US" sz="4000" dirty="0"/>
          </a:p>
        </p:txBody>
      </p:sp>
      <p:pic>
        <p:nvPicPr>
          <p:cNvPr id="2" name="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82600" y="6108700"/>
            <a:ext cx="609600" cy="609600"/>
          </a:xfrm>
          <a:prstGeom prst="rect">
            <a:avLst/>
          </a:prstGeom>
        </p:spPr>
      </p:pic>
    </p:spTree>
    <p:extLst>
      <p:ext uri="{BB962C8B-B14F-4D97-AF65-F5344CB8AC3E}">
        <p14:creationId xmlns:p14="http://schemas.microsoft.com/office/powerpoint/2010/main" val="227947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303361" y="1514902"/>
            <a:ext cx="8973403" cy="1892300"/>
          </a:xfrm>
        </p:spPr>
        <p:txBody>
          <a:bodyPr>
            <a:noAutofit/>
          </a:bodyPr>
          <a:lstStyle/>
          <a:p>
            <a:r>
              <a:rPr lang="ar-BH" sz="9600" dirty="0">
                <a:solidFill>
                  <a:srgbClr val="00B0F0"/>
                </a:solidFill>
              </a:rPr>
              <a:t>حَاوَل مَرًّة أُخْرَى</a:t>
            </a:r>
            <a:endParaRPr lang="en-US" sz="9600" dirty="0">
              <a:solidFill>
                <a:srgbClr val="00B0F0"/>
              </a:solidFill>
            </a:endParaRPr>
          </a:p>
        </p:txBody>
      </p:sp>
      <p:sp>
        <p:nvSpPr>
          <p:cNvPr id="10" name="مستطيل مستدير الزوايا 9">
            <a:hlinkClick r:id="rId4" action="ppaction://hlinksldjump"/>
          </p:cNvPr>
          <p:cNvSpPr/>
          <p:nvPr/>
        </p:nvSpPr>
        <p:spPr>
          <a:xfrm>
            <a:off x="3898900" y="4956793"/>
            <a:ext cx="4207870" cy="11393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4000" dirty="0"/>
              <a:t>تَمْرِين رَقَمَ 2</a:t>
            </a:r>
            <a:endParaRPr lang="en-US" sz="4000" dirty="0"/>
          </a:p>
        </p:txBody>
      </p:sp>
      <p:pic>
        <p:nvPicPr>
          <p:cNvPr id="2" name="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19100" y="6096191"/>
            <a:ext cx="609600" cy="609600"/>
          </a:xfrm>
          <a:prstGeom prst="rect">
            <a:avLst/>
          </a:prstGeom>
        </p:spPr>
      </p:pic>
    </p:spTree>
    <p:extLst>
      <p:ext uri="{BB962C8B-B14F-4D97-AF65-F5344CB8AC3E}">
        <p14:creationId xmlns:p14="http://schemas.microsoft.com/office/powerpoint/2010/main" val="3089517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3238500" y="1095423"/>
            <a:ext cx="6045200" cy="2371677"/>
          </a:xfrm>
        </p:spPr>
        <p:txBody>
          <a:bodyPr>
            <a:noAutofit/>
          </a:bodyPr>
          <a:lstStyle/>
          <a:p>
            <a:r>
              <a:rPr lang="ar-BH" sz="9600" dirty="0">
                <a:solidFill>
                  <a:srgbClr val="00B0F0"/>
                </a:solidFill>
              </a:rPr>
              <a:t>أَحْسَنْت</a:t>
            </a:r>
            <a:r>
              <a:rPr lang="ar-SA" sz="9600" dirty="0">
                <a:solidFill>
                  <a:srgbClr val="00B0F0"/>
                </a:solidFill>
              </a:rPr>
              <a:t>َ</a:t>
            </a:r>
            <a:endParaRPr lang="en-US" sz="9600" dirty="0">
              <a:solidFill>
                <a:srgbClr val="00B0F0"/>
              </a:solidFill>
            </a:endParaRPr>
          </a:p>
        </p:txBody>
      </p:sp>
      <p:sp>
        <p:nvSpPr>
          <p:cNvPr id="10" name="مستطيل مستدير الزوايا 9">
            <a:hlinkClick r:id="rId4" action="ppaction://hlinksldjump"/>
          </p:cNvPr>
          <p:cNvSpPr/>
          <p:nvPr/>
        </p:nvSpPr>
        <p:spPr>
          <a:xfrm>
            <a:off x="4277815" y="4740702"/>
            <a:ext cx="3966570" cy="11520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4000" dirty="0"/>
              <a:t>تَمْرِين رَقَمَ </a:t>
            </a:r>
            <a:r>
              <a:rPr lang="ar-BH" sz="4000" dirty="0"/>
              <a:t>3</a:t>
            </a:r>
            <a:endParaRPr lang="en-US" sz="4000" dirty="0"/>
          </a:p>
        </p:txBody>
      </p:sp>
      <p:pic>
        <p:nvPicPr>
          <p:cNvPr id="2" name="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19100" y="6134100"/>
            <a:ext cx="609600" cy="609600"/>
          </a:xfrm>
          <a:prstGeom prst="rect">
            <a:avLst/>
          </a:prstGeom>
        </p:spPr>
      </p:pic>
    </p:spTree>
    <p:extLst>
      <p:ext uri="{BB962C8B-B14F-4D97-AF65-F5344CB8AC3E}">
        <p14:creationId xmlns:p14="http://schemas.microsoft.com/office/powerpoint/2010/main" val="3856705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303361" y="1514902"/>
            <a:ext cx="8973403" cy="1892300"/>
          </a:xfrm>
        </p:spPr>
        <p:txBody>
          <a:bodyPr>
            <a:noAutofit/>
          </a:bodyPr>
          <a:lstStyle/>
          <a:p>
            <a:r>
              <a:rPr lang="ar-BH" sz="9600" dirty="0">
                <a:solidFill>
                  <a:srgbClr val="00B0F0"/>
                </a:solidFill>
              </a:rPr>
              <a:t>حَاوَل مَرًّة أُخْرَى</a:t>
            </a:r>
            <a:endParaRPr lang="en-US" sz="9600" dirty="0">
              <a:solidFill>
                <a:srgbClr val="00B0F0"/>
              </a:solidFill>
            </a:endParaRPr>
          </a:p>
        </p:txBody>
      </p:sp>
      <p:sp>
        <p:nvSpPr>
          <p:cNvPr id="10" name="مستطيل مستدير الزوايا 9">
            <a:hlinkClick r:id="rId4" action="ppaction://hlinksldjump"/>
          </p:cNvPr>
          <p:cNvSpPr/>
          <p:nvPr/>
        </p:nvSpPr>
        <p:spPr>
          <a:xfrm>
            <a:off x="3898900" y="4956793"/>
            <a:ext cx="4207870" cy="11393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4000" dirty="0"/>
              <a:t>تَمْرِين رَقَمَ </a:t>
            </a:r>
            <a:r>
              <a:rPr lang="ar-BH" sz="4000" dirty="0"/>
              <a:t>3</a:t>
            </a:r>
            <a:endParaRPr lang="en-US" sz="4000" dirty="0"/>
          </a:p>
        </p:txBody>
      </p:sp>
      <p:pic>
        <p:nvPicPr>
          <p:cNvPr id="2" name="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393700" y="6096191"/>
            <a:ext cx="609600" cy="609600"/>
          </a:xfrm>
          <a:prstGeom prst="rect">
            <a:avLst/>
          </a:prstGeom>
        </p:spPr>
      </p:pic>
    </p:spTree>
    <p:extLst>
      <p:ext uri="{BB962C8B-B14F-4D97-AF65-F5344CB8AC3E}">
        <p14:creationId xmlns:p14="http://schemas.microsoft.com/office/powerpoint/2010/main" val="171767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116506" y="443306"/>
            <a:ext cx="3998794" cy="769441"/>
          </a:xfrm>
          <a:prstGeom prst="rect">
            <a:avLst/>
          </a:prstGeom>
          <a:noFill/>
        </p:spPr>
        <p:txBody>
          <a:bodyPr wrap="square" rtlCol="0">
            <a:spAutoFit/>
          </a:bodyPr>
          <a:lstStyle/>
          <a:p>
            <a:pPr algn="ctr"/>
            <a:r>
              <a:rPr lang="ar-BH" sz="4400" b="1" dirty="0">
                <a:solidFill>
                  <a:srgbClr val="FF0000"/>
                </a:solidFill>
              </a:rPr>
              <a:t>هَيَّا نَقرَأُ</a:t>
            </a:r>
            <a:endParaRPr lang="en-US" sz="4400" b="1" dirty="0">
              <a:solidFill>
                <a:srgbClr val="FF0000"/>
              </a:solidFill>
            </a:endParaRPr>
          </a:p>
        </p:txBody>
      </p:sp>
      <p:sp>
        <p:nvSpPr>
          <p:cNvPr id="3" name="مستطيل 2"/>
          <p:cNvSpPr/>
          <p:nvPr/>
        </p:nvSpPr>
        <p:spPr>
          <a:xfrm>
            <a:off x="698500" y="1212747"/>
            <a:ext cx="10553700" cy="5078313"/>
          </a:xfrm>
          <a:prstGeom prst="rect">
            <a:avLst/>
          </a:prstGeom>
        </p:spPr>
        <p:txBody>
          <a:bodyPr wrap="square">
            <a:spAutoFit/>
          </a:bodyPr>
          <a:lstStyle/>
          <a:p>
            <a:pPr algn="justLow" rtl="1"/>
            <a:r>
              <a:rPr lang="ar-BH" sz="3600" dirty="0"/>
              <a:t>سَجَّلَ لَنا تاريخُ الْإِسْلامِ أَسْماءَ عَدَدٍ مِنَ الْأَبْطالِ الصِّغارِ الّذينَ كانوا في مِثْلِ سِنِّكَ، أَوْ أَكْبَرَ مِنْكَ بِسَنَواتٍ قَليلَةٍ مِمَّنْ شارَكوا في الدِّفَاعِ عَنْ دِينِهِمْ.</a:t>
            </a:r>
            <a:endParaRPr lang="en-US" sz="3600" dirty="0"/>
          </a:p>
          <a:p>
            <a:pPr algn="justLow" rtl="1"/>
            <a:r>
              <a:rPr lang="ar-BH" sz="3600" dirty="0"/>
              <a:t>وَمِنْ أَشْهَرِ هَؤُلاءِ الْأَبْطالِ عَلِيُّ بنُ أَبي طالِبٍ ابْنُ عَمِّ النَّبِيِّ مُحَمَّدٍ (عَلَيْهِ الصَّلاةُ وَالسَّلامُ</a:t>
            </a:r>
            <a:r>
              <a:rPr lang="ar-BH" sz="3600" dirty="0" smtClean="0"/>
              <a:t>).</a:t>
            </a:r>
            <a:endParaRPr lang="ar-SA" sz="3600" dirty="0" smtClean="0"/>
          </a:p>
          <a:p>
            <a:pPr algn="justLow" rtl="1"/>
            <a:endParaRPr lang="en-US" sz="3600" dirty="0"/>
          </a:p>
          <a:p>
            <a:pPr algn="justLow" rtl="1"/>
            <a:r>
              <a:rPr lang="ar-BH" sz="3600" dirty="0"/>
              <a:t>ضَرَبَ عَلِيٌّ وهُوَ لا يَزالُ صَبِيًّا صَغيرًا، مِثالًا لِلتَّضْحِيَةِ وَالشَّجاعَةِ، فَقَدْ نامَ في فِراشِ الرَّسولِ (صَلَّى اللهُ عَلَيْهِ وَآلِهِ وَصَحْبِهِ وَسَلَّم) لَيْلَةَ هِجْرَتِهِ مِنْ مَكَّةَ إِلى المَدِينَةِ، غَيْرَ خائِفٍ مِنْ بَطْشِ قُرَيْشٍ وَظُلْمِها وَهِيَ تَعْتَزِمُ قَتْلَ الرَّسولِ في تِلْكَ اللَّيْلَةِ، وَبِذَلِكَ كانَ عَلِيٌ أَوَّلَ فِدائِيٍّ في الْإِسْلامِ.</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393700" y="6121400"/>
            <a:ext cx="609600" cy="609600"/>
          </a:xfrm>
          <a:prstGeom prst="rect">
            <a:avLst/>
          </a:prstGeom>
        </p:spPr>
      </p:pic>
    </p:spTree>
    <p:extLst>
      <p:ext uri="{BB962C8B-B14F-4D97-AF65-F5344CB8AC3E}">
        <p14:creationId xmlns:p14="http://schemas.microsoft.com/office/powerpoint/2010/main" val="236544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3238500" y="1095423"/>
            <a:ext cx="6045200" cy="2371677"/>
          </a:xfrm>
        </p:spPr>
        <p:txBody>
          <a:bodyPr>
            <a:noAutofit/>
          </a:bodyPr>
          <a:lstStyle/>
          <a:p>
            <a:r>
              <a:rPr lang="ar-BH" sz="9600" dirty="0">
                <a:solidFill>
                  <a:srgbClr val="00B0F0"/>
                </a:solidFill>
              </a:rPr>
              <a:t>أَحْسَنْت</a:t>
            </a:r>
            <a:r>
              <a:rPr lang="ar-SA" sz="9600" dirty="0">
                <a:solidFill>
                  <a:srgbClr val="00B0F0"/>
                </a:solidFill>
              </a:rPr>
              <a:t>َ</a:t>
            </a:r>
            <a:endParaRPr lang="en-US" sz="9600" dirty="0">
              <a:solidFill>
                <a:srgbClr val="00B0F0"/>
              </a:solidFill>
            </a:endParaRPr>
          </a:p>
        </p:txBody>
      </p:sp>
      <p:sp>
        <p:nvSpPr>
          <p:cNvPr id="10" name="مستطيل مستدير الزوايا 9">
            <a:hlinkClick r:id="rId4" action="ppaction://hlinksldjump"/>
          </p:cNvPr>
          <p:cNvSpPr/>
          <p:nvPr/>
        </p:nvSpPr>
        <p:spPr>
          <a:xfrm>
            <a:off x="4277815" y="4740702"/>
            <a:ext cx="3966570" cy="11520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4000" dirty="0"/>
              <a:t>تَمْرِين رَقَمَ </a:t>
            </a:r>
            <a:r>
              <a:rPr lang="ar-BH" sz="4000" dirty="0"/>
              <a:t>4</a:t>
            </a:r>
            <a:endParaRPr lang="en-US" sz="4000" dirty="0"/>
          </a:p>
        </p:txBody>
      </p:sp>
      <p:pic>
        <p:nvPicPr>
          <p:cNvPr id="2" name="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69900" y="6108700"/>
            <a:ext cx="609600" cy="609600"/>
          </a:xfrm>
          <a:prstGeom prst="rect">
            <a:avLst/>
          </a:prstGeom>
        </p:spPr>
      </p:pic>
    </p:spTree>
    <p:extLst>
      <p:ext uri="{BB962C8B-B14F-4D97-AF65-F5344CB8AC3E}">
        <p14:creationId xmlns:p14="http://schemas.microsoft.com/office/powerpoint/2010/main" val="3574314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303361" y="1514902"/>
            <a:ext cx="8973403" cy="1892300"/>
          </a:xfrm>
        </p:spPr>
        <p:txBody>
          <a:bodyPr>
            <a:noAutofit/>
          </a:bodyPr>
          <a:lstStyle/>
          <a:p>
            <a:r>
              <a:rPr lang="ar-BH" sz="9600" dirty="0">
                <a:solidFill>
                  <a:srgbClr val="00B0F0"/>
                </a:solidFill>
              </a:rPr>
              <a:t>حَاوَل مَرًّة أُخْرَى</a:t>
            </a:r>
            <a:endParaRPr lang="en-US" sz="9600" dirty="0">
              <a:solidFill>
                <a:srgbClr val="00B0F0"/>
              </a:solidFill>
            </a:endParaRPr>
          </a:p>
        </p:txBody>
      </p:sp>
      <p:sp>
        <p:nvSpPr>
          <p:cNvPr id="10" name="مستطيل مستدير الزوايا 9">
            <a:hlinkClick r:id="rId4" action="ppaction://hlinksldjump"/>
          </p:cNvPr>
          <p:cNvSpPr/>
          <p:nvPr/>
        </p:nvSpPr>
        <p:spPr>
          <a:xfrm>
            <a:off x="3898900" y="4956793"/>
            <a:ext cx="4207870" cy="11393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4000" dirty="0"/>
              <a:t>تَمْرِين رَقَمَ </a:t>
            </a:r>
            <a:r>
              <a:rPr lang="ar-BH" sz="4000" dirty="0"/>
              <a:t>4</a:t>
            </a:r>
            <a:endParaRPr lang="en-US" sz="4000" dirty="0"/>
          </a:p>
        </p:txBody>
      </p:sp>
      <p:pic>
        <p:nvPicPr>
          <p:cNvPr id="2" name="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31800" y="6096191"/>
            <a:ext cx="609600" cy="609600"/>
          </a:xfrm>
          <a:prstGeom prst="rect">
            <a:avLst/>
          </a:prstGeom>
        </p:spPr>
      </p:pic>
    </p:spTree>
    <p:extLst>
      <p:ext uri="{BB962C8B-B14F-4D97-AF65-F5344CB8AC3E}">
        <p14:creationId xmlns:p14="http://schemas.microsoft.com/office/powerpoint/2010/main" val="37933236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210872" y="1038201"/>
            <a:ext cx="9575800" cy="4585871"/>
          </a:xfrm>
          <a:prstGeom prst="rect">
            <a:avLst/>
          </a:prstGeom>
        </p:spPr>
        <p:txBody>
          <a:bodyPr wrap="square">
            <a:spAutoFit/>
          </a:bodyPr>
          <a:lstStyle/>
          <a:p>
            <a:pPr algn="r" rtl="1"/>
            <a:r>
              <a:rPr lang="ar-BH" sz="3200" dirty="0"/>
              <a:t>وَفي غَزْوَةِ بَدْرٍ الْكُبْرى، كانَ الْفَتى (عُمَيْرُ بنُ أَبي وَقَّاصٍ) يَتَوارى عَنِ الرَّسولِ (صَلَّى اللهُ عَلَيْهِ وَآلِهِ وَصَحْبِهِ وَسَلَّم)، حَتَّى لا يَرُدَّهُ عَنْ مَيْدانِ الْقِتالِ؛ لِأَنَّ الرَّسولَ يَحْرِصُ عَلى سَلامَةِ الصِّغارِ، وَلَكِنَّهُ عِنْدَما رَأَى ذَلِكَ الْفَتى شَديدَ الْحَماسَةِ لِقِتالِ الْكُفَّارِ، أَذِنَ لَهُ بِالْجِهادِ</a:t>
            </a:r>
            <a:r>
              <a:rPr lang="ar-BH" sz="3200" dirty="0" smtClean="0"/>
              <a:t>.</a:t>
            </a:r>
            <a:endParaRPr lang="ar-SA" sz="3200" dirty="0" smtClean="0"/>
          </a:p>
          <a:p>
            <a:pPr algn="r" rtl="1"/>
            <a:endParaRPr lang="en-US" sz="3200" dirty="0"/>
          </a:p>
          <a:p>
            <a:pPr algn="r" rtl="1"/>
            <a:r>
              <a:rPr lang="ar-BH" sz="3200" dirty="0"/>
              <a:t>وَفي غَزْوَةِ أُحُدٍ، ظَهَرَ بَطَلانِ صَغيرانِ هُما: (سَمُرَةُ بنُ جُنْدُبٍ) </a:t>
            </a:r>
          </a:p>
          <a:p>
            <a:pPr algn="r" rtl="1"/>
            <a:r>
              <a:rPr lang="ar-BH" sz="3200" dirty="0"/>
              <a:t>وَ (رافِعُ بنُ خُدَيْجٍ) كانا يَتَنافَسانِ؛ لِيَنالا شَرَفَ </a:t>
            </a:r>
            <a:r>
              <a:rPr lang="ar-BH" sz="3600" dirty="0"/>
              <a:t>الْجِهادِ</a:t>
            </a:r>
            <a:r>
              <a:rPr lang="ar-BH" sz="3200" dirty="0"/>
              <a:t> في سَبيلِ اللهِ، فَلَمَّا رَآهُما الرَّسولُ الْكَريمُ صَغيرَيْنِ رَدَّهُما رَحْمَةً بِهِما، فَحَزِنَا لِمَنْعِهِما مِنَ المُشارَكَةِ في الْجِهادِ.</a:t>
            </a:r>
            <a:endParaRPr lang="en-US" sz="3200" dirty="0"/>
          </a:p>
        </p:txBody>
      </p:sp>
      <p:pic>
        <p:nvPicPr>
          <p:cNvPr id="4" name="AUD-20200406-WA00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6400" y="6057900"/>
            <a:ext cx="609600" cy="609600"/>
          </a:xfrm>
          <a:prstGeom prst="rect">
            <a:avLst/>
          </a:prstGeom>
        </p:spPr>
      </p:pic>
    </p:spTree>
    <p:extLst>
      <p:ext uri="{BB962C8B-B14F-4D97-AF65-F5344CB8AC3E}">
        <p14:creationId xmlns:p14="http://schemas.microsoft.com/office/powerpoint/2010/main" val="282577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85121" y="1072137"/>
            <a:ext cx="9766300" cy="4524315"/>
          </a:xfrm>
          <a:prstGeom prst="rect">
            <a:avLst/>
          </a:prstGeom>
        </p:spPr>
        <p:txBody>
          <a:bodyPr wrap="square">
            <a:spAutoFit/>
          </a:bodyPr>
          <a:lstStyle/>
          <a:p>
            <a:pPr algn="r" rtl="1"/>
            <a:r>
              <a:rPr lang="ar-BH" sz="3600" dirty="0"/>
              <a:t>وَجاءَ والِدُ رَافِعٍ إِلى سَيِّدِنا مُحَمَّدٍ وَقالَ لَهُ: ((يا نَبِيَّ اللهِ، إِنَّ ابْني هَذا يُحْسِنُ الرَّمْيَ، وَيُجيدُ تَصْويبَ السِّهامِ إِلى الْأَعْداءِ)) فَأَذِنَ لَهُ الرَّسولُ (عَلَيْهِ الصَّلاةُ وَالسَّلامُ</a:t>
            </a:r>
            <a:r>
              <a:rPr lang="ar-BH" sz="3600" dirty="0" smtClean="0"/>
              <a:t>).</a:t>
            </a:r>
            <a:endParaRPr lang="ar-SA" sz="3600" dirty="0" smtClean="0"/>
          </a:p>
          <a:p>
            <a:pPr algn="r" rtl="1"/>
            <a:endParaRPr lang="en-US" sz="3600" dirty="0"/>
          </a:p>
          <a:p>
            <a:pPr algn="r" rtl="1"/>
            <a:r>
              <a:rPr lang="ar-BH" sz="3600" dirty="0"/>
              <a:t>فَلَمّا عَلِمَ سَمُرَةُ بِذَلِكَ جاءَ إِلى الرَّسولِ الْكَريمِ </a:t>
            </a:r>
            <a:endParaRPr lang="en-US" sz="3600" dirty="0"/>
          </a:p>
          <a:p>
            <a:pPr algn="r" rtl="1"/>
            <a:r>
              <a:rPr lang="ar-BH" sz="3600" dirty="0"/>
              <a:t>وَقالَ لَهُ: ((يا رَسولَ اللهِ، لَقَدْ أَذِنْتَ لِرافِعٍ وَلَمْ تَأْذَنْ لي، وَلَوْ صارَعْتُهُ لَغَلَبْتُهُ)). فَابْتَسَمَ الرَّسولُ، وَأَذِنَ لَهُ بِالْقِتالِ.</a:t>
            </a:r>
            <a:endParaRPr lang="en-US" sz="3600" dirty="0"/>
          </a:p>
          <a:p>
            <a:pPr algn="r" rtl="1"/>
            <a:r>
              <a:rPr lang="ar-BH" sz="3600" dirty="0"/>
              <a:t>وَالْتَقى الْبَطَلانِ الصَّغيرانِ في مَيْدانِ الْجِهادِ تَحْتَ رايَةِ الْإِسْلامِ.   </a:t>
            </a:r>
            <a:endParaRPr lang="en-US" sz="3600" dirty="0"/>
          </a:p>
        </p:txBody>
      </p:sp>
      <p:pic>
        <p:nvPicPr>
          <p:cNvPr id="4" name="AUD-20200406-WA00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55600" y="6045200"/>
            <a:ext cx="609600" cy="609600"/>
          </a:xfrm>
          <a:prstGeom prst="rect">
            <a:avLst/>
          </a:prstGeom>
        </p:spPr>
      </p:pic>
    </p:spTree>
    <p:extLst>
      <p:ext uri="{BB962C8B-B14F-4D97-AF65-F5344CB8AC3E}">
        <p14:creationId xmlns:p14="http://schemas.microsoft.com/office/powerpoint/2010/main" val="30781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19400" y="549222"/>
            <a:ext cx="6146800" cy="769441"/>
          </a:xfrm>
          <a:prstGeom prst="rect">
            <a:avLst/>
          </a:prstGeom>
          <a:noFill/>
        </p:spPr>
        <p:txBody>
          <a:bodyPr wrap="square" rtlCol="0">
            <a:spAutoFit/>
          </a:bodyPr>
          <a:lstStyle/>
          <a:p>
            <a:pPr algn="ctr"/>
            <a:r>
              <a:rPr lang="ar-BH" sz="4400" b="1" dirty="0">
                <a:solidFill>
                  <a:srgbClr val="FF0000"/>
                </a:solidFill>
              </a:rPr>
              <a:t>اخْتَارُ الْإِجَابَةَ الصَّحِيحَةَ فِيمَا يَلِي:</a:t>
            </a:r>
            <a:endParaRPr lang="en-US" sz="4400" b="1" dirty="0">
              <a:solidFill>
                <a:srgbClr val="FF0000"/>
              </a:solidFill>
            </a:endParaRPr>
          </a:p>
        </p:txBody>
      </p:sp>
      <p:sp>
        <p:nvSpPr>
          <p:cNvPr id="4" name="مربع نص 3"/>
          <p:cNvSpPr txBox="1"/>
          <p:nvPr/>
        </p:nvSpPr>
        <p:spPr>
          <a:xfrm>
            <a:off x="4838700" y="1612900"/>
            <a:ext cx="4127500" cy="523220"/>
          </a:xfrm>
          <a:prstGeom prst="rect">
            <a:avLst/>
          </a:prstGeom>
          <a:noFill/>
        </p:spPr>
        <p:txBody>
          <a:bodyPr wrap="square" rtlCol="0">
            <a:spAutoFit/>
          </a:bodyPr>
          <a:lstStyle/>
          <a:p>
            <a:r>
              <a:rPr lang="ar-BH" sz="2800" b="1" dirty="0"/>
              <a:t>1- مَنْ هُوَ أَوَّلُ فِدَائيٍّ فِي الْإِسلْامِ؟ </a:t>
            </a:r>
            <a:endParaRPr lang="en-US" sz="2800" b="1" dirty="0"/>
          </a:p>
        </p:txBody>
      </p:sp>
      <p:sp>
        <p:nvSpPr>
          <p:cNvPr id="5" name="مربع نص 4">
            <a:hlinkClick r:id="rId3" action="ppaction://hlinksldjump"/>
          </p:cNvPr>
          <p:cNvSpPr txBox="1"/>
          <p:nvPr/>
        </p:nvSpPr>
        <p:spPr>
          <a:xfrm>
            <a:off x="7575550" y="2515956"/>
            <a:ext cx="22733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ar-BH" sz="2800" dirty="0"/>
              <a:t>أ. خَالِدُ بْن الْوَلِيدِ </a:t>
            </a:r>
            <a:endParaRPr lang="en-US" sz="2800" dirty="0"/>
          </a:p>
        </p:txBody>
      </p:sp>
      <p:sp>
        <p:nvSpPr>
          <p:cNvPr id="6" name="مربع نص 5">
            <a:hlinkClick r:id="rId4" action="ppaction://hlinksldjump"/>
          </p:cNvPr>
          <p:cNvSpPr txBox="1"/>
          <p:nvPr/>
        </p:nvSpPr>
        <p:spPr>
          <a:xfrm>
            <a:off x="4381500" y="2491912"/>
            <a:ext cx="26924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ar-BH" sz="2800" dirty="0"/>
              <a:t>ب. عَلِيُّ بْن أَبي طالِبٍ</a:t>
            </a:r>
            <a:endParaRPr lang="en-US" sz="2800" dirty="0"/>
          </a:p>
        </p:txBody>
      </p:sp>
      <p:sp>
        <p:nvSpPr>
          <p:cNvPr id="7" name="مربع نص 6">
            <a:hlinkClick r:id="rId3" action="ppaction://hlinksldjump"/>
          </p:cNvPr>
          <p:cNvSpPr txBox="1"/>
          <p:nvPr/>
        </p:nvSpPr>
        <p:spPr>
          <a:xfrm>
            <a:off x="1492250" y="2503256"/>
            <a:ext cx="23876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ar-BH" sz="2800" dirty="0"/>
              <a:t>ج. سَمُرَةُ بْن جُنْدُبٍ</a:t>
            </a:r>
            <a:endParaRPr lang="en-US" sz="2800" dirty="0"/>
          </a:p>
        </p:txBody>
      </p:sp>
      <p:sp>
        <p:nvSpPr>
          <p:cNvPr id="8" name="مربع نص 7"/>
          <p:cNvSpPr txBox="1"/>
          <p:nvPr/>
        </p:nvSpPr>
        <p:spPr>
          <a:xfrm>
            <a:off x="10154557" y="549222"/>
            <a:ext cx="1643743" cy="523220"/>
          </a:xfrm>
          <a:prstGeom prst="rect">
            <a:avLst/>
          </a:prstGeom>
          <a:noFill/>
        </p:spPr>
        <p:txBody>
          <a:bodyPr wrap="square" rtlCol="0">
            <a:spAutoFit/>
          </a:bodyPr>
          <a:lstStyle/>
          <a:p>
            <a:pPr algn="ctr"/>
            <a:r>
              <a:rPr lang="ar-SA" sz="2800" dirty="0"/>
              <a:t>تَمْرِين رَقَمَ </a:t>
            </a:r>
            <a:r>
              <a:rPr lang="ar-BH" sz="2800" dirty="0">
                <a:solidFill>
                  <a:srgbClr val="00B0F0"/>
                </a:solidFill>
              </a:rPr>
              <a:t>1</a:t>
            </a:r>
            <a:endParaRPr lang="en-US" sz="2800" dirty="0">
              <a:solidFill>
                <a:srgbClr val="00B0F0"/>
              </a:solidFill>
            </a:endParaRPr>
          </a:p>
        </p:txBody>
      </p:sp>
      <p:sp>
        <p:nvSpPr>
          <p:cNvPr id="9" name="مربع نص 8"/>
          <p:cNvSpPr txBox="1"/>
          <p:nvPr/>
        </p:nvSpPr>
        <p:spPr>
          <a:xfrm>
            <a:off x="4838700" y="3749404"/>
            <a:ext cx="4298950" cy="523220"/>
          </a:xfrm>
          <a:prstGeom prst="rect">
            <a:avLst/>
          </a:prstGeom>
          <a:noFill/>
        </p:spPr>
        <p:txBody>
          <a:bodyPr wrap="square" rtlCol="0">
            <a:spAutoFit/>
          </a:bodyPr>
          <a:lstStyle/>
          <a:p>
            <a:r>
              <a:rPr lang="ar-BH" sz="2800" b="1" dirty="0"/>
              <a:t>2- بِمَاذَا كَانَ يَتَمَيَّزُ رافِعُ بنُ خُدَيْج؟ </a:t>
            </a:r>
            <a:endParaRPr lang="en-US" sz="2800" b="1" dirty="0"/>
          </a:p>
        </p:txBody>
      </p:sp>
      <p:sp>
        <p:nvSpPr>
          <p:cNvPr id="10" name="مربع نص 9">
            <a:hlinkClick r:id="rId4" action="ppaction://hlinksldjump"/>
          </p:cNvPr>
          <p:cNvSpPr txBox="1"/>
          <p:nvPr/>
        </p:nvSpPr>
        <p:spPr>
          <a:xfrm>
            <a:off x="7721600" y="4763856"/>
            <a:ext cx="22733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ar-BH" sz="2800" dirty="0"/>
              <a:t>أ. تَصْويبُ السِّهامِ</a:t>
            </a:r>
            <a:endParaRPr lang="en-US" sz="2800" dirty="0"/>
          </a:p>
        </p:txBody>
      </p:sp>
      <p:sp>
        <p:nvSpPr>
          <p:cNvPr id="11" name="مربع نص 10">
            <a:hlinkClick r:id="rId3" action="ppaction://hlinksldjump"/>
          </p:cNvPr>
          <p:cNvSpPr txBox="1"/>
          <p:nvPr/>
        </p:nvSpPr>
        <p:spPr>
          <a:xfrm>
            <a:off x="4838700" y="4761336"/>
            <a:ext cx="2235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ar-BH" sz="2800" dirty="0"/>
              <a:t>ب. رُكُوبُ الْخَيْلِ</a:t>
            </a:r>
            <a:endParaRPr lang="en-US" sz="2800" dirty="0"/>
          </a:p>
        </p:txBody>
      </p:sp>
      <p:sp>
        <p:nvSpPr>
          <p:cNvPr id="12" name="مربع نص 11">
            <a:hlinkClick r:id="rId3" action="ppaction://hlinksldjump"/>
          </p:cNvPr>
          <p:cNvSpPr txBox="1"/>
          <p:nvPr/>
        </p:nvSpPr>
        <p:spPr>
          <a:xfrm>
            <a:off x="1492250" y="4761336"/>
            <a:ext cx="23876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ar-BH" sz="2800" dirty="0"/>
              <a:t>ج. صَيْدُ السَّمَكِ</a:t>
            </a:r>
            <a:endParaRPr lang="en-US" sz="2800" dirty="0"/>
          </a:p>
        </p:txBody>
      </p:sp>
    </p:spTree>
    <p:extLst>
      <p:ext uri="{BB962C8B-B14F-4D97-AF65-F5344CB8AC3E}">
        <p14:creationId xmlns:p14="http://schemas.microsoft.com/office/powerpoint/2010/main" val="352874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9" grpId="0"/>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302001" y="443306"/>
            <a:ext cx="4813300" cy="769441"/>
          </a:xfrm>
          <a:prstGeom prst="rect">
            <a:avLst/>
          </a:prstGeom>
          <a:noFill/>
        </p:spPr>
        <p:txBody>
          <a:bodyPr wrap="square" rtlCol="0">
            <a:spAutoFit/>
          </a:bodyPr>
          <a:lstStyle/>
          <a:p>
            <a:pPr algn="ctr"/>
            <a:r>
              <a:rPr lang="ar-BH" sz="4400" b="1" dirty="0">
                <a:solidFill>
                  <a:srgbClr val="FF0000"/>
                </a:solidFill>
              </a:rPr>
              <a:t>هَيَّا نَتَعَلَّمُ قَامُوسَ الْكَلِمَاتِ</a:t>
            </a:r>
            <a:endParaRPr lang="en-US" sz="4400" b="1" dirty="0">
              <a:solidFill>
                <a:srgbClr val="FF0000"/>
              </a:solidFill>
            </a:endParaRPr>
          </a:p>
        </p:txBody>
      </p:sp>
      <p:graphicFrame>
        <p:nvGraphicFramePr>
          <p:cNvPr id="4" name="جدول 3"/>
          <p:cNvGraphicFramePr>
            <a:graphicFrameLocks noGrp="1"/>
          </p:cNvGraphicFramePr>
          <p:nvPr>
            <p:extLst>
              <p:ext uri="{D42A27DB-BD31-4B8C-83A1-F6EECF244321}">
                <p14:modId xmlns:p14="http://schemas.microsoft.com/office/powerpoint/2010/main" val="227858617"/>
              </p:ext>
            </p:extLst>
          </p:nvPr>
        </p:nvGraphicFramePr>
        <p:xfrm>
          <a:off x="1740089" y="1323824"/>
          <a:ext cx="9039367" cy="5029211"/>
        </p:xfrm>
        <a:graphic>
          <a:graphicData uri="http://schemas.openxmlformats.org/drawingml/2006/table">
            <a:tbl>
              <a:tblPr firstRow="1" firstCol="1" bandRow="1"/>
              <a:tblGrid>
                <a:gridCol w="4527187">
                  <a:extLst>
                    <a:ext uri="{9D8B030D-6E8A-4147-A177-3AD203B41FA5}">
                      <a16:colId xmlns:a16="http://schemas.microsoft.com/office/drawing/2014/main" xmlns="" val="20000"/>
                    </a:ext>
                  </a:extLst>
                </a:gridCol>
                <a:gridCol w="4512180">
                  <a:extLst>
                    <a:ext uri="{9D8B030D-6E8A-4147-A177-3AD203B41FA5}">
                      <a16:colId xmlns:a16="http://schemas.microsoft.com/office/drawing/2014/main" xmlns="" val="20001"/>
                    </a:ext>
                  </a:extLst>
                </a:gridCol>
              </a:tblGrid>
              <a:tr h="457201">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 </a:t>
                      </a:r>
                      <a:r>
                        <a:rPr lang="ar-BH" sz="2800" b="1" dirty="0">
                          <a:effectLst/>
                          <a:latin typeface="Calibri" panose="020F0502020204030204" pitchFamily="34" charset="0"/>
                          <a:ea typeface="Calibri" panose="020F0502020204030204" pitchFamily="34" charset="0"/>
                          <a:cs typeface="Arial" panose="020B0604020202020204" pitchFamily="34" charset="0"/>
                        </a:rPr>
                        <a:t>مَعْنَاهَا</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2800" b="1" dirty="0">
                          <a:effectLst/>
                          <a:latin typeface="Calibri" panose="020F0502020204030204" pitchFamily="34" charset="0"/>
                          <a:ea typeface="Calibri" panose="020F0502020204030204" pitchFamily="34" charset="0"/>
                          <a:cs typeface="Arial" panose="020B0604020202020204" pitchFamily="34" charset="0"/>
                        </a:rPr>
                        <a:t>الْكَلِمَةُ</a:t>
                      </a:r>
                      <a:r>
                        <a:rPr lang="ar-BH" sz="2800"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0"/>
                  </a:ext>
                </a:extLst>
              </a:tr>
              <a:tr h="457201">
                <a:tc>
                  <a:txBody>
                    <a:bodyPr/>
                    <a:lstStyle/>
                    <a:p>
                      <a:pPr algn="ctr">
                        <a:lnSpc>
                          <a:spcPct val="107000"/>
                        </a:lnSpc>
                        <a:spcAft>
                          <a:spcPts val="0"/>
                        </a:spcAft>
                      </a:pP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ar-BH" sz="2800" dirty="0">
                          <a:effectLst/>
                          <a:latin typeface="Calibri" panose="020F0502020204030204" pitchFamily="34" charset="0"/>
                          <a:ea typeface="Calibri" panose="020F0502020204030204" pitchFamily="34" charset="0"/>
                          <a:cs typeface="Arial" panose="020B0604020202020204" pitchFamily="34" charset="0"/>
                        </a:rPr>
                        <a:t>أَعْطى</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ضَرَبَ</a:t>
                      </a:r>
                      <a:r>
                        <a:rPr lang="en-US" sz="2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1"/>
                  </a:ext>
                </a:extLst>
              </a:tr>
              <a:tr h="457201">
                <a:tc>
                  <a:txBody>
                    <a:bodyPr/>
                    <a:lstStyle/>
                    <a:p>
                      <a:pPr algn="ctr">
                        <a:lnSpc>
                          <a:spcPct val="107000"/>
                        </a:lnSpc>
                        <a:spcAft>
                          <a:spcPts val="0"/>
                        </a:spcAft>
                      </a:pP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ar-BH" sz="2800" dirty="0">
                          <a:effectLst/>
                          <a:latin typeface="Calibri" panose="020F0502020204030204" pitchFamily="34" charset="0"/>
                          <a:ea typeface="Calibri" panose="020F0502020204030204" pitchFamily="34" charset="0"/>
                          <a:cs typeface="Arial" panose="020B0604020202020204" pitchFamily="34" charset="0"/>
                        </a:rPr>
                        <a:t>يَخْتَفي</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يَتَوارى</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2"/>
                  </a:ext>
                </a:extLst>
              </a:tr>
              <a:tr h="457201">
                <a:tc>
                  <a:txBody>
                    <a:bodyPr/>
                    <a:lstStyle/>
                    <a:p>
                      <a:pPr algn="ctr">
                        <a:lnSpc>
                          <a:spcPct val="107000"/>
                        </a:lnSpc>
                        <a:spcAft>
                          <a:spcPts val="0"/>
                        </a:spcAft>
                      </a:pP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ar-BH" sz="2800" dirty="0">
                          <a:effectLst/>
                          <a:latin typeface="Calibri" panose="020F0502020204030204" pitchFamily="34" charset="0"/>
                          <a:ea typeface="Calibri" panose="020F0502020204030204" pitchFamily="34" charset="0"/>
                          <a:cs typeface="Arial" panose="020B0604020202020204" pitchFamily="34" charset="0"/>
                        </a:rPr>
                        <a:t>تَنْوي</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تَعْتَزِمُ</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3"/>
                  </a:ext>
                </a:extLst>
              </a:tr>
              <a:tr h="457201">
                <a:tc>
                  <a:txBody>
                    <a:bodyPr/>
                    <a:lstStyle/>
                    <a:p>
                      <a:pPr algn="ctr">
                        <a:lnSpc>
                          <a:spcPct val="107000"/>
                        </a:lnSpc>
                        <a:spcAft>
                          <a:spcPts val="0"/>
                        </a:spcAft>
                      </a:pP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ar-BH" sz="2800" dirty="0">
                          <a:effectLst/>
                          <a:latin typeface="Calibri" panose="020F0502020204030204" pitchFamily="34" charset="0"/>
                          <a:ea typeface="Calibri" panose="020F0502020204030204" pitchFamily="34" charset="0"/>
                          <a:cs typeface="Arial" panose="020B0604020202020204" pitchFamily="34" charset="0"/>
                        </a:rPr>
                        <a:t>مُقاتَلَةُ الْكُفّارِ</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الْجِهادُ</a:t>
                      </a:r>
                      <a:r>
                        <a:rPr lang="en-US" sz="2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4"/>
                  </a:ext>
                </a:extLst>
              </a:tr>
              <a:tr h="457201">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يَتَباريانِ</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يَتَنافسانِ</a:t>
                      </a:r>
                      <a:r>
                        <a:rPr lang="en-US" sz="2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5"/>
                  </a:ext>
                </a:extLst>
              </a:tr>
              <a:tr h="457201">
                <a:tc>
                  <a:txBody>
                    <a:bodyPr/>
                    <a:lstStyle/>
                    <a:p>
                      <a:pPr algn="ctr">
                        <a:lnSpc>
                          <a:spcPct val="107000"/>
                        </a:lnSpc>
                        <a:spcAft>
                          <a:spcPts val="0"/>
                        </a:spcAft>
                      </a:pP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ar-BH" sz="2800" dirty="0">
                          <a:effectLst/>
                          <a:latin typeface="Calibri" panose="020F0502020204030204" pitchFamily="34" charset="0"/>
                          <a:ea typeface="Calibri" panose="020F0502020204030204" pitchFamily="34" charset="0"/>
                          <a:cs typeface="Arial" panose="020B0604020202020204" pitchFamily="34" charset="0"/>
                        </a:rPr>
                        <a:t>يَمْنَعهُ</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يَرُدّهُ</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6"/>
                  </a:ext>
                </a:extLst>
              </a:tr>
              <a:tr h="457201">
                <a:tc>
                  <a:txBody>
                    <a:bodyPr/>
                    <a:lstStyle/>
                    <a:p>
                      <a:pPr algn="ctr">
                        <a:lnSpc>
                          <a:spcPct val="107000"/>
                        </a:lnSpc>
                        <a:spcAft>
                          <a:spcPts val="0"/>
                        </a:spcAft>
                      </a:pP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ar-BH" sz="2800" dirty="0">
                          <a:effectLst/>
                          <a:latin typeface="Calibri" panose="020F0502020204030204" pitchFamily="34" charset="0"/>
                          <a:ea typeface="Calibri" panose="020F0502020204030204" pitchFamily="34" charset="0"/>
                          <a:cs typeface="Arial" panose="020B0604020202020204" pitchFamily="34" charset="0"/>
                        </a:rPr>
                        <a:t>تَوْجيه</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تَصْويب</a:t>
                      </a:r>
                      <a:r>
                        <a:rPr lang="en-US" sz="28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7"/>
                  </a:ext>
                </a:extLst>
              </a:tr>
              <a:tr h="457201">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ظُلْمٌ</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بَطْشٌ</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8"/>
                  </a:ext>
                </a:extLst>
              </a:tr>
              <a:tr h="457201">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يُجيدُ</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يُحْسِنُ</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9"/>
                  </a:ext>
                </a:extLst>
              </a:tr>
              <a:tr h="457201">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أَرْضٌ</a:t>
                      </a:r>
                      <a:r>
                        <a:rPr lang="ar-BH" sz="2800" baseline="0" dirty="0">
                          <a:effectLst/>
                          <a:latin typeface="Calibri" panose="020F0502020204030204" pitchFamily="34" charset="0"/>
                          <a:ea typeface="Calibri" panose="020F0502020204030204" pitchFamily="34" charset="0"/>
                          <a:cs typeface="Arial" panose="020B0604020202020204" pitchFamily="34" charset="0"/>
                        </a:rPr>
                        <a:t> واسِعَةٌ مُعَدَّةٌ لِلرِّياضَةِ أَوْ لِلسِّباقِ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7000"/>
                        </a:lnSpc>
                        <a:spcAft>
                          <a:spcPts val="0"/>
                        </a:spcAft>
                      </a:pPr>
                      <a:r>
                        <a:rPr lang="ar-BH" sz="2800" dirty="0">
                          <a:effectLst/>
                          <a:latin typeface="Calibri" panose="020F0502020204030204" pitchFamily="34" charset="0"/>
                          <a:ea typeface="Calibri" panose="020F0502020204030204" pitchFamily="34" charset="0"/>
                          <a:cs typeface="Arial" panose="020B0604020202020204" pitchFamily="34" charset="0"/>
                        </a:rPr>
                        <a:t>مَيْدان</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pic>
        <p:nvPicPr>
          <p:cNvPr id="3"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355600" y="6048235"/>
            <a:ext cx="609600" cy="609600"/>
          </a:xfrm>
          <a:prstGeom prst="rect">
            <a:avLst/>
          </a:prstGeom>
        </p:spPr>
      </p:pic>
    </p:spTree>
    <p:extLst>
      <p:ext uri="{BB962C8B-B14F-4D97-AF65-F5344CB8AC3E}">
        <p14:creationId xmlns:p14="http://schemas.microsoft.com/office/powerpoint/2010/main" val="376622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1251857" y="813635"/>
            <a:ext cx="9144000" cy="1274971"/>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b="1" dirty="0">
                <a:solidFill>
                  <a:srgbClr val="FF0000"/>
                </a:solidFill>
                <a:cs typeface="+mn-cs"/>
              </a:rPr>
              <a:t>اخْتَ</a:t>
            </a:r>
            <a:r>
              <a:rPr lang="ar-SA" b="1" dirty="0">
                <a:solidFill>
                  <a:srgbClr val="FF0000"/>
                </a:solidFill>
                <a:cs typeface="+mn-cs"/>
              </a:rPr>
              <a:t>ارُ </a:t>
            </a:r>
            <a:r>
              <a:rPr lang="ar-BH" b="1" dirty="0">
                <a:solidFill>
                  <a:srgbClr val="FF0000"/>
                </a:solidFill>
                <a:cs typeface="+mn-cs"/>
              </a:rPr>
              <a:t>الْكَلِمَةَ</a:t>
            </a:r>
            <a:r>
              <a:rPr lang="ar-SA" b="1" dirty="0">
                <a:solidFill>
                  <a:srgbClr val="FF0000"/>
                </a:solidFill>
                <a:cs typeface="+mn-cs"/>
              </a:rPr>
              <a:t> </a:t>
            </a:r>
            <a:r>
              <a:rPr lang="ar-BH" b="1" dirty="0">
                <a:solidFill>
                  <a:srgbClr val="FF0000"/>
                </a:solidFill>
                <a:cs typeface="+mn-cs"/>
              </a:rPr>
              <a:t>ال</a:t>
            </a:r>
            <a:r>
              <a:rPr lang="ar-SA" b="1" dirty="0">
                <a:solidFill>
                  <a:srgbClr val="FF0000"/>
                </a:solidFill>
                <a:cs typeface="+mn-cs"/>
              </a:rPr>
              <a:t>م</a:t>
            </a:r>
            <a:r>
              <a:rPr lang="ar-BH" b="1" dirty="0">
                <a:solidFill>
                  <a:srgbClr val="FF0000"/>
                </a:solidFill>
                <a:cs typeface="+mn-cs"/>
              </a:rPr>
              <a:t>ُ</a:t>
            </a:r>
            <a:r>
              <a:rPr lang="ar-SA" b="1" dirty="0">
                <a:solidFill>
                  <a:srgbClr val="FF0000"/>
                </a:solidFill>
                <a:cs typeface="+mn-cs"/>
              </a:rPr>
              <a:t>ن</a:t>
            </a:r>
            <a:r>
              <a:rPr lang="ar-BH" b="1" dirty="0">
                <a:solidFill>
                  <a:srgbClr val="FF0000"/>
                </a:solidFill>
                <a:cs typeface="+mn-cs"/>
              </a:rPr>
              <a:t>َ</a:t>
            </a:r>
            <a:r>
              <a:rPr lang="ar-SA" b="1" dirty="0">
                <a:solidFill>
                  <a:srgbClr val="FF0000"/>
                </a:solidFill>
                <a:cs typeface="+mn-cs"/>
              </a:rPr>
              <a:t>اس</a:t>
            </a:r>
            <a:r>
              <a:rPr lang="ar-BH" b="1" dirty="0">
                <a:solidFill>
                  <a:srgbClr val="FF0000"/>
                </a:solidFill>
                <a:cs typeface="+mn-cs"/>
              </a:rPr>
              <a:t>َ</a:t>
            </a:r>
            <a:r>
              <a:rPr lang="ar-SA" b="1" dirty="0">
                <a:solidFill>
                  <a:srgbClr val="FF0000"/>
                </a:solidFill>
                <a:cs typeface="+mn-cs"/>
              </a:rPr>
              <a:t>ب</a:t>
            </a:r>
            <a:r>
              <a:rPr lang="ar-BH" b="1" dirty="0">
                <a:solidFill>
                  <a:srgbClr val="FF0000"/>
                </a:solidFill>
                <a:cs typeface="+mn-cs"/>
              </a:rPr>
              <a:t>َ</a:t>
            </a:r>
            <a:r>
              <a:rPr lang="ar-SA" b="1" dirty="0">
                <a:solidFill>
                  <a:srgbClr val="FF0000"/>
                </a:solidFill>
                <a:cs typeface="+mn-cs"/>
              </a:rPr>
              <a:t>ة</a:t>
            </a:r>
            <a:r>
              <a:rPr lang="ar-BH" b="1" dirty="0">
                <a:solidFill>
                  <a:srgbClr val="FF0000"/>
                </a:solidFill>
                <a:cs typeface="+mn-cs"/>
              </a:rPr>
              <a:t>َ</a:t>
            </a:r>
            <a:r>
              <a:rPr lang="ar-SA" b="1" dirty="0">
                <a:solidFill>
                  <a:srgbClr val="FF0000"/>
                </a:solidFill>
                <a:cs typeface="+mn-cs"/>
              </a:rPr>
              <a:t> ف</a:t>
            </a:r>
            <a:r>
              <a:rPr lang="ar-BH" b="1" dirty="0">
                <a:solidFill>
                  <a:srgbClr val="FF0000"/>
                </a:solidFill>
                <a:cs typeface="+mn-cs"/>
              </a:rPr>
              <a:t>ِ</a:t>
            </a:r>
            <a:r>
              <a:rPr lang="ar-SA" b="1" dirty="0">
                <a:solidFill>
                  <a:srgbClr val="FF0000"/>
                </a:solidFill>
                <a:cs typeface="+mn-cs"/>
              </a:rPr>
              <a:t>ي </a:t>
            </a:r>
            <a:r>
              <a:rPr lang="ar-BH" b="1" dirty="0">
                <a:solidFill>
                  <a:srgbClr val="FF0000"/>
                </a:solidFill>
                <a:cs typeface="+mn-cs"/>
              </a:rPr>
              <a:t>الْجُمَلِ التَّالِيَةِ</a:t>
            </a:r>
            <a:r>
              <a:rPr lang="ar-SA" b="1" dirty="0">
                <a:solidFill>
                  <a:srgbClr val="FF0000"/>
                </a:solidFill>
                <a:cs typeface="+mn-cs"/>
              </a:rPr>
              <a:t>:</a:t>
            </a:r>
            <a:endParaRPr lang="en-US" b="1" dirty="0">
              <a:solidFill>
                <a:srgbClr val="FF0000"/>
              </a:solidFill>
              <a:cs typeface="+mn-cs"/>
            </a:endParaRPr>
          </a:p>
        </p:txBody>
      </p:sp>
      <p:sp>
        <p:nvSpPr>
          <p:cNvPr id="5" name="مربع نص 4"/>
          <p:cNvSpPr txBox="1"/>
          <p:nvPr/>
        </p:nvSpPr>
        <p:spPr>
          <a:xfrm>
            <a:off x="6616700" y="2366483"/>
            <a:ext cx="897132" cy="523220"/>
          </a:xfrm>
          <a:prstGeom prst="rect">
            <a:avLst/>
          </a:prstGeom>
          <a:noFill/>
        </p:spPr>
        <p:txBody>
          <a:bodyPr wrap="square" rtlCol="0">
            <a:spAutoFit/>
          </a:bodyPr>
          <a:lstStyle/>
          <a:p>
            <a:r>
              <a:rPr lang="ar-BH" sz="2800" dirty="0"/>
              <a:t>تَعْتَزِمُ</a:t>
            </a:r>
            <a:endParaRPr lang="en-US" sz="2800" dirty="0"/>
          </a:p>
        </p:txBody>
      </p:sp>
      <p:sp>
        <p:nvSpPr>
          <p:cNvPr id="13" name="مربع نص 12"/>
          <p:cNvSpPr txBox="1"/>
          <p:nvPr/>
        </p:nvSpPr>
        <p:spPr>
          <a:xfrm>
            <a:off x="10395857" y="1069264"/>
            <a:ext cx="1643743" cy="523220"/>
          </a:xfrm>
          <a:prstGeom prst="rect">
            <a:avLst/>
          </a:prstGeom>
          <a:noFill/>
        </p:spPr>
        <p:txBody>
          <a:bodyPr wrap="square" rtlCol="0">
            <a:spAutoFit/>
          </a:bodyPr>
          <a:lstStyle/>
          <a:p>
            <a:pPr algn="ctr"/>
            <a:r>
              <a:rPr lang="ar-SA" sz="2800" dirty="0"/>
              <a:t>تَمْرِين رَقَمَ </a:t>
            </a:r>
            <a:r>
              <a:rPr lang="ar-SA" sz="2800" dirty="0">
                <a:solidFill>
                  <a:srgbClr val="00B0F0"/>
                </a:solidFill>
              </a:rPr>
              <a:t>2</a:t>
            </a:r>
            <a:endParaRPr lang="en-US" sz="2800" dirty="0">
              <a:solidFill>
                <a:srgbClr val="00B0F0"/>
              </a:solidFill>
            </a:endParaRPr>
          </a:p>
        </p:txBody>
      </p:sp>
      <p:sp>
        <p:nvSpPr>
          <p:cNvPr id="14" name="مربع نص 13"/>
          <p:cNvSpPr txBox="1"/>
          <p:nvPr/>
        </p:nvSpPr>
        <p:spPr>
          <a:xfrm>
            <a:off x="4328270" y="2399852"/>
            <a:ext cx="1105469" cy="523220"/>
          </a:xfrm>
          <a:prstGeom prst="rect">
            <a:avLst/>
          </a:prstGeom>
          <a:noFill/>
        </p:spPr>
        <p:txBody>
          <a:bodyPr wrap="square" rtlCol="0">
            <a:spAutoFit/>
          </a:bodyPr>
          <a:lstStyle/>
          <a:p>
            <a:r>
              <a:rPr lang="ar-BH" sz="2800" dirty="0"/>
              <a:t>يَتَنافَسانِ</a:t>
            </a:r>
            <a:endParaRPr lang="en-US" sz="2800" dirty="0"/>
          </a:p>
        </p:txBody>
      </p:sp>
      <p:sp>
        <p:nvSpPr>
          <p:cNvPr id="15" name="مربع نص 14"/>
          <p:cNvSpPr txBox="1"/>
          <p:nvPr/>
        </p:nvSpPr>
        <p:spPr>
          <a:xfrm>
            <a:off x="2044701" y="2399852"/>
            <a:ext cx="1269999" cy="523220"/>
          </a:xfrm>
          <a:prstGeom prst="rect">
            <a:avLst/>
          </a:prstGeom>
          <a:noFill/>
        </p:spPr>
        <p:txBody>
          <a:bodyPr wrap="square" rtlCol="0">
            <a:spAutoFit/>
          </a:bodyPr>
          <a:lstStyle/>
          <a:p>
            <a:r>
              <a:rPr lang="ar-BH" sz="2800" dirty="0"/>
              <a:t>التَّصْوِيبَ</a:t>
            </a:r>
            <a:endParaRPr lang="en-US" sz="2800" dirty="0"/>
          </a:p>
        </p:txBody>
      </p:sp>
      <p:sp>
        <p:nvSpPr>
          <p:cNvPr id="19" name="مربع نص 18"/>
          <p:cNvSpPr txBox="1"/>
          <p:nvPr/>
        </p:nvSpPr>
        <p:spPr>
          <a:xfrm>
            <a:off x="8348216" y="2382523"/>
            <a:ext cx="997205" cy="523220"/>
          </a:xfrm>
          <a:prstGeom prst="rect">
            <a:avLst/>
          </a:prstGeom>
          <a:noFill/>
        </p:spPr>
        <p:txBody>
          <a:bodyPr wrap="square" rtlCol="0">
            <a:spAutoFit/>
          </a:bodyPr>
          <a:lstStyle/>
          <a:p>
            <a:r>
              <a:rPr lang="ar-BH" sz="2800" dirty="0"/>
              <a:t>يُحْسِنُ</a:t>
            </a:r>
            <a:endParaRPr lang="en-US" sz="2800" dirty="0"/>
          </a:p>
        </p:txBody>
      </p:sp>
      <p:sp>
        <p:nvSpPr>
          <p:cNvPr id="4" name="مربع نص 3"/>
          <p:cNvSpPr txBox="1"/>
          <p:nvPr/>
        </p:nvSpPr>
        <p:spPr>
          <a:xfrm>
            <a:off x="6184900" y="3123084"/>
            <a:ext cx="5854700" cy="523220"/>
          </a:xfrm>
          <a:prstGeom prst="rect">
            <a:avLst/>
          </a:prstGeom>
          <a:noFill/>
        </p:spPr>
        <p:txBody>
          <a:bodyPr wrap="square" rtlCol="0">
            <a:spAutoFit/>
          </a:bodyPr>
          <a:lstStyle/>
          <a:p>
            <a:r>
              <a:rPr lang="ar-BH" sz="2800" dirty="0"/>
              <a:t>1- ........... الْإِنْسَانُ الْمُسْلِمِ التَّعَامُلَ مَعَ الآخَرِينِ.</a:t>
            </a:r>
            <a:endParaRPr lang="en-US" sz="2800" dirty="0"/>
          </a:p>
        </p:txBody>
      </p:sp>
      <p:sp>
        <p:nvSpPr>
          <p:cNvPr id="6" name="مربع نص 5"/>
          <p:cNvSpPr txBox="1"/>
          <p:nvPr/>
        </p:nvSpPr>
        <p:spPr>
          <a:xfrm>
            <a:off x="6616700" y="3897083"/>
            <a:ext cx="5422900" cy="523220"/>
          </a:xfrm>
          <a:prstGeom prst="rect">
            <a:avLst/>
          </a:prstGeom>
          <a:noFill/>
        </p:spPr>
        <p:txBody>
          <a:bodyPr wrap="square" rtlCol="0">
            <a:spAutoFit/>
          </a:bodyPr>
          <a:lstStyle/>
          <a:p>
            <a:r>
              <a:rPr lang="ar-BH" sz="2800" dirty="0"/>
              <a:t>2- ...........فَاطِمَةُ السَّفَرَ إِلَى دَوْلَةِ الْأَمَارَات.</a:t>
            </a:r>
            <a:endParaRPr lang="en-US" sz="2800" dirty="0"/>
          </a:p>
        </p:txBody>
      </p:sp>
      <p:sp>
        <p:nvSpPr>
          <p:cNvPr id="7" name="مربع نص 6"/>
          <p:cNvSpPr txBox="1"/>
          <p:nvPr/>
        </p:nvSpPr>
        <p:spPr>
          <a:xfrm>
            <a:off x="8801100" y="4191000"/>
            <a:ext cx="45719" cy="369332"/>
          </a:xfrm>
          <a:prstGeom prst="rect">
            <a:avLst/>
          </a:prstGeom>
          <a:noFill/>
        </p:spPr>
        <p:txBody>
          <a:bodyPr wrap="square" rtlCol="0">
            <a:spAutoFit/>
          </a:bodyPr>
          <a:lstStyle/>
          <a:p>
            <a:endParaRPr lang="en-US" dirty="0"/>
          </a:p>
        </p:txBody>
      </p:sp>
      <p:sp>
        <p:nvSpPr>
          <p:cNvPr id="12" name="مربع نص 11"/>
          <p:cNvSpPr txBox="1"/>
          <p:nvPr/>
        </p:nvSpPr>
        <p:spPr>
          <a:xfrm>
            <a:off x="6879622" y="4622906"/>
            <a:ext cx="5051438" cy="523220"/>
          </a:xfrm>
          <a:prstGeom prst="rect">
            <a:avLst/>
          </a:prstGeom>
          <a:noFill/>
        </p:spPr>
        <p:txBody>
          <a:bodyPr wrap="square" rtlCol="0">
            <a:spAutoFit/>
          </a:bodyPr>
          <a:lstStyle/>
          <a:p>
            <a:r>
              <a:rPr lang="ar-BH" sz="2800" dirty="0"/>
              <a:t>3- لِكَي تَنالَ هَدَفَكَ عَلَيْكَ ............ جَيِّدًا.</a:t>
            </a:r>
            <a:endParaRPr lang="en-US" sz="2800" dirty="0"/>
          </a:p>
        </p:txBody>
      </p:sp>
      <p:sp>
        <p:nvSpPr>
          <p:cNvPr id="8" name="مربع نص 7"/>
          <p:cNvSpPr txBox="1"/>
          <p:nvPr/>
        </p:nvSpPr>
        <p:spPr>
          <a:xfrm>
            <a:off x="4881005" y="5410285"/>
            <a:ext cx="7086601" cy="523220"/>
          </a:xfrm>
          <a:prstGeom prst="rect">
            <a:avLst/>
          </a:prstGeom>
          <a:noFill/>
        </p:spPr>
        <p:txBody>
          <a:bodyPr wrap="square" rtlCol="0">
            <a:spAutoFit/>
          </a:bodyPr>
          <a:lstStyle/>
          <a:p>
            <a:r>
              <a:rPr lang="ar-BH" sz="2800" dirty="0"/>
              <a:t>4- الطَّالِبانِ المُجْتهدانِ ........... مِنْ أَجْلِ نيلِ الْعَلامَةِ الْكامِلَةِ.</a:t>
            </a:r>
            <a:endParaRPr lang="en-US" sz="2800" dirty="0"/>
          </a:p>
        </p:txBody>
      </p:sp>
      <p:sp>
        <p:nvSpPr>
          <p:cNvPr id="20" name="مربع نص 19"/>
          <p:cNvSpPr txBox="1"/>
          <p:nvPr/>
        </p:nvSpPr>
        <p:spPr>
          <a:xfrm>
            <a:off x="10491107" y="3081841"/>
            <a:ext cx="997205" cy="523220"/>
          </a:xfrm>
          <a:prstGeom prst="rect">
            <a:avLst/>
          </a:prstGeom>
          <a:noFill/>
        </p:spPr>
        <p:txBody>
          <a:bodyPr wrap="square" rtlCol="0">
            <a:spAutoFit/>
          </a:bodyPr>
          <a:lstStyle/>
          <a:p>
            <a:r>
              <a:rPr lang="ar-BH" sz="2800" dirty="0">
                <a:solidFill>
                  <a:srgbClr val="FF0000"/>
                </a:solidFill>
              </a:rPr>
              <a:t>يُحْسِنُ</a:t>
            </a:r>
            <a:endParaRPr lang="en-US" sz="2800" dirty="0">
              <a:solidFill>
                <a:srgbClr val="FF0000"/>
              </a:solidFill>
            </a:endParaRPr>
          </a:p>
        </p:txBody>
      </p:sp>
      <p:sp>
        <p:nvSpPr>
          <p:cNvPr id="21" name="مربع نص 20"/>
          <p:cNvSpPr txBox="1"/>
          <p:nvPr/>
        </p:nvSpPr>
        <p:spPr>
          <a:xfrm>
            <a:off x="10541143" y="3845799"/>
            <a:ext cx="897132" cy="523220"/>
          </a:xfrm>
          <a:prstGeom prst="rect">
            <a:avLst/>
          </a:prstGeom>
          <a:noFill/>
        </p:spPr>
        <p:txBody>
          <a:bodyPr wrap="square" rtlCol="0">
            <a:spAutoFit/>
          </a:bodyPr>
          <a:lstStyle/>
          <a:p>
            <a:r>
              <a:rPr lang="ar-BH" sz="2800" dirty="0">
                <a:solidFill>
                  <a:srgbClr val="FF0000"/>
                </a:solidFill>
              </a:rPr>
              <a:t>تَعْتَزِمُ</a:t>
            </a:r>
            <a:endParaRPr lang="en-US" sz="2800" dirty="0">
              <a:solidFill>
                <a:srgbClr val="FF0000"/>
              </a:solidFill>
            </a:endParaRPr>
          </a:p>
        </p:txBody>
      </p:sp>
      <p:sp>
        <p:nvSpPr>
          <p:cNvPr id="22" name="مربع نص 21"/>
          <p:cNvSpPr txBox="1"/>
          <p:nvPr/>
        </p:nvSpPr>
        <p:spPr>
          <a:xfrm>
            <a:off x="8222681" y="5392956"/>
            <a:ext cx="1105469" cy="523220"/>
          </a:xfrm>
          <a:prstGeom prst="rect">
            <a:avLst/>
          </a:prstGeom>
          <a:noFill/>
        </p:spPr>
        <p:txBody>
          <a:bodyPr wrap="square" rtlCol="0">
            <a:spAutoFit/>
          </a:bodyPr>
          <a:lstStyle/>
          <a:p>
            <a:r>
              <a:rPr lang="ar-BH" sz="2800" dirty="0">
                <a:solidFill>
                  <a:srgbClr val="FF0000"/>
                </a:solidFill>
              </a:rPr>
              <a:t>يَتَنافَسانِ</a:t>
            </a:r>
            <a:endParaRPr lang="en-US" sz="2800" dirty="0">
              <a:solidFill>
                <a:srgbClr val="FF0000"/>
              </a:solidFill>
            </a:endParaRPr>
          </a:p>
        </p:txBody>
      </p:sp>
      <p:sp>
        <p:nvSpPr>
          <p:cNvPr id="23" name="مربع نص 22"/>
          <p:cNvSpPr txBox="1"/>
          <p:nvPr/>
        </p:nvSpPr>
        <p:spPr>
          <a:xfrm>
            <a:off x="7713216" y="4653684"/>
            <a:ext cx="1269999" cy="523220"/>
          </a:xfrm>
          <a:prstGeom prst="rect">
            <a:avLst/>
          </a:prstGeom>
          <a:noFill/>
        </p:spPr>
        <p:txBody>
          <a:bodyPr wrap="square" rtlCol="0">
            <a:spAutoFit/>
          </a:bodyPr>
          <a:lstStyle/>
          <a:p>
            <a:r>
              <a:rPr lang="ar-BH" sz="2800" dirty="0">
                <a:solidFill>
                  <a:srgbClr val="FF0000"/>
                </a:solidFill>
              </a:rPr>
              <a:t>التَّصْوِيبَ</a:t>
            </a:r>
            <a:endParaRPr lang="en-US" sz="2800" dirty="0">
              <a:solidFill>
                <a:srgbClr val="FF0000"/>
              </a:solidFill>
            </a:endParaRPr>
          </a:p>
        </p:txBody>
      </p:sp>
      <p:pic>
        <p:nvPicPr>
          <p:cNvPr id="2"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65040" y="6187346"/>
            <a:ext cx="609600" cy="609600"/>
          </a:xfrm>
          <a:prstGeom prst="rect">
            <a:avLst/>
          </a:prstGeom>
        </p:spPr>
      </p:pic>
    </p:spTree>
    <p:extLst>
      <p:ext uri="{BB962C8B-B14F-4D97-AF65-F5344CB8AC3E}">
        <p14:creationId xmlns:p14="http://schemas.microsoft.com/office/powerpoint/2010/main" val="54939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5" fill="hold" display="0">
                  <p:stCondLst>
                    <p:cond delay="indefinite"/>
                  </p:stCondLst>
                  <p:endCondLst>
                    <p:cond evt="onStopAudio" delay="0">
                      <p:tgtEl>
                        <p:sldTgt/>
                      </p:tgtEl>
                    </p:cond>
                  </p:endCondLst>
                </p:cTn>
                <p:tgtEl>
                  <p:spTgt spid="2"/>
                </p:tgtEl>
              </p:cMediaNode>
            </p:audio>
          </p:childTnLst>
        </p:cTn>
      </p:par>
    </p:tnLst>
    <p:bldLst>
      <p:bldP spid="5" grpId="0"/>
      <p:bldP spid="14" grpId="0"/>
      <p:bldP spid="15" grpId="0"/>
      <p:bldP spid="19" grpId="0"/>
      <p:bldP spid="4" grpId="0"/>
      <p:bldP spid="6" grpId="0"/>
      <p:bldP spid="12" grpId="0"/>
      <p:bldP spid="8"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1251857" y="813635"/>
            <a:ext cx="9144000" cy="1274971"/>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b="1" dirty="0">
                <a:solidFill>
                  <a:srgbClr val="FF0000"/>
                </a:solidFill>
                <a:cs typeface="+mn-cs"/>
              </a:rPr>
              <a:t>أَعْمَلُ كَما في الْمِثالِ: </a:t>
            </a:r>
            <a:endParaRPr lang="en-US" b="1" dirty="0">
              <a:solidFill>
                <a:srgbClr val="FF0000"/>
              </a:solidFill>
              <a:cs typeface="+mn-cs"/>
            </a:endParaRPr>
          </a:p>
        </p:txBody>
      </p:sp>
      <p:sp>
        <p:nvSpPr>
          <p:cNvPr id="4" name="شكل بيضاوي 3"/>
          <p:cNvSpPr/>
          <p:nvPr/>
        </p:nvSpPr>
        <p:spPr>
          <a:xfrm>
            <a:off x="10072047" y="2565778"/>
            <a:ext cx="955343" cy="72333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BH" sz="2800" dirty="0">
                <a:solidFill>
                  <a:srgbClr val="00B0F0"/>
                </a:solidFill>
              </a:rPr>
              <a:t>مِثالٌ</a:t>
            </a:r>
            <a:endParaRPr lang="en-US" sz="2800" dirty="0">
              <a:solidFill>
                <a:srgbClr val="00B0F0"/>
              </a:solidFill>
            </a:endParaRPr>
          </a:p>
        </p:txBody>
      </p:sp>
      <p:sp>
        <p:nvSpPr>
          <p:cNvPr id="6" name="سهم إلى اليمين 5"/>
          <p:cNvSpPr/>
          <p:nvPr/>
        </p:nvSpPr>
        <p:spPr>
          <a:xfrm>
            <a:off x="5227093" y="2361061"/>
            <a:ext cx="4653887" cy="113276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7" name="مربع نص 6"/>
          <p:cNvSpPr txBox="1"/>
          <p:nvPr/>
        </p:nvSpPr>
        <p:spPr>
          <a:xfrm>
            <a:off x="5465928" y="2665833"/>
            <a:ext cx="4176215" cy="523220"/>
          </a:xfrm>
          <a:prstGeom prst="rect">
            <a:avLst/>
          </a:prstGeom>
          <a:noFill/>
        </p:spPr>
        <p:txBody>
          <a:bodyPr wrap="square" rtlCol="0">
            <a:spAutoFit/>
          </a:bodyPr>
          <a:lstStyle/>
          <a:p>
            <a:pPr algn="ctr"/>
            <a:r>
              <a:rPr lang="ar-BH" sz="2800" dirty="0"/>
              <a:t>اشْتَرَكَ بَطَلانِ صَغيرانِ في الْغَزْوَةِ.</a:t>
            </a:r>
            <a:endParaRPr lang="en-US" sz="2800" dirty="0"/>
          </a:p>
        </p:txBody>
      </p:sp>
      <p:sp>
        <p:nvSpPr>
          <p:cNvPr id="12" name="سهم إلى اليمين 11"/>
          <p:cNvSpPr/>
          <p:nvPr/>
        </p:nvSpPr>
        <p:spPr>
          <a:xfrm>
            <a:off x="382139" y="2402003"/>
            <a:ext cx="4653887" cy="113276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9" name="مربع نص 8"/>
          <p:cNvSpPr txBox="1"/>
          <p:nvPr/>
        </p:nvSpPr>
        <p:spPr>
          <a:xfrm>
            <a:off x="7724633" y="3798597"/>
            <a:ext cx="3630303" cy="523220"/>
          </a:xfrm>
          <a:prstGeom prst="rect">
            <a:avLst/>
          </a:prstGeom>
          <a:noFill/>
        </p:spPr>
        <p:txBody>
          <a:bodyPr wrap="square" rtlCol="0">
            <a:spAutoFit/>
          </a:bodyPr>
          <a:lstStyle/>
          <a:p>
            <a:r>
              <a:rPr lang="ar-BH" sz="2800" dirty="0"/>
              <a:t>أ. سَافَرَ الصَّديقانِ إِلى الْكُوَيْتِ.</a:t>
            </a:r>
            <a:endParaRPr lang="en-US" sz="2800" dirty="0"/>
          </a:p>
        </p:txBody>
      </p:sp>
      <p:sp>
        <p:nvSpPr>
          <p:cNvPr id="16" name="مربع نص 15"/>
          <p:cNvSpPr txBox="1"/>
          <p:nvPr/>
        </p:nvSpPr>
        <p:spPr>
          <a:xfrm>
            <a:off x="8311485" y="4530511"/>
            <a:ext cx="3138985" cy="523220"/>
          </a:xfrm>
          <a:prstGeom prst="rect">
            <a:avLst/>
          </a:prstGeom>
          <a:noFill/>
        </p:spPr>
        <p:txBody>
          <a:bodyPr wrap="square" rtlCol="0">
            <a:spAutoFit/>
          </a:bodyPr>
          <a:lstStyle/>
          <a:p>
            <a:r>
              <a:rPr lang="ar-BH" sz="2800" dirty="0"/>
              <a:t>ب. اسْتَعَدَّ الْجُنْدِيَّانِ لِلْقِتالِ.</a:t>
            </a:r>
            <a:endParaRPr lang="en-US" sz="2800" dirty="0"/>
          </a:p>
        </p:txBody>
      </p:sp>
      <p:sp>
        <p:nvSpPr>
          <p:cNvPr id="17" name="مربع نص 16"/>
          <p:cNvSpPr txBox="1"/>
          <p:nvPr/>
        </p:nvSpPr>
        <p:spPr>
          <a:xfrm>
            <a:off x="8065827" y="5262426"/>
            <a:ext cx="3630303" cy="523220"/>
          </a:xfrm>
          <a:prstGeom prst="rect">
            <a:avLst/>
          </a:prstGeom>
          <a:noFill/>
        </p:spPr>
        <p:txBody>
          <a:bodyPr wrap="square" rtlCol="0">
            <a:spAutoFit/>
          </a:bodyPr>
          <a:lstStyle/>
          <a:p>
            <a:r>
              <a:rPr lang="ar-BH" sz="2800" dirty="0"/>
              <a:t>ج. فازَ اللَّاعِبانِ في الْمُباراةِ.</a:t>
            </a:r>
            <a:endParaRPr lang="en-US" sz="2800" dirty="0"/>
          </a:p>
        </p:txBody>
      </p:sp>
      <p:sp>
        <p:nvSpPr>
          <p:cNvPr id="11" name="مربع نص 10"/>
          <p:cNvSpPr txBox="1"/>
          <p:nvPr/>
        </p:nvSpPr>
        <p:spPr>
          <a:xfrm>
            <a:off x="1542197" y="3848164"/>
            <a:ext cx="3493829" cy="523220"/>
          </a:xfrm>
          <a:prstGeom prst="rect">
            <a:avLst/>
          </a:prstGeom>
          <a:noFill/>
        </p:spPr>
        <p:txBody>
          <a:bodyPr wrap="square" rtlCol="0">
            <a:spAutoFit/>
          </a:bodyPr>
          <a:lstStyle/>
          <a:p>
            <a:r>
              <a:rPr lang="ar-BH" sz="2800" b="1" dirty="0"/>
              <a:t>الصَّديقانِ </a:t>
            </a:r>
            <a:r>
              <a:rPr lang="ar-BH" sz="2800" dirty="0">
                <a:solidFill>
                  <a:srgbClr val="FF0000"/>
                </a:solidFill>
              </a:rPr>
              <a:t>سَافَرَا </a:t>
            </a:r>
            <a:r>
              <a:rPr lang="ar-BH" sz="2800" dirty="0"/>
              <a:t>إِلْى الْكُوَيْتِ.</a:t>
            </a:r>
            <a:endParaRPr lang="en-US" sz="2800" dirty="0"/>
          </a:p>
        </p:txBody>
      </p:sp>
      <p:sp>
        <p:nvSpPr>
          <p:cNvPr id="20" name="مربع نص 19"/>
          <p:cNvSpPr txBox="1"/>
          <p:nvPr/>
        </p:nvSpPr>
        <p:spPr>
          <a:xfrm>
            <a:off x="1433014" y="4600089"/>
            <a:ext cx="3493829" cy="523220"/>
          </a:xfrm>
          <a:prstGeom prst="rect">
            <a:avLst/>
          </a:prstGeom>
          <a:noFill/>
        </p:spPr>
        <p:txBody>
          <a:bodyPr wrap="square" rtlCol="0">
            <a:spAutoFit/>
          </a:bodyPr>
          <a:lstStyle/>
          <a:p>
            <a:pPr algn="r"/>
            <a:r>
              <a:rPr lang="ar-BH" sz="2800" b="1" dirty="0"/>
              <a:t>الْجُنْدِيَّانِ </a:t>
            </a:r>
            <a:r>
              <a:rPr lang="ar-BH" sz="2800" dirty="0">
                <a:solidFill>
                  <a:srgbClr val="FF0000"/>
                </a:solidFill>
              </a:rPr>
              <a:t>اسْتَعْدَا </a:t>
            </a:r>
            <a:r>
              <a:rPr lang="ar-BH" sz="2800" dirty="0"/>
              <a:t>لِلْقِتال.</a:t>
            </a:r>
            <a:endParaRPr lang="en-US" sz="2800" dirty="0"/>
          </a:p>
        </p:txBody>
      </p:sp>
      <p:sp>
        <p:nvSpPr>
          <p:cNvPr id="21" name="مربع نص 20"/>
          <p:cNvSpPr txBox="1"/>
          <p:nvPr/>
        </p:nvSpPr>
        <p:spPr>
          <a:xfrm>
            <a:off x="1972099" y="5352014"/>
            <a:ext cx="3493829" cy="523220"/>
          </a:xfrm>
          <a:prstGeom prst="rect">
            <a:avLst/>
          </a:prstGeom>
          <a:noFill/>
        </p:spPr>
        <p:txBody>
          <a:bodyPr wrap="square" rtlCol="0">
            <a:spAutoFit/>
          </a:bodyPr>
          <a:lstStyle/>
          <a:p>
            <a:r>
              <a:rPr lang="ar-BH" sz="2800" b="1" dirty="0"/>
              <a:t>اللَّاعِبانِ </a:t>
            </a:r>
            <a:r>
              <a:rPr lang="ar-BH" sz="2800" dirty="0">
                <a:solidFill>
                  <a:srgbClr val="FF0000"/>
                </a:solidFill>
              </a:rPr>
              <a:t>فَازَا </a:t>
            </a:r>
            <a:r>
              <a:rPr lang="ar-BH" sz="2800" dirty="0"/>
              <a:t>فِي الْمُبارَاةِ.</a:t>
            </a:r>
            <a:endParaRPr lang="en-US" sz="2800" dirty="0"/>
          </a:p>
        </p:txBody>
      </p:sp>
      <p:sp>
        <p:nvSpPr>
          <p:cNvPr id="2" name="مربع نص 1"/>
          <p:cNvSpPr txBox="1"/>
          <p:nvPr/>
        </p:nvSpPr>
        <p:spPr>
          <a:xfrm>
            <a:off x="578326" y="2734548"/>
            <a:ext cx="4457700" cy="800219"/>
          </a:xfrm>
          <a:prstGeom prst="rect">
            <a:avLst/>
          </a:prstGeom>
          <a:noFill/>
        </p:spPr>
        <p:txBody>
          <a:bodyPr wrap="square" rtlCol="0">
            <a:spAutoFit/>
          </a:bodyPr>
          <a:lstStyle/>
          <a:p>
            <a:r>
              <a:rPr lang="ar-BH" sz="2800" dirty="0"/>
              <a:t>بَطلانِ صَغيرانِ </a:t>
            </a:r>
            <a:r>
              <a:rPr lang="ar-BH" sz="2800" dirty="0">
                <a:solidFill>
                  <a:srgbClr val="FF0000"/>
                </a:solidFill>
              </a:rPr>
              <a:t>اشْترَكا</a:t>
            </a:r>
            <a:r>
              <a:rPr lang="ar-BH" sz="2800" dirty="0"/>
              <a:t> في الْغَزْوَةِ.</a:t>
            </a:r>
            <a:endParaRPr lang="en-US" sz="2800" dirty="0"/>
          </a:p>
          <a:p>
            <a:endParaRPr lang="en-US" dirty="0"/>
          </a:p>
        </p:txBody>
      </p:sp>
      <p:pic>
        <p:nvPicPr>
          <p:cNvPr id="5" name="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578326" y="6108700"/>
            <a:ext cx="609600" cy="609600"/>
          </a:xfrm>
          <a:prstGeom prst="rect">
            <a:avLst/>
          </a:prstGeom>
        </p:spPr>
      </p:pic>
    </p:spTree>
    <p:extLst>
      <p:ext uri="{BB962C8B-B14F-4D97-AF65-F5344CB8AC3E}">
        <p14:creationId xmlns:p14="http://schemas.microsoft.com/office/powerpoint/2010/main" val="209034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fill="hold" display="0">
                  <p:stCondLst>
                    <p:cond delay="indefinite"/>
                  </p:stCondLst>
                  <p:endCondLst>
                    <p:cond evt="onStopAudio" delay="0">
                      <p:tgtEl>
                        <p:sldTgt/>
                      </p:tgtEl>
                    </p:cond>
                  </p:endCondLst>
                </p:cTn>
                <p:tgtEl>
                  <p:spTgt spid="5"/>
                </p:tgtEl>
              </p:cMediaNode>
            </p:audio>
          </p:childTnLst>
        </p:cTn>
      </p:par>
    </p:tnLst>
    <p:bldLst>
      <p:bldP spid="9" grpId="0"/>
      <p:bldP spid="16" grpId="0"/>
      <p:bldP spid="17" grpId="0"/>
      <p:bldP spid="11"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1251857" y="813635"/>
            <a:ext cx="9144000" cy="1274971"/>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b="1" dirty="0">
                <a:solidFill>
                  <a:srgbClr val="FF0000"/>
                </a:solidFill>
                <a:cs typeface="+mn-cs"/>
              </a:rPr>
              <a:t>أُكَوِّنُ جُمَلًا كَما في الْمِثالِ مُسْتَعْمِلًا ((لَوْ)): </a:t>
            </a:r>
            <a:endParaRPr lang="en-US" b="1" dirty="0">
              <a:solidFill>
                <a:srgbClr val="FF0000"/>
              </a:solidFill>
              <a:cs typeface="+mn-cs"/>
            </a:endParaRPr>
          </a:p>
        </p:txBody>
      </p:sp>
      <p:sp>
        <p:nvSpPr>
          <p:cNvPr id="4" name="شكل بيضاوي 3"/>
          <p:cNvSpPr/>
          <p:nvPr/>
        </p:nvSpPr>
        <p:spPr>
          <a:xfrm>
            <a:off x="10072047" y="2565778"/>
            <a:ext cx="955343" cy="72333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BH" sz="2800" dirty="0">
                <a:solidFill>
                  <a:srgbClr val="00B0F0"/>
                </a:solidFill>
              </a:rPr>
              <a:t>مِثالٌ</a:t>
            </a:r>
            <a:endParaRPr lang="en-US" sz="2800" dirty="0">
              <a:solidFill>
                <a:srgbClr val="00B0F0"/>
              </a:solidFill>
            </a:endParaRPr>
          </a:p>
        </p:txBody>
      </p:sp>
      <p:sp>
        <p:nvSpPr>
          <p:cNvPr id="6" name="سهم إلى اليمين 5"/>
          <p:cNvSpPr/>
          <p:nvPr/>
        </p:nvSpPr>
        <p:spPr>
          <a:xfrm>
            <a:off x="3343701" y="2361061"/>
            <a:ext cx="6537280" cy="113276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p>
        </p:txBody>
      </p:sp>
      <p:sp>
        <p:nvSpPr>
          <p:cNvPr id="7" name="مربع نص 6"/>
          <p:cNvSpPr txBox="1"/>
          <p:nvPr/>
        </p:nvSpPr>
        <p:spPr>
          <a:xfrm>
            <a:off x="2251885" y="2635187"/>
            <a:ext cx="8270540" cy="523220"/>
          </a:xfrm>
          <a:prstGeom prst="rect">
            <a:avLst/>
          </a:prstGeom>
          <a:noFill/>
        </p:spPr>
        <p:txBody>
          <a:bodyPr wrap="square" rtlCol="0">
            <a:spAutoFit/>
          </a:bodyPr>
          <a:lstStyle/>
          <a:p>
            <a:pPr algn="ctr"/>
            <a:r>
              <a:rPr lang="ar-BH" sz="2800" dirty="0"/>
              <a:t>قالَ سَمُرَةُ لِلرَّسولِ الْكَريمِ: </a:t>
            </a:r>
            <a:r>
              <a:rPr lang="ar-BH" sz="2800" dirty="0">
                <a:solidFill>
                  <a:srgbClr val="00B0F0"/>
                </a:solidFill>
              </a:rPr>
              <a:t>لَوْ</a:t>
            </a:r>
            <a:r>
              <a:rPr lang="ar-BH" sz="2800" dirty="0"/>
              <a:t> صارَعْتُ رافِعًا </a:t>
            </a:r>
            <a:r>
              <a:rPr lang="ar-BH" sz="2800" dirty="0">
                <a:solidFill>
                  <a:srgbClr val="00B0F0"/>
                </a:solidFill>
              </a:rPr>
              <a:t>لَ</a:t>
            </a:r>
            <a:r>
              <a:rPr lang="ar-BH" sz="2800" dirty="0"/>
              <a:t>غَلَبْتُهُ.</a:t>
            </a:r>
            <a:endParaRPr lang="en-US" sz="2800" dirty="0"/>
          </a:p>
        </p:txBody>
      </p:sp>
      <p:sp>
        <p:nvSpPr>
          <p:cNvPr id="9" name="مربع نص 8"/>
          <p:cNvSpPr txBox="1"/>
          <p:nvPr/>
        </p:nvSpPr>
        <p:spPr>
          <a:xfrm>
            <a:off x="8529849" y="3770254"/>
            <a:ext cx="2920621" cy="523220"/>
          </a:xfrm>
          <a:prstGeom prst="rect">
            <a:avLst/>
          </a:prstGeom>
          <a:noFill/>
        </p:spPr>
        <p:txBody>
          <a:bodyPr wrap="square" rtlCol="0">
            <a:spAutoFit/>
          </a:bodyPr>
          <a:lstStyle/>
          <a:p>
            <a:r>
              <a:rPr lang="ar-BH" sz="2800" dirty="0"/>
              <a:t>أ. قالَ الطَّبيبُ لِلْمَريضِ:</a:t>
            </a:r>
            <a:endParaRPr lang="en-US" sz="2800" dirty="0"/>
          </a:p>
        </p:txBody>
      </p:sp>
      <p:sp>
        <p:nvSpPr>
          <p:cNvPr id="16" name="مربع نص 15"/>
          <p:cNvSpPr txBox="1"/>
          <p:nvPr/>
        </p:nvSpPr>
        <p:spPr>
          <a:xfrm>
            <a:off x="8529849" y="4496824"/>
            <a:ext cx="3138985" cy="523220"/>
          </a:xfrm>
          <a:prstGeom prst="rect">
            <a:avLst/>
          </a:prstGeom>
          <a:noFill/>
        </p:spPr>
        <p:txBody>
          <a:bodyPr wrap="square" rtlCol="0">
            <a:spAutoFit/>
          </a:bodyPr>
          <a:lstStyle/>
          <a:p>
            <a:r>
              <a:rPr lang="ar-BH" sz="2800" dirty="0"/>
              <a:t>ب. قالَ الْمُدَرِّبُ لِلَّاعِبِ:</a:t>
            </a:r>
            <a:endParaRPr lang="en-US" sz="2800" dirty="0"/>
          </a:p>
        </p:txBody>
      </p:sp>
      <p:sp>
        <p:nvSpPr>
          <p:cNvPr id="17" name="مربع نص 16"/>
          <p:cNvSpPr txBox="1"/>
          <p:nvPr/>
        </p:nvSpPr>
        <p:spPr>
          <a:xfrm>
            <a:off x="8993872" y="5223394"/>
            <a:ext cx="2456598" cy="523220"/>
          </a:xfrm>
          <a:prstGeom prst="rect">
            <a:avLst/>
          </a:prstGeom>
          <a:noFill/>
        </p:spPr>
        <p:txBody>
          <a:bodyPr wrap="square" rtlCol="0">
            <a:spAutoFit/>
          </a:bodyPr>
          <a:lstStyle/>
          <a:p>
            <a:r>
              <a:rPr lang="ar-BH" sz="2800" dirty="0"/>
              <a:t>ج. قالَتِ الْأُمُّ لِطِفْلِها:</a:t>
            </a:r>
            <a:endParaRPr lang="en-US" sz="2800" dirty="0"/>
          </a:p>
        </p:txBody>
      </p:sp>
      <p:sp>
        <p:nvSpPr>
          <p:cNvPr id="11" name="مربع نص 10"/>
          <p:cNvSpPr txBox="1"/>
          <p:nvPr/>
        </p:nvSpPr>
        <p:spPr>
          <a:xfrm>
            <a:off x="1542197" y="3848164"/>
            <a:ext cx="4285397" cy="523220"/>
          </a:xfrm>
          <a:prstGeom prst="rect">
            <a:avLst/>
          </a:prstGeom>
          <a:noFill/>
        </p:spPr>
        <p:txBody>
          <a:bodyPr wrap="square" rtlCol="0">
            <a:spAutoFit/>
          </a:bodyPr>
          <a:lstStyle/>
          <a:p>
            <a:r>
              <a:rPr lang="ar-BH" sz="2800" b="1" dirty="0">
                <a:solidFill>
                  <a:srgbClr val="00B0F0"/>
                </a:solidFill>
              </a:rPr>
              <a:t>لَوْ</a:t>
            </a:r>
            <a:r>
              <a:rPr lang="ar-BH" sz="2800" b="1" dirty="0"/>
              <a:t> </a:t>
            </a:r>
            <a:r>
              <a:rPr lang="ar-BH" sz="2800" dirty="0">
                <a:solidFill>
                  <a:srgbClr val="FF0000"/>
                </a:solidFill>
              </a:rPr>
              <a:t>غَسَلْتَ يَدَكَ جيّدًا </a:t>
            </a:r>
            <a:r>
              <a:rPr lang="ar-BH" sz="2800" dirty="0">
                <a:solidFill>
                  <a:srgbClr val="00B0F0"/>
                </a:solidFill>
              </a:rPr>
              <a:t>لَ</a:t>
            </a:r>
            <a:r>
              <a:rPr lang="ar-BH" sz="2800" dirty="0">
                <a:solidFill>
                  <a:srgbClr val="FF0000"/>
                </a:solidFill>
              </a:rPr>
              <a:t>غَلَبْتَ مَرَضَكَ.</a:t>
            </a:r>
            <a:endParaRPr lang="en-US" sz="2800" dirty="0">
              <a:solidFill>
                <a:srgbClr val="FF0000"/>
              </a:solidFill>
            </a:endParaRPr>
          </a:p>
        </p:txBody>
      </p:sp>
      <p:sp>
        <p:nvSpPr>
          <p:cNvPr id="20" name="مربع نص 19"/>
          <p:cNvSpPr txBox="1"/>
          <p:nvPr/>
        </p:nvSpPr>
        <p:spPr>
          <a:xfrm>
            <a:off x="518614" y="4600089"/>
            <a:ext cx="5104264" cy="523220"/>
          </a:xfrm>
          <a:prstGeom prst="rect">
            <a:avLst/>
          </a:prstGeom>
          <a:noFill/>
        </p:spPr>
        <p:txBody>
          <a:bodyPr wrap="square" rtlCol="0">
            <a:spAutoFit/>
          </a:bodyPr>
          <a:lstStyle/>
          <a:p>
            <a:pPr algn="r"/>
            <a:r>
              <a:rPr lang="ar-BH" sz="2800" b="1" dirty="0">
                <a:solidFill>
                  <a:srgbClr val="00B0F0"/>
                </a:solidFill>
              </a:rPr>
              <a:t>لَوْ</a:t>
            </a:r>
            <a:r>
              <a:rPr lang="ar-BH" sz="2800" b="1" dirty="0"/>
              <a:t> </a:t>
            </a:r>
            <a:r>
              <a:rPr lang="ar-BH" sz="2800" dirty="0">
                <a:solidFill>
                  <a:srgbClr val="FF0000"/>
                </a:solidFill>
              </a:rPr>
              <a:t>تَدْرَبْتَ بحماسٍ </a:t>
            </a:r>
            <a:r>
              <a:rPr lang="ar-BH" sz="2800" dirty="0">
                <a:solidFill>
                  <a:srgbClr val="00B0F0"/>
                </a:solidFill>
              </a:rPr>
              <a:t>لَ</a:t>
            </a:r>
            <a:r>
              <a:rPr lang="ar-BH" sz="2800" dirty="0">
                <a:solidFill>
                  <a:srgbClr val="FF0000"/>
                </a:solidFill>
              </a:rPr>
              <a:t>فُزْتَ فِي الْمُبَارَاةِ.</a:t>
            </a:r>
            <a:endParaRPr lang="en-US" sz="2800" dirty="0">
              <a:solidFill>
                <a:srgbClr val="FF0000"/>
              </a:solidFill>
            </a:endParaRPr>
          </a:p>
        </p:txBody>
      </p:sp>
      <p:sp>
        <p:nvSpPr>
          <p:cNvPr id="21" name="مربع نص 20"/>
          <p:cNvSpPr txBox="1"/>
          <p:nvPr/>
        </p:nvSpPr>
        <p:spPr>
          <a:xfrm>
            <a:off x="1251856" y="5352014"/>
            <a:ext cx="5123543" cy="523220"/>
          </a:xfrm>
          <a:prstGeom prst="rect">
            <a:avLst/>
          </a:prstGeom>
          <a:noFill/>
        </p:spPr>
        <p:txBody>
          <a:bodyPr wrap="square" rtlCol="0">
            <a:spAutoFit/>
          </a:bodyPr>
          <a:lstStyle/>
          <a:p>
            <a:r>
              <a:rPr lang="ar-BH" sz="2800" b="1" dirty="0">
                <a:solidFill>
                  <a:srgbClr val="00B0F0"/>
                </a:solidFill>
              </a:rPr>
              <a:t>لَوْ</a:t>
            </a:r>
            <a:r>
              <a:rPr lang="ar-BH" sz="2800" b="1" dirty="0"/>
              <a:t> </a:t>
            </a:r>
            <a:r>
              <a:rPr lang="ar-BH" sz="2800" dirty="0">
                <a:solidFill>
                  <a:srgbClr val="FF0000"/>
                </a:solidFill>
              </a:rPr>
              <a:t>سَمِعْتُمَا كَلّامِي </a:t>
            </a:r>
            <a:r>
              <a:rPr lang="ar-BH" sz="2800" dirty="0">
                <a:solidFill>
                  <a:srgbClr val="00B0F0"/>
                </a:solidFill>
              </a:rPr>
              <a:t>لَ</a:t>
            </a:r>
            <a:r>
              <a:rPr lang="ar-BH" sz="2800" dirty="0">
                <a:solidFill>
                  <a:srgbClr val="FF0000"/>
                </a:solidFill>
              </a:rPr>
              <a:t>نَجَحْتُمَا فِي الِاخْتِبَارِ.</a:t>
            </a:r>
            <a:endParaRPr lang="en-US" sz="2800" dirty="0">
              <a:solidFill>
                <a:srgbClr val="FF0000"/>
              </a:solidFill>
            </a:endParaRPr>
          </a:p>
        </p:txBody>
      </p:sp>
    </p:spTree>
    <p:extLst>
      <p:ext uri="{BB962C8B-B14F-4D97-AF65-F5344CB8AC3E}">
        <p14:creationId xmlns:p14="http://schemas.microsoft.com/office/powerpoint/2010/main" val="148570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P spid="11" grpId="0"/>
      <p:bldP spid="20" grpId="0"/>
      <p:bldP spid="21" grpId="0"/>
    </p:bldLst>
  </p:timing>
</p:sld>
</file>

<file path=ppt/theme/theme1.xml><?xml version="1.0" encoding="utf-8"?>
<a:theme xmlns:a="http://schemas.openxmlformats.org/drawingml/2006/main" name="قالب الدرو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816</Words>
  <Application>Microsoft Office PowerPoint</Application>
  <PresentationFormat>Widescreen</PresentationFormat>
  <Paragraphs>148</Paragraphs>
  <Slides>21</Slides>
  <Notes>12</Notes>
  <HiddenSlides>8</HiddenSlides>
  <MMClips>19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قالب الدروس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وَفَّقَكَ الله</vt:lpstr>
      <vt:lpstr>أَحْسَنْتَ</vt:lpstr>
      <vt:lpstr>حَاوَل مَرًّة أُخْرَى</vt:lpstr>
      <vt:lpstr>أَحْسَنْتَ</vt:lpstr>
      <vt:lpstr>حَاوَل مَرًّة أُخْرَى</vt:lpstr>
      <vt:lpstr>أَحْسَنْتَ</vt:lpstr>
      <vt:lpstr>حَاوَل مَرًّة أُخْرَى</vt:lpstr>
      <vt:lpstr>أَحْسَنْتَ</vt:lpstr>
      <vt:lpstr>حَاوَل مَرًّة أُخْرَى</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hamad 95</dc:creator>
  <cp:lastModifiedBy>user</cp:lastModifiedBy>
  <cp:revision>128</cp:revision>
  <dcterms:created xsi:type="dcterms:W3CDTF">2020-03-11T08:37:52Z</dcterms:created>
  <dcterms:modified xsi:type="dcterms:W3CDTF">2020-04-06T09:31:21Z</dcterms:modified>
</cp:coreProperties>
</file>