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351" r:id="rId4"/>
    <p:sldId id="374" r:id="rId5"/>
    <p:sldId id="366" r:id="rId6"/>
    <p:sldId id="375" r:id="rId7"/>
    <p:sldId id="376" r:id="rId8"/>
    <p:sldId id="312" r:id="rId9"/>
    <p:sldId id="355" r:id="rId10"/>
    <p:sldId id="357" r:id="rId11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B2B3C7-4792-4280-94AA-10DD3A773C9E}">
          <p14:sldIdLst>
            <p14:sldId id="256"/>
            <p14:sldId id="258"/>
            <p14:sldId id="351"/>
            <p14:sldId id="374"/>
            <p14:sldId id="366"/>
            <p14:sldId id="375"/>
            <p14:sldId id="376"/>
          </p14:sldIdLst>
        </p14:section>
        <p14:section name="Untitled Section" id="{89BFF00F-E535-48D6-BC35-E4793DAC5BCD}">
          <p14:sldIdLst/>
        </p14:section>
        <p14:section name="Untitled Section" id="{C1862C4A-4081-40D7-85AF-4011F2043171}">
          <p14:sldIdLst>
            <p14:sldId id="312"/>
            <p14:sldId id="355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EF8"/>
    <a:srgbClr val="237769"/>
    <a:srgbClr val="F6FCFB"/>
    <a:srgbClr val="F1FBF9"/>
    <a:srgbClr val="E8F8F5"/>
    <a:srgbClr val="7E1660"/>
    <a:srgbClr val="A40000"/>
    <a:srgbClr val="F5F6F9"/>
    <a:srgbClr val="EEEFF4"/>
    <a:srgbClr val="545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309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552" y="42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5C7222-BE46-47AE-95B8-234879786216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32B9BAC-BBBE-4B89-9335-B02335F8A7B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0174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92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4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632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510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91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44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60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1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7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50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762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3513" y="0"/>
            <a:ext cx="1223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34885" y="2210445"/>
            <a:ext cx="9144000" cy="1403616"/>
          </a:xfrm>
        </p:spPr>
        <p:txBody>
          <a:bodyPr>
            <a:norm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الابتدائي – الجزء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1159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523999" y="3341912"/>
            <a:ext cx="9144000" cy="1785258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(2 – 7): جمع الأعداد الكبيرة</a:t>
            </a:r>
          </a:p>
          <a:p>
            <a:endParaRPr lang="ar-BH" sz="1400" b="1" dirty="0">
              <a:solidFill>
                <a:srgbClr val="0000FF"/>
              </a:solidFill>
              <a:cs typeface="+mn-cs"/>
            </a:endParaRPr>
          </a:p>
          <a:p>
            <a:r>
              <a:rPr lang="ar-BH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57)</a:t>
            </a:r>
          </a:p>
          <a:p>
            <a:endParaRPr lang="ar-BH" sz="3600" b="1" dirty="0">
              <a:solidFill>
                <a:srgbClr val="0000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1F14274-7136-4A87-B049-5DA36A148AF6}"/>
              </a:ext>
            </a:extLst>
          </p:cNvPr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ED962ED-748A-485A-A8F2-69AC1CF8DCBE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2A7A73F-8BBE-4E27-AD62-489ECE562E43}"/>
                  </a:ext>
                </a:extLst>
              </p:cNvPr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" name="Rounded Rectangle 8">
                <a:extLst>
                  <a:ext uri="{FF2B5EF4-FFF2-40B4-BE49-F238E27FC236}">
                    <a16:creationId xmlns:a16="http://schemas.microsoft.com/office/drawing/2014/main" id="{5C8F7D65-EF7F-455E-A7C3-60CAA01C081B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443F65-F996-49F4-871B-97C0DA056B7D}"/>
                </a:ext>
              </a:extLst>
            </p:cNvPr>
            <p:cNvSpPr/>
            <p:nvPr/>
          </p:nvSpPr>
          <p:spPr>
            <a:xfrm>
              <a:off x="4752495" y="2770006"/>
              <a:ext cx="271901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EE712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EE712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5" name="Group 4"/>
          <p:cNvGrpSpPr/>
          <p:nvPr/>
        </p:nvGrpSpPr>
        <p:grpSpPr>
          <a:xfrm>
            <a:off x="1057043" y="6457890"/>
            <a:ext cx="9936000" cy="400110"/>
            <a:chOff x="1108361" y="6522840"/>
            <a:chExt cx="9936000" cy="467737"/>
          </a:xfrm>
        </p:grpSpPr>
        <p:cxnSp>
          <p:nvCxnSpPr>
            <p:cNvPr id="16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   </a:t>
              </a: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جمع الأعداد الكبيرة -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3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87" y="0"/>
            <a:ext cx="1646183" cy="1268068"/>
          </a:xfrm>
          <a:prstGeom prst="rect">
            <a:avLst/>
          </a:prstGeom>
        </p:spPr>
      </p:pic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6" t="9992" r="51310" b="15472"/>
          <a:stretch/>
        </p:blipFill>
        <p:spPr bwMode="auto">
          <a:xfrm>
            <a:off x="696036" y="1658195"/>
            <a:ext cx="2167719" cy="41284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Hexagon 1"/>
          <p:cNvSpPr/>
          <p:nvPr/>
        </p:nvSpPr>
        <p:spPr>
          <a:xfrm>
            <a:off x="3794078" y="559551"/>
            <a:ext cx="4858603" cy="2197289"/>
          </a:xfrm>
          <a:prstGeom prst="hexagon">
            <a:avLst/>
          </a:prstGeom>
          <a:solidFill>
            <a:srgbClr val="F1FDF8"/>
          </a:solidFill>
          <a:ln>
            <a:solidFill>
              <a:srgbClr val="13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" name="Rectangle 2"/>
          <p:cNvSpPr/>
          <p:nvPr/>
        </p:nvSpPr>
        <p:spPr>
          <a:xfrm>
            <a:off x="4435522" y="688699"/>
            <a:ext cx="3712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60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سنتعلّمُ </a:t>
            </a:r>
            <a:r>
              <a:rPr lang="ar-BH" sz="6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هذا الدرس </a:t>
            </a:r>
          </a:p>
        </p:txBody>
      </p:sp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512" r="5706" b="13952"/>
          <a:stretch/>
        </p:blipFill>
        <p:spPr bwMode="auto">
          <a:xfrm>
            <a:off x="9720262" y="1845161"/>
            <a:ext cx="2166937" cy="39976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Hexagon 11"/>
          <p:cNvSpPr/>
          <p:nvPr/>
        </p:nvSpPr>
        <p:spPr>
          <a:xfrm>
            <a:off x="3335511" y="2838728"/>
            <a:ext cx="5775736" cy="2988860"/>
          </a:xfrm>
          <a:prstGeom prst="hexagon">
            <a:avLst/>
          </a:prstGeom>
          <a:solidFill>
            <a:srgbClr val="F1FDF8"/>
          </a:solidFill>
          <a:ln>
            <a:solidFill>
              <a:srgbClr val="13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139080-F1FB-4331-81C2-A8B70495BDB4}"/>
              </a:ext>
            </a:extLst>
          </p:cNvPr>
          <p:cNvSpPr/>
          <p:nvPr/>
        </p:nvSpPr>
        <p:spPr>
          <a:xfrm flipH="1">
            <a:off x="3896753" y="3178996"/>
            <a:ext cx="46532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جمع أعداد مكونة من ثلاثة أو أربعة أرقام مع إعادة التجميع</a:t>
            </a:r>
            <a:endParaRPr lang="ar-SA" sz="4800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01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057043" y="6457890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   </a:t>
              </a: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جمع الأعداد الكبيرة -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073A59A-BC2B-4A99-A30F-E945D7EFCE34}"/>
              </a:ext>
            </a:extLst>
          </p:cNvPr>
          <p:cNvGrpSpPr/>
          <p:nvPr/>
        </p:nvGrpSpPr>
        <p:grpSpPr>
          <a:xfrm>
            <a:off x="9813073" y="157291"/>
            <a:ext cx="2231685" cy="700133"/>
            <a:chOff x="5013056" y="4895503"/>
            <a:chExt cx="2712121" cy="700133"/>
          </a:xfrm>
        </p:grpSpPr>
        <p:sp>
          <p:nvSpPr>
            <p:cNvPr id="38" name="Rectangle: Rounded Corners 2">
              <a:extLst>
                <a:ext uri="{FF2B5EF4-FFF2-40B4-BE49-F238E27FC236}">
                  <a16:creationId xmlns:a16="http://schemas.microsoft.com/office/drawing/2014/main" id="{5506909E-048B-40E0-A11E-55761A8C3EC6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B827BAD-5EEC-4BE3-902A-97A25977F386}"/>
                </a:ext>
              </a:extLst>
            </p:cNvPr>
            <p:cNvSpPr txBox="1"/>
            <p:nvPr/>
          </p:nvSpPr>
          <p:spPr>
            <a:xfrm>
              <a:off x="5624379" y="4949305"/>
              <a:ext cx="1184832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أسْتَعِدُ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5F56FEBD-213E-48AA-BEBC-800B7F34BBBB}"/>
                </a:ext>
              </a:extLst>
            </p:cNvPr>
            <p:cNvSpPr/>
            <p:nvPr/>
          </p:nvSpPr>
          <p:spPr>
            <a:xfrm rot="16200000">
              <a:off x="7076927" y="4931252"/>
              <a:ext cx="684000" cy="612501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EF860F"/>
                </a:solidFill>
              </a:endParaRPr>
            </a:p>
          </p:txBody>
        </p:sp>
      </p:grpSp>
      <p:sp>
        <p:nvSpPr>
          <p:cNvPr id="66" name="Flowchart: Terminator 65"/>
          <p:cNvSpPr/>
          <p:nvPr/>
        </p:nvSpPr>
        <p:spPr>
          <a:xfrm>
            <a:off x="6589058" y="1139426"/>
            <a:ext cx="5535707" cy="550034"/>
          </a:xfrm>
          <a:prstGeom prst="flowChartTerminator">
            <a:avLst/>
          </a:prstGeom>
          <a:solidFill>
            <a:srgbClr val="ECF2F1"/>
          </a:solidFill>
          <a:ln>
            <a:solidFill>
              <a:srgbClr val="6595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7" name="Rectangle 66"/>
          <p:cNvSpPr/>
          <p:nvPr/>
        </p:nvSpPr>
        <p:spPr>
          <a:xfrm>
            <a:off x="6666881" y="1194811"/>
            <a:ext cx="5457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2400" b="1" dirty="0">
                <a:solidFill>
                  <a:srgbClr val="51777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أجمع 3987  ,</a:t>
            </a:r>
            <a:r>
              <a:rPr lang="en-US" sz="2400" b="1" dirty="0">
                <a:solidFill>
                  <a:srgbClr val="51777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rgbClr val="51777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3928 كما كنت أجمع أعداد مكونةمن رقمين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2081133" y="17963"/>
            <a:ext cx="7585756" cy="1003558"/>
          </a:xfrm>
          <a:prstGeom prst="roundRect">
            <a:avLst>
              <a:gd name="adj" fmla="val 23367"/>
            </a:avLst>
          </a:prstGeom>
          <a:solidFill>
            <a:srgbClr val="EAE5EB"/>
          </a:solidFill>
          <a:ln>
            <a:solidFill>
              <a:srgbClr val="715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3" name="Rectangle 72"/>
          <p:cNvSpPr/>
          <p:nvPr/>
        </p:nvSpPr>
        <p:spPr>
          <a:xfrm>
            <a:off x="1847020" y="159991"/>
            <a:ext cx="7887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BH" sz="2400" b="1" dirty="0">
                <a:solidFill>
                  <a:srgbClr val="5F4C6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مطار البحرين الدولي في شهر مارس لعام 2011 بلغ عدد الرحلات المغادرة 3987 رحلة, فيما</a:t>
            </a:r>
            <a:r>
              <a:rPr lang="ar-SA" sz="2400" b="1" dirty="0">
                <a:solidFill>
                  <a:srgbClr val="5F4C6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rgbClr val="5F4C6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بلغ عدد الرحلات القادمة 3928 رحل</a:t>
            </a:r>
            <a:r>
              <a:rPr lang="ar-SA" sz="2400" b="1" dirty="0">
                <a:solidFill>
                  <a:srgbClr val="5F4C6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BH" sz="2400" b="1" dirty="0">
                <a:solidFill>
                  <a:srgbClr val="5F4C6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ما عدد الرحلات المغادرة و القادمة؟</a:t>
            </a:r>
          </a:p>
        </p:txBody>
      </p:sp>
      <p:pic>
        <p:nvPicPr>
          <p:cNvPr id="39" name="Picture 3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8" t="10545" r="57091" b="53308"/>
          <a:stretch/>
        </p:blipFill>
        <p:spPr>
          <a:xfrm>
            <a:off x="-26894" y="-20841"/>
            <a:ext cx="1754795" cy="1227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Flowchart: Terminator 40"/>
          <p:cNvSpPr/>
          <p:nvPr/>
        </p:nvSpPr>
        <p:spPr>
          <a:xfrm>
            <a:off x="789083" y="1139426"/>
            <a:ext cx="5726093" cy="550034"/>
          </a:xfrm>
          <a:prstGeom prst="flowChartTerminator">
            <a:avLst/>
          </a:prstGeom>
          <a:solidFill>
            <a:srgbClr val="ECF2F1"/>
          </a:solidFill>
          <a:ln>
            <a:solidFill>
              <a:srgbClr val="6595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44" name="Rectangle 43"/>
          <p:cNvSpPr/>
          <p:nvPr/>
        </p:nvSpPr>
        <p:spPr>
          <a:xfrm>
            <a:off x="959221" y="1197057"/>
            <a:ext cx="5555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2400" b="1" dirty="0">
                <a:solidFill>
                  <a:srgbClr val="51777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أجمع 3987  , </a:t>
            </a:r>
            <a:r>
              <a:rPr lang="en-US" sz="2400" b="1" dirty="0">
                <a:solidFill>
                  <a:srgbClr val="51777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rgbClr val="51777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3928 لأجد عدد الرحلات المغادرة و القادمة</a:t>
            </a:r>
          </a:p>
        </p:txBody>
      </p:sp>
      <p:sp>
        <p:nvSpPr>
          <p:cNvPr id="9" name="Rectangle 8"/>
          <p:cNvSpPr/>
          <p:nvPr/>
        </p:nvSpPr>
        <p:spPr>
          <a:xfrm>
            <a:off x="6965576" y="1842247"/>
            <a:ext cx="4941558" cy="1881625"/>
          </a:xfrm>
          <a:prstGeom prst="rect">
            <a:avLst/>
          </a:prstGeom>
          <a:solidFill>
            <a:srgbClr val="F5F1F5"/>
          </a:solidFill>
          <a:ln>
            <a:solidFill>
              <a:srgbClr val="825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b="1"/>
          </a:p>
        </p:txBody>
      </p:sp>
      <p:sp>
        <p:nvSpPr>
          <p:cNvPr id="51" name="Rectangle 50"/>
          <p:cNvSpPr/>
          <p:nvPr/>
        </p:nvSpPr>
        <p:spPr>
          <a:xfrm>
            <a:off x="9272398" y="1842247"/>
            <a:ext cx="263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2400" b="1" dirty="0">
                <a:solidFill>
                  <a:srgbClr val="5F4C6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 1:   أجمع الآحاد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140222" y="2125475"/>
            <a:ext cx="1705643" cy="1538883"/>
            <a:chOff x="9696471" y="2125475"/>
            <a:chExt cx="1705643" cy="1538883"/>
          </a:xfrm>
        </p:grpSpPr>
        <p:sp>
          <p:nvSpPr>
            <p:cNvPr id="52" name="Rectangle 51"/>
            <p:cNvSpPr/>
            <p:nvPr/>
          </p:nvSpPr>
          <p:spPr>
            <a:xfrm>
              <a:off x="9696471" y="2125475"/>
              <a:ext cx="170564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ar-BH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</a:p>
            <a:p>
              <a:pPr lvl="0" algn="ctr"/>
              <a:r>
                <a:rPr lang="ar-BH" sz="2600" b="1" dirty="0">
                  <a:solidFill>
                    <a:srgbClr val="5F4C6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</a:t>
              </a:r>
              <a:r>
                <a:rPr lang="ar-BH" sz="26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</a:t>
              </a:r>
              <a:r>
                <a:rPr lang="ar-BH" sz="2600" b="1" dirty="0">
                  <a:solidFill>
                    <a:srgbClr val="5F4C6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8  9  3  </a:t>
              </a:r>
            </a:p>
            <a:p>
              <a:pPr lvl="0" algn="ctr"/>
              <a:r>
                <a:rPr lang="ar-BH" sz="2600" b="1" dirty="0">
                  <a:solidFill>
                    <a:srgbClr val="5F4C6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+  </a:t>
              </a:r>
              <a:r>
                <a:rPr lang="ar-BH" sz="26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  <a:r>
                <a:rPr lang="ar-BH" sz="2600" b="1" dirty="0">
                  <a:solidFill>
                    <a:srgbClr val="5F4C6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2  9  3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704912" y="3171915"/>
              <a:ext cx="251118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BH" sz="26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endParaRPr lang="ar-BH" sz="2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9880308" y="3279691"/>
              <a:ext cx="1253246" cy="0"/>
            </a:xfrm>
            <a:prstGeom prst="line">
              <a:avLst/>
            </a:prstGeom>
            <a:ln>
              <a:solidFill>
                <a:srgbClr val="825A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/>
          <p:cNvSpPr/>
          <p:nvPr/>
        </p:nvSpPr>
        <p:spPr>
          <a:xfrm>
            <a:off x="7239573" y="2928094"/>
            <a:ext cx="31322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 آحاد  +  8 </a:t>
            </a:r>
            <a:r>
              <a:rPr lang="ar-SA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</a:t>
            </a:r>
            <a:r>
              <a:rPr lang="ar-BH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حاد  =  15 </a:t>
            </a:r>
            <a:r>
              <a:rPr lang="ar-SA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</a:t>
            </a:r>
            <a:r>
              <a:rPr lang="ar-BH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حادًا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965576" y="3295716"/>
            <a:ext cx="3624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أعيد تجميع 15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</a:t>
            </a:r>
            <a:r>
              <a:rPr lang="ar-BH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حاد إلى 1 عشرات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5 </a:t>
            </a:r>
            <a:r>
              <a:rPr lang="ar-SA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</a:t>
            </a:r>
            <a:r>
              <a:rPr lang="ar-BH" sz="20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حاد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78185" y="1837747"/>
            <a:ext cx="5644567" cy="1881625"/>
            <a:chOff x="978185" y="1837747"/>
            <a:chExt cx="5644567" cy="1881625"/>
          </a:xfrm>
        </p:grpSpPr>
        <p:sp>
          <p:nvSpPr>
            <p:cNvPr id="63" name="Rectangle 62"/>
            <p:cNvSpPr/>
            <p:nvPr/>
          </p:nvSpPr>
          <p:spPr>
            <a:xfrm>
              <a:off x="1039145" y="1837747"/>
              <a:ext cx="5583607" cy="1881625"/>
            </a:xfrm>
            <a:prstGeom prst="rect">
              <a:avLst/>
            </a:prstGeom>
            <a:solidFill>
              <a:srgbClr val="F5F1F5"/>
            </a:solidFill>
            <a:ln>
              <a:solidFill>
                <a:srgbClr val="825A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b="1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737198" y="1837747"/>
              <a:ext cx="28855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ar-BH" sz="2400" b="1" dirty="0">
                  <a:solidFill>
                    <a:srgbClr val="5F4C6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الخطوة  2:   أجمع العشرات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855840" y="2120975"/>
              <a:ext cx="170564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ar-BH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</a:p>
            <a:p>
              <a:pPr lvl="0" algn="ctr"/>
              <a:r>
                <a:rPr lang="ar-BH" sz="2600" b="1" dirty="0">
                  <a:solidFill>
                    <a:srgbClr val="5F4C6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7  </a:t>
              </a:r>
              <a:r>
                <a:rPr lang="ar-BH" sz="26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  <a:r>
                <a:rPr lang="ar-BH" sz="2600" b="1" dirty="0">
                  <a:solidFill>
                    <a:srgbClr val="5F4C6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9  3  </a:t>
              </a:r>
            </a:p>
            <a:p>
              <a:pPr lvl="0" algn="ctr"/>
              <a:r>
                <a:rPr lang="ar-BH" sz="2600" b="1" dirty="0">
                  <a:solidFill>
                    <a:srgbClr val="5F4C6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+  8  </a:t>
              </a:r>
              <a:r>
                <a:rPr lang="ar-BH" sz="26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r>
                <a:rPr lang="ar-BH" sz="2600" b="1" dirty="0">
                  <a:solidFill>
                    <a:srgbClr val="5F4C6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9  3 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864281" y="3188312"/>
              <a:ext cx="251118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BH" sz="26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endParaRPr lang="ar-BH" sz="2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5039677" y="3275191"/>
              <a:ext cx="1253246" cy="0"/>
            </a:xfrm>
            <a:prstGeom prst="line">
              <a:avLst/>
            </a:prstGeom>
            <a:ln>
              <a:solidFill>
                <a:srgbClr val="825A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978185" y="2923594"/>
              <a:ext cx="414083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ar-BH" sz="2200" b="1" dirty="0">
                  <a:solidFill>
                    <a:schemeClr val="accent1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 عشرات  +  8 عشرات</a:t>
              </a:r>
              <a:r>
                <a:rPr lang="ar-SA" sz="2200" b="1" dirty="0">
                  <a:solidFill>
                    <a:schemeClr val="accent1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+ </a:t>
              </a:r>
              <a:r>
                <a:rPr lang="ar-BH" sz="2200" b="1" dirty="0">
                  <a:solidFill>
                    <a:schemeClr val="accent1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200" b="1" dirty="0">
                  <a:solidFill>
                    <a:schemeClr val="accent1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 عشرات</a:t>
              </a:r>
              <a:r>
                <a:rPr lang="ar-BH" sz="2200" b="1" dirty="0">
                  <a:solidFill>
                    <a:schemeClr val="accent1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= </a:t>
              </a:r>
              <a:r>
                <a:rPr lang="ar-SA" sz="2200" b="1" dirty="0">
                  <a:solidFill>
                    <a:schemeClr val="accent1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11</a:t>
              </a:r>
              <a:r>
                <a:rPr lang="ar-BH" sz="2200" b="1" dirty="0">
                  <a:solidFill>
                    <a:schemeClr val="accent1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عشرات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155036" y="3244165"/>
              <a:ext cx="362419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ar-BH" sz="2000" b="1" dirty="0">
                  <a:solidFill>
                    <a:schemeClr val="accent1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أعيد تجميع 11 </a:t>
              </a:r>
              <a:r>
                <a:rPr lang="ar-SA" sz="2000" b="1" dirty="0">
                  <a:solidFill>
                    <a:schemeClr val="accent1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عشرات</a:t>
              </a:r>
              <a:r>
                <a:rPr lang="ar-BH" sz="2000" b="1" dirty="0">
                  <a:solidFill>
                    <a:schemeClr val="accent1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إلى 1 عشرات و 1 مئة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385222" y="2112028"/>
              <a:ext cx="2511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BH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ar-BH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622893" y="3188312"/>
              <a:ext cx="251118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BH" sz="26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ar-BH" sz="2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60901" y="3833375"/>
            <a:ext cx="5048311" cy="1881625"/>
            <a:chOff x="6860901" y="3833375"/>
            <a:chExt cx="5048311" cy="1881625"/>
          </a:xfrm>
        </p:grpSpPr>
        <p:sp>
          <p:nvSpPr>
            <p:cNvPr id="87" name="Rectangle 86"/>
            <p:cNvSpPr/>
            <p:nvPr/>
          </p:nvSpPr>
          <p:spPr>
            <a:xfrm>
              <a:off x="6965576" y="3833375"/>
              <a:ext cx="4941558" cy="1881625"/>
            </a:xfrm>
            <a:prstGeom prst="rect">
              <a:avLst/>
            </a:prstGeom>
            <a:solidFill>
              <a:srgbClr val="F5F1F5"/>
            </a:solidFill>
            <a:ln>
              <a:solidFill>
                <a:srgbClr val="825A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b="1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9023658" y="3833375"/>
              <a:ext cx="28855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ar-BH" sz="2400" b="1" dirty="0">
                  <a:solidFill>
                    <a:srgbClr val="5F4C6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الخطوة  3:   أجمع المئات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0142300" y="4116603"/>
              <a:ext cx="170564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ar-BH" sz="2000" b="1" dirty="0">
                  <a:solidFill>
                    <a:srgbClr val="5F4C6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</a:p>
            <a:p>
              <a:pPr lvl="0" algn="ctr"/>
              <a:r>
                <a:rPr lang="ar-BH" sz="2600" b="1" dirty="0">
                  <a:solidFill>
                    <a:srgbClr val="5F4C6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7  8  </a:t>
              </a:r>
              <a:r>
                <a:rPr lang="ar-BH" sz="26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  <a:r>
                <a:rPr lang="ar-BH" sz="2600" b="1" dirty="0">
                  <a:solidFill>
                    <a:srgbClr val="5F4C6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3  </a:t>
              </a:r>
            </a:p>
            <a:p>
              <a:pPr lvl="0" algn="ctr"/>
              <a:r>
                <a:rPr lang="ar-BH" sz="2600" b="1" dirty="0">
                  <a:solidFill>
                    <a:srgbClr val="5F4C6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+  8  2  </a:t>
              </a:r>
              <a:r>
                <a:rPr lang="ar-BH" sz="26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  <a:r>
                <a:rPr lang="ar-BH" sz="2600" b="1" dirty="0">
                  <a:solidFill>
                    <a:srgbClr val="5F4C6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3 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1204529" y="5203249"/>
              <a:ext cx="251118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BH" sz="2600" b="1" dirty="0">
                  <a:solidFill>
                    <a:srgbClr val="5F4C6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endParaRPr lang="ar-BH" sz="2600" b="1" dirty="0">
                <a:solidFill>
                  <a:srgbClr val="5F4C64"/>
                </a:solidFill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10326137" y="5270819"/>
              <a:ext cx="1253246" cy="0"/>
            </a:xfrm>
            <a:prstGeom prst="line">
              <a:avLst/>
            </a:prstGeom>
            <a:ln>
              <a:solidFill>
                <a:srgbClr val="825A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/>
            <p:cNvSpPr/>
            <p:nvPr/>
          </p:nvSpPr>
          <p:spPr>
            <a:xfrm>
              <a:off x="6860901" y="4919222"/>
              <a:ext cx="349878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ar-BH" sz="2200" b="1" dirty="0">
                  <a:solidFill>
                    <a:schemeClr val="accent1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 مئة</a:t>
              </a:r>
              <a:r>
                <a:rPr lang="ar-SA" sz="2200" b="1" dirty="0">
                  <a:solidFill>
                    <a:schemeClr val="accent1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200" b="1" dirty="0">
                  <a:solidFill>
                    <a:schemeClr val="accent1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+  9 مئات  +  9 مئات  =  19 مئة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967654" y="5286844"/>
              <a:ext cx="386683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2000" b="1" dirty="0">
                  <a:solidFill>
                    <a:schemeClr val="accent1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أعيد تجميع 19 مئة إلى   9 مئات و 1 ألف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0671682" y="4107656"/>
              <a:ext cx="2511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BH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ar-BH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0963141" y="5203249"/>
              <a:ext cx="251118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BH" sz="2600" b="1" dirty="0">
                  <a:solidFill>
                    <a:srgbClr val="5F4C6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ar-BH" sz="2600" b="1" dirty="0">
                <a:solidFill>
                  <a:srgbClr val="5F4C64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0683829" y="5203249"/>
              <a:ext cx="251118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BH" sz="26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  <a:endParaRPr lang="ar-BH" sz="2600" b="1" dirty="0">
                <a:solidFill>
                  <a:srgbClr val="FF0000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0447566" y="4112139"/>
              <a:ext cx="2511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BH" sz="2000" b="1" dirty="0">
                  <a:solidFill>
                    <a:srgbClr val="5F4C6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  <a:endParaRPr lang="ar-BH" sz="2000" b="1" dirty="0">
                <a:solidFill>
                  <a:srgbClr val="5F4C64"/>
                </a:solidFill>
              </a:endParaRPr>
            </a:p>
          </p:txBody>
        </p:sp>
      </p:grpSp>
      <p:sp>
        <p:nvSpPr>
          <p:cNvPr id="113" name="Rectangle 112"/>
          <p:cNvSpPr/>
          <p:nvPr/>
        </p:nvSpPr>
        <p:spPr>
          <a:xfrm>
            <a:off x="1685765" y="3826454"/>
            <a:ext cx="4941558" cy="1881625"/>
          </a:xfrm>
          <a:prstGeom prst="rect">
            <a:avLst/>
          </a:prstGeom>
          <a:solidFill>
            <a:srgbClr val="F5F1F5"/>
          </a:solidFill>
          <a:ln>
            <a:solidFill>
              <a:srgbClr val="825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b="1"/>
          </a:p>
        </p:txBody>
      </p:sp>
      <p:sp>
        <p:nvSpPr>
          <p:cNvPr id="114" name="Rectangle 113"/>
          <p:cNvSpPr/>
          <p:nvPr/>
        </p:nvSpPr>
        <p:spPr>
          <a:xfrm>
            <a:off x="3743847" y="3826454"/>
            <a:ext cx="2885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2400" b="1" dirty="0">
                <a:solidFill>
                  <a:srgbClr val="5F4C6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 4:   أجمع الألوف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4862489" y="4109682"/>
            <a:ext cx="1705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2000" b="1" dirty="0">
                <a:solidFill>
                  <a:srgbClr val="5F4C6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</a:p>
          <a:p>
            <a:pPr lvl="0" algn="ctr"/>
            <a:r>
              <a:rPr lang="ar-BH" sz="2600" b="1" dirty="0">
                <a:solidFill>
                  <a:srgbClr val="5F4C6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7  8  9  3  </a:t>
            </a:r>
          </a:p>
          <a:p>
            <a:pPr lvl="0" algn="ctr"/>
            <a:r>
              <a:rPr lang="ar-BH" sz="2600" b="1" dirty="0">
                <a:solidFill>
                  <a:srgbClr val="5F4C6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 8  2  9  3 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5924718" y="5171438"/>
            <a:ext cx="2511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600" b="1" dirty="0">
                <a:solidFill>
                  <a:srgbClr val="5F4C6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ar-BH" sz="2600" b="1" dirty="0">
              <a:solidFill>
                <a:srgbClr val="5F4C64"/>
              </a:solidFill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5046326" y="5263898"/>
            <a:ext cx="1253246" cy="0"/>
          </a:xfrm>
          <a:prstGeom prst="line">
            <a:avLst/>
          </a:prstGeom>
          <a:ln>
            <a:solidFill>
              <a:srgbClr val="825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1669150" y="5000350"/>
            <a:ext cx="34987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 ألف + 3 </a:t>
            </a:r>
            <a:r>
              <a:rPr lang="ar-SA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</a:t>
            </a:r>
            <a:r>
              <a:rPr lang="ar-BH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لاف</a:t>
            </a:r>
            <a:r>
              <a:rPr lang="ar-SA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+ 3 </a:t>
            </a:r>
            <a:r>
              <a:rPr lang="ar-SA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</a:t>
            </a:r>
            <a:r>
              <a:rPr lang="ar-BH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لاف =  7 </a:t>
            </a:r>
            <a:r>
              <a:rPr lang="ar-SA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</a:t>
            </a:r>
            <a:r>
              <a:rPr lang="ar-BH" sz="2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لاف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5391871" y="4100735"/>
            <a:ext cx="2511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000" b="1" dirty="0">
                <a:solidFill>
                  <a:srgbClr val="5F4C6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ar-BH" sz="2000" b="1" dirty="0">
              <a:solidFill>
                <a:srgbClr val="5F4C64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5683330" y="5171438"/>
            <a:ext cx="2511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600" b="1" dirty="0">
                <a:solidFill>
                  <a:srgbClr val="5F4C6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ar-BH" sz="2600" b="1" dirty="0">
              <a:solidFill>
                <a:srgbClr val="5F4C64"/>
              </a:solidFill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5404018" y="5171438"/>
            <a:ext cx="2511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600" b="1" dirty="0">
                <a:solidFill>
                  <a:srgbClr val="5F4C6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ar-BH" sz="2600" b="1" dirty="0">
              <a:solidFill>
                <a:srgbClr val="5F4C64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154308" y="4091771"/>
            <a:ext cx="2511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ar-BH" sz="2000" b="1" dirty="0">
              <a:solidFill>
                <a:srgbClr val="FF0000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5153081" y="5171438"/>
            <a:ext cx="2511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ar-BH" sz="2600" b="1" dirty="0">
              <a:solidFill>
                <a:srgbClr val="FF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9CAE6A-FA95-4625-B21B-A04A75957B23}"/>
              </a:ext>
            </a:extLst>
          </p:cNvPr>
          <p:cNvGrpSpPr/>
          <p:nvPr/>
        </p:nvGrpSpPr>
        <p:grpSpPr>
          <a:xfrm>
            <a:off x="1685764" y="5704842"/>
            <a:ext cx="10221369" cy="729502"/>
            <a:chOff x="1727901" y="5784541"/>
            <a:chExt cx="9718586" cy="673349"/>
          </a:xfrm>
        </p:grpSpPr>
        <p:sp>
          <p:nvSpPr>
            <p:cNvPr id="10" name="Rectangle 9"/>
            <p:cNvSpPr/>
            <p:nvPr/>
          </p:nvSpPr>
          <p:spPr>
            <a:xfrm>
              <a:off x="1727901" y="5784541"/>
              <a:ext cx="9718586" cy="673349"/>
            </a:xfrm>
            <a:prstGeom prst="rect">
              <a:avLst/>
            </a:prstGeom>
            <a:solidFill>
              <a:srgbClr val="E8E6FC"/>
            </a:solidFill>
            <a:ln>
              <a:solidFill>
                <a:srgbClr val="825A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b="1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881226" y="5917786"/>
              <a:ext cx="9386165" cy="426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ar-BH" sz="2400" b="1" dirty="0">
                  <a:solidFill>
                    <a:srgbClr val="825A8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إذن, 7915 هي عدد الرحلات المغادرة و القادمة من مطار البحرين الدولي في شهر مارس عام 2011م.</a:t>
              </a:r>
            </a:p>
          </p:txBody>
        </p:sp>
      </p:grpSp>
      <p:pic>
        <p:nvPicPr>
          <p:cNvPr id="127" name="Picture 126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2732" r="50152" b="12732"/>
          <a:stretch/>
        </p:blipFill>
        <p:spPr bwMode="auto">
          <a:xfrm>
            <a:off x="-118401" y="3632973"/>
            <a:ext cx="1535606" cy="3090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0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  <p:bldP spid="72" grpId="0" animBg="1"/>
      <p:bldP spid="73" grpId="0"/>
      <p:bldP spid="41" grpId="0" animBg="1"/>
      <p:bldP spid="44" grpId="0"/>
      <p:bldP spid="9" grpId="0" animBg="1"/>
      <p:bldP spid="51" grpId="0"/>
      <p:bldP spid="57" grpId="0"/>
      <p:bldP spid="59" grpId="0"/>
      <p:bldP spid="113" grpId="0" animBg="1"/>
      <p:bldP spid="114" grpId="0"/>
      <p:bldP spid="115" grpId="0"/>
      <p:bldP spid="116" grpId="0"/>
      <p:bldP spid="118" grpId="0"/>
      <p:bldP spid="120" grpId="0"/>
      <p:bldP spid="121" grpId="0"/>
      <p:bldP spid="122" grpId="0"/>
      <p:bldP spid="123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3CB5D951-FB09-458E-8AB0-3EEC28C5D8EA}"/>
              </a:ext>
            </a:extLst>
          </p:cNvPr>
          <p:cNvGrpSpPr/>
          <p:nvPr/>
        </p:nvGrpSpPr>
        <p:grpSpPr>
          <a:xfrm>
            <a:off x="8992558" y="35206"/>
            <a:ext cx="3226296" cy="753008"/>
            <a:chOff x="8022040" y="2587484"/>
            <a:chExt cx="3226296" cy="75300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9FE553B-06CE-40C4-AB52-E5D1B0864A1B}"/>
                </a:ext>
              </a:extLst>
            </p:cNvPr>
            <p:cNvGrpSpPr/>
            <p:nvPr/>
          </p:nvGrpSpPr>
          <p:grpSpPr>
            <a:xfrm>
              <a:off x="8022040" y="2666489"/>
              <a:ext cx="2859626" cy="591344"/>
              <a:chOff x="4709160" y="5656329"/>
              <a:chExt cx="2859626" cy="591344"/>
            </a:xfrm>
          </p:grpSpPr>
          <p:sp>
            <p:nvSpPr>
              <p:cNvPr id="64" name="Rectangle: Rounded Corners 15">
                <a:extLst>
                  <a:ext uri="{FF2B5EF4-FFF2-40B4-BE49-F238E27FC236}">
                    <a16:creationId xmlns:a16="http://schemas.microsoft.com/office/drawing/2014/main" id="{952120F0-C676-4DD2-A313-2863FD8CABD5}"/>
                  </a:ext>
                </a:extLst>
              </p:cNvPr>
              <p:cNvSpPr/>
              <p:nvPr/>
            </p:nvSpPr>
            <p:spPr>
              <a:xfrm>
                <a:off x="4709160" y="5656329"/>
                <a:ext cx="2859626" cy="591344"/>
              </a:xfrm>
              <a:prstGeom prst="roundRect">
                <a:avLst>
                  <a:gd name="adj" fmla="val 44721"/>
                </a:avLst>
              </a:prstGeom>
              <a:gradFill>
                <a:gsLst>
                  <a:gs pos="59500">
                    <a:srgbClr val="43599D"/>
                  </a:gs>
                  <a:gs pos="45000">
                    <a:srgbClr val="43599D"/>
                  </a:gs>
                  <a:gs pos="83000">
                    <a:srgbClr val="43599D"/>
                  </a:gs>
                  <a:gs pos="100000">
                    <a:srgbClr val="43599D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213E22A-5F9C-45D3-8FD7-A6C2D04ED88C}"/>
                  </a:ext>
                </a:extLst>
              </p:cNvPr>
              <p:cNvSpPr txBox="1"/>
              <p:nvPr/>
            </p:nvSpPr>
            <p:spPr>
              <a:xfrm>
                <a:off x="6526344" y="5739106"/>
                <a:ext cx="607859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2400" dirty="0">
                    <a:ln>
                      <a:solidFill>
                        <a:schemeClr val="bg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</a:rPr>
                  <a:t>مثالٌ</a:t>
                </a:r>
                <a:endParaRPr lang="ar-BH" sz="2600" dirty="0">
                  <a:ln>
                    <a:solidFill>
                      <a:schemeClr val="bg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F633E3F-0EDF-4811-935F-5AF6AA485864}"/>
                  </a:ext>
                </a:extLst>
              </p:cNvPr>
              <p:cNvSpPr txBox="1"/>
              <p:nvPr/>
            </p:nvSpPr>
            <p:spPr>
              <a:xfrm>
                <a:off x="4816444" y="5720433"/>
                <a:ext cx="177375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BH" sz="2400" b="1" dirty="0">
                    <a:ln w="6600">
                      <a:solidFill>
                        <a:srgbClr val="EF860F"/>
                      </a:solidFill>
                      <a:prstDash val="solid"/>
                    </a:ln>
                    <a:solidFill>
                      <a:srgbClr val="F2932A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</a:rPr>
                  <a:t>مِن واقِعِ الحَياةِ </a:t>
                </a:r>
              </a:p>
            </p:txBody>
          </p:sp>
        </p:grp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E4F7F294-CA54-457C-A996-CB0EA6FA3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92336" y="2587484"/>
              <a:ext cx="756000" cy="753008"/>
            </a:xfrm>
            <a:prstGeom prst="rect">
              <a:avLst/>
            </a:prstGeom>
          </p:spPr>
        </p:pic>
      </p:grpSp>
      <p:pic>
        <p:nvPicPr>
          <p:cNvPr id="85" name="Picture 8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4" t="8302" r="69962" b="69774"/>
          <a:stretch/>
        </p:blipFill>
        <p:spPr>
          <a:xfrm>
            <a:off x="-53788" y="-32029"/>
            <a:ext cx="2111188" cy="1726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/>
          <p:cNvGrpSpPr/>
          <p:nvPr/>
        </p:nvGrpSpPr>
        <p:grpSpPr>
          <a:xfrm>
            <a:off x="580450" y="1974336"/>
            <a:ext cx="3793547" cy="1726154"/>
            <a:chOff x="9653099" y="817921"/>
            <a:chExt cx="2307085" cy="1726154"/>
          </a:xfrm>
        </p:grpSpPr>
        <p:sp>
          <p:nvSpPr>
            <p:cNvPr id="7" name="Folded Corner 6"/>
            <p:cNvSpPr/>
            <p:nvPr/>
          </p:nvSpPr>
          <p:spPr>
            <a:xfrm>
              <a:off x="9653099" y="817921"/>
              <a:ext cx="2307085" cy="1726154"/>
            </a:xfrm>
            <a:prstGeom prst="foldedCorner">
              <a:avLst>
                <a:gd name="adj" fmla="val 2212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817368" y="817942"/>
              <a:ext cx="1978546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2200" b="1" dirty="0">
                  <a:ln w="18415" cmpd="sng">
                    <a:noFill/>
                    <a:prstDash val="solid"/>
                  </a:ln>
                  <a:solidFill>
                    <a:srgbClr val="5C4600"/>
                  </a:solidFill>
                  <a:latin typeface="Sakkal Majalla" pitchFamily="2" charset="-78"/>
                  <a:cs typeface="Sakkal Majalla" pitchFamily="2" charset="-78"/>
                </a:rPr>
                <a:t>أتذكر</a:t>
              </a:r>
            </a:p>
            <a:p>
              <a:pPr algn="ctr"/>
              <a:r>
                <a:rPr lang="ar-BH" sz="2200" b="1" dirty="0">
                  <a:ln w="18415" cmpd="sng">
                    <a:noFill/>
                    <a:prstDash val="solid"/>
                  </a:ln>
                  <a:solidFill>
                    <a:srgbClr val="5C4600"/>
                  </a:solidFill>
                  <a:latin typeface="Sakkal Majalla" pitchFamily="2" charset="-78"/>
                  <a:cs typeface="Sakkal Majalla" pitchFamily="2" charset="-78"/>
                </a:rPr>
                <a:t>للتأكد من معقولية إجاباتي فإنني أقدر أولًا , ثم أقارن الإجابة بالتقدير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057400" y="70739"/>
            <a:ext cx="6796155" cy="1107996"/>
          </a:xfrm>
          <a:prstGeom prst="rect">
            <a:avLst/>
          </a:prstGeom>
          <a:solidFill>
            <a:srgbClr val="EEEFF4"/>
          </a:solidFill>
          <a:ln>
            <a:solidFill>
              <a:srgbClr val="545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12" name="Rectangle 111"/>
          <p:cNvSpPr/>
          <p:nvPr/>
        </p:nvSpPr>
        <p:spPr>
          <a:xfrm>
            <a:off x="2057400" y="70739"/>
            <a:ext cx="6789447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200" b="1" dirty="0">
                <a:ln w="18415" cmpd="sng">
                  <a:noFill/>
                  <a:prstDash val="solid"/>
                </a:ln>
                <a:solidFill>
                  <a:srgbClr val="00006E"/>
                </a:solidFill>
                <a:latin typeface="Sakkal Majalla" pitchFamily="2" charset="-78"/>
                <a:cs typeface="Sakkal Majalla" pitchFamily="2" charset="-78"/>
              </a:rPr>
              <a:t>في عام 2007م كانت تكلفة صيانة الإنارة لإستاد البحرين الدولي 4478 دينارًا, فيما كانت تكلفة بناء حائط له 1383 دينارًا . كم دينارًا كانت تكاليف صيانة الإنارة و بناء الحائط؟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608050" y="1233338"/>
            <a:ext cx="4475682" cy="1039155"/>
          </a:xfrm>
          <a:prstGeom prst="rect">
            <a:avLst/>
          </a:prstGeom>
          <a:solidFill>
            <a:srgbClr val="EEEFF4"/>
          </a:solidFill>
          <a:ln>
            <a:solidFill>
              <a:srgbClr val="545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19" name="Rectangle 118"/>
          <p:cNvSpPr/>
          <p:nvPr/>
        </p:nvSpPr>
        <p:spPr>
          <a:xfrm>
            <a:off x="9546626" y="1273679"/>
            <a:ext cx="2122943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400" b="1" dirty="0">
                <a:ln w="18415" cmpd="sng">
                  <a:noFill/>
                  <a:prstDash val="solid"/>
                </a:ln>
                <a:solidFill>
                  <a:srgbClr val="00006E"/>
                </a:solidFill>
                <a:latin typeface="Sakkal Majalla" pitchFamily="2" charset="-78"/>
                <a:cs typeface="Sakkal Majalla" pitchFamily="2" charset="-78"/>
              </a:rPr>
              <a:t>    8  7  4  4  </a:t>
            </a:r>
          </a:p>
          <a:p>
            <a:pPr algn="ctr"/>
            <a:r>
              <a:rPr lang="ar-BH" sz="2400" b="1" dirty="0">
                <a:ln w="18415" cmpd="sng">
                  <a:noFill/>
                  <a:prstDash val="solid"/>
                </a:ln>
                <a:solidFill>
                  <a:srgbClr val="00006E"/>
                </a:solidFill>
                <a:latin typeface="Sakkal Majalla" pitchFamily="2" charset="-78"/>
                <a:cs typeface="Sakkal Majalla" pitchFamily="2" charset="-78"/>
              </a:rPr>
              <a:t>+  3  8  3  1  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7582858" y="1273679"/>
            <a:ext cx="2122943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400" b="1" dirty="0">
                <a:ln w="18415" cmpd="sng">
                  <a:noFill/>
                  <a:prstDash val="solid"/>
                </a:ln>
                <a:solidFill>
                  <a:srgbClr val="00006E"/>
                </a:solidFill>
                <a:latin typeface="Sakkal Majalla" pitchFamily="2" charset="-78"/>
                <a:cs typeface="Sakkal Majalla" pitchFamily="2" charset="-78"/>
              </a:rPr>
              <a:t>    0  0  5  4  </a:t>
            </a:r>
          </a:p>
          <a:p>
            <a:pPr algn="ctr"/>
            <a:r>
              <a:rPr lang="ar-BH" sz="2400" b="1" dirty="0">
                <a:ln w="18415" cmpd="sng">
                  <a:noFill/>
                  <a:prstDash val="solid"/>
                </a:ln>
                <a:solidFill>
                  <a:srgbClr val="00006E"/>
                </a:solidFill>
                <a:latin typeface="Sakkal Majalla" pitchFamily="2" charset="-78"/>
                <a:cs typeface="Sakkal Majalla" pitchFamily="2" charset="-78"/>
              </a:rPr>
              <a:t>+  0  0  4  1  </a:t>
            </a:r>
          </a:p>
        </p:txBody>
      </p:sp>
      <p:cxnSp>
        <p:nvCxnSpPr>
          <p:cNvPr id="128" name="Straight Connector 127"/>
          <p:cNvCxnSpPr/>
          <p:nvPr/>
        </p:nvCxnSpPr>
        <p:spPr>
          <a:xfrm>
            <a:off x="10051361" y="2005897"/>
            <a:ext cx="1205165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019055" y="2005897"/>
            <a:ext cx="1205165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0" name="Rectangle 129"/>
          <p:cNvSpPr/>
          <p:nvPr/>
        </p:nvSpPr>
        <p:spPr>
          <a:xfrm>
            <a:off x="7978714" y="1946720"/>
            <a:ext cx="1075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2400" b="1" dirty="0">
                <a:ln w="18415" cmpd="sng">
                  <a:noFill/>
                  <a:prstDash val="solid"/>
                </a:ln>
                <a:solidFill>
                  <a:srgbClr val="00006E"/>
                </a:solidFill>
                <a:latin typeface="Sakkal Majalla" pitchFamily="2" charset="-78"/>
                <a:cs typeface="Sakkal Majalla" pitchFamily="2" charset="-78"/>
              </a:rPr>
              <a:t>0  0  9  5  </a:t>
            </a:r>
          </a:p>
        </p:txBody>
      </p:sp>
      <p:cxnSp>
        <p:nvCxnSpPr>
          <p:cNvPr id="131" name="Straight Arrow Connector 130"/>
          <p:cNvCxnSpPr/>
          <p:nvPr/>
        </p:nvCxnSpPr>
        <p:spPr>
          <a:xfrm flipH="1">
            <a:off x="9237666" y="1788587"/>
            <a:ext cx="827141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9237666" y="1497234"/>
            <a:ext cx="827141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11320384" y="1496199"/>
            <a:ext cx="750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200" b="1" dirty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أقدر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516681" y="2555022"/>
            <a:ext cx="3605071" cy="3590365"/>
            <a:chOff x="8516681" y="2555022"/>
            <a:chExt cx="3605071" cy="3590365"/>
          </a:xfrm>
        </p:grpSpPr>
        <p:sp>
          <p:nvSpPr>
            <p:cNvPr id="103" name="Snip Diagonal Corner Rectangle 102"/>
            <p:cNvSpPr/>
            <p:nvPr/>
          </p:nvSpPr>
          <p:spPr>
            <a:xfrm>
              <a:off x="8516681" y="2555022"/>
              <a:ext cx="3605071" cy="3590365"/>
            </a:xfrm>
            <a:prstGeom prst="snip2DiagRect">
              <a:avLst>
                <a:gd name="adj1" fmla="val 0"/>
                <a:gd name="adj2" fmla="val 12173"/>
              </a:avLst>
            </a:prstGeom>
            <a:solidFill>
              <a:srgbClr val="EEEFF4"/>
            </a:solidFill>
            <a:ln>
              <a:solidFill>
                <a:srgbClr val="545A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8905275" y="2663183"/>
              <a:ext cx="29851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sz="2400" b="1" dirty="0">
                  <a:ln w="18415" cmpd="sng">
                    <a:noFill/>
                    <a:prstDash val="solid"/>
                  </a:ln>
                  <a:solidFill>
                    <a:srgbClr val="A40000"/>
                  </a:solidFill>
                  <a:latin typeface="Sakkal Majalla" pitchFamily="2" charset="-78"/>
                  <a:cs typeface="Sakkal Majalla" pitchFamily="2" charset="-78"/>
                </a:rPr>
                <a:t>الطريقة الأولى: </a:t>
              </a:r>
              <a:r>
                <a:rPr lang="ar-BH" sz="2400" b="1" dirty="0">
                  <a:ln w="18415" cmpd="sng">
                    <a:noFill/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المجاميع الجزئية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9888305" y="3240865"/>
              <a:ext cx="2122943" cy="830997"/>
              <a:chOff x="9592471" y="3240865"/>
              <a:chExt cx="2122943" cy="830997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9592471" y="3240865"/>
                <a:ext cx="2122943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ar-BH" sz="2400" b="1" dirty="0">
                    <a:ln w="18415" cmpd="sng">
                      <a:noFill/>
                      <a:prstDash val="solid"/>
                    </a:ln>
                    <a:solidFill>
                      <a:srgbClr val="00006E"/>
                    </a:solidFill>
                    <a:latin typeface="Sakkal Majalla" pitchFamily="2" charset="-78"/>
                    <a:cs typeface="Sakkal Majalla" pitchFamily="2" charset="-78"/>
                  </a:rPr>
                  <a:t>    8  7  4  4  </a:t>
                </a:r>
              </a:p>
              <a:p>
                <a:pPr algn="ctr"/>
                <a:r>
                  <a:rPr lang="ar-BH" sz="2400" b="1" dirty="0">
                    <a:ln w="18415" cmpd="sng">
                      <a:noFill/>
                      <a:prstDash val="solid"/>
                    </a:ln>
                    <a:solidFill>
                      <a:srgbClr val="00006E"/>
                    </a:solidFill>
                    <a:latin typeface="Sakkal Majalla" pitchFamily="2" charset="-78"/>
                    <a:cs typeface="Sakkal Majalla" pitchFamily="2" charset="-78"/>
                  </a:rPr>
                  <a:t>+  3  8  3  1  </a:t>
                </a:r>
              </a:p>
            </p:txBody>
          </p:sp>
          <p:cxnSp>
            <p:nvCxnSpPr>
              <p:cNvPr id="137" name="Straight Connector 136"/>
              <p:cNvCxnSpPr/>
              <p:nvPr/>
            </p:nvCxnSpPr>
            <p:spPr>
              <a:xfrm>
                <a:off x="10064807" y="3960203"/>
                <a:ext cx="1205165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38" name="Rectangle 137"/>
            <p:cNvSpPr/>
            <p:nvPr/>
          </p:nvSpPr>
          <p:spPr>
            <a:xfrm>
              <a:off x="8988323" y="4047639"/>
              <a:ext cx="21868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sz="2000" b="1" dirty="0">
                  <a:ln w="18415" cmpd="sng">
                    <a:noFill/>
                    <a:prstDash val="solid"/>
                  </a:ln>
                  <a:solidFill>
                    <a:srgbClr val="00006E"/>
                  </a:solidFill>
                  <a:latin typeface="Sakkal Majalla" pitchFamily="2" charset="-78"/>
                  <a:cs typeface="Sakkal Majalla" pitchFamily="2" charset="-78"/>
                </a:rPr>
                <a:t>11  أجمع ال</a:t>
              </a:r>
              <a:r>
                <a:rPr lang="ar-SA" sz="2000" b="1" dirty="0">
                  <a:ln w="18415" cmpd="sng">
                    <a:noFill/>
                    <a:prstDash val="solid"/>
                  </a:ln>
                  <a:solidFill>
                    <a:srgbClr val="00006E"/>
                  </a:solidFill>
                  <a:latin typeface="Sakkal Majalla" pitchFamily="2" charset="-78"/>
                  <a:cs typeface="Sakkal Majalla" pitchFamily="2" charset="-78"/>
                </a:rPr>
                <a:t>آ</a:t>
              </a:r>
              <a:r>
                <a:rPr lang="ar-BH" sz="2000" b="1" dirty="0">
                  <a:ln w="18415" cmpd="sng">
                    <a:noFill/>
                    <a:prstDash val="solid"/>
                  </a:ln>
                  <a:solidFill>
                    <a:srgbClr val="00006E"/>
                  </a:solidFill>
                  <a:latin typeface="Sakkal Majalla" pitchFamily="2" charset="-78"/>
                  <a:cs typeface="Sakkal Majalla" pitchFamily="2" charset="-78"/>
                </a:rPr>
                <a:t>حاد ((8 + 3 ))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8618505" y="4440974"/>
              <a:ext cx="26548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sz="2000" b="1" dirty="0">
                  <a:ln w="18415" cmpd="sng">
                    <a:noFill/>
                    <a:prstDash val="solid"/>
                  </a:ln>
                  <a:solidFill>
                    <a:srgbClr val="00006E"/>
                  </a:solidFill>
                  <a:latin typeface="Sakkal Majalla" pitchFamily="2" charset="-78"/>
                  <a:cs typeface="Sakkal Majalla" pitchFamily="2" charset="-78"/>
                </a:rPr>
                <a:t>150  أجمع العشرات ((70 + 80))</a:t>
              </a:r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9797711" y="4995702"/>
              <a:ext cx="2122943" cy="830997"/>
              <a:chOff x="9592471" y="3240865"/>
              <a:chExt cx="2122943" cy="830997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9592471" y="3240865"/>
                <a:ext cx="2122943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ar-BH" sz="2400" b="1" dirty="0">
                    <a:ln w="18415" cmpd="sng">
                      <a:noFill/>
                      <a:prstDash val="solid"/>
                    </a:ln>
                    <a:solidFill>
                      <a:srgbClr val="00006E"/>
                    </a:solidFill>
                    <a:latin typeface="Sakkal Majalla" pitchFamily="2" charset="-78"/>
                    <a:cs typeface="Sakkal Majalla" pitchFamily="2" charset="-78"/>
                  </a:rPr>
                  <a:t> 0  0  7  </a:t>
                </a:r>
              </a:p>
              <a:p>
                <a:pPr algn="ctr"/>
                <a:r>
                  <a:rPr lang="ar-BH" sz="2400" b="1" dirty="0">
                    <a:ln w="18415" cmpd="sng">
                      <a:noFill/>
                      <a:prstDash val="solid"/>
                    </a:ln>
                    <a:solidFill>
                      <a:srgbClr val="00006E"/>
                    </a:solidFill>
                    <a:latin typeface="Sakkal Majalla" pitchFamily="2" charset="-78"/>
                    <a:cs typeface="Sakkal Majalla" pitchFamily="2" charset="-78"/>
                  </a:rPr>
                  <a:t>+  0  0  0  5  </a:t>
                </a:r>
              </a:p>
            </p:txBody>
          </p:sp>
          <p:cxnSp>
            <p:nvCxnSpPr>
              <p:cNvPr id="142" name="Straight Connector 141"/>
              <p:cNvCxnSpPr/>
              <p:nvPr/>
            </p:nvCxnSpPr>
            <p:spPr>
              <a:xfrm>
                <a:off x="10064807" y="3960203"/>
                <a:ext cx="1205165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43" name="Rectangle 142"/>
            <p:cNvSpPr/>
            <p:nvPr/>
          </p:nvSpPr>
          <p:spPr>
            <a:xfrm>
              <a:off x="10336924" y="5683722"/>
              <a:ext cx="9364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sz="2400" b="1" dirty="0">
                  <a:ln w="18415" cmpd="sng">
                    <a:noFill/>
                    <a:prstDash val="solid"/>
                  </a:ln>
                  <a:solidFill>
                    <a:srgbClr val="00006E"/>
                  </a:solidFill>
                  <a:latin typeface="Sakkal Majalla" pitchFamily="2" charset="-78"/>
                  <a:cs typeface="Sakkal Majalla" pitchFamily="2" charset="-78"/>
                </a:rPr>
                <a:t>1  6 8  5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9161665" y="5016916"/>
              <a:ext cx="115288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sz="2000" b="1" dirty="0">
                  <a:ln w="18415" cmpd="sng">
                    <a:noFill/>
                    <a:prstDash val="solid"/>
                  </a:ln>
                  <a:solidFill>
                    <a:srgbClr val="00006E"/>
                  </a:solidFill>
                  <a:latin typeface="Sakkal Majalla" pitchFamily="2" charset="-78"/>
                  <a:cs typeface="Sakkal Majalla" pitchFamily="2" charset="-78"/>
                </a:rPr>
                <a:t>أجمع المئات</a:t>
              </a:r>
            </a:p>
            <a:p>
              <a:pPr algn="ctr"/>
              <a:r>
                <a:rPr lang="ar-BH" sz="2000" b="1" dirty="0">
                  <a:ln w="18415" cmpd="sng">
                    <a:noFill/>
                    <a:prstDash val="solid"/>
                  </a:ln>
                  <a:solidFill>
                    <a:srgbClr val="00006E"/>
                  </a:solidFill>
                  <a:latin typeface="Sakkal Majalla" pitchFamily="2" charset="-78"/>
                  <a:cs typeface="Sakkal Majalla" pitchFamily="2" charset="-78"/>
                </a:rPr>
                <a:t>أجمع الألوف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289986" y="2555021"/>
            <a:ext cx="4048822" cy="3670182"/>
            <a:chOff x="3994152" y="2555021"/>
            <a:chExt cx="4048822" cy="3670182"/>
          </a:xfrm>
        </p:grpSpPr>
        <p:sp>
          <p:nvSpPr>
            <p:cNvPr id="147" name="Snip Diagonal Corner Rectangle 146"/>
            <p:cNvSpPr/>
            <p:nvPr/>
          </p:nvSpPr>
          <p:spPr>
            <a:xfrm>
              <a:off x="4242525" y="2555021"/>
              <a:ext cx="3800449" cy="3590365"/>
            </a:xfrm>
            <a:prstGeom prst="snip2DiagRect">
              <a:avLst>
                <a:gd name="adj1" fmla="val 0"/>
                <a:gd name="adj2" fmla="val 4195"/>
              </a:avLst>
            </a:prstGeom>
            <a:solidFill>
              <a:srgbClr val="EEEFF4"/>
            </a:solidFill>
            <a:ln>
              <a:solidFill>
                <a:srgbClr val="545A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834516" y="2663182"/>
              <a:ext cx="29690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sz="2400" b="1" dirty="0">
                  <a:ln w="18415" cmpd="sng">
                    <a:noFill/>
                    <a:prstDash val="solid"/>
                  </a:ln>
                  <a:solidFill>
                    <a:srgbClr val="A40000"/>
                  </a:solidFill>
                  <a:latin typeface="Sakkal Majalla" pitchFamily="2" charset="-78"/>
                  <a:cs typeface="Sakkal Majalla" pitchFamily="2" charset="-78"/>
                </a:rPr>
                <a:t>الطريقة الثانية: </a:t>
              </a:r>
              <a:r>
                <a:rPr lang="ar-BH" sz="2400" b="1" dirty="0">
                  <a:ln w="18415" cmpd="sng">
                    <a:noFill/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تحليل الأعداد</a:t>
              </a: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4301612" y="3240864"/>
              <a:ext cx="348294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2800" b="1" dirty="0">
                  <a:ln w="18415" cmpd="sng">
                    <a:noFill/>
                    <a:prstDash val="solid"/>
                  </a:ln>
                  <a:solidFill>
                    <a:srgbClr val="00006E"/>
                  </a:solidFill>
                  <a:latin typeface="Sakkal Majalla" pitchFamily="2" charset="-78"/>
                  <a:cs typeface="Sakkal Majalla" pitchFamily="2" charset="-78"/>
                </a:rPr>
                <a:t>4478  = 8 + 70 + 400 + 4000</a:t>
              </a:r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4032692" y="4995701"/>
              <a:ext cx="2122943" cy="830997"/>
              <a:chOff x="9035778" y="3240865"/>
              <a:chExt cx="2122943" cy="830997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9035778" y="3240865"/>
                <a:ext cx="2122943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ar-BH" sz="2400" b="1" dirty="0">
                    <a:ln w="18415" cmpd="sng">
                      <a:noFill/>
                      <a:prstDash val="solid"/>
                    </a:ln>
                    <a:solidFill>
                      <a:srgbClr val="00006E"/>
                    </a:solidFill>
                    <a:latin typeface="Sakkal Majalla" pitchFamily="2" charset="-78"/>
                    <a:cs typeface="Sakkal Majalla" pitchFamily="2" charset="-78"/>
                  </a:rPr>
                  <a:t>             0  5  1  </a:t>
                </a:r>
              </a:p>
              <a:p>
                <a:pPr algn="ctr"/>
                <a:r>
                  <a:rPr lang="ar-BH" sz="2400" b="1" dirty="0">
                    <a:ln w="18415" cmpd="sng">
                      <a:noFill/>
                      <a:prstDash val="solid"/>
                    </a:ln>
                    <a:solidFill>
                      <a:srgbClr val="00006E"/>
                    </a:solidFill>
                    <a:latin typeface="Sakkal Majalla" pitchFamily="2" charset="-78"/>
                    <a:cs typeface="Sakkal Majalla" pitchFamily="2" charset="-78"/>
                  </a:rPr>
                  <a:t>+     1  1</a:t>
                </a:r>
              </a:p>
            </p:txBody>
          </p:sp>
          <p:cxnSp>
            <p:nvCxnSpPr>
              <p:cNvPr id="156" name="Straight Connector 155"/>
              <p:cNvCxnSpPr/>
              <p:nvPr/>
            </p:nvCxnSpPr>
            <p:spPr>
              <a:xfrm>
                <a:off x="9460139" y="3960203"/>
                <a:ext cx="1205165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53" name="Rectangle 152"/>
            <p:cNvSpPr/>
            <p:nvPr/>
          </p:nvSpPr>
          <p:spPr>
            <a:xfrm>
              <a:off x="7663225" y="3544559"/>
              <a:ext cx="3289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r-BH" sz="2800" b="1" dirty="0">
                  <a:ln w="18415" cmpd="sng">
                    <a:noFill/>
                    <a:prstDash val="solid"/>
                  </a:ln>
                  <a:solidFill>
                    <a:srgbClr val="00006E"/>
                  </a:solidFill>
                  <a:latin typeface="Sakkal Majalla" pitchFamily="2" charset="-78"/>
                  <a:cs typeface="Sakkal Majalla" pitchFamily="2" charset="-78"/>
                </a:rPr>
                <a:t>+</a:t>
              </a: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303433" y="3586256"/>
              <a:ext cx="348294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2800" b="1" dirty="0">
                  <a:ln w="18415" cmpd="sng">
                    <a:noFill/>
                    <a:prstDash val="solid"/>
                  </a:ln>
                  <a:solidFill>
                    <a:srgbClr val="00006E"/>
                  </a:solidFill>
                  <a:latin typeface="Sakkal Majalla" pitchFamily="2" charset="-78"/>
                  <a:cs typeface="Sakkal Majalla" pitchFamily="2" charset="-78"/>
                </a:rPr>
                <a:t>1383   = 3 + 80 + 300 + 1000</a:t>
              </a:r>
            </a:p>
          </p:txBody>
        </p:sp>
        <p:cxnSp>
          <p:nvCxnSpPr>
            <p:cNvPr id="161" name="Straight Connector 160"/>
            <p:cNvCxnSpPr/>
            <p:nvPr/>
          </p:nvCxnSpPr>
          <p:spPr>
            <a:xfrm flipV="1">
              <a:off x="4585447" y="4045441"/>
              <a:ext cx="3300157" cy="219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62" name="Rectangle 161"/>
            <p:cNvSpPr/>
            <p:nvPr/>
          </p:nvSpPr>
          <p:spPr>
            <a:xfrm>
              <a:off x="3994152" y="4075147"/>
              <a:ext cx="348294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2800" b="1" dirty="0">
                  <a:ln w="18415" cmpd="sng">
                    <a:noFill/>
                    <a:prstDash val="solid"/>
                  </a:ln>
                  <a:solidFill>
                    <a:srgbClr val="00006E"/>
                  </a:solidFill>
                  <a:latin typeface="Sakkal Majalla" pitchFamily="2" charset="-78"/>
                  <a:cs typeface="Sakkal Majalla" pitchFamily="2" charset="-78"/>
                </a:rPr>
                <a:t>11 + 150 + 700 + 5000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4271770" y="4465151"/>
              <a:ext cx="11650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2800" b="1" dirty="0">
                  <a:ln w="18415" cmpd="sng">
                    <a:noFill/>
                    <a:prstDash val="solid"/>
                  </a:ln>
                  <a:solidFill>
                    <a:srgbClr val="00006E"/>
                  </a:solidFill>
                  <a:latin typeface="Sakkal Majalla" pitchFamily="2" charset="-78"/>
                  <a:cs typeface="Sakkal Majalla" pitchFamily="2" charset="-78"/>
                </a:rPr>
                <a:t>700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4262270" y="5701983"/>
              <a:ext cx="11650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2800" b="1" dirty="0">
                  <a:ln w="18415" cmpd="sng">
                    <a:noFill/>
                    <a:prstDash val="solid"/>
                  </a:ln>
                  <a:solidFill>
                    <a:srgbClr val="00006E"/>
                  </a:solidFill>
                  <a:latin typeface="Sakkal Majalla" pitchFamily="2" charset="-78"/>
                  <a:cs typeface="Sakkal Majalla" pitchFamily="2" charset="-78"/>
                </a:rPr>
                <a:t>5861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17017" y="3960203"/>
            <a:ext cx="4137237" cy="2015580"/>
          </a:xfrm>
          <a:prstGeom prst="rect">
            <a:avLst/>
          </a:prstGeom>
          <a:solidFill>
            <a:srgbClr val="F5F6F9"/>
          </a:solidFill>
          <a:ln>
            <a:solidFill>
              <a:srgbClr val="545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66" name="Rectangle 165"/>
          <p:cNvSpPr/>
          <p:nvPr/>
        </p:nvSpPr>
        <p:spPr>
          <a:xfrm>
            <a:off x="750502" y="4170490"/>
            <a:ext cx="35174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200" b="1" dirty="0">
                <a:ln w="18415" cmpd="sng">
                  <a:noFill/>
                  <a:prstDash val="solid"/>
                </a:ln>
                <a:solidFill>
                  <a:srgbClr val="A40000"/>
                </a:solidFill>
                <a:latin typeface="Sakkal Majalla" pitchFamily="2" charset="-78"/>
                <a:cs typeface="Sakkal Majalla" pitchFamily="2" charset="-78"/>
              </a:rPr>
              <a:t>أتأكد من معقولية الجواب</a:t>
            </a:r>
          </a:p>
          <a:p>
            <a:r>
              <a:rPr lang="ar-BH" sz="3200" b="1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5861 قريب من 5900</a:t>
            </a:r>
          </a:p>
          <a:p>
            <a:r>
              <a:rPr lang="ar-BH" sz="3200" b="1" dirty="0">
                <a:ln w="18415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إذن , الجواب صحيح</a:t>
            </a:r>
          </a:p>
        </p:txBody>
      </p:sp>
      <p:sp>
        <p:nvSpPr>
          <p:cNvPr id="33" name="Half Frame 32"/>
          <p:cNvSpPr/>
          <p:nvPr/>
        </p:nvSpPr>
        <p:spPr>
          <a:xfrm rot="14137680">
            <a:off x="1075514" y="4833424"/>
            <a:ext cx="373601" cy="1012702"/>
          </a:xfrm>
          <a:prstGeom prst="halfFrame">
            <a:avLst>
              <a:gd name="adj1" fmla="val 12450"/>
              <a:gd name="adj2" fmla="val 2103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</a:endParaRPr>
          </a:p>
        </p:txBody>
      </p:sp>
      <p:grpSp>
        <p:nvGrpSpPr>
          <p:cNvPr id="55" name="Group 4"/>
          <p:cNvGrpSpPr/>
          <p:nvPr/>
        </p:nvGrpSpPr>
        <p:grpSpPr>
          <a:xfrm>
            <a:off x="1057043" y="6457890"/>
            <a:ext cx="9936000" cy="400110"/>
            <a:chOff x="1108361" y="6522840"/>
            <a:chExt cx="9936000" cy="467737"/>
          </a:xfrm>
        </p:grpSpPr>
        <p:cxnSp>
          <p:nvCxnSpPr>
            <p:cNvPr id="56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   </a:t>
              </a: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جمع الأعداد الكبيرة -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18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2" grpId="0"/>
      <p:bldP spid="27" grpId="0" animBg="1"/>
      <p:bldP spid="119" grpId="0"/>
      <p:bldP spid="124" grpId="0"/>
      <p:bldP spid="130" grpId="0"/>
      <p:bldP spid="133" grpId="0"/>
      <p:bldP spid="32" grpId="0" animBg="1"/>
      <p:bldP spid="166" grpId="0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34">
                <a:extLst>
                  <a:ext uri="{FF2B5EF4-FFF2-40B4-BE49-F238E27FC236}">
                    <a16:creationId xmlns:a16="http://schemas.microsoft.com/office/drawing/2014/main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:a16="http://schemas.microsoft.com/office/drawing/2014/main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33" name="Picture 32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3" t="9992" r="5773" b="15472"/>
          <a:stretch/>
        </p:blipFill>
        <p:spPr bwMode="auto">
          <a:xfrm>
            <a:off x="10059139" y="1710065"/>
            <a:ext cx="1871604" cy="4207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2732" r="50152" b="12732"/>
          <a:stretch/>
        </p:blipFill>
        <p:spPr bwMode="auto">
          <a:xfrm>
            <a:off x="-41807" y="2996753"/>
            <a:ext cx="2082572" cy="3899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Down Arrow Callout 10"/>
          <p:cNvSpPr/>
          <p:nvPr/>
        </p:nvSpPr>
        <p:spPr>
          <a:xfrm>
            <a:off x="2976282" y="443540"/>
            <a:ext cx="6738131" cy="2076884"/>
          </a:xfrm>
          <a:prstGeom prst="downArrowCallout">
            <a:avLst>
              <a:gd name="adj1" fmla="val 22917"/>
              <a:gd name="adj2" fmla="val 31250"/>
              <a:gd name="adj3" fmla="val 25000"/>
              <a:gd name="adj4" fmla="val 55602"/>
            </a:avLst>
          </a:prstGeom>
          <a:solidFill>
            <a:srgbClr val="E8F8F5"/>
          </a:solidFill>
          <a:ln>
            <a:solidFill>
              <a:srgbClr val="237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27"/>
          <p:cNvSpPr/>
          <p:nvPr/>
        </p:nvSpPr>
        <p:spPr>
          <a:xfrm>
            <a:off x="2716306" y="403199"/>
            <a:ext cx="67698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000" b="1" dirty="0">
                <a:ln w="1905"/>
                <a:solidFill>
                  <a:srgbClr val="23776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أجد ناتج الجمع , و أتأكد من معقولية الجواب.</a:t>
            </a:r>
            <a:endParaRPr lang="en-US" sz="4000" b="1" dirty="0">
              <a:ln w="1905"/>
              <a:solidFill>
                <a:srgbClr val="2377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44" y="785540"/>
            <a:ext cx="2407024" cy="2211213"/>
          </a:xfrm>
          <a:prstGeom prst="rect">
            <a:avLst/>
          </a:prstGeom>
          <a:solidFill>
            <a:srgbClr val="E8F8F5"/>
          </a:solidFill>
          <a:ln>
            <a:solidFill>
              <a:srgbClr val="237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Rectangle 28"/>
          <p:cNvSpPr/>
          <p:nvPr/>
        </p:nvSpPr>
        <p:spPr>
          <a:xfrm>
            <a:off x="-15304" y="1106316"/>
            <a:ext cx="24488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dirty="0">
                <a:ln w="1905">
                  <a:noFill/>
                </a:ln>
                <a:solidFill>
                  <a:srgbClr val="1783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أجب عن التدريب في ورقة خارجية و تأكد من الإجابة.</a:t>
            </a:r>
            <a:endParaRPr lang="en-US" sz="3200" dirty="0">
              <a:ln w="1905">
                <a:noFill/>
              </a:ln>
              <a:solidFill>
                <a:srgbClr val="17835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54588" y="2810435"/>
            <a:ext cx="3308532" cy="2729753"/>
          </a:xfrm>
          <a:prstGeom prst="rect">
            <a:avLst/>
          </a:prstGeom>
          <a:solidFill>
            <a:srgbClr val="F6FCFB"/>
          </a:solidFill>
          <a:ln>
            <a:solidFill>
              <a:srgbClr val="237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1" name="Rectangle 30"/>
          <p:cNvSpPr/>
          <p:nvPr/>
        </p:nvSpPr>
        <p:spPr>
          <a:xfrm>
            <a:off x="2976282" y="2810434"/>
            <a:ext cx="3308532" cy="2729753"/>
          </a:xfrm>
          <a:prstGeom prst="rect">
            <a:avLst/>
          </a:prstGeom>
          <a:solidFill>
            <a:srgbClr val="F6FCFB"/>
          </a:solidFill>
          <a:ln>
            <a:solidFill>
              <a:srgbClr val="237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9" name="Rectangle 38"/>
          <p:cNvSpPr/>
          <p:nvPr/>
        </p:nvSpPr>
        <p:spPr>
          <a:xfrm>
            <a:off x="7330800" y="4516021"/>
            <a:ext cx="1319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6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9  9 9  3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101402" y="4436759"/>
            <a:ext cx="2284645" cy="0"/>
          </a:xfrm>
          <a:prstGeom prst="line">
            <a:avLst/>
          </a:prstGeom>
          <a:ln>
            <a:solidFill>
              <a:srgbClr val="237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182252" y="3213513"/>
            <a:ext cx="2122943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1" dirty="0">
                <a:ln w="18415" cmpd="sng">
                  <a:noFill/>
                  <a:prstDash val="solid"/>
                </a:ln>
                <a:solidFill>
                  <a:srgbClr val="237769"/>
                </a:solidFill>
                <a:latin typeface="Sakkal Majalla" pitchFamily="2" charset="-78"/>
                <a:cs typeface="Sakkal Majalla" pitchFamily="2" charset="-78"/>
              </a:rPr>
              <a:t>         5  4  3  3  </a:t>
            </a:r>
          </a:p>
          <a:p>
            <a:pPr algn="ctr"/>
            <a:r>
              <a:rPr lang="ar-BH" sz="3600" b="1" dirty="0">
                <a:ln w="18415" cmpd="sng">
                  <a:noFill/>
                  <a:prstDash val="solid"/>
                </a:ln>
                <a:solidFill>
                  <a:srgbClr val="237769"/>
                </a:solidFill>
                <a:latin typeface="Sakkal Majalla" pitchFamily="2" charset="-78"/>
                <a:cs typeface="Sakkal Majalla" pitchFamily="2" charset="-78"/>
              </a:rPr>
              <a:t>+ 4  5  6 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659862" y="4502768"/>
            <a:ext cx="1382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36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4  3  7  4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3488226" y="4436758"/>
            <a:ext cx="2284645" cy="0"/>
          </a:xfrm>
          <a:prstGeom prst="line">
            <a:avLst/>
          </a:prstGeom>
          <a:ln>
            <a:solidFill>
              <a:srgbClr val="237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569076" y="3213512"/>
            <a:ext cx="2122943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600" b="1" dirty="0">
                <a:ln w="18415" cmpd="sng">
                  <a:noFill/>
                  <a:prstDash val="solid"/>
                </a:ln>
                <a:solidFill>
                  <a:srgbClr val="237769"/>
                </a:solidFill>
                <a:latin typeface="Sakkal Majalla" pitchFamily="2" charset="-78"/>
                <a:cs typeface="Sakkal Majalla" pitchFamily="2" charset="-78"/>
              </a:rPr>
              <a:t>         4  3  2  4  </a:t>
            </a:r>
          </a:p>
          <a:p>
            <a:pPr algn="ctr"/>
            <a:r>
              <a:rPr lang="ar-BH" sz="3600" b="1" dirty="0">
                <a:ln w="18415" cmpd="sng">
                  <a:noFill/>
                  <a:prstDash val="solid"/>
                </a:ln>
                <a:solidFill>
                  <a:srgbClr val="237769"/>
                </a:solidFill>
                <a:latin typeface="Sakkal Majalla" pitchFamily="2" charset="-78"/>
                <a:cs typeface="Sakkal Majalla" pitchFamily="2" charset="-78"/>
              </a:rPr>
              <a:t>+ 0  0  5  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3660A842-1980-448E-8627-FC78156E7168}"/>
              </a:ext>
            </a:extLst>
          </p:cNvPr>
          <p:cNvSpPr/>
          <p:nvPr/>
        </p:nvSpPr>
        <p:spPr>
          <a:xfrm>
            <a:off x="1816984" y="5389713"/>
            <a:ext cx="863280" cy="88096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6" name="Rectangle 25"/>
          <p:cNvSpPr/>
          <p:nvPr/>
        </p:nvSpPr>
        <p:spPr>
          <a:xfrm>
            <a:off x="373215" y="1375711"/>
            <a:ext cx="154854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6000" dirty="0">
                <a:ln w="1905">
                  <a:noFill/>
                </a:ln>
                <a:solidFill>
                  <a:srgbClr val="1783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الحل</a:t>
            </a:r>
            <a:endParaRPr lang="en-US" sz="6000" dirty="0">
              <a:ln w="1905">
                <a:noFill/>
              </a:ln>
              <a:solidFill>
                <a:srgbClr val="17835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5" name="Group 4"/>
          <p:cNvGrpSpPr/>
          <p:nvPr/>
        </p:nvGrpSpPr>
        <p:grpSpPr>
          <a:xfrm>
            <a:off x="1057043" y="6457890"/>
            <a:ext cx="9936000" cy="400110"/>
            <a:chOff x="1108361" y="6522840"/>
            <a:chExt cx="9936000" cy="467737"/>
          </a:xfrm>
        </p:grpSpPr>
        <p:cxnSp>
          <p:nvCxnSpPr>
            <p:cNvPr id="36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   </a:t>
              </a: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جمع الأعداد الكبيرة -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03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3" grpId="0"/>
      <p:bldP spid="2" grpId="0" animBg="1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34">
                <a:extLst>
                  <a:ext uri="{FF2B5EF4-FFF2-40B4-BE49-F238E27FC236}">
                    <a16:creationId xmlns:a16="http://schemas.microsoft.com/office/drawing/2014/main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:a16="http://schemas.microsoft.com/office/drawing/2014/main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33" name="Picture 32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3" t="9992" r="5773" b="15472"/>
          <a:stretch/>
        </p:blipFill>
        <p:spPr bwMode="auto">
          <a:xfrm>
            <a:off x="10059139" y="1710065"/>
            <a:ext cx="1871604" cy="4207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2732" r="50152" b="12732"/>
          <a:stretch/>
        </p:blipFill>
        <p:spPr bwMode="auto">
          <a:xfrm>
            <a:off x="-41807" y="2996753"/>
            <a:ext cx="2082572" cy="3899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Down Arrow Callout 10"/>
          <p:cNvSpPr/>
          <p:nvPr/>
        </p:nvSpPr>
        <p:spPr>
          <a:xfrm>
            <a:off x="2506624" y="443540"/>
            <a:ext cx="7181285" cy="2076884"/>
          </a:xfrm>
          <a:prstGeom prst="downArrowCallout">
            <a:avLst>
              <a:gd name="adj1" fmla="val 22917"/>
              <a:gd name="adj2" fmla="val 31250"/>
              <a:gd name="adj3" fmla="val 25000"/>
              <a:gd name="adj4" fmla="val 55602"/>
            </a:avLst>
          </a:prstGeom>
          <a:solidFill>
            <a:srgbClr val="E8F8F5"/>
          </a:solidFill>
          <a:ln>
            <a:solidFill>
              <a:srgbClr val="237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27"/>
          <p:cNvSpPr/>
          <p:nvPr/>
        </p:nvSpPr>
        <p:spPr>
          <a:xfrm>
            <a:off x="2716306" y="403199"/>
            <a:ext cx="67698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000" b="1" dirty="0">
                <a:ln w="1905"/>
                <a:solidFill>
                  <a:srgbClr val="23776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أجد ناتج الجمع , و أتأكد من معقولية الجواب .</a:t>
            </a:r>
            <a:endParaRPr lang="en-US" sz="4000" b="1" dirty="0">
              <a:ln w="1905"/>
              <a:solidFill>
                <a:srgbClr val="2377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44" y="785540"/>
            <a:ext cx="2407024" cy="2211213"/>
          </a:xfrm>
          <a:prstGeom prst="rect">
            <a:avLst/>
          </a:prstGeom>
          <a:solidFill>
            <a:srgbClr val="E8F8F5"/>
          </a:solidFill>
          <a:ln>
            <a:solidFill>
              <a:srgbClr val="237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Rectangle 28"/>
          <p:cNvSpPr/>
          <p:nvPr/>
        </p:nvSpPr>
        <p:spPr>
          <a:xfrm>
            <a:off x="-41808" y="1106316"/>
            <a:ext cx="24488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dirty="0">
                <a:ln w="1905">
                  <a:noFill/>
                </a:ln>
                <a:solidFill>
                  <a:srgbClr val="1783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أجب عن التدريب في ورقة خارجية و تأكد من الإجابة.</a:t>
            </a:r>
            <a:endParaRPr lang="en-US" sz="3200" dirty="0">
              <a:ln w="1905">
                <a:noFill/>
              </a:ln>
              <a:solidFill>
                <a:srgbClr val="17835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50024" y="2810436"/>
            <a:ext cx="6213096" cy="2259106"/>
          </a:xfrm>
          <a:prstGeom prst="rect">
            <a:avLst/>
          </a:prstGeom>
          <a:solidFill>
            <a:srgbClr val="F6FCFB"/>
          </a:solidFill>
          <a:ln>
            <a:solidFill>
              <a:srgbClr val="237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9" name="Rectangle 38"/>
          <p:cNvSpPr/>
          <p:nvPr/>
        </p:nvSpPr>
        <p:spPr>
          <a:xfrm>
            <a:off x="3599859" y="3448730"/>
            <a:ext cx="18373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6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7 6 4 5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814955" y="3432157"/>
            <a:ext cx="5244184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6000" b="1" dirty="0">
                <a:ln w="18415" cmpd="sng">
                  <a:noFill/>
                  <a:prstDash val="solid"/>
                </a:ln>
                <a:solidFill>
                  <a:srgbClr val="237769"/>
                </a:solidFill>
                <a:latin typeface="Sakkal Majalla" pitchFamily="2" charset="-78"/>
                <a:cs typeface="Sakkal Majalla" pitchFamily="2" charset="-78"/>
              </a:rPr>
              <a:t>8 7 6 + 9 8 7 4 = </a:t>
            </a: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D1D4A39C-4426-4204-96E6-9AA31E79892A}"/>
              </a:ext>
            </a:extLst>
          </p:cNvPr>
          <p:cNvSpPr/>
          <p:nvPr/>
        </p:nvSpPr>
        <p:spPr>
          <a:xfrm>
            <a:off x="1428868" y="4986291"/>
            <a:ext cx="1223793" cy="88096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50F37FD4-C36E-4CAE-BA5A-48FB788C2FAA}"/>
              </a:ext>
            </a:extLst>
          </p:cNvPr>
          <p:cNvSpPr/>
          <p:nvPr/>
        </p:nvSpPr>
        <p:spPr>
          <a:xfrm>
            <a:off x="2552904" y="5285550"/>
            <a:ext cx="1223793" cy="88096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Rectangle 23"/>
          <p:cNvSpPr/>
          <p:nvPr/>
        </p:nvSpPr>
        <p:spPr>
          <a:xfrm>
            <a:off x="373215" y="1375711"/>
            <a:ext cx="154854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6000" dirty="0">
                <a:ln w="1905">
                  <a:noFill/>
                </a:ln>
                <a:solidFill>
                  <a:srgbClr val="1783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الحل</a:t>
            </a:r>
            <a:endParaRPr lang="en-US" sz="6000" dirty="0">
              <a:ln w="1905">
                <a:noFill/>
              </a:ln>
              <a:solidFill>
                <a:srgbClr val="17835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5" name="Group 4"/>
          <p:cNvGrpSpPr/>
          <p:nvPr/>
        </p:nvGrpSpPr>
        <p:grpSpPr>
          <a:xfrm>
            <a:off x="1057043" y="6457890"/>
            <a:ext cx="9936000" cy="400110"/>
            <a:chOff x="1108361" y="6522840"/>
            <a:chExt cx="9936000" cy="467737"/>
          </a:xfrm>
        </p:grpSpPr>
        <p:cxnSp>
          <p:nvCxnSpPr>
            <p:cNvPr id="26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   </a:t>
              </a: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جمع الأعداد الكبيرة -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874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22" grpId="0" animBg="1"/>
      <p:bldP spid="23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34">
                <a:extLst>
                  <a:ext uri="{FF2B5EF4-FFF2-40B4-BE49-F238E27FC236}">
                    <a16:creationId xmlns:a16="http://schemas.microsoft.com/office/drawing/2014/main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:a16="http://schemas.microsoft.com/office/drawing/2014/main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33" name="Picture 32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3" t="9992" r="5773" b="15472"/>
          <a:stretch/>
        </p:blipFill>
        <p:spPr bwMode="auto">
          <a:xfrm>
            <a:off x="10059139" y="1619138"/>
            <a:ext cx="1871604" cy="4207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2732" r="50152" b="12732"/>
          <a:stretch/>
        </p:blipFill>
        <p:spPr bwMode="auto">
          <a:xfrm>
            <a:off x="-41807" y="2996753"/>
            <a:ext cx="2082572" cy="3899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Down Arrow Callout 10"/>
          <p:cNvSpPr/>
          <p:nvPr/>
        </p:nvSpPr>
        <p:spPr>
          <a:xfrm>
            <a:off x="2506624" y="443539"/>
            <a:ext cx="7181285" cy="2542879"/>
          </a:xfrm>
          <a:prstGeom prst="downArrowCallout">
            <a:avLst>
              <a:gd name="adj1" fmla="val 20597"/>
              <a:gd name="adj2" fmla="val 19650"/>
              <a:gd name="adj3" fmla="val 12240"/>
              <a:gd name="adj4" fmla="val 75000"/>
            </a:avLst>
          </a:prstGeom>
          <a:solidFill>
            <a:srgbClr val="FCEEF8"/>
          </a:solidFill>
          <a:ln>
            <a:solidFill>
              <a:srgbClr val="237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4" name="Rectangle 13"/>
          <p:cNvSpPr/>
          <p:nvPr/>
        </p:nvSpPr>
        <p:spPr>
          <a:xfrm>
            <a:off x="44244" y="785540"/>
            <a:ext cx="2407024" cy="2211213"/>
          </a:xfrm>
          <a:prstGeom prst="rect">
            <a:avLst/>
          </a:prstGeom>
          <a:solidFill>
            <a:srgbClr val="E8F8F5"/>
          </a:solidFill>
          <a:ln>
            <a:solidFill>
              <a:srgbClr val="237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Rectangle 28"/>
          <p:cNvSpPr/>
          <p:nvPr/>
        </p:nvSpPr>
        <p:spPr>
          <a:xfrm>
            <a:off x="-41808" y="1106316"/>
            <a:ext cx="24488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3200" dirty="0">
                <a:ln w="1905">
                  <a:noFill/>
                </a:ln>
                <a:solidFill>
                  <a:srgbClr val="1783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أجب عن التدريب في ورقة خارجية و تأكد من الإجابة.</a:t>
            </a:r>
            <a:endParaRPr lang="en-US" sz="3200" dirty="0">
              <a:ln w="1905">
                <a:noFill/>
              </a:ln>
              <a:solidFill>
                <a:srgbClr val="17835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8300" y="3149640"/>
            <a:ext cx="6213096" cy="2259106"/>
          </a:xfrm>
          <a:prstGeom prst="rect">
            <a:avLst/>
          </a:prstGeom>
          <a:solidFill>
            <a:srgbClr val="F6FCFB"/>
          </a:solidFill>
          <a:ln>
            <a:solidFill>
              <a:srgbClr val="2377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9" name="Rectangle 38"/>
          <p:cNvSpPr/>
          <p:nvPr/>
        </p:nvSpPr>
        <p:spPr>
          <a:xfrm>
            <a:off x="3730507" y="3593000"/>
            <a:ext cx="16033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6000" b="1" dirty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9110</a:t>
            </a:r>
            <a:endParaRPr lang="ar-BH" sz="6000" b="1" dirty="0">
              <a:ln w="18415" cmpd="sng">
                <a:noFill/>
                <a:prstDash val="solid"/>
              </a:ln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27755" y="3623881"/>
            <a:ext cx="5531384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1" dirty="0">
                <a:ln w="18415" cmpd="sng">
                  <a:noFill/>
                  <a:prstDash val="solid"/>
                </a:ln>
                <a:solidFill>
                  <a:srgbClr val="237769"/>
                </a:solidFill>
                <a:latin typeface="Sakkal Majalla" pitchFamily="2" charset="-78"/>
                <a:cs typeface="Sakkal Majalla" pitchFamily="2" charset="-78"/>
              </a:rPr>
              <a:t>7680</a:t>
            </a:r>
            <a:r>
              <a:rPr lang="ar-BH" sz="6000" b="1" dirty="0">
                <a:ln w="18415" cmpd="sng">
                  <a:noFill/>
                  <a:prstDash val="solid"/>
                </a:ln>
                <a:solidFill>
                  <a:srgbClr val="237769"/>
                </a:solidFill>
                <a:latin typeface="Sakkal Majalla" pitchFamily="2" charset="-78"/>
                <a:cs typeface="Sakkal Majalla" pitchFamily="2" charset="-78"/>
              </a:rPr>
              <a:t> + </a:t>
            </a:r>
            <a:r>
              <a:rPr lang="ar-SA" sz="6000" b="1" dirty="0">
                <a:ln w="18415" cmpd="sng">
                  <a:noFill/>
                  <a:prstDash val="solid"/>
                </a:ln>
                <a:solidFill>
                  <a:srgbClr val="237769"/>
                </a:solidFill>
                <a:latin typeface="Sakkal Majalla" pitchFamily="2" charset="-78"/>
                <a:cs typeface="Sakkal Majalla" pitchFamily="2" charset="-78"/>
              </a:rPr>
              <a:t>1430 </a:t>
            </a:r>
            <a:r>
              <a:rPr lang="ar-BH" sz="6000" b="1" dirty="0">
                <a:ln w="18415" cmpd="sng">
                  <a:noFill/>
                  <a:prstDash val="solid"/>
                </a:ln>
                <a:solidFill>
                  <a:srgbClr val="237769"/>
                </a:solidFill>
                <a:latin typeface="Sakkal Majalla" pitchFamily="2" charset="-78"/>
                <a:cs typeface="Sakkal Majalla" pitchFamily="2" charset="-78"/>
              </a:rPr>
              <a:t>= </a:t>
            </a: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D1D4A39C-4426-4204-96E6-9AA31E79892A}"/>
              </a:ext>
            </a:extLst>
          </p:cNvPr>
          <p:cNvSpPr/>
          <p:nvPr/>
        </p:nvSpPr>
        <p:spPr>
          <a:xfrm>
            <a:off x="1428868" y="4986291"/>
            <a:ext cx="1223793" cy="88096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50F37FD4-C36E-4CAE-BA5A-48FB788C2FAA}"/>
              </a:ext>
            </a:extLst>
          </p:cNvPr>
          <p:cNvSpPr/>
          <p:nvPr/>
        </p:nvSpPr>
        <p:spPr>
          <a:xfrm>
            <a:off x="2552904" y="5285550"/>
            <a:ext cx="1223793" cy="88096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27"/>
          <p:cNvSpPr/>
          <p:nvPr/>
        </p:nvSpPr>
        <p:spPr>
          <a:xfrm>
            <a:off x="2703043" y="491686"/>
            <a:ext cx="6426210" cy="1754326"/>
          </a:xfrm>
          <a:prstGeom prst="rect">
            <a:avLst/>
          </a:prstGeom>
          <a:solidFill>
            <a:srgbClr val="FCEEF8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1905"/>
                <a:solidFill>
                  <a:srgbClr val="23776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إذا كان ثمن سيارة جاسم 7680 دينار</a:t>
            </a:r>
            <a:r>
              <a:rPr lang="ar-BH" sz="3600" b="1" dirty="0">
                <a:ln w="1905"/>
                <a:solidFill>
                  <a:srgbClr val="23776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SA" sz="3600" b="1" dirty="0">
                <a:ln w="1905"/>
                <a:solidFill>
                  <a:srgbClr val="23776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ا، وثمن سيارة زينب 1430 دينار</a:t>
            </a:r>
            <a:r>
              <a:rPr lang="ar-BH" sz="3600" b="1" dirty="0">
                <a:ln w="1905"/>
                <a:solidFill>
                  <a:srgbClr val="23776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SA" sz="3600" b="1" dirty="0">
                <a:ln w="1905"/>
                <a:solidFill>
                  <a:srgbClr val="23776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ا، فكم دينار</a:t>
            </a:r>
            <a:r>
              <a:rPr lang="ar-BH" sz="3600" b="1" dirty="0">
                <a:ln w="1905"/>
                <a:solidFill>
                  <a:srgbClr val="23776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SA" sz="3600" b="1" dirty="0">
                <a:ln w="1905"/>
                <a:solidFill>
                  <a:srgbClr val="23776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BH" sz="3600" b="1" dirty="0">
                <a:ln w="1905"/>
                <a:solidFill>
                  <a:srgbClr val="23776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>
                <a:ln w="1905"/>
                <a:solidFill>
                  <a:srgbClr val="23776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ثمن السيارتين؟</a:t>
            </a:r>
            <a:endParaRPr lang="en-US" sz="3600" b="1" dirty="0">
              <a:ln w="1905"/>
              <a:solidFill>
                <a:srgbClr val="2377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215" y="1375711"/>
            <a:ext cx="154854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6000" dirty="0">
                <a:ln w="1905">
                  <a:noFill/>
                </a:ln>
                <a:solidFill>
                  <a:srgbClr val="1783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الحل</a:t>
            </a:r>
            <a:endParaRPr lang="en-US" sz="6000" dirty="0">
              <a:ln w="1905">
                <a:noFill/>
              </a:ln>
              <a:solidFill>
                <a:srgbClr val="17835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5" name="Group 4"/>
          <p:cNvGrpSpPr/>
          <p:nvPr/>
        </p:nvGrpSpPr>
        <p:grpSpPr>
          <a:xfrm>
            <a:off x="1057043" y="6457890"/>
            <a:ext cx="9936000" cy="400110"/>
            <a:chOff x="1108361" y="6522840"/>
            <a:chExt cx="9936000" cy="467737"/>
          </a:xfrm>
        </p:grpSpPr>
        <p:cxnSp>
          <p:nvCxnSpPr>
            <p:cNvPr id="26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   </a:t>
              </a: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جمع الأعداد الكبيرة -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450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22" grpId="0" animBg="1"/>
      <p:bldP spid="2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455300" y="2278860"/>
            <a:ext cx="1736700" cy="481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-192835" y="2839831"/>
            <a:ext cx="1933456" cy="4328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7-Point Star 1"/>
          <p:cNvSpPr/>
          <p:nvPr/>
        </p:nvSpPr>
        <p:spPr>
          <a:xfrm>
            <a:off x="6167594" y="1869141"/>
            <a:ext cx="4491307" cy="4272352"/>
          </a:xfrm>
          <a:prstGeom prst="star7">
            <a:avLst>
              <a:gd name="adj" fmla="val 34306"/>
              <a:gd name="hf" fmla="val 102572"/>
              <a:gd name="vf" fmla="val 105210"/>
            </a:avLst>
          </a:prstGeom>
          <a:solidFill>
            <a:srgbClr val="FEEEFE"/>
          </a:solidFill>
          <a:ln>
            <a:solidFill>
              <a:srgbClr val="CD11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2" name="Rectangle 11"/>
          <p:cNvSpPr/>
          <p:nvPr/>
        </p:nvSpPr>
        <p:spPr>
          <a:xfrm>
            <a:off x="6748218" y="3237580"/>
            <a:ext cx="3330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AA0EAA"/>
                </a:solidFill>
                <a:latin typeface="Sakkal Majalla" pitchFamily="2" charset="-78"/>
                <a:cs typeface="Sakkal Majalla" pitchFamily="2" charset="-78"/>
              </a:rPr>
              <a:t>هل تذكر لي يا </a:t>
            </a:r>
            <a:r>
              <a:rPr lang="ar-BH" sz="4000" b="1" dirty="0">
                <a:solidFill>
                  <a:srgbClr val="AA0EAA"/>
                </a:solidFill>
                <a:latin typeface="Sakkal Majalla" pitchFamily="2" charset="-78"/>
                <a:cs typeface="Sakkal Majalla" pitchFamily="2" charset="-78"/>
              </a:rPr>
              <a:t>أخي</a:t>
            </a:r>
            <a:r>
              <a:rPr lang="ar-SA" sz="4000" b="1" dirty="0">
                <a:solidFill>
                  <a:srgbClr val="AA0EAA"/>
                </a:solidFill>
                <a:latin typeface="Sakkal Majalla" pitchFamily="2" charset="-78"/>
                <a:cs typeface="Sakkal Majalla" pitchFamily="2" charset="-78"/>
              </a:rPr>
              <a:t>،</a:t>
            </a:r>
            <a:endParaRPr lang="ar-BH" sz="4000" b="1" dirty="0">
              <a:solidFill>
                <a:srgbClr val="AA0EAA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SA" sz="4000" b="1" dirty="0">
                <a:solidFill>
                  <a:srgbClr val="AA0EAA"/>
                </a:solidFill>
                <a:latin typeface="Sakkal Majalla" pitchFamily="2" charset="-78"/>
                <a:cs typeface="Sakkal Majalla" pitchFamily="2" charset="-78"/>
              </a:rPr>
              <a:t> ماذا تعلمنا اليوم؟ </a:t>
            </a:r>
            <a:endParaRPr lang="ar-BH" sz="4000" b="1" dirty="0">
              <a:solidFill>
                <a:srgbClr val="AA0EAA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7-Point Star 12"/>
          <p:cNvSpPr/>
          <p:nvPr/>
        </p:nvSpPr>
        <p:spPr>
          <a:xfrm>
            <a:off x="848424" y="403412"/>
            <a:ext cx="4597635" cy="4284417"/>
          </a:xfrm>
          <a:prstGeom prst="star7">
            <a:avLst/>
          </a:prstGeom>
          <a:solidFill>
            <a:srgbClr val="EDF3FD"/>
          </a:solidFill>
          <a:ln>
            <a:solidFill>
              <a:srgbClr val="155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5" name="Rectangle 14"/>
          <p:cNvSpPr/>
          <p:nvPr/>
        </p:nvSpPr>
        <p:spPr>
          <a:xfrm>
            <a:off x="1387078" y="1315171"/>
            <a:ext cx="35203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1555C9"/>
                </a:solidFill>
                <a:latin typeface="Sakkal Majalla" pitchFamily="2" charset="-78"/>
                <a:cs typeface="Sakkal Majalla" pitchFamily="2" charset="-78"/>
              </a:rPr>
              <a:t>تعلمنا اليوم</a:t>
            </a:r>
          </a:p>
          <a:p>
            <a:pPr algn="ctr"/>
            <a:endParaRPr lang="ar-SA" sz="1200" b="1" dirty="0">
              <a:solidFill>
                <a:srgbClr val="1555C9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r>
              <a:rPr lang="ar-BH" sz="4000" b="1" dirty="0">
                <a:solidFill>
                  <a:srgbClr val="1555C9"/>
                </a:solidFill>
                <a:latin typeface="Sakkal Majalla" pitchFamily="2" charset="-78"/>
                <a:cs typeface="Sakkal Majalla" pitchFamily="2" charset="-78"/>
              </a:rPr>
              <a:t>جمع أعداد مكونة من ثلاثة أو أربعة أرقام مع إعادةالتجميع</a:t>
            </a:r>
          </a:p>
        </p:txBody>
      </p:sp>
      <p:grpSp>
        <p:nvGrpSpPr>
          <p:cNvPr id="14" name="Group 4"/>
          <p:cNvGrpSpPr/>
          <p:nvPr/>
        </p:nvGrpSpPr>
        <p:grpSpPr>
          <a:xfrm>
            <a:off x="1057043" y="6457890"/>
            <a:ext cx="9936000" cy="400110"/>
            <a:chOff x="1108361" y="6522840"/>
            <a:chExt cx="9936000" cy="467737"/>
          </a:xfrm>
        </p:grpSpPr>
        <p:cxnSp>
          <p:nvCxnSpPr>
            <p:cNvPr id="16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   </a:t>
              </a: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جمع الأعداد الكبيرة -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8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id="{F33A191C-234C-48A7-8B5F-CCA99174AF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0" y="950273"/>
            <a:ext cx="2388358" cy="543674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:\Users\SAKEEN~1\AppData\Local\Temp\Rar$DIa20840.10391\hello.png">
            <a:extLst>
              <a:ext uri="{FF2B5EF4-FFF2-40B4-BE49-F238E27FC236}">
                <a16:creationId xmlns:a16="http://schemas.microsoft.com/office/drawing/2014/main" id="{CC35001E-300F-4BD9-BB81-CC4845F544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9744501" y="950273"/>
            <a:ext cx="2384772" cy="543674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2743201" y="304814"/>
            <a:ext cx="6858000" cy="5943600"/>
          </a:xfrm>
          <a:prstGeom prst="ellipse">
            <a:avLst/>
          </a:prstGeom>
          <a:solidFill>
            <a:srgbClr val="FCEEF8"/>
          </a:solidFill>
          <a:ln>
            <a:solidFill>
              <a:srgbClr val="7E1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1" name="Rectangle 10"/>
          <p:cNvSpPr/>
          <p:nvPr/>
        </p:nvSpPr>
        <p:spPr>
          <a:xfrm>
            <a:off x="2962065" y="1293251"/>
            <a:ext cx="637797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4400" b="1" dirty="0">
                <a:ln w="0">
                  <a:noFill/>
                </a:ln>
                <a:solidFill>
                  <a:srgbClr val="7E1660"/>
                </a:solidFill>
                <a:latin typeface="Sakkal Majalla" pitchFamily="2" charset="-78"/>
                <a:cs typeface="Sakkal Majalla" pitchFamily="2" charset="-78"/>
              </a:rPr>
              <a:t>عزيزي الطالب عزيزتي الطالبة</a:t>
            </a:r>
          </a:p>
          <a:p>
            <a:pPr lvl="0" algn="ctr"/>
            <a:endParaRPr lang="ar-BH" sz="4400" b="1" dirty="0">
              <a:ln w="0">
                <a:noFill/>
              </a:ln>
              <a:solidFill>
                <a:srgbClr val="7E1660"/>
              </a:solidFill>
              <a:latin typeface="Sakkal Majalla" pitchFamily="2" charset="-78"/>
              <a:cs typeface="Sakkal Majalla" pitchFamily="2" charset="-78"/>
            </a:endParaRPr>
          </a:p>
          <a:p>
            <a:pPr lvl="0" algn="ctr"/>
            <a:r>
              <a:rPr lang="ar-BH" sz="4400" b="1" dirty="0">
                <a:ln w="0">
                  <a:noFill/>
                </a:ln>
                <a:solidFill>
                  <a:srgbClr val="7E1660"/>
                </a:solidFill>
                <a:latin typeface="Sakkal Majalla" pitchFamily="2" charset="-78"/>
                <a:cs typeface="Sakkal Majalla" pitchFamily="2" charset="-78"/>
              </a:rPr>
              <a:t> ل</a:t>
            </a:r>
            <a:r>
              <a:rPr lang="ar-SA" sz="4400" b="1" dirty="0">
                <a:ln w="0">
                  <a:noFill/>
                </a:ln>
                <a:solidFill>
                  <a:srgbClr val="7E1660"/>
                </a:solidFill>
                <a:latin typeface="Sakkal Majalla" pitchFamily="2" charset="-78"/>
                <a:cs typeface="Sakkal Majalla" pitchFamily="2" charset="-78"/>
              </a:rPr>
              <a:t>مزيد من الاستفادة يمكنك الرجوع لكتاب الطالب </a:t>
            </a:r>
          </a:p>
          <a:p>
            <a:pPr lvl="0" algn="ctr"/>
            <a:endParaRPr lang="ar-SA" sz="4400" b="1" dirty="0">
              <a:ln w="0">
                <a:noFill/>
              </a:ln>
              <a:solidFill>
                <a:srgbClr val="7E1660"/>
              </a:solidFill>
              <a:latin typeface="Sakkal Majalla" pitchFamily="2" charset="-78"/>
              <a:cs typeface="Sakkal Majalla" pitchFamily="2" charset="-78"/>
            </a:endParaRPr>
          </a:p>
          <a:p>
            <a:pPr lvl="0" algn="ctr"/>
            <a:r>
              <a:rPr lang="ar-SA" sz="4400" b="1" dirty="0">
                <a:ln w="0">
                  <a:noFill/>
                </a:ln>
                <a:solidFill>
                  <a:srgbClr val="7E1660"/>
                </a:solidFill>
                <a:latin typeface="Sakkal Majalla" pitchFamily="2" charset="-78"/>
                <a:cs typeface="Sakkal Majalla" pitchFamily="2" charset="-78"/>
              </a:rPr>
              <a:t>لحل تمارين الدرس صفحة </a:t>
            </a:r>
            <a:r>
              <a:rPr lang="ar-BH" sz="4400" b="1" dirty="0">
                <a:ln w="0">
                  <a:noFill/>
                </a:ln>
                <a:solidFill>
                  <a:srgbClr val="7E1660"/>
                </a:solidFill>
                <a:latin typeface="Sakkal Majalla" pitchFamily="2" charset="-78"/>
                <a:cs typeface="Sakkal Majalla" pitchFamily="2" charset="-78"/>
              </a:rPr>
              <a:t>58</a:t>
            </a:r>
            <a:endParaRPr lang="ar-SA" sz="4400" b="1" dirty="0">
              <a:ln w="0">
                <a:noFill/>
              </a:ln>
              <a:solidFill>
                <a:srgbClr val="7E166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9" name="Group 4"/>
          <p:cNvGrpSpPr/>
          <p:nvPr/>
        </p:nvGrpSpPr>
        <p:grpSpPr>
          <a:xfrm>
            <a:off x="1057043" y="6457890"/>
            <a:ext cx="9936000" cy="400110"/>
            <a:chOff x="1108361" y="6522840"/>
            <a:chExt cx="9936000" cy="467737"/>
          </a:xfrm>
        </p:grpSpPr>
        <p:cxnSp>
          <p:nvCxnSpPr>
            <p:cNvPr id="10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                           </a:t>
              </a: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                                  </a:t>
              </a:r>
              <a:r>
                <a:rPr lang="ar-SA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جمع الأعداد الكبيرة -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4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5035</TotalTime>
  <Words>718</Words>
  <Application>Microsoft Office PowerPoint</Application>
  <PresentationFormat>Widescreen</PresentationFormat>
  <Paragraphs>126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Yu Gothic UI Semilight</vt:lpstr>
      <vt:lpstr>Arial</vt:lpstr>
      <vt:lpstr>Calibri</vt:lpstr>
      <vt:lpstr>Calibri Light</vt:lpstr>
      <vt:lpstr>Sakkal Majalla</vt:lpstr>
      <vt:lpstr>Times New Roman</vt:lpstr>
      <vt:lpstr>نسق Office</vt:lpstr>
      <vt:lpstr>رياضيات الصف الثالث الابتدائي – الجزء الأول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F</dc:creator>
  <cp:lastModifiedBy>user</cp:lastModifiedBy>
  <cp:revision>782</cp:revision>
  <dcterms:created xsi:type="dcterms:W3CDTF">2020-03-03T06:21:53Z</dcterms:created>
  <dcterms:modified xsi:type="dcterms:W3CDTF">2020-07-26T08:03:27Z</dcterms:modified>
</cp:coreProperties>
</file>