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gif" ContentType="image/gif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3"/>
  </p:notesMasterIdLst>
  <p:sldIdLst>
    <p:sldId id="257" r:id="rId2"/>
    <p:sldId id="320" r:id="rId3"/>
    <p:sldId id="309" r:id="rId4"/>
    <p:sldId id="258" r:id="rId5"/>
    <p:sldId id="319" r:id="rId6"/>
    <p:sldId id="259" r:id="rId7"/>
    <p:sldId id="317" r:id="rId8"/>
    <p:sldId id="318" r:id="rId9"/>
    <p:sldId id="262" r:id="rId10"/>
    <p:sldId id="321" r:id="rId11"/>
    <p:sldId id="263" r:id="rId12"/>
    <p:sldId id="310" r:id="rId13"/>
    <p:sldId id="264" r:id="rId14"/>
    <p:sldId id="265" r:id="rId15"/>
    <p:sldId id="266" r:id="rId16"/>
    <p:sldId id="311" r:id="rId17"/>
    <p:sldId id="267" r:id="rId18"/>
    <p:sldId id="268" r:id="rId19"/>
    <p:sldId id="269" r:id="rId20"/>
    <p:sldId id="270" r:id="rId21"/>
    <p:sldId id="312" r:id="rId22"/>
    <p:sldId id="271" r:id="rId23"/>
    <p:sldId id="273" r:id="rId24"/>
    <p:sldId id="313" r:id="rId25"/>
    <p:sldId id="315" r:id="rId26"/>
    <p:sldId id="314" r:id="rId27"/>
    <p:sldId id="272" r:id="rId28"/>
    <p:sldId id="274" r:id="rId29"/>
    <p:sldId id="275" r:id="rId30"/>
    <p:sldId id="323" r:id="rId31"/>
    <p:sldId id="280" r:id="rId32"/>
    <p:sldId id="281" r:id="rId33"/>
    <p:sldId id="282" r:id="rId34"/>
    <p:sldId id="283" r:id="rId35"/>
    <p:sldId id="285" r:id="rId36"/>
    <p:sldId id="284" r:id="rId37"/>
    <p:sldId id="286" r:id="rId38"/>
    <p:sldId id="289" r:id="rId39"/>
    <p:sldId id="290" r:id="rId40"/>
    <p:sldId id="291" r:id="rId41"/>
    <p:sldId id="292" r:id="rId42"/>
    <p:sldId id="293" r:id="rId43"/>
    <p:sldId id="294" r:id="rId44"/>
    <p:sldId id="295" r:id="rId45"/>
    <p:sldId id="302" r:id="rId46"/>
    <p:sldId id="303" r:id="rId47"/>
    <p:sldId id="304" r:id="rId48"/>
    <p:sldId id="305" r:id="rId49"/>
    <p:sldId id="306" r:id="rId50"/>
    <p:sldId id="316" r:id="rId51"/>
    <p:sldId id="322" r:id="rId52"/>
  </p:sldIdLst>
  <p:sldSz cx="9906000" cy="6858000" type="A4"/>
  <p:notesSz cx="6735763" cy="986631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1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9F9F9"/>
    <a:srgbClr val="CC0000"/>
    <a:srgbClr val="D3E7F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218" y="72"/>
      </p:cViewPr>
      <p:guideLst>
        <p:guide orient="horz" pos="2160"/>
        <p:guide pos="312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77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9413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14763" y="0"/>
            <a:ext cx="2919412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5BD892F-6591-4040-8CF7-3C4B651A6038}" type="datetimeFigureOut">
              <a:rPr lang="en-US" smtClean="0"/>
              <a:pPr/>
              <a:t>11/7/2015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95325" y="739775"/>
            <a:ext cx="5345113" cy="37004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3100" y="4686300"/>
            <a:ext cx="5389563" cy="44402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371013"/>
            <a:ext cx="2919413" cy="4937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14763" y="9371013"/>
            <a:ext cx="2919412" cy="4937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518D96A-4B41-40D2-8C7D-4FCEC03E299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30411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1DA8738-1C6A-4C41-81F1-70EB1A6DD510}" type="slidenum">
              <a:rPr lang="en-US" smtClean="0">
                <a:solidFill>
                  <a:prstClr val="black"/>
                </a:solidFill>
                <a:latin typeface="Times New Roman" charset="0"/>
              </a:rPr>
              <a:pPr/>
              <a:t>5</a:t>
            </a:fld>
            <a:endParaRPr lang="en-US" smtClean="0">
              <a:solidFill>
                <a:prstClr val="black"/>
              </a:solidFill>
              <a:latin typeface="Times New Roman" charset="0"/>
            </a:endParaRPr>
          </a:p>
        </p:txBody>
      </p:sp>
      <p:sp>
        <p:nvSpPr>
          <p:cNvPr id="256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642098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18D96A-4B41-40D2-8C7D-4FCEC03E299C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108180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18D96A-4B41-40D2-8C7D-4FCEC03E299C}" type="slidenum">
              <a:rPr lang="en-US" smtClean="0"/>
              <a:pPr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35437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2130426"/>
            <a:ext cx="84201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598896-4B9C-4755-AA77-B20D300CFBB0}" type="datetimeFigureOut">
              <a:rPr lang="en-US" smtClean="0"/>
              <a:pPr/>
              <a:t>11/7/2015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400F74-C474-487E-AA73-7DA0FEF0D85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598896-4B9C-4755-AA77-B20D300CFBB0}" type="datetimeFigureOut">
              <a:rPr lang="en-US" smtClean="0"/>
              <a:pPr/>
              <a:t>11/7/2015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400F74-C474-487E-AA73-7DA0FEF0D85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780337" y="274639"/>
            <a:ext cx="2414588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6575" y="274639"/>
            <a:ext cx="7078663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598896-4B9C-4755-AA77-B20D300CFBB0}" type="datetimeFigureOut">
              <a:rPr lang="en-US" smtClean="0"/>
              <a:pPr/>
              <a:t>11/7/2015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400F74-C474-487E-AA73-7DA0FEF0D85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598896-4B9C-4755-AA77-B20D300CFBB0}" type="datetimeFigureOut">
              <a:rPr lang="en-US" smtClean="0"/>
              <a:pPr/>
              <a:t>11/7/2015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400F74-C474-487E-AA73-7DA0FEF0D85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2506" y="4406901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82506" y="2906713"/>
            <a:ext cx="84201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598896-4B9C-4755-AA77-B20D300CFBB0}" type="datetimeFigureOut">
              <a:rPr lang="en-US" smtClean="0"/>
              <a:pPr/>
              <a:t>11/7/2015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400F74-C474-487E-AA73-7DA0FEF0D85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6575" y="1600201"/>
            <a:ext cx="4746625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48300" y="1600201"/>
            <a:ext cx="4746625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598896-4B9C-4755-AA77-B20D300CFBB0}" type="datetimeFigureOut">
              <a:rPr lang="en-US" smtClean="0"/>
              <a:pPr/>
              <a:t>11/7/2015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400F74-C474-487E-AA73-7DA0FEF0D85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87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87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32111" y="1535113"/>
            <a:ext cx="437859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32111" y="2174875"/>
            <a:ext cx="437859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598896-4B9C-4755-AA77-B20D300CFBB0}" type="datetimeFigureOut">
              <a:rPr lang="en-US" smtClean="0"/>
              <a:pPr/>
              <a:t>11/7/2015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400F74-C474-487E-AA73-7DA0FEF0D85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598896-4B9C-4755-AA77-B20D300CFBB0}" type="datetimeFigureOut">
              <a:rPr lang="en-US" smtClean="0"/>
              <a:pPr/>
              <a:t>11/7/2015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400F74-C474-487E-AA73-7DA0FEF0D85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598896-4B9C-4755-AA77-B20D300CFBB0}" type="datetimeFigureOut">
              <a:rPr lang="en-US" smtClean="0"/>
              <a:pPr/>
              <a:t>11/7/2015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400F74-C474-487E-AA73-7DA0FEF0D85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006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72971" y="273051"/>
            <a:ext cx="5537729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" y="1435101"/>
            <a:ext cx="3259006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598896-4B9C-4755-AA77-B20D300CFBB0}" type="datetimeFigureOut">
              <a:rPr lang="en-US" smtClean="0"/>
              <a:pPr/>
              <a:t>11/7/2015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400F74-C474-487E-AA73-7DA0FEF0D85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1645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1645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598896-4B9C-4755-AA77-B20D300CFBB0}" type="datetimeFigureOut">
              <a:rPr lang="en-US" smtClean="0"/>
              <a:pPr/>
              <a:t>11/7/2015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400F74-C474-487E-AA73-7DA0FEF0D85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5300" y="1600201"/>
            <a:ext cx="89154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95300" y="6356351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598896-4B9C-4755-AA77-B20D300CFBB0}" type="datetimeFigureOut">
              <a:rPr lang="en-US" smtClean="0"/>
              <a:pPr/>
              <a:t>11/7/2015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384550" y="6356351"/>
            <a:ext cx="31369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099300" y="6356351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400F74-C474-487E-AA73-7DA0FEF0D858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emf"/><Relationship Id="rId2" Type="http://schemas.openxmlformats.org/officeDocument/2006/relationships/image" Target="../media/image29.emf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1.emf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4.png"/><Relationship Id="rId4" Type="http://schemas.openxmlformats.org/officeDocument/2006/relationships/image" Target="../media/image43.gif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emf"/><Relationship Id="rId2" Type="http://schemas.openxmlformats.org/officeDocument/2006/relationships/image" Target="../media/image45.emf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emf"/><Relationship Id="rId3" Type="http://schemas.openxmlformats.org/officeDocument/2006/relationships/image" Target="../media/image48.png"/><Relationship Id="rId7" Type="http://schemas.openxmlformats.org/officeDocument/2006/relationships/image" Target="../media/image52.emf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1.png"/><Relationship Id="rId5" Type="http://schemas.openxmlformats.org/officeDocument/2006/relationships/image" Target="../media/image50.png"/><Relationship Id="rId4" Type="http://schemas.openxmlformats.org/officeDocument/2006/relationships/image" Target="../media/image49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7" Type="http://schemas.openxmlformats.org/officeDocument/2006/relationships/image" Target="../media/image61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0.png"/><Relationship Id="rId5" Type="http://schemas.openxmlformats.org/officeDocument/2006/relationships/image" Target="../media/image59.png"/><Relationship Id="rId4" Type="http://schemas.openxmlformats.org/officeDocument/2006/relationships/image" Target="../media/image5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5.png"/><Relationship Id="rId4" Type="http://schemas.openxmlformats.org/officeDocument/2006/relationships/image" Target="../media/image64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8.pn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3.png"/><Relationship Id="rId4" Type="http://schemas.openxmlformats.org/officeDocument/2006/relationships/image" Target="../media/image72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6.png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77.wmf"/><Relationship Id="rId4" Type="http://schemas.openxmlformats.org/officeDocument/2006/relationships/oleObject" Target="../embeddings/oleObject1.bin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emf"/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png"/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emf"/><Relationship Id="rId4" Type="http://schemas.openxmlformats.org/officeDocument/2006/relationships/image" Target="../media/image6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png"/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7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png"/><Relationship Id="rId2" Type="http://schemas.openxmlformats.org/officeDocument/2006/relationships/image" Target="../media/image8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0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png"/><Relationship Id="rId2" Type="http://schemas.openxmlformats.org/officeDocument/2006/relationships/image" Target="../media/image9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3.png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4.pn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5.pn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emf"/><Relationship Id="rId2" Type="http://schemas.openxmlformats.org/officeDocument/2006/relationships/image" Target="../media/image96.pn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png"/><Relationship Id="rId2" Type="http://schemas.openxmlformats.org/officeDocument/2006/relationships/image" Target="../media/image9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0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2.png"/><Relationship Id="rId2" Type="http://schemas.openxmlformats.org/officeDocument/2006/relationships/image" Target="../media/image10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3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5.png"/><Relationship Id="rId2" Type="http://schemas.openxmlformats.org/officeDocument/2006/relationships/image" Target="../media/image104.pn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7.png"/><Relationship Id="rId2" Type="http://schemas.openxmlformats.org/officeDocument/2006/relationships/image" Target="../media/image10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8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9.emf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png"/><Relationship Id="rId4" Type="http://schemas.openxmlformats.org/officeDocument/2006/relationships/hyperlink" Target="http://www.infoplease.com/encyclopedia/science/kelvin-temperature-scale.html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1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20139" y="1556792"/>
            <a:ext cx="5509361" cy="34009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45286" y="636945"/>
            <a:ext cx="9144218" cy="28530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lnSpc>
                <a:spcPct val="130000"/>
              </a:lnSpc>
              <a:buFont typeface="Arial" panose="020B0604020202020204" pitchFamily="34" charset="0"/>
              <a:buChar char="•"/>
            </a:pPr>
            <a:r>
              <a:rPr lang="en-US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When a hole is drilled in a metal </a:t>
            </a:r>
            <a:r>
              <a:rPr lang="en-US" sz="2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block, it </a:t>
            </a:r>
            <a:r>
              <a:rPr lang="en-US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becomes very hot. </a:t>
            </a:r>
            <a:endParaRPr lang="en-US" sz="23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30000"/>
              </a:lnSpc>
              <a:buFont typeface="Arial" panose="020B0604020202020204" pitchFamily="34" charset="0"/>
              <a:buChar char="•"/>
            </a:pPr>
            <a:r>
              <a:rPr lang="en-US" sz="2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As </a:t>
            </a:r>
            <a:r>
              <a:rPr lang="en-US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US" sz="2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drill does </a:t>
            </a:r>
            <a:r>
              <a:rPr lang="en-US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mechanical work </a:t>
            </a:r>
            <a:r>
              <a:rPr lang="en-US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on the metal, the </a:t>
            </a:r>
            <a:r>
              <a:rPr lang="en-US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temperature</a:t>
            </a:r>
            <a:r>
              <a:rPr lang="en-US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the metal </a:t>
            </a:r>
            <a:r>
              <a:rPr lang="en-US" sz="23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increases</a:t>
            </a:r>
          </a:p>
          <a:p>
            <a:pPr marL="342900" indent="-342900">
              <a:lnSpc>
                <a:spcPct val="130000"/>
              </a:lnSpc>
              <a:buFont typeface="Arial" panose="020B0604020202020204" pitchFamily="34" charset="0"/>
              <a:buChar char="•"/>
            </a:pPr>
            <a:r>
              <a:rPr lang="en-US" sz="23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At </a:t>
            </a:r>
            <a:r>
              <a:rPr lang="en-US" sz="23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high temperatures</a:t>
            </a:r>
            <a:r>
              <a:rPr lang="en-US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the atoms in the metal </a:t>
            </a:r>
            <a:r>
              <a:rPr lang="en-US" sz="23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vibrate more rapidly </a:t>
            </a:r>
            <a:r>
              <a:rPr lang="en-US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than </a:t>
            </a:r>
            <a:r>
              <a:rPr lang="en-US" sz="2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at low </a:t>
            </a:r>
            <a:r>
              <a:rPr lang="en-US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temperatures. Their velocity is </a:t>
            </a:r>
            <a:r>
              <a:rPr lang="en-US" sz="23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higher</a:t>
            </a:r>
            <a:r>
              <a:rPr lang="en-US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at high temperatures, and thus their </a:t>
            </a:r>
            <a:r>
              <a:rPr lang="en-US" sz="2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kinetic energy                     is </a:t>
            </a:r>
            <a:r>
              <a:rPr lang="en-US" sz="23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greater</a:t>
            </a:r>
            <a:r>
              <a:rPr lang="en-US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3" name="Rectangle 2"/>
          <p:cNvSpPr/>
          <p:nvPr/>
        </p:nvSpPr>
        <p:spPr>
          <a:xfrm>
            <a:off x="4019018" y="-27384"/>
            <a:ext cx="123944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Heat</a:t>
            </a:r>
            <a:endParaRPr lang="en-US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/>
          <a:srcRect l="20554" t="18028" r="32929"/>
          <a:stretch>
            <a:fillRect/>
          </a:stretch>
        </p:blipFill>
        <p:spPr bwMode="auto">
          <a:xfrm>
            <a:off x="6321152" y="2996952"/>
            <a:ext cx="1800200" cy="28552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4"/>
          <p:cNvSpPr/>
          <p:nvPr/>
        </p:nvSpPr>
        <p:spPr>
          <a:xfrm>
            <a:off x="6192688" y="5805264"/>
            <a:ext cx="228870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dirty="0" smtClean="0"/>
              <a:t>Friction causes a rise in temperature of the drill and plate.</a:t>
            </a: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52800" y="3014406"/>
            <a:ext cx="1369144" cy="4434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501762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28464" y="534154"/>
            <a:ext cx="9433048" cy="60631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400" dirty="0" smtClean="0"/>
              <a:t>is a form of </a:t>
            </a:r>
            <a:r>
              <a:rPr lang="en-US" sz="2400" i="1" dirty="0" smtClean="0">
                <a:solidFill>
                  <a:srgbClr val="FF0000"/>
                </a:solidFill>
              </a:rPr>
              <a:t>internal kinetic</a:t>
            </a:r>
            <a:r>
              <a:rPr lang="en-US" sz="2400" i="1" dirty="0" smtClean="0"/>
              <a:t> </a:t>
            </a:r>
            <a:r>
              <a:rPr lang="en-US" sz="2400" dirty="0" smtClean="0"/>
              <a:t>and </a:t>
            </a:r>
            <a:r>
              <a:rPr lang="en-US" sz="2400" i="1" dirty="0" smtClean="0">
                <a:solidFill>
                  <a:srgbClr val="FF0000"/>
                </a:solidFill>
              </a:rPr>
              <a:t>potential energy </a:t>
            </a:r>
            <a:r>
              <a:rPr lang="en-US" sz="2400" dirty="0" smtClean="0"/>
              <a:t>contained in an object associated with the </a:t>
            </a:r>
            <a:r>
              <a:rPr lang="en-US" sz="2400" i="1" dirty="0" smtClean="0">
                <a:solidFill>
                  <a:srgbClr val="FF0000"/>
                </a:solidFill>
              </a:rPr>
              <a:t>motion of its atoms or molecules</a:t>
            </a:r>
            <a:r>
              <a:rPr lang="en-US" sz="2400" dirty="0" smtClean="0"/>
              <a:t> and may be </a:t>
            </a:r>
            <a:r>
              <a:rPr lang="en-US" sz="2400" i="1" dirty="0" smtClean="0">
                <a:solidFill>
                  <a:srgbClr val="FF0000"/>
                </a:solidFill>
              </a:rPr>
              <a:t>transferred</a:t>
            </a:r>
            <a:r>
              <a:rPr lang="en-US" sz="2400" dirty="0" smtClean="0"/>
              <a:t> from an object at a </a:t>
            </a:r>
            <a:r>
              <a:rPr lang="en-US" sz="2400" i="1" dirty="0" smtClean="0">
                <a:solidFill>
                  <a:srgbClr val="FF0000"/>
                </a:solidFill>
              </a:rPr>
              <a:t>higher temperature</a:t>
            </a:r>
            <a:r>
              <a:rPr lang="en-US" sz="2400" dirty="0" smtClean="0"/>
              <a:t> to one at a </a:t>
            </a:r>
            <a:r>
              <a:rPr lang="en-US" sz="2400" i="1" dirty="0" smtClean="0">
                <a:solidFill>
                  <a:srgbClr val="FF0000"/>
                </a:solidFill>
              </a:rPr>
              <a:t>lower temperature</a:t>
            </a:r>
            <a:r>
              <a:rPr lang="en-US" sz="2400" dirty="0" smtClean="0"/>
              <a:t>.</a:t>
            </a:r>
          </a:p>
          <a:p>
            <a:pPr algn="just"/>
            <a:endParaRPr lang="en-US" sz="2400" dirty="0" smtClean="0"/>
          </a:p>
          <a:p>
            <a:pPr algn="just"/>
            <a:r>
              <a:rPr lang="en-US" sz="2400" b="1" u="sng" dirty="0" smtClean="0"/>
              <a:t>Heat cannot be stored. Heat is a transformed energy (example: work by friction force transforms into heat)</a:t>
            </a:r>
          </a:p>
          <a:p>
            <a:pPr algn="just"/>
            <a:endParaRPr lang="en-US" sz="2400" dirty="0" smtClean="0"/>
          </a:p>
          <a:p>
            <a:pPr algn="just"/>
            <a:r>
              <a:rPr lang="en-US" sz="2400" i="1" dirty="0" smtClean="0"/>
              <a:t>Units: </a:t>
            </a:r>
          </a:p>
          <a:p>
            <a:pPr lvl="1" algn="just"/>
            <a:r>
              <a:rPr lang="en-US" sz="2400" dirty="0" smtClean="0"/>
              <a:t>SI system </a:t>
            </a:r>
            <a:r>
              <a:rPr lang="en-US" sz="2400" dirty="0" smtClean="0">
                <a:sym typeface="Symbol"/>
              </a:rPr>
              <a:t> </a:t>
            </a:r>
            <a:r>
              <a:rPr lang="en-US" sz="2400" dirty="0" smtClean="0"/>
              <a:t>Joule (J)</a:t>
            </a:r>
          </a:p>
          <a:p>
            <a:pPr lvl="1" algn="just"/>
            <a:r>
              <a:rPr lang="en-US" sz="2400" dirty="0" smtClean="0"/>
              <a:t>U.S. system </a:t>
            </a:r>
            <a:r>
              <a:rPr lang="en-US" sz="2400" dirty="0" smtClean="0">
                <a:sym typeface="Symbol"/>
              </a:rPr>
              <a:t>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  <a:sym typeface="Symbol"/>
              </a:rPr>
              <a:t>ft lb</a:t>
            </a:r>
          </a:p>
          <a:p>
            <a:pPr algn="just"/>
            <a:r>
              <a:rPr lang="en-US" sz="2400" i="1" dirty="0" smtClean="0"/>
              <a:t>Other units:</a:t>
            </a:r>
          </a:p>
          <a:p>
            <a:pPr lvl="1" algn="just"/>
            <a:r>
              <a:rPr lang="en-US" sz="2400" dirty="0" smtClean="0"/>
              <a:t>Metric/SI system </a:t>
            </a:r>
            <a:r>
              <a:rPr lang="en-US" sz="2400" dirty="0" smtClean="0">
                <a:sym typeface="Symbol"/>
              </a:rPr>
              <a:t> </a:t>
            </a:r>
            <a:r>
              <a:rPr lang="en-US" sz="2400" dirty="0" smtClean="0"/>
              <a:t>kilocalorie (kcal)</a:t>
            </a:r>
          </a:p>
          <a:p>
            <a:pPr lvl="1" algn="just"/>
            <a:r>
              <a:rPr lang="en-US" sz="2400" dirty="0" smtClean="0"/>
              <a:t>U.S. system </a:t>
            </a:r>
            <a:r>
              <a:rPr lang="en-US" sz="2400" dirty="0" smtClean="0">
                <a:sym typeface="Symbol"/>
              </a:rPr>
              <a:t>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  <a:sym typeface="Symbol"/>
              </a:rPr>
              <a:t>Btu (British thermal unit)</a:t>
            </a:r>
          </a:p>
          <a:p>
            <a:pPr algn="just"/>
            <a:r>
              <a:rPr lang="en-US" sz="2400" i="1" dirty="0" smtClean="0">
                <a:latin typeface="Times New Roman" pitchFamily="18" charset="0"/>
                <a:cs typeface="Times New Roman" pitchFamily="18" charset="0"/>
                <a:sym typeface="Symbol"/>
              </a:rPr>
              <a:t>Conversion factors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  <a:sym typeface="Symbol"/>
              </a:rPr>
              <a:t>: </a:t>
            </a:r>
          </a:p>
          <a:p>
            <a:pPr lvl="1" algn="just"/>
            <a:r>
              <a:rPr lang="en-US" sz="2400" dirty="0" smtClean="0">
                <a:sym typeface="Symbol"/>
              </a:rPr>
              <a:t>1 kcal = 4190 J    ;    1 Btu = 778 ft lb</a:t>
            </a:r>
          </a:p>
        </p:txBody>
      </p:sp>
      <p:sp>
        <p:nvSpPr>
          <p:cNvPr id="10" name="Rectangle 9"/>
          <p:cNvSpPr/>
          <p:nvPr/>
        </p:nvSpPr>
        <p:spPr>
          <a:xfrm>
            <a:off x="4019018" y="-27384"/>
            <a:ext cx="1293496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b="1" dirty="0" smtClean="0"/>
              <a:t>Heat</a:t>
            </a:r>
            <a:endParaRPr lang="en-US" sz="4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151228"/>
            <a:ext cx="9906000" cy="22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kilocalorie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(kcal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is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amount of heat necessary to raise the temperature of 1 kg of water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1°C (from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14.5°C to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15.5°C).</a:t>
            </a:r>
          </a:p>
          <a:p>
            <a:pPr marL="342900" indent="-3429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calorie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cal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is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amount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of heat (energy) necessary to raise the temperature of 1 g of water 1°C. </a:t>
            </a:r>
            <a:endPara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Note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One food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calorie is the same as 1 kcal.</a:t>
            </a:r>
          </a:p>
        </p:txBody>
      </p:sp>
      <p:sp>
        <p:nvSpPr>
          <p:cNvPr id="3" name="Rectangle 2"/>
          <p:cNvSpPr/>
          <p:nvPr/>
        </p:nvSpPr>
        <p:spPr>
          <a:xfrm>
            <a:off x="164468" y="2564904"/>
            <a:ext cx="9577064" cy="2400657"/>
          </a:xfrm>
          <a:prstGeom prst="rect">
            <a:avLst/>
          </a:prstGeom>
          <a:solidFill>
            <a:srgbClr val="F9F9F9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en-US" sz="2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what is the difference between temperature and heat</a:t>
            </a:r>
            <a:r>
              <a:rPr lang="en-US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endParaRPr lang="en-US" sz="25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</a:pPr>
            <a:r>
              <a:rPr lang="en-US" sz="2500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Temperature</a:t>
            </a:r>
            <a:r>
              <a:rPr lang="en-US" sz="25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is a </a:t>
            </a:r>
            <a:r>
              <a:rPr lang="en-US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measure of the hotness or coldness of an object. </a:t>
            </a:r>
            <a:endParaRPr lang="en-US" sz="25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</a:pPr>
            <a:r>
              <a:rPr lang="en-US" sz="25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Heat</a:t>
            </a:r>
            <a:r>
              <a:rPr lang="en-US" sz="25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is the total thermal energy (</a:t>
            </a:r>
            <a:r>
              <a:rPr lang="en-US" sz="2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kinetic and </a:t>
            </a:r>
            <a:r>
              <a:rPr lang="en-US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potential) that can be transferred from an object at a higher temperature </a:t>
            </a:r>
            <a:r>
              <a:rPr lang="en-US" sz="2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 one </a:t>
            </a:r>
            <a:r>
              <a:rPr lang="en-US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at a lower temperature.</a:t>
            </a:r>
          </a:p>
        </p:txBody>
      </p:sp>
      <p:sp>
        <p:nvSpPr>
          <p:cNvPr id="4" name="Rectangle 3"/>
          <p:cNvSpPr/>
          <p:nvPr/>
        </p:nvSpPr>
        <p:spPr>
          <a:xfrm>
            <a:off x="82234" y="5125332"/>
            <a:ext cx="9741532" cy="1446550"/>
          </a:xfrm>
          <a:prstGeom prst="rect">
            <a:avLst/>
          </a:prstGeom>
          <a:solidFill>
            <a:srgbClr val="F9F9F9"/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Two 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basic ways of </a:t>
            </a:r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changing the temperature </a:t>
            </a:r>
            <a:r>
              <a:rPr lang="en-US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of an </a:t>
            </a:r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object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By doing work </a:t>
            </a:r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on 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object, such as the work done by the drill on the metal block 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By supplying energy </a:t>
            </a:r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 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object, such as mechanical, chemical, or electrical</a:t>
            </a:r>
          </a:p>
          <a:p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energy.</a:t>
            </a:r>
          </a:p>
        </p:txBody>
      </p:sp>
    </p:spTree>
    <p:extLst>
      <p:ext uri="{BB962C8B-B14F-4D97-AF65-F5344CB8AC3E}">
        <p14:creationId xmlns:p14="http://schemas.microsoft.com/office/powerpoint/2010/main" val="214528959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829302" y="57150"/>
            <a:ext cx="8012130" cy="70788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none">
            <a:spAutoFit/>
          </a:bodyPr>
          <a:lstStyle/>
          <a:p>
            <a:r>
              <a:rPr lang="en-US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Conversion of heat into useful work</a:t>
            </a:r>
            <a:endParaRPr lang="en-US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704528" y="828001"/>
            <a:ext cx="228940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EXAMPLES</a:t>
            </a:r>
            <a:r>
              <a:rPr lang="en-US" sz="3200" dirty="0" smtClean="0"/>
              <a:t>:</a:t>
            </a:r>
            <a:endParaRPr lang="en-US" sz="3200" dirty="0"/>
          </a:p>
        </p:txBody>
      </p:sp>
      <p:sp>
        <p:nvSpPr>
          <p:cNvPr id="4" name="Rectangle 3"/>
          <p:cNvSpPr/>
          <p:nvPr/>
        </p:nvSpPr>
        <p:spPr>
          <a:xfrm>
            <a:off x="704528" y="1591047"/>
            <a:ext cx="5184576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 our bodies:</a:t>
            </a:r>
          </a:p>
          <a:p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Food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  <a:sym typeface="Symbol"/>
              </a:rPr>
              <a:t> Heat  muscular energy (~ 25 % of the heat)  work</a:t>
            </a:r>
          </a:p>
          <a:p>
            <a:endParaRPr lang="en-US" sz="2400" dirty="0" smtClean="0">
              <a:latin typeface="Times New Roman" pitchFamily="18" charset="0"/>
              <a:cs typeface="Times New Roman" pitchFamily="18" charset="0"/>
              <a:sym typeface="Symbol"/>
            </a:endParaRPr>
          </a:p>
          <a:p>
            <a:r>
              <a:rPr lang="en-US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By burning gases:</a:t>
            </a:r>
          </a:p>
          <a:p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Heat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  <a:sym typeface="Symbol"/>
              </a:rPr>
              <a:t> gas expansion  work (example: internal combustion engine in cars) </a:t>
            </a:r>
            <a:endPara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  <a:sym typeface="Symbol"/>
            </a:endParaRPr>
          </a:p>
          <a:p>
            <a:r>
              <a:rPr lang="en-US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By steam.:</a:t>
            </a:r>
          </a:p>
          <a:p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Heat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 energetic steam  work (example: steam turbine) 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122" name="Picture 2" descr="https://encrypted-tbn2.gstatic.com/images?q=tbn:ANd9GcR4WrZWHQ8E5Qwba8R0dNBtw_gykQoIG19W8cxXbcBpAT2IiPpq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753200" y="908720"/>
            <a:ext cx="1895475" cy="2409826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6465168" y="3356992"/>
            <a:ext cx="30243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Internal combustion engine</a:t>
            </a:r>
            <a:endParaRPr lang="en-US" dirty="0"/>
          </a:p>
        </p:txBody>
      </p:sp>
      <p:pic>
        <p:nvPicPr>
          <p:cNvPr id="5125" name="Picture 5" descr="http://upload.wikimedia.org/wikipedia/commons/thumb/0/00/Rankine_cycle_layout.png/1280px-Rankine_cycle_layout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236130" y="4293096"/>
            <a:ext cx="3109358" cy="2016224"/>
          </a:xfrm>
          <a:prstGeom prst="rect">
            <a:avLst/>
          </a:prstGeom>
          <a:noFill/>
        </p:spPr>
      </p:pic>
      <p:sp>
        <p:nvSpPr>
          <p:cNvPr id="9" name="TextBox 8"/>
          <p:cNvSpPr txBox="1"/>
          <p:nvPr/>
        </p:nvSpPr>
        <p:spPr>
          <a:xfrm>
            <a:off x="6465168" y="6309320"/>
            <a:ext cx="29523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Steam generator &amp; turbine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640632" y="404664"/>
            <a:ext cx="691276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Find the amount of work (in J) that is equivalent to 4850 cal of heat.</a:t>
            </a:r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12640" y="980728"/>
            <a:ext cx="5934075" cy="828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ectangle 3"/>
          <p:cNvSpPr/>
          <p:nvPr/>
        </p:nvSpPr>
        <p:spPr>
          <a:xfrm>
            <a:off x="992560" y="2516768"/>
            <a:ext cx="835292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How much work must a person do to offset eating a 775-calorie breakfast?</a:t>
            </a:r>
            <a:endParaRPr lang="en-US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28687" y="3091805"/>
            <a:ext cx="8048625" cy="1257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5"/>
          <p:cNvSpPr/>
          <p:nvPr/>
        </p:nvSpPr>
        <p:spPr>
          <a:xfrm>
            <a:off x="1049016" y="4797152"/>
            <a:ext cx="885698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A given coal gives off 7150 kcal/kg of heat when burned. How many joules of work result</a:t>
            </a:r>
          </a:p>
          <a:p>
            <a:r>
              <a:rPr lang="en-US" dirty="0" smtClean="0"/>
              <a:t>from burning one metric ton, assuming that 35.0% of the heat is lost?</a:t>
            </a:r>
          </a:p>
          <a:p>
            <a:r>
              <a:rPr lang="en-US" dirty="0" smtClean="0"/>
              <a:t>First, note that one metric ton equals 1000 kg.</a:t>
            </a:r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344488" y="404664"/>
            <a:ext cx="122413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smtClean="0">
                <a:solidFill>
                  <a:schemeClr val="accent1">
                    <a:lumMod val="75000"/>
                  </a:schemeClr>
                </a:solidFill>
              </a:rPr>
              <a:t>EXAMPLES</a:t>
            </a:r>
            <a:endParaRPr lang="en-US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3" name="صورة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85900" y="5787727"/>
            <a:ext cx="6934200" cy="80962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 cstate="print"/>
          <a:srcRect t="8333" b="12500"/>
          <a:stretch>
            <a:fillRect/>
          </a:stretch>
        </p:blipFill>
        <p:spPr bwMode="auto">
          <a:xfrm>
            <a:off x="554382" y="2955037"/>
            <a:ext cx="7848872" cy="11213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72480" y="1952907"/>
            <a:ext cx="9307893" cy="774122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720752" y="158949"/>
            <a:ext cx="3528392" cy="5831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60512" y="4198489"/>
            <a:ext cx="7842742" cy="6405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60512" y="5157192"/>
            <a:ext cx="3024336" cy="15121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Rectangle 1"/>
          <p:cNvSpPr/>
          <p:nvPr/>
        </p:nvSpPr>
        <p:spPr>
          <a:xfrm>
            <a:off x="272480" y="863126"/>
            <a:ext cx="9633520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specific heat of a substance is a measure of its capacity to absorb or give off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heat </a:t>
            </a:r>
            <a:r>
              <a:rPr lang="it-IT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per </a:t>
            </a:r>
            <a:r>
              <a:rPr lang="it-IT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degree change in temperature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896324" cy="6597352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24940" y="548680"/>
            <a:ext cx="2261460" cy="620114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</p:spTree>
    <p:extLst>
      <p:ext uri="{BB962C8B-B14F-4D97-AF65-F5344CB8AC3E}">
        <p14:creationId xmlns:p14="http://schemas.microsoft.com/office/powerpoint/2010/main" val="5852977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24013" y="661988"/>
            <a:ext cx="6657975" cy="553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94252" y="518964"/>
            <a:ext cx="7547180" cy="58600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82284" y="332656"/>
            <a:ext cx="6675437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76536" y="908720"/>
            <a:ext cx="864096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smtClean="0"/>
              <a:t>Change of phase (sometimes called </a:t>
            </a:r>
            <a:r>
              <a:rPr lang="en-US" sz="2400" i="1" dirty="0" smtClean="0"/>
              <a:t>change of state) is a change in a substance from one form of matter (solid, liquid, or gas) to another.</a:t>
            </a:r>
            <a:endParaRPr lang="en-US" sz="2400" dirty="0"/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45327" y="144016"/>
            <a:ext cx="4263857" cy="620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84848" y="1916832"/>
            <a:ext cx="2808312" cy="36551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ctangle 7"/>
          <p:cNvSpPr/>
          <p:nvPr/>
        </p:nvSpPr>
        <p:spPr>
          <a:xfrm>
            <a:off x="2000672" y="5517232"/>
            <a:ext cx="633670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 smtClean="0"/>
              <a:t>Molten iron at about 2900F is poured from a bucket into an open mold by a person in protective clothes and gloves.</a:t>
            </a:r>
            <a:endParaRPr lang="en-US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44488" y="836712"/>
            <a:ext cx="8352928" cy="46020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2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US" sz="22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major goals of this chapter are to enable you to: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US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Distinguish </a:t>
            </a:r>
            <a:r>
              <a:rPr lang="en-US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between temperature and heat.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US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Express </a:t>
            </a:r>
            <a:r>
              <a:rPr lang="en-US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temperature using different scales</a:t>
            </a:r>
            <a:r>
              <a:rPr lang="en-US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Find 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heat required for change of phase of solids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liquids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and gases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Define elasticity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Apply 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Hooke’s 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law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Calculate the amount of stress on objects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Define and Solve 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density 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problems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464752" y="476672"/>
            <a:ext cx="1454244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200" b="1" u="sng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Objectives</a:t>
            </a:r>
          </a:p>
        </p:txBody>
      </p:sp>
    </p:spTree>
    <p:extLst>
      <p:ext uri="{BB962C8B-B14F-4D97-AF65-F5344CB8AC3E}">
        <p14:creationId xmlns:p14="http://schemas.microsoft.com/office/powerpoint/2010/main" val="392643388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16496" y="836712"/>
            <a:ext cx="1656184" cy="3755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Rectangle 2"/>
          <p:cNvSpPr/>
          <p:nvPr/>
        </p:nvSpPr>
        <p:spPr>
          <a:xfrm>
            <a:off x="310238" y="1280204"/>
            <a:ext cx="9289032" cy="10046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lnSpc>
                <a:spcPct val="130000"/>
              </a:lnSpc>
              <a:buFont typeface="Arial" panose="020B0604020202020204" pitchFamily="34" charset="0"/>
              <a:buChar char="•"/>
            </a:pP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change of phase from </a:t>
            </a:r>
            <a:r>
              <a:rPr lang="en-US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solid to liquid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is called 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melting or fusion.</a:t>
            </a:r>
          </a:p>
          <a:p>
            <a:pPr marL="342900" indent="-342900">
              <a:lnSpc>
                <a:spcPct val="130000"/>
              </a:lnSpc>
              <a:buFont typeface="Arial" panose="020B0604020202020204" pitchFamily="34" charset="0"/>
              <a:buChar char="•"/>
            </a:pP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change from </a:t>
            </a:r>
            <a:r>
              <a:rPr lang="en-US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liquid to solid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is called 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freezing or solidification.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72680" y="144016"/>
            <a:ext cx="4263857" cy="620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ectangle 6"/>
          <p:cNvSpPr/>
          <p:nvPr/>
        </p:nvSpPr>
        <p:spPr>
          <a:xfrm>
            <a:off x="426958" y="2673483"/>
            <a:ext cx="8902191" cy="94179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sz="2300" b="1" dirty="0">
                <a:solidFill>
                  <a:srgbClr val="C00000"/>
                </a:solidFill>
                <a:latin typeface="TimesNewRomanPS"/>
              </a:rPr>
              <a:t>Melting</a:t>
            </a:r>
            <a:r>
              <a:rPr lang="en-US" sz="2300" dirty="0">
                <a:latin typeface="TimesNewRomanPS"/>
              </a:rPr>
              <a:t> and </a:t>
            </a:r>
            <a:r>
              <a:rPr lang="en-US" sz="2300" b="1" dirty="0">
                <a:solidFill>
                  <a:srgbClr val="C00000"/>
                </a:solidFill>
                <a:latin typeface="TimesNewRomanPS"/>
              </a:rPr>
              <a:t>solidification</a:t>
            </a:r>
            <a:r>
              <a:rPr lang="en-US" sz="2300" dirty="0">
                <a:latin typeface="TimesNewRomanPS"/>
              </a:rPr>
              <a:t> of these </a:t>
            </a:r>
            <a:r>
              <a:rPr lang="en-US" sz="2300" dirty="0" smtClean="0">
                <a:latin typeface="TimesNewRomanPS"/>
              </a:rPr>
              <a:t>substances </a:t>
            </a:r>
            <a:r>
              <a:rPr lang="en-US" sz="2300" b="1" dirty="0" smtClean="0">
                <a:latin typeface="TimesNewRomanPS"/>
              </a:rPr>
              <a:t>occur</a:t>
            </a:r>
            <a:r>
              <a:rPr lang="en-US" sz="2300" dirty="0" smtClean="0">
                <a:latin typeface="TimesNewRomanPS"/>
              </a:rPr>
              <a:t> </a:t>
            </a:r>
            <a:r>
              <a:rPr lang="en-US" sz="2300" b="1" dirty="0">
                <a:latin typeface="TimesNewRomanPS"/>
              </a:rPr>
              <a:t>at the same temperature</a:t>
            </a:r>
            <a:endParaRPr lang="en-US" sz="2300" b="1" dirty="0"/>
          </a:p>
        </p:txBody>
      </p:sp>
      <p:sp>
        <p:nvSpPr>
          <p:cNvPr id="8" name="Rectangle 7"/>
          <p:cNvSpPr/>
          <p:nvPr/>
        </p:nvSpPr>
        <p:spPr>
          <a:xfrm>
            <a:off x="341549" y="3789040"/>
            <a:ext cx="907300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There is 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 temperature change 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during change 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of phase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Ice at 0°C changes to water at 0°C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342900" indent="-3429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Although there is no temperature change during a change of phase, 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there is a </a:t>
            </a:r>
            <a:r>
              <a:rPr lang="en-US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transfer of 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heat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</a:pP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* A 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melting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solid </a:t>
            </a:r>
            <a:r>
              <a:rPr lang="en-US" sz="24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absorbs</a:t>
            </a:r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heat and a 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solidifying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liquid </a:t>
            </a:r>
            <a:r>
              <a:rPr lang="en-US" sz="24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gives off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heat.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60512" y="5306858"/>
            <a:ext cx="5616624" cy="14345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60512" y="4465596"/>
            <a:ext cx="4608512" cy="7692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Vertical Scroll 4"/>
          <p:cNvSpPr/>
          <p:nvPr/>
        </p:nvSpPr>
        <p:spPr>
          <a:xfrm>
            <a:off x="6393160" y="4725144"/>
            <a:ext cx="3095650" cy="1728192"/>
          </a:xfrm>
          <a:prstGeom prst="verticalScroll">
            <a:avLst/>
          </a:prstGeom>
          <a:solidFill>
            <a:schemeClr val="bg1">
              <a:lumMod val="85000"/>
            </a:schemeClr>
          </a:solidFill>
          <a:effectLst>
            <a:glow rad="63500">
              <a:schemeClr val="accent2">
                <a:satMod val="175000"/>
                <a:alpha val="40000"/>
              </a:schemeClr>
            </a:glow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perspectiveRelaxedModerately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b="1" i="1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No temperature change during change of phase</a:t>
            </a:r>
            <a:endParaRPr lang="en-US" sz="2400" i="1" dirty="0"/>
          </a:p>
        </p:txBody>
      </p:sp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4" cstate="print"/>
          <a:srcRect r="5949"/>
          <a:stretch>
            <a:fillRect/>
          </a:stretch>
        </p:blipFill>
        <p:spPr bwMode="auto">
          <a:xfrm>
            <a:off x="416496" y="3606477"/>
            <a:ext cx="9001000" cy="758627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</p:pic>
      <p:pic>
        <p:nvPicPr>
          <p:cNvPr id="7" name="Picture 7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72480" y="2038000"/>
            <a:ext cx="5904656" cy="12534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ctangle 7"/>
          <p:cNvSpPr/>
          <p:nvPr/>
        </p:nvSpPr>
        <p:spPr>
          <a:xfrm>
            <a:off x="416496" y="215890"/>
            <a:ext cx="165618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EXAMPLE</a:t>
            </a:r>
            <a:endParaRPr lang="en-US" sz="2400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6609184" y="671486"/>
            <a:ext cx="3240360" cy="246221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When 1 g 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of ice 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at 0°C melts, it 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absorbs 80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cal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heat. </a:t>
            </a:r>
            <a:endParaRPr lang="en-US" sz="2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Similarly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when 1 g of water freezes at 0°C, ice</a:t>
            </a:r>
          </a:p>
          <a:p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at 0°C is produced, and 80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cal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heat is released.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2666" y="610614"/>
            <a:ext cx="6310494" cy="14637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709247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66156" y="189643"/>
            <a:ext cx="7775276" cy="64803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38746" y="1268760"/>
            <a:ext cx="9494774" cy="10525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lnSpc>
                <a:spcPct val="130000"/>
              </a:lnSpc>
              <a:buFont typeface="Arial" panose="020B0604020202020204" pitchFamily="34" charset="0"/>
              <a:buChar char="•"/>
            </a:pPr>
            <a:r>
              <a:rPr lang="en-US" sz="2400" dirty="0" smtClean="0"/>
              <a:t>The change of phase from </a:t>
            </a:r>
            <a:r>
              <a:rPr lang="en-US" sz="2400" b="1" dirty="0" smtClean="0">
                <a:solidFill>
                  <a:srgbClr val="C00000"/>
                </a:solidFill>
              </a:rPr>
              <a:t>liquid to a gas or vapor </a:t>
            </a:r>
            <a:r>
              <a:rPr lang="en-US" sz="2400" dirty="0" smtClean="0"/>
              <a:t>is called </a:t>
            </a:r>
            <a:r>
              <a:rPr lang="en-US" sz="2400" b="1" dirty="0" smtClean="0"/>
              <a:t>vaporization.</a:t>
            </a:r>
          </a:p>
          <a:p>
            <a:pPr marL="342900" indent="-342900">
              <a:lnSpc>
                <a:spcPct val="130000"/>
              </a:lnSpc>
              <a:buFont typeface="Arial" panose="020B0604020202020204" pitchFamily="34" charset="0"/>
              <a:buChar char="•"/>
            </a:pPr>
            <a:r>
              <a:rPr lang="en-US" sz="2400" dirty="0" smtClean="0"/>
              <a:t>The reverse process </a:t>
            </a:r>
            <a:r>
              <a:rPr lang="en-US" sz="2400" b="1" dirty="0">
                <a:solidFill>
                  <a:srgbClr val="C00000"/>
                </a:solidFill>
              </a:rPr>
              <a:t>(gas </a:t>
            </a:r>
            <a:r>
              <a:rPr lang="en-US" sz="2400" b="1" dirty="0">
                <a:solidFill>
                  <a:srgbClr val="C00000"/>
                </a:solidFill>
                <a:sym typeface="Symbol"/>
              </a:rPr>
              <a:t> </a:t>
            </a:r>
            <a:r>
              <a:rPr lang="en-US" sz="2400" b="1" dirty="0" smtClean="0">
                <a:solidFill>
                  <a:srgbClr val="C00000"/>
                </a:solidFill>
                <a:sym typeface="Symbol"/>
              </a:rPr>
              <a:t>liquid)</a:t>
            </a:r>
            <a:r>
              <a:rPr lang="en-US" sz="2400" b="1" dirty="0" smtClean="0">
                <a:sym typeface="Symbol"/>
              </a:rPr>
              <a:t> </a:t>
            </a:r>
            <a:r>
              <a:rPr lang="en-US" sz="2400" dirty="0" smtClean="0"/>
              <a:t>is called </a:t>
            </a:r>
            <a:r>
              <a:rPr lang="en-US" sz="2400" b="1" dirty="0" smtClean="0"/>
              <a:t>condensation</a:t>
            </a:r>
            <a:endParaRPr lang="en-US" sz="2400" dirty="0"/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72680" y="144016"/>
            <a:ext cx="4263857" cy="620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72480" y="821854"/>
            <a:ext cx="3688818" cy="5493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Rectangle 1"/>
          <p:cNvSpPr/>
          <p:nvPr/>
        </p:nvSpPr>
        <p:spPr>
          <a:xfrm>
            <a:off x="181511" y="4227192"/>
            <a:ext cx="9526976" cy="180895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900" indent="-342900">
              <a:lnSpc>
                <a:spcPct val="130000"/>
              </a:lnSpc>
              <a:buFont typeface="Arial" panose="020B0604020202020204" pitchFamily="34" charset="0"/>
              <a:buChar char="•"/>
            </a:pP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While a liquid is boiling, </a:t>
            </a:r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temperature of the liquid does not change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However, </a:t>
            </a:r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there is a transfer of heat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342900" indent="-342900">
              <a:lnSpc>
                <a:spcPct val="130000"/>
              </a:lnSpc>
              <a:buFont typeface="Arial" panose="020B0604020202020204" pitchFamily="34" charset="0"/>
              <a:buChar char="•"/>
            </a:pP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liquid being vaporized</a:t>
            </a:r>
            <a:r>
              <a:rPr lang="en-US" sz="2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boiled</a:t>
            </a:r>
            <a:r>
              <a:rPr lang="en-US" sz="2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sz="22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absorbs 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heat. As a vapor</a:t>
            </a:r>
            <a:r>
              <a:rPr lang="en-US" sz="2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condenses</a:t>
            </a:r>
            <a:r>
              <a:rPr lang="en-US" sz="2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heat</a:t>
            </a:r>
            <a:r>
              <a:rPr lang="en-US" sz="2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is given off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779" y="2768262"/>
            <a:ext cx="9644708" cy="101202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1739" y="620688"/>
            <a:ext cx="3009874" cy="440137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13040" y="620688"/>
            <a:ext cx="2610975" cy="4201313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200472" y="5180798"/>
            <a:ext cx="3672408" cy="83099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600" dirty="0">
                <a:latin typeface="TimesNewRomanPS"/>
              </a:rPr>
              <a:t>Heat </a:t>
            </a:r>
            <a:r>
              <a:rPr lang="en-US" sz="1600" b="1" dirty="0">
                <a:latin typeface="TimesNewRomanPS"/>
              </a:rPr>
              <a:t>supplied</a:t>
            </a:r>
            <a:r>
              <a:rPr lang="en-US" sz="1600" dirty="0">
                <a:latin typeface="TimesNewRomanPS"/>
              </a:rPr>
              <a:t> to boiling water</a:t>
            </a:r>
          </a:p>
          <a:p>
            <a:r>
              <a:rPr lang="en-US" sz="1600" dirty="0">
                <a:latin typeface="TimesNewRomanPS"/>
              </a:rPr>
              <a:t>changes liquid water into steam—the gas </a:t>
            </a:r>
            <a:r>
              <a:rPr lang="en-US" sz="1600" dirty="0" smtClean="0">
                <a:latin typeface="TimesNewRomanPS"/>
              </a:rPr>
              <a:t>form of </a:t>
            </a:r>
            <a:r>
              <a:rPr lang="en-US" sz="1600" dirty="0">
                <a:latin typeface="TimesNewRomanPS"/>
              </a:rPr>
              <a:t>water.</a:t>
            </a:r>
            <a:endParaRPr lang="en-US" sz="1600" dirty="0"/>
          </a:p>
        </p:txBody>
      </p:sp>
      <p:sp>
        <p:nvSpPr>
          <p:cNvPr id="8" name="Rectangle 7"/>
          <p:cNvSpPr/>
          <p:nvPr/>
        </p:nvSpPr>
        <p:spPr>
          <a:xfrm>
            <a:off x="4880992" y="5180798"/>
            <a:ext cx="3744416" cy="58477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600" dirty="0">
                <a:latin typeface="TimesNewRomanPS"/>
              </a:rPr>
              <a:t>A large amount of heat </a:t>
            </a:r>
            <a:r>
              <a:rPr lang="en-US" sz="1600" dirty="0" smtClean="0">
                <a:latin typeface="TimesNewRomanPS"/>
              </a:rPr>
              <a:t>is </a:t>
            </a:r>
            <a:r>
              <a:rPr lang="en-US" sz="1600" b="1" dirty="0" smtClean="0">
                <a:latin typeface="TimesNewRomanPS"/>
              </a:rPr>
              <a:t>released</a:t>
            </a:r>
            <a:r>
              <a:rPr lang="en-US" sz="1600" dirty="0" smtClean="0">
                <a:latin typeface="TimesNewRomanPS"/>
              </a:rPr>
              <a:t> </a:t>
            </a:r>
            <a:r>
              <a:rPr lang="en-US" sz="1600" dirty="0">
                <a:latin typeface="TimesNewRomanPS"/>
              </a:rPr>
              <a:t>by condensation of steam in a radiator.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272082685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454596" y="5305425"/>
            <a:ext cx="6108129" cy="1514475"/>
            <a:chOff x="454596" y="5305425"/>
            <a:chExt cx="6108129" cy="1514475"/>
          </a:xfrm>
        </p:grpSpPr>
        <p:pic>
          <p:nvPicPr>
            <p:cNvPr id="4" name="Picture 8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454596" y="5305425"/>
              <a:ext cx="4762500" cy="15144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5" name="Picture 9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3267075" y="5371306"/>
              <a:ext cx="3295650" cy="3429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6" name="Picture 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60512" y="4525392"/>
            <a:ext cx="4896544" cy="7758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81045" y="3850002"/>
            <a:ext cx="9073008" cy="58711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</p:pic>
      <p:sp>
        <p:nvSpPr>
          <p:cNvPr id="8" name="Vertical Scroll 7"/>
          <p:cNvSpPr/>
          <p:nvPr/>
        </p:nvSpPr>
        <p:spPr>
          <a:xfrm>
            <a:off x="6537870" y="4725144"/>
            <a:ext cx="3095650" cy="1728192"/>
          </a:xfrm>
          <a:prstGeom prst="verticalScroll">
            <a:avLst/>
          </a:prstGeom>
          <a:solidFill>
            <a:schemeClr val="bg1">
              <a:lumMod val="85000"/>
            </a:schemeClr>
          </a:solidFill>
          <a:effectLst>
            <a:glow rad="63500">
              <a:schemeClr val="accent2">
                <a:satMod val="175000"/>
                <a:alpha val="40000"/>
              </a:schemeClr>
            </a:glow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perspectiveRelaxedModerately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b="1" i="1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No temperature change during change of phase</a:t>
            </a:r>
            <a:endParaRPr lang="en-US" sz="2400" i="1" dirty="0"/>
          </a:p>
        </p:txBody>
      </p:sp>
      <p:pic>
        <p:nvPicPr>
          <p:cNvPr id="9" name="Picture 4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898678" y="1491775"/>
            <a:ext cx="5781204" cy="11241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Rectangle 9"/>
          <p:cNvSpPr/>
          <p:nvPr/>
        </p:nvSpPr>
        <p:spPr>
          <a:xfrm>
            <a:off x="272480" y="260648"/>
            <a:ext cx="165618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EXAMPLE</a:t>
            </a:r>
            <a:endParaRPr lang="en-US" sz="2400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899488" y="260648"/>
            <a:ext cx="5780394" cy="1147027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955216" y="2612311"/>
            <a:ext cx="5724666" cy="12004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170697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28464" y="260648"/>
            <a:ext cx="9777536" cy="52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At the point of condensation, the vapor becomes saturated; </a:t>
            </a:r>
            <a:r>
              <a:rPr lang="en-US" sz="24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that is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the vapor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cannot hold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any more moisture</a:t>
            </a:r>
          </a:p>
          <a:p>
            <a:pPr marL="342900" indent="-3429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Relative 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humidity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is the </a:t>
            </a:r>
            <a:r>
              <a:rPr lang="en-US" sz="2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ratio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the </a:t>
            </a:r>
            <a:r>
              <a:rPr lang="en-US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actual amount </a:t>
            </a:r>
            <a:r>
              <a:rPr lang="en-US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of vapor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 the atmosphere </a:t>
            </a:r>
            <a:r>
              <a:rPr lang="en-US" sz="2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amount of vapor required to reach 100% of saturation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at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existing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temperature. </a:t>
            </a:r>
            <a:endPara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As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air 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temperature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decreases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without change in pressure or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vapor content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the 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relative humidity </a:t>
            </a:r>
            <a:r>
              <a:rPr lang="en-US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increases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until it reaches 100% at saturation. </a:t>
            </a:r>
            <a:endPara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US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temperature at </a:t>
            </a:r>
            <a:r>
              <a:rPr lang="en-US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which saturation is reached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is called the 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dew 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point</a:t>
            </a:r>
          </a:p>
          <a:p>
            <a:pPr marL="342900" indent="-3429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Once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saturation is reached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and the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temperature continues to decrease, condensation occurs in the form of dew, fog, mist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clouds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and rain or other forms of precipitation.</a:t>
            </a:r>
          </a:p>
        </p:txBody>
      </p:sp>
    </p:spTree>
    <p:extLst>
      <p:ext uri="{BB962C8B-B14F-4D97-AF65-F5344CB8AC3E}">
        <p14:creationId xmlns:p14="http://schemas.microsoft.com/office/powerpoint/2010/main" val="389219711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 b="18076"/>
          <a:stretch>
            <a:fillRect/>
          </a:stretch>
        </p:blipFill>
        <p:spPr bwMode="auto">
          <a:xfrm>
            <a:off x="426001" y="548679"/>
            <a:ext cx="8991495" cy="54006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 cstate="print"/>
          <a:srcRect t="90152"/>
          <a:stretch>
            <a:fillRect/>
          </a:stretch>
        </p:blipFill>
        <p:spPr bwMode="auto">
          <a:xfrm>
            <a:off x="488504" y="6021288"/>
            <a:ext cx="9001000" cy="649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ectangle 3"/>
          <p:cNvSpPr/>
          <p:nvPr/>
        </p:nvSpPr>
        <p:spPr>
          <a:xfrm>
            <a:off x="416496" y="159022"/>
            <a:ext cx="165618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EXAMPLE</a:t>
            </a:r>
            <a:endParaRPr lang="en-US" sz="2400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4488" y="692696"/>
            <a:ext cx="9316167" cy="56894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4"/>
          <p:cNvSpPr/>
          <p:nvPr/>
        </p:nvSpPr>
        <p:spPr>
          <a:xfrm>
            <a:off x="272480" y="231031"/>
            <a:ext cx="165618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EXAMPLE</a:t>
            </a:r>
            <a:endParaRPr lang="en-US" sz="2400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87755" y="980730"/>
            <a:ext cx="7554428" cy="50405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Rectangle 2"/>
          <p:cNvSpPr/>
          <p:nvPr/>
        </p:nvSpPr>
        <p:spPr>
          <a:xfrm>
            <a:off x="272480" y="231031"/>
            <a:ext cx="165618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EXAMPLE</a:t>
            </a:r>
            <a:endParaRPr lang="en-US" sz="2400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97663" y="1681758"/>
            <a:ext cx="1647825" cy="2762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191994" y="1325910"/>
            <a:ext cx="942975" cy="2762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368824" y="2492896"/>
            <a:ext cx="1600200" cy="3048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401466" y="3501008"/>
            <a:ext cx="895350" cy="2762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237631" y="4293096"/>
            <a:ext cx="1419225" cy="3333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cxnSp>
        <p:nvCxnSpPr>
          <p:cNvPr id="10" name="Straight Arrow Connector 9"/>
          <p:cNvCxnSpPr>
            <a:stCxn id="1029" idx="2"/>
          </p:cNvCxnSpPr>
          <p:nvPr/>
        </p:nvCxnSpPr>
        <p:spPr>
          <a:xfrm flipH="1">
            <a:off x="2843357" y="3777233"/>
            <a:ext cx="5784" cy="323311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>
            <a:stCxn id="1030" idx="1"/>
          </p:cNvCxnSpPr>
          <p:nvPr/>
        </p:nvCxnSpPr>
        <p:spPr>
          <a:xfrm flipH="1" flipV="1">
            <a:off x="1903077" y="4281699"/>
            <a:ext cx="334554" cy="178085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/>
          <p:nvPr/>
        </p:nvCxnSpPr>
        <p:spPr>
          <a:xfrm>
            <a:off x="4520952" y="2852936"/>
            <a:ext cx="288032" cy="288032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/>
          <p:nvPr/>
        </p:nvCxnSpPr>
        <p:spPr>
          <a:xfrm>
            <a:off x="6681192" y="1628800"/>
            <a:ext cx="72008" cy="288032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>
            <a:stCxn id="1026" idx="1"/>
          </p:cNvCxnSpPr>
          <p:nvPr/>
        </p:nvCxnSpPr>
        <p:spPr>
          <a:xfrm flipH="1" flipV="1">
            <a:off x="7401272" y="1772816"/>
            <a:ext cx="296391" cy="47055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58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97216" y="2060848"/>
            <a:ext cx="324420" cy="3323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758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422512" y="2787175"/>
            <a:ext cx="1801561" cy="7379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3080792" y="404664"/>
            <a:ext cx="276530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/>
              <a:t>Temperature:</a:t>
            </a:r>
            <a:endParaRPr lang="en-US" b="1" dirty="0"/>
          </a:p>
        </p:txBody>
      </p:sp>
      <p:sp>
        <p:nvSpPr>
          <p:cNvPr id="5" name="TextBox 4"/>
          <p:cNvSpPr txBox="1"/>
          <p:nvPr/>
        </p:nvSpPr>
        <p:spPr>
          <a:xfrm>
            <a:off x="352318" y="1110034"/>
            <a:ext cx="9217024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2200" dirty="0" smtClean="0"/>
              <a:t> Basically temperature is </a:t>
            </a:r>
            <a:r>
              <a:rPr lang="en-US" sz="2200" i="1" u="sng" dirty="0" smtClean="0"/>
              <a:t>a measure</a:t>
            </a:r>
            <a:r>
              <a:rPr lang="en-US" sz="2200" dirty="0" smtClean="0"/>
              <a:t> of </a:t>
            </a:r>
            <a:r>
              <a:rPr lang="en-US" sz="2200" b="1" i="1" dirty="0" smtClean="0"/>
              <a:t>hotness</a:t>
            </a:r>
            <a:r>
              <a:rPr lang="en-US" sz="2200" dirty="0" smtClean="0"/>
              <a:t> or </a:t>
            </a:r>
            <a:r>
              <a:rPr lang="en-US" sz="2200" b="1" i="1" dirty="0" smtClean="0"/>
              <a:t>coldness</a:t>
            </a:r>
            <a:r>
              <a:rPr lang="en-US" sz="2200" dirty="0" smtClean="0"/>
              <a:t> of an object</a:t>
            </a:r>
          </a:p>
          <a:p>
            <a:pPr>
              <a:buFont typeface="Arial" pitchFamily="34" charset="0"/>
              <a:buChar char="•"/>
            </a:pPr>
            <a:r>
              <a:rPr lang="en-US" sz="2200" dirty="0" smtClean="0"/>
              <a:t> Properly measured with instrumental </a:t>
            </a:r>
            <a:r>
              <a:rPr lang="en-US" sz="2200" b="1" i="1" dirty="0" smtClean="0"/>
              <a:t>thermometer</a:t>
            </a:r>
            <a:r>
              <a:rPr lang="en-US" sz="2200" dirty="0" smtClean="0"/>
              <a:t>. (not by hand which is not sensitive enough nor precise) </a:t>
            </a:r>
            <a:endParaRPr lang="en-US" sz="2200" dirty="0"/>
          </a:p>
        </p:txBody>
      </p:sp>
      <p:sp>
        <p:nvSpPr>
          <p:cNvPr id="6" name="TextBox 5"/>
          <p:cNvSpPr txBox="1"/>
          <p:nvPr/>
        </p:nvSpPr>
        <p:spPr>
          <a:xfrm>
            <a:off x="319474" y="2384342"/>
            <a:ext cx="266429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u="sng" dirty="0" smtClean="0"/>
              <a:t>Thermometer example:</a:t>
            </a:r>
            <a:endParaRPr lang="en-US" sz="2000" u="sng" dirty="0"/>
          </a:p>
        </p:txBody>
      </p:sp>
      <p:sp>
        <p:nvSpPr>
          <p:cNvPr id="2" name="Rectangle 1"/>
          <p:cNvSpPr/>
          <p:nvPr/>
        </p:nvSpPr>
        <p:spPr>
          <a:xfrm>
            <a:off x="352318" y="2937718"/>
            <a:ext cx="5066624" cy="923330"/>
          </a:xfrm>
          <a:prstGeom prst="rect">
            <a:avLst/>
          </a:prstGeom>
          <a:solidFill>
            <a:schemeClr val="bg1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>
                <a:latin typeface="TimesNewRomanPS"/>
              </a:rPr>
              <a:t>A property </a:t>
            </a:r>
            <a:r>
              <a:rPr lang="en-US" dirty="0">
                <a:latin typeface="TimesNewRomanPS"/>
              </a:rPr>
              <a:t>of matter that we use to find temperature is the change in volume </a:t>
            </a:r>
            <a:r>
              <a:rPr lang="en-US" dirty="0" smtClean="0">
                <a:latin typeface="TimesNewRomanPS"/>
              </a:rPr>
              <a:t>of a </a:t>
            </a:r>
            <a:r>
              <a:rPr lang="en-US" dirty="0">
                <a:latin typeface="TimesNewRomanPS"/>
              </a:rPr>
              <a:t>liquid or a solid as its temperature changes</a:t>
            </a:r>
            <a:r>
              <a:rPr lang="en-US" dirty="0" smtClean="0">
                <a:latin typeface="TimesNewRomanPS"/>
              </a:rPr>
              <a:t>.</a:t>
            </a:r>
          </a:p>
        </p:txBody>
      </p:sp>
      <p:sp>
        <p:nvSpPr>
          <p:cNvPr id="7" name="Rectangle 6"/>
          <p:cNvSpPr/>
          <p:nvPr/>
        </p:nvSpPr>
        <p:spPr>
          <a:xfrm>
            <a:off x="322063" y="5452299"/>
            <a:ext cx="8701047" cy="115416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txBody>
          <a:bodyPr wrap="square">
            <a:spAutoFit/>
          </a:bodyPr>
          <a:lstStyle/>
          <a:p>
            <a:pPr lvl="0"/>
            <a:r>
              <a:rPr lang="en-US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liquid in glass thermometers</a:t>
            </a:r>
          </a:p>
          <a:p>
            <a:r>
              <a:rPr lang="en-US" sz="2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When </a:t>
            </a:r>
            <a:r>
              <a:rPr lang="en-US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liquid is heated, it expands and rises up the glass tube.</a:t>
            </a:r>
          </a:p>
          <a:p>
            <a:r>
              <a:rPr lang="en-US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height to which the liquid rises indicates the temperature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4596" y="2587327"/>
            <a:ext cx="7686675" cy="3933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60040" y="404664"/>
            <a:ext cx="9345488" cy="8549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15372" y="951013"/>
            <a:ext cx="3839049" cy="314930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Rectangle 4"/>
          <p:cNvSpPr/>
          <p:nvPr/>
        </p:nvSpPr>
        <p:spPr>
          <a:xfrm>
            <a:off x="268288" y="-27384"/>
            <a:ext cx="165618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>
                <a:solidFill>
                  <a:srgbClr val="1F497D">
                    <a:lumMod val="60000"/>
                    <a:lumOff val="40000"/>
                  </a:srgbClr>
                </a:solidFill>
              </a:rPr>
              <a:t>EXAMPLE</a:t>
            </a:r>
            <a:endParaRPr lang="en-US" sz="2400" b="1" dirty="0">
              <a:solidFill>
                <a:srgbClr val="1F497D">
                  <a:lumMod val="60000"/>
                  <a:lumOff val="40000"/>
                </a:srgbClr>
              </a:solidFill>
            </a:endParaRPr>
          </a:p>
        </p:txBody>
      </p:sp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54596" y="1839787"/>
            <a:ext cx="4032448" cy="7284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7820938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5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46887" y="2563500"/>
            <a:ext cx="3600400" cy="4583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ectangle 3"/>
          <p:cNvSpPr/>
          <p:nvPr/>
        </p:nvSpPr>
        <p:spPr>
          <a:xfrm>
            <a:off x="632520" y="980728"/>
            <a:ext cx="921702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smtClean="0">
                <a:solidFill>
                  <a:schemeClr val="accent6">
                    <a:lumMod val="75000"/>
                  </a:schemeClr>
                </a:solidFill>
              </a:rPr>
              <a:t>is a measure of a deformed object’s ability to return to its original size and shape once the outside forces are removed.</a:t>
            </a:r>
            <a:endParaRPr lang="en-US" sz="28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700699" y="3140968"/>
            <a:ext cx="7557524" cy="1995540"/>
            <a:chOff x="1067884" y="3265105"/>
            <a:chExt cx="7557524" cy="1995540"/>
          </a:xfrm>
        </p:grpSpPr>
        <p:pic>
          <p:nvPicPr>
            <p:cNvPr id="7" name="Picture 2"/>
            <p:cNvPicPr>
              <a:picLocks noChangeAspect="1" noChangeArrowheads="1"/>
            </p:cNvPicPr>
            <p:nvPr/>
          </p:nvPicPr>
          <p:blipFill>
            <a:blip r:embed="rId3" cstate="print"/>
            <a:srcRect l="42002" r="33847"/>
            <a:stretch>
              <a:fillRect/>
            </a:stretch>
          </p:blipFill>
          <p:spPr bwMode="auto">
            <a:xfrm>
              <a:off x="4518237" y="3265105"/>
              <a:ext cx="1229566" cy="177951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5" name="Picture 2"/>
            <p:cNvPicPr>
              <a:picLocks noChangeAspect="1" noChangeArrowheads="1"/>
            </p:cNvPicPr>
            <p:nvPr/>
          </p:nvPicPr>
          <p:blipFill>
            <a:blip r:embed="rId3" cstate="print"/>
            <a:srcRect r="59048"/>
            <a:stretch>
              <a:fillRect/>
            </a:stretch>
          </p:blipFill>
          <p:spPr bwMode="auto">
            <a:xfrm>
              <a:off x="1067884" y="3265105"/>
              <a:ext cx="2084916" cy="177951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2" name="Notched Right Arrow 11"/>
            <p:cNvSpPr/>
            <p:nvPr/>
          </p:nvSpPr>
          <p:spPr>
            <a:xfrm flipH="1">
              <a:off x="3296816" y="3748477"/>
              <a:ext cx="1152128" cy="432048"/>
            </a:xfrm>
            <a:prstGeom prst="notchedRightArrow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ts val="1600"/>
                </a:lnSpc>
              </a:pPr>
              <a:r>
                <a:rPr lang="en-US" b="1" dirty="0" smtClean="0">
                  <a:solidFill>
                    <a:schemeClr val="accent2">
                      <a:lumMod val="50000"/>
                    </a:schemeClr>
                  </a:solidFill>
                </a:rPr>
                <a:t>Stretch</a:t>
              </a:r>
              <a:endParaRPr lang="en-US" b="1" dirty="0">
                <a:solidFill>
                  <a:schemeClr val="accent2">
                    <a:lumMod val="50000"/>
                  </a:schemeClr>
                </a:solidFill>
              </a:endParaRPr>
            </a:p>
          </p:txBody>
        </p:sp>
        <p:pic>
          <p:nvPicPr>
            <p:cNvPr id="38914" name="Picture 2"/>
            <p:cNvPicPr>
              <a:picLocks noChangeAspect="1" noChangeArrowheads="1"/>
            </p:cNvPicPr>
            <p:nvPr/>
          </p:nvPicPr>
          <p:blipFill>
            <a:blip r:embed="rId3" cstate="print"/>
            <a:srcRect l="69303"/>
            <a:stretch>
              <a:fillRect/>
            </a:stretch>
          </p:blipFill>
          <p:spPr bwMode="auto">
            <a:xfrm>
              <a:off x="7062544" y="3481129"/>
              <a:ext cx="1562864" cy="177951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9" name="Notched Right Arrow 8"/>
            <p:cNvSpPr/>
            <p:nvPr/>
          </p:nvSpPr>
          <p:spPr>
            <a:xfrm>
              <a:off x="5838408" y="3748477"/>
              <a:ext cx="1224136" cy="432048"/>
            </a:xfrm>
            <a:prstGeom prst="notchedRightArrow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ts val="1600"/>
                </a:lnSpc>
              </a:pPr>
              <a:r>
                <a:rPr lang="en-US" b="1" dirty="0" smtClean="0">
                  <a:solidFill>
                    <a:schemeClr val="accent2">
                      <a:lumMod val="50000"/>
                    </a:schemeClr>
                  </a:solidFill>
                </a:rPr>
                <a:t>squeeze</a:t>
              </a:r>
              <a:endParaRPr lang="en-US" b="1" dirty="0">
                <a:solidFill>
                  <a:schemeClr val="accent2">
                    <a:lumMod val="50000"/>
                  </a:schemeClr>
                </a:solidFill>
              </a:endParaRPr>
            </a:p>
          </p:txBody>
        </p:sp>
        <p:sp>
          <p:nvSpPr>
            <p:cNvPr id="10" name="Notched Right Arrow 9"/>
            <p:cNvSpPr/>
            <p:nvPr/>
          </p:nvSpPr>
          <p:spPr>
            <a:xfrm flipH="1">
              <a:off x="5838408" y="4396549"/>
              <a:ext cx="1152128" cy="432048"/>
            </a:xfrm>
            <a:prstGeom prst="notchedRightArrow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ts val="1600"/>
                </a:lnSpc>
              </a:pPr>
              <a:r>
                <a:rPr lang="en-US" b="1" dirty="0" smtClean="0">
                  <a:solidFill>
                    <a:schemeClr val="accent2">
                      <a:lumMod val="50000"/>
                    </a:schemeClr>
                  </a:solidFill>
                </a:rPr>
                <a:t>Release</a:t>
              </a:r>
              <a:endParaRPr lang="en-US" b="1" dirty="0">
                <a:solidFill>
                  <a:schemeClr val="accent2">
                    <a:lumMod val="50000"/>
                  </a:schemeClr>
                </a:solidFill>
              </a:endParaRPr>
            </a:p>
          </p:txBody>
        </p:sp>
        <p:sp>
          <p:nvSpPr>
            <p:cNvPr id="11" name="Notched Right Arrow 10"/>
            <p:cNvSpPr/>
            <p:nvPr/>
          </p:nvSpPr>
          <p:spPr>
            <a:xfrm>
              <a:off x="3296816" y="4396549"/>
              <a:ext cx="1224136" cy="432048"/>
            </a:xfrm>
            <a:prstGeom prst="notchedRightArrow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ts val="1600"/>
                </a:lnSpc>
              </a:pPr>
              <a:r>
                <a:rPr lang="en-US" b="1" dirty="0" smtClean="0">
                  <a:solidFill>
                    <a:schemeClr val="accent2">
                      <a:lumMod val="50000"/>
                    </a:schemeClr>
                  </a:solidFill>
                </a:rPr>
                <a:t>Release</a:t>
              </a:r>
              <a:endParaRPr lang="en-US" b="1" dirty="0">
                <a:solidFill>
                  <a:schemeClr val="accent2">
                    <a:lumMod val="50000"/>
                  </a:schemeClr>
                </a:solidFill>
              </a:endParaRPr>
            </a:p>
          </p:txBody>
        </p:sp>
      </p:grpSp>
      <p:sp>
        <p:nvSpPr>
          <p:cNvPr id="13" name="Rectangle 12"/>
          <p:cNvSpPr/>
          <p:nvPr/>
        </p:nvSpPr>
        <p:spPr>
          <a:xfrm>
            <a:off x="632520" y="2563500"/>
            <a:ext cx="165618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EXAMPLE:</a:t>
            </a:r>
            <a:endParaRPr lang="en-US" sz="2400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38916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96816" y="109030"/>
            <a:ext cx="2952328" cy="9437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Rectangle 2"/>
          <p:cNvSpPr/>
          <p:nvPr/>
        </p:nvSpPr>
        <p:spPr>
          <a:xfrm>
            <a:off x="416496" y="4869160"/>
            <a:ext cx="9073007" cy="19328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lnSpc>
                <a:spcPct val="130000"/>
              </a:lnSpc>
              <a:buFont typeface="Arial" panose="020B0604020202020204" pitchFamily="34" charset="0"/>
              <a:buChar char="•"/>
            </a:pPr>
            <a:r>
              <a:rPr lang="en-US" sz="2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When </a:t>
            </a:r>
            <a:r>
              <a:rPr lang="en-US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molecules are slightly pulled out of </a:t>
            </a:r>
            <a:r>
              <a:rPr lang="en-US" sz="2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position (</a:t>
            </a:r>
            <a:r>
              <a:rPr lang="en-US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being farther apart than normal</a:t>
            </a:r>
            <a:r>
              <a:rPr lang="en-US" sz="2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en-US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they </a:t>
            </a:r>
            <a:r>
              <a:rPr lang="en-US" sz="2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attract each other after </a:t>
            </a:r>
            <a:r>
              <a:rPr lang="en-US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releasing the pressure </a:t>
            </a:r>
            <a:r>
              <a:rPr lang="en-US" sz="2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342900" indent="-342900">
              <a:lnSpc>
                <a:spcPct val="130000"/>
              </a:lnSpc>
              <a:buFont typeface="Arial" panose="020B0604020202020204" pitchFamily="34" charset="0"/>
              <a:buChar char="•"/>
            </a:pPr>
            <a:r>
              <a:rPr lang="en-US" sz="2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When </a:t>
            </a:r>
            <a:r>
              <a:rPr lang="en-US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they are pressed too close together, they repel each </a:t>
            </a:r>
            <a:r>
              <a:rPr lang="en-US" sz="2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other</a:t>
            </a:r>
            <a:r>
              <a:rPr lang="en-US" sz="23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after releasing the </a:t>
            </a:r>
            <a:r>
              <a:rPr lang="en-US" sz="23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pressure. </a:t>
            </a:r>
            <a:endParaRPr lang="en-US" sz="2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96280" y="1124744"/>
            <a:ext cx="9201472" cy="34333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Rectangle 2"/>
          <p:cNvSpPr/>
          <p:nvPr/>
        </p:nvSpPr>
        <p:spPr>
          <a:xfrm>
            <a:off x="920552" y="5694347"/>
            <a:ext cx="835292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i="1" u="sng" dirty="0" smtClean="0"/>
              <a:t>The elastic limit </a:t>
            </a:r>
            <a:r>
              <a:rPr lang="en-US" sz="2400" b="1" dirty="0" smtClean="0">
                <a:solidFill>
                  <a:schemeClr val="accent6">
                    <a:lumMod val="75000"/>
                  </a:schemeClr>
                </a:solidFill>
              </a:rPr>
              <a:t>of a solid is the point beyond which a deformed object </a:t>
            </a:r>
            <a:r>
              <a:rPr lang="en-US" sz="2400" b="1" i="1" dirty="0" smtClean="0">
                <a:solidFill>
                  <a:schemeClr val="accent6">
                    <a:lumMod val="75000"/>
                  </a:schemeClr>
                </a:solidFill>
              </a:rPr>
              <a:t>cannot</a:t>
            </a:r>
            <a:r>
              <a:rPr lang="en-US" sz="2400" b="1" dirty="0" smtClean="0">
                <a:solidFill>
                  <a:schemeClr val="accent6">
                    <a:lumMod val="75000"/>
                  </a:schemeClr>
                </a:solidFill>
              </a:rPr>
              <a:t> return to its original shape.</a:t>
            </a:r>
            <a:endParaRPr lang="en-US" sz="24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432720" y="211287"/>
            <a:ext cx="504056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400" b="1" i="1" dirty="0" smtClean="0">
                <a:solidFill>
                  <a:schemeClr val="accent6">
                    <a:lumMod val="75000"/>
                  </a:schemeClr>
                </a:solidFill>
              </a:rPr>
              <a:t>The elastic limit</a:t>
            </a:r>
            <a:endParaRPr lang="en-US" sz="36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416496" y="4674735"/>
            <a:ext cx="9281256" cy="830997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If too large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 deforming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force is applied, an object may become deformed permanently.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5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497908" y="2223914"/>
            <a:ext cx="1415532" cy="128536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096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1392" y="1137350"/>
            <a:ext cx="9030120" cy="8514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64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32520" y="2295922"/>
            <a:ext cx="5494002" cy="102504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0966" name="Picture 6"/>
          <p:cNvPicPr>
            <a:picLocks noChangeAspect="1" noChangeArrowheads="1"/>
          </p:cNvPicPr>
          <p:nvPr/>
        </p:nvPicPr>
        <p:blipFill>
          <a:blip r:embed="rId5" cstate="print"/>
          <a:srcRect t="24508"/>
          <a:stretch>
            <a:fillRect/>
          </a:stretch>
        </p:blipFill>
        <p:spPr bwMode="auto">
          <a:xfrm>
            <a:off x="1586040" y="5104234"/>
            <a:ext cx="6515974" cy="13491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ctangle 7"/>
          <p:cNvSpPr/>
          <p:nvPr/>
        </p:nvSpPr>
        <p:spPr>
          <a:xfrm>
            <a:off x="3656856" y="211287"/>
            <a:ext cx="259228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400" b="1" i="1" dirty="0" smtClean="0">
                <a:solidFill>
                  <a:schemeClr val="accent6">
                    <a:lumMod val="75000"/>
                  </a:schemeClr>
                </a:solidFill>
              </a:rPr>
              <a:t>Stress</a:t>
            </a:r>
            <a:endParaRPr lang="en-US" sz="36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712640" y="4400748"/>
            <a:ext cx="6552728" cy="46166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2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sym typeface="Symbol"/>
              </a:rPr>
              <a:t> </a:t>
            </a:r>
            <a:r>
              <a:rPr lang="en-US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Pa </a:t>
            </a:r>
            <a:r>
              <a:rPr lang="en-US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sym typeface="Symbol"/>
              </a:rPr>
              <a:t> Pascal (SI pressure unit)  </a:t>
            </a:r>
            <a:r>
              <a:rPr lang="en-US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1 </a:t>
            </a:r>
            <a:r>
              <a:rPr lang="en-US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Pa </a:t>
            </a:r>
            <a:r>
              <a:rPr lang="en-US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= 1 N/m</a:t>
            </a:r>
            <a:r>
              <a:rPr lang="en-US" sz="2400" b="1" baseline="30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2</a:t>
            </a:r>
            <a:endParaRPr lang="en-US" sz="24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6249144" y="2583954"/>
            <a:ext cx="115212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i="1" dirty="0" smtClean="0"/>
              <a:t>Or</a:t>
            </a:r>
            <a:endParaRPr lang="en-US" sz="2400" b="1" dirty="0"/>
          </a:p>
        </p:txBody>
      </p:sp>
      <p:pic>
        <p:nvPicPr>
          <p:cNvPr id="11" name="Picture 6"/>
          <p:cNvPicPr>
            <a:picLocks noChangeAspect="1" noChangeArrowheads="1"/>
          </p:cNvPicPr>
          <p:nvPr/>
        </p:nvPicPr>
        <p:blipFill>
          <a:blip r:embed="rId5" cstate="print"/>
          <a:srcRect b="74937"/>
          <a:stretch>
            <a:fillRect/>
          </a:stretch>
        </p:blipFill>
        <p:spPr bwMode="auto">
          <a:xfrm>
            <a:off x="1568624" y="3929288"/>
            <a:ext cx="6515968" cy="4479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81464" y="4906250"/>
            <a:ext cx="4104456" cy="10144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64968" y="1262466"/>
            <a:ext cx="4320480" cy="35731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4"/>
          <p:cNvSpPr/>
          <p:nvPr/>
        </p:nvSpPr>
        <p:spPr>
          <a:xfrm>
            <a:off x="3656856" y="476672"/>
            <a:ext cx="201622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EXAMPLE:</a:t>
            </a:r>
            <a:endParaRPr lang="en-US" sz="2800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4" cstate="print"/>
          <a:srcRect l="55394"/>
          <a:stretch>
            <a:fillRect/>
          </a:stretch>
        </p:blipFill>
        <p:spPr bwMode="auto">
          <a:xfrm>
            <a:off x="499461" y="3409590"/>
            <a:ext cx="3294205" cy="2178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5"/>
          <p:cNvPicPr>
            <a:picLocks noChangeAspect="1" noChangeArrowheads="1"/>
          </p:cNvPicPr>
          <p:nvPr/>
        </p:nvPicPr>
        <p:blipFill>
          <a:blip r:embed="rId4" cstate="print"/>
          <a:srcRect r="55989"/>
          <a:stretch>
            <a:fillRect/>
          </a:stretch>
        </p:blipFill>
        <p:spPr bwMode="auto">
          <a:xfrm>
            <a:off x="488504" y="1124744"/>
            <a:ext cx="3250269" cy="2178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Rectangle 1"/>
          <p:cNvSpPr/>
          <p:nvPr/>
        </p:nvSpPr>
        <p:spPr>
          <a:xfrm>
            <a:off x="200472" y="5712604"/>
            <a:ext cx="4464496" cy="101566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This shows that when the same force is applied to a smaller area, the stress is greater.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848544" y="1124744"/>
            <a:ext cx="460851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800" b="1" i="1" dirty="0" smtClean="0">
                <a:solidFill>
                  <a:schemeClr val="accent6">
                    <a:lumMod val="75000"/>
                  </a:schemeClr>
                </a:solidFill>
              </a:rPr>
              <a:t>Stress</a:t>
            </a:r>
            <a:r>
              <a:rPr lang="en-US" sz="4400" b="1" i="1" dirty="0" smtClean="0">
                <a:solidFill>
                  <a:schemeClr val="accent6">
                    <a:lumMod val="75000"/>
                  </a:schemeClr>
                </a:solidFill>
              </a:rPr>
              <a:t>, </a:t>
            </a:r>
            <a:r>
              <a:rPr lang="en-US" sz="4400" i="1" dirty="0" smtClean="0">
                <a:solidFill>
                  <a:schemeClr val="accent6">
                    <a:lumMod val="75000"/>
                  </a:schemeClr>
                </a:solidFill>
              </a:rPr>
              <a:t>basic types:</a:t>
            </a:r>
            <a:endParaRPr lang="en-US" sz="3600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440832" y="2348880"/>
            <a:ext cx="4176464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42950" indent="-742950">
              <a:buFont typeface="+mj-lt"/>
              <a:buAutoNum type="arabicPeriod"/>
            </a:pPr>
            <a:r>
              <a:rPr lang="en-US" sz="4400" i="1" dirty="0" smtClean="0">
                <a:solidFill>
                  <a:schemeClr val="accent6">
                    <a:lumMod val="75000"/>
                  </a:schemeClr>
                </a:solidFill>
              </a:rPr>
              <a:t> Tension 	</a:t>
            </a:r>
          </a:p>
          <a:p>
            <a:pPr marL="742950" indent="-742950">
              <a:buFont typeface="+mj-lt"/>
              <a:buAutoNum type="arabicPeriod"/>
            </a:pPr>
            <a:r>
              <a:rPr lang="en-US" sz="4400" i="1" dirty="0" smtClean="0">
                <a:solidFill>
                  <a:schemeClr val="accent6">
                    <a:lumMod val="75000"/>
                  </a:schemeClr>
                </a:solidFill>
              </a:rPr>
              <a:t> Compression </a:t>
            </a:r>
          </a:p>
          <a:p>
            <a:pPr marL="742950" indent="-742950">
              <a:buFont typeface="+mj-lt"/>
              <a:buAutoNum type="arabicPeriod"/>
            </a:pPr>
            <a:r>
              <a:rPr lang="en-US" sz="4400" i="1" dirty="0" smtClean="0">
                <a:solidFill>
                  <a:schemeClr val="accent6">
                    <a:lumMod val="75000"/>
                  </a:schemeClr>
                </a:solidFill>
              </a:rPr>
              <a:t> Shear 	</a:t>
            </a:r>
          </a:p>
          <a:p>
            <a:pPr marL="742950" indent="-742950">
              <a:buFont typeface="+mj-lt"/>
              <a:buAutoNum type="arabicPeriod"/>
            </a:pPr>
            <a:r>
              <a:rPr lang="en-US" sz="4400" i="1" dirty="0" smtClean="0">
                <a:solidFill>
                  <a:schemeClr val="accent6">
                    <a:lumMod val="75000"/>
                  </a:schemeClr>
                </a:solidFill>
              </a:rPr>
              <a:t> Torsion  </a:t>
            </a:r>
          </a:p>
          <a:p>
            <a:pPr marL="742950" indent="-742950">
              <a:buFont typeface="+mj-lt"/>
              <a:buAutoNum type="arabicPeriod"/>
            </a:pPr>
            <a:r>
              <a:rPr lang="en-US" sz="4400" i="1" dirty="0" smtClean="0">
                <a:solidFill>
                  <a:schemeClr val="accent6">
                    <a:lumMod val="75000"/>
                  </a:schemeClr>
                </a:solidFill>
              </a:rPr>
              <a:t> bending	</a:t>
            </a:r>
            <a:endParaRPr lang="en-US" sz="3600" dirty="0">
              <a:solidFill>
                <a:schemeClr val="accent6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40396" y="2276872"/>
            <a:ext cx="6681192" cy="17017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4"/>
          <p:cNvSpPr/>
          <p:nvPr/>
        </p:nvSpPr>
        <p:spPr>
          <a:xfrm>
            <a:off x="1100572" y="4069331"/>
            <a:ext cx="756084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smtClean="0"/>
              <a:t>The rope in a tug-of-war competition is in constant tension.</a:t>
            </a:r>
            <a:endParaRPr lang="en-US" sz="2400" dirty="0"/>
          </a:p>
        </p:txBody>
      </p:sp>
      <p:graphicFrame>
        <p:nvGraphicFramePr>
          <p:cNvPr id="15" name="Object 14"/>
          <p:cNvGraphicFramePr>
            <a:graphicFrameLocks noChangeAspect="1"/>
          </p:cNvGraphicFramePr>
          <p:nvPr/>
        </p:nvGraphicFramePr>
        <p:xfrm>
          <a:off x="5169024" y="5530144"/>
          <a:ext cx="738374" cy="995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06" name="Equation" r:id="rId4" imgW="291960" imgH="393480" progId="Equation.3">
                  <p:embed/>
                </p:oleObj>
              </mc:Choice>
              <mc:Fallback>
                <p:oleObj name="Equation" r:id="rId4" imgW="291960" imgH="393480" progId="Equation.3">
                  <p:embed/>
                  <p:pic>
                    <p:nvPicPr>
                      <p:cNvPr id="0" name="Picture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69024" y="5530144"/>
                        <a:ext cx="738374" cy="9952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" name="TextBox 15"/>
          <p:cNvSpPr txBox="1"/>
          <p:nvPr/>
        </p:nvSpPr>
        <p:spPr>
          <a:xfrm>
            <a:off x="3722025" y="5704398"/>
            <a:ext cx="144699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i="1" dirty="0" smtClean="0">
                <a:latin typeface="Times New Roman" pitchFamily="18" charset="0"/>
                <a:cs typeface="Times New Roman" pitchFamily="18" charset="0"/>
              </a:rPr>
              <a:t>Tension</a:t>
            </a:r>
            <a:endParaRPr lang="en-US" sz="3200" i="1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1496616" y="4630167"/>
            <a:ext cx="6515466" cy="1319113"/>
            <a:chOff x="1496616" y="4378016"/>
            <a:chExt cx="6515466" cy="1319113"/>
          </a:xfrm>
        </p:grpSpPr>
        <p:cxnSp>
          <p:nvCxnSpPr>
            <p:cNvPr id="9" name="Straight Arrow Connector 8"/>
            <p:cNvCxnSpPr/>
            <p:nvPr/>
          </p:nvCxnSpPr>
          <p:spPr>
            <a:xfrm flipH="1">
              <a:off x="2000672" y="4738056"/>
              <a:ext cx="1080120" cy="0"/>
            </a:xfrm>
            <a:prstGeom prst="straightConnector1">
              <a:avLst/>
            </a:prstGeom>
            <a:ln w="57150">
              <a:solidFill>
                <a:schemeClr val="tx1"/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" name="Can 5"/>
            <p:cNvSpPr/>
            <p:nvPr/>
          </p:nvSpPr>
          <p:spPr>
            <a:xfrm rot="5400000">
              <a:off x="4664968" y="2865848"/>
              <a:ext cx="432048" cy="3744416"/>
            </a:xfrm>
            <a:prstGeom prst="can">
              <a:avLst>
                <a:gd name="adj" fmla="val 61490"/>
              </a:avLst>
            </a:prstGeom>
            <a:solidFill>
              <a:schemeClr val="accent1">
                <a:lumMod val="7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8" name="Straight Arrow Connector 7"/>
            <p:cNvCxnSpPr/>
            <p:nvPr/>
          </p:nvCxnSpPr>
          <p:spPr>
            <a:xfrm>
              <a:off x="6609184" y="4738056"/>
              <a:ext cx="936104" cy="0"/>
            </a:xfrm>
            <a:prstGeom prst="straightConnector1">
              <a:avLst/>
            </a:prstGeom>
            <a:ln w="57150">
              <a:solidFill>
                <a:schemeClr val="tx1"/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" name="TextBox 10"/>
            <p:cNvSpPr txBox="1"/>
            <p:nvPr/>
          </p:nvSpPr>
          <p:spPr>
            <a:xfrm>
              <a:off x="7545288" y="4450024"/>
              <a:ext cx="466794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600" i="1" dirty="0" smtClean="0">
                  <a:latin typeface="Times New Roman" pitchFamily="18" charset="0"/>
                  <a:cs typeface="Times New Roman" pitchFamily="18" charset="0"/>
                </a:rPr>
                <a:t>F</a:t>
              </a:r>
              <a:endParaRPr lang="en-US" sz="3600" i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6714846" y="5050798"/>
              <a:ext cx="466794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600" i="1" dirty="0" smtClean="0">
                  <a:latin typeface="Times New Roman" pitchFamily="18" charset="0"/>
                  <a:cs typeface="Times New Roman" pitchFamily="18" charset="0"/>
                </a:rPr>
                <a:t>A</a:t>
              </a:r>
              <a:endParaRPr lang="en-US" sz="3600" i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4" name="Freeform 13"/>
            <p:cNvSpPr/>
            <p:nvPr/>
          </p:nvSpPr>
          <p:spPr>
            <a:xfrm>
              <a:off x="6433636" y="4762766"/>
              <a:ext cx="360040" cy="576064"/>
            </a:xfrm>
            <a:custGeom>
              <a:avLst/>
              <a:gdLst>
                <a:gd name="connsiteX0" fmla="*/ 362607 w 362607"/>
                <a:gd name="connsiteY0" fmla="*/ 772511 h 772511"/>
                <a:gd name="connsiteX1" fmla="*/ 0 w 362607"/>
                <a:gd name="connsiteY1" fmla="*/ 331076 h 772511"/>
                <a:gd name="connsiteX2" fmla="*/ 331076 w 362607"/>
                <a:gd name="connsiteY2" fmla="*/ 299545 h 772511"/>
                <a:gd name="connsiteX3" fmla="*/ 110358 w 362607"/>
                <a:gd name="connsiteY3" fmla="*/ 0 h 7725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2607" h="772511">
                  <a:moveTo>
                    <a:pt x="362607" y="772511"/>
                  </a:moveTo>
                  <a:lnTo>
                    <a:pt x="0" y="331076"/>
                  </a:lnTo>
                  <a:lnTo>
                    <a:pt x="331076" y="299545"/>
                  </a:lnTo>
                  <a:lnTo>
                    <a:pt x="110358" y="0"/>
                  </a:lnTo>
                </a:path>
              </a:pathLst>
            </a:custGeom>
            <a:ln w="12700">
              <a:solidFill>
                <a:schemeClr val="tx1"/>
              </a:solidFill>
              <a:tailEnd type="arrow" w="sm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1496616" y="4378016"/>
              <a:ext cx="466794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600" i="1" dirty="0" smtClean="0">
                  <a:latin typeface="Times New Roman" pitchFamily="18" charset="0"/>
                  <a:cs typeface="Times New Roman" pitchFamily="18" charset="0"/>
                </a:rPr>
                <a:t>F</a:t>
              </a:r>
              <a:endParaRPr lang="en-US" sz="3600" i="1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8" name="Rectangle 17"/>
          <p:cNvSpPr/>
          <p:nvPr/>
        </p:nvSpPr>
        <p:spPr>
          <a:xfrm>
            <a:off x="3584848" y="211287"/>
            <a:ext cx="259228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400" b="1" i="1" dirty="0" smtClean="0">
                <a:solidFill>
                  <a:schemeClr val="accent6">
                    <a:lumMod val="75000"/>
                  </a:schemeClr>
                </a:solidFill>
              </a:rPr>
              <a:t>1. Tension</a:t>
            </a:r>
            <a:endParaRPr lang="en-US" sz="36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424272" y="943250"/>
            <a:ext cx="9209248" cy="12464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Tension </a:t>
            </a:r>
            <a:r>
              <a:rPr lang="en-US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is a stress caused by </a:t>
            </a:r>
            <a:r>
              <a:rPr lang="en-US" sz="25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two forces acting directly opposite </a:t>
            </a:r>
            <a:r>
              <a:rPr lang="en-US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each other. </a:t>
            </a:r>
            <a:endParaRPr lang="en-US" sz="25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This stress tends </a:t>
            </a:r>
            <a:r>
              <a:rPr lang="en-US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 cause objects to become </a:t>
            </a:r>
            <a:r>
              <a:rPr lang="en-US" sz="2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longer</a:t>
            </a:r>
            <a:r>
              <a:rPr lang="en-US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and </a:t>
            </a:r>
            <a:r>
              <a:rPr lang="en-US" sz="2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thinner</a:t>
            </a:r>
            <a:r>
              <a:rPr lang="en-US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080792" y="211287"/>
            <a:ext cx="396044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400" b="1" i="1" dirty="0" smtClean="0">
                <a:solidFill>
                  <a:schemeClr val="accent6">
                    <a:lumMod val="75000"/>
                  </a:schemeClr>
                </a:solidFill>
              </a:rPr>
              <a:t>2. Compression</a:t>
            </a:r>
            <a:endParaRPr lang="en-US" sz="36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532620" y="5283936"/>
            <a:ext cx="352839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 smtClean="0"/>
              <a:t>A column under the New Clark Bridge crossing the Mississippi River is in </a:t>
            </a:r>
            <a:r>
              <a:rPr lang="en-US" sz="2000" b="1" i="1" dirty="0" smtClean="0"/>
              <a:t>compression</a:t>
            </a:r>
            <a:r>
              <a:rPr lang="en-US" sz="2000" dirty="0" smtClean="0"/>
              <a:t>.</a:t>
            </a:r>
          </a:p>
        </p:txBody>
      </p:sp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51806" y="2876634"/>
            <a:ext cx="3457972" cy="22402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Rectangle 2"/>
          <p:cNvSpPr/>
          <p:nvPr/>
        </p:nvSpPr>
        <p:spPr>
          <a:xfrm>
            <a:off x="452500" y="955291"/>
            <a:ext cx="9217024" cy="12464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Compression </a:t>
            </a:r>
            <a:r>
              <a:rPr lang="en-US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is a stress caused by </a:t>
            </a:r>
            <a:r>
              <a:rPr lang="en-US" sz="25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two forces acting directly toward each other</a:t>
            </a:r>
            <a:r>
              <a:rPr lang="en-US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US" sz="25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This stress tends </a:t>
            </a:r>
            <a:r>
              <a:rPr lang="en-US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 cause objects to become </a:t>
            </a:r>
            <a:r>
              <a:rPr lang="en-US" sz="2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shorter</a:t>
            </a:r>
            <a:r>
              <a:rPr lang="en-US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and </a:t>
            </a:r>
            <a:r>
              <a:rPr lang="en-US" sz="2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thicker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2778" y="2617302"/>
            <a:ext cx="1175426" cy="275895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5056355" y="2903572"/>
            <a:ext cx="4664116" cy="252376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 prst="relaxedInset"/>
          </a:sp3d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stress present 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 a supporting 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column is </a:t>
            </a:r>
            <a:r>
              <a:rPr lang="en-US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compression</a:t>
            </a:r>
            <a:r>
              <a:rPr lang="en-US" sz="25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2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load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 </a:t>
            </a:r>
            <a:r>
              <a:rPr lang="en-US" sz="22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pushing down 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on the column, while 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US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ground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is </a:t>
            </a:r>
            <a:r>
              <a:rPr lang="en-US" sz="22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applying a force pushing up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on the column. </a:t>
            </a:r>
            <a:endParaRPr lang="en-US" sz="2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As 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result, the pillar compresses.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401272" y="2232645"/>
            <a:ext cx="2009775" cy="227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Rectangle 1"/>
          <p:cNvSpPr/>
          <p:nvPr/>
        </p:nvSpPr>
        <p:spPr>
          <a:xfrm>
            <a:off x="2432720" y="221739"/>
            <a:ext cx="561662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800" b="1" i="1" dirty="0" smtClean="0">
                <a:solidFill>
                  <a:schemeClr val="accent6">
                    <a:lumMod val="75000"/>
                  </a:schemeClr>
                </a:solidFill>
              </a:rPr>
              <a:t>Stress </a:t>
            </a:r>
            <a:r>
              <a:rPr lang="en-US" sz="4800" i="1" dirty="0" smtClean="0">
                <a:solidFill>
                  <a:schemeClr val="accent6">
                    <a:lumMod val="75000"/>
                  </a:schemeClr>
                </a:solidFill>
              </a:rPr>
              <a:t>causes</a:t>
            </a:r>
            <a:r>
              <a:rPr lang="en-US" sz="4800" b="1" i="1" dirty="0" smtClean="0">
                <a:solidFill>
                  <a:schemeClr val="accent6">
                    <a:lumMod val="75000"/>
                  </a:schemeClr>
                </a:solidFill>
              </a:rPr>
              <a:t> strain</a:t>
            </a:r>
            <a:endParaRPr lang="en-US" sz="40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574160" y="1224041"/>
            <a:ext cx="18002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 i="1" dirty="0" smtClean="0">
                <a:solidFill>
                  <a:schemeClr val="accent6">
                    <a:lumMod val="75000"/>
                  </a:schemeClr>
                </a:solidFill>
              </a:rPr>
              <a:t>Strain:</a:t>
            </a:r>
            <a:endParaRPr lang="en-US" sz="28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776536" y="1753652"/>
            <a:ext cx="835292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smtClean="0"/>
              <a:t>is the deformation of an object due to an applied force.</a:t>
            </a:r>
            <a:endParaRPr lang="en-US" sz="2800" dirty="0"/>
          </a:p>
        </p:txBody>
      </p:sp>
      <p:sp>
        <p:nvSpPr>
          <p:cNvPr id="5" name="Rectangle 4"/>
          <p:cNvSpPr/>
          <p:nvPr/>
        </p:nvSpPr>
        <p:spPr>
          <a:xfrm>
            <a:off x="574160" y="2708920"/>
            <a:ext cx="214659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 i="1" dirty="0" smtClean="0">
                <a:solidFill>
                  <a:schemeClr val="accent6">
                    <a:lumMod val="75000"/>
                  </a:schemeClr>
                </a:solidFill>
              </a:rPr>
              <a:t>Strain  </a:t>
            </a:r>
            <a:r>
              <a:rPr lang="en-US" sz="3600" b="1" dirty="0" smtClean="0">
                <a:solidFill>
                  <a:schemeClr val="accent6">
                    <a:lumMod val="75000"/>
                  </a:schemeClr>
                </a:solidFill>
                <a:sym typeface="Symbol"/>
              </a:rPr>
              <a:t> </a:t>
            </a:r>
            <a:r>
              <a:rPr lang="en-US" sz="3600" b="1" i="1" dirty="0" smtClean="0">
                <a:solidFill>
                  <a:schemeClr val="accent6">
                    <a:lumMod val="75000"/>
                  </a:schemeClr>
                </a:solidFill>
                <a:sym typeface="Symbol"/>
              </a:rPr>
              <a:t> </a:t>
            </a:r>
            <a:endParaRPr lang="en-US" sz="28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000672" y="2556765"/>
            <a:ext cx="439248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 i="1" u="sng" dirty="0" smtClean="0">
                <a:solidFill>
                  <a:schemeClr val="accent6">
                    <a:lumMod val="75000"/>
                  </a:schemeClr>
                </a:solidFill>
                <a:sym typeface="Symbol"/>
              </a:rPr>
              <a:t>change in length</a:t>
            </a:r>
            <a:endParaRPr lang="en-US" sz="2800" b="1" u="sng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000672" y="3016109"/>
            <a:ext cx="439248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 i="1" dirty="0" smtClean="0">
                <a:solidFill>
                  <a:schemeClr val="accent6">
                    <a:lumMod val="75000"/>
                  </a:schemeClr>
                </a:solidFill>
                <a:sym typeface="Symbol"/>
              </a:rPr>
              <a:t>Original length</a:t>
            </a:r>
            <a:endParaRPr lang="en-US" sz="28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5892872" y="2708920"/>
            <a:ext cx="158040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i="1" dirty="0" smtClean="0"/>
              <a:t>(i.e., change in length per unit length)</a:t>
            </a:r>
            <a:endParaRPr lang="en-US" sz="1400" dirty="0"/>
          </a:p>
        </p:txBody>
      </p:sp>
      <p:sp>
        <p:nvSpPr>
          <p:cNvPr id="6146" name="AutoShape 2" descr="data:image/jpeg;base64,/9j/4AAQSkZJRgABAQAAAQABAAD/2wCEAAkGBxQSEBUUEhQVEhQXFxkUFxgUFhgYGBUUFxQWFxkXFxUYHSggGB0lHBcYIjEiJSksLi4uGB8zODMsNygtLysBCgoKDg0OGxAQGywlHyQsLCwsLy8sLiwsNCwsLDQsLywsNCw0NCw0LCwsLCwsLCwsLDQsLCwsLCw0LDQsLDQvLP/AABEIAO8A0wMBEQACEQEDEQH/xAAbAAEAAgMBAQAAAAAAAAAAAAAABgcBBAUDAv/EAEsQAAEDAgEGBg4GCQMFAAAAAAEAAgMEESEFBhITMfAWQVJxk9IHIjIzNFFTYXKRkrGyswgUdIGCoRUjQlRzw8Th8WLB0TZ1lLTU/8QAGwEBAAIDAQEAAAAAAAAAAAAAAAEDAgQGBQf/xAA7EQEAAQIBBwoFBAICAgMAAAAAAQIDEQQUITFScZEFEhMyM0FRobHBBmHR4fAVIkKBgpI0UyTxI2Jy/9oADAMBAAIRAxEAPwC4MrZbhpi0SlwLw4tDY3vuGaOl3ANu6bt8aruXaLemucFtqxcuzhRGLR4YUvKk6CbqKnPbG16r8wyjZ84+rPC+l5UnQy9VM9sbXlJmGUbHocMKXlSdDL1UzyxteUmYZRsehwwpeVJ0MvUTPbG16mYZRs+jBzwpeVJ0E3UTPLG16mYZRs+cfU4YUvKk6GXqKc8sbXqZhlGz6HDCl5UnQTdRRntja8pMwyjZ84+oM8KXlSdBN1Ez2xteUmYZRs+cM8MKXlSdDL1Uz2xteUmYZRsehwvpeVJ0MvVTPbG15SZhlGx6HC+l5UnQy9RM8sbXqZhlGz6McMKXlSdBN1Ez2xtepmGUbPnBwwpeVJ0E3UTPLG16mYZRs+cHDGl5UvQTdRM9sbXqfp+UbPnH1Z4X0vKk6GXqJntja9UZhlGz6HC+l5UnQy9VM9sbXlKcwyjY9DhhS8qToZeqme2Nr1MwyjY9GOGFLypOhl6iZ7Y2vUzDKNn0OGFLypOgm6inPLG16mYZRs+cHDGl5UnQTdRRntja8pP0/KNnzj6nDCl5UnQTdRM9sbXqZhlGz5x9WeF9LypOhl6qZ7Y2vKTMMo2PQ4YUvKk6GXqpnlja8pMwyjY9DhhS8qToZeome2Nr1MwyjZ9GDnhS8qToJuomeWNr1MwyjZ84+rBzxpeVJ0MvUTPbG15Sfp+U7Ho5mfvfqf0J/ip1r8pdSne2+SO0q3I7v+X+F47oBECAgIF1AKUiIEAokKIEBQClIiAoCgCpBMAKBv8Al/hEiIEBAQZ+73/8qNAkWfvfqf0Jvip17PKfUp3vA5I7Srcji8Z75vuFKWVCGN9/vUpEQICgBv7lIBQllEMb778anBJ/dECgESb7lSMqEMICkFAb77/2kFCTfcKRlQhjff71KREMEb4omEjz979TehP8VOV7HKXUjf7Of5H7Srcjq8d74gIG+KgN9/WEwBSCBvv60DfxIAQAgb7+pAQESIgtv/ZA33uoAb+rfe6kEgN/91Ab+5AUggb4qA339anAFGESlZVfkyGfRMsbZNG4bpC9g61wOfRHqC6mqimrrRi4ui5VR1ZmN04NXg3S+Qj9lYdBa2Y4Qzzi7tzxk4OUvkI/UnQWtmOEGcXdueMuZnPm9TNoaktgjBFPKQbbCInWWdqxa58ftjXHdCJyi7hpqnjKtDkKm8hH7A/4XWZnY2I4Q1ekr8VjZpZv0zqOImCMnt/2fFI8D8lyuUZPa6Wv9sa57o8WzTfuxERFU8Zdjg5S+Qj9Sq6C1sxwhlnF3bnjJwbpfIR+ynQWtmOEGcXtueMnBul8hH7KTZtz/GOEGcXtueMnBul8hH7KdBa2Y4QZxe254ycHKXyEfqToLWzHCDOLu3PGTg5S+Qj9SdBa2Y4QZxd254ycHKXyEfqUZva2I4QZxd254ycG6XyEfsqeht7McIM4vbc8ZVJQQAxRk3JLGE3c65OiMSb7f7LqaeTskwx6Kj/WPoonKb+3VxlL8xclQymbWRtfoiPR0rm19Ze1+YepeNylklii7EU0Uxo8I8ZWUZRew688ZSzg3S+Qj9lef0FrZjhDPOL23PGTg5S+Qj9SdDb2Y4QZxd254ycHKXyEfqUZva2I4QZxd254ycG6XyEfsqegtR/GOEGcXtueMnBul8hH7KdBa2Y4QZxe254ycG6XyEfsp0FrZjhBnF7bnjJwcpfIR+pOgtbMcIM4u7c8ZODdL5CP2U6C1sxwgzi9tzxkGblL5CP1J0FrZjhBnF3bnjJwbpfIR+yoze1sRwgzi9tzxk4N0vkI/ZU5va2Y4QZxe254y6qtUiAg5WdfgFV9nm+U5Z2+vG+ETqViV16hZOZvgUX4/mvXJ5R21e+fVfTqh2lSkQEBAQEBAQUpk7vMf8NvwhdhR1Ya6b9jvuqjmi98q8LlXto3e8raNSaLzGYgICAgICAgICAgICAg5WdfgFV9nm+U5Z2uvG+BWJ334117XWTmb4FF+P5r1yeUdtXvn1X06naVKRAQEBAQEBBSmTe8x+gz4Quwo6sbmvvTfsd91PzRe+VeFyr20bveVtvUmi8xmICAgICAgICAgICAgIOVnV4BVfZ5vlOWdvrxvhE6lYkLr1CyczvAoud/zXrk8o7avfPqvp1Q7SpSICAgICAgIKTyb3mP0GfCF2FHVhr6k47HfdT80X81eFyr20bveVtGpNF5jMQEBAQEBAQEBAQEBAQcrOvwCq+zzfKcs7XXjfBKsSd998F17XWTmb4FF+P5r1yeUdtXvn1XxqdpUpEBAQEBAQEFJ5N7xF/DZ8IXYUdWGvOMfn5+b047HfdVHNF/NXhcq9tG73lbRqTReYzEBAQEBAQEBAQEBAQEHLzq8Aqvs83ynLO3143widSsCuvULJzN8Ci/H8165PKO2r3z6r6dUO0qUiAgICAgICCk8m95i9Bnwj812FHVhr/n5+eqcdjvuqjmi98q8LlXto3e8rbepNF5jMQEBAQEBAQEBAQEBAQcrOvwCq+zzfKcs7XXjfBKsSuva6yczfAovx/NeuTyjtq98+q+NTtKlIgICAgICAgpPJveY/QZ+bRvvj2FHVhrpx2O+6qOaL3yrwuVe2jd7ytt6k0XmMxAQEBAQEBAQEBAQEBBys6/AKr7PN8pyztdeN8InUrFdeoWTmb4FF+P5r1yeUdtXvn1X06naVKRAQEBAQEBBSeTe8xfw2fCF2FHVhRKcdjvup+aL+avC5V7aN3vKyjUmi8xmICAgICAgICAgICAgIOVnV4BVfZ5vlOWdvrxvhE6lYldeoWTmb4FF+P5r1yeUdtXvn1X06odpUpEBAQEBAQEFKZO7zH6DPgGO/jXYUdWGvKb9jvup+aL3yrwuVe2jd7yto1JovMZiAgICAgICAgICAgICDlZ1+AVX2eb5Tlna68b4FYnfffYuva6yczfAovx/NeuTyjtq98+q+nU7SpSICAgICAgIKUyd3mP0G/CF2FHVhrwm/Y77qo5ov5q8LlXto3e8rbepNF5jMQEBAQEBAQEBAQEBAQcrOvwCq+zzfKcs7XXjfCJViV16j8/Pz7WTmb4FF+P5r1yeUdtXvn1X06naVKRAQEBAQEBBSeTT+oi/hs+ELsKOrDX7/z8+qcdjvup+aL+avC5V7aN3vK23qTReYzEBAQEBAQEBAQEBAQEGhl+mdLSTxsxe+GRjcbds6NzRjxYlZUTzaokVaynmNc6iELta2H6we3jtoF4Zt0ttz417v6rax1T5fVV0cp1kOKuhp2R/V6bDS7qqeD2z3OxDadwG3iJXj3Krddc1YzpnHV4/wBtmKbeGueEfV3a98waNQyOR18RLI6MBtjiC2N9ze2FhzqmnDvY083+RQPmLTr2RxuvgIpHSAtsMS50bCDe+FjzpOHcVc3H9rTgnrS5unBTNbcaRbUyOIbfEhppwCbcVxzhZTFHjPD7spi3homeH3bOUJKgEaiOGQY6WtmfHY8VtGJ9+PxKI5veimKf5TPD7vugfMWnXsjjdfARSOkBbYYlzo2WN74W+9ROHcirm/xaUc9bcaUFKBfEiqlJA47D6sL+tZYUeM8Puywt+M8Pu28oSTi2ojik26WtldHbZa2jE+/H4lFPN72NMU/yny+76c+bU3DIzNYdoZHCO98RrdXe1uPQUaMfkRzcdej8/NamMmOfqI+1bfRZbtjYt0W4ntcDtwt9666nnc1TVFvnaJnDd9/z0mWYskwkl1bInsOq0y+VzHNF5L6LRE4ONr4EjYPHh4nKmHSxj4e8rLcU83TM47vv7JllCScaOojik26WtldHbZbR0Yn6XH4tg28Xmxh3sqYp/lM8MfeH3VvmEYMTI3yYXa+RzGjDGzxG4nH/AEi/mURhjpI5uOljJ8k5B18cUZ/Z1UrpLjjuXRst+amrm9xVzf4y8KeaqMgD4YGx3N3NqJHPtjazDAATs/a9aTFOGiZ4fdMxRhomcd33c7KWcMra9tHDDG97oPrGlLM6MW03MLQGxPJPa39fiWdNuJo58z34LKbUTb6SZ78NX3dmvfMGjUsje++IkkdG0NsbkObG8k3thYceKrjDvVU83HSUb5iwmVkbJMbNZI57SLYXe6NpGP8ApP3pOGOgnm46J0Najmqy8CWGnYzG5jqJHuGBtZjoGg42/aH+ymYpw0TPD7pmKMNEzw+77rpaoP8A1MUD2W2yTvjdfjGi2F4t57pEU98zw+5TFHfM8Pu9q18wYDCyN77i4kkcxoFjchzY3Em9sLBIwx0opinHTPl92h9Yrv3el/8ALl/+VZYW/GeH3ZYW/GeH3dlVqxAQEEApf+q5f+2j/wBliCfoCAgICAgICAgpPJ3eYvQb8I9f+V2FHVhQnHY77qo5ovfKvC5V7aN3vKy3qTReYzEBAQVPlXIE7suvc2e9RqDVwEAta0tl1bIX4m7CxpDrWvpH79+m5TFjDDRjhP1enRepjJojDRjhPDX9Fqwlxa0uAa6w0gDcB1sQDYXF+Oy0JeZKF50ZZqnySCgxZR2lqDbvzxZ31ZhIIvoXLrX2tG3bs26KIj9/fq+rbtW6IiOk/loj5fOf793ay7lpzMnOq6ctNotc3TaSHNLQQCA4W2+NV0UY3IpnxVW7eNyKKvHBv5EqHyU0UkhaXPjY86ILQC5odYAk+PxrCuIiqYhhciIqmIbyxYCAgICDiZ45wNoKOSoc0vcAGxsG2SVx0WM+8kXtxA7UHFzEzbnZI7KFfJrK2eMMLQNFlPFpaYiaBtODb34wcTiSE1QEBAQEBAQEBBSeTO8xegz4Quwp6sNeY7k47HfdVHNF/NXhcq9tG73lbRqTReYzEBAQVflnOQQ5bmkMbmviozAxjrfrpXTAx6GiTdrtY3zizr7Ct2i3zrMR88fJ6NFnnZPEY66sd2jSnOW6yojonPhh1lToCzGkECR1gTiRpNaTfxmy1qIpmvCZ0NK3TTNeEzhDgZAr3U1OIv0fXPJu6R7mxEyyPxe9xMuNz+VlZXTFU486PP6LrlMV1c6a489Xd3NKhyfUuyTV0raaVoLpGUzJHRh4hf2zQ4ufazSSL3O0bbLOqqnpKa8d7Oqujpqa5mO7HfwSOifUspaeJsD2vAhje5xiLWNaGiR1hJd2AIFr4kFUzFPOmcfFRVzZqmZnx8fokCqUiAgICCE9l+BxydrQ0vFPPDUPa3SJMccg08G2vYG5uRYAm4sglmS8oR1ELJoXB8cjQ9pHiPuI2EcRBCDi5WzqEeUKehhj180t3y9sQKeBoxkfZrjc7Gg2BNrkXCCSICAgICAgICCmc86B2TZKWMSh8cjZcDGdJrYjEBjp9sbSea9uJbl7lq9ZppmKY+b0+SeS6MuuV25qmJ5szG/Vp+SeZKzUlh0iyskYXWvq4oQLNva4lbIb3c7EEbRhgsb2VTeq51VMef1efRNNEYTTE8faXfnpXuhDBM9jwGgyhsZeSLXJa5hZjx2bx4WWvExjjgiKo52OH9fmkgpXthLDM97yHDWlsYeCb2Ia1gZccXa8WN0mYxxwJqiascP60/8At8ZNopIy7WVElRe1tY2Juja+zVMbe/nvsSqqJ1RhxTXVE6oiOPuxT0MjZS91TK9hJIic2EMaCcAHNjD8OK7ue6TVGGGHqTVExhzY36fq42WMzGVFfHWOle18YaGNDYyAWOLge2ab4k7cb2IIsFbRfmmiaMNa2jKaqLc24jRLuZRpHyACOeSC20xtidpeY6xjvyVVMxGuMVVNURrjHj7Po0z9Toa5+na2t0Y9O99ujoaF/wANkxjHHBGMc7HD+vzSxQUr42Fr5nzOJJD3tjBAsBYCNjW2wviONKpiZ0RgVVRM6Iw/Pm1qPJszHhz6yaVovdj2U4a7AjEsiDsDjgeJZTXTMaKYjj9WVVdMxhFMRx+r1rKGR8gcypliaLXja2EtdYkm5fGXY7MCNixiqIjDD1RTVERhMRPH6t9YsBAQEHzIwOBDgCCLEEXBBwII4wggj+xjGx7jR1tbQxuOkYqeYiMO4y1p2c3+2CDuZrZn09AXui05JpO+TTPMkr/MXnYPMLbBe9kEhQEBAQEBAQEFS9nE/r6H0Kr4qVaeXdn/AG6X4W/5k/8A4n1hbLNgW45udbKIEBAQEBAQEBAQEBAQEBAQEBAQEBAQEBBoZfymKWlmqHDSEUb5bDj0Gk2++1kFOZQzfJyYMqVTtbW1bo5NIOdoRQSAuZExvENHRve9rWGy508t7L+3RfC8/wDm/wCM+y8WbAtxz062UQICAgICAgICAgICAgICAgICAgICDVOUYbka2O4doHt24PN7N291gcNuBVvQXNmdWOqdXjuRjD1jqGOc5rXNc5ttIAglt9mkBsv51hNFUREzGidSXk3KUJdoCWMvvbRD26V/Fa974FZzYuxTzppnDxwlGMPHOHJv1mkngvbWxPjv4i5pAOw8Z8SqSqKvznEuSBQz3irqR8cMsbydJ7Y2lolYTi8EAEnxnxFpOnlvZf26L4Y/5v8AjPsl+d2eLnyRUGS5WvrJXN0ns0XspoQQ573ktc25GFiDgb7dG+456daetGG2/n8fqRDKAgICAgICAgICAgICAgICAgICAgqXLuR5Xx5btTyufLJDqTqXkyBpAcYzo4gWOI511uS5TbpqyPGuIimKud+6NG/Soqpn92hv1VG9tfJJqqhkJyQ5jnQxPDtbpF5a0kAa7R2Am98Nqoou0zktNHOpmrp4mImYww1af/rjr+SZj939PHNF9O+oycXSuYYIDDEDBNEJ3PZft3vaGXDRcNBdd1yCs+UIvU2r+FOMV1c6r91M83Ce6InHXomZiMI0YIowxhaK5ZegPZeoIjSCYxs1oka0SaI0w0h126W22Aw8y08t7L+3RfC8/wDm/wCM+yWZEyDTUjbU0EUN9ugwAu4+2dtd95W456dbpIgQEBAQEBAQEBAQEBAQEBAQEBAQEBB51MDZGOY8BzHtLHNOxzXCxB8xBWVFdVFUVUzhMaY3jSNFG1zDJI52hiwSPwBto6VsNI2O119t9qsnKJwmIiIx14R+Yf0jBt/WmctvtBUYwlDOyxO12T7BzSdazYQeJy1Mtn/4v7dF8Mf87/GfZMm1TLDt2+0Ft4w56dbP1pnLb7QTGEPuOVru5cHW8RB9ykfaAgICAgICAgICAgICAgICAgICAgIKT+kMP1tH6EvxRrr/AISiJqu4+FPu17/cqGy7TmU+DXxdHIo/WH0T7wuS+NIp/TYmNun0l1XwhExl9UTsT6w0JBieddZTRTzY0OYuded8vmynmU+DDFcf0dttdzU/9QuI+LIiLtvDwn1bNjVK51ya8QEBAQEBAQEBAQEBAQEBAQEBAQEFJ/SG77R+hL8Ua7D4R617dT7tfKO5UbHWII4sV2ddEV0zTOqdCm3XNFcV064nHg71IQ8iQYG2i4ee4/4/NfJuW4vcnWauTa8Zo50V25+WnGJ4/wBT8pfUeSarOXXKeUKNFfNmiuPno0+WjxiY8GjVRNjisQC9xv5wLjj32rruT8sv8o8pzds1zFi1HN16KqsPvjE6dERtOX5QySxkHJ3R3aYm9cnnatNMY+O7RMeMz4OcuucmuP6O22u5qf8AqFw3xb2trdPq2rGqVzLkl4gICAgICAgICAgICAgICAgICAgIKT+kN32j9CX4o12Hwj1r26n3a+Udyol2zWe1LVOjJ0ePbdebynyVk3KNuLd+NWqYnCYnVo++h6PJ3KmUZBXNdmY064nTEvmeYvdd233eYK/Icis5HYpsWYwpjjvn5ypy3LbuWXpvXZ0zwj5R8nmttqLj+jttruan/qFw3xb2trdPq2rGqVzLkl4gICAgICAgICAgICAgICAgICAgIKT+kN32j9CX4o12Hwj1r26n3a+UdyuKVxEUdvKeLiJIPMpy6iivla9FeroJ3c6JidPzw06fCJ7nWZBXco5MyeaNfTRGrHROMTujuxjxmO96TjCYW7UAEYcdrk+taWR11Rc5Ouc6edVFcVzjOMxGERE+0ePzbmV0Y0Zfbmn9tPNmmMNGMxMzMfPvmXFX0J8+EFx/R2213NT/ANQuG+Le1tbp9W1Y1SuZckvEBAQEBAQEBAQEBAQEBAQEBAQEBBTnZ7yfLLLSaqKSWzJb6tjnWu6O19EYLqfhjKrNiq70tcU483DGYjx8VF6mZwwVV+gKr92qOhk6q679UyL/ALqP9oUcyrwP0BVfu1R0MnVT9UyL/uo/2g5lXgfoCq/dqjoZOqn6pkX/AHUf7QcyrwP0BVfu1R0MnVT9UyL/ALqP9oOZV4La7AWT5YjW62KSK4gtrGObe2vvbSGNrj1rj/ibKbN+5bm1VFWETqnHv+TYsxMROK3lzC4QEBAQEBAQEBAQEBAQEBAQEBAQEBAQEBAQEBAQEBAQEBAQEH/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574160" y="4373243"/>
            <a:ext cx="214659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 i="1" dirty="0" smtClean="0">
                <a:solidFill>
                  <a:schemeClr val="accent6">
                    <a:lumMod val="75000"/>
                  </a:schemeClr>
                </a:solidFill>
              </a:rPr>
              <a:t>Strain  </a:t>
            </a:r>
            <a:r>
              <a:rPr lang="en-US" sz="3600" b="1" dirty="0" smtClean="0">
                <a:solidFill>
                  <a:schemeClr val="accent6">
                    <a:lumMod val="75000"/>
                  </a:schemeClr>
                </a:solidFill>
                <a:sym typeface="Symbol"/>
              </a:rPr>
              <a:t> </a:t>
            </a:r>
            <a:r>
              <a:rPr lang="en-US" sz="3600" b="1" i="1" dirty="0" smtClean="0">
                <a:solidFill>
                  <a:schemeClr val="accent6">
                    <a:lumMod val="75000"/>
                  </a:schemeClr>
                </a:solidFill>
                <a:sym typeface="Symbol"/>
              </a:rPr>
              <a:t> </a:t>
            </a:r>
            <a:endParaRPr lang="en-US" sz="28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2000672" y="4221088"/>
            <a:ext cx="439248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 i="1" u="sng" dirty="0" smtClean="0">
                <a:solidFill>
                  <a:schemeClr val="accent6">
                    <a:lumMod val="75000"/>
                  </a:schemeClr>
                </a:solidFill>
                <a:sym typeface="Symbol"/>
              </a:rPr>
              <a:t>change in volume</a:t>
            </a:r>
            <a:endParaRPr lang="en-US" sz="2800" b="1" u="sng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2000672" y="4680432"/>
            <a:ext cx="439248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 i="1" dirty="0" smtClean="0">
                <a:solidFill>
                  <a:schemeClr val="accent6">
                    <a:lumMod val="75000"/>
                  </a:schemeClr>
                </a:solidFill>
                <a:sym typeface="Symbol"/>
              </a:rPr>
              <a:t>Original volume</a:t>
            </a:r>
            <a:endParaRPr lang="en-US" sz="28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560512" y="3573016"/>
            <a:ext cx="93610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i="1" dirty="0" smtClean="0">
                <a:sym typeface="Symbol"/>
              </a:rPr>
              <a:t>Or</a:t>
            </a:r>
            <a:endParaRPr lang="en-US" sz="2800" dirty="0"/>
          </a:p>
        </p:txBody>
      </p:sp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3" cstate="print"/>
          <a:srcRect l="29076" t="44951" r="36032" b="10098"/>
          <a:stretch>
            <a:fillRect/>
          </a:stretch>
        </p:blipFill>
        <p:spPr bwMode="auto">
          <a:xfrm>
            <a:off x="632520" y="5445224"/>
            <a:ext cx="432048" cy="792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15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2480" y="620688"/>
            <a:ext cx="9201472" cy="9494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9157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3012" y="1819028"/>
            <a:ext cx="4974044" cy="47063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5"/>
          <p:cNvSpPr/>
          <p:nvPr/>
        </p:nvSpPr>
        <p:spPr>
          <a:xfrm>
            <a:off x="3656856" y="97468"/>
            <a:ext cx="201622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EXAMPLE:</a:t>
            </a:r>
            <a:endParaRPr lang="en-US" sz="2800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2520" y="1124744"/>
            <a:ext cx="7976696" cy="36316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2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816571" y="260648"/>
            <a:ext cx="5800725" cy="77152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</p:pic>
      <p:cxnSp>
        <p:nvCxnSpPr>
          <p:cNvPr id="5" name="Straight Arrow Connector 4"/>
          <p:cNvCxnSpPr/>
          <p:nvPr/>
        </p:nvCxnSpPr>
        <p:spPr>
          <a:xfrm>
            <a:off x="3656856" y="1498783"/>
            <a:ext cx="0" cy="504056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>
            <a:off x="5050234" y="1498783"/>
            <a:ext cx="0" cy="504056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>
            <a:off x="6537176" y="1484784"/>
            <a:ext cx="0" cy="504056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>
            <a:off x="7905328" y="1484784"/>
            <a:ext cx="0" cy="504056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مستطيل 1"/>
          <p:cNvSpPr/>
          <p:nvPr/>
        </p:nvSpPr>
        <p:spPr>
          <a:xfrm>
            <a:off x="1784648" y="6165304"/>
            <a:ext cx="2498725" cy="461963"/>
          </a:xfrm>
          <a:prstGeom prst="rect">
            <a:avLst/>
          </a:prstGeom>
          <a:ln>
            <a:solidFill>
              <a:schemeClr val="tx2">
                <a:lumMod val="60000"/>
                <a:lumOff val="40000"/>
              </a:schemeClr>
            </a:solidFill>
          </a:ln>
        </p:spPr>
        <p:txBody>
          <a:bodyPr wrap="none">
            <a:spAutoFit/>
          </a:bodyPr>
          <a:lstStyle/>
          <a:p>
            <a:pPr algn="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2400" dirty="0">
                <a:solidFill>
                  <a:srgbClr val="000000"/>
                </a:solidFill>
                <a:latin typeface="Times New Roman"/>
              </a:rPr>
              <a:t>T</a:t>
            </a:r>
            <a:r>
              <a:rPr lang="en-GB" sz="2400" baseline="-25000" dirty="0">
                <a:solidFill>
                  <a:srgbClr val="000000"/>
                </a:solidFill>
                <a:latin typeface="Times New Roman"/>
              </a:rPr>
              <a:t>C</a:t>
            </a:r>
            <a:r>
              <a:rPr lang="en-GB" sz="2400" dirty="0">
                <a:solidFill>
                  <a:srgbClr val="000000"/>
                </a:solidFill>
                <a:latin typeface="Times New Roman"/>
              </a:rPr>
              <a:t> = 5/9 (T</a:t>
            </a:r>
            <a:r>
              <a:rPr lang="en-GB" sz="2400" baseline="-25000" dirty="0">
                <a:solidFill>
                  <a:srgbClr val="000000"/>
                </a:solidFill>
                <a:latin typeface="Times New Roman"/>
              </a:rPr>
              <a:t>F</a:t>
            </a:r>
            <a:r>
              <a:rPr lang="en-GB" sz="2400" dirty="0">
                <a:solidFill>
                  <a:srgbClr val="000000"/>
                </a:solidFill>
                <a:latin typeface="Times New Roman"/>
              </a:rPr>
              <a:t> - 32°)</a:t>
            </a:r>
          </a:p>
        </p:txBody>
      </p:sp>
      <p:sp>
        <p:nvSpPr>
          <p:cNvPr id="2" name="Rectangle 1"/>
          <p:cNvSpPr/>
          <p:nvPr/>
        </p:nvSpPr>
        <p:spPr>
          <a:xfrm>
            <a:off x="632520" y="5301208"/>
            <a:ext cx="8769424" cy="769441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relationship between Fahrenheit temperatures (</a:t>
            </a:r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sz="22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and 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Celsius temperatures 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sz="22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is given by</a:t>
            </a:r>
          </a:p>
        </p:txBody>
      </p:sp>
      <p:pic>
        <p:nvPicPr>
          <p:cNvPr id="10" name="Picture 1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31478" y="2780928"/>
            <a:ext cx="1447800" cy="85725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64768" y="4788668"/>
            <a:ext cx="5256584" cy="339126"/>
          </a:xfrm>
          <a:prstGeom prst="rect">
            <a:avLst/>
          </a:prstGeom>
        </p:spPr>
      </p:pic>
      <p:sp>
        <p:nvSpPr>
          <p:cNvPr id="12" name="مستطيل 1"/>
          <p:cNvSpPr/>
          <p:nvPr/>
        </p:nvSpPr>
        <p:spPr>
          <a:xfrm>
            <a:off x="5097658" y="6165304"/>
            <a:ext cx="2359172" cy="461665"/>
          </a:xfrm>
          <a:prstGeom prst="rect">
            <a:avLst/>
          </a:prstGeom>
          <a:ln>
            <a:solidFill>
              <a:schemeClr val="tx2">
                <a:lumMod val="60000"/>
                <a:lumOff val="40000"/>
              </a:schemeClr>
            </a:solidFill>
          </a:ln>
        </p:spPr>
        <p:txBody>
          <a:bodyPr wrap="none">
            <a:spAutoFit/>
          </a:bodyPr>
          <a:lstStyle/>
          <a:p>
            <a:pPr algn="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2400" dirty="0" smtClean="0">
                <a:solidFill>
                  <a:srgbClr val="000000"/>
                </a:solidFill>
                <a:latin typeface="Times New Roman"/>
              </a:rPr>
              <a:t>T</a:t>
            </a:r>
            <a:r>
              <a:rPr lang="en-GB" sz="2400" baseline="-25000" dirty="0" smtClean="0">
                <a:solidFill>
                  <a:srgbClr val="000000"/>
                </a:solidFill>
                <a:latin typeface="Times New Roman"/>
              </a:rPr>
              <a:t>F</a:t>
            </a:r>
            <a:r>
              <a:rPr lang="en-GB" sz="2400" dirty="0" smtClean="0">
                <a:solidFill>
                  <a:srgbClr val="000000"/>
                </a:solidFill>
                <a:latin typeface="Times New Roman"/>
              </a:rPr>
              <a:t> </a:t>
            </a:r>
            <a:r>
              <a:rPr lang="en-GB" sz="2400" dirty="0">
                <a:solidFill>
                  <a:srgbClr val="000000"/>
                </a:solidFill>
                <a:latin typeface="Times New Roman"/>
              </a:rPr>
              <a:t>= </a:t>
            </a:r>
            <a:r>
              <a:rPr lang="en-GB" sz="2400" dirty="0" smtClean="0">
                <a:solidFill>
                  <a:srgbClr val="000000"/>
                </a:solidFill>
                <a:latin typeface="Times New Roman"/>
              </a:rPr>
              <a:t>9/5 T</a:t>
            </a:r>
            <a:r>
              <a:rPr lang="en-GB" sz="2400" baseline="-25000" dirty="0" smtClean="0">
                <a:solidFill>
                  <a:srgbClr val="000000"/>
                </a:solidFill>
                <a:latin typeface="Times New Roman"/>
              </a:rPr>
              <a:t>C</a:t>
            </a:r>
            <a:r>
              <a:rPr lang="en-GB" sz="2400" dirty="0" smtClean="0">
                <a:solidFill>
                  <a:srgbClr val="000000"/>
                </a:solidFill>
                <a:latin typeface="Times New Roman"/>
              </a:rPr>
              <a:t> </a:t>
            </a:r>
            <a:r>
              <a:rPr lang="en-GB" sz="2400" dirty="0">
                <a:solidFill>
                  <a:srgbClr val="000000"/>
                </a:solidFill>
                <a:latin typeface="Times New Roman"/>
              </a:rPr>
              <a:t>+</a:t>
            </a:r>
            <a:r>
              <a:rPr lang="en-GB" sz="2400" dirty="0" smtClean="0">
                <a:solidFill>
                  <a:srgbClr val="000000"/>
                </a:solidFill>
                <a:latin typeface="Times New Roman"/>
              </a:rPr>
              <a:t> </a:t>
            </a:r>
            <a:r>
              <a:rPr lang="en-GB" sz="2400" dirty="0">
                <a:solidFill>
                  <a:srgbClr val="000000"/>
                </a:solidFill>
                <a:latin typeface="Times New Roman"/>
              </a:rPr>
              <a:t>32</a:t>
            </a:r>
            <a:r>
              <a:rPr lang="en-GB" sz="2400" dirty="0" smtClean="0">
                <a:solidFill>
                  <a:srgbClr val="000000"/>
                </a:solidFill>
                <a:latin typeface="Times New Roman"/>
              </a:rPr>
              <a:t>°</a:t>
            </a:r>
            <a:endParaRPr lang="en-GB" sz="2400" dirty="0">
              <a:solidFill>
                <a:srgbClr val="000000"/>
              </a:solidFill>
              <a:latin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5" name="Picture 5"/>
          <p:cNvPicPr>
            <a:picLocks noChangeAspect="1" noChangeArrowheads="1"/>
          </p:cNvPicPr>
          <p:nvPr/>
        </p:nvPicPr>
        <p:blipFill>
          <a:blip r:embed="rId2" cstate="print"/>
          <a:srcRect l="8645" t="9835" r="66214" b="62009"/>
          <a:stretch>
            <a:fillRect/>
          </a:stretch>
        </p:blipFill>
        <p:spPr bwMode="auto">
          <a:xfrm>
            <a:off x="416496" y="3140968"/>
            <a:ext cx="2088232" cy="122413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Rectangle 5"/>
          <p:cNvSpPr/>
          <p:nvPr/>
        </p:nvSpPr>
        <p:spPr>
          <a:xfrm>
            <a:off x="416496" y="257706"/>
            <a:ext cx="4392488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6600" b="1" i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Hook’s Law</a:t>
            </a:r>
            <a:endParaRPr lang="en-US" sz="5400" b="1" dirty="0"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6086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21260" y="212522"/>
            <a:ext cx="3923952" cy="223224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6087" name="Picture 7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304928" y="2569363"/>
            <a:ext cx="5256584" cy="388397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Picture 5"/>
          <p:cNvPicPr>
            <a:picLocks noChangeAspect="1" noChangeArrowheads="1"/>
          </p:cNvPicPr>
          <p:nvPr/>
        </p:nvPicPr>
        <p:blipFill>
          <a:blip r:embed="rId2" cstate="print"/>
          <a:srcRect t="45652"/>
          <a:stretch>
            <a:fillRect/>
          </a:stretch>
        </p:blipFill>
        <p:spPr bwMode="auto">
          <a:xfrm>
            <a:off x="272480" y="4482392"/>
            <a:ext cx="3816424" cy="2304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Rectangle 1"/>
          <p:cNvSpPr/>
          <p:nvPr/>
        </p:nvSpPr>
        <p:spPr>
          <a:xfrm>
            <a:off x="28228" y="1240803"/>
            <a:ext cx="4780756" cy="124649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txBody>
          <a:bodyPr wrap="square">
            <a:spAutoFit/>
          </a:bodyPr>
          <a:lstStyle/>
          <a:p>
            <a:r>
              <a:rPr lang="en-US" sz="2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Stress</a:t>
            </a:r>
            <a:r>
              <a:rPr lang="en-US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 </a:t>
            </a:r>
            <a:r>
              <a:rPr lang="en-US" sz="25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directly proportional </a:t>
            </a:r>
            <a:r>
              <a:rPr lang="en-US" sz="25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 </a:t>
            </a:r>
            <a:r>
              <a:rPr lang="en-US" sz="2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strain</a:t>
            </a:r>
            <a:r>
              <a:rPr lang="en-US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as long as the </a:t>
            </a:r>
            <a:r>
              <a:rPr lang="en-US" sz="2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elastic limit </a:t>
            </a:r>
            <a:r>
              <a:rPr lang="en-US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has not been exceeded.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0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16496" y="1700808"/>
            <a:ext cx="7386968" cy="47525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710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4488" y="332656"/>
            <a:ext cx="9357770" cy="7647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7108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97216" y="1340768"/>
            <a:ext cx="2160240" cy="4272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34" name="Picture 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48544" y="1268760"/>
            <a:ext cx="7329264" cy="525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813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76536" y="332656"/>
            <a:ext cx="8136904" cy="7347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8133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45088" y="1700808"/>
            <a:ext cx="2964982" cy="2808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44488" y="188640"/>
            <a:ext cx="3672410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100" b="1" u="sng" dirty="0" smtClean="0">
                <a:solidFill>
                  <a:schemeClr val="accent1"/>
                </a:solidFill>
              </a:rPr>
              <a:t>EXAMPLE</a:t>
            </a:r>
          </a:p>
          <a:p>
            <a:pPr algn="just"/>
            <a:endParaRPr lang="en-US" sz="2100" dirty="0" smtClean="0"/>
          </a:p>
          <a:p>
            <a:pPr algn="just"/>
            <a:r>
              <a:rPr lang="en-US" sz="2100" dirty="0" smtClean="0"/>
              <a:t>A support column is compressed 3.46 ×10</a:t>
            </a:r>
            <a:r>
              <a:rPr lang="en-US" sz="2100" baseline="30000" dirty="0" smtClean="0"/>
              <a:t>–4</a:t>
            </a:r>
            <a:r>
              <a:rPr lang="en-US" sz="2100" dirty="0" smtClean="0"/>
              <a:t> m under a weight of 6.42 × 10</a:t>
            </a:r>
            <a:r>
              <a:rPr lang="en-US" sz="2100" baseline="30000" dirty="0" smtClean="0"/>
              <a:t>5</a:t>
            </a:r>
            <a:r>
              <a:rPr lang="en-US" sz="2100" dirty="0" smtClean="0"/>
              <a:t> N. How much is the column compressed under a weight of 5.80 × 10</a:t>
            </a:r>
            <a:r>
              <a:rPr lang="en-US" sz="2100" baseline="30000" dirty="0" smtClean="0"/>
              <a:t>6</a:t>
            </a:r>
            <a:r>
              <a:rPr lang="en-US" sz="2100" dirty="0" smtClean="0"/>
              <a:t> N?</a:t>
            </a:r>
          </a:p>
          <a:p>
            <a:endParaRPr lang="en-US" sz="2100" dirty="0" smtClean="0"/>
          </a:p>
          <a:p>
            <a:r>
              <a:rPr lang="en-US" sz="2100" dirty="0" smtClean="0"/>
              <a:t>First find </a:t>
            </a:r>
            <a:r>
              <a:rPr lang="en-US" sz="2100" i="1" dirty="0" smtClean="0"/>
              <a:t>k:</a:t>
            </a:r>
            <a:endParaRPr lang="en-US" sz="2100" dirty="0"/>
          </a:p>
        </p:txBody>
      </p:sp>
      <p:pic>
        <p:nvPicPr>
          <p:cNvPr id="49156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160912" y="189186"/>
            <a:ext cx="5292814" cy="63539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00672" y="332656"/>
            <a:ext cx="5221783" cy="5763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 flipH="1">
            <a:off x="992560" y="1556792"/>
            <a:ext cx="8136905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i="1" dirty="0" smtClean="0"/>
              <a:t>Basic properties:</a:t>
            </a:r>
          </a:p>
          <a:p>
            <a:pPr lvl="1">
              <a:buFont typeface="Arial" pitchFamily="34" charset="0"/>
              <a:buChar char="•"/>
            </a:pPr>
            <a:r>
              <a:rPr lang="en-US" sz="3200" dirty="0" smtClean="0"/>
              <a:t> Has definite volume (takes shape of its container)</a:t>
            </a:r>
          </a:p>
          <a:p>
            <a:pPr lvl="1">
              <a:buFont typeface="Arial" pitchFamily="34" charset="0"/>
              <a:buChar char="•"/>
            </a:pPr>
            <a:endParaRPr lang="en-US" sz="3200" dirty="0" smtClean="0"/>
          </a:p>
          <a:p>
            <a:pPr lvl="1">
              <a:buFont typeface="Arial" pitchFamily="34" charset="0"/>
              <a:buChar char="•"/>
            </a:pPr>
            <a:r>
              <a:rPr lang="en-US" sz="3200" dirty="0" smtClean="0"/>
              <a:t> Molecules are close together and move in a flowing motion</a:t>
            </a:r>
          </a:p>
          <a:p>
            <a:pPr lvl="1">
              <a:buFont typeface="Arial" pitchFamily="34" charset="0"/>
              <a:buChar char="•"/>
            </a:pPr>
            <a:endParaRPr lang="en-US" sz="3200" dirty="0" smtClean="0"/>
          </a:p>
          <a:p>
            <a:pPr lvl="1">
              <a:buFont typeface="Arial" pitchFamily="34" charset="0"/>
              <a:buChar char="•"/>
            </a:pPr>
            <a:r>
              <a:rPr lang="en-US" sz="3200" dirty="0" smtClean="0"/>
              <a:t> Difficult to compress</a:t>
            </a:r>
            <a:endParaRPr lang="en-US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466" name="Picture 2"/>
          <p:cNvPicPr>
            <a:picLocks noChangeAspect="1" noChangeArrowheads="1"/>
          </p:cNvPicPr>
          <p:nvPr/>
        </p:nvPicPr>
        <p:blipFill>
          <a:blip r:embed="rId2" cstate="print"/>
          <a:srcRect l="6522" t="17344" r="3269" b="12766"/>
          <a:stretch>
            <a:fillRect/>
          </a:stretch>
        </p:blipFill>
        <p:spPr bwMode="auto">
          <a:xfrm>
            <a:off x="453514" y="476672"/>
            <a:ext cx="8926964" cy="38884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0472" y="4941168"/>
            <a:ext cx="9577064" cy="94039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1362688" y="332656"/>
            <a:ext cx="7766776" cy="4464496"/>
            <a:chOff x="1064568" y="764704"/>
            <a:chExt cx="7766776" cy="4464496"/>
          </a:xfrm>
        </p:grpSpPr>
        <p:grpSp>
          <p:nvGrpSpPr>
            <p:cNvPr id="5" name="Group 4"/>
            <p:cNvGrpSpPr/>
            <p:nvPr/>
          </p:nvGrpSpPr>
          <p:grpSpPr>
            <a:xfrm>
              <a:off x="1064568" y="764704"/>
              <a:ext cx="6464123" cy="4464496"/>
              <a:chOff x="416496" y="404664"/>
              <a:chExt cx="9324975" cy="6036121"/>
            </a:xfrm>
          </p:grpSpPr>
          <p:pic>
            <p:nvPicPr>
              <p:cNvPr id="2" name="Picture 3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>
                <a:off x="416496" y="404664"/>
                <a:ext cx="9172575" cy="256222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3490" name="Picture 2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auto">
              <a:xfrm>
                <a:off x="632520" y="3068960"/>
                <a:ext cx="8029575" cy="183832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3491" name="Picture 3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416496" y="4869160"/>
                <a:ext cx="9324975" cy="157162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sp>
          <p:nvSpPr>
            <p:cNvPr id="6" name="TextBox 5"/>
            <p:cNvSpPr txBox="1"/>
            <p:nvPr/>
          </p:nvSpPr>
          <p:spPr>
            <a:xfrm>
              <a:off x="7473280" y="4077072"/>
              <a:ext cx="1358064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 smtClean="0">
                  <a:latin typeface="Times New Roman" pitchFamily="18" charset="0"/>
                  <a:cs typeface="Times New Roman" pitchFamily="18" charset="0"/>
                </a:rPr>
                <a:t>(1 </a:t>
              </a:r>
              <a:r>
                <a:rPr lang="en-US" sz="1400" dirty="0" err="1" smtClean="0">
                  <a:latin typeface="Times New Roman" pitchFamily="18" charset="0"/>
                  <a:cs typeface="Times New Roman" pitchFamily="18" charset="0"/>
                </a:rPr>
                <a:t>atm</a:t>
              </a:r>
              <a:r>
                <a:rPr lang="en-US" sz="1400" dirty="0" smtClean="0">
                  <a:latin typeface="Times New Roman" pitchFamily="18" charset="0"/>
                  <a:cs typeface="Times New Roman" pitchFamily="18" charset="0"/>
                </a:rPr>
                <a:t> ~ 10</a:t>
              </a:r>
              <a:r>
                <a:rPr lang="en-US" sz="1400" baseline="30000" dirty="0" smtClean="0">
                  <a:latin typeface="Times New Roman" pitchFamily="18" charset="0"/>
                  <a:cs typeface="Times New Roman" pitchFamily="18" charset="0"/>
                </a:rPr>
                <a:t>5</a:t>
              </a:r>
              <a:r>
                <a:rPr lang="en-US" sz="1400" dirty="0" smtClean="0">
                  <a:latin typeface="Times New Roman" pitchFamily="18" charset="0"/>
                  <a:cs typeface="Times New Roman" pitchFamily="18" charset="0"/>
                </a:rPr>
                <a:t> Pa)</a:t>
              </a:r>
              <a:endParaRPr lang="en-US" sz="1400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7" name="TextBox 6"/>
          <p:cNvSpPr txBox="1"/>
          <p:nvPr/>
        </p:nvSpPr>
        <p:spPr>
          <a:xfrm>
            <a:off x="1424608" y="4964975"/>
            <a:ext cx="712879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Note: </a:t>
            </a:r>
          </a:p>
          <a:p>
            <a:r>
              <a:rPr lang="en-US" dirty="0" smtClean="0"/>
              <a:t>Generally, density  increases with decreasing temperature.  Exception is water for which ice is less dense than liquid water </a:t>
            </a:r>
            <a:r>
              <a:rPr lang="en-US" dirty="0" smtClean="0">
                <a:sym typeface="Symbol"/>
              </a:rPr>
              <a:t>  </a:t>
            </a:r>
            <a:r>
              <a:rPr lang="en-US" b="1" dirty="0" smtClean="0">
                <a:solidFill>
                  <a:srgbClr val="00B050"/>
                </a:solidFill>
                <a:sym typeface="Symbol"/>
              </a:rPr>
              <a:t>Fish swim peacefully beneath floating ice in frozen Antarctica  lakes</a:t>
            </a:r>
            <a:r>
              <a:rPr lang="en-US" dirty="0" smtClean="0">
                <a:sym typeface="Symbol"/>
              </a:rPr>
              <a:t> (</a:t>
            </a:r>
            <a:r>
              <a:rPr lang="ar-SA" dirty="0" smtClean="0">
                <a:sym typeface="Symbol"/>
              </a:rPr>
              <a:t>وسبحان الخالق</a:t>
            </a:r>
            <a:r>
              <a:rPr lang="en-US" dirty="0" smtClean="0">
                <a:sym typeface="Symbol"/>
              </a:rPr>
              <a:t>)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51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8504" y="200151"/>
            <a:ext cx="8496944" cy="9966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4516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1827" y="2704678"/>
            <a:ext cx="6029325" cy="3676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4" cstate="print"/>
          <a:srcRect t="75129"/>
          <a:stretch>
            <a:fillRect/>
          </a:stretch>
        </p:blipFill>
        <p:spPr bwMode="auto">
          <a:xfrm>
            <a:off x="344488" y="1556792"/>
            <a:ext cx="6937942" cy="864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4515" name="Picture 3"/>
          <p:cNvPicPr>
            <a:picLocks noChangeAspect="1" noChangeArrowheads="1"/>
          </p:cNvPicPr>
          <p:nvPr/>
        </p:nvPicPr>
        <p:blipFill>
          <a:blip r:embed="rId4" cstate="print"/>
          <a:srcRect l="44677" r="32984" b="27218"/>
          <a:stretch>
            <a:fillRect/>
          </a:stretch>
        </p:blipFill>
        <p:spPr bwMode="auto">
          <a:xfrm>
            <a:off x="6969224" y="2780928"/>
            <a:ext cx="2304256" cy="37595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53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2480" y="260648"/>
            <a:ext cx="9314523" cy="12961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553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52600" y="1772816"/>
            <a:ext cx="6629400" cy="472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56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53784" y="1813173"/>
            <a:ext cx="4647836" cy="24079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656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66635" y="4173427"/>
            <a:ext cx="5543804" cy="23519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6564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47688" y="296441"/>
            <a:ext cx="8810625" cy="1476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DD7E1381-F6E0-4746-BCE7-8A7F9F0BF49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</a:t>
            </a:fld>
            <a:endParaRPr lang="en-US" smtClean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76536" y="1010455"/>
            <a:ext cx="8832850" cy="4572000"/>
          </a:xfrm>
        </p:spPr>
        <p:txBody>
          <a:bodyPr>
            <a:normAutofit/>
          </a:bodyPr>
          <a:lstStyle/>
          <a:p>
            <a:pPr eaLnBrk="1" hangingPunct="1">
              <a:buFont typeface="Wingdings" pitchFamily="-128" charset="2"/>
              <a:buNone/>
              <a:defRPr/>
            </a:pP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A.  What is the temperature of freezing water? </a:t>
            </a:r>
          </a:p>
          <a:p>
            <a:pPr eaLnBrk="1" hangingPunct="1">
              <a:buFont typeface="Wingdings" pitchFamily="-128" charset="2"/>
              <a:buNone/>
              <a:defRPr/>
            </a:pP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	 1)  0 °F     	2)  0 °C       	3)  0 K</a:t>
            </a:r>
          </a:p>
          <a:p>
            <a:pPr eaLnBrk="1" hangingPunct="1">
              <a:buFont typeface="Wingdings" pitchFamily="-128" charset="2"/>
              <a:buNone/>
              <a:defRPr/>
            </a:pPr>
            <a:endParaRPr lang="en-US" sz="28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buFont typeface="Wingdings" pitchFamily="-128" charset="2"/>
              <a:buNone/>
              <a:defRPr/>
            </a:pP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B.  What is the temperature of boiling water? </a:t>
            </a:r>
          </a:p>
          <a:p>
            <a:pPr eaLnBrk="1" hangingPunct="1">
              <a:buFont typeface="Wingdings" pitchFamily="-128" charset="2"/>
              <a:buNone/>
              <a:defRPr/>
            </a:pP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	 1)  100 °F       	2)  32 °F       	3)  373 K</a:t>
            </a:r>
          </a:p>
          <a:p>
            <a:pPr eaLnBrk="1" hangingPunct="1">
              <a:buFont typeface="Wingdings" pitchFamily="-128" charset="2"/>
              <a:buNone/>
              <a:defRPr/>
            </a:pPr>
            <a:endParaRPr lang="en-US" sz="28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eaLnBrk="1" hangingPunct="1">
              <a:buFont typeface="Wingdings" pitchFamily="-128" charset="2"/>
              <a:buNone/>
              <a:defRPr/>
            </a:pP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C.  How many Celsius units are between the boiling and freezing points of water?</a:t>
            </a:r>
          </a:p>
          <a:p>
            <a:pPr eaLnBrk="1" hangingPunct="1">
              <a:buFont typeface="Wingdings" pitchFamily="-128" charset="2"/>
              <a:buNone/>
              <a:defRPr/>
            </a:pP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 1)  100		2)  180	3)  273		</a:t>
            </a:r>
          </a:p>
          <a:p>
            <a:pPr eaLnBrk="1" hangingPunct="1">
              <a:buFont typeface="Wingdings" pitchFamily="-128" charset="2"/>
              <a:buNone/>
              <a:defRPr/>
            </a:pPr>
            <a:endParaRPr lang="en-US" sz="2800" b="1" dirty="0" smtClean="0">
              <a:solidFill>
                <a:schemeClr val="accent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buFont typeface="Wingdings" pitchFamily="-128" charset="2"/>
              <a:buNone/>
              <a:defRPr/>
            </a:pPr>
            <a:endParaRPr lang="en-US" sz="28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148" name="Rectangle 5"/>
          <p:cNvSpPr>
            <a:spLocks noGrp="1" noChangeArrowheads="1"/>
          </p:cNvSpPr>
          <p:nvPr>
            <p:ph type="title"/>
          </p:nvPr>
        </p:nvSpPr>
        <p:spPr>
          <a:xfrm>
            <a:off x="476788" y="155287"/>
            <a:ext cx="8915400" cy="706090"/>
          </a:xfrm>
        </p:spPr>
        <p:txBody>
          <a:bodyPr/>
          <a:lstStyle/>
          <a:p>
            <a:pPr eaLnBrk="1" hangingPunct="1"/>
            <a:r>
              <a:rPr lang="en-US" sz="4000" b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Learning Check</a:t>
            </a:r>
          </a:p>
        </p:txBody>
      </p:sp>
      <p:sp>
        <p:nvSpPr>
          <p:cNvPr id="5" name="Up Arrow 4"/>
          <p:cNvSpPr/>
          <p:nvPr/>
        </p:nvSpPr>
        <p:spPr>
          <a:xfrm>
            <a:off x="5529064" y="3573016"/>
            <a:ext cx="214314" cy="214314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7" name="Up Arrow 6"/>
          <p:cNvSpPr/>
          <p:nvPr/>
        </p:nvSpPr>
        <p:spPr>
          <a:xfrm>
            <a:off x="1280592" y="5517219"/>
            <a:ext cx="214314" cy="214314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Up Arrow 7"/>
          <p:cNvSpPr/>
          <p:nvPr/>
        </p:nvSpPr>
        <p:spPr>
          <a:xfrm>
            <a:off x="3656856" y="2060848"/>
            <a:ext cx="214314" cy="214314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مستطيل 1"/>
          <p:cNvSpPr/>
          <p:nvPr/>
        </p:nvSpPr>
        <p:spPr>
          <a:xfrm>
            <a:off x="632520" y="6000962"/>
            <a:ext cx="7992888" cy="46166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en-US" sz="24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</a:rPr>
              <a:t>Determine the temperature at which both </a:t>
            </a:r>
            <a:r>
              <a:rPr lang="en-US" sz="2400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</a:rPr>
              <a:t>scales </a:t>
            </a:r>
            <a:r>
              <a:rPr lang="en-US" sz="24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</a:rPr>
              <a:t>agree </a:t>
            </a:r>
            <a:r>
              <a:rPr lang="en-US" sz="2400" i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</a:rPr>
              <a:t>(</a:t>
            </a:r>
            <a:r>
              <a:rPr lang="en-US" sz="2400" i="1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</a:rPr>
              <a:t>T</a:t>
            </a:r>
            <a:r>
              <a:rPr lang="en-US" sz="2400" baseline="-25000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</a:rPr>
              <a:t>c</a:t>
            </a:r>
            <a:r>
              <a:rPr lang="en-US" sz="2400" i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sz="2400" i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</a:rPr>
              <a:t>=T</a:t>
            </a:r>
            <a:r>
              <a:rPr lang="en-US" sz="2400" baseline="-250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</a:rPr>
              <a:t>F</a:t>
            </a:r>
            <a:r>
              <a:rPr lang="en-US" sz="2400" i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</a:rPr>
              <a:t>.).</a:t>
            </a:r>
            <a:endParaRPr lang="en-US" sz="2400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98771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8" grpId="0" animBg="1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2480" y="116632"/>
            <a:ext cx="8208912" cy="6496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1729026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632520" y="620688"/>
            <a:ext cx="727280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200" b="1" u="sng" dirty="0">
                <a:solidFill>
                  <a:srgbClr val="FF0066"/>
                </a:solidFill>
              </a:rPr>
              <a:t>Pages: </a:t>
            </a:r>
          </a:p>
          <a:p>
            <a:r>
              <a:rPr lang="ar-SA" sz="2200" b="1" u="sng" dirty="0">
                <a:solidFill>
                  <a:srgbClr val="FF0066"/>
                </a:solidFill>
              </a:rPr>
              <a:t>84 ، 85 ، </a:t>
            </a:r>
            <a:r>
              <a:rPr lang="ar-SA" sz="2200" b="1" u="sng" dirty="0" smtClean="0">
                <a:solidFill>
                  <a:srgbClr val="FF0066"/>
                </a:solidFill>
              </a:rPr>
              <a:t> 87 </a:t>
            </a:r>
            <a:r>
              <a:rPr lang="ar-SA" sz="2200" b="1" u="sng" dirty="0">
                <a:solidFill>
                  <a:srgbClr val="FF0066"/>
                </a:solidFill>
              </a:rPr>
              <a:t>، 91 ، 92 ، 96 ، 97 و 98.</a:t>
            </a:r>
            <a:endParaRPr lang="en-US" sz="2200" b="1" dirty="0">
              <a:solidFill>
                <a:srgbClr val="FF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9512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9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3302" y="154993"/>
            <a:ext cx="8034074" cy="25539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294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4488" y="2685829"/>
            <a:ext cx="7185247" cy="39835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ectangle 3"/>
          <p:cNvSpPr/>
          <p:nvPr/>
        </p:nvSpPr>
        <p:spPr>
          <a:xfrm>
            <a:off x="7191408" y="5371943"/>
            <a:ext cx="2690814" cy="135421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To solve for Kelvin:</a:t>
            </a:r>
          </a:p>
          <a:p>
            <a:r>
              <a:rPr lang="en-US" sz="9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br>
              <a:rPr lang="en-US" sz="9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dirty="0" smtClean="0"/>
              <a:t>T</a:t>
            </a:r>
            <a:r>
              <a:rPr lang="en-US" baseline="-25000" dirty="0" smtClean="0"/>
              <a:t>K</a:t>
            </a:r>
            <a:r>
              <a:rPr lang="en-US" dirty="0" smtClean="0"/>
              <a:t> = T</a:t>
            </a:r>
            <a:r>
              <a:rPr lang="en-US" baseline="-25000" dirty="0"/>
              <a:t>C</a:t>
            </a:r>
            <a:r>
              <a:rPr lang="en-US" dirty="0" smtClean="0"/>
              <a:t> +273 </a:t>
            </a:r>
            <a:br>
              <a:rPr lang="en-US" dirty="0" smtClean="0"/>
            </a:br>
            <a:r>
              <a:rPr lang="en-US" dirty="0">
                <a:solidFill>
                  <a:prstClr val="black"/>
                </a:solidFill>
              </a:rPr>
              <a:t>T</a:t>
            </a:r>
            <a:r>
              <a:rPr lang="en-US" baseline="-25000" dirty="0">
                <a:solidFill>
                  <a:prstClr val="black"/>
                </a:solidFill>
              </a:rPr>
              <a:t>K</a:t>
            </a:r>
            <a:r>
              <a:rPr lang="en-US" dirty="0" smtClean="0"/>
              <a:t> = 37.0 + 273 </a:t>
            </a:r>
            <a:br>
              <a:rPr lang="en-US" dirty="0" smtClean="0"/>
            </a:br>
            <a:r>
              <a:rPr lang="en-US" dirty="0">
                <a:solidFill>
                  <a:prstClr val="black"/>
                </a:solidFill>
              </a:rPr>
              <a:t>T</a:t>
            </a:r>
            <a:r>
              <a:rPr lang="en-US" baseline="-25000" dirty="0">
                <a:solidFill>
                  <a:prstClr val="black"/>
                </a:solidFill>
              </a:rPr>
              <a:t>K</a:t>
            </a:r>
            <a:r>
              <a:rPr lang="en-US" dirty="0" smtClean="0"/>
              <a:t> = 310 K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60512" y="156009"/>
            <a:ext cx="8697416" cy="37770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ectangle 3"/>
          <p:cNvSpPr txBox="1">
            <a:spLocks noChangeArrowheads="1"/>
          </p:cNvSpPr>
          <p:nvPr/>
        </p:nvSpPr>
        <p:spPr>
          <a:xfrm>
            <a:off x="480064" y="4462458"/>
            <a:ext cx="8858312" cy="220690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marL="342900" indent="-342900">
              <a:spcBef>
                <a:spcPct val="20000"/>
              </a:spcBef>
              <a:buFont typeface="Wingdings" pitchFamily="-128" charset="2"/>
              <a:buNone/>
              <a:defRPr/>
            </a:pPr>
            <a:r>
              <a:rPr lang="en-US" sz="2400" b="1" dirty="0" smtClean="0">
                <a:solidFill>
                  <a:srgbClr val="0000CC"/>
                </a:solidFill>
              </a:rPr>
              <a:t>   	The normal temperature of a chickadee is 105.8 </a:t>
            </a:r>
            <a:r>
              <a:rPr lang="en-US" sz="2400" b="1" dirty="0" smtClean="0">
                <a:solidFill>
                  <a:srgbClr val="0000CC"/>
                </a:solidFill>
                <a:cs typeface="Times New Roman" charset="0"/>
              </a:rPr>
              <a:t>°</a:t>
            </a:r>
            <a:r>
              <a:rPr lang="en-US" sz="2400" b="1" dirty="0" smtClean="0">
                <a:solidFill>
                  <a:srgbClr val="0000CC"/>
                </a:solidFill>
              </a:rPr>
              <a:t>F.  What is that temperature on the Celsius scale? </a:t>
            </a:r>
          </a:p>
          <a:p>
            <a:pPr marL="342900" indent="-342900">
              <a:spcBef>
                <a:spcPct val="20000"/>
              </a:spcBef>
              <a:buFont typeface="Wingdings" pitchFamily="-128" charset="2"/>
              <a:buNone/>
              <a:defRPr/>
            </a:pPr>
            <a:r>
              <a:rPr lang="en-US" sz="2400" b="1" dirty="0" smtClean="0">
                <a:solidFill>
                  <a:prstClr val="black"/>
                </a:solidFill>
              </a:rPr>
              <a:t>	1)  73.8 </a:t>
            </a:r>
            <a:r>
              <a:rPr lang="en-US" sz="2400" b="1" dirty="0" smtClean="0">
                <a:solidFill>
                  <a:prstClr val="black"/>
                </a:solidFill>
                <a:cs typeface="Times New Roman" charset="0"/>
              </a:rPr>
              <a:t>°</a:t>
            </a:r>
            <a:r>
              <a:rPr lang="en-US" sz="2400" b="1" dirty="0" smtClean="0">
                <a:solidFill>
                  <a:prstClr val="black"/>
                </a:solidFill>
              </a:rPr>
              <a:t>C  </a:t>
            </a:r>
          </a:p>
          <a:p>
            <a:pPr marL="342900" indent="-342900">
              <a:spcBef>
                <a:spcPct val="20000"/>
              </a:spcBef>
              <a:buFont typeface="Wingdings" pitchFamily="-128" charset="2"/>
              <a:buNone/>
              <a:defRPr/>
            </a:pPr>
            <a:r>
              <a:rPr lang="en-US" sz="2400" b="1" dirty="0" smtClean="0">
                <a:solidFill>
                  <a:prstClr val="black"/>
                </a:solidFill>
              </a:rPr>
              <a:t>	2)  58.8 </a:t>
            </a:r>
            <a:r>
              <a:rPr lang="en-US" sz="2400" b="1" dirty="0" smtClean="0">
                <a:solidFill>
                  <a:prstClr val="black"/>
                </a:solidFill>
                <a:cs typeface="Times New Roman" charset="0"/>
              </a:rPr>
              <a:t>°</a:t>
            </a:r>
            <a:r>
              <a:rPr lang="en-US" sz="2400" b="1" dirty="0" smtClean="0">
                <a:solidFill>
                  <a:prstClr val="black"/>
                </a:solidFill>
              </a:rPr>
              <a:t>C</a:t>
            </a:r>
          </a:p>
          <a:p>
            <a:pPr marL="342900" indent="-342900">
              <a:spcBef>
                <a:spcPct val="20000"/>
              </a:spcBef>
              <a:buFont typeface="Wingdings" pitchFamily="-128" charset="2"/>
              <a:buNone/>
              <a:defRPr/>
            </a:pPr>
            <a:r>
              <a:rPr lang="en-US" sz="2400" b="1" dirty="0" smtClean="0">
                <a:solidFill>
                  <a:prstClr val="black"/>
                </a:solidFill>
              </a:rPr>
              <a:t>	3)  41.0 </a:t>
            </a:r>
            <a:r>
              <a:rPr lang="en-US" sz="2400" b="1" dirty="0" smtClean="0">
                <a:solidFill>
                  <a:prstClr val="black"/>
                </a:solidFill>
                <a:cs typeface="Times New Roman" charset="0"/>
              </a:rPr>
              <a:t>°</a:t>
            </a:r>
            <a:r>
              <a:rPr lang="en-US" sz="2400" b="1" dirty="0" smtClean="0">
                <a:solidFill>
                  <a:prstClr val="black"/>
                </a:solidFill>
              </a:rPr>
              <a:t>C</a:t>
            </a:r>
          </a:p>
          <a:p>
            <a:pPr marL="342900" indent="-342900">
              <a:spcBef>
                <a:spcPct val="20000"/>
              </a:spcBef>
              <a:buFont typeface="Wingdings" pitchFamily="-128" charset="2"/>
              <a:buNone/>
              <a:defRPr/>
            </a:pPr>
            <a:endParaRPr lang="en-US" sz="2400" b="1" dirty="0" smtClean="0">
              <a:solidFill>
                <a:prstClr val="black"/>
              </a:solidFill>
            </a:endParaRPr>
          </a:p>
        </p:txBody>
      </p:sp>
      <p:sp>
        <p:nvSpPr>
          <p:cNvPr id="8" name="Right Arrow 7"/>
          <p:cNvSpPr/>
          <p:nvPr/>
        </p:nvSpPr>
        <p:spPr>
          <a:xfrm>
            <a:off x="556728" y="6309320"/>
            <a:ext cx="238092" cy="21431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4528" y="3933056"/>
            <a:ext cx="8553400" cy="334516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</p:pic>
    </p:spTree>
    <p:extLst>
      <p:ext uri="{BB962C8B-B14F-4D97-AF65-F5344CB8AC3E}">
        <p14:creationId xmlns:p14="http://schemas.microsoft.com/office/powerpoint/2010/main" val="25152909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04728" y="404664"/>
            <a:ext cx="5091478" cy="75247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38158" y="1214422"/>
            <a:ext cx="6120680" cy="43143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ectangle 3"/>
          <p:cNvSpPr/>
          <p:nvPr/>
        </p:nvSpPr>
        <p:spPr>
          <a:xfrm>
            <a:off x="47660" y="6088583"/>
            <a:ext cx="990600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200" b="1" dirty="0" smtClean="0">
                <a:solidFill>
                  <a:prstClr val="black"/>
                </a:solidFill>
                <a:hlinkClick r:id="rId4"/>
              </a:rPr>
              <a:t>Kelvin temperature scale</a:t>
            </a:r>
            <a:r>
              <a:rPr lang="en-US" sz="2200" b="1" dirty="0" smtClean="0">
                <a:solidFill>
                  <a:prstClr val="black"/>
                </a:solidFill>
              </a:rPr>
              <a:t>, is more commonly used for </a:t>
            </a:r>
            <a:r>
              <a:rPr lang="en-US" sz="2200" b="1" u="sng" dirty="0" smtClean="0">
                <a:solidFill>
                  <a:prstClr val="black"/>
                </a:solidFill>
              </a:rPr>
              <a:t>scientific measurements</a:t>
            </a:r>
            <a:r>
              <a:rPr lang="en-US" sz="2200" b="1" dirty="0" smtClean="0">
                <a:solidFill>
                  <a:prstClr val="black"/>
                </a:solidFill>
              </a:rPr>
              <a:t>.</a:t>
            </a:r>
            <a:br>
              <a:rPr lang="en-US" sz="2200" b="1" dirty="0" smtClean="0">
                <a:solidFill>
                  <a:prstClr val="black"/>
                </a:solidFill>
              </a:rPr>
            </a:br>
            <a:endParaRPr lang="en-US" sz="2200" b="1" dirty="0">
              <a:solidFill>
                <a:prstClr val="black"/>
              </a:solidFill>
            </a:endParaRPr>
          </a:p>
        </p:txBody>
      </p:sp>
      <p:pic>
        <p:nvPicPr>
          <p:cNvPr id="5" name="Picture 40" descr="thermometers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739097" y="1357298"/>
            <a:ext cx="2143125" cy="3714776"/>
          </a:xfrm>
          <a:prstGeom prst="rect">
            <a:avLst/>
          </a:prstGeom>
          <a:noFill/>
        </p:spPr>
      </p:pic>
      <p:sp>
        <p:nvSpPr>
          <p:cNvPr id="6" name="Rectangle 5"/>
          <p:cNvSpPr/>
          <p:nvPr/>
        </p:nvSpPr>
        <p:spPr>
          <a:xfrm>
            <a:off x="8024834" y="5559998"/>
            <a:ext cx="164820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0 K   =   </a:t>
            </a:r>
            <a:r>
              <a:rPr lang="en-US" b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charset="0"/>
              </a:rPr>
              <a:t>–273 °</a:t>
            </a:r>
            <a:r>
              <a:rPr lang="en-US" b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</a:t>
            </a:r>
            <a:endParaRPr lang="en-US" dirty="0">
              <a:solidFill>
                <a:srgbClr val="0000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8096272" y="5202808"/>
            <a:ext cx="118814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 K  =  1 </a:t>
            </a:r>
            <a:r>
              <a:rPr lang="en-US" b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charset="0"/>
              </a:rPr>
              <a:t>°</a:t>
            </a:r>
            <a:r>
              <a:rPr lang="en-US" b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</a:t>
            </a:r>
            <a:endParaRPr lang="en-US" b="1" dirty="0">
              <a:solidFill>
                <a:srgbClr val="0000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380968" y="5702874"/>
            <a:ext cx="5976962" cy="369332"/>
          </a:xfrm>
          <a:prstGeom prst="rect">
            <a:avLst/>
          </a:prstGeom>
          <a:effectLst/>
        </p:spPr>
        <p:txBody>
          <a:bodyPr wrap="square">
            <a:spAutoFit/>
          </a:bodyPr>
          <a:lstStyle/>
          <a:p>
            <a:pPr>
              <a:buFont typeface="Wingdings" pitchFamily="-128" charset="2"/>
              <a:buChar char="§"/>
            </a:pPr>
            <a:r>
              <a:rPr lang="en-US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dirty="0" smtClean="0">
                <a:solidFill>
                  <a:srgbClr val="FF0000"/>
                </a:solidFill>
              </a:rPr>
              <a:t>0 K </a:t>
            </a:r>
            <a:r>
              <a:rPr lang="en-US" b="1" dirty="0" smtClean="0">
                <a:solidFill>
                  <a:prstClr val="black"/>
                </a:solidFill>
              </a:rPr>
              <a:t>(absolute zero) is </a:t>
            </a:r>
            <a:r>
              <a:rPr lang="en-US" b="1" dirty="0" smtClean="0">
                <a:solidFill>
                  <a:srgbClr val="FF0000"/>
                </a:solidFill>
              </a:rPr>
              <a:t>the </a:t>
            </a:r>
            <a:r>
              <a:rPr lang="en-US" b="1" u="sng" dirty="0" smtClean="0">
                <a:solidFill>
                  <a:srgbClr val="FF0000"/>
                </a:solidFill>
              </a:rPr>
              <a:t>lowest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u="sng" dirty="0" smtClean="0">
                <a:solidFill>
                  <a:srgbClr val="FF0000"/>
                </a:solidFill>
              </a:rPr>
              <a:t>possible</a:t>
            </a:r>
            <a:r>
              <a:rPr lang="en-US" b="1" dirty="0" smtClean="0">
                <a:solidFill>
                  <a:srgbClr val="FF0000"/>
                </a:solidFill>
              </a:rPr>
              <a:t> temperature</a:t>
            </a:r>
            <a:r>
              <a:rPr lang="en-US" b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endParaRPr lang="en-US" b="1" i="1" dirty="0" smtClean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6942645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4608" y="476672"/>
            <a:ext cx="6867525" cy="676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28664" y="1628800"/>
            <a:ext cx="6404657" cy="4880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4695</TotalTime>
  <Words>1685</Words>
  <Application>Microsoft Office PowerPoint</Application>
  <PresentationFormat>A4 Paper (210x297 mm)</PresentationFormat>
  <Paragraphs>188</Paragraphs>
  <Slides>51</Slides>
  <Notes>3</Notes>
  <HiddenSlides>0</HiddenSlides>
  <MMClips>0</MMClips>
  <ScaleCrop>false</ScaleCrop>
  <HeadingPairs>
    <vt:vector size="8" baseType="variant">
      <vt:variant>
        <vt:lpstr>الخطوط المستخدمة</vt:lpstr>
      </vt:variant>
      <vt:variant>
        <vt:i4>6</vt:i4>
      </vt:variant>
      <vt:variant>
        <vt:lpstr>نسق</vt:lpstr>
      </vt:variant>
      <vt:variant>
        <vt:i4>1</vt:i4>
      </vt:variant>
      <vt:variant>
        <vt:lpstr>خوادم OLE مضمنة</vt:lpstr>
      </vt:variant>
      <vt:variant>
        <vt:i4>1</vt:i4>
      </vt:variant>
      <vt:variant>
        <vt:lpstr>عناوين الشرائح</vt:lpstr>
      </vt:variant>
      <vt:variant>
        <vt:i4>51</vt:i4>
      </vt:variant>
    </vt:vector>
  </HeadingPairs>
  <TitlesOfParts>
    <vt:vector size="59" baseType="lpstr">
      <vt:lpstr>Arial</vt:lpstr>
      <vt:lpstr>Calibri</vt:lpstr>
      <vt:lpstr>Symbol</vt:lpstr>
      <vt:lpstr>Times New Roman</vt:lpstr>
      <vt:lpstr>TimesNewRomanPS</vt:lpstr>
      <vt:lpstr>Wingdings</vt:lpstr>
      <vt:lpstr>Office Theme</vt:lpstr>
      <vt:lpstr>Equation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Learning Check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mohamed</dc:creator>
  <cp:lastModifiedBy>azza moharram</cp:lastModifiedBy>
  <cp:revision>252</cp:revision>
  <dcterms:created xsi:type="dcterms:W3CDTF">2014-08-18T14:16:51Z</dcterms:created>
  <dcterms:modified xsi:type="dcterms:W3CDTF">2015-11-07T19:29:31Z</dcterms:modified>
</cp:coreProperties>
</file>