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7" r:id="rId2"/>
    <p:sldId id="320" r:id="rId3"/>
    <p:sldId id="309" r:id="rId4"/>
    <p:sldId id="258" r:id="rId5"/>
    <p:sldId id="319" r:id="rId6"/>
    <p:sldId id="259" r:id="rId7"/>
    <p:sldId id="317" r:id="rId8"/>
    <p:sldId id="318" r:id="rId9"/>
    <p:sldId id="262" r:id="rId10"/>
    <p:sldId id="321" r:id="rId11"/>
    <p:sldId id="263" r:id="rId12"/>
    <p:sldId id="310" r:id="rId13"/>
    <p:sldId id="264" r:id="rId14"/>
    <p:sldId id="265" r:id="rId15"/>
    <p:sldId id="266" r:id="rId16"/>
    <p:sldId id="311" r:id="rId17"/>
    <p:sldId id="267" r:id="rId18"/>
    <p:sldId id="268" r:id="rId19"/>
    <p:sldId id="269" r:id="rId20"/>
    <p:sldId id="270" r:id="rId21"/>
    <p:sldId id="312" r:id="rId22"/>
    <p:sldId id="271" r:id="rId23"/>
    <p:sldId id="273" r:id="rId24"/>
    <p:sldId id="313" r:id="rId25"/>
    <p:sldId id="315" r:id="rId26"/>
    <p:sldId id="314" r:id="rId27"/>
    <p:sldId id="272" r:id="rId28"/>
    <p:sldId id="274" r:id="rId29"/>
    <p:sldId id="275" r:id="rId30"/>
    <p:sldId id="323" r:id="rId31"/>
    <p:sldId id="280" r:id="rId32"/>
    <p:sldId id="281" r:id="rId33"/>
    <p:sldId id="282" r:id="rId34"/>
    <p:sldId id="283" r:id="rId35"/>
    <p:sldId id="285" r:id="rId36"/>
    <p:sldId id="284" r:id="rId37"/>
    <p:sldId id="286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302" r:id="rId46"/>
    <p:sldId id="303" r:id="rId47"/>
    <p:sldId id="304" r:id="rId48"/>
    <p:sldId id="305" r:id="rId49"/>
    <p:sldId id="306" r:id="rId50"/>
    <p:sldId id="316" r:id="rId51"/>
    <p:sldId id="322" r:id="rId52"/>
  </p:sldIdLst>
  <p:sldSz cx="9906000" cy="6858000" type="A4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CC0000"/>
    <a:srgbClr val="D3E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218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D892F-6591-4040-8CF7-3C4B651A6038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8D96A-4B41-40D2-8C7D-4FCEC03E29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41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DA8738-1C6A-4C41-81F1-70EB1A6DD510}" type="slidenum">
              <a:rPr lang="en-US" smtClean="0">
                <a:solidFill>
                  <a:prstClr val="black"/>
                </a:solidFill>
                <a:latin typeface="Times New Roman" charset="0"/>
              </a:rPr>
              <a:pPr/>
              <a:t>5</a:t>
            </a:fld>
            <a:endParaRPr lang="en-US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420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8D96A-4B41-40D2-8C7D-4FCEC03E299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8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8D96A-4B41-40D2-8C7D-4FCEC03E299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4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98896-4B9C-4755-AA77-B20D300CFBB0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png"/><Relationship Id="rId7" Type="http://schemas.openxmlformats.org/officeDocument/2006/relationships/image" Target="../media/image52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://www.infoplease.com/encyclopedia/science/kelvin-temperature-scale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139" y="1556792"/>
            <a:ext cx="5509361" cy="34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286" y="636945"/>
            <a:ext cx="9144218" cy="285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hole is drilled in a metal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block, it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becomes very hot. 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drill does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work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metal, the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metal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temperatures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atoms in the metal </a:t>
            </a: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vibrate more rapidly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low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temperatures. Their velocity is </a:t>
            </a: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high temperatures, and thus their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kinetic energy                     is </a:t>
            </a: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19018" y="-27384"/>
            <a:ext cx="1239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0554" t="18028" r="32929"/>
          <a:stretch>
            <a:fillRect/>
          </a:stretch>
        </p:blipFill>
        <p:spPr bwMode="auto">
          <a:xfrm>
            <a:off x="6321152" y="2996952"/>
            <a:ext cx="1800200" cy="285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92688" y="5805264"/>
            <a:ext cx="2288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Friction causes a rise in temperature of the drill and plate.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800" y="3014406"/>
            <a:ext cx="1369144" cy="44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17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464" y="534154"/>
            <a:ext cx="943304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is a form of </a:t>
            </a:r>
            <a:r>
              <a:rPr lang="en-US" sz="2400" i="1" dirty="0" smtClean="0">
                <a:solidFill>
                  <a:srgbClr val="FF0000"/>
                </a:solidFill>
              </a:rPr>
              <a:t>internal kinetic</a:t>
            </a:r>
            <a:r>
              <a:rPr lang="en-US" sz="2400" i="1" dirty="0" smtClean="0"/>
              <a:t> </a:t>
            </a:r>
            <a:r>
              <a:rPr lang="en-US" sz="2400" dirty="0" smtClean="0"/>
              <a:t>and </a:t>
            </a:r>
            <a:r>
              <a:rPr lang="en-US" sz="2400" i="1" dirty="0" smtClean="0">
                <a:solidFill>
                  <a:srgbClr val="FF0000"/>
                </a:solidFill>
              </a:rPr>
              <a:t>potential energy </a:t>
            </a:r>
            <a:r>
              <a:rPr lang="en-US" sz="2400" dirty="0" smtClean="0"/>
              <a:t>contained in an object associated with the </a:t>
            </a:r>
            <a:r>
              <a:rPr lang="en-US" sz="2400" i="1" dirty="0" smtClean="0">
                <a:solidFill>
                  <a:srgbClr val="FF0000"/>
                </a:solidFill>
              </a:rPr>
              <a:t>motion of its atoms or molecules</a:t>
            </a:r>
            <a:r>
              <a:rPr lang="en-US" sz="2400" dirty="0" smtClean="0"/>
              <a:t> and may be </a:t>
            </a:r>
            <a:r>
              <a:rPr lang="en-US" sz="2400" i="1" dirty="0" smtClean="0">
                <a:solidFill>
                  <a:srgbClr val="FF0000"/>
                </a:solidFill>
              </a:rPr>
              <a:t>transferred</a:t>
            </a:r>
            <a:r>
              <a:rPr lang="en-US" sz="2400" dirty="0" smtClean="0"/>
              <a:t> from an object at a </a:t>
            </a:r>
            <a:r>
              <a:rPr lang="en-US" sz="2400" i="1" dirty="0" smtClean="0">
                <a:solidFill>
                  <a:srgbClr val="FF0000"/>
                </a:solidFill>
              </a:rPr>
              <a:t>higher temperature</a:t>
            </a:r>
            <a:r>
              <a:rPr lang="en-US" sz="2400" dirty="0" smtClean="0"/>
              <a:t> to one at a </a:t>
            </a:r>
            <a:r>
              <a:rPr lang="en-US" sz="2400" i="1" dirty="0" smtClean="0">
                <a:solidFill>
                  <a:srgbClr val="FF0000"/>
                </a:solidFill>
              </a:rPr>
              <a:t>lower temperature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b="1" u="sng" dirty="0" smtClean="0"/>
              <a:t>Heat cannot be stored. Heat is a transformed energy (example: work by friction force transforms into heat)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i="1" dirty="0" smtClean="0"/>
              <a:t>Units: </a:t>
            </a:r>
          </a:p>
          <a:p>
            <a:pPr lvl="1" algn="just"/>
            <a:r>
              <a:rPr lang="en-US" sz="2400" dirty="0" smtClean="0"/>
              <a:t>SI system </a:t>
            </a:r>
            <a:r>
              <a:rPr lang="en-US" sz="2400" dirty="0" smtClean="0">
                <a:sym typeface="Symbol"/>
              </a:rPr>
              <a:t> </a:t>
            </a:r>
            <a:r>
              <a:rPr lang="en-US" sz="2400" dirty="0" smtClean="0"/>
              <a:t>Joule (J)</a:t>
            </a:r>
          </a:p>
          <a:p>
            <a:pPr lvl="1" algn="just"/>
            <a:r>
              <a:rPr lang="en-US" sz="2400" dirty="0" smtClean="0"/>
              <a:t>U.S. system </a:t>
            </a:r>
            <a:r>
              <a:rPr lang="en-US" sz="2400" dirty="0" smtClean="0">
                <a:sym typeface="Symbol"/>
              </a:rPr>
              <a:t>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ft lb</a:t>
            </a:r>
          </a:p>
          <a:p>
            <a:pPr algn="just"/>
            <a:r>
              <a:rPr lang="en-US" sz="2400" i="1" dirty="0" smtClean="0"/>
              <a:t>Other units:</a:t>
            </a:r>
          </a:p>
          <a:p>
            <a:pPr lvl="1" algn="just"/>
            <a:r>
              <a:rPr lang="en-US" sz="2400" dirty="0" smtClean="0"/>
              <a:t>Metric/SI system </a:t>
            </a:r>
            <a:r>
              <a:rPr lang="en-US" sz="2400" dirty="0" smtClean="0">
                <a:sym typeface="Symbol"/>
              </a:rPr>
              <a:t> </a:t>
            </a:r>
            <a:r>
              <a:rPr lang="en-US" sz="2400" dirty="0" smtClean="0"/>
              <a:t>kilocalorie (kcal)</a:t>
            </a:r>
          </a:p>
          <a:p>
            <a:pPr lvl="1" algn="just"/>
            <a:r>
              <a:rPr lang="en-US" sz="2400" dirty="0" smtClean="0"/>
              <a:t>U.S. system </a:t>
            </a:r>
            <a:r>
              <a:rPr lang="en-US" sz="2400" dirty="0" smtClean="0">
                <a:sym typeface="Symbol"/>
              </a:rPr>
              <a:t>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Btu (British thermal unit)</a:t>
            </a:r>
          </a:p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Conversion factors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: </a:t>
            </a:r>
          </a:p>
          <a:p>
            <a:pPr lvl="1" algn="just"/>
            <a:r>
              <a:rPr lang="en-US" sz="2400" dirty="0" smtClean="0">
                <a:sym typeface="Symbol"/>
              </a:rPr>
              <a:t>1 kcal = 4190 J    ;    1 Btu = 778 ft lb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19018" y="-27384"/>
            <a:ext cx="12934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Heat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1228"/>
            <a:ext cx="9906000" cy="22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kilocalorie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(kcal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heat necessary to raise the temperature of 1 kg of water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1°C (from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14.5°C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15.5°C).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calorie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amount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heat (energy) necessary to raise the temperature of 1 g of water 1°C.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food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calorie is the same as 1 kcal.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468" y="2564904"/>
            <a:ext cx="9577064" cy="2400657"/>
          </a:xfrm>
          <a:prstGeom prst="rect">
            <a:avLst/>
          </a:prstGeom>
          <a:solidFill>
            <a:srgbClr val="F9F9F9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difference between temperature and heat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5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of the hotness or coldness of an object. 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total thermal energy (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kinetic and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potential) that can be transferred from an object at a higher temperature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one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lower temperature.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82234" y="5125332"/>
            <a:ext cx="9741532" cy="1446550"/>
          </a:xfrm>
          <a:prstGeom prst="rect">
            <a:avLst/>
          </a:prstGeom>
          <a:solidFill>
            <a:srgbClr val="F9F9F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ways of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changing the temperature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an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By doing work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object, such as the work done by the drill on the metal block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supplying energy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object, such as mechanical, chemical, or electrical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energy.</a:t>
            </a:r>
          </a:p>
        </p:txBody>
      </p:sp>
    </p:spTree>
    <p:extLst>
      <p:ext uri="{BB962C8B-B14F-4D97-AF65-F5344CB8AC3E}">
        <p14:creationId xmlns:p14="http://schemas.microsoft.com/office/powerpoint/2010/main" val="2145289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9302" y="57150"/>
            <a:ext cx="801213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of heat into useful work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4528" y="828001"/>
            <a:ext cx="2289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704528" y="1591047"/>
            <a:ext cx="51845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our bodies: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Heat  muscular energy (~ 25 % of the heat)  work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burning gases: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gas expansion  work (example: internal combustion engine in cars)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steam.: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energetic steam  work (example: steam turbine)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encrypted-tbn2.gstatic.com/images?q=tbn:ANd9GcR4WrZWHQ8E5Qwba8R0dNBtw_gykQoIG19W8cxXbcBpAT2IiP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3200" y="908720"/>
            <a:ext cx="1895475" cy="24098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65168" y="33569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 combustion engine</a:t>
            </a:r>
            <a:endParaRPr lang="en-US" dirty="0"/>
          </a:p>
        </p:txBody>
      </p:sp>
      <p:pic>
        <p:nvPicPr>
          <p:cNvPr id="5125" name="Picture 5" descr="http://upload.wikimedia.org/wikipedia/commons/thumb/0/00/Rankine_cycle_layout.png/1280px-Rankine_cycle_layou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6130" y="4293096"/>
            <a:ext cx="3109358" cy="20162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65168" y="63093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Steam generator &amp; turbine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0632" y="40466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Find the amount of work (in J) that is equivalent to 4850 cal of heat.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640" y="980728"/>
            <a:ext cx="5934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92560" y="251676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How much work must a person do to offset eating a 775-calorie breakfast?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7" y="3091805"/>
            <a:ext cx="8048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49016" y="479715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given coal gives off 7150 kcal/kg of heat when burned. How many joules of work result</a:t>
            </a:r>
          </a:p>
          <a:p>
            <a:r>
              <a:rPr lang="en-US" dirty="0" smtClean="0"/>
              <a:t>from burning one metric ton, assuming that 35.0% of the heat is lost?</a:t>
            </a:r>
          </a:p>
          <a:p>
            <a:r>
              <a:rPr lang="en-US" dirty="0" smtClean="0"/>
              <a:t>First, note that one metric ton equals 1000 kg.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4488" y="404664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EXAMPLES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5787727"/>
            <a:ext cx="6934200" cy="80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8333" b="12500"/>
          <a:stretch>
            <a:fillRect/>
          </a:stretch>
        </p:blipFill>
        <p:spPr bwMode="auto">
          <a:xfrm>
            <a:off x="554382" y="2955037"/>
            <a:ext cx="7848872" cy="112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1952907"/>
            <a:ext cx="9307893" cy="7741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0752" y="158949"/>
            <a:ext cx="3528392" cy="58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512" y="4198489"/>
            <a:ext cx="7842742" cy="64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512" y="5157192"/>
            <a:ext cx="30243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72480" y="863126"/>
            <a:ext cx="96335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specific heat of a substance is a measure of its capacity to absorb or give off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 change in temperature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96324" cy="6597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940" y="548680"/>
            <a:ext cx="2261460" cy="6201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852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013" y="661988"/>
            <a:ext cx="665797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4252" y="518964"/>
            <a:ext cx="7547180" cy="586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2284" y="332656"/>
            <a:ext cx="6675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6536" y="90872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Change of phase (sometimes called </a:t>
            </a:r>
            <a:r>
              <a:rPr lang="en-US" sz="2400" i="1" dirty="0" smtClean="0"/>
              <a:t>change of state) is a change in a substance from one form of matter (solid, liquid, or gas) to another.</a:t>
            </a:r>
            <a:endParaRPr 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5327" y="144016"/>
            <a:ext cx="4263857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4848" y="1916832"/>
            <a:ext cx="2808312" cy="36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000672" y="5517232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Molten iron at about 2900F is poured from a bucket into an open mold by a person in protective clothes and gloves.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488" y="836712"/>
            <a:ext cx="8352928" cy="4602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goals of this chapter are to enable you to: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Distinguish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temperature and heat.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using different scales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heat required for change of phase of solids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liquids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gases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elasticity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Hooke’s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amount of stress on objects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 and Solve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752" y="476672"/>
            <a:ext cx="14542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926433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6" y="836712"/>
            <a:ext cx="1656184" cy="37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10238" y="1280204"/>
            <a:ext cx="9289032" cy="10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change of phase from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 to liquid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called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melting or fusion.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change from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 to solid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called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freezing or solidification.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680" y="144016"/>
            <a:ext cx="4263857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26958" y="2673483"/>
            <a:ext cx="8902191" cy="9417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C00000"/>
                </a:solidFill>
                <a:latin typeface="TimesNewRomanPS"/>
              </a:rPr>
              <a:t>Melting</a:t>
            </a:r>
            <a:r>
              <a:rPr lang="en-US" sz="2300" dirty="0">
                <a:latin typeface="TimesNewRomanPS"/>
              </a:rPr>
              <a:t> and </a:t>
            </a:r>
            <a:r>
              <a:rPr lang="en-US" sz="2300" b="1" dirty="0">
                <a:solidFill>
                  <a:srgbClr val="C00000"/>
                </a:solidFill>
                <a:latin typeface="TimesNewRomanPS"/>
              </a:rPr>
              <a:t>solidification</a:t>
            </a:r>
            <a:r>
              <a:rPr lang="en-US" sz="2300" dirty="0">
                <a:latin typeface="TimesNewRomanPS"/>
              </a:rPr>
              <a:t> of these </a:t>
            </a:r>
            <a:r>
              <a:rPr lang="en-US" sz="2300" dirty="0" smtClean="0">
                <a:latin typeface="TimesNewRomanPS"/>
              </a:rPr>
              <a:t>substances </a:t>
            </a:r>
            <a:r>
              <a:rPr lang="en-US" sz="2300" b="1" dirty="0" smtClean="0">
                <a:latin typeface="TimesNewRomanPS"/>
              </a:rPr>
              <a:t>occur</a:t>
            </a:r>
            <a:r>
              <a:rPr lang="en-US" sz="2300" dirty="0" smtClean="0">
                <a:latin typeface="TimesNewRomanPS"/>
              </a:rPr>
              <a:t> </a:t>
            </a:r>
            <a:r>
              <a:rPr lang="en-US" sz="2300" b="1" dirty="0">
                <a:latin typeface="TimesNewRomanPS"/>
              </a:rPr>
              <a:t>at the same temperature</a:t>
            </a:r>
            <a:endParaRPr lang="en-US" sz="2300" b="1" dirty="0"/>
          </a:p>
        </p:txBody>
      </p:sp>
      <p:sp>
        <p:nvSpPr>
          <p:cNvPr id="8" name="Rectangle 7"/>
          <p:cNvSpPr/>
          <p:nvPr/>
        </p:nvSpPr>
        <p:spPr>
          <a:xfrm>
            <a:off x="341549" y="3789040"/>
            <a:ext cx="9073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temperature change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change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phase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Ice at 0°C changes to water at 0°C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there is no temperature change during a change of phase,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of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*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melting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solid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and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solidifying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liquid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gives off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12" y="5306858"/>
            <a:ext cx="5616624" cy="143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512" y="4465596"/>
            <a:ext cx="4608512" cy="76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ertical Scroll 4"/>
          <p:cNvSpPr/>
          <p:nvPr/>
        </p:nvSpPr>
        <p:spPr>
          <a:xfrm>
            <a:off x="6393160" y="4725144"/>
            <a:ext cx="3095650" cy="1728192"/>
          </a:xfrm>
          <a:prstGeom prst="verticalScroll">
            <a:avLst/>
          </a:prstGeom>
          <a:solidFill>
            <a:schemeClr val="bg1">
              <a:lumMod val="85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 temperature change during change of phase</a:t>
            </a:r>
            <a:endParaRPr lang="en-US" sz="2400" i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r="5949"/>
          <a:stretch>
            <a:fillRect/>
          </a:stretch>
        </p:blipFill>
        <p:spPr bwMode="auto">
          <a:xfrm>
            <a:off x="416496" y="3606477"/>
            <a:ext cx="9001000" cy="75862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480" y="2038000"/>
            <a:ext cx="5904656" cy="125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16496" y="215890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EXAMPLE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9184" y="671486"/>
            <a:ext cx="3240360" cy="2462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1 g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ice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0°C melts, it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absorbs 80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heat.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when 1 g of water freezes at 0°C, ice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0°C is produced, and 80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heat is released.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66" y="610614"/>
            <a:ext cx="6310494" cy="14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92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156" y="189643"/>
            <a:ext cx="7775276" cy="648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746" y="1268760"/>
            <a:ext cx="949477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The change of phase from </a:t>
            </a:r>
            <a:r>
              <a:rPr lang="en-US" sz="2400" b="1" dirty="0" smtClean="0">
                <a:solidFill>
                  <a:srgbClr val="C00000"/>
                </a:solidFill>
              </a:rPr>
              <a:t>liquid to a gas or vapor </a:t>
            </a:r>
            <a:r>
              <a:rPr lang="en-US" sz="2400" dirty="0" smtClean="0"/>
              <a:t>is called </a:t>
            </a:r>
            <a:r>
              <a:rPr lang="en-US" sz="2400" b="1" dirty="0" smtClean="0"/>
              <a:t>vaporization.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The reverse process </a:t>
            </a:r>
            <a:r>
              <a:rPr lang="en-US" sz="2400" b="1" dirty="0">
                <a:solidFill>
                  <a:srgbClr val="C00000"/>
                </a:solidFill>
              </a:rPr>
              <a:t>(gas </a:t>
            </a:r>
            <a:r>
              <a:rPr lang="en-US" sz="2400" b="1" dirty="0">
                <a:solidFill>
                  <a:srgbClr val="C00000"/>
                </a:solidFill>
                <a:sym typeface="Symbol"/>
              </a:rPr>
              <a:t> </a:t>
            </a:r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liquid)</a:t>
            </a:r>
            <a:r>
              <a:rPr lang="en-US" sz="2400" b="1" dirty="0" smtClean="0">
                <a:sym typeface="Symbol"/>
              </a:rPr>
              <a:t> </a:t>
            </a:r>
            <a:r>
              <a:rPr lang="en-US" sz="2400" dirty="0" smtClean="0"/>
              <a:t>is called </a:t>
            </a:r>
            <a:r>
              <a:rPr lang="en-US" sz="2400" b="1" dirty="0" smtClean="0"/>
              <a:t>condensation</a:t>
            </a:r>
            <a:endParaRPr 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680" y="144016"/>
            <a:ext cx="4263857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480" y="821854"/>
            <a:ext cx="3688818" cy="5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81511" y="4227192"/>
            <a:ext cx="9526976" cy="18089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a liquid is boiling,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temperature of the liquid does not change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However,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transfer of heat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liquid being vaporized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boiled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heat. As a vapor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condenses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given off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79" y="2768262"/>
            <a:ext cx="9644708" cy="1012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39" y="620688"/>
            <a:ext cx="3009874" cy="440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040" y="620688"/>
            <a:ext cx="2610975" cy="42013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0472" y="5180798"/>
            <a:ext cx="367240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TimesNewRomanPS"/>
              </a:rPr>
              <a:t>Heat </a:t>
            </a:r>
            <a:r>
              <a:rPr lang="en-US" sz="1600" b="1" dirty="0">
                <a:latin typeface="TimesNewRomanPS"/>
              </a:rPr>
              <a:t>supplied</a:t>
            </a:r>
            <a:r>
              <a:rPr lang="en-US" sz="1600" dirty="0">
                <a:latin typeface="TimesNewRomanPS"/>
              </a:rPr>
              <a:t> to boiling water</a:t>
            </a:r>
          </a:p>
          <a:p>
            <a:r>
              <a:rPr lang="en-US" sz="1600" dirty="0">
                <a:latin typeface="TimesNewRomanPS"/>
              </a:rPr>
              <a:t>changes liquid water into steam—the gas </a:t>
            </a:r>
            <a:r>
              <a:rPr lang="en-US" sz="1600" dirty="0" smtClean="0">
                <a:latin typeface="TimesNewRomanPS"/>
              </a:rPr>
              <a:t>form of </a:t>
            </a:r>
            <a:r>
              <a:rPr lang="en-US" sz="1600" dirty="0">
                <a:latin typeface="TimesNewRomanPS"/>
              </a:rPr>
              <a:t>water.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880992" y="5180798"/>
            <a:ext cx="374441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TimesNewRomanPS"/>
              </a:rPr>
              <a:t>A large amount of heat </a:t>
            </a:r>
            <a:r>
              <a:rPr lang="en-US" sz="1600" dirty="0" smtClean="0">
                <a:latin typeface="TimesNewRomanPS"/>
              </a:rPr>
              <a:t>is </a:t>
            </a:r>
            <a:r>
              <a:rPr lang="en-US" sz="1600" b="1" dirty="0" smtClean="0">
                <a:latin typeface="TimesNewRomanPS"/>
              </a:rPr>
              <a:t>released</a:t>
            </a:r>
            <a:r>
              <a:rPr lang="en-US" sz="1600" dirty="0" smtClean="0">
                <a:latin typeface="TimesNewRomanPS"/>
              </a:rPr>
              <a:t> </a:t>
            </a:r>
            <a:r>
              <a:rPr lang="en-US" sz="1600" dirty="0">
                <a:latin typeface="TimesNewRomanPS"/>
              </a:rPr>
              <a:t>by condensation of steam in a radiator.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20826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4596" y="5305425"/>
            <a:ext cx="6108129" cy="1514475"/>
            <a:chOff x="454596" y="5305425"/>
            <a:chExt cx="6108129" cy="151447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4596" y="5305425"/>
              <a:ext cx="4762500" cy="151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7075" y="5371306"/>
              <a:ext cx="32956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512" y="4525392"/>
            <a:ext cx="4896544" cy="77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045" y="3850002"/>
            <a:ext cx="9073008" cy="587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8" name="Vertical Scroll 7"/>
          <p:cNvSpPr/>
          <p:nvPr/>
        </p:nvSpPr>
        <p:spPr>
          <a:xfrm>
            <a:off x="6537870" y="4725144"/>
            <a:ext cx="3095650" cy="1728192"/>
          </a:xfrm>
          <a:prstGeom prst="verticalScroll">
            <a:avLst/>
          </a:prstGeom>
          <a:solidFill>
            <a:schemeClr val="bg1">
              <a:lumMod val="85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 temperature change during change of phase</a:t>
            </a:r>
            <a:endParaRPr lang="en-US" sz="2400" i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8678" y="1491775"/>
            <a:ext cx="5781204" cy="112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72480" y="260648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EXAMPLE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9488" y="260648"/>
            <a:ext cx="5780394" cy="11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5216" y="2612311"/>
            <a:ext cx="5724666" cy="120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06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464" y="260648"/>
            <a:ext cx="9777536" cy="52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point of condensation, the vapor becomes saturated;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vapor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cannot hold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more moisture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humidity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 amount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vapor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atmosphere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vapor required to reach 100% of saturation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existing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air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without change in pressure 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vapor content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humidity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until it reaches 100% at saturation.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at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saturation is reached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called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dew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saturation is reached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continues to decrease, condensation occurs in the form of dew, fog, mist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clouds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rain or other forms of precipitation.</a:t>
            </a:r>
          </a:p>
        </p:txBody>
      </p:sp>
    </p:spTree>
    <p:extLst>
      <p:ext uri="{BB962C8B-B14F-4D97-AF65-F5344CB8AC3E}">
        <p14:creationId xmlns:p14="http://schemas.microsoft.com/office/powerpoint/2010/main" val="3892197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8076"/>
          <a:stretch>
            <a:fillRect/>
          </a:stretch>
        </p:blipFill>
        <p:spPr bwMode="auto">
          <a:xfrm>
            <a:off x="426001" y="548679"/>
            <a:ext cx="8991495" cy="54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90152"/>
          <a:stretch>
            <a:fillRect/>
          </a:stretch>
        </p:blipFill>
        <p:spPr bwMode="auto">
          <a:xfrm>
            <a:off x="488504" y="6021288"/>
            <a:ext cx="9001000" cy="64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16496" y="159022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EXAMPLE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692696"/>
            <a:ext cx="9316167" cy="568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72480" y="231031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EXAMPLE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755" y="980730"/>
            <a:ext cx="7554428" cy="504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72480" y="231031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EXAMPLE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7663" y="1681758"/>
            <a:ext cx="1647825" cy="27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994" y="1325910"/>
            <a:ext cx="942975" cy="27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8824" y="2492896"/>
            <a:ext cx="1600200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01466" y="3501008"/>
            <a:ext cx="895350" cy="27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7631" y="4293096"/>
            <a:ext cx="1419225" cy="33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/>
          <p:cNvCxnSpPr>
            <a:stCxn id="1029" idx="2"/>
          </p:cNvCxnSpPr>
          <p:nvPr/>
        </p:nvCxnSpPr>
        <p:spPr>
          <a:xfrm flipH="1">
            <a:off x="2843357" y="3777233"/>
            <a:ext cx="5784" cy="32331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30" idx="1"/>
          </p:cNvCxnSpPr>
          <p:nvPr/>
        </p:nvCxnSpPr>
        <p:spPr>
          <a:xfrm flipH="1" flipV="1">
            <a:off x="1903077" y="4281699"/>
            <a:ext cx="334554" cy="1780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20952" y="2852936"/>
            <a:ext cx="288032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681192" y="1628800"/>
            <a:ext cx="72008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26" idx="1"/>
          </p:cNvCxnSpPr>
          <p:nvPr/>
        </p:nvCxnSpPr>
        <p:spPr>
          <a:xfrm flipH="1" flipV="1">
            <a:off x="7401272" y="1772816"/>
            <a:ext cx="296391" cy="470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216" y="2060848"/>
            <a:ext cx="324420" cy="332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2512" y="2787175"/>
            <a:ext cx="1801561" cy="73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80792" y="404664"/>
            <a:ext cx="276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Temperature: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2318" y="1110034"/>
            <a:ext cx="9217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Basically temperature is </a:t>
            </a:r>
            <a:r>
              <a:rPr lang="en-US" sz="2200" i="1" u="sng" dirty="0" smtClean="0"/>
              <a:t>a measure</a:t>
            </a:r>
            <a:r>
              <a:rPr lang="en-US" sz="2200" dirty="0" smtClean="0"/>
              <a:t> of </a:t>
            </a:r>
            <a:r>
              <a:rPr lang="en-US" sz="2200" b="1" i="1" dirty="0" smtClean="0"/>
              <a:t>hotness</a:t>
            </a:r>
            <a:r>
              <a:rPr lang="en-US" sz="2200" dirty="0" smtClean="0"/>
              <a:t> or </a:t>
            </a:r>
            <a:r>
              <a:rPr lang="en-US" sz="2200" b="1" i="1" dirty="0" smtClean="0"/>
              <a:t>coldness</a:t>
            </a:r>
            <a:r>
              <a:rPr lang="en-US" sz="2200" dirty="0" smtClean="0"/>
              <a:t> of an object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Properly measured with instrumental </a:t>
            </a:r>
            <a:r>
              <a:rPr lang="en-US" sz="2200" b="1" i="1" dirty="0" smtClean="0"/>
              <a:t>thermometer</a:t>
            </a:r>
            <a:r>
              <a:rPr lang="en-US" sz="2200" dirty="0" smtClean="0"/>
              <a:t>. (not by hand which is not sensitive enough nor precise) 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19474" y="238434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Thermometer example:</a:t>
            </a:r>
            <a:endParaRPr lang="en-US" sz="2000" u="sng" dirty="0"/>
          </a:p>
        </p:txBody>
      </p:sp>
      <p:sp>
        <p:nvSpPr>
          <p:cNvPr id="2" name="Rectangle 1"/>
          <p:cNvSpPr/>
          <p:nvPr/>
        </p:nvSpPr>
        <p:spPr>
          <a:xfrm>
            <a:off x="352318" y="2937718"/>
            <a:ext cx="5066624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NewRomanPS"/>
              </a:rPr>
              <a:t>A property </a:t>
            </a:r>
            <a:r>
              <a:rPr lang="en-US" dirty="0">
                <a:latin typeface="TimesNewRomanPS"/>
              </a:rPr>
              <a:t>of matter that we use to find temperature is the change in volume </a:t>
            </a:r>
            <a:r>
              <a:rPr lang="en-US" dirty="0" smtClean="0">
                <a:latin typeface="TimesNewRomanPS"/>
              </a:rPr>
              <a:t>of a </a:t>
            </a:r>
            <a:r>
              <a:rPr lang="en-US" dirty="0">
                <a:latin typeface="TimesNewRomanPS"/>
              </a:rPr>
              <a:t>liquid or a solid as its temperature changes</a:t>
            </a:r>
            <a:r>
              <a:rPr lang="en-US" dirty="0" smtClean="0">
                <a:latin typeface="TimesNewRomanPS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22063" y="5452299"/>
            <a:ext cx="8701047" cy="1154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lvl="0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liquid in glass thermometers</a:t>
            </a:r>
          </a:p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liquid is heated, it expands and rises up the glass tube.</a:t>
            </a: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height to which the liquid rises indicates the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596" y="2587327"/>
            <a:ext cx="76866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0" y="404664"/>
            <a:ext cx="9345488" cy="85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372" y="951013"/>
            <a:ext cx="3839049" cy="3149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68288" y="-27384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EXAMPLE</a:t>
            </a:r>
            <a:endParaRPr lang="en-US" sz="2400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596" y="1839787"/>
            <a:ext cx="4032448" cy="7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20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6887" y="2563500"/>
            <a:ext cx="3600400" cy="45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32520" y="980728"/>
            <a:ext cx="9217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is a measure of a deformed object’s ability to return to its original size and shape once the outside forces are removed.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0699" y="3140968"/>
            <a:ext cx="7557524" cy="1995540"/>
            <a:chOff x="1067884" y="3265105"/>
            <a:chExt cx="7557524" cy="199554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2002" r="33847"/>
            <a:stretch>
              <a:fillRect/>
            </a:stretch>
          </p:blipFill>
          <p:spPr bwMode="auto">
            <a:xfrm>
              <a:off x="4518237" y="3265105"/>
              <a:ext cx="1229566" cy="1779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59048"/>
            <a:stretch>
              <a:fillRect/>
            </a:stretch>
          </p:blipFill>
          <p:spPr bwMode="auto">
            <a:xfrm>
              <a:off x="1067884" y="3265105"/>
              <a:ext cx="2084916" cy="1779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Notched Right Arrow 11"/>
            <p:cNvSpPr/>
            <p:nvPr/>
          </p:nvSpPr>
          <p:spPr>
            <a:xfrm flipH="1">
              <a:off x="3296816" y="3748477"/>
              <a:ext cx="1152128" cy="432048"/>
            </a:xfrm>
            <a:prstGeom prst="notched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</a:rPr>
                <a:t>Stretch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389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9303"/>
            <a:stretch>
              <a:fillRect/>
            </a:stretch>
          </p:blipFill>
          <p:spPr bwMode="auto">
            <a:xfrm>
              <a:off x="7062544" y="3481129"/>
              <a:ext cx="1562864" cy="1779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Notched Right Arrow 8"/>
            <p:cNvSpPr/>
            <p:nvPr/>
          </p:nvSpPr>
          <p:spPr>
            <a:xfrm>
              <a:off x="5838408" y="3748477"/>
              <a:ext cx="1224136" cy="432048"/>
            </a:xfrm>
            <a:prstGeom prst="notched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</a:rPr>
                <a:t>squeeze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" name="Notched Right Arrow 9"/>
            <p:cNvSpPr/>
            <p:nvPr/>
          </p:nvSpPr>
          <p:spPr>
            <a:xfrm flipH="1">
              <a:off x="5838408" y="4396549"/>
              <a:ext cx="1152128" cy="432048"/>
            </a:xfrm>
            <a:prstGeom prst="notched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</a:rPr>
                <a:t>Release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1" name="Notched Right Arrow 10"/>
            <p:cNvSpPr/>
            <p:nvPr/>
          </p:nvSpPr>
          <p:spPr>
            <a:xfrm>
              <a:off x="3296816" y="4396549"/>
              <a:ext cx="1224136" cy="432048"/>
            </a:xfrm>
            <a:prstGeom prst="notched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</a:rPr>
                <a:t>Release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32520" y="2563500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EXAMPLE: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6816" y="109030"/>
            <a:ext cx="2952328" cy="94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16496" y="4869160"/>
            <a:ext cx="9073007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 are slightly pulled out of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(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farther apart than normal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attract each other after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releasing the pressure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pressed too close together, they repel each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after releasing the 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pressure. 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280" y="1124744"/>
            <a:ext cx="9201472" cy="343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20552" y="5694347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u="sng" dirty="0" smtClean="0"/>
              <a:t>The elastic limit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of a solid is the point beyond which a deformed object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cannot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return to its original shape.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2720" y="211287"/>
            <a:ext cx="5040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solidFill>
                  <a:schemeClr val="accent6">
                    <a:lumMod val="75000"/>
                  </a:schemeClr>
                </a:solidFill>
              </a:rPr>
              <a:t>The elastic limit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6496" y="4674735"/>
            <a:ext cx="928125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too large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deforming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 is applied, an object may become deformed permanently.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7908" y="2223914"/>
            <a:ext cx="1415532" cy="1285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392" y="1137350"/>
            <a:ext cx="9030120" cy="85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520" y="2295922"/>
            <a:ext cx="5494002" cy="1025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 cstate="print"/>
          <a:srcRect t="24508"/>
          <a:stretch>
            <a:fillRect/>
          </a:stretch>
        </p:blipFill>
        <p:spPr bwMode="auto">
          <a:xfrm>
            <a:off x="1586040" y="5104234"/>
            <a:ext cx="6515974" cy="134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656856" y="211287"/>
            <a:ext cx="2592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solidFill>
                  <a:schemeClr val="accent6">
                    <a:lumMod val="75000"/>
                  </a:schemeClr>
                </a:solidFill>
              </a:rPr>
              <a:t>Stress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2640" y="4400748"/>
            <a:ext cx="655272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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 Pascal (SI pressure unit) 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 1 N/m</a:t>
            </a:r>
            <a:r>
              <a:rPr lang="en-US" sz="24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9144" y="2583954"/>
            <a:ext cx="115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/>
              <a:t>Or</a:t>
            </a:r>
            <a:endParaRPr lang="en-US" sz="2400" b="1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 b="74937"/>
          <a:stretch>
            <a:fillRect/>
          </a:stretch>
        </p:blipFill>
        <p:spPr bwMode="auto">
          <a:xfrm>
            <a:off x="1568624" y="3929288"/>
            <a:ext cx="6515968" cy="44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1464" y="4906250"/>
            <a:ext cx="4104456" cy="101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968" y="1262466"/>
            <a:ext cx="4320480" cy="357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656856" y="476672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EXAMPLE: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55394"/>
          <a:stretch>
            <a:fillRect/>
          </a:stretch>
        </p:blipFill>
        <p:spPr bwMode="auto">
          <a:xfrm>
            <a:off x="499461" y="3409590"/>
            <a:ext cx="3294205" cy="21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 r="55989"/>
          <a:stretch>
            <a:fillRect/>
          </a:stretch>
        </p:blipFill>
        <p:spPr bwMode="auto">
          <a:xfrm>
            <a:off x="488504" y="1124744"/>
            <a:ext cx="3250269" cy="21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00472" y="5712604"/>
            <a:ext cx="446449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shows that when the same force is applied to a smaller area, the stress is greater.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8544" y="1124744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</a:rPr>
              <a:t>Stress</a:t>
            </a:r>
            <a:r>
              <a:rPr lang="en-US" sz="4400" b="1" i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4400" i="1" dirty="0" smtClean="0">
                <a:solidFill>
                  <a:schemeClr val="accent6">
                    <a:lumMod val="75000"/>
                  </a:schemeClr>
                </a:solidFill>
              </a:rPr>
              <a:t>basic types: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0832" y="2348880"/>
            <a:ext cx="41764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i="1" dirty="0" smtClean="0">
                <a:solidFill>
                  <a:schemeClr val="accent6">
                    <a:lumMod val="75000"/>
                  </a:schemeClr>
                </a:solidFill>
              </a:rPr>
              <a:t> Tension 	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i="1" dirty="0" smtClean="0">
                <a:solidFill>
                  <a:schemeClr val="accent6">
                    <a:lumMod val="75000"/>
                  </a:schemeClr>
                </a:solidFill>
              </a:rPr>
              <a:t> Compression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i="1" dirty="0" smtClean="0">
                <a:solidFill>
                  <a:schemeClr val="accent6">
                    <a:lumMod val="75000"/>
                  </a:schemeClr>
                </a:solidFill>
              </a:rPr>
              <a:t> Shear 	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i="1" dirty="0" smtClean="0">
                <a:solidFill>
                  <a:schemeClr val="accent6">
                    <a:lumMod val="75000"/>
                  </a:schemeClr>
                </a:solidFill>
              </a:rPr>
              <a:t> Torsion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i="1" dirty="0" smtClean="0">
                <a:solidFill>
                  <a:schemeClr val="accent6">
                    <a:lumMod val="75000"/>
                  </a:schemeClr>
                </a:solidFill>
              </a:rPr>
              <a:t> bending	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0396" y="2276872"/>
            <a:ext cx="6681192" cy="170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00572" y="4069331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rope in a tug-of-war competition is in constant tension.</a:t>
            </a:r>
            <a:endParaRPr lang="en-US" sz="2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169024" y="5530144"/>
          <a:ext cx="738374" cy="99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4" imgW="291960" imgH="393480" progId="Equation.3">
                  <p:embed/>
                </p:oleObj>
              </mc:Choice>
              <mc:Fallback>
                <p:oleObj name="Equation" r:id="rId4" imgW="2919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9024" y="5530144"/>
                        <a:ext cx="738374" cy="99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722025" y="5704398"/>
            <a:ext cx="1446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Tension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96616" y="4630167"/>
            <a:ext cx="6515466" cy="1319113"/>
            <a:chOff x="1496616" y="4378016"/>
            <a:chExt cx="6515466" cy="1319113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2000672" y="4738056"/>
              <a:ext cx="10801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n 5"/>
            <p:cNvSpPr/>
            <p:nvPr/>
          </p:nvSpPr>
          <p:spPr>
            <a:xfrm rot="5400000">
              <a:off x="4664968" y="2865848"/>
              <a:ext cx="432048" cy="3744416"/>
            </a:xfrm>
            <a:prstGeom prst="can">
              <a:avLst>
                <a:gd name="adj" fmla="val 6149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6609184" y="4738056"/>
              <a:ext cx="93610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545288" y="4450024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3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14846" y="5050798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433636" y="4762766"/>
              <a:ext cx="360040" cy="576064"/>
            </a:xfrm>
            <a:custGeom>
              <a:avLst/>
              <a:gdLst>
                <a:gd name="connsiteX0" fmla="*/ 362607 w 362607"/>
                <a:gd name="connsiteY0" fmla="*/ 772511 h 772511"/>
                <a:gd name="connsiteX1" fmla="*/ 0 w 362607"/>
                <a:gd name="connsiteY1" fmla="*/ 331076 h 772511"/>
                <a:gd name="connsiteX2" fmla="*/ 331076 w 362607"/>
                <a:gd name="connsiteY2" fmla="*/ 299545 h 772511"/>
                <a:gd name="connsiteX3" fmla="*/ 110358 w 362607"/>
                <a:gd name="connsiteY3" fmla="*/ 0 h 77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607" h="772511">
                  <a:moveTo>
                    <a:pt x="362607" y="772511"/>
                  </a:moveTo>
                  <a:lnTo>
                    <a:pt x="0" y="331076"/>
                  </a:lnTo>
                  <a:lnTo>
                    <a:pt x="331076" y="299545"/>
                  </a:lnTo>
                  <a:lnTo>
                    <a:pt x="110358" y="0"/>
                  </a:lnTo>
                </a:path>
              </a:pathLst>
            </a:custGeom>
            <a:ln w="1270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96616" y="4378016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36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584848" y="211287"/>
            <a:ext cx="2592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solidFill>
                  <a:schemeClr val="accent6">
                    <a:lumMod val="75000"/>
                  </a:schemeClr>
                </a:solidFill>
              </a:rPr>
              <a:t>1. Tension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4272" y="943250"/>
            <a:ext cx="920924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Tension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stress caused by 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forces acting directly opposite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other. 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stress tends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cause objects to become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longer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thinner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0792" y="211287"/>
            <a:ext cx="3960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solidFill>
                  <a:schemeClr val="accent6">
                    <a:lumMod val="75000"/>
                  </a:schemeClr>
                </a:solidFill>
              </a:rPr>
              <a:t>2. Compression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2620" y="5283936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column under the New Clark Bridge crossing the Mississippi River is in </a:t>
            </a:r>
            <a:r>
              <a:rPr lang="en-US" sz="2000" b="1" i="1" dirty="0" smtClean="0"/>
              <a:t>compression</a:t>
            </a:r>
            <a:r>
              <a:rPr lang="en-US" sz="2000" dirty="0" smtClean="0"/>
              <a:t>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1806" y="2876634"/>
            <a:ext cx="3457972" cy="224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2500" y="955291"/>
            <a:ext cx="92170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stress caused by 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forces acting directly toward each other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stress tends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cause objects to become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shorter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78" y="2617302"/>
            <a:ext cx="1175426" cy="2758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56355" y="2903572"/>
            <a:ext cx="4664116" cy="2523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relaxedInset"/>
          </a:sp3d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stress present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supporting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 is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</a:t>
            </a:r>
            <a:r>
              <a:rPr lang="en-US" sz="2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pushing down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column, while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applying a force pushing up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column.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result, the pillar compresses.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1272" y="2232645"/>
            <a:ext cx="20097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432720" y="221739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</a:rPr>
              <a:t>Stress </a:t>
            </a:r>
            <a:r>
              <a:rPr lang="en-US" sz="4800" i="1" dirty="0" smtClean="0">
                <a:solidFill>
                  <a:schemeClr val="accent6">
                    <a:lumMod val="75000"/>
                  </a:schemeClr>
                </a:solidFill>
              </a:rPr>
              <a:t>causes</a:t>
            </a:r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</a:rPr>
              <a:t> strain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4160" y="1224041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</a:rPr>
              <a:t>Strain: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6536" y="175365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is the deformation of an object due to an applied force.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74160" y="2708920"/>
            <a:ext cx="2146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</a:rPr>
              <a:t>Strain 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 </a:t>
            </a: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 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0672" y="2556765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change in length</a:t>
            </a:r>
            <a:endParaRPr lang="en-US" sz="28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0672" y="3016109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Original length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2872" y="2708920"/>
            <a:ext cx="1580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(i.e., change in length per unit length)</a:t>
            </a:r>
            <a:endParaRPr lang="en-US" sz="1400" dirty="0"/>
          </a:p>
        </p:txBody>
      </p:sp>
      <p:sp>
        <p:nvSpPr>
          <p:cNvPr id="6146" name="AutoShape 2" descr="data:image/jpeg;base64,/9j/4AAQSkZJRgABAQAAAQABAAD/2wCEAAkGBxQSEBUUEhQVEhQXFxkUFxgUFhgYGBUUFxQWFxkXFxUYHSggGB0lHBcYIjEiJSksLi4uGB8zODMsNygtLysBCgoKDg0OGxAQGywlHyQsLCwsLy8sLiwsNCwsLDQsLywsNCw0NCw0LCwsLCwsLCwsLDQsLCwsLCw0LDQsLDQvLP/AABEIAO8A0wMBEQACEQEDEQH/xAAbAAEAAgMBAQAAAAAAAAAAAAAABgcBBAUDAv/EAEsQAAEDAgEGBg4GCQMFAAAAAAEAAgMEESEFBhITMfAWQVJxk9IHIjIzNFFTYXKRkrGyswgUdIGCoRUjQlRzw8Th8WLB0TZ1lLTU/8QAGwEBAAIDAQEAAAAAAAAAAAAAAAEDAgQGBQf/xAA7EQEAAQIBBwoFBAICAgMAAAAAAQIDEQQUITFScZEFEhMyM0FRobHBBmHR4fAVIkKBgpI0UyTxI2Jy/9oADAMBAAIRAxEAPwC4MrZbhpi0SlwLw4tDY3vuGaOl3ANu6bt8aruXaLemucFtqxcuzhRGLR4YUvKk6CbqKnPbG16r8wyjZ84+rPC+l5UnQy9VM9sbXlJmGUbHocMKXlSdDL1UzyxteUmYZRsehwwpeVJ0MvUTPbG16mYZRs+jBzwpeVJ0E3UTPLG16mYZRs+cfU4YUvKk6GXqKc8sbXqZhlGz6HDCl5UnQTdRRntja8pMwyjZ84+oM8KXlSdBN1Ez2xteUmYZRs+cM8MKXlSdDL1Uz2xteUmYZRsehwvpeVJ0MvVTPbG15SZhlGx6HC+l5UnQy9RM8sbXqZhlGz6McMKXlSdBN1Ez2xtepmGUbPnBwwpeVJ0E3UTPLG16mYZRs+cHDGl5UvQTdRM9sbXqfp+UbPnH1Z4X0vKk6GXqJntja9UZhlGz6HC+l5UnQy9VM9sbXlKcwyjY9DhhS8qToZeqme2Nr1MwyjY9GOGFLypOhl6iZ7Y2vUzDKNn0OGFLypOgm6inPLG16mYZRs+cHDGl5UnQTdRRntja8pP0/KNnzj6nDCl5UnQTdRM9sbXqZhlGz5x9WeF9LypOhl6qZ7Y2vKTMMo2PQ4YUvKk6GXqpnlja8pMwyjY9DhhS8qToZeome2Nr1MwyjZ9GDnhS8qToJuomeWNr1MwyjZ84+rBzxpeVJ0MvUTPbG15Sfp+U7Ho5mfvfqf0J/ip1r8pdSne2+SO0q3I7v+X+F47oBECAgIF1AKUiIEAokKIEBQClIiAoCgCpBMAKBv8Al/hEiIEBAQZ+73/8qNAkWfvfqf0Jvip17PKfUp3vA5I7Srcji8Z75vuFKWVCGN9/vUpEQICgBv7lIBQllEMb778anBJ/dECgESb7lSMqEMICkFAb77/2kFCTfcKRlQhjff71KREMEb4omEjz979TehP8VOV7HKXUjf7Of5H7Srcjq8d74gIG+KgN9/WEwBSCBvv60DfxIAQAgb7+pAQESIgtv/ZA33uoAb+rfe6kEgN/91Ab+5AUggb4qA339anAFGESlZVfkyGfRMsbZNG4bpC9g61wOfRHqC6mqimrrRi4ui5VR1ZmN04NXg3S+Qj9lYdBa2Y4Qzzi7tzxk4OUvkI/UnQWtmOEGcXdueMuZnPm9TNoaktgjBFPKQbbCInWWdqxa58ftjXHdCJyi7hpqnjKtDkKm8hH7A/4XWZnY2I4Q1ekr8VjZpZv0zqOImCMnt/2fFI8D8lyuUZPa6Wv9sa57o8WzTfuxERFU8Zdjg5S+Qj9Sq6C1sxwhlnF3bnjJwbpfIR+ynQWtmOEGcXtueMnBul8hH7KTZtz/GOEGcXtueMnBul8hH7KdBa2Y4QZxe254ycHKXyEfqToLWzHCDOLu3PGTg5S+Qj9SdBa2Y4QZxd254ycHKXyEfqUZva2I4QZxd254ycG6XyEfsqeht7McIM4vbc8ZVJQQAxRk3JLGE3c65OiMSb7f7LqaeTskwx6Kj/WPoonKb+3VxlL8xclQymbWRtfoiPR0rm19Ze1+YepeNylklii7EU0Uxo8I8ZWUZRew688ZSzg3S+Qj9lef0FrZjhDPOL23PGTg5S+Qj9SdDb2Y4QZxd254ycHKXyEfqUZva2I4QZxd254ycG6XyEfsqegtR/GOEGcXtueMnBul8hH7KdBa2Y4QZxe254ycG6XyEfsp0FrZjhBnF7bnjJwcpfIR+pOgtbMcIM4u7c8ZODdL5CP2U6C1sxwgzi9tzxkGblL5CP1J0FrZjhBnF3bnjJwbpfIR+yoze1sRwgzi9tzxk4N0vkI/ZU5va2Y4QZxe254y6qtUiAg5WdfgFV9nm+U5Z2+vG+ETqViV16hZOZvgUX4/mvXJ5R21e+fVfTqh2lSkQEBAQEBAQUpk7vMf8NvwhdhR1Ya6b9jvuqjmi98q8LlXto3e8raNSaLzGYgICAgICAgICAgICAg5WdfgFV9nm+U5Z2uvG+BWJ334117XWTmb4FF+P5r1yeUdtXvn1X06naVKRAQEBAQEBBSmTe8x+gz4Quwo6sbmvvTfsd91PzRe+VeFyr20bveVtvUmi8xmICAgICAgICAgICAgIOVnV4BVfZ5vlOWdvrxvhE6lYkLr1CyczvAoud/zXrk8o7avfPqvp1Q7SpSICAgICAgIKTyb3mP0GfCF2FHVhr6k47HfdT80X81eFyr20bveVtGpNF5jMQEBAQEBAQEBAQEBAQcrOvwCq+zzfKcs7XXjfBKsSd998F17XWTmb4FF+P5r1yeUdtXvn1XxqdpUpEBAQEBAQEFJ5N7xF/DZ8IXYUdWGvOMfn5+b047HfdVHNF/NXhcq9tG73lbRqTReYzEBAQEBAQEBAQEBAQEHLzq8Aqvs83ynLO3143widSsCuvULJzN8Ci/H8165PKO2r3z6r6dUO0qUiAgICAgICCk8m95i9Bnwj812FHVhr/n5+eqcdjvuqjmi98q8LlXto3e8rbepNF5jMQEBAQEBAQEBAQEBAQcrOvwCq+zzfKcs7XXjfBKsSuva6yczfAovx/NeuTyjtq98+q+NTtKlIgICAgICAgpPJveY/QZ+bRvvj2FHVhrpx2O+6qOaL3yrwuVe2jd7ytt6k0XmMxAQEBAQEBAQEBAQEBBys6/AKr7PN8pyztdeN8InUrFdeoWTmb4FF+P5r1yeUdtXvn1X06naVKRAQEBAQEBBSeTe8xfw2fCF2FHVhRKcdjvup+aL+avC5V7aN3vKyjUmi8xmICAgICAgICAgICAgIOVnV4BVfZ5vlOWdvrxvhE6lYldeoWTmb4FF+P5r1yeUdtXvn1X06odpUpEBAQEBAQEFKZO7zH6DPgGO/jXYUdWGvKb9jvup+aL3yrwuVe2jd7yto1JovMZiAgICAgICAgICAgICDlZ1+AVX2eb5Tlna68b4FYnfffYuva6yczfAovx/NeuTyjtq98+q+nU7SpSICAgICAgIKUyd3mP0G/CF2FHVhrwm/Y77qo5ov5q8LlXto3e8rbepNF5jMQEBAQEBAQEBAQEBAQcrOvwCq+zzfKcs7XXjfCJViV16j8/Pz7WTmb4FF+P5r1yeUdtXvn1X06naVKRAQEBAQEBBSeTT+oi/hs+ELsKOrDX7/z8+qcdjvup+aL+avC5V7aN3vK23qTReYzEBAQEBAQEBAQEBAQEGhl+mdLSTxsxe+GRjcbds6NzRjxYlZUTzaokVaynmNc6iELta2H6we3jtoF4Zt0ttz417v6rax1T5fVV0cp1kOKuhp2R/V6bDS7qqeD2z3OxDadwG3iJXj3Krddc1YzpnHV4/wBtmKbeGueEfV3a98waNQyOR18RLI6MBtjiC2N9ze2FhzqmnDvY083+RQPmLTr2RxuvgIpHSAtsMS50bCDe+FjzpOHcVc3H9rTgnrS5unBTNbcaRbUyOIbfEhppwCbcVxzhZTFHjPD7spi3homeH3bOUJKgEaiOGQY6WtmfHY8VtGJ9+PxKI5veimKf5TPD7vugfMWnXsjjdfARSOkBbYYlzo2WN74W+9ROHcirm/xaUc9bcaUFKBfEiqlJA47D6sL+tZYUeM8Puywt+M8Pu28oSTi2ojik26WtldHbZa2jE+/H4lFPN72NMU/yny+76c+bU3DIzNYdoZHCO98RrdXe1uPQUaMfkRzcdej8/NamMmOfqI+1bfRZbtjYt0W4ntcDtwt9666nnc1TVFvnaJnDd9/z0mWYskwkl1bInsOq0y+VzHNF5L6LRE4ONr4EjYPHh4nKmHSxj4e8rLcU83TM47vv7JllCScaOojik26WtldHbZbR0Yn6XH4tg28Xmxh3sqYp/lM8MfeH3VvmEYMTI3yYXa+RzGjDGzxG4nH/AEi/mURhjpI5uOljJ8k5B18cUZ/Z1UrpLjjuXRst+amrm9xVzf4y8KeaqMgD4YGx3N3NqJHPtjazDAATs/a9aTFOGiZ4fdMxRhomcd33c7KWcMra9tHDDG97oPrGlLM6MW03MLQGxPJPa39fiWdNuJo58z34LKbUTb6SZ78NX3dmvfMGjUsje++IkkdG0NsbkObG8k3thYceKrjDvVU83HSUb5iwmVkbJMbNZI57SLYXe6NpGP8ApP3pOGOgnm46J0Najmqy8CWGnYzG5jqJHuGBtZjoGg42/aH+ymYpw0TPD7pmKMNEzw+77rpaoP8A1MUD2W2yTvjdfjGi2F4t57pEU98zw+5TFHfM8Pu9q18wYDCyN77i4kkcxoFjchzY3Em9sLBIwx0opinHTPl92h9Yrv3el/8ALl/+VZYW/GeH3ZYW/GeH3dlVqxAQEEApf+q5f+2j/wBliCfoCAgICAgICAgpPJ3eYvQb8I9f+V2FHVhQnHY77qo5ovfKvC5V7aN3vKy3qTReYzEBAQVPlXIE7suvc2e9RqDVwEAta0tl1bIX4m7CxpDrWvpH79+m5TFjDDRjhP1enRepjJojDRjhPDX9Fqwlxa0uAa6w0gDcB1sQDYXF+Oy0JeZKF50ZZqnySCgxZR2lqDbvzxZ31ZhIIvoXLrX2tG3bs26KIj9/fq+rbtW6IiOk/loj5fOf793ay7lpzMnOq6ctNotc3TaSHNLQQCA4W2+NV0UY3IpnxVW7eNyKKvHBv5EqHyU0UkhaXPjY86ILQC5odYAk+PxrCuIiqYhhciIqmIbyxYCAgICDiZ45wNoKOSoc0vcAGxsG2SVx0WM+8kXtxA7UHFzEzbnZI7KFfJrK2eMMLQNFlPFpaYiaBtODb34wcTiSE1QEBAQEBAQEBBSeTO8xegz4Quwp6sNeY7k47HfdVHNF/NXhcq9tG73lbRqTReYzEBAQVflnOQQ5bmkMbmviozAxjrfrpXTAx6GiTdrtY3zizr7Ct2i3zrMR88fJ6NFnnZPEY66sd2jSnOW6yojonPhh1lToCzGkECR1gTiRpNaTfxmy1qIpmvCZ0NK3TTNeEzhDgZAr3U1OIv0fXPJu6R7mxEyyPxe9xMuNz+VlZXTFU486PP6LrlMV1c6a489Xd3NKhyfUuyTV0raaVoLpGUzJHRh4hf2zQ4ufazSSL3O0bbLOqqnpKa8d7Oqujpqa5mO7HfwSOifUspaeJsD2vAhje5xiLWNaGiR1hJd2AIFr4kFUzFPOmcfFRVzZqmZnx8fokCqUiAgICCE9l+BxydrQ0vFPPDUPa3SJMccg08G2vYG5uRYAm4sglmS8oR1ELJoXB8cjQ9pHiPuI2EcRBCDi5WzqEeUKehhj180t3y9sQKeBoxkfZrjc7Gg2BNrkXCCSICAgICAgICCmc86B2TZKWMSh8cjZcDGdJrYjEBjp9sbSea9uJbl7lq9ZppmKY+b0+SeS6MuuV25qmJ5szG/Vp+SeZKzUlh0iyskYXWvq4oQLNva4lbIb3c7EEbRhgsb2VTeq51VMef1efRNNEYTTE8faXfnpXuhDBM9jwGgyhsZeSLXJa5hZjx2bx4WWvExjjgiKo52OH9fmkgpXthLDM97yHDWlsYeCb2Ia1gZccXa8WN0mYxxwJqiascP60/8At8ZNopIy7WVElRe1tY2Juja+zVMbe/nvsSqqJ1RhxTXVE6oiOPuxT0MjZS91TK9hJIic2EMaCcAHNjD8OK7ue6TVGGGHqTVExhzY36fq42WMzGVFfHWOle18YaGNDYyAWOLge2ab4k7cb2IIsFbRfmmiaMNa2jKaqLc24jRLuZRpHyACOeSC20xtidpeY6xjvyVVMxGuMVVNURrjHj7Po0z9Toa5+na2t0Y9O99ujoaF/wANkxjHHBGMc7HD+vzSxQUr42Fr5nzOJJD3tjBAsBYCNjW2wviONKpiZ0RgVVRM6Iw/Pm1qPJszHhz6yaVovdj2U4a7AjEsiDsDjgeJZTXTMaKYjj9WVVdMxhFMRx+r1rKGR8gcypliaLXja2EtdYkm5fGXY7MCNixiqIjDD1RTVERhMRPH6t9YsBAQEHzIwOBDgCCLEEXBBwII4wggj+xjGx7jR1tbQxuOkYqeYiMO4y1p2c3+2CDuZrZn09AXui05JpO+TTPMkr/MXnYPMLbBe9kEhQEBAQEBAQEFS9nE/r6H0Kr4qVaeXdn/AG6X4W/5k/8A4n1hbLNgW45udbKIEBAQEBAQEBAQEBAQEBAQEBAQEBAQEBBoZfymKWlmqHDSEUb5bDj0Gk2++1kFOZQzfJyYMqVTtbW1bo5NIOdoRQSAuZExvENHRve9rWGy508t7L+3RfC8/wDm/wCM+y8WbAtxz062UQICAgICAgICAgICAgICAgICAgICDVOUYbka2O4doHt24PN7N291gcNuBVvQXNmdWOqdXjuRjD1jqGOc5rXNc5ttIAglt9mkBsv51hNFUREzGidSXk3KUJdoCWMvvbRD26V/Fa974FZzYuxTzppnDxwlGMPHOHJv1mkngvbWxPjv4i5pAOw8Z8SqSqKvznEuSBQz3irqR8cMsbydJ7Y2lolYTi8EAEnxnxFpOnlvZf26L4Y/5v8AjPsl+d2eLnyRUGS5WvrJXN0ns0XspoQQ573ktc25GFiDgb7dG+456daetGG2/n8fqRDKAgICAgICAgICAgICAgICAgICAgqXLuR5Xx5btTyufLJDqTqXkyBpAcYzo4gWOI511uS5TbpqyPGuIimKud+6NG/Soqpn92hv1VG9tfJJqqhkJyQ5jnQxPDtbpF5a0kAa7R2Am98Nqoou0zktNHOpmrp4mImYww1af/rjr+SZj939PHNF9O+oycXSuYYIDDEDBNEJ3PZft3vaGXDRcNBdd1yCs+UIvU2r+FOMV1c6r91M83Ce6InHXomZiMI0YIowxhaK5ZegPZeoIjSCYxs1oka0SaI0w0h126W22Aw8y08t7L+3RfC8/wDm/wCM+yWZEyDTUjbU0EUN9ugwAu4+2dtd95W456dbpIgQEBAQEBAQEBAQEBAQEBAQEBAQEBB51MDZGOY8BzHtLHNOxzXCxB8xBWVFdVFUVUzhMaY3jSNFG1zDJI52hiwSPwBto6VsNI2O119t9qsnKJwmIiIx14R+Yf0jBt/WmctvtBUYwlDOyxO12T7BzSdazYQeJy1Mtn/4v7dF8Mf87/GfZMm1TLDt2+0Ft4w56dbP1pnLb7QTGEPuOVru5cHW8RB9ykfaAgICAgICAgICAgICAgICAgICAgIKT+kMP1tH6EvxRrr/AISiJqu4+FPu17/cqGy7TmU+DXxdHIo/WH0T7wuS+NIp/TYmNun0l1XwhExl9UTsT6w0JBieddZTRTzY0OYuded8vmynmU+DDFcf0dttdzU/9QuI+LIiLtvDwn1bNjVK51ya8QEBAQEBAQEBAQEBAQEBAQEBAQEFJ/SG77R+hL8Ua7D4R617dT7tfKO5UbHWII4sV2ddEV0zTOqdCm3XNFcV064nHg71IQ8iQYG2i4ee4/4/NfJuW4vcnWauTa8Zo50V25+WnGJ4/wBT8pfUeSarOXXKeUKNFfNmiuPno0+WjxiY8GjVRNjisQC9xv5wLjj32rruT8sv8o8pzds1zFi1HN16KqsPvjE6dERtOX5QySxkHJ3R3aYm9cnnatNMY+O7RMeMz4OcuucmuP6O22u5qf8AqFw3xb2trdPq2rGqVzLkl4gICAgICAgICAgICAgICAgICAgIKT+kN32j9CX4o12Hwj1r26n3a+Udyol2zWe1LVOjJ0ePbdebynyVk3KNuLd+NWqYnCYnVo++h6PJ3KmUZBXNdmY064nTEvmeYvdd233eYK/Icis5HYpsWYwpjjvn5ypy3LbuWXpvXZ0zwj5R8nmttqLj+jttruan/qFw3xb2trdPq2rGqVzLkl4gICAgICAgICAgICAgICAgICAgIKT+kN32j9CX4o12Hwj1r26n3a+UdyuKVxEUdvKeLiJIPMpy6iivla9FeroJ3c6JidPzw06fCJ7nWZBXco5MyeaNfTRGrHROMTujuxjxmO96TjCYW7UAEYcdrk+taWR11Rc5Ouc6edVFcVzjOMxGERE+0ePzbmV0Y0Zfbmn9tPNmmMNGMxMzMfPvmXFX0J8+EFx/R2213NT/ANQuG+Le1tbp9W1Y1SuZckvEBAQEBAQEBAQEBAQEBAQEBAQEBBTnZ7yfLLLSaqKSWzJb6tjnWu6O19EYLqfhjKrNiq70tcU483DGYjx8VF6mZwwVV+gKr92qOhk6q679UyL/ALqP9oUcyrwP0BVfu1R0MnVT9UyL/uo/2g5lXgfoCq/dqjoZOqn6pkX/AHUf7QcyrwP0BVfu1R0MnVT9UyL/ALqP9oOZV4La7AWT5YjW62KSK4gtrGObe2vvbSGNrj1rj/ibKbN+5bm1VFWETqnHv+TYsxMROK3lzC4QEBAQEBAQEBAQEBAQEBAQEBAQEBAQEBAQEBAQEBAQEBAQ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4160" y="4373243"/>
            <a:ext cx="2146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</a:rPr>
              <a:t>Strain 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 </a:t>
            </a: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 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00672" y="4221088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change in volume</a:t>
            </a:r>
            <a:endParaRPr lang="en-US" sz="28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00672" y="4680432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Original volume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0512" y="3573016"/>
            <a:ext cx="93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ym typeface="Symbol"/>
              </a:rPr>
              <a:t>Or</a:t>
            </a:r>
            <a:endParaRPr lang="en-US" sz="2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l="29076" t="44951" r="36032" b="10098"/>
          <a:stretch>
            <a:fillRect/>
          </a:stretch>
        </p:blipFill>
        <p:spPr bwMode="auto">
          <a:xfrm>
            <a:off x="632520" y="5445224"/>
            <a:ext cx="4320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620688"/>
            <a:ext cx="9201472" cy="94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012" y="1819028"/>
            <a:ext cx="4974044" cy="470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56856" y="97468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EXAMPLE: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20" y="1124744"/>
            <a:ext cx="7976696" cy="363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6571" y="260648"/>
            <a:ext cx="5800725" cy="771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cxnSp>
        <p:nvCxnSpPr>
          <p:cNvPr id="5" name="Straight Arrow Connector 4"/>
          <p:cNvCxnSpPr/>
          <p:nvPr/>
        </p:nvCxnSpPr>
        <p:spPr>
          <a:xfrm>
            <a:off x="3656856" y="1498783"/>
            <a:ext cx="0" cy="5040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50234" y="1498783"/>
            <a:ext cx="0" cy="5040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537176" y="1484784"/>
            <a:ext cx="0" cy="5040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905328" y="1484784"/>
            <a:ext cx="0" cy="5040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"/>
          <p:cNvSpPr/>
          <p:nvPr/>
        </p:nvSpPr>
        <p:spPr>
          <a:xfrm>
            <a:off x="1784648" y="6165304"/>
            <a:ext cx="2498725" cy="46196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GB" sz="2400" baseline="-25000" dirty="0">
                <a:solidFill>
                  <a:srgbClr val="000000"/>
                </a:solidFill>
                <a:latin typeface="Times New Roman"/>
              </a:rPr>
              <a:t>C</a:t>
            </a:r>
            <a:r>
              <a:rPr lang="en-GB" sz="2400" dirty="0">
                <a:solidFill>
                  <a:srgbClr val="000000"/>
                </a:solidFill>
                <a:latin typeface="Times New Roman"/>
              </a:rPr>
              <a:t> = 5/9 (T</a:t>
            </a:r>
            <a:r>
              <a:rPr lang="en-GB" sz="2400" baseline="-25000" dirty="0">
                <a:solidFill>
                  <a:srgbClr val="000000"/>
                </a:solidFill>
                <a:latin typeface="Times New Roman"/>
              </a:rPr>
              <a:t>F</a:t>
            </a:r>
            <a:r>
              <a:rPr lang="en-GB" sz="2400" dirty="0">
                <a:solidFill>
                  <a:srgbClr val="000000"/>
                </a:solidFill>
                <a:latin typeface="Times New Roman"/>
              </a:rPr>
              <a:t> - 32°)</a:t>
            </a:r>
          </a:p>
        </p:txBody>
      </p:sp>
      <p:sp>
        <p:nvSpPr>
          <p:cNvPr id="2" name="Rectangle 1"/>
          <p:cNvSpPr/>
          <p:nvPr/>
        </p:nvSpPr>
        <p:spPr>
          <a:xfrm>
            <a:off x="632520" y="5301208"/>
            <a:ext cx="876942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 between Fahrenheit temperatures 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Celsius temperatures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given by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478" y="2780928"/>
            <a:ext cx="1447800" cy="857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768" y="4788668"/>
            <a:ext cx="5256584" cy="339126"/>
          </a:xfrm>
          <a:prstGeom prst="rect">
            <a:avLst/>
          </a:prstGeom>
        </p:spPr>
      </p:pic>
      <p:sp>
        <p:nvSpPr>
          <p:cNvPr id="12" name="مستطيل 1"/>
          <p:cNvSpPr/>
          <p:nvPr/>
        </p:nvSpPr>
        <p:spPr>
          <a:xfrm>
            <a:off x="5097658" y="6165304"/>
            <a:ext cx="2359172" cy="46166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GB" sz="2400" baseline="-25000" dirty="0" smtClean="0">
                <a:solidFill>
                  <a:srgbClr val="000000"/>
                </a:solidFill>
                <a:latin typeface="Times New Roman"/>
              </a:rPr>
              <a:t>F</a:t>
            </a:r>
            <a:r>
              <a:rPr lang="en-GB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Times New Roman"/>
              </a:rPr>
              <a:t>= </a:t>
            </a:r>
            <a:r>
              <a:rPr lang="en-GB" sz="2400" dirty="0" smtClean="0">
                <a:solidFill>
                  <a:srgbClr val="000000"/>
                </a:solidFill>
                <a:latin typeface="Times New Roman"/>
              </a:rPr>
              <a:t>9/5 T</a:t>
            </a:r>
            <a:r>
              <a:rPr lang="en-GB" sz="2400" baseline="-25000" dirty="0" smtClean="0">
                <a:solidFill>
                  <a:srgbClr val="000000"/>
                </a:solidFill>
                <a:latin typeface="Times New Roman"/>
              </a:rPr>
              <a:t>C</a:t>
            </a:r>
            <a:r>
              <a:rPr lang="en-GB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Times New Roman"/>
              </a:rPr>
              <a:t>+</a:t>
            </a:r>
            <a:r>
              <a:rPr lang="en-GB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Times New Roman"/>
              </a:rPr>
              <a:t>32</a:t>
            </a:r>
            <a:r>
              <a:rPr lang="en-GB" sz="2400" dirty="0" smtClean="0">
                <a:solidFill>
                  <a:srgbClr val="000000"/>
                </a:solidFill>
                <a:latin typeface="Times New Roman"/>
              </a:rPr>
              <a:t>°</a:t>
            </a:r>
            <a:endParaRPr lang="en-GB" sz="240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 cstate="print"/>
          <a:srcRect l="8645" t="9835" r="66214" b="62009"/>
          <a:stretch>
            <a:fillRect/>
          </a:stretch>
        </p:blipFill>
        <p:spPr bwMode="auto">
          <a:xfrm>
            <a:off x="416496" y="3140968"/>
            <a:ext cx="2088232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16496" y="257706"/>
            <a:ext cx="43924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Hook’s Law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1260" y="212522"/>
            <a:ext cx="392395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4928" y="2569363"/>
            <a:ext cx="5256584" cy="3883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 t="45652"/>
          <a:stretch>
            <a:fillRect/>
          </a:stretch>
        </p:blipFill>
        <p:spPr bwMode="auto">
          <a:xfrm>
            <a:off x="272480" y="4482392"/>
            <a:ext cx="38164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8228" y="1240803"/>
            <a:ext cx="4780756" cy="1246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directly proportional 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strain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long as the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elastic limit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not been exceeded.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6" y="1700808"/>
            <a:ext cx="738696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332656"/>
            <a:ext cx="935777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7216" y="1340768"/>
            <a:ext cx="2160240" cy="42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44" y="1268760"/>
            <a:ext cx="7329264" cy="525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536" y="332656"/>
            <a:ext cx="8136904" cy="73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5088" y="1700808"/>
            <a:ext cx="296498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488" y="188640"/>
            <a:ext cx="367241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b="1" u="sng" dirty="0" smtClean="0">
                <a:solidFill>
                  <a:schemeClr val="accent1"/>
                </a:solidFill>
              </a:rPr>
              <a:t>EXAMPLE</a:t>
            </a:r>
          </a:p>
          <a:p>
            <a:pPr algn="just"/>
            <a:endParaRPr lang="en-US" sz="2100" dirty="0" smtClean="0"/>
          </a:p>
          <a:p>
            <a:pPr algn="just"/>
            <a:r>
              <a:rPr lang="en-US" sz="2100" dirty="0" smtClean="0"/>
              <a:t>A support column is compressed 3.46 ×10</a:t>
            </a:r>
            <a:r>
              <a:rPr lang="en-US" sz="2100" baseline="30000" dirty="0" smtClean="0"/>
              <a:t>–4</a:t>
            </a:r>
            <a:r>
              <a:rPr lang="en-US" sz="2100" dirty="0" smtClean="0"/>
              <a:t> m under a weight of 6.42 × 10</a:t>
            </a:r>
            <a:r>
              <a:rPr lang="en-US" sz="2100" baseline="30000" dirty="0" smtClean="0"/>
              <a:t>5</a:t>
            </a:r>
            <a:r>
              <a:rPr lang="en-US" sz="2100" dirty="0" smtClean="0"/>
              <a:t> N. How much is the column compressed under a weight of 5.80 × 10</a:t>
            </a:r>
            <a:r>
              <a:rPr lang="en-US" sz="2100" baseline="30000" dirty="0" smtClean="0"/>
              <a:t>6</a:t>
            </a:r>
            <a:r>
              <a:rPr lang="en-US" sz="2100" dirty="0" smtClean="0"/>
              <a:t> N?</a:t>
            </a:r>
          </a:p>
          <a:p>
            <a:endParaRPr lang="en-US" sz="2100" dirty="0" smtClean="0"/>
          </a:p>
          <a:p>
            <a:r>
              <a:rPr lang="en-US" sz="2100" dirty="0" smtClean="0"/>
              <a:t>First find </a:t>
            </a:r>
            <a:r>
              <a:rPr lang="en-US" sz="2100" i="1" dirty="0" smtClean="0"/>
              <a:t>k:</a:t>
            </a:r>
            <a:endParaRPr lang="en-US" sz="2100" dirty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0912" y="189186"/>
            <a:ext cx="5292814" cy="6353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672" y="332656"/>
            <a:ext cx="5221783" cy="57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flipH="1">
            <a:off x="992560" y="1556792"/>
            <a:ext cx="81369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Basic properties: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Has definite volume (takes shape of its container)</a:t>
            </a:r>
          </a:p>
          <a:p>
            <a:pPr lvl="1">
              <a:buFont typeface="Arial" pitchFamily="34" charset="0"/>
              <a:buChar char="•"/>
            </a:pPr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Molecules are close together and move in a flowing motion</a:t>
            </a:r>
          </a:p>
          <a:p>
            <a:pPr lvl="1">
              <a:buFont typeface="Arial" pitchFamily="34" charset="0"/>
              <a:buChar char="•"/>
            </a:pPr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Difficult to compress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 l="6522" t="17344" r="3269" b="12766"/>
          <a:stretch>
            <a:fillRect/>
          </a:stretch>
        </p:blipFill>
        <p:spPr bwMode="auto">
          <a:xfrm>
            <a:off x="453514" y="476672"/>
            <a:ext cx="892696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4941168"/>
            <a:ext cx="9577064" cy="9403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62688" y="332656"/>
            <a:ext cx="7766776" cy="4464496"/>
            <a:chOff x="1064568" y="764704"/>
            <a:chExt cx="7766776" cy="4464496"/>
          </a:xfrm>
        </p:grpSpPr>
        <p:grpSp>
          <p:nvGrpSpPr>
            <p:cNvPr id="5" name="Group 4"/>
            <p:cNvGrpSpPr/>
            <p:nvPr/>
          </p:nvGrpSpPr>
          <p:grpSpPr>
            <a:xfrm>
              <a:off x="1064568" y="764704"/>
              <a:ext cx="6464123" cy="4464496"/>
              <a:chOff x="416496" y="404664"/>
              <a:chExt cx="9324975" cy="6036121"/>
            </a:xfrm>
          </p:grpSpPr>
          <p:pic>
            <p:nvPicPr>
              <p:cNvPr id="2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16496" y="404664"/>
                <a:ext cx="9172575" cy="2562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49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32520" y="3068960"/>
                <a:ext cx="8029575" cy="1838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49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16496" y="4869160"/>
                <a:ext cx="9324975" cy="1571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7473280" y="4077072"/>
              <a:ext cx="13580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(1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atm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~ 10</a:t>
              </a:r>
              <a:r>
                <a:rPr lang="en-US" sz="1400" baseline="30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Pa)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24608" y="4964975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</a:t>
            </a:r>
          </a:p>
          <a:p>
            <a:r>
              <a:rPr lang="en-US" dirty="0" smtClean="0"/>
              <a:t>Generally, density  increases with decreasing temperature.  Exception is water for which ice is less dense than liquid water </a:t>
            </a:r>
            <a:r>
              <a:rPr lang="en-US" dirty="0" smtClean="0">
                <a:sym typeface="Symbol"/>
              </a:rPr>
              <a:t>  </a:t>
            </a:r>
            <a:r>
              <a:rPr lang="en-US" b="1" dirty="0" smtClean="0">
                <a:solidFill>
                  <a:srgbClr val="00B050"/>
                </a:solidFill>
                <a:sym typeface="Symbol"/>
              </a:rPr>
              <a:t>Fish swim peacefully beneath floating ice in frozen Antarctica  lakes</a:t>
            </a:r>
            <a:r>
              <a:rPr lang="en-US" dirty="0" smtClean="0">
                <a:sym typeface="Symbol"/>
              </a:rPr>
              <a:t> (</a:t>
            </a:r>
            <a:r>
              <a:rPr lang="ar-SA" dirty="0" smtClean="0">
                <a:sym typeface="Symbol"/>
              </a:rPr>
              <a:t>وسبحان الخالق</a:t>
            </a:r>
            <a:r>
              <a:rPr lang="en-US" dirty="0" smtClean="0">
                <a:sym typeface="Symbol"/>
              </a:rPr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04" y="200151"/>
            <a:ext cx="8496944" cy="99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827" y="2704678"/>
            <a:ext cx="60293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t="75129"/>
          <a:stretch>
            <a:fillRect/>
          </a:stretch>
        </p:blipFill>
        <p:spPr bwMode="auto">
          <a:xfrm>
            <a:off x="344488" y="1556792"/>
            <a:ext cx="693794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print"/>
          <a:srcRect l="44677" r="32984" b="27218"/>
          <a:stretch>
            <a:fillRect/>
          </a:stretch>
        </p:blipFill>
        <p:spPr bwMode="auto">
          <a:xfrm>
            <a:off x="6969224" y="2780928"/>
            <a:ext cx="2304256" cy="375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60648"/>
            <a:ext cx="931452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600" y="1772816"/>
            <a:ext cx="6629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3784" y="1813173"/>
            <a:ext cx="4647836" cy="240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6635" y="4173427"/>
            <a:ext cx="5543804" cy="235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88" y="296441"/>
            <a:ext cx="88106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7E1381-F6E0-4746-BCE7-8A7F9F0BF4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6536" y="1010455"/>
            <a:ext cx="8832850" cy="4572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-128" charset="2"/>
              <a:buNone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 What is the temperature of freezing water? </a:t>
            </a:r>
          </a:p>
          <a:p>
            <a:pPr eaLnBrk="1" hangingPunct="1">
              <a:buFont typeface="Wingdings" pitchFamily="-128" charset="2"/>
              <a:buNone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 1)  0 °F     	2)  0 °C       	3)  0 K</a:t>
            </a:r>
          </a:p>
          <a:p>
            <a:pPr eaLnBrk="1" hangingPunct="1">
              <a:buFont typeface="Wingdings" pitchFamily="-128" charset="2"/>
              <a:buNone/>
              <a:defRPr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-128" charset="2"/>
              <a:buNone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 What is the temperature of boiling water? </a:t>
            </a:r>
          </a:p>
          <a:p>
            <a:pPr eaLnBrk="1" hangingPunct="1">
              <a:buFont typeface="Wingdings" pitchFamily="-128" charset="2"/>
              <a:buNone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 1)  100 °F       	2)  32 °F       	3)  373 K</a:t>
            </a:r>
          </a:p>
          <a:p>
            <a:pPr eaLnBrk="1" hangingPunct="1">
              <a:buFont typeface="Wingdings" pitchFamily="-128" charset="2"/>
              <a:buNone/>
              <a:defRPr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itchFamily="-128" charset="2"/>
              <a:buNone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 How many Celsius units are between the boiling and freezing points of water?</a:t>
            </a:r>
          </a:p>
          <a:p>
            <a:pPr eaLnBrk="1" hangingPunct="1">
              <a:buFont typeface="Wingdings" pitchFamily="-128" charset="2"/>
              <a:buNone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1)  100		2)  180	3)  273		</a:t>
            </a:r>
          </a:p>
          <a:p>
            <a:pPr eaLnBrk="1" hangingPunct="1">
              <a:buFont typeface="Wingdings" pitchFamily="-128" charset="2"/>
              <a:buNone/>
              <a:defRPr/>
            </a:pPr>
            <a:endParaRPr 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-128" charset="2"/>
              <a:buNone/>
              <a:defRPr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title"/>
          </p:nvPr>
        </p:nvSpPr>
        <p:spPr>
          <a:xfrm>
            <a:off x="476788" y="155287"/>
            <a:ext cx="8915400" cy="70609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Check</a:t>
            </a:r>
          </a:p>
        </p:txBody>
      </p:sp>
      <p:sp>
        <p:nvSpPr>
          <p:cNvPr id="5" name="Up Arrow 4"/>
          <p:cNvSpPr/>
          <p:nvPr/>
        </p:nvSpPr>
        <p:spPr>
          <a:xfrm>
            <a:off x="5529064" y="3573016"/>
            <a:ext cx="214314" cy="2143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1280592" y="5517219"/>
            <a:ext cx="214314" cy="2143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3656856" y="2060848"/>
            <a:ext cx="214314" cy="2143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632520" y="6000962"/>
            <a:ext cx="799288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Determine the temperature at which both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scales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agree 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c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=T</a:t>
            </a:r>
            <a:r>
              <a:rPr lang="en-US" sz="2400" baseline="-25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F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.).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7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116632"/>
            <a:ext cx="8208912" cy="649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290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2520" y="620688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>
                <a:solidFill>
                  <a:srgbClr val="FF0066"/>
                </a:solidFill>
              </a:rPr>
              <a:t>Pages: </a:t>
            </a:r>
          </a:p>
          <a:p>
            <a:r>
              <a:rPr lang="ar-SA" sz="2200" b="1" u="sng" dirty="0">
                <a:solidFill>
                  <a:srgbClr val="FF0066"/>
                </a:solidFill>
              </a:rPr>
              <a:t>84 ، 85 ، </a:t>
            </a:r>
            <a:r>
              <a:rPr lang="ar-SA" sz="2200" b="1" u="sng" dirty="0" smtClean="0">
                <a:solidFill>
                  <a:srgbClr val="FF0066"/>
                </a:solidFill>
              </a:rPr>
              <a:t> 87 </a:t>
            </a:r>
            <a:r>
              <a:rPr lang="ar-SA" sz="2200" b="1" u="sng" dirty="0">
                <a:solidFill>
                  <a:srgbClr val="FF0066"/>
                </a:solidFill>
              </a:rPr>
              <a:t>، 91 ، 92 ، 96 ، 97 و 98.</a:t>
            </a:r>
            <a:endParaRPr lang="en-US" sz="22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302" y="154993"/>
            <a:ext cx="8034074" cy="255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2685829"/>
            <a:ext cx="7185247" cy="398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191408" y="5371943"/>
            <a:ext cx="2690814" cy="13542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solve for Kelvin:</a:t>
            </a:r>
          </a:p>
          <a:p>
            <a:r>
              <a:rPr lang="en-US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T</a:t>
            </a:r>
            <a:r>
              <a:rPr lang="en-US" baseline="-25000" dirty="0" smtClean="0"/>
              <a:t>K</a:t>
            </a:r>
            <a:r>
              <a:rPr lang="en-US" dirty="0" smtClean="0"/>
              <a:t> = T</a:t>
            </a:r>
            <a:r>
              <a:rPr lang="en-US" baseline="-25000" dirty="0"/>
              <a:t>C</a:t>
            </a:r>
            <a:r>
              <a:rPr lang="en-US" dirty="0" smtClean="0"/>
              <a:t> +273 </a:t>
            </a:r>
            <a:br>
              <a:rPr lang="en-US" dirty="0" smtClean="0"/>
            </a:br>
            <a:r>
              <a:rPr lang="en-US" dirty="0">
                <a:solidFill>
                  <a:prstClr val="black"/>
                </a:solidFill>
              </a:rPr>
              <a:t>T</a:t>
            </a:r>
            <a:r>
              <a:rPr lang="en-US" baseline="-25000" dirty="0">
                <a:solidFill>
                  <a:prstClr val="black"/>
                </a:solidFill>
              </a:rPr>
              <a:t>K</a:t>
            </a:r>
            <a:r>
              <a:rPr lang="en-US" dirty="0" smtClean="0"/>
              <a:t> = 37.0 + 273 </a:t>
            </a:r>
            <a:br>
              <a:rPr lang="en-US" dirty="0" smtClean="0"/>
            </a:br>
            <a:r>
              <a:rPr lang="en-US" dirty="0">
                <a:solidFill>
                  <a:prstClr val="black"/>
                </a:solidFill>
              </a:rPr>
              <a:t>T</a:t>
            </a:r>
            <a:r>
              <a:rPr lang="en-US" baseline="-25000" dirty="0">
                <a:solidFill>
                  <a:prstClr val="black"/>
                </a:solidFill>
              </a:rPr>
              <a:t>K</a:t>
            </a:r>
            <a:r>
              <a:rPr lang="en-US" dirty="0" smtClean="0"/>
              <a:t> = 310 K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12" y="156009"/>
            <a:ext cx="8697416" cy="377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80064" y="4462458"/>
            <a:ext cx="8858312" cy="22069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-128" charset="2"/>
              <a:buNone/>
              <a:defRPr/>
            </a:pPr>
            <a:r>
              <a:rPr lang="en-US" sz="2400" b="1" dirty="0" smtClean="0">
                <a:solidFill>
                  <a:srgbClr val="0000CC"/>
                </a:solidFill>
              </a:rPr>
              <a:t>   	The normal temperature of a chickadee is 105.8 </a:t>
            </a:r>
            <a:r>
              <a:rPr lang="en-US" sz="2400" b="1" dirty="0" smtClean="0">
                <a:solidFill>
                  <a:srgbClr val="0000CC"/>
                </a:solidFill>
                <a:cs typeface="Times New Roman" charset="0"/>
              </a:rPr>
              <a:t>°</a:t>
            </a:r>
            <a:r>
              <a:rPr lang="en-US" sz="2400" b="1" dirty="0" smtClean="0">
                <a:solidFill>
                  <a:srgbClr val="0000CC"/>
                </a:solidFill>
              </a:rPr>
              <a:t>F.  What is that temperature on the Celsius scale? </a:t>
            </a:r>
          </a:p>
          <a:p>
            <a:pPr marL="342900" indent="-342900">
              <a:spcBef>
                <a:spcPct val="20000"/>
              </a:spcBef>
              <a:buFont typeface="Wingdings" pitchFamily="-128" charset="2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	1)  73.8 </a:t>
            </a:r>
            <a:r>
              <a:rPr lang="en-US" sz="2400" b="1" dirty="0" smtClean="0">
                <a:solidFill>
                  <a:prstClr val="black"/>
                </a:solidFill>
                <a:cs typeface="Times New Roman" charset="0"/>
              </a:rPr>
              <a:t>°</a:t>
            </a:r>
            <a:r>
              <a:rPr lang="en-US" sz="2400" b="1" dirty="0" smtClean="0">
                <a:solidFill>
                  <a:prstClr val="black"/>
                </a:solidFill>
              </a:rPr>
              <a:t>C  </a:t>
            </a:r>
          </a:p>
          <a:p>
            <a:pPr marL="342900" indent="-342900">
              <a:spcBef>
                <a:spcPct val="20000"/>
              </a:spcBef>
              <a:buFont typeface="Wingdings" pitchFamily="-128" charset="2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	2)  58.8 </a:t>
            </a:r>
            <a:r>
              <a:rPr lang="en-US" sz="2400" b="1" dirty="0" smtClean="0">
                <a:solidFill>
                  <a:prstClr val="black"/>
                </a:solidFill>
                <a:cs typeface="Times New Roman" charset="0"/>
              </a:rPr>
              <a:t>°</a:t>
            </a:r>
            <a:r>
              <a:rPr lang="en-US" sz="2400" b="1" dirty="0" smtClean="0">
                <a:solidFill>
                  <a:prstClr val="black"/>
                </a:solidFill>
              </a:rPr>
              <a:t>C</a:t>
            </a:r>
          </a:p>
          <a:p>
            <a:pPr marL="342900" indent="-342900">
              <a:spcBef>
                <a:spcPct val="20000"/>
              </a:spcBef>
              <a:buFont typeface="Wingdings" pitchFamily="-128" charset="2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	3)  41.0 </a:t>
            </a:r>
            <a:r>
              <a:rPr lang="en-US" sz="2400" b="1" dirty="0" smtClean="0">
                <a:solidFill>
                  <a:prstClr val="black"/>
                </a:solidFill>
                <a:cs typeface="Times New Roman" charset="0"/>
              </a:rPr>
              <a:t>°</a:t>
            </a:r>
            <a:r>
              <a:rPr lang="en-US" sz="2400" b="1" dirty="0" smtClean="0">
                <a:solidFill>
                  <a:prstClr val="black"/>
                </a:solidFill>
              </a:rPr>
              <a:t>C</a:t>
            </a:r>
          </a:p>
          <a:p>
            <a:pPr marL="342900" indent="-342900">
              <a:spcBef>
                <a:spcPct val="20000"/>
              </a:spcBef>
              <a:buFont typeface="Wingdings" pitchFamily="-128" charset="2"/>
              <a:buNone/>
              <a:defRPr/>
            </a:pPr>
            <a:endParaRPr lang="en-US" sz="2400" b="1" dirty="0" smtClean="0">
              <a:solidFill>
                <a:prstClr val="black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56728" y="6309320"/>
            <a:ext cx="23809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3933056"/>
            <a:ext cx="8553400" cy="3345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1529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4728" y="404664"/>
            <a:ext cx="5091478" cy="752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58" y="1214422"/>
            <a:ext cx="6120680" cy="43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7660" y="6088583"/>
            <a:ext cx="990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prstClr val="black"/>
                </a:solidFill>
                <a:hlinkClick r:id="rId4"/>
              </a:rPr>
              <a:t>Kelvin temperature scale</a:t>
            </a:r>
            <a:r>
              <a:rPr lang="en-US" sz="2200" b="1" dirty="0" smtClean="0">
                <a:solidFill>
                  <a:prstClr val="black"/>
                </a:solidFill>
              </a:rPr>
              <a:t>, is more commonly used for </a:t>
            </a:r>
            <a:r>
              <a:rPr lang="en-US" sz="2200" b="1" u="sng" dirty="0" smtClean="0">
                <a:solidFill>
                  <a:prstClr val="black"/>
                </a:solidFill>
              </a:rPr>
              <a:t>scientific measurements</a:t>
            </a:r>
            <a:r>
              <a:rPr lang="en-US" sz="2200" b="1" dirty="0" smtClean="0">
                <a:solidFill>
                  <a:prstClr val="black"/>
                </a:solidFill>
              </a:rPr>
              <a:t>.</a:t>
            </a:r>
            <a:br>
              <a:rPr lang="en-US" sz="2200" b="1" dirty="0" smtClean="0">
                <a:solidFill>
                  <a:prstClr val="black"/>
                </a:solidFill>
              </a:rPr>
            </a:br>
            <a:endParaRPr lang="en-US" sz="2200" b="1" dirty="0">
              <a:solidFill>
                <a:prstClr val="black"/>
              </a:solidFill>
            </a:endParaRPr>
          </a:p>
        </p:txBody>
      </p:sp>
      <p:pic>
        <p:nvPicPr>
          <p:cNvPr id="5" name="Picture 40" descr="thermomete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39097" y="1357298"/>
            <a:ext cx="2143125" cy="371477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024834" y="5559998"/>
            <a:ext cx="164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K   =   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–273 °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96272" y="5202808"/>
            <a:ext cx="118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  =  1 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°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968" y="5702874"/>
            <a:ext cx="5976962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buFont typeface="Wingdings" pitchFamily="-128" charset="2"/>
              <a:buChar char="§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0 K </a:t>
            </a:r>
            <a:r>
              <a:rPr lang="en-US" b="1" dirty="0" smtClean="0">
                <a:solidFill>
                  <a:prstClr val="black"/>
                </a:solidFill>
              </a:rPr>
              <a:t>(absolute zero) is </a:t>
            </a: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u="sng" dirty="0" smtClean="0">
                <a:solidFill>
                  <a:srgbClr val="FF0000"/>
                </a:solidFill>
              </a:rPr>
              <a:t>lowest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possible</a:t>
            </a:r>
            <a:r>
              <a:rPr lang="en-US" b="1" dirty="0" smtClean="0">
                <a:solidFill>
                  <a:srgbClr val="FF0000"/>
                </a:solidFill>
              </a:rPr>
              <a:t> temperature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42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608" y="476672"/>
            <a:ext cx="68675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664" y="1628800"/>
            <a:ext cx="6404657" cy="48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4695</TotalTime>
  <Words>1685</Words>
  <Application>Microsoft Office PowerPoint</Application>
  <PresentationFormat>A4 Paper (210x297 mm)</PresentationFormat>
  <Paragraphs>188</Paragraphs>
  <Slides>51</Slides>
  <Notes>3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51</vt:i4>
      </vt:variant>
    </vt:vector>
  </HeadingPairs>
  <TitlesOfParts>
    <vt:vector size="59" baseType="lpstr">
      <vt:lpstr>Arial</vt:lpstr>
      <vt:lpstr>Calibri</vt:lpstr>
      <vt:lpstr>Symbol</vt:lpstr>
      <vt:lpstr>Times New Roman</vt:lpstr>
      <vt:lpstr>TimesNewRomanPS</vt:lpstr>
      <vt:lpstr>Wingdings</vt:lpstr>
      <vt:lpstr>Office Theme</vt:lpstr>
      <vt:lpstr>Equation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Learning Check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mohamed</dc:creator>
  <cp:lastModifiedBy>azza moharram</cp:lastModifiedBy>
  <cp:revision>252</cp:revision>
  <dcterms:created xsi:type="dcterms:W3CDTF">2014-08-18T14:16:51Z</dcterms:created>
  <dcterms:modified xsi:type="dcterms:W3CDTF">2015-11-07T19:29:31Z</dcterms:modified>
</cp:coreProperties>
</file>