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8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17" Type="http://schemas.openxmlformats.org/officeDocument/2006/relationships/image" Target="../media/image2.png"/><Relationship Id="rId2" Type="http://schemas.openxmlformats.org/officeDocument/2006/relationships/audio" Target="../media/media3.m4a"/><Relationship Id="rId16" Type="http://schemas.openxmlformats.org/officeDocument/2006/relationships/image" Target="../media/image8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2.xml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2" Type="http://schemas.openxmlformats.org/officeDocument/2006/relationships/audio" Target="../media/media9.m4a"/><Relationship Id="rId16" Type="http://schemas.openxmlformats.org/officeDocument/2006/relationships/image" Target="../media/image2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microsoft.com/office/2007/relationships/hdphoto" Target="../media/hdphoto3.wdp"/><Relationship Id="rId10" Type="http://schemas.openxmlformats.org/officeDocument/2006/relationships/audio" Target="../media/media13.m4a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C4C1F5D0-4AA9-8646-97EC-1C2D8B199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6812" y="5337992"/>
            <a:ext cx="1044000" cy="104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525239"/>
            <a:ext cx="12192000" cy="2739211"/>
            <a:chOff x="-8712" y="2139192"/>
            <a:chExt cx="12192000" cy="2739211"/>
          </a:xfrm>
        </p:grpSpPr>
        <p:sp>
          <p:nvSpPr>
            <p:cNvPr id="6" name="TextBox 5"/>
            <p:cNvSpPr txBox="1"/>
            <p:nvPr/>
          </p:nvSpPr>
          <p:spPr>
            <a:xfrm>
              <a:off x="-8712" y="2139192"/>
              <a:ext cx="12192000" cy="2739211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BH" sz="4000" b="1" dirty="0" smtClean="0"/>
                <a:t>                 </a:t>
              </a:r>
              <a:r>
                <a:rPr lang="ar-BH" sz="4000" b="1" dirty="0" smtClean="0"/>
                <a:t>                                     </a:t>
              </a:r>
              <a:r>
                <a:rPr lang="en-US" sz="4000" b="1" dirty="0" smtClean="0"/>
                <a:t>          </a:t>
              </a:r>
              <a:r>
                <a:rPr lang="en-US" sz="40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التربية </a:t>
              </a:r>
              <a:r>
                <a:rPr lang="ar-BH" sz="40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الرياضية</a:t>
              </a:r>
              <a:endParaRPr lang="en-US" sz="1200" b="1" dirty="0" smtClean="0"/>
            </a:p>
            <a:p>
              <a:pPr algn="r" rtl="1"/>
              <a:r>
                <a:rPr lang="en-US" sz="48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</a:t>
              </a:r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</a:p>
            <a:p>
              <a:pPr algn="r" rtl="1"/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</a:t>
              </a:r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الأول/الوحدة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الأولى</a:t>
              </a:r>
            </a:p>
            <a:p>
              <a:pPr algn="r" rtl="1"/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        </a:t>
              </a:r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على </a:t>
              </a:r>
              <a:r>
                <a:rPr lang="ar-BH" sz="4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الكتفين</a:t>
              </a:r>
              <a:endParaRPr lang="en-US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20409" y="2256760"/>
              <a:ext cx="2557477" cy="2506052"/>
              <a:chOff x="-223271" y="2311644"/>
              <a:chExt cx="2510472" cy="2552264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-223271" y="2311644"/>
                <a:ext cx="2510472" cy="25389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2" descr="الرياضات الأولمبية الجمباز الفني من الرسم التخطيطي قصاصة فنية ...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38762" y1="32941" x2="38762" y2="32941"/>
                            <a14:foregroundMark x1="46580" y1="72235" x2="46580" y2="72235"/>
                            <a14:foregroundMark x1="69381" y1="70353" x2="69381" y2="70353"/>
                          </a14:backgroundRemoval>
                        </a14:imgEffect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71" y="2324947"/>
                <a:ext cx="1924595" cy="2538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88155" y="3459663"/>
                <a:ext cx="1626584" cy="3918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BH" sz="4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الجمباز</a:t>
                </a:r>
                <a:endParaRPr lang="en-US" sz="44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</p:grpSp>
      <p:pic>
        <p:nvPicPr>
          <p:cNvPr id="11" name="الوقوف على الكتفين">
            <a:hlinkClick r:id="" action="ppaction://media"/>
            <a:extLst>
              <a:ext uri="{FF2B5EF4-FFF2-40B4-BE49-F238E27FC236}">
                <a16:creationId xmlns:a16="http://schemas.microsoft.com/office/drawing/2014/main" id="{7D64835B-0253-9B41-8E95-0A1ABBEDC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874" y="5337992"/>
            <a:ext cx="1044000" cy="10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lum bright="20000" contrast="40000"/>
          </a:blip>
          <a:stretch>
            <a:fillRect/>
          </a:stretch>
        </p:blipFill>
        <p:spPr>
          <a:xfrm>
            <a:off x="4807131" y="4465338"/>
            <a:ext cx="2058873" cy="2156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lum bright="20000" contrast="40000"/>
          </a:blip>
          <a:stretch>
            <a:fillRect/>
          </a:stretch>
        </p:blipFill>
        <p:spPr>
          <a:xfrm>
            <a:off x="1348635" y="3384444"/>
            <a:ext cx="2538901" cy="26597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Freeform 4"/>
          <p:cNvSpPr/>
          <p:nvPr/>
        </p:nvSpPr>
        <p:spPr>
          <a:xfrm>
            <a:off x="7825739" y="3578633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989678" y="2765562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062725" y="905162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Circular Arrow 10"/>
          <p:cNvSpPr/>
          <p:nvPr/>
        </p:nvSpPr>
        <p:spPr>
          <a:xfrm>
            <a:off x="7610212" y="3138531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Shape 11"/>
          <p:cNvSpPr/>
          <p:nvPr/>
        </p:nvSpPr>
        <p:spPr>
          <a:xfrm>
            <a:off x="5707911" y="2389374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ircular Arrow 16"/>
          <p:cNvSpPr/>
          <p:nvPr/>
        </p:nvSpPr>
        <p:spPr>
          <a:xfrm>
            <a:off x="6814540" y="908458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4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088E33F9-F1D1-EA4B-83F5-35BD6F401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7033" y="1512640"/>
            <a:ext cx="665051" cy="665051"/>
          </a:xfrm>
          <a:prstGeom prst="rect">
            <a:avLst/>
          </a:prstGeom>
        </p:spPr>
      </p:pic>
      <p:pic>
        <p:nvPicPr>
          <p:cNvPr id="15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98A588DD-DE77-C047-A1CE-F904CC877F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3295" y="3128051"/>
            <a:ext cx="803237" cy="812800"/>
          </a:xfrm>
          <a:prstGeom prst="rect">
            <a:avLst/>
          </a:prstGeom>
        </p:spPr>
      </p:pic>
      <p:pic>
        <p:nvPicPr>
          <p:cNvPr id="16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1007CDC3-A1CD-6C4C-8026-054EE9570FC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6648" y="4114801"/>
            <a:ext cx="1102212" cy="888652"/>
          </a:xfrm>
          <a:prstGeom prst="rect">
            <a:avLst/>
          </a:prstGeom>
        </p:spPr>
      </p:pic>
      <p:pic>
        <p:nvPicPr>
          <p:cNvPr id="2" name="الايقونات.m4a">
            <a:hlinkClick r:id="" action="ppaction://media"/>
            <a:extLst>
              <a:ext uri="{FF2B5EF4-FFF2-40B4-BE49-F238E27FC236}">
                <a16:creationId xmlns:a16="http://schemas.microsoft.com/office/drawing/2014/main" id="{6A167982-8623-B843-A830-4B096D62302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7321" y="5416488"/>
            <a:ext cx="1044000" cy="1044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1166" y="1506017"/>
            <a:ext cx="5238506" cy="1658983"/>
            <a:chOff x="351166" y="1584395"/>
            <a:chExt cx="5344186" cy="1658983"/>
          </a:xfrm>
        </p:grpSpPr>
        <p:sp>
          <p:nvSpPr>
            <p:cNvPr id="22" name="Flowchart: Alternate Process 21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1166" y="1681893"/>
              <a:ext cx="527909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يطبق مهارة الوقوف على </a:t>
              </a:r>
              <a:r>
                <a:rPr lang="ar-SA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الكتفين</a:t>
              </a:r>
              <a:endPara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SA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بطريقة صحيحة</a:t>
              </a:r>
              <a:endParaRPr lang="en-US" sz="7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25" name="Flowchart: Alternate Process 2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6" name="Oval 2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4-5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الكتفين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6919" y="1577854"/>
            <a:ext cx="6805748" cy="48320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ar-BH" sz="2400" b="1" dirty="0">
                <a:solidFill>
                  <a:srgbClr val="FF0000"/>
                </a:solidFill>
                <a:cs typeface="+mj-cs"/>
              </a:rPr>
              <a:t>النقاط الفنية والتعليمية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الفنية: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الوقوف والاستناد على الكتفين.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سند الجسم بالكفين أسفل الضلوع.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العضدين على الأرض موازيه للجسم والمسافة بينهما باتساع الصدر.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الجسم مفرود والقدمان في وضع رأسي فوق قاعده الارتكاز.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الرأس مضمومة على الصدر بقدر الامكان.</a:t>
            </a:r>
            <a:endParaRPr lang="ar-BH" sz="2000" b="1" dirty="0">
              <a:solidFill>
                <a:srgbClr val="FF0000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الخطوات 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إعطاء تمرينات لفرد الجسم.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(رقود على الظهر. اليدان بجانب الجسم).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ضم الركبتين على الصدر والوصول الى وضع التكور.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يكرر التمرين السابق مع اسناد الجذع بالكفين من الجانب.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الوقوف على الكتفين من وضع التكور.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يكرر التمرين السابق مع فرد مفصلي الفخذين بأبعاد الركبتين عن الصدر.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يكرر التمرين السابق مع فرد مفصل الركبة بأبعاد الكعب عن المقعدة.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lum bright="20000" contrast="40000"/>
          </a:blip>
          <a:stretch>
            <a:fillRect/>
          </a:stretch>
        </p:blipFill>
        <p:spPr>
          <a:xfrm>
            <a:off x="652206" y="1766673"/>
            <a:ext cx="3358091" cy="3588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النقاط">
            <a:hlinkClick r:id="" action="ppaction://media"/>
            <a:extLst>
              <a:ext uri="{FF2B5EF4-FFF2-40B4-BE49-F238E27FC236}">
                <a16:creationId xmlns:a16="http://schemas.microsoft.com/office/drawing/2014/main" id="{2AFEC88B-8BEC-2A46-BD49-FF8EC48C4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158" y="5487686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16" name="Flowchart: Alternate Process 15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7" name="Oval 16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4-5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الكتفين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1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وقوف على الكتفين.mp4" descr="الوقوف على الكتفين.mp4">
            <a:hlinkClick r:id="" action="ppaction://media"/>
            <a:extLst>
              <a:ext uri="{FF2B5EF4-FFF2-40B4-BE49-F238E27FC236}">
                <a16:creationId xmlns:a16="http://schemas.microsoft.com/office/drawing/2014/main" id="{CBF5A2CF-AC45-DB41-9C36-DDD3095C43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15" y="1348739"/>
            <a:ext cx="11342395" cy="52128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5095" y="218469"/>
            <a:ext cx="3875202" cy="1020781"/>
            <a:chOff x="-258338" y="209915"/>
            <a:chExt cx="3445083" cy="1020781"/>
          </a:xfrm>
        </p:grpSpPr>
        <p:sp>
          <p:nvSpPr>
            <p:cNvPr id="9" name="Flowchart: Alternate Process 8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0" name="Oval 9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4-5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الكتفين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13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45063" y="1345379"/>
            <a:ext cx="108000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النقاط الفنية للمهارة </a:t>
            </a:r>
            <a:r>
              <a:rPr lang="ar-BH" sz="3200" b="1" dirty="0">
                <a:ln w="0"/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أكمل العبارات التالية بكلمات مناسبة :</a:t>
            </a:r>
          </a:p>
          <a:p>
            <a:pPr algn="ctr" rtl="1"/>
            <a:r>
              <a:rPr lang="ar-BH" sz="2800" b="1" dirty="0">
                <a:ln w="0"/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 الضلوع – الكتفين – مضمومة – الصدر – الارتكاز )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3678" y="2491334"/>
            <a:ext cx="8742223" cy="3043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الوقوف والاستناد على ............</a:t>
            </a:r>
          </a:p>
          <a:p>
            <a:pPr algn="just" rtl="1">
              <a:lnSpc>
                <a:spcPct val="150000"/>
              </a:lnSpc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يجب سند الجسم بالكفين أسفل ..........</a:t>
            </a:r>
          </a:p>
          <a:p>
            <a:pPr algn="just" rtl="1">
              <a:lnSpc>
                <a:spcPct val="150000"/>
              </a:lnSpc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العضدين على الأرض موازيه للجسم والمسافة بينهما باتساع ...........</a:t>
            </a:r>
          </a:p>
          <a:p>
            <a:pPr algn="just" rtl="1">
              <a:lnSpc>
                <a:spcPct val="150000"/>
              </a:lnSpc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4- شكل الجسم عند تأدية المهارة مفرود والقدمان في وضع رأسي فوق قاعده ..........</a:t>
            </a:r>
          </a:p>
          <a:p>
            <a:pPr algn="just" rtl="1">
              <a:lnSpc>
                <a:spcPct val="150000"/>
              </a:lnSpc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5- الرأس .......... على الصدر بقدر الامكان.</a:t>
            </a:r>
            <a:endParaRPr lang="ar-BH" sz="2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السؤال">
            <a:hlinkClick r:id="" action="ppaction://media"/>
            <a:extLst>
              <a:ext uri="{FF2B5EF4-FFF2-40B4-BE49-F238E27FC236}">
                <a16:creationId xmlns:a16="http://schemas.microsoft.com/office/drawing/2014/main" id="{F7D51EBC-30A8-564D-8FE9-40B151281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3999" y="5662650"/>
            <a:ext cx="1044000" cy="1044000"/>
          </a:xfrm>
          <a:prstGeom prst="rect">
            <a:avLst/>
          </a:prstGeom>
        </p:spPr>
      </p:pic>
      <p:pic>
        <p:nvPicPr>
          <p:cNvPr id="5" name="١">
            <a:hlinkClick r:id="" action="ppaction://media"/>
            <a:extLst>
              <a:ext uri="{FF2B5EF4-FFF2-40B4-BE49-F238E27FC236}">
                <a16:creationId xmlns:a16="http://schemas.microsoft.com/office/drawing/2014/main" id="{F40F72FD-1FE1-7145-A656-998F530167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5090" y="2811077"/>
            <a:ext cx="396000" cy="396000"/>
          </a:xfrm>
          <a:prstGeom prst="rect">
            <a:avLst/>
          </a:prstGeom>
        </p:spPr>
      </p:pic>
      <p:pic>
        <p:nvPicPr>
          <p:cNvPr id="7" name="٢">
            <a:hlinkClick r:id="" action="ppaction://media"/>
            <a:extLst>
              <a:ext uri="{FF2B5EF4-FFF2-40B4-BE49-F238E27FC236}">
                <a16:creationId xmlns:a16="http://schemas.microsoft.com/office/drawing/2014/main" id="{3A76E8F4-30A1-6B46-A64F-E1529F9E5A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5090" y="3350622"/>
            <a:ext cx="396000" cy="396000"/>
          </a:xfrm>
          <a:prstGeom prst="rect">
            <a:avLst/>
          </a:prstGeom>
        </p:spPr>
      </p:pic>
      <p:pic>
        <p:nvPicPr>
          <p:cNvPr id="8" name="٣">
            <a:hlinkClick r:id="" action="ppaction://media"/>
            <a:extLst>
              <a:ext uri="{FF2B5EF4-FFF2-40B4-BE49-F238E27FC236}">
                <a16:creationId xmlns:a16="http://schemas.microsoft.com/office/drawing/2014/main" id="{71741B41-50D1-374D-A1E8-AD0D1A9248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5090" y="3857790"/>
            <a:ext cx="396000" cy="396000"/>
          </a:xfrm>
          <a:prstGeom prst="rect">
            <a:avLst/>
          </a:prstGeom>
        </p:spPr>
      </p:pic>
      <p:pic>
        <p:nvPicPr>
          <p:cNvPr id="10" name="٤">
            <a:hlinkClick r:id="" action="ppaction://media"/>
            <a:extLst>
              <a:ext uri="{FF2B5EF4-FFF2-40B4-BE49-F238E27FC236}">
                <a16:creationId xmlns:a16="http://schemas.microsoft.com/office/drawing/2014/main" id="{E2473DE3-D4E0-2A47-AC85-D1AD82D8657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5802" y="4434550"/>
            <a:ext cx="396000" cy="396000"/>
          </a:xfrm>
          <a:prstGeom prst="rect">
            <a:avLst/>
          </a:prstGeom>
        </p:spPr>
      </p:pic>
      <p:pic>
        <p:nvPicPr>
          <p:cNvPr id="16" name="٥">
            <a:hlinkClick r:id="" action="ppaction://media"/>
            <a:extLst>
              <a:ext uri="{FF2B5EF4-FFF2-40B4-BE49-F238E27FC236}">
                <a16:creationId xmlns:a16="http://schemas.microsoft.com/office/drawing/2014/main" id="{29FD7B5E-B308-C24D-98E7-DDD2A57B623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5090" y="4978634"/>
            <a:ext cx="396000" cy="396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2032" y="179280"/>
            <a:ext cx="3875202" cy="1020781"/>
            <a:chOff x="-258338" y="209915"/>
            <a:chExt cx="3445083" cy="1020781"/>
          </a:xfrm>
        </p:grpSpPr>
        <p:sp>
          <p:nvSpPr>
            <p:cNvPr id="18" name="Flowchart: Alternate Process 17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9" name="Oval 18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4-5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الكتفين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210273" y="234044"/>
            <a:ext cx="65119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 smtClean="0">
                <a:ln w="0"/>
              </a:rPr>
              <a:t>التقييم الذاتي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9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9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8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90946" y="251509"/>
            <a:ext cx="64504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</a:rPr>
              <a:t>الأجابة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07628" y="1435425"/>
            <a:ext cx="911787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200" b="1" dirty="0">
                <a:solidFill>
                  <a:srgbClr val="FF0000"/>
                </a:solidFill>
                <a:cs typeface="+mj-cs"/>
              </a:rPr>
              <a:t>من النقاط الفنية للمهارة </a:t>
            </a:r>
            <a:r>
              <a:rPr lang="ar-BH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أكمل العبارات التالية بكلمات مناسبة </a:t>
            </a:r>
            <a:r>
              <a:rPr lang="ar-BH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:</a:t>
            </a:r>
          </a:p>
          <a:p>
            <a:pPr algn="ctr" rtl="1"/>
            <a:endParaRPr lang="ar-BH" sz="7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  <a:p>
            <a:pPr algn="ctr" rtl="1"/>
            <a:r>
              <a:rPr lang="ar-BH" sz="2800" b="1" dirty="0">
                <a:ln w="0"/>
                <a:solidFill>
                  <a:srgbClr val="002060"/>
                </a:solidFill>
                <a:cs typeface="+mj-cs"/>
              </a:rPr>
              <a:t>( الضلوع – الكتفين – مضمومة – الصدر – الارتكاز 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7622" y="2620976"/>
            <a:ext cx="8669385" cy="2929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BH" sz="2500" b="1" dirty="0">
                <a:cs typeface="+mj-cs"/>
              </a:rPr>
              <a:t>1- الوقوف والاستناد على </a:t>
            </a:r>
            <a:r>
              <a:rPr lang="ar-BH" sz="2500" b="1" u="sng" dirty="0">
                <a:solidFill>
                  <a:srgbClr val="002060"/>
                </a:solidFill>
                <a:cs typeface="+mj-cs"/>
              </a:rPr>
              <a:t>الكتفين</a:t>
            </a:r>
            <a:r>
              <a:rPr lang="ar-BH" sz="2500" b="1" u="sng" dirty="0">
                <a:cs typeface="+mj-cs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BH" sz="2500" b="1" dirty="0">
                <a:cs typeface="+mj-cs"/>
              </a:rPr>
              <a:t>2- يجب سند الجسم بالكفين أسفل </a:t>
            </a:r>
            <a:r>
              <a:rPr lang="ar-BH" sz="2500" b="1" u="sng" dirty="0">
                <a:solidFill>
                  <a:srgbClr val="002060"/>
                </a:solidFill>
                <a:cs typeface="+mj-cs"/>
              </a:rPr>
              <a:t>الضلوع</a:t>
            </a:r>
            <a:r>
              <a:rPr lang="ar-BH" sz="2500" b="1" u="sng" dirty="0">
                <a:cs typeface="+mj-cs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BH" sz="2500" b="1" dirty="0">
                <a:cs typeface="+mj-cs"/>
              </a:rPr>
              <a:t>3- العضدين على الأرض موازيه للجسم والمسافة بينهما باتساع </a:t>
            </a:r>
            <a:r>
              <a:rPr lang="ar-BH" sz="2500" b="1" u="sng" dirty="0">
                <a:solidFill>
                  <a:srgbClr val="002060"/>
                </a:solidFill>
                <a:cs typeface="+mj-cs"/>
              </a:rPr>
              <a:t>الصدر</a:t>
            </a:r>
            <a:r>
              <a:rPr lang="ar-BH" sz="2500" b="1" u="sng" dirty="0">
                <a:cs typeface="+mj-cs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BH" sz="2500" b="1" dirty="0">
                <a:cs typeface="+mj-cs"/>
              </a:rPr>
              <a:t>4- شكل الجسم عند تأدية المهارة مفرود والقدمان في وضع رأسي فوق قاعده </a:t>
            </a:r>
            <a:r>
              <a:rPr lang="ar-BH" sz="2500" b="1" u="sng" dirty="0">
                <a:solidFill>
                  <a:srgbClr val="002060"/>
                </a:solidFill>
                <a:cs typeface="+mj-cs"/>
              </a:rPr>
              <a:t>الارتكاز</a:t>
            </a:r>
            <a:r>
              <a:rPr lang="ar-BH" sz="2500" b="1" u="sng" dirty="0">
                <a:cs typeface="+mj-cs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BH" sz="2500" b="1" dirty="0">
                <a:cs typeface="+mj-cs"/>
              </a:rPr>
              <a:t>5- الرأس </a:t>
            </a:r>
            <a:r>
              <a:rPr lang="ar-BH" sz="2500" b="1" u="sng" dirty="0">
                <a:solidFill>
                  <a:srgbClr val="002060"/>
                </a:solidFill>
                <a:cs typeface="+mj-cs"/>
              </a:rPr>
              <a:t>مضمومة</a:t>
            </a:r>
            <a:r>
              <a:rPr lang="ar-BH" sz="2500" b="1" dirty="0">
                <a:cs typeface="+mj-cs"/>
              </a:rPr>
              <a:t> على الصدر بقدر الامكان.</a:t>
            </a:r>
            <a:endParaRPr lang="ar-BH" sz="25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3365DD79-114E-2546-B4FF-90F80631A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3738" y="5530436"/>
            <a:ext cx="1044000" cy="1044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82599B-CD50-0C4E-B69D-71E27A69A4B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9" y="4464936"/>
            <a:ext cx="2019300" cy="15875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2032" y="179280"/>
            <a:ext cx="3875202" cy="1020781"/>
            <a:chOff x="-258338" y="209915"/>
            <a:chExt cx="3445083" cy="1020781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1" name="Oval 20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4-5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الكتفين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589" y="1314386"/>
            <a:ext cx="6312122" cy="462921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79967" y="1405827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لقد أنهيت الدرس بنجاح</a:t>
            </a:r>
            <a:endParaRPr lang="en-US" sz="4800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810F72AA-BC65-834B-8A2E-17BF98D2B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3320" y="5223654"/>
            <a:ext cx="1044000" cy="1044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2032" y="166217"/>
            <a:ext cx="3875202" cy="1020781"/>
            <a:chOff x="-258338" y="209915"/>
            <a:chExt cx="3445083" cy="1020781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8" name="Oval 17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4-5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الأولى</a:t>
              </a: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الوقوف على الكتفين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1518</TotalTime>
  <Words>351</Words>
  <Application>Microsoft Office PowerPoint</Application>
  <PresentationFormat>Widescreen</PresentationFormat>
  <Paragraphs>79</Paragraphs>
  <Slides>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128</cp:revision>
  <dcterms:created xsi:type="dcterms:W3CDTF">2020-03-04T10:47:58Z</dcterms:created>
  <dcterms:modified xsi:type="dcterms:W3CDTF">2020-08-13T06:00:40Z</dcterms:modified>
</cp:coreProperties>
</file>