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</p:sldMasterIdLst>
  <p:notesMasterIdLst>
    <p:notesMasterId r:id="rId23"/>
  </p:notesMasterIdLst>
  <p:sldIdLst>
    <p:sldId id="310" r:id="rId8"/>
    <p:sldId id="311" r:id="rId9"/>
    <p:sldId id="312" r:id="rId10"/>
    <p:sldId id="313" r:id="rId11"/>
    <p:sldId id="314" r:id="rId12"/>
    <p:sldId id="315" r:id="rId13"/>
    <p:sldId id="316" r:id="rId14"/>
    <p:sldId id="326" r:id="rId15"/>
    <p:sldId id="317" r:id="rId16"/>
    <p:sldId id="318" r:id="rId17"/>
    <p:sldId id="319" r:id="rId18"/>
    <p:sldId id="320" r:id="rId19"/>
    <p:sldId id="323" r:id="rId20"/>
    <p:sldId id="327" r:id="rId21"/>
    <p:sldId id="325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  <a:srgbClr val="FFFFCC"/>
    <a:srgbClr val="FF0066"/>
    <a:srgbClr val="0000FF"/>
    <a:srgbClr val="339933"/>
    <a:srgbClr val="FF6699"/>
    <a:srgbClr val="6699FF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1756" autoAdjust="0"/>
  </p:normalViewPr>
  <p:slideViewPr>
    <p:cSldViewPr>
      <p:cViewPr>
        <p:scale>
          <a:sx n="76" d="100"/>
          <a:sy n="76" d="100"/>
        </p:scale>
        <p:origin x="-120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01F20C-5DB2-4186-904F-F5E42B7D9415}" type="datetimeFigureOut">
              <a:rPr lang="ar-SA" smtClean="0"/>
              <a:pPr/>
              <a:t>28/05/38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7534454-7EFE-4821-BA17-1D0666D4CAC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34454-7EFE-4821-BA17-1D0666D4CACB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0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53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42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25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2583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447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77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2604891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0135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923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371309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3333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2741664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361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639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998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0338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0819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3212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1779884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153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73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1299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2057325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3652757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838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0956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337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360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2978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761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3514812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570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6308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790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1616109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1585406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35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280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032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20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8473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0122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170944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1208738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970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862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2941949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177557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8259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2561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026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521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9871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70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4523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42211211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43845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688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31628663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797033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594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0773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28/05/38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4262002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28/05/38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624584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28/05/38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38958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9541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28/05/38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7208411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28/05/38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9784638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28/05/38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8482848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28/05/38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37239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28/05/38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78832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28/05/38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3302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28/05/38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643017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28/05/38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82358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172916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28/05/38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278495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0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45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7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64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42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28/05/38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57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28/05/38</a:t>
            </a:fld>
            <a:endParaRPr lang="ar-SA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02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مستطيل مستدير الزوايا 59"/>
          <p:cNvSpPr/>
          <p:nvPr/>
        </p:nvSpPr>
        <p:spPr>
          <a:xfrm>
            <a:off x="107950" y="3082975"/>
            <a:ext cx="8856538" cy="351437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7092825" y="981075"/>
            <a:ext cx="1871663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800" b="1" dirty="0" smtClean="0">
                <a:solidFill>
                  <a:srgbClr val="000000"/>
                </a:solidFill>
              </a:rPr>
              <a:t>الرفع</a:t>
            </a:r>
            <a:endParaRPr lang="en-US" altLang="ar-SA" sz="2800" b="1" dirty="0">
              <a:solidFill>
                <a:srgbClr val="000000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2555875" y="981075"/>
            <a:ext cx="1871663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800" b="1" dirty="0" smtClean="0">
                <a:solidFill>
                  <a:srgbClr val="000000"/>
                </a:solidFill>
              </a:rPr>
              <a:t>الجر</a:t>
            </a:r>
            <a:endParaRPr lang="en-US" altLang="ar-SA" sz="2800" b="1" dirty="0">
              <a:solidFill>
                <a:srgbClr val="000000"/>
              </a:solidFill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250825" y="981075"/>
            <a:ext cx="1871663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800" b="1" dirty="0" smtClean="0">
                <a:solidFill>
                  <a:srgbClr val="000000"/>
                </a:solidFill>
              </a:rPr>
              <a:t>الجزم</a:t>
            </a:r>
            <a:endParaRPr lang="en-US" altLang="ar-SA" sz="2800" b="1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091238" y="1916113"/>
            <a:ext cx="1800225" cy="7928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b="1" dirty="0" smtClean="0">
                <a:solidFill>
                  <a:srgbClr val="FF0000"/>
                </a:solidFill>
              </a:rPr>
              <a:t>مشترك بين الاسم والفعل المضارع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555875" y="1916113"/>
            <a:ext cx="1800225" cy="7928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b="1" dirty="0" smtClean="0">
                <a:solidFill>
                  <a:srgbClr val="0000FF"/>
                </a:solidFill>
              </a:rPr>
              <a:t>خاص بالأسماء</a:t>
            </a:r>
            <a:endParaRPr lang="en-US" altLang="ar-SA" b="1" dirty="0">
              <a:solidFill>
                <a:srgbClr val="0000FF"/>
              </a:solidFill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51520" y="1916832"/>
            <a:ext cx="1800225" cy="7928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b="1" dirty="0" smtClean="0">
                <a:solidFill>
                  <a:srgbClr val="0000FF"/>
                </a:solidFill>
              </a:rPr>
              <a:t>خاص بالأفعال</a:t>
            </a:r>
            <a:endParaRPr lang="en-US" altLang="ar-SA" b="1" dirty="0">
              <a:solidFill>
                <a:srgbClr val="0000FF"/>
              </a:solidFill>
            </a:endParaRP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8027863" y="162877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3492500" y="162877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1187450" y="162877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32747" y="309585"/>
            <a:ext cx="82915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altLang="ar-SA" b="1" dirty="0" smtClean="0">
                <a:solidFill>
                  <a:srgbClr val="1F2123"/>
                </a:solidFill>
              </a:rPr>
              <a:t>أنواع الإعراب أربعة</a:t>
            </a:r>
            <a:endParaRPr lang="en-US" altLang="ar-SA" b="1" dirty="0">
              <a:solidFill>
                <a:srgbClr val="1F2123"/>
              </a:solidFill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860578" y="981075"/>
            <a:ext cx="1871662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800" b="1" dirty="0" smtClean="0">
                <a:solidFill>
                  <a:srgbClr val="000000"/>
                </a:solidFill>
              </a:rPr>
              <a:t>النصب</a:t>
            </a:r>
            <a:endParaRPr lang="en-US" altLang="ar-SA" sz="2800" b="1" dirty="0">
              <a:solidFill>
                <a:srgbClr val="000000"/>
              </a:solidFill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4932040" y="1916832"/>
            <a:ext cx="1800225" cy="7928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b="1" dirty="0">
                <a:solidFill>
                  <a:srgbClr val="FF0000"/>
                </a:solidFill>
              </a:rPr>
              <a:t>مشترك بين الاسم والفعل المضارع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5797203" y="162877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4499991" y="3789412"/>
            <a:ext cx="1871663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800" b="1" dirty="0" smtClean="0">
                <a:solidFill>
                  <a:srgbClr val="000000"/>
                </a:solidFill>
              </a:rPr>
              <a:t>أصلية</a:t>
            </a:r>
            <a:endParaRPr lang="en-US" altLang="ar-SA" sz="2800" b="1" dirty="0">
              <a:solidFill>
                <a:srgbClr val="000000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60350" y="3082975"/>
            <a:ext cx="82915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altLang="ar-SA" b="1" dirty="0" smtClean="0">
                <a:solidFill>
                  <a:srgbClr val="1F2123"/>
                </a:solidFill>
              </a:rPr>
              <a:t>علامات الإعراب</a:t>
            </a:r>
            <a:endParaRPr lang="en-US" altLang="ar-SA" b="1" dirty="0">
              <a:solidFill>
                <a:srgbClr val="1F2123"/>
              </a:solidFill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2267744" y="3789412"/>
            <a:ext cx="1871662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800" b="1" dirty="0" smtClean="0">
                <a:solidFill>
                  <a:srgbClr val="000000"/>
                </a:solidFill>
              </a:rPr>
              <a:t>فرعية</a:t>
            </a:r>
            <a:endParaRPr lang="en-US" altLang="ar-SA" sz="2800" b="1" dirty="0">
              <a:solidFill>
                <a:srgbClr val="000000"/>
              </a:solidFill>
            </a:endParaRP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6955849" y="4589512"/>
            <a:ext cx="1871663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400" b="1" dirty="0" smtClean="0">
                <a:solidFill>
                  <a:srgbClr val="000000"/>
                </a:solidFill>
              </a:rPr>
              <a:t>الضمة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6948264" y="5013176"/>
            <a:ext cx="1871663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400" b="1" dirty="0" smtClean="0">
                <a:solidFill>
                  <a:srgbClr val="000000"/>
                </a:solidFill>
              </a:rPr>
              <a:t>الفتحة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6955849" y="5445224"/>
            <a:ext cx="1871663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400" b="1" dirty="0" smtClean="0">
                <a:solidFill>
                  <a:srgbClr val="000000"/>
                </a:solidFill>
              </a:rPr>
              <a:t>الكسرة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6948264" y="5868888"/>
            <a:ext cx="1871663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400" b="1" dirty="0" smtClean="0">
                <a:solidFill>
                  <a:srgbClr val="000000"/>
                </a:solidFill>
              </a:rPr>
              <a:t>السكون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2" name="قوس كبير أيسر 1"/>
          <p:cNvSpPr/>
          <p:nvPr/>
        </p:nvSpPr>
        <p:spPr>
          <a:xfrm>
            <a:off x="6732240" y="4751437"/>
            <a:ext cx="216024" cy="4236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0000"/>
              </a:solidFill>
            </a:endParaRPr>
          </a:p>
        </p:txBody>
      </p:sp>
      <p:cxnSp>
        <p:nvCxnSpPr>
          <p:cNvPr id="8" name="رابط بشكل مرفق 7"/>
          <p:cNvCxnSpPr>
            <a:stCxn id="28" idx="3"/>
            <a:endCxn id="36" idx="0"/>
          </p:cNvCxnSpPr>
          <p:nvPr/>
        </p:nvCxnSpPr>
        <p:spPr>
          <a:xfrm>
            <a:off x="6371654" y="4113262"/>
            <a:ext cx="1520027" cy="47625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4681679" y="4653136"/>
            <a:ext cx="2050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altLang="ar-SA" sz="1600" b="1" dirty="0" smtClean="0">
                <a:solidFill>
                  <a:srgbClr val="000000"/>
                </a:solidFill>
              </a:rPr>
              <a:t>للاسم المفرد وجمع التكسير </a:t>
            </a:r>
          </a:p>
          <a:p>
            <a:pPr algn="ctr"/>
            <a:r>
              <a:rPr lang="ar-SA" altLang="ar-SA" sz="1600" b="1" dirty="0" smtClean="0">
                <a:solidFill>
                  <a:srgbClr val="000000"/>
                </a:solidFill>
              </a:rPr>
              <a:t>والفعل المضارع</a:t>
            </a:r>
            <a:endParaRPr lang="ar-SA" sz="1600" dirty="0">
              <a:solidFill>
                <a:srgbClr val="000000"/>
              </a:solidFill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5350251" y="5436513"/>
            <a:ext cx="1018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altLang="ar-SA" sz="1600" b="1" dirty="0" smtClean="0">
                <a:solidFill>
                  <a:srgbClr val="000000"/>
                </a:solidFill>
              </a:rPr>
              <a:t>خاص بالاسم</a:t>
            </a:r>
            <a:endParaRPr lang="ar-SA" sz="1600" dirty="0">
              <a:solidFill>
                <a:srgbClr val="00000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5377841" y="5877272"/>
            <a:ext cx="1002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altLang="ar-SA" sz="1600" b="1" dirty="0" smtClean="0">
                <a:solidFill>
                  <a:srgbClr val="000000"/>
                </a:solidFill>
              </a:rPr>
              <a:t>خاص بالفعل</a:t>
            </a:r>
            <a:endParaRPr lang="ar-SA" sz="1600" dirty="0">
              <a:solidFill>
                <a:srgbClr val="000000"/>
              </a:solidFill>
            </a:endParaRPr>
          </a:p>
        </p:txBody>
      </p:sp>
      <p:cxnSp>
        <p:nvCxnSpPr>
          <p:cNvPr id="49" name="رابط كسهم مستقيم 48"/>
          <p:cNvCxnSpPr/>
          <p:nvPr/>
        </p:nvCxnSpPr>
        <p:spPr>
          <a:xfrm flipH="1">
            <a:off x="6372200" y="5607149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 flipH="1">
            <a:off x="6372200" y="6021288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AutoShape 6"/>
          <p:cNvSpPr>
            <a:spLocks noChangeArrowheads="1"/>
          </p:cNvSpPr>
          <p:nvPr/>
        </p:nvSpPr>
        <p:spPr bwMode="auto">
          <a:xfrm>
            <a:off x="215950" y="4653136"/>
            <a:ext cx="3779986" cy="3600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الفتحة بدلاً عن الكسرةِ </a:t>
            </a:r>
            <a:r>
              <a:rPr lang="ar-SA" b="1" dirty="0">
                <a:solidFill>
                  <a:srgbClr val="000000"/>
                </a:solidFill>
              </a:rPr>
              <a:t>في الممنوعِ من الصرف 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>
            <a:off x="179512" y="5049366"/>
            <a:ext cx="3779986" cy="3600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الكسرة نيابة عن الفتحة </a:t>
            </a:r>
            <a:r>
              <a:rPr lang="ar-SA" b="1" dirty="0">
                <a:solidFill>
                  <a:srgbClr val="000000"/>
                </a:solidFill>
              </a:rPr>
              <a:t>في جمع المؤنث السالم 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sp>
        <p:nvSpPr>
          <p:cNvPr id="57" name="AutoShape 6"/>
          <p:cNvSpPr>
            <a:spLocks noChangeArrowheads="1"/>
          </p:cNvSpPr>
          <p:nvPr/>
        </p:nvSpPr>
        <p:spPr bwMode="auto">
          <a:xfrm>
            <a:off x="179512" y="5491971"/>
            <a:ext cx="3779986" cy="6013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b="1" dirty="0" smtClean="0">
                <a:solidFill>
                  <a:srgbClr val="000000"/>
                </a:solidFill>
              </a:rPr>
              <a:t>الحروف</a:t>
            </a:r>
          </a:p>
          <a:p>
            <a:pPr algn="ctr"/>
            <a:r>
              <a:rPr lang="ar-SA" altLang="ar-SA" b="1" dirty="0" smtClean="0">
                <a:solidFill>
                  <a:srgbClr val="000000"/>
                </a:solidFill>
              </a:rPr>
              <a:t>الألف – الواو - الياء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cxnSp>
        <p:nvCxnSpPr>
          <p:cNvPr id="59" name="رابط بشكل مرفق 58"/>
          <p:cNvCxnSpPr/>
          <p:nvPr/>
        </p:nvCxnSpPr>
        <p:spPr>
          <a:xfrm rot="10800000" flipV="1">
            <a:off x="1547665" y="4104878"/>
            <a:ext cx="746383" cy="476250"/>
          </a:xfrm>
          <a:prstGeom prst="bentConnector3">
            <a:avLst>
              <a:gd name="adj1" fmla="val 102218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رابط بشكل مرفق 60"/>
          <p:cNvCxnSpPr/>
          <p:nvPr/>
        </p:nvCxnSpPr>
        <p:spPr>
          <a:xfrm rot="10800000" flipV="1">
            <a:off x="1014682" y="6124497"/>
            <a:ext cx="1036368" cy="238125"/>
          </a:xfrm>
          <a:prstGeom prst="bentConnector3">
            <a:avLst>
              <a:gd name="adj1" fmla="val 2268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162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</p:txBody>
      </p:sp>
      <p:sp>
        <p:nvSpPr>
          <p:cNvPr id="5" name="وسيلة شرح مع سهم إلى الأسفل 4"/>
          <p:cNvSpPr/>
          <p:nvPr/>
        </p:nvSpPr>
        <p:spPr>
          <a:xfrm>
            <a:off x="3203848" y="323894"/>
            <a:ext cx="2955609" cy="944866"/>
          </a:xfrm>
          <a:prstGeom prst="downArrowCallout">
            <a:avLst>
              <a:gd name="adj1" fmla="val 33128"/>
              <a:gd name="adj2" fmla="val 25000"/>
              <a:gd name="adj3" fmla="val 25000"/>
              <a:gd name="adj4" fmla="val 4973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جمع المذكر السالم :</a:t>
            </a:r>
            <a:endParaRPr lang="ar-SA" sz="3200" b="1" dirty="0"/>
          </a:p>
        </p:txBody>
      </p:sp>
      <p:sp>
        <p:nvSpPr>
          <p:cNvPr id="7" name="دبوس زينة 6"/>
          <p:cNvSpPr/>
          <p:nvPr/>
        </p:nvSpPr>
        <p:spPr>
          <a:xfrm>
            <a:off x="323528" y="1340768"/>
            <a:ext cx="8568952" cy="864096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2400" b="1" dirty="0">
                <a:solidFill>
                  <a:srgbClr val="000000"/>
                </a:solidFill>
              </a:rPr>
              <a:t>هو </a:t>
            </a:r>
            <a:r>
              <a:rPr lang="ar-SA" sz="2400" b="1" dirty="0" smtClean="0">
                <a:solidFill>
                  <a:srgbClr val="000000"/>
                </a:solidFill>
              </a:rPr>
              <a:t>كل اسم دل </a:t>
            </a:r>
            <a:r>
              <a:rPr lang="ar-SA" sz="2400" b="1" dirty="0">
                <a:solidFill>
                  <a:srgbClr val="000000"/>
                </a:solidFill>
              </a:rPr>
              <a:t>على أكثر من اثنين بزيادة واو ونون أو ياء ونون على لفظ المفرد . نحو : معلم ( معلمون , معلمين ).</a:t>
            </a:r>
          </a:p>
        </p:txBody>
      </p:sp>
      <p:sp>
        <p:nvSpPr>
          <p:cNvPr id="8" name="دبوس زينة 7"/>
          <p:cNvSpPr/>
          <p:nvPr/>
        </p:nvSpPr>
        <p:spPr>
          <a:xfrm>
            <a:off x="323528" y="2348880"/>
            <a:ext cx="8496944" cy="1152128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</a:rPr>
              <a:t>يرفع بالواو </a:t>
            </a:r>
            <a:r>
              <a:rPr lang="ar-SA" sz="2400" b="1" dirty="0" smtClean="0"/>
              <a:t>, نحو : حضر المعلمون .</a:t>
            </a:r>
          </a:p>
          <a:p>
            <a:pPr algn="ctr"/>
            <a:r>
              <a:rPr lang="ar-SA" sz="2400" b="1" dirty="0" smtClean="0">
                <a:solidFill>
                  <a:srgbClr val="0070C0"/>
                </a:solidFill>
              </a:rPr>
              <a:t>ينصب ويجر بالياء </a:t>
            </a:r>
            <a:r>
              <a:rPr lang="ar-SA" sz="2400" b="1" dirty="0" smtClean="0"/>
              <a:t>, نحو : شكرتُ المعلمين , أعجبتُ بالمعلمين .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وتحذف نون الجمع عند الإضافة </a:t>
            </a:r>
            <a:r>
              <a:rPr lang="ar-SA" sz="2400" b="1" dirty="0" smtClean="0"/>
              <a:t>, نحو : شكرتُ معلمي المدرسة .</a:t>
            </a:r>
            <a:endParaRPr lang="ar-SA" sz="2400" b="1" dirty="0"/>
          </a:p>
        </p:txBody>
      </p:sp>
      <p:sp>
        <p:nvSpPr>
          <p:cNvPr id="10" name="دبوس زينة 9"/>
          <p:cNvSpPr/>
          <p:nvPr/>
        </p:nvSpPr>
        <p:spPr>
          <a:xfrm>
            <a:off x="251520" y="3717032"/>
            <a:ext cx="8658783" cy="2880320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>
                <a:solidFill>
                  <a:srgbClr val="FFFFCC"/>
                </a:solidFill>
              </a:rPr>
              <a:t>ملحقات جمع المذكر السالم : </a:t>
            </a:r>
            <a:r>
              <a:rPr lang="ar-SA" sz="2400" b="1" dirty="0" smtClean="0">
                <a:solidFill>
                  <a:srgbClr val="FF0000"/>
                </a:solidFill>
              </a:rPr>
              <a:t>أولو </a:t>
            </a:r>
            <a:r>
              <a:rPr lang="ar-SA" sz="2400" b="1" dirty="0" smtClean="0"/>
              <a:t>, نحو : ( وأولو الأرحام بعضهم أولى ببعض) </a:t>
            </a:r>
            <a:r>
              <a:rPr lang="ar-SA" sz="2400" b="1" dirty="0" smtClean="0">
                <a:solidFill>
                  <a:srgbClr val="FF0000"/>
                </a:solidFill>
              </a:rPr>
              <a:t>عالَمون</a:t>
            </a:r>
            <a:r>
              <a:rPr lang="ar-SA" sz="2400" b="1" dirty="0" smtClean="0"/>
              <a:t> : ( الحمد لله رب العالمين ).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عليون</a:t>
            </a:r>
            <a:r>
              <a:rPr lang="ar-SA" sz="2400" b="1" dirty="0" smtClean="0"/>
              <a:t> : ( كلا إن كتاب الأبرار لفي عليين وما أدراك ما عليون ) .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أرضون</a:t>
            </a:r>
            <a:r>
              <a:rPr lang="ar-SA" sz="2400" b="1" dirty="0" smtClean="0"/>
              <a:t> : ( من اغتصب شبرًا من أرض طُوقه من سبع أرضين ) .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سنون</a:t>
            </a:r>
            <a:r>
              <a:rPr lang="ar-SA" sz="2400" b="1" dirty="0" smtClean="0"/>
              <a:t> : ( قال تزرعون سبع سنين دأبا ) , مضت سنون طوال على تخرجي .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ألفاظ العقود </a:t>
            </a:r>
            <a:r>
              <a:rPr lang="ar-SA" sz="2400" b="1" dirty="0" smtClean="0"/>
              <a:t>: جاء عشرون طالبًا , سلمتُ على عشرين طالبًا .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أهلون</a:t>
            </a:r>
            <a:r>
              <a:rPr lang="ar-SA" sz="2400" b="1" dirty="0" smtClean="0"/>
              <a:t> </a:t>
            </a:r>
            <a:r>
              <a:rPr lang="ar-SA" sz="2400" b="1" dirty="0" smtClean="0">
                <a:sym typeface="Wingdings" pitchFamily="2" charset="2"/>
              </a:rPr>
              <a:t>: ( </a:t>
            </a:r>
            <a:r>
              <a:rPr lang="ar-SA" sz="2400" b="1" dirty="0" err="1" smtClean="0">
                <a:sym typeface="Wingdings" pitchFamily="2" charset="2"/>
              </a:rPr>
              <a:t>قوا</a:t>
            </a:r>
            <a:r>
              <a:rPr lang="ar-SA" sz="2400" b="1" dirty="0" smtClean="0">
                <a:sym typeface="Wingdings" pitchFamily="2" charset="2"/>
              </a:rPr>
              <a:t> أنفسكم وأهليكم نارًا وقودها الناس والحجارة )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  <a:sym typeface="Wingdings" pitchFamily="2" charset="2"/>
              </a:rPr>
              <a:t>بنون</a:t>
            </a:r>
            <a:r>
              <a:rPr lang="ar-SA" sz="2400" b="1" dirty="0" smtClean="0">
                <a:sym typeface="Wingdings" pitchFamily="2" charset="2"/>
              </a:rPr>
              <a:t> : ( المال والبنون زينة الحياة الدنيا )</a:t>
            </a:r>
            <a:endParaRPr lang="ar-SA" sz="2400" b="1" dirty="0" smtClean="0"/>
          </a:p>
          <a:p>
            <a:pPr algn="ctr"/>
            <a:endParaRPr lang="ar-SA" sz="2400" b="1" dirty="0"/>
          </a:p>
        </p:txBody>
      </p:sp>
    </p:spTree>
    <p:extLst>
      <p:ext uri="{BB962C8B-B14F-4D97-AF65-F5344CB8AC3E}">
        <p14:creationId xmlns="" xmlns:p14="http://schemas.microsoft.com/office/powerpoint/2010/main" val="5117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4" name="وسيلة شرح مع سهم إلى الأسفل 3"/>
          <p:cNvSpPr/>
          <p:nvPr/>
        </p:nvSpPr>
        <p:spPr>
          <a:xfrm>
            <a:off x="2627784" y="260648"/>
            <a:ext cx="3456384" cy="148478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جمع المؤنث السالم : </a:t>
            </a:r>
            <a:endParaRPr lang="ar-SA" sz="3600" dirty="0"/>
          </a:p>
        </p:txBody>
      </p:sp>
      <p:sp>
        <p:nvSpPr>
          <p:cNvPr id="5" name="شكل بيضاوي 4"/>
          <p:cNvSpPr/>
          <p:nvPr/>
        </p:nvSpPr>
        <p:spPr>
          <a:xfrm>
            <a:off x="323528" y="1700808"/>
            <a:ext cx="8292547" cy="11024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هو ما انتهى بألف وتاء زائدتين , وسلمت فيه صورة المفرد من التغير , نحو : طالبة ( طالبات ) .</a:t>
            </a:r>
            <a:endParaRPr lang="ar-SA" sz="24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539552" y="3068960"/>
            <a:ext cx="8148531" cy="13681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يرفع </a:t>
            </a:r>
            <a:r>
              <a:rPr lang="ar-SA" sz="2400" b="1" dirty="0" err="1" smtClean="0"/>
              <a:t>بالضمة </a:t>
            </a:r>
            <a:r>
              <a:rPr lang="ar-SA" sz="2400" b="1" dirty="0" smtClean="0"/>
              <a:t>(وهي </a:t>
            </a:r>
            <a:r>
              <a:rPr lang="ar-SA" sz="2400" b="1" dirty="0" err="1" smtClean="0"/>
              <a:t>أصلية </a:t>
            </a:r>
            <a:r>
              <a:rPr lang="ar-SA" sz="2400" b="1" dirty="0" smtClean="0"/>
              <a:t>), نحو : حضرتْ الطالباتُ .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ينصب </a:t>
            </a:r>
            <a:r>
              <a:rPr lang="ar-SA" sz="2400" b="1" dirty="0" err="1" smtClean="0">
                <a:solidFill>
                  <a:srgbClr val="FF0000"/>
                </a:solidFill>
              </a:rPr>
              <a:t>بالكسرة </a:t>
            </a:r>
            <a:r>
              <a:rPr lang="ar-SA" sz="2400" b="1" dirty="0" smtClean="0">
                <a:solidFill>
                  <a:srgbClr val="FF0000"/>
                </a:solidFill>
              </a:rPr>
              <a:t>(وهي فرعية), </a:t>
            </a:r>
            <a:r>
              <a:rPr lang="ar-SA" sz="2400" b="1" dirty="0" smtClean="0"/>
              <a:t>نحو : شكرتُ </a:t>
            </a:r>
            <a:r>
              <a:rPr lang="ar-SA" sz="2400" b="1" dirty="0" err="1" smtClean="0"/>
              <a:t>المعلماتِ ,</a:t>
            </a:r>
            <a:endParaRPr lang="ar-SA" sz="2400" b="1" dirty="0" smtClean="0"/>
          </a:p>
          <a:p>
            <a:pPr algn="ctr"/>
            <a:r>
              <a:rPr lang="ar-SA" sz="2400" b="1" dirty="0" err="1" smtClean="0"/>
              <a:t>ويجربالكسرة</a:t>
            </a:r>
            <a:r>
              <a:rPr lang="ar-SA" sz="2400" b="1" dirty="0" smtClean="0"/>
              <a:t> (وهي أصلية) نحو: أعجبتُ </a:t>
            </a:r>
            <a:r>
              <a:rPr lang="ar-SA" sz="2400" b="1" dirty="0" err="1" smtClean="0"/>
              <a:t>بالطالباتِ .</a:t>
            </a:r>
            <a:r>
              <a:rPr lang="ar-SA" sz="2400" b="1" dirty="0" smtClean="0"/>
              <a:t> </a:t>
            </a:r>
            <a:endParaRPr lang="ar-SA" sz="2400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611560" y="4653136"/>
            <a:ext cx="8123812" cy="17281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ملحقات جمع المؤنث السالم : </a:t>
            </a:r>
            <a:r>
              <a:rPr lang="ar-SA" sz="2400" b="1" dirty="0" err="1" smtClean="0">
                <a:solidFill>
                  <a:srgbClr val="FFFF00"/>
                </a:solidFill>
              </a:rPr>
              <a:t>أولات</a:t>
            </a:r>
            <a:r>
              <a:rPr lang="ar-SA" sz="2400" b="1" dirty="0" smtClean="0"/>
              <a:t> </a:t>
            </a:r>
            <a:r>
              <a:rPr lang="ar-SA" sz="2400" b="1" dirty="0" smtClean="0">
                <a:solidFill>
                  <a:srgbClr val="FFFFCC"/>
                </a:solidFill>
              </a:rPr>
              <a:t>(بمعنى صاحبات</a:t>
            </a:r>
            <a:r>
              <a:rPr lang="ar-SA" sz="2400" b="1" dirty="0" err="1" smtClean="0">
                <a:solidFill>
                  <a:srgbClr val="FFFFCC"/>
                </a:solidFill>
              </a:rPr>
              <a:t>) </a:t>
            </a:r>
            <a:r>
              <a:rPr lang="ar-SA" sz="2400" b="1" dirty="0" smtClean="0"/>
              <a:t>, نحو : ( وإن كن أولات حمل فأنفقوا عليهن </a:t>
            </a:r>
            <a:r>
              <a:rPr lang="ar-SA" sz="2400" b="1" dirty="0" err="1" smtClean="0"/>
              <a:t>) </a:t>
            </a:r>
            <a:r>
              <a:rPr lang="ar-SA" sz="2400" b="1" dirty="0" smtClean="0"/>
              <a:t>(</a:t>
            </a:r>
            <a:r>
              <a:rPr lang="ar-SA" sz="2400" b="1" dirty="0" err="1" smtClean="0"/>
              <a:t>خبركان</a:t>
            </a:r>
            <a:r>
              <a:rPr lang="ar-SA" sz="2400" b="1" dirty="0" smtClean="0"/>
              <a:t> منصوب </a:t>
            </a:r>
            <a:r>
              <a:rPr lang="ar-SA" sz="2400" b="1" dirty="0" err="1" smtClean="0"/>
              <a:t>بالكسرة )</a:t>
            </a:r>
            <a:endParaRPr lang="ar-SA" sz="2400" b="1" dirty="0" smtClean="0"/>
          </a:p>
          <a:p>
            <a:pPr algn="ctr"/>
            <a:r>
              <a:rPr lang="ar-SA" sz="2400" b="1" dirty="0" smtClean="0">
                <a:solidFill>
                  <a:srgbClr val="FFFF00"/>
                </a:solidFill>
              </a:rPr>
              <a:t>عرفات </a:t>
            </a:r>
            <a:r>
              <a:rPr lang="ar-SA" sz="2400" b="1" dirty="0" smtClean="0"/>
              <a:t>, نحو : رأيتُ عرفاتٍ .</a:t>
            </a:r>
            <a:endParaRPr lang="ar-SA" sz="2400" b="1" dirty="0"/>
          </a:p>
        </p:txBody>
      </p:sp>
    </p:spTree>
    <p:extLst>
      <p:ext uri="{BB962C8B-B14F-4D97-AF65-F5344CB8AC3E}">
        <p14:creationId xmlns="" xmlns:p14="http://schemas.microsoft.com/office/powerpoint/2010/main" val="7460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ar-SA" dirty="0"/>
          </a:p>
          <a:p>
            <a:pPr algn="ctr"/>
            <a:endParaRPr lang="ar-SA" dirty="0"/>
          </a:p>
        </p:txBody>
      </p:sp>
      <p:sp>
        <p:nvSpPr>
          <p:cNvPr id="4" name="وسيلة شرح مع سهم إلى الأسفل 3"/>
          <p:cNvSpPr/>
          <p:nvPr/>
        </p:nvSpPr>
        <p:spPr>
          <a:xfrm>
            <a:off x="3059832" y="260648"/>
            <a:ext cx="3888432" cy="1368152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الاسم الممنوع من الصرف :</a:t>
            </a:r>
            <a:endParaRPr lang="ar-SA" sz="3200" dirty="0"/>
          </a:p>
        </p:txBody>
      </p:sp>
      <p:sp>
        <p:nvSpPr>
          <p:cNvPr id="5" name="مخطط انسيابي: قرار 4"/>
          <p:cNvSpPr/>
          <p:nvPr/>
        </p:nvSpPr>
        <p:spPr>
          <a:xfrm>
            <a:off x="755576" y="1700808"/>
            <a:ext cx="7776864" cy="18002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هو الاسم الذي لا ينون لعلة فيه تمنعه من ذلك ويجر بالفتحة نيابة عن الكسرة, </a:t>
            </a:r>
            <a:r>
              <a:rPr lang="ar-SA" sz="2400" b="1" dirty="0" err="1" smtClean="0"/>
              <a:t>نحو </a:t>
            </a:r>
            <a:r>
              <a:rPr lang="ar-SA" sz="2400" b="1" dirty="0" smtClean="0"/>
              <a:t>: </a:t>
            </a:r>
            <a:r>
              <a:rPr lang="ar-SA" sz="2400" b="1" dirty="0" err="1" smtClean="0"/>
              <a:t>أحمد </a:t>
            </a:r>
            <a:r>
              <a:rPr lang="ar-SA" sz="2400" b="1" dirty="0" smtClean="0"/>
              <a:t>, صحراء .</a:t>
            </a:r>
            <a:endParaRPr lang="ar-SA" sz="2400" b="1" dirty="0"/>
          </a:p>
        </p:txBody>
      </p:sp>
      <p:sp>
        <p:nvSpPr>
          <p:cNvPr id="6" name="مخطط انسيابي: قرار 5"/>
          <p:cNvSpPr/>
          <p:nvPr/>
        </p:nvSpPr>
        <p:spPr>
          <a:xfrm>
            <a:off x="755576" y="3645024"/>
            <a:ext cx="7776864" cy="2376264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يرفع بالضمة , نحو : سافر </a:t>
            </a:r>
            <a:r>
              <a:rPr lang="ar-SA" sz="2400" b="1" dirty="0" err="1" smtClean="0"/>
              <a:t>إبراهيمُ </a:t>
            </a:r>
            <a:r>
              <a:rPr lang="ar-SA" sz="2400" b="1" dirty="0" smtClean="0"/>
              <a:t>.</a:t>
            </a:r>
          </a:p>
          <a:p>
            <a:pPr algn="ctr"/>
            <a:r>
              <a:rPr lang="ar-SA" sz="2400" b="1" dirty="0" smtClean="0"/>
              <a:t>ينصب بالفتحة نحو, شكرت إبراهيمَ</a:t>
            </a:r>
          </a:p>
          <a:p>
            <a:pPr algn="ctr"/>
            <a:r>
              <a:rPr lang="ar-SA" sz="2400" b="1" dirty="0" smtClean="0"/>
              <a:t>ويجر </a:t>
            </a:r>
            <a:r>
              <a:rPr lang="ar-SA" sz="2400" b="1" dirty="0" err="1" smtClean="0"/>
              <a:t>الفتحة </a:t>
            </a:r>
            <a:r>
              <a:rPr lang="ar-SA" sz="2400" b="1" dirty="0" smtClean="0">
                <a:solidFill>
                  <a:srgbClr val="FFFFCC"/>
                </a:solidFill>
              </a:rPr>
              <a:t>( وهي فرعية) </a:t>
            </a:r>
            <a:r>
              <a:rPr lang="ar-SA" sz="2400" b="1" dirty="0" smtClean="0"/>
              <a:t>نحو </a:t>
            </a:r>
          </a:p>
          <a:p>
            <a:pPr algn="ctr"/>
            <a:r>
              <a:rPr lang="ar-SA" sz="2400" b="1" dirty="0" smtClean="0"/>
              <a:t>سلمت على إبراهي</a:t>
            </a:r>
            <a:r>
              <a:rPr lang="ar-SA" sz="2400" b="1" dirty="0" smtClean="0">
                <a:solidFill>
                  <a:srgbClr val="FF0000"/>
                </a:solidFill>
              </a:rPr>
              <a:t>مَ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4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شبكة أرجوانية"/>
          <p:cNvSpPr>
            <a:spLocks noChangeArrowheads="1"/>
          </p:cNvSpPr>
          <p:nvPr/>
        </p:nvSpPr>
        <p:spPr bwMode="auto">
          <a:xfrm>
            <a:off x="467544" y="116632"/>
            <a:ext cx="7776584" cy="540060"/>
          </a:xfrm>
          <a:prstGeom prst="round2Diag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alt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إعراب الفعل المضارع</a:t>
            </a:r>
            <a:endParaRPr lang="en-US" altLang="ar-S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AutoShape 14" descr="دنيم"/>
          <p:cNvSpPr>
            <a:spLocks noChangeArrowheads="1"/>
          </p:cNvSpPr>
          <p:nvPr/>
        </p:nvSpPr>
        <p:spPr bwMode="auto">
          <a:xfrm>
            <a:off x="497799" y="1124744"/>
            <a:ext cx="7776585" cy="16561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just"/>
            <a:r>
              <a:rPr lang="ar-SA" altLang="ar-SA" sz="2800" b="1" dirty="0" smtClean="0">
                <a:solidFill>
                  <a:srgbClr val="339933"/>
                </a:solidFill>
              </a:rPr>
              <a:t>الأفعال الخمسة : </a:t>
            </a:r>
            <a:r>
              <a:rPr lang="ar-SA" sz="2800" b="1" dirty="0">
                <a:solidFill>
                  <a:prstClr val="black"/>
                </a:solidFill>
              </a:rPr>
              <a:t>هي : كل </a:t>
            </a:r>
            <a:r>
              <a:rPr lang="ar-SA" sz="2800" b="1" dirty="0">
                <a:solidFill>
                  <a:srgbClr val="FF0000"/>
                </a:solidFill>
              </a:rPr>
              <a:t>فعل مضارع </a:t>
            </a:r>
            <a:r>
              <a:rPr lang="ar-SA" sz="2800" b="1" dirty="0">
                <a:solidFill>
                  <a:prstClr val="black"/>
                </a:solidFill>
              </a:rPr>
              <a:t>اتصل بألف الاثنين ، أو واو الجماعة ، أو ياء المخاطبة ، مثل : ( يعملان ، تعملان ، يعملون ، تعملون ، تعملين )</a:t>
            </a:r>
            <a:endParaRPr lang="en-US" altLang="ar-SA" sz="2800" b="1" dirty="0">
              <a:solidFill>
                <a:prstClr val="black"/>
              </a:solidFill>
            </a:endParaRPr>
          </a:p>
        </p:txBody>
      </p:sp>
      <p:sp>
        <p:nvSpPr>
          <p:cNvPr id="7" name="AutoShape 14" descr="دنيم"/>
          <p:cNvSpPr>
            <a:spLocks noChangeArrowheads="1"/>
          </p:cNvSpPr>
          <p:nvPr/>
        </p:nvSpPr>
        <p:spPr bwMode="auto">
          <a:xfrm>
            <a:off x="497799" y="3140968"/>
            <a:ext cx="7776585" cy="30243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just"/>
            <a:r>
              <a:rPr lang="ar-SA" altLang="ar-SA" sz="2800" b="1" dirty="0">
                <a:solidFill>
                  <a:srgbClr val="FF0000"/>
                </a:solidFill>
              </a:rPr>
              <a:t>إ</a:t>
            </a:r>
            <a:r>
              <a:rPr lang="ar-SA" altLang="ar-SA" sz="2800" b="1" dirty="0" smtClean="0">
                <a:solidFill>
                  <a:srgbClr val="FF0000"/>
                </a:solidFill>
              </a:rPr>
              <a:t>عراب الأفعال الخمسة :</a:t>
            </a:r>
          </a:p>
          <a:p>
            <a:pPr algn="just"/>
            <a:r>
              <a:rPr lang="ar-SA" altLang="ar-SA" sz="2400" b="1" dirty="0" smtClean="0">
                <a:solidFill>
                  <a:prstClr val="black"/>
                </a:solidFill>
              </a:rPr>
              <a:t>1-</a:t>
            </a:r>
            <a:r>
              <a:rPr lang="ar-SA" sz="2400" b="1" dirty="0" smtClean="0">
                <a:solidFill>
                  <a:prstClr val="black"/>
                </a:solidFill>
              </a:rPr>
              <a:t> علامة </a:t>
            </a:r>
            <a:r>
              <a:rPr lang="ar-SA" sz="2400" b="1" dirty="0">
                <a:solidFill>
                  <a:prstClr val="black"/>
                </a:solidFill>
              </a:rPr>
              <a:t>رفع </a:t>
            </a:r>
            <a:r>
              <a:rPr lang="ar-SA" sz="2400" b="1" dirty="0" smtClean="0">
                <a:solidFill>
                  <a:prstClr val="black"/>
                </a:solidFill>
              </a:rPr>
              <a:t>الأفعال </a:t>
            </a:r>
            <a:r>
              <a:rPr lang="ar-SA" sz="2400" b="1" dirty="0">
                <a:solidFill>
                  <a:prstClr val="black"/>
                </a:solidFill>
              </a:rPr>
              <a:t>الخمسة </a:t>
            </a:r>
            <a:r>
              <a:rPr lang="ar-SA" sz="2400" b="1" dirty="0" smtClean="0">
                <a:solidFill>
                  <a:srgbClr val="FF0000"/>
                </a:solidFill>
              </a:rPr>
              <a:t>ثبوت النون </a:t>
            </a:r>
            <a:r>
              <a:rPr lang="ar-SA" sz="2400" b="1" dirty="0" smtClean="0">
                <a:solidFill>
                  <a:prstClr val="black"/>
                </a:solidFill>
              </a:rPr>
              <a:t>. </a:t>
            </a:r>
            <a:r>
              <a:rPr lang="ar-SA" sz="2400" b="1" dirty="0">
                <a:solidFill>
                  <a:prstClr val="black"/>
                </a:solidFill>
              </a:rPr>
              <a:t>مثل قوله تعالى : (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أتأمرون </a:t>
            </a:r>
            <a:r>
              <a:rPr lang="ar-SA" sz="2400" b="1" dirty="0">
                <a:solidFill>
                  <a:prstClr val="black"/>
                </a:solidFill>
              </a:rPr>
              <a:t>الناس بالبر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وتنسون </a:t>
            </a:r>
            <a:r>
              <a:rPr lang="ar-SA" sz="2400" b="1" dirty="0">
                <a:solidFill>
                  <a:prstClr val="black"/>
                </a:solidFill>
              </a:rPr>
              <a:t>أنفسكم وأنتم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تتلون</a:t>
            </a:r>
            <a:r>
              <a:rPr lang="ar-SA" sz="2400" b="1" dirty="0">
                <a:solidFill>
                  <a:prstClr val="black"/>
                </a:solidFill>
              </a:rPr>
              <a:t> الكتاب أفلا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تعقلون</a:t>
            </a:r>
            <a:r>
              <a:rPr lang="ar-SA" sz="2400" b="1" dirty="0" smtClean="0">
                <a:solidFill>
                  <a:prstClr val="black"/>
                </a:solidFill>
              </a:rPr>
              <a:t>)</a:t>
            </a:r>
          </a:p>
          <a:p>
            <a:pPr algn="just"/>
            <a:r>
              <a:rPr lang="ar-SA" sz="2400" b="1" dirty="0" smtClean="0">
                <a:solidFill>
                  <a:prstClr val="black"/>
                </a:solidFill>
              </a:rPr>
              <a:t>2-</a:t>
            </a:r>
            <a:r>
              <a:rPr lang="ar-SA" sz="2400" b="1" dirty="0">
                <a:solidFill>
                  <a:prstClr val="black"/>
                </a:solidFill>
              </a:rPr>
              <a:t> علامة </a:t>
            </a:r>
            <a:r>
              <a:rPr lang="ar-SA" sz="2400" b="1" dirty="0" smtClean="0">
                <a:solidFill>
                  <a:prstClr val="black"/>
                </a:solidFill>
              </a:rPr>
              <a:t>نصب وجزم </a:t>
            </a:r>
            <a:r>
              <a:rPr lang="ar-SA" sz="2400" b="1" dirty="0">
                <a:solidFill>
                  <a:prstClr val="black"/>
                </a:solidFill>
              </a:rPr>
              <a:t>الأفعال الخمسة </a:t>
            </a:r>
            <a:r>
              <a:rPr lang="ar-SA" sz="2400" b="1" dirty="0" smtClean="0">
                <a:solidFill>
                  <a:srgbClr val="FF0000"/>
                </a:solidFill>
              </a:rPr>
              <a:t>حذف </a:t>
            </a:r>
            <a:r>
              <a:rPr lang="ar-SA" sz="2400" b="1" dirty="0">
                <a:solidFill>
                  <a:srgbClr val="FF0000"/>
                </a:solidFill>
              </a:rPr>
              <a:t>النون </a:t>
            </a:r>
            <a:r>
              <a:rPr lang="ar-SA" sz="2400" b="1" dirty="0" smtClean="0">
                <a:solidFill>
                  <a:prstClr val="black"/>
                </a:solidFill>
              </a:rPr>
              <a:t>. </a:t>
            </a:r>
            <a:r>
              <a:rPr lang="ar-SA" sz="2400" b="1" dirty="0">
                <a:solidFill>
                  <a:prstClr val="black"/>
                </a:solidFill>
              </a:rPr>
              <a:t>مثل قوله تعالى : </a:t>
            </a:r>
            <a:r>
              <a:rPr lang="ar-SA" sz="2400" b="1" dirty="0" smtClean="0">
                <a:solidFill>
                  <a:prstClr val="black"/>
                </a:solidFill>
              </a:rPr>
              <a:t>(فإن </a:t>
            </a:r>
            <a:r>
              <a:rPr lang="ar-SA" sz="2400" b="1" dirty="0">
                <a:solidFill>
                  <a:prstClr val="black"/>
                </a:solidFill>
              </a:rPr>
              <a:t>لم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تفعلوا </a:t>
            </a:r>
            <a:r>
              <a:rPr lang="ar-SA" sz="2400" b="1" dirty="0">
                <a:solidFill>
                  <a:prstClr val="black"/>
                </a:solidFill>
              </a:rPr>
              <a:t>ولن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تفعلوا</a:t>
            </a:r>
            <a:r>
              <a:rPr lang="ar-SA" sz="2400" b="1" dirty="0">
                <a:solidFill>
                  <a:prstClr val="black"/>
                </a:solidFill>
              </a:rPr>
              <a:t> فاتقوا النار التي وقودها الناس والحجارة أعدت للكافرين</a:t>
            </a:r>
            <a:r>
              <a:rPr lang="ar-SA" sz="2400" b="1" dirty="0" smtClean="0">
                <a:solidFill>
                  <a:prstClr val="black"/>
                </a:solidFill>
              </a:rPr>
              <a:t>)</a:t>
            </a:r>
          </a:p>
          <a:p>
            <a:pPr algn="just"/>
            <a:r>
              <a:rPr lang="ar-SA" sz="2400" b="1" dirty="0" smtClean="0">
                <a:solidFill>
                  <a:prstClr val="black"/>
                </a:solidFill>
              </a:rPr>
              <a:t>3- </a:t>
            </a:r>
            <a:r>
              <a:rPr lang="ar-SA" sz="2400" b="1" dirty="0">
                <a:solidFill>
                  <a:prstClr val="black"/>
                </a:solidFill>
              </a:rPr>
              <a:t>الضمائر المتصلة بالأفعال الخمسة وهي : ( ألف الاثنين ، وواو الجماعة ، وياء المخاطبة ) </a:t>
            </a:r>
            <a:r>
              <a:rPr lang="ar-SA" sz="2400" b="1" dirty="0">
                <a:solidFill>
                  <a:srgbClr val="FF0000"/>
                </a:solidFill>
              </a:rPr>
              <a:t>تُعربُ </a:t>
            </a:r>
            <a:r>
              <a:rPr lang="ar-SA" sz="2400" b="1" dirty="0" smtClean="0">
                <a:solidFill>
                  <a:srgbClr val="FF0000"/>
                </a:solidFill>
              </a:rPr>
              <a:t>فاعلاً </a:t>
            </a:r>
            <a:r>
              <a:rPr lang="ar-SA" sz="2400" b="1" dirty="0">
                <a:solidFill>
                  <a:prstClr val="black"/>
                </a:solidFill>
              </a:rPr>
              <a:t>.</a:t>
            </a:r>
            <a:r>
              <a:rPr lang="ar-SA" sz="2400" b="1" dirty="0" smtClean="0">
                <a:solidFill>
                  <a:prstClr val="black"/>
                </a:solidFill>
              </a:rPr>
              <a:t> </a:t>
            </a:r>
            <a:r>
              <a:rPr lang="ar-SA" altLang="ar-SA" sz="2400" b="1" dirty="0" smtClean="0">
                <a:solidFill>
                  <a:prstClr val="black"/>
                </a:solidFill>
              </a:rPr>
              <a:t> </a:t>
            </a:r>
            <a:endParaRPr lang="en-US" altLang="ar-SA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5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99592" y="476672"/>
            <a:ext cx="673224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 </a:t>
            </a:r>
            <a:r>
              <a:rPr lang="ar-SA" b="1" dirty="0" smtClean="0">
                <a:solidFill>
                  <a:srgbClr val="0070C0"/>
                </a:solidFill>
              </a:rPr>
              <a:t>الفرق بين لا النافية ولا </a:t>
            </a:r>
            <a:r>
              <a:rPr lang="ar-SA" b="1" dirty="0" err="1" smtClean="0">
                <a:solidFill>
                  <a:srgbClr val="0070C0"/>
                </a:solidFill>
              </a:rPr>
              <a:t>الناهية :</a:t>
            </a:r>
            <a:r>
              <a:rPr lang="ar-SA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لا </a:t>
            </a:r>
            <a:r>
              <a:rPr lang="ar-SA" b="1" dirty="0" err="1" smtClean="0">
                <a:solidFill>
                  <a:srgbClr val="C00000"/>
                </a:solidFill>
              </a:rPr>
              <a:t>الناهية :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b="1" dirty="0" smtClean="0"/>
              <a:t> حرف يجزم الفعل </a:t>
            </a:r>
            <a:r>
              <a:rPr lang="ar-SA" b="1" dirty="0" err="1" smtClean="0"/>
              <a:t>المضارع </a:t>
            </a:r>
            <a:r>
              <a:rPr lang="ar-SA" b="1" dirty="0" smtClean="0"/>
              <a:t>، يستخدم للنهي عن أمر </a:t>
            </a:r>
            <a:r>
              <a:rPr lang="ar-SA" b="1" dirty="0" err="1" smtClean="0"/>
              <a:t>معين </a:t>
            </a:r>
            <a:r>
              <a:rPr lang="ar-SA" b="1" dirty="0" smtClean="0"/>
              <a:t>، </a:t>
            </a:r>
            <a:r>
              <a:rPr lang="ar-SA" b="1" dirty="0" err="1" smtClean="0"/>
              <a:t>مثل :</a:t>
            </a:r>
            <a:r>
              <a:rPr lang="ar-SA" b="1" dirty="0" smtClean="0"/>
              <a:t> </a:t>
            </a:r>
          </a:p>
          <a:p>
            <a:endParaRPr lang="ar-SA" b="1" dirty="0" smtClean="0"/>
          </a:p>
          <a:p>
            <a:r>
              <a:rPr lang="ar-SA" b="1" dirty="0" smtClean="0"/>
              <a:t>لا </a:t>
            </a:r>
            <a:r>
              <a:rPr lang="ar-SA" b="1" dirty="0" err="1" smtClean="0">
                <a:solidFill>
                  <a:srgbClr val="FF0000"/>
                </a:solidFill>
              </a:rPr>
              <a:t>تذهبْ</a:t>
            </a:r>
            <a:r>
              <a:rPr lang="ar-SA" b="1" dirty="0" err="1" smtClean="0"/>
              <a:t>  </a:t>
            </a:r>
            <a:r>
              <a:rPr lang="ar-SA" b="1" dirty="0" smtClean="0"/>
              <a:t>-  لا </a:t>
            </a:r>
            <a:r>
              <a:rPr lang="ar-SA" b="1" dirty="0" err="1" smtClean="0">
                <a:solidFill>
                  <a:srgbClr val="FF0000"/>
                </a:solidFill>
              </a:rPr>
              <a:t>تلعبْ </a:t>
            </a:r>
            <a:r>
              <a:rPr lang="ar-SA" b="1" dirty="0" err="1" smtClean="0"/>
              <a:t> </a:t>
            </a:r>
            <a:r>
              <a:rPr lang="ar-SA" b="1" dirty="0" smtClean="0"/>
              <a:t>- لا </a:t>
            </a:r>
            <a:r>
              <a:rPr lang="ar-SA" b="1" dirty="0" smtClean="0">
                <a:solidFill>
                  <a:srgbClr val="FF0000"/>
                </a:solidFill>
              </a:rPr>
              <a:t>تخشَ</a:t>
            </a:r>
            <a:r>
              <a:rPr lang="ar-SA" b="1" dirty="0" smtClean="0"/>
              <a:t> إلا </a:t>
            </a:r>
            <a:r>
              <a:rPr lang="ar-SA" b="1" dirty="0" err="1" smtClean="0"/>
              <a:t>الله .</a:t>
            </a:r>
            <a:r>
              <a:rPr lang="ar-SA" b="1" dirty="0" smtClean="0"/>
              <a:t> ( فعل مضارع </a:t>
            </a:r>
            <a:r>
              <a:rPr lang="ar-SA" b="1" dirty="0" err="1" smtClean="0"/>
              <a:t>مجزوم )</a:t>
            </a:r>
            <a:r>
              <a:rPr lang="ar-SA" b="1" dirty="0" smtClean="0"/>
              <a:t> </a:t>
            </a:r>
          </a:p>
          <a:p>
            <a:r>
              <a:rPr lang="ar-SA" dirty="0" smtClean="0"/>
              <a:t/>
            </a:r>
            <a:br>
              <a:rPr lang="ar-SA" dirty="0" smtClean="0"/>
            </a:br>
            <a:r>
              <a:rPr lang="ar-SA" b="1" dirty="0" smtClean="0">
                <a:solidFill>
                  <a:srgbClr val="C00000"/>
                </a:solidFill>
              </a:rPr>
              <a:t>- لا </a:t>
            </a:r>
            <a:r>
              <a:rPr lang="ar-SA" b="1" dirty="0" err="1" smtClean="0">
                <a:solidFill>
                  <a:srgbClr val="C00000"/>
                </a:solidFill>
              </a:rPr>
              <a:t>النافية :</a:t>
            </a:r>
            <a:endParaRPr lang="ar-SA" b="1" dirty="0" smtClean="0">
              <a:solidFill>
                <a:srgbClr val="C00000"/>
              </a:solidFill>
            </a:endParaRPr>
          </a:p>
          <a:p>
            <a:r>
              <a:rPr lang="ar-SA" dirty="0" smtClean="0"/>
              <a:t/>
            </a:r>
            <a:br>
              <a:rPr lang="ar-SA" dirty="0" smtClean="0"/>
            </a:br>
            <a:r>
              <a:rPr lang="ar-SA" b="1" dirty="0" smtClean="0"/>
              <a:t> حرف للنفي يعطيني مجرد الإخبار </a:t>
            </a:r>
            <a:r>
              <a:rPr lang="ar-SA" b="1" dirty="0" err="1" smtClean="0"/>
              <a:t>بالشي</a:t>
            </a:r>
            <a:r>
              <a:rPr lang="ar-SA" b="1" dirty="0" smtClean="0"/>
              <a:t> ، </a:t>
            </a:r>
            <a:r>
              <a:rPr lang="ar-SA" b="1" dirty="0" err="1" smtClean="0"/>
              <a:t>مثل :</a:t>
            </a:r>
            <a:r>
              <a:rPr lang="ar-SA" b="1" dirty="0" smtClean="0"/>
              <a:t> </a:t>
            </a:r>
          </a:p>
          <a:p>
            <a:r>
              <a:rPr lang="ar-SA" b="1" dirty="0" smtClean="0"/>
              <a:t> محمد لا </a:t>
            </a:r>
            <a:r>
              <a:rPr lang="ar-SA" b="1" dirty="0" smtClean="0">
                <a:solidFill>
                  <a:srgbClr val="FF0000"/>
                </a:solidFill>
              </a:rPr>
              <a:t>يلعبُ</a:t>
            </a:r>
            <a:r>
              <a:rPr lang="ar-SA" b="1" dirty="0" smtClean="0"/>
              <a:t> </a:t>
            </a:r>
            <a:r>
              <a:rPr lang="ar-SA" b="1" dirty="0" err="1" smtClean="0"/>
              <a:t>الكرة .</a:t>
            </a:r>
            <a:r>
              <a:rPr lang="ar-SA" b="1" dirty="0" smtClean="0"/>
              <a:t> لا </a:t>
            </a:r>
            <a:r>
              <a:rPr lang="ar-SA" b="1" dirty="0" smtClean="0">
                <a:solidFill>
                  <a:srgbClr val="FF0000"/>
                </a:solidFill>
              </a:rPr>
              <a:t>يخشى</a:t>
            </a:r>
            <a:r>
              <a:rPr lang="ar-SA" b="1" dirty="0" smtClean="0"/>
              <a:t> المؤمن في الله </a:t>
            </a:r>
            <a:r>
              <a:rPr lang="ar-SA" b="1" dirty="0" err="1" smtClean="0"/>
              <a:t>لومة</a:t>
            </a:r>
            <a:r>
              <a:rPr lang="ar-SA" b="1" dirty="0" smtClean="0"/>
              <a:t> </a:t>
            </a:r>
            <a:r>
              <a:rPr lang="ar-SA" b="1" dirty="0" err="1" smtClean="0"/>
              <a:t>لائم </a:t>
            </a:r>
            <a:r>
              <a:rPr lang="ar-SA" b="1" dirty="0" smtClean="0"/>
              <a:t>( فعل مضارع مرفوع</a:t>
            </a:r>
            <a:r>
              <a:rPr lang="ar-SA" b="1" dirty="0" err="1" smtClean="0"/>
              <a:t>)</a:t>
            </a:r>
            <a:endParaRPr lang="ar-SA" b="1" dirty="0" smtClean="0"/>
          </a:p>
          <a:p>
            <a:endParaRPr lang="ar-SA" b="1" dirty="0" smtClean="0"/>
          </a:p>
          <a:p>
            <a:r>
              <a:rPr lang="ar-SA" b="1" dirty="0" smtClean="0"/>
              <a:t>وهذا الحرف </a:t>
            </a:r>
            <a:r>
              <a:rPr lang="ar-SA" b="1" dirty="0" smtClean="0">
                <a:solidFill>
                  <a:srgbClr val="C00000"/>
                </a:solidFill>
              </a:rPr>
              <a:t>لا يؤثر على حركة الفعل المضارع الإعرابية لأنه </a:t>
            </a:r>
            <a:r>
              <a:rPr lang="ar-SA" b="1" dirty="0" smtClean="0">
                <a:solidFill>
                  <a:srgbClr val="C00000"/>
                </a:solidFill>
              </a:rPr>
              <a:t>لا يعمل </a:t>
            </a:r>
            <a:r>
              <a:rPr lang="ar-SA" b="1" dirty="0" smtClean="0">
                <a:solidFill>
                  <a:srgbClr val="C00000"/>
                </a:solidFill>
              </a:rPr>
              <a:t>مع الأفعال </a:t>
            </a:r>
          </a:p>
          <a:p>
            <a:endParaRPr lang="ar-SA" b="1" dirty="0" smtClean="0"/>
          </a:p>
          <a:p>
            <a:r>
              <a:rPr lang="ar-SA" dirty="0" smtClean="0"/>
              <a:t>............................................................................</a:t>
            </a:r>
          </a:p>
          <a:p>
            <a:endParaRPr lang="ar-SA" dirty="0" smtClean="0"/>
          </a:p>
          <a:p>
            <a:r>
              <a:rPr lang="ar-SA" b="1" dirty="0" smtClean="0">
                <a:solidFill>
                  <a:srgbClr val="0070C0"/>
                </a:solidFill>
              </a:rPr>
              <a:t>الفرق بين الأفعال الخمسة وجمع المذكر </a:t>
            </a:r>
            <a:r>
              <a:rPr lang="ar-SA" b="1" dirty="0" err="1" smtClean="0">
                <a:solidFill>
                  <a:srgbClr val="0070C0"/>
                </a:solidFill>
              </a:rPr>
              <a:t>السالم :</a:t>
            </a:r>
            <a:r>
              <a:rPr lang="ar-SA" b="1" dirty="0" smtClean="0">
                <a:solidFill>
                  <a:srgbClr val="0070C0"/>
                </a:solidFill>
              </a:rPr>
              <a:t> </a:t>
            </a:r>
          </a:p>
          <a:p>
            <a:endParaRPr lang="ar-SA" b="1" dirty="0" smtClean="0"/>
          </a:p>
          <a:p>
            <a:r>
              <a:rPr lang="ar-SA" b="1" dirty="0" smtClean="0"/>
              <a:t>جمع المذكر </a:t>
            </a:r>
            <a:r>
              <a:rPr lang="ar-SA" b="1" dirty="0" err="1" smtClean="0"/>
              <a:t>السالم </a:t>
            </a:r>
            <a:r>
              <a:rPr lang="ar-SA" b="1" dirty="0" smtClean="0">
                <a:solidFill>
                  <a:srgbClr val="FF0000"/>
                </a:solidFill>
              </a:rPr>
              <a:t>( </a:t>
            </a:r>
            <a:r>
              <a:rPr lang="ar-SA" b="1" dirty="0" err="1" smtClean="0">
                <a:solidFill>
                  <a:srgbClr val="FF0000"/>
                </a:solidFill>
              </a:rPr>
              <a:t>اسم </a:t>
            </a:r>
            <a:r>
              <a:rPr lang="ar-SA" b="1" dirty="0" smtClean="0">
                <a:solidFill>
                  <a:srgbClr val="FF0000"/>
                </a:solidFill>
              </a:rPr>
              <a:t>) </a:t>
            </a:r>
            <a:r>
              <a:rPr lang="ar-SA" b="1" dirty="0" err="1" smtClean="0"/>
              <a:t>مؤمنون .....</a:t>
            </a:r>
            <a:r>
              <a:rPr lang="ar-SA" b="1" dirty="0" smtClean="0"/>
              <a:t> مرفوع بالواو لأنه جمع مذكر سالم </a:t>
            </a:r>
          </a:p>
          <a:p>
            <a:endParaRPr lang="ar-SA" b="1" dirty="0" smtClean="0"/>
          </a:p>
          <a:p>
            <a:r>
              <a:rPr lang="ar-SA" b="1" dirty="0" smtClean="0"/>
              <a:t>الأفعال </a:t>
            </a:r>
            <a:r>
              <a:rPr lang="ar-SA" b="1" dirty="0" err="1" smtClean="0"/>
              <a:t>الخمسة </a:t>
            </a:r>
            <a:r>
              <a:rPr lang="ar-SA" b="1" dirty="0" err="1" smtClean="0">
                <a:solidFill>
                  <a:srgbClr val="FF0000"/>
                </a:solidFill>
              </a:rPr>
              <a:t>(فعل </a:t>
            </a:r>
            <a:r>
              <a:rPr lang="ar-SA" b="1" dirty="0" smtClean="0">
                <a:solidFill>
                  <a:srgbClr val="FF0000"/>
                </a:solidFill>
              </a:rPr>
              <a:t>) </a:t>
            </a:r>
            <a:r>
              <a:rPr lang="ar-SA" b="1" dirty="0" err="1" smtClean="0"/>
              <a:t>يؤمنون </a:t>
            </a:r>
            <a:r>
              <a:rPr lang="ar-SA" b="1" dirty="0" smtClean="0"/>
              <a:t>: فعل مضارع مرفوع بثبوت النون لأنه من الأفعال </a:t>
            </a:r>
            <a:r>
              <a:rPr lang="ar-SA" b="1" dirty="0" err="1" smtClean="0"/>
              <a:t>الخمسة .</a:t>
            </a:r>
            <a:endParaRPr lang="ar-SA" b="1" dirty="0" smtClean="0"/>
          </a:p>
          <a:p>
            <a:endParaRPr lang="ar-SA" b="1" dirty="0" smtClean="0"/>
          </a:p>
          <a:p>
            <a:endParaRPr lang="ar-SA" b="1" dirty="0" smtClean="0"/>
          </a:p>
          <a:p>
            <a:endParaRPr lang="ar-SA" b="1" dirty="0" smtClean="0"/>
          </a:p>
          <a:p>
            <a:endParaRPr lang="ar-SA" b="1" dirty="0" smtClean="0"/>
          </a:p>
          <a:p>
            <a:endParaRPr lang="ar-S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وسيلة شرح مع سهم إلى الأسفل 9"/>
          <p:cNvSpPr/>
          <p:nvPr/>
        </p:nvSpPr>
        <p:spPr>
          <a:xfrm>
            <a:off x="2555776" y="260648"/>
            <a:ext cx="3372050" cy="129614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الأفعال المعتلة الآخر :</a:t>
            </a:r>
            <a:endParaRPr lang="ar-SA" dirty="0"/>
          </a:p>
        </p:txBody>
      </p:sp>
      <p:sp>
        <p:nvSpPr>
          <p:cNvPr id="11" name="إطار 10"/>
          <p:cNvSpPr/>
          <p:nvPr/>
        </p:nvSpPr>
        <p:spPr>
          <a:xfrm>
            <a:off x="179512" y="1556792"/>
            <a:ext cx="8136904" cy="5112568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83568" y="2276872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400" b="1" dirty="0">
                <a:solidFill>
                  <a:srgbClr val="FF0000"/>
                </a:solidFill>
                <a:latin typeface="Calibri"/>
              </a:rPr>
              <a:t>المعتل </a:t>
            </a:r>
            <a:r>
              <a:rPr lang="ar-SA" sz="2400" b="1" dirty="0">
                <a:solidFill>
                  <a:prstClr val="black"/>
                </a:solidFill>
                <a:latin typeface="Calibri"/>
              </a:rPr>
              <a:t>: هو الفعل الذي أحد أصوله حرف من حروف العلة ( </a:t>
            </a:r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الألف, والواو </a:t>
            </a:r>
            <a:r>
              <a:rPr lang="ar-SA" sz="2400" b="1" dirty="0">
                <a:solidFill>
                  <a:prstClr val="black"/>
                </a:solidFill>
                <a:latin typeface="Calibri"/>
              </a:rPr>
              <a:t>، والياء ) مثل : (  يخشى ، يدعو ، يرمي </a:t>
            </a:r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).</a:t>
            </a:r>
          </a:p>
          <a:p>
            <a:pPr lvl="0"/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يرفع </a:t>
            </a:r>
            <a:r>
              <a:rPr lang="ar-SA" sz="2400" b="1" dirty="0" smtClean="0">
                <a:solidFill>
                  <a:srgbClr val="FF0000"/>
                </a:solidFill>
                <a:latin typeface="Calibri"/>
              </a:rPr>
              <a:t>بالضمة </a:t>
            </a:r>
            <a:r>
              <a:rPr lang="ar-SA" sz="2400" b="1" dirty="0" smtClean="0">
                <a:solidFill>
                  <a:srgbClr val="FF0066"/>
                </a:solidFill>
                <a:latin typeface="Calibri"/>
              </a:rPr>
              <a:t>المقدرة </a:t>
            </a:r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على الألف والواو والياء , نحو : يخشى المؤمن ربه, يصفو الجو , يجري الماء .</a:t>
            </a:r>
          </a:p>
          <a:p>
            <a:pPr lvl="0"/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وينصب </a:t>
            </a:r>
            <a:r>
              <a:rPr lang="ar-SA" sz="2400" b="1" dirty="0">
                <a:solidFill>
                  <a:srgbClr val="FF0000"/>
                </a:solidFill>
                <a:latin typeface="Calibri"/>
              </a:rPr>
              <a:t>بالفتحة المقدرة على الألف ، والظاهرة على الواو </a:t>
            </a:r>
            <a:r>
              <a:rPr lang="ar-SA" sz="2400" b="1" dirty="0" smtClean="0">
                <a:solidFill>
                  <a:srgbClr val="FF0000"/>
                </a:solidFill>
                <a:latin typeface="Calibri"/>
              </a:rPr>
              <a:t>والياء</a:t>
            </a:r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, نحو : يجب أن يخشى المؤمن ربه , يسرني أن يصفوَ الجو , أحب أن يجريَ الماء .</a:t>
            </a:r>
          </a:p>
          <a:p>
            <a:pPr lvl="0"/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ويُجزمُ </a:t>
            </a:r>
            <a:r>
              <a:rPr lang="ar-SA" sz="2400" b="1" dirty="0">
                <a:solidFill>
                  <a:srgbClr val="FF0000"/>
                </a:solidFill>
                <a:latin typeface="Calibri"/>
              </a:rPr>
              <a:t>بحذف حرف العلة </a:t>
            </a:r>
            <a:r>
              <a:rPr lang="ar-SA" sz="2400" b="1" dirty="0">
                <a:solidFill>
                  <a:prstClr val="black"/>
                </a:solidFill>
                <a:latin typeface="Calibri"/>
              </a:rPr>
              <a:t>من آخره </a:t>
            </a:r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مع وضع حركة على أخر حرف متبقي في الكلمة تناسب الحرف المحذوف, نحو : لا تنسَ ذكر الله , لم يصفُ الجو , لم يجرِ الماء .</a:t>
            </a:r>
            <a:endParaRPr lang="en-US" altLang="ar-SA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660232" y="161076"/>
            <a:ext cx="2339826" cy="18277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b="1" dirty="0" smtClean="0">
                <a:solidFill>
                  <a:srgbClr val="000000"/>
                </a:solidFill>
              </a:rPr>
              <a:t>الحروف</a:t>
            </a:r>
          </a:p>
          <a:p>
            <a:pPr algn="ctr"/>
            <a:r>
              <a:rPr lang="ar-SA" altLang="ar-SA" b="1" dirty="0" smtClean="0">
                <a:solidFill>
                  <a:srgbClr val="000000"/>
                </a:solidFill>
              </a:rPr>
              <a:t>الألف – الواو - الياء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79512" y="260649"/>
            <a:ext cx="6228258" cy="3853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الألف والياء </a:t>
            </a:r>
            <a:r>
              <a:rPr lang="ar-SA" b="1" dirty="0">
                <a:solidFill>
                  <a:srgbClr val="000000"/>
                </a:solidFill>
              </a:rPr>
              <a:t>خاصة للمثنى فيرفع بالألف ويُنصبُ ويجرُّ بالياء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79512" y="764704"/>
            <a:ext cx="6228258" cy="3853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الواو والياء </a:t>
            </a:r>
            <a:r>
              <a:rPr lang="ar-SA" b="1" dirty="0">
                <a:solidFill>
                  <a:srgbClr val="000000"/>
                </a:solidFill>
              </a:rPr>
              <a:t>خاصة بجمع المذكر السالم ، فيرفعُ بالواو ، ويُنصبُ ويجرُّ بالياء .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79512" y="1243500"/>
            <a:ext cx="6228258" cy="6013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والواو والألف والياء </a:t>
            </a:r>
            <a:r>
              <a:rPr lang="ar-SA" b="1" dirty="0">
                <a:solidFill>
                  <a:srgbClr val="000000"/>
                </a:solidFill>
              </a:rPr>
              <a:t>خاصة بالأسماء </a:t>
            </a:r>
            <a:r>
              <a:rPr lang="ar-SA" b="1" dirty="0" smtClean="0">
                <a:solidFill>
                  <a:srgbClr val="000000"/>
                </a:solidFill>
              </a:rPr>
              <a:t>الخمسة </a:t>
            </a:r>
            <a:r>
              <a:rPr lang="ar-SA" b="1" dirty="0">
                <a:solidFill>
                  <a:srgbClr val="000000"/>
                </a:solidFill>
              </a:rPr>
              <a:t>، فترفعُ بالواوِ ، وتُنصبُ بالألف ، وتجرُّ بالياء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7236296" y="2420888"/>
            <a:ext cx="1512168" cy="4176464"/>
            <a:chOff x="7308304" y="2492896"/>
            <a:chExt cx="1512168" cy="4176464"/>
          </a:xfrm>
        </p:grpSpPr>
        <p:cxnSp>
          <p:nvCxnSpPr>
            <p:cNvPr id="10" name="رابط مستقيم 9"/>
            <p:cNvCxnSpPr/>
            <p:nvPr/>
          </p:nvCxnSpPr>
          <p:spPr>
            <a:xfrm>
              <a:off x="8820472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>
              <a:off x="8604448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>
              <a:off x="8388424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>
              <a:off x="8172400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>
              <a:off x="7956376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>
              <a:off x="7740352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>
              <a:off x="7524328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>
              <a:off x="7308304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دبوس زينة 19"/>
          <p:cNvSpPr/>
          <p:nvPr/>
        </p:nvSpPr>
        <p:spPr>
          <a:xfrm>
            <a:off x="7236296" y="3789040"/>
            <a:ext cx="1512168" cy="1296144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0000"/>
                </a:solidFill>
              </a:rPr>
              <a:t>توضيح آخر</a:t>
            </a:r>
            <a:endParaRPr lang="ar-SA" sz="3200" b="1" dirty="0">
              <a:solidFill>
                <a:srgbClr val="000000"/>
              </a:solidFill>
            </a:endParaRPr>
          </a:p>
        </p:txBody>
      </p:sp>
      <p:cxnSp>
        <p:nvCxnSpPr>
          <p:cNvPr id="22" name="رابط مستقيم 21"/>
          <p:cNvCxnSpPr/>
          <p:nvPr/>
        </p:nvCxnSpPr>
        <p:spPr>
          <a:xfrm flipH="1">
            <a:off x="179512" y="2204864"/>
            <a:ext cx="882054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395288" y="3213075"/>
            <a:ext cx="6408737" cy="6477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sz="2400" b="1" dirty="0">
                <a:solidFill>
                  <a:srgbClr val="000000"/>
                </a:solidFill>
              </a:rPr>
              <a:t>علامات الإعراب تنقسم إلى </a:t>
            </a:r>
            <a:endParaRPr lang="ar-SA" altLang="ar-SA" sz="2400" b="1" dirty="0">
              <a:solidFill>
                <a:srgbClr val="000000"/>
              </a:solidFill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995738" y="4221137"/>
            <a:ext cx="2808287" cy="10080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حركات </a:t>
            </a:r>
            <a:endParaRPr lang="ar-SA" sz="20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2000" b="1" dirty="0" smtClean="0">
                <a:solidFill>
                  <a:srgbClr val="000000"/>
                </a:solidFill>
              </a:rPr>
              <a:t>وهي </a:t>
            </a:r>
            <a:r>
              <a:rPr lang="ar-SA" sz="2000" b="1" dirty="0">
                <a:solidFill>
                  <a:srgbClr val="000000"/>
                </a:solidFill>
              </a:rPr>
              <a:t>: ( الضمة ، والفتحة ، والكسرة ، والسكون ) 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468313" y="4221137"/>
            <a:ext cx="2879725" cy="10080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حروف</a:t>
            </a:r>
          </a:p>
          <a:p>
            <a:pPr algn="ctr"/>
            <a:r>
              <a:rPr lang="ar-SA" sz="2000" b="1" dirty="0" smtClean="0">
                <a:solidFill>
                  <a:srgbClr val="000000"/>
                </a:solidFill>
              </a:rPr>
              <a:t>وهي </a:t>
            </a:r>
            <a:r>
              <a:rPr lang="ar-SA" sz="2000" b="1" dirty="0">
                <a:solidFill>
                  <a:srgbClr val="000000"/>
                </a:solidFill>
              </a:rPr>
              <a:t>: الواو ، والألف ، </a:t>
            </a:r>
            <a:r>
              <a:rPr lang="ar-SA" sz="2000" b="1" dirty="0" smtClean="0">
                <a:solidFill>
                  <a:srgbClr val="000000"/>
                </a:solidFill>
              </a:rPr>
              <a:t>والياء، </a:t>
            </a:r>
            <a:r>
              <a:rPr lang="ar-SA" sz="2000" b="1" dirty="0">
                <a:solidFill>
                  <a:srgbClr val="000000"/>
                </a:solidFill>
              </a:rPr>
              <a:t>والنون </a:t>
            </a:r>
            <a:endParaRPr lang="ar-SA" altLang="ar-SA" sz="2000" b="1" dirty="0">
              <a:solidFill>
                <a:srgbClr val="000000"/>
              </a:solidFill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3635375" y="386077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619250" y="4076675"/>
            <a:ext cx="4321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5940425" y="4076675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1619250" y="4076675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4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4716016" y="4005436"/>
            <a:ext cx="2808363" cy="647700"/>
          </a:xfrm>
          <a:prstGeom prst="plaqu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الألف</a:t>
            </a:r>
            <a:endParaRPr lang="en-US" altLang="ar-SA" sz="2400" b="1" dirty="0">
              <a:solidFill>
                <a:srgbClr val="FFFF00"/>
              </a:solidFill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4716016" y="5301580"/>
            <a:ext cx="2808363" cy="647700"/>
          </a:xfrm>
          <a:prstGeom prst="plaqu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ثبوت النون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4716016" y="1989508"/>
            <a:ext cx="2808363" cy="647700"/>
          </a:xfrm>
          <a:prstGeom prst="plaqu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الواو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859981" y="386526"/>
            <a:ext cx="2808363" cy="647700"/>
          </a:xfrm>
          <a:prstGeom prst="plaqu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الضمة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 rot="10800000">
            <a:off x="107504" y="188638"/>
            <a:ext cx="4535760" cy="151216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just"/>
            <a:r>
              <a:rPr lang="ar-SA" sz="2000" b="1" dirty="0">
                <a:solidFill>
                  <a:srgbClr val="000000"/>
                </a:solidFill>
              </a:rPr>
              <a:t>في </a:t>
            </a:r>
            <a:r>
              <a:rPr lang="ar-SA" sz="2000" b="1" dirty="0">
                <a:solidFill>
                  <a:srgbClr val="FF0000"/>
                </a:solidFill>
              </a:rPr>
              <a:t>الاسم المفرد وجمع التكسير ، وجمع المؤنث السالم ، والفعل المضارع </a:t>
            </a:r>
            <a:r>
              <a:rPr lang="ar-SA" sz="2000" b="1" dirty="0">
                <a:solidFill>
                  <a:srgbClr val="000000"/>
                </a:solidFill>
              </a:rPr>
              <a:t>، مثلُ : </a:t>
            </a:r>
            <a:endParaRPr lang="en-US" sz="2000" b="1" dirty="0">
              <a:solidFill>
                <a:srgbClr val="000000"/>
              </a:solidFill>
            </a:endParaRPr>
          </a:p>
          <a:p>
            <a:pPr algn="just"/>
            <a:r>
              <a:rPr lang="ar-SA" sz="2000" b="1" dirty="0">
                <a:solidFill>
                  <a:srgbClr val="000000"/>
                </a:solidFill>
              </a:rPr>
              <a:t>النحوُ مفيدٌ ، الجندُ منتصرٌ ، المؤمناتُ قانتاتٌ ، ينهزمُ الباطلُ ,</a:t>
            </a:r>
            <a:r>
              <a:rPr lang="ar-SA" sz="2000" b="1" dirty="0" smtClean="0">
                <a:solidFill>
                  <a:srgbClr val="000000"/>
                </a:solidFill>
              </a:rPr>
              <a:t>( آمن الرسولُ ) , ( يعلمُ خائنة الأعين)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 rot="16200000">
            <a:off x="4977172" y="2691172"/>
            <a:ext cx="6858000" cy="1475656"/>
          </a:xfrm>
          <a:prstGeom prst="upArrowCallout">
            <a:avLst>
              <a:gd name="adj1" fmla="val 122052"/>
              <a:gd name="adj2" fmla="val 72611"/>
              <a:gd name="adj3" fmla="val 22764"/>
              <a:gd name="adj4" fmla="val 66667"/>
            </a:avLst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sz="6000" b="1" dirty="0" smtClean="0">
                <a:solidFill>
                  <a:srgbClr val="000000"/>
                </a:solidFill>
              </a:rPr>
              <a:t>علامات الرفع</a:t>
            </a:r>
            <a:endParaRPr lang="en-US" altLang="ar-SA" sz="6000" b="1" dirty="0">
              <a:solidFill>
                <a:srgbClr val="000000"/>
              </a:solidFill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 rot="10800000">
            <a:off x="108248" y="1917125"/>
            <a:ext cx="4535760" cy="187191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just"/>
            <a:r>
              <a:rPr lang="ar-SA" sz="2000" b="1" dirty="0">
                <a:solidFill>
                  <a:srgbClr val="000000"/>
                </a:solidFill>
              </a:rPr>
              <a:t>الواو علامةٌ للرفع في </a:t>
            </a:r>
            <a:r>
              <a:rPr lang="ar-SA" sz="2000" b="1" dirty="0">
                <a:solidFill>
                  <a:srgbClr val="FF0000"/>
                </a:solidFill>
              </a:rPr>
              <a:t>جمع المذكر السالم ، والأسماء </a:t>
            </a:r>
            <a:r>
              <a:rPr lang="ar-SA" sz="2000" b="1" dirty="0" smtClean="0">
                <a:solidFill>
                  <a:srgbClr val="FF0000"/>
                </a:solidFill>
              </a:rPr>
              <a:t>الخمسة . </a:t>
            </a:r>
          </a:p>
          <a:p>
            <a:pPr algn="just"/>
            <a:r>
              <a:rPr lang="ar-SA" altLang="ar-SA" sz="2000" b="1" dirty="0" smtClean="0">
                <a:solidFill>
                  <a:srgbClr val="000000"/>
                </a:solidFill>
              </a:rPr>
              <a:t>مثل قوله </a:t>
            </a:r>
            <a:r>
              <a:rPr lang="ar-SA" altLang="ar-SA" sz="2000" b="1" dirty="0" err="1" smtClean="0">
                <a:solidFill>
                  <a:srgbClr val="000000"/>
                </a:solidFill>
              </a:rPr>
              <a:t>تعالى </a:t>
            </a:r>
            <a:r>
              <a:rPr lang="ar-SA" altLang="ar-SA" sz="2000" b="1" dirty="0" smtClean="0">
                <a:solidFill>
                  <a:srgbClr val="000000"/>
                </a:solidFill>
              </a:rPr>
              <a:t>(قد أفلح المؤمنون )</a:t>
            </a:r>
          </a:p>
          <a:p>
            <a:pPr algn="just"/>
            <a:r>
              <a:rPr lang="ar-SA" altLang="ar-SA" sz="2000" b="1" dirty="0" smtClean="0">
                <a:solidFill>
                  <a:srgbClr val="000000"/>
                </a:solidFill>
              </a:rPr>
              <a:t>( قال أبوهم إني لأجد ريح يوسف ) .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 rot="10800000">
            <a:off x="108248" y="4005436"/>
            <a:ext cx="4535760" cy="6477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just"/>
            <a:r>
              <a:rPr lang="ar-SA" sz="2000" b="1" dirty="0">
                <a:solidFill>
                  <a:srgbClr val="000000"/>
                </a:solidFill>
              </a:rPr>
              <a:t>الألف علامةٌ لرفع </a:t>
            </a:r>
            <a:r>
              <a:rPr lang="ar-SA" sz="2000" b="1" dirty="0">
                <a:solidFill>
                  <a:srgbClr val="FF0000"/>
                </a:solidFill>
              </a:rPr>
              <a:t>المثنى</a:t>
            </a:r>
            <a:r>
              <a:rPr lang="ar-SA" sz="2000" b="1" dirty="0">
                <a:solidFill>
                  <a:srgbClr val="000000"/>
                </a:solidFill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</a:rPr>
              <a:t> مثلُ </a:t>
            </a:r>
            <a:r>
              <a:rPr lang="ar-SA" sz="2000" b="1" dirty="0">
                <a:solidFill>
                  <a:srgbClr val="000000"/>
                </a:solidFill>
              </a:rPr>
              <a:t>: الصَّائِمانِ </a:t>
            </a:r>
            <a:r>
              <a:rPr lang="ar-SA" sz="2000" b="1" dirty="0" smtClean="0">
                <a:solidFill>
                  <a:srgbClr val="000000"/>
                </a:solidFill>
              </a:rPr>
              <a:t>مُحتسبانِ, قال رجلان .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 rot="10800000">
            <a:off x="107504" y="4941167"/>
            <a:ext cx="4535760" cy="108011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2000" b="1" dirty="0" smtClean="0">
                <a:solidFill>
                  <a:srgbClr val="000000"/>
                </a:solidFill>
              </a:rPr>
              <a:t>ثبوت النون </a:t>
            </a:r>
            <a:r>
              <a:rPr lang="ar-SA" sz="2000" b="1" dirty="0">
                <a:solidFill>
                  <a:srgbClr val="000000"/>
                </a:solidFill>
              </a:rPr>
              <a:t>علامةٌ للرفعِ في </a:t>
            </a:r>
            <a:r>
              <a:rPr lang="ar-SA" sz="2000" b="1" dirty="0">
                <a:solidFill>
                  <a:srgbClr val="FF0000"/>
                </a:solidFill>
              </a:rPr>
              <a:t>الأفعالِ الخمسة </a:t>
            </a:r>
            <a:r>
              <a:rPr lang="ar-SA" sz="2000" b="1" dirty="0">
                <a:solidFill>
                  <a:srgbClr val="000000"/>
                </a:solidFill>
              </a:rPr>
              <a:t>، مثلُ : يُزَكِّيَانِ ، تُزَكِّيانِ ، يُزَكُّونَ ، تُزَكُّونَ ، تُزَكِّينَ </a:t>
            </a:r>
            <a:r>
              <a:rPr lang="ar-SA" sz="2000" b="1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ar-SA" altLang="ar-SA" sz="2000" b="1" dirty="0" smtClean="0">
                <a:solidFill>
                  <a:srgbClr val="000000"/>
                </a:solidFill>
              </a:rPr>
              <a:t>( يعلمون ظاهرًا من الحياة الدنيا )</a:t>
            </a:r>
            <a:endParaRPr lang="en-US" altLang="ar-SA" sz="1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4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4716016" y="2996952"/>
            <a:ext cx="2808363" cy="647700"/>
          </a:xfrm>
          <a:prstGeom prst="plaqu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الكسرة</a:t>
            </a:r>
            <a:endParaRPr lang="en-US" altLang="ar-SA" sz="2400" b="1" dirty="0">
              <a:solidFill>
                <a:srgbClr val="FFFF00"/>
              </a:solidFill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4716016" y="4149452"/>
            <a:ext cx="2808363" cy="647700"/>
          </a:xfrm>
          <a:prstGeom prst="plaqu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الياء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4716016" y="1773484"/>
            <a:ext cx="2808363" cy="647700"/>
          </a:xfrm>
          <a:prstGeom prst="plaqu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الألف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716016" y="548680"/>
            <a:ext cx="2808363" cy="647700"/>
          </a:xfrm>
          <a:prstGeom prst="plaqu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الفتحة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 rot="10800000">
            <a:off x="107504" y="260647"/>
            <a:ext cx="4535760" cy="108011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just"/>
            <a:r>
              <a:rPr lang="ar-SA" sz="2000" b="1" dirty="0">
                <a:solidFill>
                  <a:srgbClr val="000000"/>
                </a:solidFill>
              </a:rPr>
              <a:t>الفتحةُ علامةٌ لنصبِ </a:t>
            </a:r>
            <a:r>
              <a:rPr lang="ar-SA" sz="2000" b="1" dirty="0">
                <a:solidFill>
                  <a:srgbClr val="FF0000"/>
                </a:solidFill>
              </a:rPr>
              <a:t>الأسماءِ ، والفعل المضارع </a:t>
            </a:r>
            <a:r>
              <a:rPr lang="ar-SA" sz="2000" b="1" dirty="0" smtClean="0">
                <a:solidFill>
                  <a:srgbClr val="FF0000"/>
                </a:solidFill>
              </a:rPr>
              <a:t>المنصوب </a:t>
            </a:r>
            <a:r>
              <a:rPr lang="ar-SA" sz="2000" b="1" dirty="0" smtClean="0">
                <a:solidFill>
                  <a:srgbClr val="000000"/>
                </a:solidFill>
              </a:rPr>
              <a:t>,نحو: ( واسأل القرية التي كنا </a:t>
            </a:r>
            <a:r>
              <a:rPr lang="ar-SA" sz="2000" b="1" dirty="0" err="1" smtClean="0">
                <a:solidFill>
                  <a:srgbClr val="000000"/>
                </a:solidFill>
              </a:rPr>
              <a:t>فيها ),</a:t>
            </a:r>
            <a:endParaRPr lang="ar-SA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ar-SA" sz="2000" b="1" dirty="0" smtClean="0">
                <a:solidFill>
                  <a:srgbClr val="000000"/>
                </a:solidFill>
              </a:rPr>
              <a:t>( لن ينال الله لحومها ) .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 rot="16200000">
            <a:off x="4977172" y="2691172"/>
            <a:ext cx="6858000" cy="1475656"/>
          </a:xfrm>
          <a:prstGeom prst="upArrowCallout">
            <a:avLst>
              <a:gd name="adj1" fmla="val 122052"/>
              <a:gd name="adj2" fmla="val 72611"/>
              <a:gd name="adj3" fmla="val 22764"/>
              <a:gd name="adj4" fmla="val 6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sz="6000" b="1" dirty="0" smtClean="0">
                <a:solidFill>
                  <a:srgbClr val="000000"/>
                </a:solidFill>
              </a:rPr>
              <a:t>علامات النصب</a:t>
            </a:r>
            <a:endParaRPr lang="en-US" altLang="ar-SA" sz="6000" b="1" dirty="0">
              <a:solidFill>
                <a:srgbClr val="000000"/>
              </a:solidFill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 rot="10800000">
            <a:off x="108248" y="1772813"/>
            <a:ext cx="4535760" cy="7200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just"/>
            <a:r>
              <a:rPr lang="ar-SA" sz="2000" b="1" dirty="0">
                <a:solidFill>
                  <a:srgbClr val="000000"/>
                </a:solidFill>
              </a:rPr>
              <a:t>الألف علامةٌ للنصبِ في الأسم</a:t>
            </a:r>
            <a:r>
              <a:rPr lang="ar-SA" sz="2000" b="1" dirty="0">
                <a:solidFill>
                  <a:srgbClr val="FF0000"/>
                </a:solidFill>
              </a:rPr>
              <a:t>اءِ </a:t>
            </a:r>
            <a:r>
              <a:rPr lang="ar-SA" sz="2000" b="1" dirty="0" smtClean="0">
                <a:solidFill>
                  <a:srgbClr val="FF0000"/>
                </a:solidFill>
              </a:rPr>
              <a:t>الخمسة </a:t>
            </a:r>
            <a:r>
              <a:rPr lang="ar-SA" sz="2000" b="1" dirty="0" smtClean="0">
                <a:solidFill>
                  <a:srgbClr val="000000"/>
                </a:solidFill>
              </a:rPr>
              <a:t>, نحو </a:t>
            </a:r>
            <a:r>
              <a:rPr lang="ar-SA" sz="2000" b="1" dirty="0" err="1" smtClean="0">
                <a:solidFill>
                  <a:srgbClr val="000000"/>
                </a:solidFill>
              </a:rPr>
              <a:t>:</a:t>
            </a:r>
            <a:r>
              <a:rPr lang="ar-SA" sz="2000" b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ar-SA" sz="2000" b="1" dirty="0" smtClean="0">
                <a:solidFill>
                  <a:srgbClr val="000000"/>
                </a:solidFill>
              </a:rPr>
              <a:t>( إن أبانا لفي ضلال مبين ).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 rot="10800000">
            <a:off x="108248" y="2996952"/>
            <a:ext cx="4535760" cy="6477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just"/>
            <a:r>
              <a:rPr lang="ar-SA" sz="2000" b="1" dirty="0">
                <a:solidFill>
                  <a:srgbClr val="000000"/>
                </a:solidFill>
              </a:rPr>
              <a:t>الكسرةُ علامةٌ لنصبِ </a:t>
            </a:r>
            <a:r>
              <a:rPr lang="ar-SA" sz="2000" b="1" dirty="0">
                <a:solidFill>
                  <a:srgbClr val="FF0000"/>
                </a:solidFill>
              </a:rPr>
              <a:t>جمعِ المؤنث </a:t>
            </a:r>
            <a:r>
              <a:rPr lang="ar-SA" sz="2000" b="1" dirty="0" smtClean="0">
                <a:solidFill>
                  <a:srgbClr val="FF0000"/>
                </a:solidFill>
              </a:rPr>
              <a:t>السالم, </a:t>
            </a:r>
            <a:r>
              <a:rPr lang="ar-SA" sz="2000" b="1" dirty="0" smtClean="0">
                <a:solidFill>
                  <a:srgbClr val="000000"/>
                </a:solidFill>
              </a:rPr>
              <a:t>نحو: ( إن الحسنات يذهبن السيئات ).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 rot="10800000">
            <a:off x="107504" y="3861048"/>
            <a:ext cx="4535760" cy="115212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2000" b="1" dirty="0">
                <a:solidFill>
                  <a:srgbClr val="000000"/>
                </a:solidFill>
              </a:rPr>
              <a:t>الياءُ علامةٌ لنصبِ </a:t>
            </a:r>
            <a:r>
              <a:rPr lang="ar-SA" sz="2000" b="1" dirty="0">
                <a:solidFill>
                  <a:srgbClr val="FF0000"/>
                </a:solidFill>
              </a:rPr>
              <a:t>المثنى وجمع المذكر </a:t>
            </a:r>
            <a:r>
              <a:rPr lang="ar-SA" sz="2000" b="1" dirty="0" smtClean="0">
                <a:solidFill>
                  <a:srgbClr val="FF0000"/>
                </a:solidFill>
              </a:rPr>
              <a:t>السالم</a:t>
            </a:r>
            <a:r>
              <a:rPr lang="ar-SA" sz="2000" b="1" dirty="0" smtClean="0">
                <a:solidFill>
                  <a:srgbClr val="000000"/>
                </a:solidFill>
              </a:rPr>
              <a:t>, نحو: ( فوجد فيها رجلين يقتتلان ) ,(إن المتقين في جنات ونهر ).</a:t>
            </a:r>
            <a:endParaRPr lang="en-US" altLang="ar-SA" sz="1900" b="1" dirty="0">
              <a:solidFill>
                <a:srgbClr val="000000"/>
              </a:solidFill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716017" y="5301579"/>
            <a:ext cx="2808363" cy="647700"/>
          </a:xfrm>
          <a:prstGeom prst="plaqu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حذف النون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 rot="10800000">
            <a:off x="107505" y="5301207"/>
            <a:ext cx="4535760" cy="64807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2000" b="1" dirty="0">
                <a:solidFill>
                  <a:srgbClr val="000000"/>
                </a:solidFill>
              </a:rPr>
              <a:t>حذفُ النونِ علامةٌ للنصبِ في </a:t>
            </a:r>
            <a:r>
              <a:rPr lang="ar-SA" sz="2000" b="1" dirty="0">
                <a:solidFill>
                  <a:srgbClr val="FF0000"/>
                </a:solidFill>
              </a:rPr>
              <a:t>الأفعالِ </a:t>
            </a:r>
            <a:r>
              <a:rPr lang="ar-SA" sz="2000" b="1" dirty="0" smtClean="0">
                <a:solidFill>
                  <a:srgbClr val="FF0000"/>
                </a:solidFill>
              </a:rPr>
              <a:t>الخمسةِ </a:t>
            </a:r>
            <a:r>
              <a:rPr lang="ar-SA" sz="2000" b="1" dirty="0" smtClean="0">
                <a:solidFill>
                  <a:srgbClr val="000000"/>
                </a:solidFill>
              </a:rPr>
              <a:t>,نحو: ( لن تنالوا البر حتى تنفقوا مما تحبون ). </a:t>
            </a:r>
            <a:endParaRPr lang="en-US" altLang="ar-SA" sz="1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0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4716015" y="4365476"/>
            <a:ext cx="2808363" cy="647700"/>
          </a:xfrm>
          <a:prstGeom prst="plaqu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الفتحة</a:t>
            </a:r>
            <a:endParaRPr lang="en-US" altLang="ar-SA" sz="2400" b="1" dirty="0">
              <a:solidFill>
                <a:srgbClr val="FFFF00"/>
              </a:solidFill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4716014" y="2456706"/>
            <a:ext cx="2808363" cy="647700"/>
          </a:xfrm>
          <a:prstGeom prst="plaqu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الياء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840959" y="548680"/>
            <a:ext cx="2808363" cy="647700"/>
          </a:xfrm>
          <a:prstGeom prst="plaqu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الكسرة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 rot="10800000">
            <a:off x="107505" y="570935"/>
            <a:ext cx="4464496" cy="64769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2000" b="1" dirty="0">
                <a:solidFill>
                  <a:srgbClr val="000000"/>
                </a:solidFill>
              </a:rPr>
              <a:t>الكسرةُ علامةٌ للجرِّ في </a:t>
            </a:r>
            <a:r>
              <a:rPr lang="ar-SA" sz="2000" b="1" dirty="0">
                <a:solidFill>
                  <a:srgbClr val="FF0000"/>
                </a:solidFill>
              </a:rPr>
              <a:t>الأسماءِ</a:t>
            </a:r>
            <a:r>
              <a:rPr lang="ar-SA" sz="2000" b="1" dirty="0">
                <a:solidFill>
                  <a:srgbClr val="000000"/>
                </a:solidFill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</a:rPr>
              <a:t>, نحو: ( وكان في المدينة تسعة رهطٍ )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 rot="16200000">
            <a:off x="4977172" y="2691172"/>
            <a:ext cx="6858000" cy="1475656"/>
          </a:xfrm>
          <a:prstGeom prst="upArrowCallout">
            <a:avLst>
              <a:gd name="adj1" fmla="val 122052"/>
              <a:gd name="adj2" fmla="val 72611"/>
              <a:gd name="adj3" fmla="val 22764"/>
              <a:gd name="adj4" fmla="val 66667"/>
            </a:avLst>
          </a:prstGeom>
          <a:solidFill>
            <a:srgbClr val="FF6699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sz="6000" b="1" dirty="0" smtClean="0">
                <a:solidFill>
                  <a:srgbClr val="000000"/>
                </a:solidFill>
              </a:rPr>
              <a:t>علامات الجر</a:t>
            </a:r>
            <a:endParaRPr lang="en-US" altLang="ar-SA" sz="6000" b="1" dirty="0">
              <a:solidFill>
                <a:srgbClr val="000000"/>
              </a:solidFill>
            </a:endParaRP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rot="10800000">
            <a:off x="-18757" y="2060847"/>
            <a:ext cx="4590757" cy="151216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2000" b="1" dirty="0">
                <a:solidFill>
                  <a:srgbClr val="000000"/>
                </a:solidFill>
              </a:rPr>
              <a:t>الياءُ علامةٌ للجَرِّ في </a:t>
            </a:r>
            <a:r>
              <a:rPr lang="ar-SA" sz="2000" b="1" dirty="0">
                <a:solidFill>
                  <a:srgbClr val="FF0000"/>
                </a:solidFill>
              </a:rPr>
              <a:t>المثنى ، وجمع المذكر السالمِ ، والأسماءِ </a:t>
            </a:r>
            <a:r>
              <a:rPr lang="ar-SA" sz="2000" b="1" dirty="0" smtClean="0">
                <a:solidFill>
                  <a:srgbClr val="FF0000"/>
                </a:solidFill>
              </a:rPr>
              <a:t>الخمسةِ </a:t>
            </a:r>
            <a:r>
              <a:rPr lang="ar-SA" sz="2000" b="1" dirty="0" smtClean="0">
                <a:solidFill>
                  <a:srgbClr val="000000"/>
                </a:solidFill>
              </a:rPr>
              <a:t>, نحو : ( وبالوالدينِ إحسانا ).( قل للمؤمنين يغضوا من أبصارهم ),( ارجعوا إلى أبيكم ).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 rot="10800000">
            <a:off x="-18757" y="4190714"/>
            <a:ext cx="4464496" cy="99722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الفتحة علامةٌ نائبةٌ عن الكسرةِ في جر الممنوعِ من الصرف </a:t>
            </a:r>
            <a:r>
              <a:rPr lang="ar-SA" sz="2000" b="1" dirty="0" smtClean="0">
                <a:solidFill>
                  <a:srgbClr val="000000"/>
                </a:solidFill>
              </a:rPr>
              <a:t>, نحو</a:t>
            </a:r>
            <a:r>
              <a:rPr lang="ar-SA" sz="2000" b="1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sym typeface="Wingdings" pitchFamily="2" charset="2"/>
              </a:rPr>
              <a:t>: ( يعملون له ما يشاء من محاريب وتماثيل ) .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3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4716014" y="3789040"/>
            <a:ext cx="2808363" cy="1800200"/>
          </a:xfrm>
          <a:prstGeom prst="plaqu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حذف حرف العلة في الأفعال المعتلة الآخر, نحو: (فلا تدعُ مع الله إلها آخر فتكون من المعذبين ) .</a:t>
            </a:r>
            <a:endParaRPr lang="en-US" altLang="ar-SA" sz="2400" b="1" dirty="0">
              <a:solidFill>
                <a:srgbClr val="FFFF00"/>
              </a:solidFill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4716016" y="2260834"/>
            <a:ext cx="2808363" cy="1206042"/>
          </a:xfrm>
          <a:prstGeom prst="plaqu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حذف النون في الأفعال الخمسة , نحو :( ولا تقتلوا أنفسكم ). 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716015" y="1229126"/>
            <a:ext cx="2808363" cy="647700"/>
          </a:xfrm>
          <a:prstGeom prst="plaqu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السكون , نحو:( لم يلدْ ولم يولدْ ). 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 rot="16200000">
            <a:off x="4977172" y="2691172"/>
            <a:ext cx="6858000" cy="1475656"/>
          </a:xfrm>
          <a:prstGeom prst="upArrowCallout">
            <a:avLst>
              <a:gd name="adj1" fmla="val 122052"/>
              <a:gd name="adj2" fmla="val 72611"/>
              <a:gd name="adj3" fmla="val 22764"/>
              <a:gd name="adj4" fmla="val 66667"/>
            </a:avLst>
          </a:prstGeom>
          <a:solidFill>
            <a:srgbClr val="6699FF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sz="6000" b="1" dirty="0" smtClean="0">
                <a:solidFill>
                  <a:srgbClr val="000000"/>
                </a:solidFill>
              </a:rPr>
              <a:t>علامات الجزم</a:t>
            </a:r>
            <a:endParaRPr lang="en-US" altLang="ar-SA" sz="6000" b="1" dirty="0">
              <a:solidFill>
                <a:srgbClr val="000000"/>
              </a:solidFill>
            </a:endParaRPr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 rot="10800000">
            <a:off x="179512" y="2564904"/>
            <a:ext cx="3456384" cy="187250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3200" b="1" dirty="0" smtClean="0">
                <a:solidFill>
                  <a:srgbClr val="000000"/>
                </a:solidFill>
              </a:rPr>
              <a:t>وهي للفعل </a:t>
            </a:r>
            <a:r>
              <a:rPr lang="ar-SA" sz="3200" b="1" dirty="0">
                <a:solidFill>
                  <a:srgbClr val="000000"/>
                </a:solidFill>
              </a:rPr>
              <a:t>المضارع إذا سُبقَ بأداةِ جزمٍ </a:t>
            </a:r>
            <a:endParaRPr lang="en-US" altLang="ar-SA" sz="3200" b="1" dirty="0">
              <a:solidFill>
                <a:srgbClr val="000000"/>
              </a:solidFill>
            </a:endParaRPr>
          </a:p>
        </p:txBody>
      </p:sp>
      <p:cxnSp>
        <p:nvCxnSpPr>
          <p:cNvPr id="3" name="رابط كسهم مستقيم 2"/>
          <p:cNvCxnSpPr>
            <a:stCxn id="9" idx="1"/>
          </p:cNvCxnSpPr>
          <p:nvPr/>
        </p:nvCxnSpPr>
        <p:spPr>
          <a:xfrm flipH="1">
            <a:off x="3635895" y="1552976"/>
            <a:ext cx="1080120" cy="1115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6" idx="1"/>
            <a:endCxn id="15" idx="1"/>
          </p:cNvCxnSpPr>
          <p:nvPr/>
        </p:nvCxnSpPr>
        <p:spPr>
          <a:xfrm flipH="1" flipV="1">
            <a:off x="3635896" y="3501156"/>
            <a:ext cx="1080118" cy="1187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stCxn id="8" idx="1"/>
          </p:cNvCxnSpPr>
          <p:nvPr/>
        </p:nvCxnSpPr>
        <p:spPr>
          <a:xfrm flipH="1">
            <a:off x="3635896" y="2863855"/>
            <a:ext cx="1080120" cy="98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476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i="1" u="sng" dirty="0">
                <a:solidFill>
                  <a:srgbClr val="1F2123"/>
                </a:solidFill>
              </a:rPr>
              <a:t>علامات الإعراب الفرعية خاصة بكلمات قليلة هي :</a:t>
            </a:r>
            <a:endParaRPr lang="ar-SA" i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784976" cy="4967448"/>
          </a:xfrm>
        </p:spPr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</p:txBody>
      </p:sp>
      <p:sp>
        <p:nvSpPr>
          <p:cNvPr id="5" name="وسيلة شرح مع سهم إلى الأسفل 4"/>
          <p:cNvSpPr/>
          <p:nvPr/>
        </p:nvSpPr>
        <p:spPr>
          <a:xfrm>
            <a:off x="2699792" y="1196752"/>
            <a:ext cx="3528392" cy="144016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1- الأسماء الخمسة : </a:t>
            </a:r>
            <a:endParaRPr lang="ar-SA" sz="3200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7524328" y="2132856"/>
            <a:ext cx="1224136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أبو</a:t>
            </a:r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6228184" y="2924944"/>
            <a:ext cx="1512168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أخو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3995936" y="2996952"/>
            <a:ext cx="1584176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حمو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2123728" y="2996952"/>
            <a:ext cx="129614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فو</a:t>
            </a:r>
            <a:endParaRPr lang="ar-SA" dirty="0"/>
          </a:p>
        </p:txBody>
      </p:sp>
      <p:sp>
        <p:nvSpPr>
          <p:cNvPr id="11" name="شكل بيضاوي 10"/>
          <p:cNvSpPr/>
          <p:nvPr/>
        </p:nvSpPr>
        <p:spPr>
          <a:xfrm>
            <a:off x="683568" y="2204864"/>
            <a:ext cx="1224136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ذو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251520" y="4077072"/>
            <a:ext cx="8496944" cy="18722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ترفع بالواو , نحو: جاء أخوك .</a:t>
            </a:r>
          </a:p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تنصب بالألف , نحو : رأيتُ أباك .</a:t>
            </a:r>
          </a:p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تجر بالياء , نحو : أعجبتُ </a:t>
            </a:r>
            <a:r>
              <a:rPr lang="ar-SA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بأخيك .</a:t>
            </a:r>
            <a:endParaRPr lang="ar-SA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بشروط محددة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96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بيني </a:t>
            </a:r>
            <a:r>
              <a:rPr lang="ar-SA" dirty="0" err="1" smtClean="0">
                <a:solidFill>
                  <a:srgbClr val="FF0000"/>
                </a:solidFill>
              </a:rPr>
              <a:t>مايعرب</a:t>
            </a:r>
            <a:r>
              <a:rPr lang="ar-SA" dirty="0" smtClean="0">
                <a:solidFill>
                  <a:srgbClr val="FF0000"/>
                </a:solidFill>
              </a:rPr>
              <a:t> من الجمل التالية بالحروف </a:t>
            </a:r>
            <a:r>
              <a:rPr lang="ar-SA" dirty="0" err="1" smtClean="0">
                <a:solidFill>
                  <a:srgbClr val="FF0000"/>
                </a:solidFill>
              </a:rPr>
              <a:t>ومايعرب</a:t>
            </a:r>
            <a:r>
              <a:rPr lang="ar-SA" dirty="0" smtClean="0">
                <a:solidFill>
                  <a:srgbClr val="FF0000"/>
                </a:solidFill>
              </a:rPr>
              <a:t> منها بالحركات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13"/>
          </p:nvPr>
        </p:nvSpPr>
        <p:spPr>
          <a:xfrm>
            <a:off x="827584" y="2060848"/>
            <a:ext cx="7920880" cy="3672408"/>
          </a:xfrm>
        </p:spPr>
        <p:txBody>
          <a:bodyPr/>
          <a:lstStyle/>
          <a:p>
            <a:pPr lvl="1"/>
            <a:r>
              <a:rPr lang="ar-SA" sz="2800" b="1" dirty="0" smtClean="0">
                <a:cs typeface="AdvertisingMedium" pitchFamily="2" charset="-78"/>
              </a:rPr>
              <a:t>يقول حمو  </a:t>
            </a:r>
            <a:r>
              <a:rPr lang="ar-SA" sz="2800" b="1" dirty="0" err="1" smtClean="0">
                <a:cs typeface="AdvertisingMedium" pitchFamily="2" charset="-78"/>
              </a:rPr>
              <a:t>عادل </a:t>
            </a:r>
            <a:r>
              <a:rPr lang="ar-SA" sz="2800" b="1" dirty="0" smtClean="0">
                <a:cs typeface="AdvertisingMedium" pitchFamily="2" charset="-78"/>
              </a:rPr>
              <a:t>: إنه من خيرة </a:t>
            </a:r>
            <a:r>
              <a:rPr lang="ar-SA" sz="2800" b="1" dirty="0" err="1" smtClean="0">
                <a:cs typeface="AdvertisingMedium" pitchFamily="2" charset="-78"/>
              </a:rPr>
              <a:t>الرجال .</a:t>
            </a:r>
            <a:endParaRPr lang="en-US" sz="2800" b="1" dirty="0" smtClean="0">
              <a:cs typeface="AdvertisingMedium" pitchFamily="2" charset="-78"/>
            </a:endParaRPr>
          </a:p>
          <a:p>
            <a:pPr lvl="0"/>
            <a:r>
              <a:rPr lang="ar-SA" sz="2800" b="1" dirty="0" smtClean="0">
                <a:cs typeface="AdvertisingMedium" pitchFamily="2" charset="-78"/>
              </a:rPr>
              <a:t>مررت  بأُخـيّـك يلعب مع أقرانه في </a:t>
            </a:r>
            <a:r>
              <a:rPr lang="ar-SA" sz="2800" b="1" dirty="0" err="1" smtClean="0">
                <a:cs typeface="AdvertisingMedium" pitchFamily="2" charset="-78"/>
              </a:rPr>
              <a:t>الحديقة .</a:t>
            </a:r>
            <a:endParaRPr lang="en-US" sz="2800" b="1" dirty="0" smtClean="0">
              <a:cs typeface="AdvertisingMedium" pitchFamily="2" charset="-78"/>
            </a:endParaRPr>
          </a:p>
          <a:p>
            <a:pPr lvl="0"/>
            <a:r>
              <a:rPr lang="ar-SA" sz="2800" b="1" dirty="0" smtClean="0">
                <a:cs typeface="AdvertisingMedium" pitchFamily="2" charset="-78"/>
              </a:rPr>
              <a:t>ساعد ذا الحاجة الملهوف.</a:t>
            </a:r>
            <a:endParaRPr lang="en-US" sz="2800" b="1" dirty="0" smtClean="0">
              <a:cs typeface="AdvertisingMedium" pitchFamily="2" charset="-78"/>
            </a:endParaRPr>
          </a:p>
          <a:p>
            <a:pPr lvl="0"/>
            <a:r>
              <a:rPr lang="ar-SA" sz="2800" b="1" dirty="0" smtClean="0">
                <a:cs typeface="AdvertisingMedium" pitchFamily="2" charset="-78"/>
              </a:rPr>
              <a:t>جاء أبو سعيد</a:t>
            </a:r>
            <a:r>
              <a:rPr lang="en-US" sz="2800" b="1" dirty="0" smtClean="0">
                <a:cs typeface="AdvertisingMedium" pitchFamily="2" charset="-78"/>
              </a:rPr>
              <a:t>.    </a:t>
            </a:r>
          </a:p>
          <a:p>
            <a:pPr lvl="0"/>
            <a:r>
              <a:rPr lang="ar-SA" sz="2800" b="1" dirty="0" smtClean="0">
                <a:cs typeface="AdvertisingMedium" pitchFamily="2" charset="-78"/>
              </a:rPr>
              <a:t>أوصاني أبي باحترام </a:t>
            </a:r>
            <a:r>
              <a:rPr lang="ar-SA" sz="2800" b="1" dirty="0" err="1" smtClean="0">
                <a:cs typeface="AdvertisingMedium" pitchFamily="2" charset="-78"/>
              </a:rPr>
              <a:t>الكبير .</a:t>
            </a:r>
            <a:endParaRPr lang="en-US" sz="2800" b="1" dirty="0" smtClean="0">
              <a:cs typeface="AdvertisingMedium" pitchFamily="2" charset="-78"/>
            </a:endParaRPr>
          </a:p>
          <a:p>
            <a:pPr lvl="0"/>
            <a:r>
              <a:rPr lang="ar-SA" sz="2800" b="1" dirty="0" smtClean="0">
                <a:cs typeface="AdvertisingMedium" pitchFamily="2" charset="-78"/>
              </a:rPr>
              <a:t>أكرم الفم عن بذيء </a:t>
            </a:r>
            <a:r>
              <a:rPr lang="ar-SA" sz="2800" b="1" dirty="0" err="1" smtClean="0">
                <a:cs typeface="AdvertisingMedium" pitchFamily="2" charset="-78"/>
              </a:rPr>
              <a:t>الكلام .</a:t>
            </a:r>
            <a:endParaRPr lang="en-US" sz="2800" b="1" dirty="0" smtClean="0">
              <a:cs typeface="AdvertisingMedium" pitchFamily="2" charset="-78"/>
            </a:endParaRP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1" y="3112783"/>
            <a:ext cx="85169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83200" y="1560290"/>
            <a:ext cx="849694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هو كل اسم دل على اثنين أو اثنتين بزيادة ألف ونون أو ياء ونون على لفظ المفرد .</a:t>
            </a:r>
          </a:p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صديق : ( صديقان , صديقين ) .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4" y="4653136"/>
            <a:ext cx="851693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وسيلة شرح مع سهم إلى الأسفل 6"/>
          <p:cNvSpPr/>
          <p:nvPr/>
        </p:nvSpPr>
        <p:spPr>
          <a:xfrm>
            <a:off x="2699792" y="188640"/>
            <a:ext cx="3384376" cy="1368152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2- المثنى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62562" y="2749764"/>
            <a:ext cx="85783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/>
              <a:t>يرفع بالألف , نحو : أقبل الصديقان .</a:t>
            </a:r>
          </a:p>
          <a:p>
            <a:r>
              <a:rPr lang="ar-SA" sz="2400" b="1" dirty="0" smtClean="0"/>
              <a:t>ينصب ويجر بالياء , نحو :  رأيتُ الصديقين , أعجبتُ بالصديقين .</a:t>
            </a:r>
          </a:p>
          <a:p>
            <a:r>
              <a:rPr lang="ar-SA" sz="2400" b="1" dirty="0" err="1" smtClean="0">
                <a:solidFill>
                  <a:srgbClr val="7030A0"/>
                </a:solidFill>
              </a:rPr>
              <a:t>تطبيق </a:t>
            </a:r>
            <a:r>
              <a:rPr lang="ar-SA" sz="2400" b="1" dirty="0" smtClean="0">
                <a:solidFill>
                  <a:srgbClr val="7030A0"/>
                </a:solidFill>
              </a:rPr>
              <a:t>: </a:t>
            </a:r>
            <a:r>
              <a:rPr lang="ar-SA" sz="2400" b="1" dirty="0" smtClean="0">
                <a:solidFill>
                  <a:srgbClr val="FF0000"/>
                </a:solidFill>
              </a:rPr>
              <a:t>أقبل مهندسا </a:t>
            </a:r>
            <a:r>
              <a:rPr lang="ar-SA" sz="2400" b="1" dirty="0" err="1" smtClean="0">
                <a:solidFill>
                  <a:srgbClr val="FF0000"/>
                </a:solidFill>
              </a:rPr>
              <a:t>المشروع .</a:t>
            </a:r>
            <a:r>
              <a:rPr lang="ar-SA" sz="2400" b="1" dirty="0" smtClean="0">
                <a:solidFill>
                  <a:srgbClr val="FF0000"/>
                </a:solidFill>
              </a:rPr>
              <a:t>  </a:t>
            </a:r>
            <a:r>
              <a:rPr lang="ar-SA" sz="2400" b="1" dirty="0" smtClean="0">
                <a:solidFill>
                  <a:srgbClr val="0070C0"/>
                </a:solidFill>
              </a:rPr>
              <a:t>تحذف نون المثنى </a:t>
            </a:r>
            <a:r>
              <a:rPr lang="ar-SA" sz="2400" b="1" dirty="0" err="1" smtClean="0">
                <a:solidFill>
                  <a:srgbClr val="0070C0"/>
                </a:solidFill>
              </a:rPr>
              <a:t>للإضافة .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23944" y="4327066"/>
            <a:ext cx="8640544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ملحقات المثنى : </a:t>
            </a:r>
          </a:p>
          <a:p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1- اثنان , </a:t>
            </a:r>
            <a:r>
              <a:rPr lang="ar-S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اثنتان .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جاء طالبان </a:t>
            </a:r>
            <a:r>
              <a:rPr lang="ar-SA" sz="2400" b="1" dirty="0" err="1" smtClean="0">
                <a:solidFill>
                  <a:srgbClr val="FFFFCC"/>
                </a:solidFill>
              </a:rPr>
              <a:t>اثنان</a:t>
            </a:r>
            <a:r>
              <a:rPr lang="ar-S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/قرأت قصتين </a:t>
            </a:r>
            <a:r>
              <a:rPr lang="ar-SA" sz="2400" b="1" dirty="0" smtClean="0">
                <a:solidFill>
                  <a:srgbClr val="FFFFCC"/>
                </a:solidFill>
              </a:rPr>
              <a:t>اثنتين </a:t>
            </a:r>
          </a:p>
          <a:p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2- كلا وكلتا إذا اضيفتا إلى</a:t>
            </a:r>
            <a:r>
              <a:rPr lang="ar-SA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400" b="1" u="sng" dirty="0" smtClean="0">
                <a:solidFill>
                  <a:srgbClr val="FFFF00"/>
                </a:solidFill>
              </a:rPr>
              <a:t>ضمير</a:t>
            </a:r>
            <a:r>
              <a:rPr lang="ar-SA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فإن أضيفتا إلى اسم ظاهر أعربتا إعراب الاسم المقصور, نحو : جاء الطالبان كلاهما , رأيت الطالبين كليهما </a:t>
            </a:r>
            <a:r>
              <a:rPr lang="ar-S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ar-SA" sz="2400" b="1" dirty="0" smtClean="0">
                <a:solidFill>
                  <a:srgbClr val="0070C0"/>
                </a:solidFill>
              </a:rPr>
              <a:t>تطبيق </a:t>
            </a:r>
            <a:r>
              <a:rPr lang="ar-SA" sz="2400" b="1" dirty="0" err="1" smtClean="0">
                <a:solidFill>
                  <a:srgbClr val="0070C0"/>
                </a:solidFill>
              </a:rPr>
              <a:t>إعراب </a:t>
            </a:r>
            <a:r>
              <a:rPr lang="ar-SA" sz="2400" b="1" dirty="0" smtClean="0">
                <a:solidFill>
                  <a:srgbClr val="0070C0"/>
                </a:solidFill>
              </a:rPr>
              <a:t>:     </a:t>
            </a:r>
            <a:r>
              <a:rPr lang="ar-SA" sz="2400" b="1" dirty="0" smtClean="0">
                <a:solidFill>
                  <a:srgbClr val="FF0000"/>
                </a:solidFill>
              </a:rPr>
              <a:t>كلا العاملين </a:t>
            </a:r>
            <a:r>
              <a:rPr lang="ar-SA" sz="2400" b="1" dirty="0" err="1" smtClean="0">
                <a:solidFill>
                  <a:srgbClr val="FF0000"/>
                </a:solidFill>
              </a:rPr>
              <a:t>مجد.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</a:rPr>
              <a:t>(إذا اضيفت إلى اسم ظاهر تعرب حسب موقعها في الجملة وتعامل معاملة الاسم المقصور الذي تقدر عليه </a:t>
            </a:r>
            <a:r>
              <a:rPr lang="ar-SA" sz="2400" b="1" dirty="0" err="1" smtClean="0">
                <a:solidFill>
                  <a:srgbClr val="0070C0"/>
                </a:solidFill>
              </a:rPr>
              <a:t>الحركات ) .</a:t>
            </a:r>
            <a:endParaRPr lang="ar-SA" sz="2400" b="1" dirty="0" smtClean="0">
              <a:solidFill>
                <a:srgbClr val="0070C0"/>
              </a:solidFill>
            </a:endParaRPr>
          </a:p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2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ho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ho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ho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oho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oho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oho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تجاور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920</TotalTime>
  <Words>1216</Words>
  <Application>Microsoft Office PowerPoint</Application>
  <PresentationFormat>عرض على الشاشة (3:4)‏</PresentationFormat>
  <Paragraphs>168</Paragraphs>
  <Slides>15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7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Soho</vt:lpstr>
      <vt:lpstr>1_Soho</vt:lpstr>
      <vt:lpstr>2_Soho</vt:lpstr>
      <vt:lpstr>3_Soho</vt:lpstr>
      <vt:lpstr>4_Soho</vt:lpstr>
      <vt:lpstr>5_Soho</vt:lpstr>
      <vt:lpstr>1_تجاور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علامات الإعراب الفرعية خاصة بكلمات قليلة هي :</vt:lpstr>
      <vt:lpstr>بيني مايعرب من الجمل التالية بالحروف ومايعرب منها بالحركات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O M A R</dc:creator>
  <cp:lastModifiedBy>Acer</cp:lastModifiedBy>
  <cp:revision>175</cp:revision>
  <dcterms:created xsi:type="dcterms:W3CDTF">2014-08-31T20:03:12Z</dcterms:created>
  <dcterms:modified xsi:type="dcterms:W3CDTF">2017-02-24T11:39:58Z</dcterms:modified>
</cp:coreProperties>
</file>