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57" r:id="rId4"/>
    <p:sldId id="258" r:id="rId5"/>
    <p:sldId id="261" r:id="rId6"/>
    <p:sldId id="277" r:id="rId7"/>
    <p:sldId id="262" r:id="rId8"/>
    <p:sldId id="263" r:id="rId9"/>
    <p:sldId id="268" r:id="rId10"/>
    <p:sldId id="264" r:id="rId11"/>
    <p:sldId id="265" r:id="rId12"/>
    <p:sldId id="266" r:id="rId13"/>
    <p:sldId id="267" r:id="rId14"/>
    <p:sldId id="269" r:id="rId15"/>
    <p:sldId id="270" r:id="rId16"/>
    <p:sldId id="271" r:id="rId17"/>
    <p:sldId id="272" r:id="rId18"/>
    <p:sldId id="273" r:id="rId19"/>
    <p:sldId id="275" r:id="rId20"/>
    <p:sldId id="274" r:id="rId21"/>
    <p:sldId id="27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5A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6801" autoAdjust="0"/>
  </p:normalViewPr>
  <p:slideViewPr>
    <p:cSldViewPr>
      <p:cViewPr varScale="1">
        <p:scale>
          <a:sx n="96" d="100"/>
          <a:sy n="96" d="100"/>
        </p:scale>
        <p:origin x="2080"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13A6D-8A15-4984-BAC2-8318E325F7C1}" type="doc">
      <dgm:prSet loTypeId="urn:microsoft.com/office/officeart/2005/8/layout/arrow1" loCatId="relationship" qsTypeId="urn:microsoft.com/office/officeart/2005/8/quickstyle/3d2#1" qsCatId="3D" csTypeId="urn:microsoft.com/office/officeart/2005/8/colors/colorful1#1" csCatId="colorful" phldr="1"/>
      <dgm:spPr/>
      <dgm:t>
        <a:bodyPr/>
        <a:lstStyle/>
        <a:p>
          <a:endParaRPr lang="en-US"/>
        </a:p>
      </dgm:t>
    </dgm:pt>
    <dgm:pt modelId="{F3D2809F-A9F6-4FCE-8EC2-567D968E27F6}">
      <dgm:prSet phldrT="[Text]" custT="1"/>
      <dgm:spPr>
        <a:scene3d>
          <a:camera prst="orthographicFront"/>
          <a:lightRig rig="threePt" dir="t">
            <a:rot lat="0" lon="0" rev="7500000"/>
          </a:lightRig>
        </a:scene3d>
        <a:sp3d prstMaterial="plastic">
          <a:bevelT w="127000" h="25400"/>
        </a:sp3d>
      </dgm:spPr>
      <dgm:t>
        <a:bodyPr/>
        <a:lstStyle/>
        <a:p>
          <a:pPr>
            <a:lnSpc>
              <a:spcPct val="100000"/>
            </a:lnSpc>
            <a:spcAft>
              <a:spcPts val="0"/>
            </a:spcAft>
          </a:pPr>
          <a:r>
            <a:rPr lang="en-US" sz="3200" b="1" i="0" u="sng" dirty="0">
              <a:effectLst>
                <a:outerShdw blurRad="38100" dist="38100" dir="2700000" algn="tl">
                  <a:srgbClr val="000000">
                    <a:alpha val="43137"/>
                  </a:srgbClr>
                </a:outerShdw>
              </a:effectLst>
              <a:latin typeface="Calibri" pitchFamily="34" charset="0"/>
            </a:rPr>
            <a:t>Antonyms</a:t>
          </a:r>
        </a:p>
        <a:p>
          <a:pPr>
            <a:lnSpc>
              <a:spcPct val="100000"/>
            </a:lnSpc>
            <a:spcAft>
              <a:spcPts val="0"/>
            </a:spcAft>
          </a:pPr>
          <a:r>
            <a:rPr lang="en-US" sz="2400" b="1" i="0" u="none" dirty="0">
              <a:effectLst>
                <a:outerShdw blurRad="38100" dist="38100" dir="2700000" algn="tl">
                  <a:srgbClr val="000000">
                    <a:alpha val="43137"/>
                  </a:srgbClr>
                </a:outerShdw>
              </a:effectLst>
              <a:latin typeface="Calibri" pitchFamily="34" charset="0"/>
            </a:rPr>
            <a:t>Are words that mean the opposite </a:t>
          </a:r>
        </a:p>
      </dgm:t>
    </dgm:pt>
    <dgm:pt modelId="{F9CB71A1-90BE-4BCE-94A8-A13E56A5A32C}" type="parTrans" cxnId="{D7D3BB76-D4C3-441D-AD75-F4ED26C1A298}">
      <dgm:prSet/>
      <dgm:spPr/>
      <dgm:t>
        <a:bodyPr/>
        <a:lstStyle/>
        <a:p>
          <a:endParaRPr lang="en-US"/>
        </a:p>
      </dgm:t>
    </dgm:pt>
    <dgm:pt modelId="{CEDB76F6-5880-4682-81B0-953F93D1E480}" type="sibTrans" cxnId="{D7D3BB76-D4C3-441D-AD75-F4ED26C1A298}">
      <dgm:prSet/>
      <dgm:spPr/>
      <dgm:t>
        <a:bodyPr/>
        <a:lstStyle/>
        <a:p>
          <a:endParaRPr lang="en-US"/>
        </a:p>
      </dgm:t>
    </dgm:pt>
    <dgm:pt modelId="{35F1C44C-9B3C-4FBE-93F1-5BE9D58FD838}">
      <dgm:prSet phldrT="[Text]" custT="1"/>
      <dgm:spPr>
        <a:scene3d>
          <a:camera prst="orthographicFront"/>
          <a:lightRig rig="threePt" dir="t">
            <a:rot lat="0" lon="0" rev="7500000"/>
          </a:lightRig>
        </a:scene3d>
        <a:sp3d prstMaterial="plastic">
          <a:bevelT w="127000" h="25400"/>
        </a:sp3d>
      </dgm:spPr>
      <dgm:t>
        <a:bodyPr/>
        <a:lstStyle/>
        <a:p>
          <a:pPr>
            <a:lnSpc>
              <a:spcPct val="100000"/>
            </a:lnSpc>
            <a:spcAft>
              <a:spcPts val="0"/>
            </a:spcAft>
          </a:pPr>
          <a:r>
            <a:rPr lang="en-US" sz="3200" b="1" i="0" u="sng" dirty="0">
              <a:solidFill>
                <a:schemeClr val="tx1"/>
              </a:solidFill>
              <a:effectLst>
                <a:outerShdw blurRad="38100" dist="38100" dir="2700000" algn="tl">
                  <a:srgbClr val="000000">
                    <a:alpha val="43137"/>
                  </a:srgbClr>
                </a:outerShdw>
              </a:effectLst>
              <a:latin typeface="Calibri" pitchFamily="34" charset="0"/>
            </a:rPr>
            <a:t>Synonyms</a:t>
          </a:r>
        </a:p>
        <a:p>
          <a:pPr>
            <a:lnSpc>
              <a:spcPct val="100000"/>
            </a:lnSpc>
            <a:spcAft>
              <a:spcPts val="0"/>
            </a:spcAft>
          </a:pPr>
          <a:r>
            <a:rPr lang="en-US" sz="2300" b="1" i="0" u="none" dirty="0">
              <a:solidFill>
                <a:schemeClr val="tx1"/>
              </a:solidFill>
              <a:effectLst>
                <a:outerShdw blurRad="38100" dist="38100" dir="2700000" algn="tl">
                  <a:srgbClr val="000000">
                    <a:alpha val="43137"/>
                  </a:srgbClr>
                </a:outerShdw>
              </a:effectLst>
              <a:latin typeface="Calibri" pitchFamily="34" charset="0"/>
            </a:rPr>
            <a:t>Are words that mean the same</a:t>
          </a:r>
        </a:p>
      </dgm:t>
    </dgm:pt>
    <dgm:pt modelId="{F884CED1-9102-45FC-A8FA-D4CFC2406947}" type="parTrans" cxnId="{8C575E71-7EE7-4C4D-B892-55E59CAC6738}">
      <dgm:prSet/>
      <dgm:spPr/>
      <dgm:t>
        <a:bodyPr/>
        <a:lstStyle/>
        <a:p>
          <a:endParaRPr lang="en-US"/>
        </a:p>
      </dgm:t>
    </dgm:pt>
    <dgm:pt modelId="{D4D5FD5D-554F-4F98-AD02-D4FDA16D0E9F}" type="sibTrans" cxnId="{8C575E71-7EE7-4C4D-B892-55E59CAC6738}">
      <dgm:prSet/>
      <dgm:spPr/>
      <dgm:t>
        <a:bodyPr/>
        <a:lstStyle/>
        <a:p>
          <a:endParaRPr lang="en-US"/>
        </a:p>
      </dgm:t>
    </dgm:pt>
    <dgm:pt modelId="{4906825D-9499-4790-9E0C-A69B7A95F23F}" type="pres">
      <dgm:prSet presAssocID="{CCC13A6D-8A15-4984-BAC2-8318E325F7C1}" presName="cycle" presStyleCnt="0">
        <dgm:presLayoutVars>
          <dgm:dir/>
          <dgm:resizeHandles val="exact"/>
        </dgm:presLayoutVars>
      </dgm:prSet>
      <dgm:spPr/>
    </dgm:pt>
    <dgm:pt modelId="{B82270C7-A337-46D3-ACD0-83F2EEDB1F29}" type="pres">
      <dgm:prSet presAssocID="{F3D2809F-A9F6-4FCE-8EC2-567D968E27F6}" presName="arrow" presStyleLbl="node1" presStyleIdx="0" presStyleCnt="2" custScaleY="91459" custRadScaleRad="99371" custRadScaleInc="99669">
        <dgm:presLayoutVars>
          <dgm:bulletEnabled val="1"/>
        </dgm:presLayoutVars>
      </dgm:prSet>
      <dgm:spPr/>
    </dgm:pt>
    <dgm:pt modelId="{78092392-DCC6-4BE5-87C9-83F422405740}" type="pres">
      <dgm:prSet presAssocID="{35F1C44C-9B3C-4FBE-93F1-5BE9D58FD838}" presName="arrow" presStyleLbl="node1" presStyleIdx="1" presStyleCnt="2" custScaleY="92174" custRadScaleRad="100021" custRadScaleInc="-99672">
        <dgm:presLayoutVars>
          <dgm:bulletEnabled val="1"/>
        </dgm:presLayoutVars>
      </dgm:prSet>
      <dgm:spPr/>
    </dgm:pt>
  </dgm:ptLst>
  <dgm:cxnLst>
    <dgm:cxn modelId="{8C575E71-7EE7-4C4D-B892-55E59CAC6738}" srcId="{CCC13A6D-8A15-4984-BAC2-8318E325F7C1}" destId="{35F1C44C-9B3C-4FBE-93F1-5BE9D58FD838}" srcOrd="1" destOrd="0" parTransId="{F884CED1-9102-45FC-A8FA-D4CFC2406947}" sibTransId="{D4D5FD5D-554F-4F98-AD02-D4FDA16D0E9F}"/>
    <dgm:cxn modelId="{D7D3BB76-D4C3-441D-AD75-F4ED26C1A298}" srcId="{CCC13A6D-8A15-4984-BAC2-8318E325F7C1}" destId="{F3D2809F-A9F6-4FCE-8EC2-567D968E27F6}" srcOrd="0" destOrd="0" parTransId="{F9CB71A1-90BE-4BCE-94A8-A13E56A5A32C}" sibTransId="{CEDB76F6-5880-4682-81B0-953F93D1E480}"/>
    <dgm:cxn modelId="{B140CA9B-2DC8-4068-847B-9BDB110C6340}" type="presOf" srcId="{35F1C44C-9B3C-4FBE-93F1-5BE9D58FD838}" destId="{78092392-DCC6-4BE5-87C9-83F422405740}" srcOrd="0" destOrd="0" presId="urn:microsoft.com/office/officeart/2005/8/layout/arrow1"/>
    <dgm:cxn modelId="{443B63B6-8C59-4B74-8089-B9FEF105E046}" type="presOf" srcId="{CCC13A6D-8A15-4984-BAC2-8318E325F7C1}" destId="{4906825D-9499-4790-9E0C-A69B7A95F23F}" srcOrd="0" destOrd="0" presId="urn:microsoft.com/office/officeart/2005/8/layout/arrow1"/>
    <dgm:cxn modelId="{99099CBE-2A84-4C87-AB2D-DCFD0145E2FA}" type="presOf" srcId="{F3D2809F-A9F6-4FCE-8EC2-567D968E27F6}" destId="{B82270C7-A337-46D3-ACD0-83F2EEDB1F29}" srcOrd="0" destOrd="0" presId="urn:microsoft.com/office/officeart/2005/8/layout/arrow1"/>
    <dgm:cxn modelId="{C6CB0FC1-AFE5-4577-81C0-49D0E78016D8}" type="presParOf" srcId="{4906825D-9499-4790-9E0C-A69B7A95F23F}" destId="{B82270C7-A337-46D3-ACD0-83F2EEDB1F29}" srcOrd="0" destOrd="0" presId="urn:microsoft.com/office/officeart/2005/8/layout/arrow1"/>
    <dgm:cxn modelId="{24A2D8A0-6519-4F71-A294-E52A9870FD3E}" type="presParOf" srcId="{4906825D-9499-4790-9E0C-A69B7A95F23F}" destId="{78092392-DCC6-4BE5-87C9-83F422405740}" srcOrd="1" destOrd="0" presId="urn:microsoft.com/office/officeart/2005/8/layout/arrow1"/>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270C7-A337-46D3-ACD0-83F2EEDB1F29}">
      <dsp:nvSpPr>
        <dsp:cNvPr id="0" name=""/>
        <dsp:cNvSpPr/>
      </dsp:nvSpPr>
      <dsp:spPr>
        <a:xfrm rot="16200000">
          <a:off x="3899749" y="500345"/>
          <a:ext cx="3555131" cy="3251488"/>
        </a:xfrm>
        <a:prstGeom prst="upArrow">
          <a:avLst>
            <a:gd name="adj1" fmla="val 50000"/>
            <a:gd name="adj2" fmla="val 3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100000"/>
            </a:lnSpc>
            <a:spcBef>
              <a:spcPct val="0"/>
            </a:spcBef>
            <a:spcAft>
              <a:spcPts val="0"/>
            </a:spcAft>
            <a:buNone/>
          </a:pPr>
          <a:r>
            <a:rPr lang="en-US" sz="3200" b="1" i="0" u="sng" kern="1200" dirty="0">
              <a:effectLst>
                <a:outerShdw blurRad="38100" dist="38100" dir="2700000" algn="tl">
                  <a:srgbClr val="000000">
                    <a:alpha val="43137"/>
                  </a:srgbClr>
                </a:outerShdw>
              </a:effectLst>
              <a:latin typeface="Calibri" pitchFamily="34" charset="0"/>
            </a:rPr>
            <a:t>Antonyms</a:t>
          </a:r>
        </a:p>
        <a:p>
          <a:pPr marL="0" lvl="0" indent="0" algn="ctr" defTabSz="1422400">
            <a:lnSpc>
              <a:spcPct val="100000"/>
            </a:lnSpc>
            <a:spcBef>
              <a:spcPct val="0"/>
            </a:spcBef>
            <a:spcAft>
              <a:spcPts val="0"/>
            </a:spcAft>
            <a:buNone/>
          </a:pPr>
          <a:r>
            <a:rPr lang="en-US" sz="2400" b="1" i="0" u="none" kern="1200" dirty="0">
              <a:effectLst>
                <a:outerShdw blurRad="38100" dist="38100" dir="2700000" algn="tl">
                  <a:srgbClr val="000000">
                    <a:alpha val="43137"/>
                  </a:srgbClr>
                </a:outerShdw>
              </a:effectLst>
              <a:latin typeface="Calibri" pitchFamily="34" charset="0"/>
            </a:rPr>
            <a:t>Are words that mean the opposite </a:t>
          </a:r>
        </a:p>
      </dsp:txBody>
      <dsp:txXfrm rot="5400000">
        <a:off x="4620581" y="1237306"/>
        <a:ext cx="2682478" cy="1777565"/>
      </dsp:txXfrm>
    </dsp:sp>
    <dsp:sp modelId="{78092392-DCC6-4BE5-87C9-83F422405740}">
      <dsp:nvSpPr>
        <dsp:cNvPr id="0" name=""/>
        <dsp:cNvSpPr/>
      </dsp:nvSpPr>
      <dsp:spPr>
        <a:xfrm rot="5400000">
          <a:off x="3" y="487687"/>
          <a:ext cx="3555131" cy="3276907"/>
        </a:xfrm>
        <a:prstGeom prst="up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100000"/>
            </a:lnSpc>
            <a:spcBef>
              <a:spcPct val="0"/>
            </a:spcBef>
            <a:spcAft>
              <a:spcPts val="0"/>
            </a:spcAft>
            <a:buNone/>
          </a:pPr>
          <a:r>
            <a:rPr lang="en-US" sz="3200" b="1" i="0" u="sng" kern="1200" dirty="0">
              <a:solidFill>
                <a:schemeClr val="tx1"/>
              </a:solidFill>
              <a:effectLst>
                <a:outerShdw blurRad="38100" dist="38100" dir="2700000" algn="tl">
                  <a:srgbClr val="000000">
                    <a:alpha val="43137"/>
                  </a:srgbClr>
                </a:outerShdw>
              </a:effectLst>
              <a:latin typeface="Calibri" pitchFamily="34" charset="0"/>
            </a:rPr>
            <a:t>Synonyms</a:t>
          </a:r>
        </a:p>
        <a:p>
          <a:pPr marL="0" lvl="0" indent="0" algn="ctr" defTabSz="1422400">
            <a:lnSpc>
              <a:spcPct val="100000"/>
            </a:lnSpc>
            <a:spcBef>
              <a:spcPct val="0"/>
            </a:spcBef>
            <a:spcAft>
              <a:spcPts val="0"/>
            </a:spcAft>
            <a:buNone/>
          </a:pPr>
          <a:r>
            <a:rPr lang="en-US" sz="2300" b="1" i="0" u="none" kern="1200" dirty="0">
              <a:solidFill>
                <a:schemeClr val="tx1"/>
              </a:solidFill>
              <a:effectLst>
                <a:outerShdw blurRad="38100" dist="38100" dir="2700000" algn="tl">
                  <a:srgbClr val="000000">
                    <a:alpha val="43137"/>
                  </a:srgbClr>
                </a:outerShdw>
              </a:effectLst>
              <a:latin typeface="Calibri" pitchFamily="34" charset="0"/>
            </a:rPr>
            <a:t>Are words that mean the same</a:t>
          </a:r>
        </a:p>
      </dsp:txBody>
      <dsp:txXfrm rot="-5400000">
        <a:off x="139116" y="1237358"/>
        <a:ext cx="2703448" cy="1777565"/>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BDA28-9254-4DB2-8478-315F2C303994}" type="datetimeFigureOut">
              <a:rPr lang="en-US" smtClean="0"/>
              <a:t>6/28/21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7C568-028D-4E62-B3E3-AAE09024B947}" type="slidenum">
              <a:rPr lang="en-US" smtClean="0"/>
              <a:t>‹#›</a:t>
            </a:fld>
            <a:endParaRPr lang="en-US"/>
          </a:p>
        </p:txBody>
      </p:sp>
    </p:spTree>
    <p:extLst>
      <p:ext uri="{BB962C8B-B14F-4D97-AF65-F5344CB8AC3E}">
        <p14:creationId xmlns:p14="http://schemas.microsoft.com/office/powerpoint/2010/main" val="389859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eacherspayteachers.com/Store/Teachers-Unleashe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Thank you so much for downloading this PowerPoint presentation.  For additional licenses, go to </a:t>
            </a:r>
            <a:r>
              <a:rPr lang="en-US" dirty="0">
                <a:latin typeface="+mj-lt"/>
                <a:hlinkClick r:id="rId3"/>
              </a:rPr>
              <a:t>https://www.teacherspayteachers.com/Store/Teachers-Unleashed</a:t>
            </a:r>
            <a:r>
              <a:rPr lang="en-US" dirty="0">
                <a:latin typeface="+mj-lt"/>
              </a:rPr>
              <a:t>  </a:t>
            </a:r>
            <a:br>
              <a:rPr lang="en-US" sz="1400" dirty="0">
                <a:latin typeface="+mj-lt"/>
              </a:rPr>
            </a:br>
            <a:br>
              <a:rPr lang="en-US" sz="1400" dirty="0">
                <a:latin typeface="+mj-lt"/>
              </a:rPr>
            </a:br>
            <a:r>
              <a:rPr lang="en-US" sz="1400" b="1" dirty="0">
                <a:latin typeface="+mj-lt"/>
              </a:rPr>
              <a:t>Note to Buyers:  </a:t>
            </a:r>
            <a:r>
              <a:rPr lang="en-US" sz="1400" dirty="0">
                <a:latin typeface="+mj-lt"/>
              </a:rPr>
              <a:t>The slides will appear to have overlapping text when you open the presentation.  This is due to animation formatting.  When viewed in slideshow, the presentation will work normally.  It is a good idea to preview the presentation before showing your students, so that you are familiar with the formatting and feel of the piece.</a:t>
            </a:r>
            <a:br>
              <a:rPr lang="en-US" sz="1400" dirty="0">
                <a:latin typeface="+mj-lt"/>
              </a:rPr>
            </a:br>
            <a:br>
              <a:rPr lang="en-US" sz="1400" dirty="0">
                <a:latin typeface="+mj-lt"/>
              </a:rPr>
            </a:br>
            <a:r>
              <a:rPr lang="en-US" dirty="0">
                <a:latin typeface="+mj-lt"/>
              </a:rPr>
              <a:t>©  2010 Teachers Unleashed.  All rights reserved.  Purchase entitles the right to use this product for personal classroom use only.  Sharing or duplication for colleagues, schools, websites, or for commercial purposes is forbidden without permission from the publisher.</a:t>
            </a:r>
          </a:p>
          <a:p>
            <a:endParaRPr lang="en-US" dirty="0"/>
          </a:p>
        </p:txBody>
      </p:sp>
      <p:sp>
        <p:nvSpPr>
          <p:cNvPr id="4" name="Slide Number Placeholder 3"/>
          <p:cNvSpPr>
            <a:spLocks noGrp="1"/>
          </p:cNvSpPr>
          <p:nvPr>
            <p:ph type="sldNum" sz="quarter" idx="10"/>
          </p:nvPr>
        </p:nvSpPr>
        <p:spPr/>
        <p:txBody>
          <a:bodyPr/>
          <a:lstStyle/>
          <a:p>
            <a:fld id="{4A87C568-028D-4E62-B3E3-AAE09024B947}" type="slidenum">
              <a:rPr lang="en-US" smtClean="0"/>
              <a:t>1</a:t>
            </a:fld>
            <a:endParaRPr lang="en-US"/>
          </a:p>
        </p:txBody>
      </p:sp>
    </p:spTree>
    <p:extLst>
      <p:ext uri="{BB962C8B-B14F-4D97-AF65-F5344CB8AC3E}">
        <p14:creationId xmlns:p14="http://schemas.microsoft.com/office/powerpoint/2010/main" val="141870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57600" y="990600"/>
            <a:ext cx="4800600" cy="2609850"/>
          </a:xfrm>
        </p:spPr>
        <p:txBody>
          <a:bodyPr/>
          <a:lstStyle>
            <a:lvl1pPr>
              <a:defRPr sz="6000" b="1">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3657600" y="4191000"/>
            <a:ext cx="4800600" cy="1752600"/>
          </a:xfrm>
        </p:spPr>
        <p:txBody>
          <a:bodyPr/>
          <a:lstStyle>
            <a:lvl1pPr marL="0" indent="0" algn="ctr">
              <a:buFontTx/>
              <a:buNone/>
              <a:defRPr b="1"/>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BA2660D-E44E-45ED-AD7C-7761337FC5DB}" type="slidenum">
              <a:rPr lang="en-US"/>
              <a:pPr>
                <a:defRPr/>
              </a:pPr>
              <a:t>‹#›</a:t>
            </a:fld>
            <a:endParaRPr lang="en-US"/>
          </a:p>
        </p:txBody>
      </p:sp>
    </p:spTree>
  </p:cSld>
  <p:clrMapOvr>
    <a:masterClrMapping/>
  </p:clrMapOvr>
  <p:transition spd="slow">
    <p:dissolve/>
    <p:sndAc>
      <p:stSnd>
        <p:snd r:embed="rId1" name="00441656.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FA5C59-610B-427E-AA8B-127A59286D3F}" type="slidenum">
              <a:rPr lang="en-US"/>
              <a:pPr>
                <a:defRPr/>
              </a:pPr>
              <a:t>‹#›</a:t>
            </a:fld>
            <a:endParaRPr lang="en-US"/>
          </a:p>
        </p:txBody>
      </p:sp>
    </p:spTree>
  </p:cSld>
  <p:clrMapOvr>
    <a:masterClrMapping/>
  </p:clrMapOvr>
  <p:transition spd="slow">
    <p:dissolve/>
    <p:sndAc>
      <p:stSnd>
        <p:snd r:embed="rId1" name="00441656.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B50CCC-EA97-48C5-B27C-3856C3D758C7}" type="slidenum">
              <a:rPr lang="en-US"/>
              <a:pPr>
                <a:defRPr/>
              </a:pPr>
              <a:t>‹#›</a:t>
            </a:fld>
            <a:endParaRPr lang="en-US"/>
          </a:p>
        </p:txBody>
      </p:sp>
    </p:spTree>
  </p:cSld>
  <p:clrMapOvr>
    <a:masterClrMapping/>
  </p:clrMapOvr>
  <p:transition spd="slow">
    <p:dissolve/>
    <p:sndAc>
      <p:stSnd>
        <p:snd r:embed="rId1" name="00441656.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A8CB03-ACEB-4400-B0D3-DB58DD825723}" type="slidenum">
              <a:rPr lang="en-US"/>
              <a:pPr>
                <a:defRPr/>
              </a:pPr>
              <a:t>‹#›</a:t>
            </a:fld>
            <a:endParaRPr lang="en-US"/>
          </a:p>
        </p:txBody>
      </p:sp>
    </p:spTree>
  </p:cSld>
  <p:clrMapOvr>
    <a:masterClrMapping/>
  </p:clrMapOvr>
  <p:transition spd="slow">
    <p:dissolve/>
    <p:sndAc>
      <p:stSnd>
        <p:snd r:embed="rId1" name="00441656.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81E692-ACD1-470C-A246-CC551885E06F}" type="slidenum">
              <a:rPr lang="en-US"/>
              <a:pPr>
                <a:defRPr/>
              </a:pPr>
              <a:t>‹#›</a:t>
            </a:fld>
            <a:endParaRPr lang="en-US"/>
          </a:p>
        </p:txBody>
      </p:sp>
    </p:spTree>
  </p:cSld>
  <p:clrMapOvr>
    <a:masterClrMapping/>
  </p:clrMapOvr>
  <p:transition spd="slow">
    <p:dissolve/>
    <p:sndAc>
      <p:stSnd>
        <p:snd r:embed="rId1" name="00441656.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84CF8F-62CA-4881-9A6A-89D4539B079A}" type="slidenum">
              <a:rPr lang="en-US"/>
              <a:pPr>
                <a:defRPr/>
              </a:pPr>
              <a:t>‹#›</a:t>
            </a:fld>
            <a:endParaRPr lang="en-US"/>
          </a:p>
        </p:txBody>
      </p:sp>
    </p:spTree>
  </p:cSld>
  <p:clrMapOvr>
    <a:masterClrMapping/>
  </p:clrMapOvr>
  <p:transition spd="slow">
    <p:dissolve/>
    <p:sndAc>
      <p:stSnd>
        <p:snd r:embed="rId1" name="00441656.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9F4C5E-5DF0-457A-8E37-4C2C9F31B143}" type="slidenum">
              <a:rPr lang="en-US"/>
              <a:pPr>
                <a:defRPr/>
              </a:pPr>
              <a:t>‹#›</a:t>
            </a:fld>
            <a:endParaRPr lang="en-US"/>
          </a:p>
        </p:txBody>
      </p:sp>
    </p:spTree>
  </p:cSld>
  <p:clrMapOvr>
    <a:masterClrMapping/>
  </p:clrMapOvr>
  <p:transition spd="slow">
    <p:dissolve/>
    <p:sndAc>
      <p:stSnd>
        <p:snd r:embed="rId1" name="00441656.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35874C-912A-408F-93AA-F1FC4976E9A7}" type="slidenum">
              <a:rPr lang="en-US"/>
              <a:pPr>
                <a:defRPr/>
              </a:pPr>
              <a:t>‹#›</a:t>
            </a:fld>
            <a:endParaRPr lang="en-US"/>
          </a:p>
        </p:txBody>
      </p:sp>
    </p:spTree>
  </p:cSld>
  <p:clrMapOvr>
    <a:masterClrMapping/>
  </p:clrMapOvr>
  <p:transition spd="slow">
    <p:dissolve/>
    <p:sndAc>
      <p:stSnd>
        <p:snd r:embed="rId1" name="00441656.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86FF51-1703-4B52-81AD-CBFA0E6802DA}" type="slidenum">
              <a:rPr lang="en-US"/>
              <a:pPr>
                <a:defRPr/>
              </a:pPr>
              <a:t>‹#›</a:t>
            </a:fld>
            <a:endParaRPr lang="en-US"/>
          </a:p>
        </p:txBody>
      </p:sp>
    </p:spTree>
  </p:cSld>
  <p:clrMapOvr>
    <a:masterClrMapping/>
  </p:clrMapOvr>
  <p:transition spd="slow">
    <p:dissolve/>
    <p:sndAc>
      <p:stSnd>
        <p:snd r:embed="rId1" name="00441656.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8CFA2D-B1B7-4C40-AC13-06C20ECC7F3F}" type="slidenum">
              <a:rPr lang="en-US"/>
              <a:pPr>
                <a:defRPr/>
              </a:pPr>
              <a:t>‹#›</a:t>
            </a:fld>
            <a:endParaRPr lang="en-US"/>
          </a:p>
        </p:txBody>
      </p:sp>
    </p:spTree>
  </p:cSld>
  <p:clrMapOvr>
    <a:masterClrMapping/>
  </p:clrMapOvr>
  <p:transition spd="slow">
    <p:dissolve/>
    <p:sndAc>
      <p:stSnd>
        <p:snd r:embed="rId1" name="00441656.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51DE77-E328-45F5-B8E3-ED6FF3738E4F}" type="slidenum">
              <a:rPr lang="en-US"/>
              <a:pPr>
                <a:defRPr/>
              </a:pPr>
              <a:t>‹#›</a:t>
            </a:fld>
            <a:endParaRPr lang="en-US"/>
          </a:p>
        </p:txBody>
      </p:sp>
    </p:spTree>
  </p:cSld>
  <p:clrMapOvr>
    <a:masterClrMapping/>
  </p:clrMapOvr>
  <p:transition spd="slow">
    <p:dissolve/>
    <p:sndAc>
      <p:stSnd>
        <p:snd r:embed="rId1" name="00441656.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9B5265-CFBF-4C25-9672-FCA996F13158}" type="slidenum">
              <a:rPr lang="en-US"/>
              <a:pPr>
                <a:defRPr/>
              </a:pPr>
              <a:t>‹#›</a:t>
            </a:fld>
            <a:endParaRPr lang="en-US"/>
          </a:p>
        </p:txBody>
      </p:sp>
    </p:spTree>
  </p:cSld>
  <p:clrMapOvr>
    <a:masterClrMapping/>
  </p:clrMapOvr>
  <p:transition spd="slow">
    <p:dissolve/>
    <p:sndAc>
      <p:stSnd>
        <p:snd r:embed="rId1" name="00441656.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A36911E3-668A-434B-BA03-743E570E30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spd="slow">
    <p:dissolve/>
    <p:sndAc>
      <p:stSnd>
        <p:snd r:embed="rId14" name="00441656.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2265" y="554534"/>
            <a:ext cx="4842992" cy="5693866"/>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6600" b="1" spc="150" dirty="0">
                <a:ln w="11430"/>
                <a:gradFill>
                  <a:gsLst>
                    <a:gs pos="0">
                      <a:srgbClr val="03D4A8"/>
                    </a:gs>
                    <a:gs pos="25000">
                      <a:srgbClr val="21D6E0"/>
                    </a:gs>
                    <a:gs pos="75000">
                      <a:srgbClr val="0087E6"/>
                    </a:gs>
                    <a:gs pos="100000">
                      <a:srgbClr val="005CBF"/>
                    </a:gs>
                  </a:gsLst>
                  <a:lin ang="5400000" scaled="0"/>
                </a:gradFill>
                <a:effectLst>
                  <a:glow rad="101600">
                    <a:schemeClr val="tx1">
                      <a:alpha val="60000"/>
                    </a:schemeClr>
                  </a:glow>
                  <a:outerShdw blurRad="25400" algn="tl" rotWithShape="0">
                    <a:srgbClr val="000000">
                      <a:alpha val="43000"/>
                    </a:srgbClr>
                  </a:outerShdw>
                </a:effectLst>
                <a:latin typeface="Calibri" pitchFamily="34" charset="0"/>
              </a:rPr>
              <a:t>Diving Deep </a:t>
            </a:r>
          </a:p>
          <a:p>
            <a:pPr algn="ctr">
              <a:defRPr/>
            </a:pPr>
            <a:r>
              <a:rPr lang="en-US" sz="5400" b="1" spc="150" dirty="0">
                <a:ln w="11430"/>
                <a:gradFill>
                  <a:gsLst>
                    <a:gs pos="0">
                      <a:srgbClr val="03D4A8"/>
                    </a:gs>
                    <a:gs pos="25000">
                      <a:srgbClr val="21D6E0"/>
                    </a:gs>
                    <a:gs pos="75000">
                      <a:srgbClr val="0087E6"/>
                    </a:gs>
                    <a:gs pos="100000">
                      <a:srgbClr val="005CBF"/>
                    </a:gs>
                  </a:gsLst>
                  <a:lin ang="5400000" scaled="0"/>
                </a:gradFill>
                <a:effectLst>
                  <a:glow rad="101600">
                    <a:schemeClr val="tx1">
                      <a:alpha val="60000"/>
                    </a:schemeClr>
                  </a:glow>
                  <a:outerShdw blurRad="25400" algn="tl" rotWithShape="0">
                    <a:srgbClr val="000000">
                      <a:alpha val="43000"/>
                    </a:srgbClr>
                  </a:outerShdw>
                </a:effectLst>
                <a:latin typeface="Calibri" pitchFamily="34" charset="0"/>
              </a:rPr>
              <a:t>for</a:t>
            </a:r>
          </a:p>
          <a:p>
            <a:pPr algn="ctr">
              <a:defRPr/>
            </a:pPr>
            <a:r>
              <a:rPr lang="en-US" sz="6600" b="1" spc="150" dirty="0">
                <a:ln w="11430"/>
                <a:gradFill>
                  <a:gsLst>
                    <a:gs pos="0">
                      <a:srgbClr val="03D4A8"/>
                    </a:gs>
                    <a:gs pos="25000">
                      <a:srgbClr val="21D6E0"/>
                    </a:gs>
                    <a:gs pos="75000">
                      <a:srgbClr val="0087E6"/>
                    </a:gs>
                    <a:gs pos="100000">
                      <a:srgbClr val="005CBF"/>
                    </a:gs>
                  </a:gsLst>
                  <a:lin ang="5400000" scaled="0"/>
                </a:gradFill>
                <a:effectLst>
                  <a:glow rad="101600">
                    <a:schemeClr val="tx1">
                      <a:alpha val="60000"/>
                    </a:schemeClr>
                  </a:glow>
                  <a:outerShdw blurRad="25400" algn="tl" rotWithShape="0">
                    <a:srgbClr val="000000">
                      <a:alpha val="43000"/>
                    </a:srgbClr>
                  </a:outerShdw>
                </a:effectLst>
                <a:latin typeface="Calibri" pitchFamily="34" charset="0"/>
              </a:rPr>
              <a:t>Synonyms</a:t>
            </a:r>
          </a:p>
          <a:p>
            <a:pPr algn="ctr">
              <a:defRPr/>
            </a:pPr>
            <a:r>
              <a:rPr lang="en-US" sz="5400" b="1" spc="150" dirty="0">
                <a:ln w="11430"/>
                <a:gradFill>
                  <a:gsLst>
                    <a:gs pos="0">
                      <a:srgbClr val="03D4A8"/>
                    </a:gs>
                    <a:gs pos="25000">
                      <a:srgbClr val="21D6E0"/>
                    </a:gs>
                    <a:gs pos="75000">
                      <a:srgbClr val="0087E6"/>
                    </a:gs>
                    <a:gs pos="100000">
                      <a:srgbClr val="005CBF"/>
                    </a:gs>
                  </a:gsLst>
                  <a:lin ang="5400000" scaled="0"/>
                </a:gradFill>
                <a:effectLst>
                  <a:glow rad="101600">
                    <a:schemeClr val="tx1">
                      <a:alpha val="60000"/>
                    </a:schemeClr>
                  </a:glow>
                  <a:outerShdw blurRad="25400" algn="tl" rotWithShape="0">
                    <a:srgbClr val="000000">
                      <a:alpha val="43000"/>
                    </a:srgbClr>
                  </a:outerShdw>
                </a:effectLst>
                <a:latin typeface="Calibri" pitchFamily="34" charset="0"/>
              </a:rPr>
              <a:t>and</a:t>
            </a:r>
          </a:p>
          <a:p>
            <a:pPr algn="ctr">
              <a:defRPr/>
            </a:pPr>
            <a:r>
              <a:rPr lang="en-US" sz="6600" b="1" spc="150" dirty="0">
                <a:ln w="11430"/>
                <a:gradFill>
                  <a:gsLst>
                    <a:gs pos="0">
                      <a:srgbClr val="03D4A8"/>
                    </a:gs>
                    <a:gs pos="25000">
                      <a:srgbClr val="21D6E0"/>
                    </a:gs>
                    <a:gs pos="75000">
                      <a:srgbClr val="0087E6"/>
                    </a:gs>
                    <a:gs pos="100000">
                      <a:srgbClr val="005CBF"/>
                    </a:gs>
                  </a:gsLst>
                  <a:lin ang="5400000" scaled="0"/>
                </a:gradFill>
                <a:effectLst>
                  <a:glow rad="101600">
                    <a:schemeClr val="tx1">
                      <a:alpha val="60000"/>
                    </a:schemeClr>
                  </a:glow>
                  <a:outerShdw blurRad="25400" algn="tl" rotWithShape="0">
                    <a:srgbClr val="000000">
                      <a:alpha val="43000"/>
                    </a:srgbClr>
                  </a:outerShdw>
                </a:effectLst>
                <a:latin typeface="Calibri" pitchFamily="34" charset="0"/>
              </a:rPr>
              <a:t>Antonyms</a:t>
            </a:r>
          </a:p>
          <a:p>
            <a:pPr algn="ctr">
              <a:defRPr/>
            </a:pPr>
            <a:endParaRPr lang="en-US" sz="2800" b="1" spc="150" dirty="0">
              <a:ln w="11430"/>
              <a:effectLst>
                <a:outerShdw blurRad="25400" algn="tl" rotWithShape="0">
                  <a:srgbClr val="000000">
                    <a:alpha val="43000"/>
                  </a:srgbClr>
                </a:outerShdw>
              </a:effectLst>
              <a:latin typeface="Calibri" pitchFamily="34" charset="0"/>
            </a:endParaRPr>
          </a:p>
          <a:p>
            <a:pPr algn="ctr">
              <a:defRPr/>
            </a:pPr>
            <a:endParaRPr lang="en-US" sz="2400" b="1" spc="150" dirty="0">
              <a:ln w="11430"/>
              <a:solidFill>
                <a:srgbClr val="0070C0"/>
              </a:solidFill>
              <a:effectLst>
                <a:outerShdw blurRad="25400" algn="tl" rotWithShape="0">
                  <a:srgbClr val="000000">
                    <a:alpha val="43000"/>
                  </a:srgbClr>
                </a:outerShdw>
              </a:effectLst>
              <a:latin typeface="Calibri" pitchFamily="34" charset="0"/>
            </a:endParaRPr>
          </a:p>
        </p:txBody>
      </p:sp>
      <p:sp>
        <p:nvSpPr>
          <p:cNvPr id="6" name="Rectangle 5"/>
          <p:cNvSpPr/>
          <p:nvPr/>
        </p:nvSpPr>
        <p:spPr>
          <a:xfrm>
            <a:off x="2667000" y="5029200"/>
            <a:ext cx="4086760" cy="1077218"/>
          </a:xfrm>
          <a:prstGeom prst="rect">
            <a:avLst/>
          </a:prstGeom>
          <a:noFill/>
        </p:spPr>
        <p:txBody>
          <a:bodyPr wrap="none" lIns="91440" tIns="45720" rIns="91440" bIns="45720">
            <a:prstTxWarp prst="textArchDown">
              <a:avLst>
                <a:gd name="adj" fmla="val 753765"/>
              </a:avLst>
            </a:prstTxWarp>
            <a:spAutoFit/>
          </a:bodyPr>
          <a:lstStyle/>
          <a:p>
            <a:pPr algn="ctr"/>
            <a:endParaRPr lang="en-US" sz="3200" b="1" cap="none" spc="0" dirty="0">
              <a:ln w="19050">
                <a:solidFill>
                  <a:sysClr val="windowText" lastClr="000000"/>
                </a:solidFill>
                <a:prstDash val="solid"/>
              </a:ln>
              <a:latin typeface="Calibri" pitchFamily="34" charset="0"/>
            </a:endParaRPr>
          </a:p>
        </p:txBody>
      </p:sp>
      <p:sp>
        <p:nvSpPr>
          <p:cNvPr id="2" name="Rectangle 1">
            <a:extLst>
              <a:ext uri="{FF2B5EF4-FFF2-40B4-BE49-F238E27FC236}">
                <a16:creationId xmlns:a16="http://schemas.microsoft.com/office/drawing/2014/main" id="{E914C09B-137F-4BDC-8CD2-C251757B02F9}"/>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3" name="0044165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0"/>
            <a:ext cx="7874732" cy="135421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Many dolphins swim up to boats because they are</a:t>
            </a:r>
          </a:p>
          <a:p>
            <a:pPr algn="ctr">
              <a:defRPr/>
            </a:pPr>
            <a:r>
              <a:rPr lang="en-US" sz="5400" b="1" dirty="0">
                <a:ln w="11430"/>
                <a:solidFill>
                  <a:srgbClr val="00B050"/>
                </a:solidFill>
                <a:effectLst>
                  <a:outerShdw blurRad="50800" dist="39000" dir="5460000" algn="tl">
                    <a:srgbClr val="000000">
                      <a:alpha val="38000"/>
                    </a:srgbClr>
                  </a:outerShdw>
                </a:effectLst>
                <a:latin typeface="Calibri" pitchFamily="34" charset="0"/>
                <a:cs typeface="+mn-cs"/>
              </a:rPr>
              <a:t>friendly.</a:t>
            </a:r>
          </a:p>
        </p:txBody>
      </p:sp>
      <p:sp>
        <p:nvSpPr>
          <p:cNvPr id="3" name="Rectangle 2"/>
          <p:cNvSpPr/>
          <p:nvPr/>
        </p:nvSpPr>
        <p:spPr>
          <a:xfrm>
            <a:off x="6934200" y="4724400"/>
            <a:ext cx="159428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gracious</a:t>
            </a:r>
          </a:p>
        </p:txBody>
      </p:sp>
      <p:sp>
        <p:nvSpPr>
          <p:cNvPr id="6" name="Rectangle 5"/>
          <p:cNvSpPr/>
          <p:nvPr/>
        </p:nvSpPr>
        <p:spPr>
          <a:xfrm>
            <a:off x="6324600" y="2438400"/>
            <a:ext cx="2034147"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welcoming</a:t>
            </a:r>
          </a:p>
        </p:txBody>
      </p:sp>
      <p:sp>
        <p:nvSpPr>
          <p:cNvPr id="7" name="Rectangle 6"/>
          <p:cNvSpPr/>
          <p:nvPr/>
        </p:nvSpPr>
        <p:spPr>
          <a:xfrm>
            <a:off x="1066800" y="4267200"/>
            <a:ext cx="157126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sociable</a:t>
            </a:r>
          </a:p>
        </p:txBody>
      </p:sp>
      <p:sp>
        <p:nvSpPr>
          <p:cNvPr id="8" name="Rectangle 7"/>
          <p:cNvSpPr/>
          <p:nvPr/>
        </p:nvSpPr>
        <p:spPr>
          <a:xfrm>
            <a:off x="3276600" y="3429000"/>
            <a:ext cx="163801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pleasant</a:t>
            </a:r>
          </a:p>
        </p:txBody>
      </p:sp>
      <p:sp>
        <p:nvSpPr>
          <p:cNvPr id="9" name="Rectangle 8"/>
          <p:cNvSpPr/>
          <p:nvPr/>
        </p:nvSpPr>
        <p:spPr>
          <a:xfrm>
            <a:off x="7086600" y="3505200"/>
            <a:ext cx="1101776"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nasty</a:t>
            </a:r>
          </a:p>
        </p:txBody>
      </p:sp>
      <p:sp>
        <p:nvSpPr>
          <p:cNvPr id="10" name="Rectangle 9"/>
          <p:cNvSpPr/>
          <p:nvPr/>
        </p:nvSpPr>
        <p:spPr>
          <a:xfrm>
            <a:off x="3810000" y="2057400"/>
            <a:ext cx="1146468"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mean</a:t>
            </a:r>
          </a:p>
        </p:txBody>
      </p:sp>
      <p:sp>
        <p:nvSpPr>
          <p:cNvPr id="11" name="Rectangle 10"/>
          <p:cNvSpPr/>
          <p:nvPr/>
        </p:nvSpPr>
        <p:spPr>
          <a:xfrm>
            <a:off x="4267200" y="4800600"/>
            <a:ext cx="976549"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rude</a:t>
            </a:r>
          </a:p>
        </p:txBody>
      </p:sp>
      <p:sp>
        <p:nvSpPr>
          <p:cNvPr id="12" name="Rectangle 11"/>
          <p:cNvSpPr/>
          <p:nvPr/>
        </p:nvSpPr>
        <p:spPr>
          <a:xfrm>
            <a:off x="457200" y="2743200"/>
            <a:ext cx="174618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offensive</a:t>
            </a:r>
          </a:p>
        </p:txBody>
      </p:sp>
      <p:pic>
        <p:nvPicPr>
          <p:cNvPr id="12299" name="Picture 14" descr="dolphin_front_view_hg_clr.gif"/>
          <p:cNvPicPr>
            <a:picLocks noChangeAspect="1"/>
          </p:cNvPicPr>
          <p:nvPr/>
        </p:nvPicPr>
        <p:blipFill>
          <a:blip r:embed="rId3" cstate="print"/>
          <a:srcRect/>
          <a:stretch>
            <a:fillRect/>
          </a:stretch>
        </p:blipFill>
        <p:spPr bwMode="auto">
          <a:xfrm>
            <a:off x="381000" y="914400"/>
            <a:ext cx="1981200" cy="1981200"/>
          </a:xfrm>
          <a:prstGeom prst="rect">
            <a:avLst/>
          </a:prstGeom>
          <a:noFill/>
          <a:ln w="9525">
            <a:noFill/>
            <a:miter lim="800000"/>
            <a:headEnd/>
            <a:tailEnd/>
          </a:ln>
        </p:spPr>
      </p:pic>
      <p:pic>
        <p:nvPicPr>
          <p:cNvPr id="12300" name="Picture 15" descr="dolphin_front_view_hg_clr.gif"/>
          <p:cNvPicPr>
            <a:picLocks noChangeAspect="1"/>
          </p:cNvPicPr>
          <p:nvPr/>
        </p:nvPicPr>
        <p:blipFill>
          <a:blip r:embed="rId3" cstate="print"/>
          <a:srcRect/>
          <a:stretch>
            <a:fillRect/>
          </a:stretch>
        </p:blipFill>
        <p:spPr bwMode="auto">
          <a:xfrm>
            <a:off x="7315200" y="914400"/>
            <a:ext cx="1981200" cy="1981200"/>
          </a:xfrm>
          <a:prstGeom prst="rect">
            <a:avLst/>
          </a:prstGeom>
          <a:noFill/>
          <a:ln w="9525">
            <a:noFill/>
            <a:miter lim="800000"/>
            <a:headEnd/>
            <a:tailEnd/>
          </a:ln>
        </p:spPr>
      </p:pic>
      <p:sp>
        <p:nvSpPr>
          <p:cNvPr id="13" name="Rectangle 12">
            <a:extLst>
              <a:ext uri="{FF2B5EF4-FFF2-40B4-BE49-F238E27FC236}">
                <a16:creationId xmlns:a16="http://schemas.microsoft.com/office/drawing/2014/main" id="{DA9B19BD-2879-4150-969C-27729B3F2A83}"/>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500" fill="hold"/>
                                        <p:tgtEl>
                                          <p:spTgt spid="8">
                                            <p:txEl>
                                              <p:pRg st="0" end="0"/>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dir="cw">
                                      <p:cBhvr override="childStyle">
                                        <p:cTn id="12" dur="500" fill="hold"/>
                                        <p:tgtEl>
                                          <p:spTgt spid="6">
                                            <p:txEl>
                                              <p:pRg st="0" end="0"/>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dir="cw">
                                      <p:cBhvr override="childStyle">
                                        <p:cTn id="14" dur="500" fill="hold"/>
                                        <p:tgtEl>
                                          <p:spTgt spid="11">
                                            <p:txEl>
                                              <p:pRg st="0" end="0"/>
                                            </p:txEl>
                                          </p:spTgt>
                                        </p:tgtEl>
                                        <p:attrNameLst>
                                          <p:attrName>style.color</p:attrName>
                                        </p:attrNameLst>
                                      </p:cBhvr>
                                      <p:to>
                                        <a:srgbClr val="FFFF00"/>
                                      </p:to>
                                    </p:animClr>
                                  </p:childTnLst>
                                </p:cTn>
                              </p:par>
                              <p:par>
                                <p:cTn id="15" presetID="3" presetClass="emph" presetSubtype="2" fill="hold" nodeType="withEffect">
                                  <p:stCondLst>
                                    <p:cond delay="0"/>
                                  </p:stCondLst>
                                  <p:childTnLst>
                                    <p:animClr clrSpc="rgb" dir="cw">
                                      <p:cBhvr override="childStyle">
                                        <p:cTn id="16" dur="500" fill="hold"/>
                                        <p:tgtEl>
                                          <p:spTgt spid="12">
                                            <p:txEl>
                                              <p:pRg st="0" end="0"/>
                                            </p:txEl>
                                          </p:spTgt>
                                        </p:tgtEl>
                                        <p:attrNameLst>
                                          <p:attrName>style.color</p:attrName>
                                        </p:attrNameLst>
                                      </p:cBhvr>
                                      <p:to>
                                        <a:srgbClr val="FFFF00"/>
                                      </p:to>
                                    </p:animClr>
                                  </p:childTnLst>
                                </p:cTn>
                              </p:par>
                              <p:par>
                                <p:cTn id="17" presetID="3" presetClass="emph" presetSubtype="2" fill="hold" nodeType="withEffect">
                                  <p:stCondLst>
                                    <p:cond delay="0"/>
                                  </p:stCondLst>
                                  <p:childTnLst>
                                    <p:animClr clrSpc="rgb" dir="cw">
                                      <p:cBhvr override="childStyle">
                                        <p:cTn id="18" dur="500" fill="hold"/>
                                        <p:tgtEl>
                                          <p:spTgt spid="10">
                                            <p:txEl>
                                              <p:pRg st="0" end="0"/>
                                            </p:txEl>
                                          </p:spTgt>
                                        </p:tgtEl>
                                        <p:attrNameLst>
                                          <p:attrName>style.color</p:attrName>
                                        </p:attrNameLst>
                                      </p:cBhvr>
                                      <p:to>
                                        <a:srgbClr val="FFFF00"/>
                                      </p:to>
                                    </p:animClr>
                                  </p:childTnLst>
                                </p:cTn>
                              </p:par>
                              <p:par>
                                <p:cTn id="19" presetID="3" presetClass="emph" presetSubtype="2" fill="hold" nodeType="withEffect">
                                  <p:stCondLst>
                                    <p:cond delay="0"/>
                                  </p:stCondLst>
                                  <p:childTnLst>
                                    <p:animClr clrSpc="rgb" dir="cw">
                                      <p:cBhvr override="childStyle">
                                        <p:cTn id="20" dur="500" fill="hold"/>
                                        <p:tgtEl>
                                          <p:spTgt spid="9">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9775" y="304800"/>
            <a:ext cx="5476244" cy="135421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Buried treasure hidden by pirates is</a:t>
            </a:r>
          </a:p>
          <a:p>
            <a:pPr algn="ctr">
              <a:defRPr/>
            </a:pPr>
            <a:r>
              <a:rPr lang="en-US" sz="5400" b="1" dirty="0">
                <a:ln w="11430"/>
                <a:solidFill>
                  <a:srgbClr val="00B050"/>
                </a:solidFill>
                <a:effectLst>
                  <a:outerShdw blurRad="50800" dist="39000" dir="5460000" algn="tl">
                    <a:srgbClr val="000000">
                      <a:alpha val="38000"/>
                    </a:srgbClr>
                  </a:outerShdw>
                </a:effectLst>
                <a:latin typeface="Calibri" pitchFamily="34" charset="0"/>
                <a:cs typeface="+mn-cs"/>
              </a:rPr>
              <a:t>mysterious.</a:t>
            </a:r>
          </a:p>
        </p:txBody>
      </p:sp>
      <p:sp>
        <p:nvSpPr>
          <p:cNvPr id="3" name="Rectangle 2"/>
          <p:cNvSpPr/>
          <p:nvPr/>
        </p:nvSpPr>
        <p:spPr>
          <a:xfrm>
            <a:off x="7024316" y="5105400"/>
            <a:ext cx="156645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puzzling</a:t>
            </a:r>
          </a:p>
        </p:txBody>
      </p:sp>
      <p:sp>
        <p:nvSpPr>
          <p:cNvPr id="6" name="Rectangle 5"/>
          <p:cNvSpPr/>
          <p:nvPr/>
        </p:nvSpPr>
        <p:spPr>
          <a:xfrm>
            <a:off x="6248400" y="3886200"/>
            <a:ext cx="1944891"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mystifying</a:t>
            </a:r>
          </a:p>
        </p:txBody>
      </p:sp>
      <p:sp>
        <p:nvSpPr>
          <p:cNvPr id="7" name="Rectangle 6"/>
          <p:cNvSpPr/>
          <p:nvPr/>
        </p:nvSpPr>
        <p:spPr>
          <a:xfrm>
            <a:off x="1429880" y="4267200"/>
            <a:ext cx="84510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odd</a:t>
            </a:r>
          </a:p>
        </p:txBody>
      </p:sp>
      <p:sp>
        <p:nvSpPr>
          <p:cNvPr id="8" name="Rectangle 7"/>
          <p:cNvSpPr/>
          <p:nvPr/>
        </p:nvSpPr>
        <p:spPr>
          <a:xfrm>
            <a:off x="3657600" y="2362200"/>
            <a:ext cx="1440972"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strange</a:t>
            </a:r>
          </a:p>
        </p:txBody>
      </p:sp>
      <p:sp>
        <p:nvSpPr>
          <p:cNvPr id="9" name="Rectangle 8"/>
          <p:cNvSpPr/>
          <p:nvPr/>
        </p:nvSpPr>
        <p:spPr>
          <a:xfrm>
            <a:off x="6629400" y="2819400"/>
            <a:ext cx="1494127"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familiar</a:t>
            </a:r>
          </a:p>
        </p:txBody>
      </p:sp>
      <p:sp>
        <p:nvSpPr>
          <p:cNvPr id="10" name="Rectangle 9"/>
          <p:cNvSpPr/>
          <p:nvPr/>
        </p:nvSpPr>
        <p:spPr>
          <a:xfrm>
            <a:off x="3276600" y="3733800"/>
            <a:ext cx="2131737"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identifiable</a:t>
            </a:r>
          </a:p>
        </p:txBody>
      </p:sp>
      <p:sp>
        <p:nvSpPr>
          <p:cNvPr id="11" name="Rectangle 10"/>
          <p:cNvSpPr/>
          <p:nvPr/>
        </p:nvSpPr>
        <p:spPr>
          <a:xfrm>
            <a:off x="3913931" y="4800600"/>
            <a:ext cx="1683089"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common</a:t>
            </a:r>
          </a:p>
        </p:txBody>
      </p:sp>
      <p:sp>
        <p:nvSpPr>
          <p:cNvPr id="12" name="Rectangle 11"/>
          <p:cNvSpPr/>
          <p:nvPr/>
        </p:nvSpPr>
        <p:spPr>
          <a:xfrm>
            <a:off x="457200" y="2895600"/>
            <a:ext cx="2325701"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recognizable</a:t>
            </a:r>
          </a:p>
        </p:txBody>
      </p:sp>
      <p:pic>
        <p:nvPicPr>
          <p:cNvPr id="13323" name="Picture 12" descr="scuba_samantha_with_treasure_chest_hg_clr.gif"/>
          <p:cNvPicPr>
            <a:picLocks noChangeAspect="1"/>
          </p:cNvPicPr>
          <p:nvPr/>
        </p:nvPicPr>
        <p:blipFill>
          <a:blip r:embed="rId3" cstate="print"/>
          <a:srcRect/>
          <a:stretch>
            <a:fillRect/>
          </a:stretch>
        </p:blipFill>
        <p:spPr bwMode="auto">
          <a:xfrm>
            <a:off x="1066800" y="609600"/>
            <a:ext cx="2133600" cy="1849438"/>
          </a:xfrm>
          <a:prstGeom prst="rect">
            <a:avLst/>
          </a:prstGeom>
          <a:noFill/>
          <a:ln w="9525">
            <a:noFill/>
            <a:miter lim="800000"/>
            <a:headEnd/>
            <a:tailEnd/>
          </a:ln>
        </p:spPr>
      </p:pic>
      <p:pic>
        <p:nvPicPr>
          <p:cNvPr id="13324" name="Picture 13" descr="scuba_samantha_with_treasure_chest_hg_clr.gif"/>
          <p:cNvPicPr>
            <a:picLocks noChangeAspect="1"/>
          </p:cNvPicPr>
          <p:nvPr/>
        </p:nvPicPr>
        <p:blipFill>
          <a:blip r:embed="rId3" cstate="print"/>
          <a:srcRect/>
          <a:stretch>
            <a:fillRect/>
          </a:stretch>
        </p:blipFill>
        <p:spPr bwMode="auto">
          <a:xfrm>
            <a:off x="6858000" y="838200"/>
            <a:ext cx="2133600" cy="1849438"/>
          </a:xfrm>
          <a:prstGeom prst="rect">
            <a:avLst/>
          </a:prstGeom>
          <a:noFill/>
          <a:ln w="9525">
            <a:noFill/>
            <a:miter lim="800000"/>
            <a:headEnd/>
            <a:tailEnd/>
          </a:ln>
        </p:spPr>
      </p:pic>
      <p:sp>
        <p:nvSpPr>
          <p:cNvPr id="13" name="Rectangle 12">
            <a:extLst>
              <a:ext uri="{FF2B5EF4-FFF2-40B4-BE49-F238E27FC236}">
                <a16:creationId xmlns:a16="http://schemas.microsoft.com/office/drawing/2014/main" id="{AC340313-1238-42CF-92D5-B1ACF4F9199C}"/>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500" fill="hold"/>
                                        <p:tgtEl>
                                          <p:spTgt spid="8">
                                            <p:txEl>
                                              <p:pRg st="0" end="0"/>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dir="cw">
                                      <p:cBhvr override="childStyle">
                                        <p:cTn id="12" dur="500" fill="hold"/>
                                        <p:tgtEl>
                                          <p:spTgt spid="6">
                                            <p:txEl>
                                              <p:pRg st="0" end="0"/>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dir="cw">
                                      <p:cBhvr override="childStyle">
                                        <p:cTn id="14" dur="500" fill="hold"/>
                                        <p:tgtEl>
                                          <p:spTgt spid="11">
                                            <p:txEl>
                                              <p:pRg st="0" end="0"/>
                                            </p:txEl>
                                          </p:spTgt>
                                        </p:tgtEl>
                                        <p:attrNameLst>
                                          <p:attrName>style.color</p:attrName>
                                        </p:attrNameLst>
                                      </p:cBhvr>
                                      <p:to>
                                        <a:srgbClr val="FFFF00"/>
                                      </p:to>
                                    </p:animClr>
                                  </p:childTnLst>
                                </p:cTn>
                              </p:par>
                              <p:par>
                                <p:cTn id="15" presetID="3" presetClass="emph" presetSubtype="2" fill="hold" nodeType="withEffect">
                                  <p:stCondLst>
                                    <p:cond delay="0"/>
                                  </p:stCondLst>
                                  <p:childTnLst>
                                    <p:animClr clrSpc="rgb" dir="cw">
                                      <p:cBhvr override="childStyle">
                                        <p:cTn id="16" dur="500" fill="hold"/>
                                        <p:tgtEl>
                                          <p:spTgt spid="12">
                                            <p:txEl>
                                              <p:pRg st="0" end="0"/>
                                            </p:txEl>
                                          </p:spTgt>
                                        </p:tgtEl>
                                        <p:attrNameLst>
                                          <p:attrName>style.color</p:attrName>
                                        </p:attrNameLst>
                                      </p:cBhvr>
                                      <p:to>
                                        <a:srgbClr val="FFFF00"/>
                                      </p:to>
                                    </p:animClr>
                                  </p:childTnLst>
                                </p:cTn>
                              </p:par>
                              <p:par>
                                <p:cTn id="17" presetID="3" presetClass="emph" presetSubtype="2" fill="hold" nodeType="withEffect">
                                  <p:stCondLst>
                                    <p:cond delay="0"/>
                                  </p:stCondLst>
                                  <p:childTnLst>
                                    <p:animClr clrSpc="rgb" dir="cw">
                                      <p:cBhvr override="childStyle">
                                        <p:cTn id="18" dur="500" fill="hold"/>
                                        <p:tgtEl>
                                          <p:spTgt spid="10">
                                            <p:txEl>
                                              <p:pRg st="0" end="0"/>
                                            </p:txEl>
                                          </p:spTgt>
                                        </p:tgtEl>
                                        <p:attrNameLst>
                                          <p:attrName>style.color</p:attrName>
                                        </p:attrNameLst>
                                      </p:cBhvr>
                                      <p:to>
                                        <a:srgbClr val="FFFF00"/>
                                      </p:to>
                                    </p:animClr>
                                  </p:childTnLst>
                                </p:cTn>
                              </p:par>
                              <p:par>
                                <p:cTn id="19" presetID="3" presetClass="emph" presetSubtype="2" fill="hold" nodeType="withEffect">
                                  <p:stCondLst>
                                    <p:cond delay="0"/>
                                  </p:stCondLst>
                                  <p:childTnLst>
                                    <p:animClr clrSpc="rgb" dir="cw">
                                      <p:cBhvr override="childStyle">
                                        <p:cTn id="20" dur="500" fill="hold"/>
                                        <p:tgtEl>
                                          <p:spTgt spid="9">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508484" cy="135421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Crabs are very cautious of their surroundings and move</a:t>
            </a:r>
          </a:p>
          <a:p>
            <a:pPr algn="ctr">
              <a:defRPr/>
            </a:pPr>
            <a:r>
              <a:rPr lang="en-US" sz="5400" b="1" dirty="0">
                <a:ln w="11430"/>
                <a:solidFill>
                  <a:srgbClr val="00B050"/>
                </a:solidFill>
                <a:effectLst>
                  <a:outerShdw blurRad="50800" dist="39000" dir="5460000" algn="tl">
                    <a:srgbClr val="000000">
                      <a:alpha val="38000"/>
                    </a:srgbClr>
                  </a:outerShdw>
                </a:effectLst>
                <a:latin typeface="Calibri" pitchFamily="34" charset="0"/>
                <a:cs typeface="+mn-cs"/>
              </a:rPr>
              <a:t>  slowly.</a:t>
            </a:r>
          </a:p>
        </p:txBody>
      </p:sp>
      <p:sp>
        <p:nvSpPr>
          <p:cNvPr id="3" name="Rectangle 2"/>
          <p:cNvSpPr/>
          <p:nvPr/>
        </p:nvSpPr>
        <p:spPr>
          <a:xfrm>
            <a:off x="3861412" y="4419600"/>
            <a:ext cx="1596912"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speedily</a:t>
            </a:r>
          </a:p>
        </p:txBody>
      </p:sp>
      <p:sp>
        <p:nvSpPr>
          <p:cNvPr id="6" name="Rectangle 5"/>
          <p:cNvSpPr/>
          <p:nvPr/>
        </p:nvSpPr>
        <p:spPr>
          <a:xfrm>
            <a:off x="6253324" y="4343400"/>
            <a:ext cx="2177199"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unhurriedly</a:t>
            </a:r>
          </a:p>
        </p:txBody>
      </p:sp>
      <p:sp>
        <p:nvSpPr>
          <p:cNvPr id="7" name="Rectangle 6"/>
          <p:cNvSpPr/>
          <p:nvPr/>
        </p:nvSpPr>
        <p:spPr>
          <a:xfrm>
            <a:off x="723983" y="4267200"/>
            <a:ext cx="2256900"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lethargically</a:t>
            </a:r>
          </a:p>
        </p:txBody>
      </p:sp>
      <p:sp>
        <p:nvSpPr>
          <p:cNvPr id="8" name="Rectangle 7"/>
          <p:cNvSpPr/>
          <p:nvPr/>
        </p:nvSpPr>
        <p:spPr>
          <a:xfrm>
            <a:off x="3891124" y="2057400"/>
            <a:ext cx="1839158"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sluggishly</a:t>
            </a:r>
          </a:p>
        </p:txBody>
      </p:sp>
      <p:sp>
        <p:nvSpPr>
          <p:cNvPr id="9" name="Rectangle 8"/>
          <p:cNvSpPr/>
          <p:nvPr/>
        </p:nvSpPr>
        <p:spPr>
          <a:xfrm>
            <a:off x="6036060" y="3200400"/>
            <a:ext cx="1388522"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quickly</a:t>
            </a:r>
          </a:p>
        </p:txBody>
      </p:sp>
      <p:sp>
        <p:nvSpPr>
          <p:cNvPr id="12" name="Rectangle 11"/>
          <p:cNvSpPr/>
          <p:nvPr/>
        </p:nvSpPr>
        <p:spPr>
          <a:xfrm>
            <a:off x="2214724" y="3124200"/>
            <a:ext cx="1320811"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swiftly</a:t>
            </a:r>
          </a:p>
        </p:txBody>
      </p:sp>
      <p:pic>
        <p:nvPicPr>
          <p:cNvPr id="14345" name="Picture 14" descr="cartoon_crab_walking_hg_clr.gif"/>
          <p:cNvPicPr>
            <a:picLocks noChangeAspect="1"/>
          </p:cNvPicPr>
          <p:nvPr/>
        </p:nvPicPr>
        <p:blipFill>
          <a:blip r:embed="rId3" cstate="print"/>
          <a:srcRect/>
          <a:stretch>
            <a:fillRect/>
          </a:stretch>
        </p:blipFill>
        <p:spPr bwMode="auto">
          <a:xfrm>
            <a:off x="304800" y="1143000"/>
            <a:ext cx="2419350" cy="1382713"/>
          </a:xfrm>
          <a:prstGeom prst="rect">
            <a:avLst/>
          </a:prstGeom>
          <a:noFill/>
          <a:ln w="9525">
            <a:noFill/>
            <a:miter lim="800000"/>
            <a:headEnd/>
            <a:tailEnd/>
          </a:ln>
        </p:spPr>
      </p:pic>
      <p:pic>
        <p:nvPicPr>
          <p:cNvPr id="14346" name="Picture 15" descr="cartoon_crab_walking_hg_clr.gif"/>
          <p:cNvPicPr>
            <a:picLocks noChangeAspect="1"/>
          </p:cNvPicPr>
          <p:nvPr/>
        </p:nvPicPr>
        <p:blipFill>
          <a:blip r:embed="rId3" cstate="print"/>
          <a:srcRect/>
          <a:stretch>
            <a:fillRect/>
          </a:stretch>
        </p:blipFill>
        <p:spPr bwMode="auto">
          <a:xfrm>
            <a:off x="6724650" y="1143000"/>
            <a:ext cx="2419350" cy="1382713"/>
          </a:xfrm>
          <a:prstGeom prst="rect">
            <a:avLst/>
          </a:prstGeom>
          <a:noFill/>
          <a:ln w="9525">
            <a:noFill/>
            <a:miter lim="800000"/>
            <a:headEnd/>
            <a:tailEnd/>
          </a:ln>
        </p:spPr>
      </p:pic>
      <p:sp>
        <p:nvSpPr>
          <p:cNvPr id="11" name="Rectangle 10">
            <a:extLst>
              <a:ext uri="{FF2B5EF4-FFF2-40B4-BE49-F238E27FC236}">
                <a16:creationId xmlns:a16="http://schemas.microsoft.com/office/drawing/2014/main" id="{F67AAB0C-309F-4158-BC23-0C7BF58C1FEB}"/>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FF00"/>
                                      </p:to>
                                    </p:animClr>
                                  </p:childTnLst>
                                </p:cTn>
                              </p:par>
                              <p:par>
                                <p:cTn id="7" presetID="3" presetClass="emph" presetSubtype="2" fill="hold"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500" fill="hold"/>
                                        <p:tgtEl>
                                          <p:spTgt spid="8">
                                            <p:txEl>
                                              <p:pRg st="0" end="0"/>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dir="cw">
                                      <p:cBhvr override="childStyle">
                                        <p:cTn id="12" dur="500" fill="hold"/>
                                        <p:tgtEl>
                                          <p:spTgt spid="6">
                                            <p:txEl>
                                              <p:pRg st="0" end="0"/>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dir="cw">
                                      <p:cBhvr override="childStyle">
                                        <p:cTn id="14" dur="500" fill="hold"/>
                                        <p:tgtEl>
                                          <p:spTgt spid="12">
                                            <p:txEl>
                                              <p:pRg st="0" end="0"/>
                                            </p:txEl>
                                          </p:spTgt>
                                        </p:tgtEl>
                                        <p:attrNameLst>
                                          <p:attrName>style.color</p:attrName>
                                        </p:attrNameLst>
                                      </p:cBhvr>
                                      <p:to>
                                        <a:srgbClr val="FFFF00"/>
                                      </p:to>
                                    </p:animClr>
                                  </p:childTnLst>
                                </p:cTn>
                              </p:par>
                              <p:par>
                                <p:cTn id="15" presetID="3" presetClass="emph" presetSubtype="2" fill="hold" nodeType="withEffect">
                                  <p:stCondLst>
                                    <p:cond delay="0"/>
                                  </p:stCondLst>
                                  <p:childTnLst>
                                    <p:animClr clrSpc="rgb" dir="cw">
                                      <p:cBhvr override="childStyle">
                                        <p:cTn id="16" dur="500" fill="hold"/>
                                        <p:tgtEl>
                                          <p:spTgt spid="9">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8913" y="381000"/>
            <a:ext cx="6937605" cy="135421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When fish find new places, they become very</a:t>
            </a:r>
          </a:p>
          <a:p>
            <a:pPr algn="ctr">
              <a:defRPr/>
            </a:pPr>
            <a:r>
              <a:rPr lang="en-US" sz="5400" b="1" dirty="0">
                <a:ln w="11430"/>
                <a:solidFill>
                  <a:srgbClr val="00B050"/>
                </a:solidFill>
                <a:effectLst>
                  <a:outerShdw blurRad="50800" dist="39000" dir="5460000" algn="tl">
                    <a:srgbClr val="000000">
                      <a:alpha val="38000"/>
                    </a:srgbClr>
                  </a:outerShdw>
                </a:effectLst>
                <a:latin typeface="Calibri" pitchFamily="34" charset="0"/>
                <a:cs typeface="+mn-cs"/>
              </a:rPr>
              <a:t>curious.</a:t>
            </a:r>
          </a:p>
        </p:txBody>
      </p:sp>
      <p:sp>
        <p:nvSpPr>
          <p:cNvPr id="3" name="Rectangle 2"/>
          <p:cNvSpPr/>
          <p:nvPr/>
        </p:nvSpPr>
        <p:spPr>
          <a:xfrm>
            <a:off x="3457650" y="4419600"/>
            <a:ext cx="2404441"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unconcerned</a:t>
            </a:r>
          </a:p>
        </p:txBody>
      </p:sp>
      <p:sp>
        <p:nvSpPr>
          <p:cNvPr id="6" name="Rectangle 5"/>
          <p:cNvSpPr/>
          <p:nvPr/>
        </p:nvSpPr>
        <p:spPr>
          <a:xfrm>
            <a:off x="6477000" y="4495800"/>
            <a:ext cx="1950599"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inquisitive</a:t>
            </a:r>
          </a:p>
        </p:txBody>
      </p:sp>
      <p:sp>
        <p:nvSpPr>
          <p:cNvPr id="7" name="Rectangle 6"/>
          <p:cNvSpPr/>
          <p:nvPr/>
        </p:nvSpPr>
        <p:spPr>
          <a:xfrm>
            <a:off x="1364063" y="4267200"/>
            <a:ext cx="976742"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nosy</a:t>
            </a:r>
          </a:p>
        </p:txBody>
      </p:sp>
      <p:sp>
        <p:nvSpPr>
          <p:cNvPr id="8" name="Rectangle 7"/>
          <p:cNvSpPr/>
          <p:nvPr/>
        </p:nvSpPr>
        <p:spPr>
          <a:xfrm>
            <a:off x="5334000" y="2819400"/>
            <a:ext cx="1916936"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interested</a:t>
            </a:r>
          </a:p>
        </p:txBody>
      </p:sp>
      <p:sp>
        <p:nvSpPr>
          <p:cNvPr id="9" name="Rectangle 8"/>
          <p:cNvSpPr/>
          <p:nvPr/>
        </p:nvSpPr>
        <p:spPr>
          <a:xfrm>
            <a:off x="2362200" y="2743200"/>
            <a:ext cx="1193148"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bored</a:t>
            </a:r>
          </a:p>
        </p:txBody>
      </p:sp>
      <p:pic>
        <p:nvPicPr>
          <p:cNvPr id="15368" name="Picture 10" descr="fishy_starfish_staredown_hg_clr.gif"/>
          <p:cNvPicPr>
            <a:picLocks noChangeAspect="1"/>
          </p:cNvPicPr>
          <p:nvPr/>
        </p:nvPicPr>
        <p:blipFill>
          <a:blip r:embed="rId3" cstate="print"/>
          <a:srcRect/>
          <a:stretch>
            <a:fillRect/>
          </a:stretch>
        </p:blipFill>
        <p:spPr bwMode="auto">
          <a:xfrm>
            <a:off x="381000" y="990600"/>
            <a:ext cx="2071688" cy="1752600"/>
          </a:xfrm>
          <a:prstGeom prst="rect">
            <a:avLst/>
          </a:prstGeom>
          <a:noFill/>
          <a:ln w="9525">
            <a:noFill/>
            <a:miter lim="800000"/>
            <a:headEnd/>
            <a:tailEnd/>
          </a:ln>
        </p:spPr>
      </p:pic>
      <p:pic>
        <p:nvPicPr>
          <p:cNvPr id="15369" name="Picture 12" descr="fishy_starfish_staredown_hg_clr.gif"/>
          <p:cNvPicPr>
            <a:picLocks noChangeAspect="1"/>
          </p:cNvPicPr>
          <p:nvPr/>
        </p:nvPicPr>
        <p:blipFill>
          <a:blip r:embed="rId3" cstate="print"/>
          <a:srcRect/>
          <a:stretch>
            <a:fillRect/>
          </a:stretch>
        </p:blipFill>
        <p:spPr bwMode="auto">
          <a:xfrm>
            <a:off x="6858000" y="914400"/>
            <a:ext cx="2071688" cy="1752600"/>
          </a:xfrm>
          <a:prstGeom prst="rect">
            <a:avLst/>
          </a:prstGeom>
          <a:noFill/>
          <a:ln w="9525">
            <a:noFill/>
            <a:miter lim="800000"/>
            <a:headEnd/>
            <a:tailEnd/>
          </a:ln>
        </p:spPr>
      </p:pic>
      <p:sp>
        <p:nvSpPr>
          <p:cNvPr id="10" name="Rectangle 9">
            <a:extLst>
              <a:ext uri="{FF2B5EF4-FFF2-40B4-BE49-F238E27FC236}">
                <a16:creationId xmlns:a16="http://schemas.microsoft.com/office/drawing/2014/main" id="{553E6195-938C-46BA-84D5-867A4FDCEAAD}"/>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FF00"/>
                                      </p:to>
                                    </p:animClr>
                                  </p:childTnLst>
                                </p:cTn>
                              </p:par>
                              <p:par>
                                <p:cTn id="7" presetID="3" presetClass="emph" presetSubtype="2" fill="hold"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500" fill="hold"/>
                                        <p:tgtEl>
                                          <p:spTgt spid="8">
                                            <p:txEl>
                                              <p:pRg st="0" end="0"/>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dir="cw">
                                      <p:cBhvr override="childStyle">
                                        <p:cTn id="12" dur="500" fill="hold"/>
                                        <p:tgtEl>
                                          <p:spTgt spid="6">
                                            <p:txEl>
                                              <p:pRg st="0" end="0"/>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dir="cw">
                                      <p:cBhvr override="childStyle">
                                        <p:cTn id="14" dur="500" fill="hold"/>
                                        <p:tgtEl>
                                          <p:spTgt spid="9">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381000"/>
            <a:ext cx="6375977" cy="135421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When sea turtles are swimming they look</a:t>
            </a:r>
          </a:p>
          <a:p>
            <a:pPr algn="ctr">
              <a:defRPr/>
            </a:pPr>
            <a:r>
              <a:rPr lang="en-US" sz="5400" b="1" dirty="0">
                <a:ln w="11430"/>
                <a:solidFill>
                  <a:srgbClr val="00B050"/>
                </a:solidFill>
                <a:effectLst>
                  <a:outerShdw blurRad="50800" dist="39000" dir="5460000" algn="tl">
                    <a:srgbClr val="000000">
                      <a:alpha val="38000"/>
                    </a:srgbClr>
                  </a:outerShdw>
                </a:effectLst>
                <a:latin typeface="Calibri" pitchFamily="34" charset="0"/>
                <a:cs typeface="+mn-cs"/>
              </a:rPr>
              <a:t>silly.</a:t>
            </a:r>
          </a:p>
        </p:txBody>
      </p:sp>
      <p:sp>
        <p:nvSpPr>
          <p:cNvPr id="3" name="Rectangle 2"/>
          <p:cNvSpPr/>
          <p:nvPr/>
        </p:nvSpPr>
        <p:spPr>
          <a:xfrm>
            <a:off x="1295400" y="4267200"/>
            <a:ext cx="1406155"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serious</a:t>
            </a:r>
          </a:p>
        </p:txBody>
      </p:sp>
      <p:sp>
        <p:nvSpPr>
          <p:cNvPr id="6" name="Rectangle 5"/>
          <p:cNvSpPr/>
          <p:nvPr/>
        </p:nvSpPr>
        <p:spPr>
          <a:xfrm>
            <a:off x="6778365" y="4495800"/>
            <a:ext cx="1347869"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absurd</a:t>
            </a:r>
          </a:p>
        </p:txBody>
      </p:sp>
      <p:sp>
        <p:nvSpPr>
          <p:cNvPr id="7" name="Rectangle 6"/>
          <p:cNvSpPr/>
          <p:nvPr/>
        </p:nvSpPr>
        <p:spPr>
          <a:xfrm>
            <a:off x="3733800" y="4876800"/>
            <a:ext cx="184858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ridiculous</a:t>
            </a:r>
          </a:p>
        </p:txBody>
      </p:sp>
      <p:sp>
        <p:nvSpPr>
          <p:cNvPr id="8" name="Rectangle 7"/>
          <p:cNvSpPr/>
          <p:nvPr/>
        </p:nvSpPr>
        <p:spPr>
          <a:xfrm>
            <a:off x="1371600" y="3124200"/>
            <a:ext cx="114281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goofy</a:t>
            </a:r>
          </a:p>
        </p:txBody>
      </p:sp>
      <p:sp>
        <p:nvSpPr>
          <p:cNvPr id="9" name="Rectangle 8"/>
          <p:cNvSpPr/>
          <p:nvPr/>
        </p:nvSpPr>
        <p:spPr>
          <a:xfrm>
            <a:off x="6595148" y="3048000"/>
            <a:ext cx="156645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sensible</a:t>
            </a:r>
          </a:p>
        </p:txBody>
      </p:sp>
      <p:sp>
        <p:nvSpPr>
          <p:cNvPr id="12" name="Rectangle 11"/>
          <p:cNvSpPr/>
          <p:nvPr/>
        </p:nvSpPr>
        <p:spPr>
          <a:xfrm>
            <a:off x="3505200" y="2133600"/>
            <a:ext cx="2262800"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levelheaded</a:t>
            </a:r>
          </a:p>
        </p:txBody>
      </p:sp>
      <p:pic>
        <p:nvPicPr>
          <p:cNvPr id="16393" name="Picture 13" descr="turtle_swimming_hg_clr.gif"/>
          <p:cNvPicPr>
            <a:picLocks noChangeAspect="1"/>
          </p:cNvPicPr>
          <p:nvPr/>
        </p:nvPicPr>
        <p:blipFill>
          <a:blip r:embed="rId3" cstate="print"/>
          <a:srcRect/>
          <a:stretch>
            <a:fillRect/>
          </a:stretch>
        </p:blipFill>
        <p:spPr bwMode="auto">
          <a:xfrm>
            <a:off x="228600" y="685800"/>
            <a:ext cx="1895475" cy="1895475"/>
          </a:xfrm>
          <a:prstGeom prst="rect">
            <a:avLst/>
          </a:prstGeom>
          <a:noFill/>
          <a:ln w="9525">
            <a:noFill/>
            <a:miter lim="800000"/>
            <a:headEnd/>
            <a:tailEnd/>
          </a:ln>
        </p:spPr>
      </p:pic>
      <p:pic>
        <p:nvPicPr>
          <p:cNvPr id="16394" name="Picture 14" descr="turtle_swimming_hg_clr.gif"/>
          <p:cNvPicPr>
            <a:picLocks noChangeAspect="1"/>
          </p:cNvPicPr>
          <p:nvPr/>
        </p:nvPicPr>
        <p:blipFill>
          <a:blip r:embed="rId3" cstate="print"/>
          <a:srcRect/>
          <a:stretch>
            <a:fillRect/>
          </a:stretch>
        </p:blipFill>
        <p:spPr bwMode="auto">
          <a:xfrm>
            <a:off x="7248525" y="685800"/>
            <a:ext cx="1895475" cy="1895475"/>
          </a:xfrm>
          <a:prstGeom prst="rect">
            <a:avLst/>
          </a:prstGeom>
          <a:noFill/>
          <a:ln w="9525">
            <a:noFill/>
            <a:miter lim="800000"/>
            <a:headEnd/>
            <a:tailEnd/>
          </a:ln>
        </p:spPr>
      </p:pic>
      <p:sp>
        <p:nvSpPr>
          <p:cNvPr id="11" name="Rectangle 10">
            <a:extLst>
              <a:ext uri="{FF2B5EF4-FFF2-40B4-BE49-F238E27FC236}">
                <a16:creationId xmlns:a16="http://schemas.microsoft.com/office/drawing/2014/main" id="{1C556A6B-2335-4518-AA23-0301A42FB762}"/>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FF00"/>
                                      </p:to>
                                    </p:animClr>
                                  </p:childTnLst>
                                </p:cTn>
                              </p:par>
                              <p:par>
                                <p:cTn id="7" presetID="3" presetClass="emph" presetSubtype="2" fill="hold"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500" fill="hold"/>
                                        <p:tgtEl>
                                          <p:spTgt spid="8">
                                            <p:txEl>
                                              <p:pRg st="0" end="0"/>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dir="cw">
                                      <p:cBhvr override="childStyle">
                                        <p:cTn id="12" dur="500" fill="hold"/>
                                        <p:tgtEl>
                                          <p:spTgt spid="6">
                                            <p:txEl>
                                              <p:pRg st="0" end="0"/>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dir="cw">
                                      <p:cBhvr override="childStyle">
                                        <p:cTn id="14" dur="500" fill="hold"/>
                                        <p:tgtEl>
                                          <p:spTgt spid="12">
                                            <p:txEl>
                                              <p:pRg st="0" end="0"/>
                                            </p:txEl>
                                          </p:spTgt>
                                        </p:tgtEl>
                                        <p:attrNameLst>
                                          <p:attrName>style.color</p:attrName>
                                        </p:attrNameLst>
                                      </p:cBhvr>
                                      <p:to>
                                        <a:srgbClr val="FFFF00"/>
                                      </p:to>
                                    </p:animClr>
                                  </p:childTnLst>
                                </p:cTn>
                              </p:par>
                              <p:par>
                                <p:cTn id="15" presetID="3" presetClass="emph" presetSubtype="2" fill="hold" nodeType="withEffect">
                                  <p:stCondLst>
                                    <p:cond delay="0"/>
                                  </p:stCondLst>
                                  <p:childTnLst>
                                    <p:animClr clrSpc="rgb" dir="cw">
                                      <p:cBhvr override="childStyle">
                                        <p:cTn id="16" dur="500" fill="hold"/>
                                        <p:tgtEl>
                                          <p:spTgt spid="9">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2041" y="457200"/>
            <a:ext cx="7461658" cy="135421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When sharks are hunting for prey, they can seem</a:t>
            </a:r>
          </a:p>
          <a:p>
            <a:pPr algn="ctr">
              <a:defRPr/>
            </a:pPr>
            <a:r>
              <a:rPr lang="en-US" sz="5400" b="1" dirty="0">
                <a:ln w="11430"/>
                <a:solidFill>
                  <a:srgbClr val="00B050"/>
                </a:solidFill>
                <a:effectLst>
                  <a:outerShdw blurRad="50800" dist="39000" dir="5460000" algn="tl">
                    <a:srgbClr val="000000">
                      <a:alpha val="38000"/>
                    </a:srgbClr>
                  </a:outerShdw>
                </a:effectLst>
                <a:latin typeface="Calibri" pitchFamily="34" charset="0"/>
                <a:cs typeface="+mn-cs"/>
              </a:rPr>
              <a:t>scary.</a:t>
            </a:r>
          </a:p>
        </p:txBody>
      </p:sp>
      <p:sp>
        <p:nvSpPr>
          <p:cNvPr id="3" name="Rectangle 2"/>
          <p:cNvSpPr/>
          <p:nvPr/>
        </p:nvSpPr>
        <p:spPr>
          <a:xfrm>
            <a:off x="7315200" y="4419600"/>
            <a:ext cx="883575"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nice</a:t>
            </a:r>
          </a:p>
        </p:txBody>
      </p:sp>
      <p:sp>
        <p:nvSpPr>
          <p:cNvPr id="6" name="Rectangle 5"/>
          <p:cNvSpPr/>
          <p:nvPr/>
        </p:nvSpPr>
        <p:spPr>
          <a:xfrm>
            <a:off x="838200" y="4267200"/>
            <a:ext cx="1393331"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chilling</a:t>
            </a:r>
          </a:p>
        </p:txBody>
      </p:sp>
      <p:sp>
        <p:nvSpPr>
          <p:cNvPr id="7" name="Rectangle 6"/>
          <p:cNvSpPr/>
          <p:nvPr/>
        </p:nvSpPr>
        <p:spPr>
          <a:xfrm>
            <a:off x="3733800" y="4191000"/>
            <a:ext cx="176221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terrifying</a:t>
            </a:r>
          </a:p>
        </p:txBody>
      </p:sp>
      <p:sp>
        <p:nvSpPr>
          <p:cNvPr id="8" name="Rectangle 7"/>
          <p:cNvSpPr/>
          <p:nvPr/>
        </p:nvSpPr>
        <p:spPr>
          <a:xfrm>
            <a:off x="6400800" y="2971800"/>
            <a:ext cx="204979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frightening</a:t>
            </a:r>
          </a:p>
        </p:txBody>
      </p:sp>
      <p:sp>
        <p:nvSpPr>
          <p:cNvPr id="9" name="Rectangle 8"/>
          <p:cNvSpPr/>
          <p:nvPr/>
        </p:nvSpPr>
        <p:spPr>
          <a:xfrm>
            <a:off x="1524000" y="2895600"/>
            <a:ext cx="922047"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kind</a:t>
            </a:r>
          </a:p>
        </p:txBody>
      </p:sp>
      <p:sp>
        <p:nvSpPr>
          <p:cNvPr id="12" name="Rectangle 11"/>
          <p:cNvSpPr/>
          <p:nvPr/>
        </p:nvSpPr>
        <p:spPr>
          <a:xfrm>
            <a:off x="3817596" y="2133600"/>
            <a:ext cx="163801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pleasant</a:t>
            </a:r>
          </a:p>
        </p:txBody>
      </p:sp>
      <p:pic>
        <p:nvPicPr>
          <p:cNvPr id="17417" name="Picture 10" descr="blue_shark_swimming_lg_clr.gif"/>
          <p:cNvPicPr>
            <a:picLocks noChangeAspect="1"/>
          </p:cNvPicPr>
          <p:nvPr/>
        </p:nvPicPr>
        <p:blipFill>
          <a:blip r:embed="rId3" cstate="print"/>
          <a:srcRect/>
          <a:stretch>
            <a:fillRect/>
          </a:stretch>
        </p:blipFill>
        <p:spPr bwMode="auto">
          <a:xfrm>
            <a:off x="1066800" y="1066800"/>
            <a:ext cx="1905000" cy="896938"/>
          </a:xfrm>
          <a:prstGeom prst="rect">
            <a:avLst/>
          </a:prstGeom>
          <a:noFill/>
          <a:ln w="9525">
            <a:noFill/>
            <a:miter lim="800000"/>
            <a:headEnd/>
            <a:tailEnd/>
          </a:ln>
        </p:spPr>
      </p:pic>
      <p:pic>
        <p:nvPicPr>
          <p:cNvPr id="17418" name="Picture 12" descr="blue_shark_swimming_lg_clr.gif"/>
          <p:cNvPicPr>
            <a:picLocks noChangeAspect="1"/>
          </p:cNvPicPr>
          <p:nvPr/>
        </p:nvPicPr>
        <p:blipFill>
          <a:blip r:embed="rId3" cstate="print"/>
          <a:srcRect/>
          <a:stretch>
            <a:fillRect/>
          </a:stretch>
        </p:blipFill>
        <p:spPr bwMode="auto">
          <a:xfrm flipH="1">
            <a:off x="6629400" y="990600"/>
            <a:ext cx="1752600" cy="895350"/>
          </a:xfrm>
          <a:prstGeom prst="rect">
            <a:avLst/>
          </a:prstGeom>
          <a:noFill/>
          <a:ln w="9525">
            <a:noFill/>
            <a:miter lim="800000"/>
            <a:headEnd/>
            <a:tailEnd/>
          </a:ln>
        </p:spPr>
      </p:pic>
      <p:sp>
        <p:nvSpPr>
          <p:cNvPr id="11" name="Rectangle 10">
            <a:extLst>
              <a:ext uri="{FF2B5EF4-FFF2-40B4-BE49-F238E27FC236}">
                <a16:creationId xmlns:a16="http://schemas.microsoft.com/office/drawing/2014/main" id="{73489B52-88C3-4171-87E4-425728566813}"/>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FF00"/>
                                      </p:to>
                                    </p:animClr>
                                  </p:childTnLst>
                                </p:cTn>
                              </p:par>
                              <p:par>
                                <p:cTn id="7" presetID="3" presetClass="emph" presetSubtype="2" fill="hold"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500" fill="hold"/>
                                        <p:tgtEl>
                                          <p:spTgt spid="8">
                                            <p:txEl>
                                              <p:pRg st="0" end="0"/>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dir="cw">
                                      <p:cBhvr override="childStyle">
                                        <p:cTn id="12" dur="500" fill="hold"/>
                                        <p:tgtEl>
                                          <p:spTgt spid="6">
                                            <p:txEl>
                                              <p:pRg st="0" end="0"/>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dir="cw">
                                      <p:cBhvr override="childStyle">
                                        <p:cTn id="14" dur="500" fill="hold"/>
                                        <p:tgtEl>
                                          <p:spTgt spid="12">
                                            <p:txEl>
                                              <p:pRg st="0" end="0"/>
                                            </p:txEl>
                                          </p:spTgt>
                                        </p:tgtEl>
                                        <p:attrNameLst>
                                          <p:attrName>style.color</p:attrName>
                                        </p:attrNameLst>
                                      </p:cBhvr>
                                      <p:to>
                                        <a:srgbClr val="FFFF00"/>
                                      </p:to>
                                    </p:animClr>
                                  </p:childTnLst>
                                </p:cTn>
                              </p:par>
                              <p:par>
                                <p:cTn id="15" presetID="3" presetClass="emph" presetSubtype="2" fill="hold" nodeType="withEffect">
                                  <p:stCondLst>
                                    <p:cond delay="0"/>
                                  </p:stCondLst>
                                  <p:childTnLst>
                                    <p:animClr clrSpc="rgb" dir="cw">
                                      <p:cBhvr override="childStyle">
                                        <p:cTn id="16" dur="500" fill="hold"/>
                                        <p:tgtEl>
                                          <p:spTgt spid="9">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658461" cy="135421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Seahorses can hold on to seaweed because their tails are</a:t>
            </a:r>
          </a:p>
          <a:p>
            <a:pPr algn="ctr">
              <a:defRPr/>
            </a:pPr>
            <a:r>
              <a:rPr lang="en-US" sz="5400" b="1" dirty="0">
                <a:ln w="11430"/>
                <a:solidFill>
                  <a:srgbClr val="00B050"/>
                </a:solidFill>
                <a:effectLst>
                  <a:outerShdw blurRad="50800" dist="39000" dir="5460000" algn="tl">
                    <a:srgbClr val="000000">
                      <a:alpha val="38000"/>
                    </a:srgbClr>
                  </a:outerShdw>
                </a:effectLst>
                <a:latin typeface="Calibri" pitchFamily="34" charset="0"/>
                <a:cs typeface="+mn-cs"/>
              </a:rPr>
              <a:t>strong.</a:t>
            </a:r>
          </a:p>
        </p:txBody>
      </p:sp>
      <p:sp>
        <p:nvSpPr>
          <p:cNvPr id="3" name="Rectangle 2"/>
          <p:cNvSpPr/>
          <p:nvPr/>
        </p:nvSpPr>
        <p:spPr>
          <a:xfrm>
            <a:off x="6592183" y="4267200"/>
            <a:ext cx="1567610"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scrawny</a:t>
            </a:r>
          </a:p>
        </p:txBody>
      </p:sp>
      <p:sp>
        <p:nvSpPr>
          <p:cNvPr id="6" name="Rectangle 5"/>
          <p:cNvSpPr/>
          <p:nvPr/>
        </p:nvSpPr>
        <p:spPr>
          <a:xfrm>
            <a:off x="6553200" y="2971800"/>
            <a:ext cx="1730730"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powerful</a:t>
            </a:r>
          </a:p>
        </p:txBody>
      </p:sp>
      <p:sp>
        <p:nvSpPr>
          <p:cNvPr id="7" name="Rectangle 6"/>
          <p:cNvSpPr/>
          <p:nvPr/>
        </p:nvSpPr>
        <p:spPr>
          <a:xfrm>
            <a:off x="4114800" y="2514600"/>
            <a:ext cx="1260281"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sturdy</a:t>
            </a:r>
          </a:p>
        </p:txBody>
      </p:sp>
      <p:sp>
        <p:nvSpPr>
          <p:cNvPr id="8" name="Rectangle 7"/>
          <p:cNvSpPr/>
          <p:nvPr/>
        </p:nvSpPr>
        <p:spPr>
          <a:xfrm>
            <a:off x="1828800" y="2819400"/>
            <a:ext cx="1177695"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tough</a:t>
            </a:r>
          </a:p>
        </p:txBody>
      </p:sp>
      <p:sp>
        <p:nvSpPr>
          <p:cNvPr id="9" name="Rectangle 8"/>
          <p:cNvSpPr/>
          <p:nvPr/>
        </p:nvSpPr>
        <p:spPr>
          <a:xfrm>
            <a:off x="1209640" y="4038600"/>
            <a:ext cx="1093569"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weak</a:t>
            </a:r>
          </a:p>
        </p:txBody>
      </p:sp>
      <p:sp>
        <p:nvSpPr>
          <p:cNvPr id="12" name="Rectangle 11"/>
          <p:cNvSpPr/>
          <p:nvPr/>
        </p:nvSpPr>
        <p:spPr>
          <a:xfrm>
            <a:off x="4277558" y="4648200"/>
            <a:ext cx="855299"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frail</a:t>
            </a:r>
          </a:p>
        </p:txBody>
      </p:sp>
      <p:pic>
        <p:nvPicPr>
          <p:cNvPr id="18441" name="Picture 13" descr="seahorse_hang_on_lg_clr.gif"/>
          <p:cNvPicPr>
            <a:picLocks noChangeAspect="1"/>
          </p:cNvPicPr>
          <p:nvPr/>
        </p:nvPicPr>
        <p:blipFill>
          <a:blip r:embed="rId3" cstate="print"/>
          <a:srcRect/>
          <a:stretch>
            <a:fillRect/>
          </a:stretch>
        </p:blipFill>
        <p:spPr bwMode="auto">
          <a:xfrm>
            <a:off x="838200" y="990600"/>
            <a:ext cx="1524000" cy="1524000"/>
          </a:xfrm>
          <a:prstGeom prst="rect">
            <a:avLst/>
          </a:prstGeom>
          <a:noFill/>
          <a:ln w="9525">
            <a:noFill/>
            <a:miter lim="800000"/>
            <a:headEnd/>
            <a:tailEnd/>
          </a:ln>
        </p:spPr>
      </p:pic>
      <p:pic>
        <p:nvPicPr>
          <p:cNvPr id="18442" name="Picture 14" descr="seahorse_hang_on_lg_clr.gif"/>
          <p:cNvPicPr>
            <a:picLocks noChangeAspect="1"/>
          </p:cNvPicPr>
          <p:nvPr/>
        </p:nvPicPr>
        <p:blipFill>
          <a:blip r:embed="rId3" cstate="print"/>
          <a:srcRect/>
          <a:stretch>
            <a:fillRect/>
          </a:stretch>
        </p:blipFill>
        <p:spPr bwMode="auto">
          <a:xfrm>
            <a:off x="7010400" y="990600"/>
            <a:ext cx="1524000" cy="1524000"/>
          </a:xfrm>
          <a:prstGeom prst="rect">
            <a:avLst/>
          </a:prstGeom>
          <a:noFill/>
          <a:ln w="9525">
            <a:noFill/>
            <a:miter lim="800000"/>
            <a:headEnd/>
            <a:tailEnd/>
          </a:ln>
        </p:spPr>
      </p:pic>
      <p:sp>
        <p:nvSpPr>
          <p:cNvPr id="11" name="Rectangle 10">
            <a:extLst>
              <a:ext uri="{FF2B5EF4-FFF2-40B4-BE49-F238E27FC236}">
                <a16:creationId xmlns:a16="http://schemas.microsoft.com/office/drawing/2014/main" id="{7B41A8F9-BE7E-4C1C-8139-A130A8C0295E}"/>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FF00"/>
                                      </p:to>
                                    </p:animClr>
                                  </p:childTnLst>
                                </p:cTn>
                              </p:par>
                              <p:par>
                                <p:cTn id="7" presetID="3" presetClass="emph" presetSubtype="2" fill="hold"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500" fill="hold"/>
                                        <p:tgtEl>
                                          <p:spTgt spid="8">
                                            <p:txEl>
                                              <p:pRg st="0" end="0"/>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dir="cw">
                                      <p:cBhvr override="childStyle">
                                        <p:cTn id="12" dur="500" fill="hold"/>
                                        <p:tgtEl>
                                          <p:spTgt spid="6">
                                            <p:txEl>
                                              <p:pRg st="0" end="0"/>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dir="cw">
                                      <p:cBhvr override="childStyle">
                                        <p:cTn id="14" dur="500" fill="hold"/>
                                        <p:tgtEl>
                                          <p:spTgt spid="12">
                                            <p:txEl>
                                              <p:pRg st="0" end="0"/>
                                            </p:txEl>
                                          </p:spTgt>
                                        </p:tgtEl>
                                        <p:attrNameLst>
                                          <p:attrName>style.color</p:attrName>
                                        </p:attrNameLst>
                                      </p:cBhvr>
                                      <p:to>
                                        <a:srgbClr val="FFFF00"/>
                                      </p:to>
                                    </p:animClr>
                                  </p:childTnLst>
                                </p:cTn>
                              </p:par>
                              <p:par>
                                <p:cTn id="15" presetID="3" presetClass="emph" presetSubtype="2" fill="hold" nodeType="withEffect">
                                  <p:stCondLst>
                                    <p:cond delay="0"/>
                                  </p:stCondLst>
                                  <p:childTnLst>
                                    <p:animClr clrSpc="rgb" dir="cw">
                                      <p:cBhvr override="childStyle">
                                        <p:cTn id="16" dur="500" fill="hold"/>
                                        <p:tgtEl>
                                          <p:spTgt spid="9">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114800" y="838200"/>
            <a:ext cx="4724400" cy="4114800"/>
          </a:xfrm>
          <a:prstGeom prst="cloudCallout">
            <a:avLst>
              <a:gd name="adj1" fmla="val -72217"/>
              <a:gd name="adj2" fmla="val 9927"/>
            </a:avLst>
          </a:prstGeom>
          <a:gradFill flip="none" rotWithShape="1">
            <a:gsLst>
              <a:gs pos="0">
                <a:srgbClr val="5E9EFF"/>
              </a:gs>
              <a:gs pos="39999">
                <a:srgbClr val="85C2FF"/>
              </a:gs>
              <a:gs pos="70000">
                <a:srgbClr val="C4D6EB"/>
              </a:gs>
              <a:gs pos="100000">
                <a:srgbClr val="FFEBFA"/>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effectLst>
                  <a:outerShdw blurRad="38100" dist="38100" dir="2700000" algn="tl">
                    <a:srgbClr val="000000">
                      <a:alpha val="43137"/>
                    </a:srgbClr>
                  </a:outerShdw>
                </a:effectLst>
                <a:latin typeface="Calibri" pitchFamily="34" charset="0"/>
              </a:rPr>
              <a:t>You’re </a:t>
            </a:r>
            <a:r>
              <a:rPr lang="en-US" sz="3200" b="1" dirty="0">
                <a:effectLst>
                  <a:outerShdw blurRad="38100" dist="38100" dir="2700000" algn="tl">
                    <a:srgbClr val="000000">
                      <a:alpha val="43137"/>
                    </a:srgbClr>
                  </a:outerShdw>
                </a:effectLst>
                <a:latin typeface="Calibri" pitchFamily="34" charset="0"/>
              </a:rPr>
              <a:t>doing great!</a:t>
            </a:r>
          </a:p>
          <a:p>
            <a:pPr algn="ctr">
              <a:defRPr/>
            </a:pPr>
            <a:r>
              <a:rPr lang="en-US" sz="3200" b="1" dirty="0">
                <a:effectLst>
                  <a:outerShdw blurRad="38100" dist="38100" dir="2700000" algn="tl">
                    <a:srgbClr val="000000">
                      <a:alpha val="43137"/>
                    </a:srgbClr>
                  </a:outerShdw>
                </a:effectLst>
                <a:latin typeface="Calibri" pitchFamily="34" charset="0"/>
              </a:rPr>
              <a:t>Now let’s see if you can handle some test questions!!</a:t>
            </a:r>
          </a:p>
        </p:txBody>
      </p:sp>
      <p:sp>
        <p:nvSpPr>
          <p:cNvPr id="3" name="Rectangle 2">
            <a:extLst>
              <a:ext uri="{FF2B5EF4-FFF2-40B4-BE49-F238E27FC236}">
                <a16:creationId xmlns:a16="http://schemas.microsoft.com/office/drawing/2014/main" id="{8168285B-5F4A-46D1-959E-DF053F639883}"/>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
        <p:nvSpPr>
          <p:cNvPr id="5" name="Rectangle 4">
            <a:extLst>
              <a:ext uri="{FF2B5EF4-FFF2-40B4-BE49-F238E27FC236}">
                <a16:creationId xmlns:a16="http://schemas.microsoft.com/office/drawing/2014/main" id="{80B8BD7E-267F-4723-99BC-5E689854CD89}"/>
              </a:ext>
            </a:extLst>
          </p:cNvPr>
          <p:cNvSpPr/>
          <p:nvPr/>
        </p:nvSpPr>
        <p:spPr>
          <a:xfrm>
            <a:off x="152400" y="67641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5" descr="scuba_samantha_pr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04800" y="685800"/>
            <a:ext cx="8839200" cy="407803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Pat and Diana reached the </a:t>
            </a:r>
            <a:r>
              <a:rPr lang="en-US" sz="3200" b="1" u="sng" dirty="0">
                <a:ln w="11430"/>
                <a:effectLst>
                  <a:outerShdw blurRad="50800" dist="39000" dir="5460000" algn="tl">
                    <a:srgbClr val="000000">
                      <a:alpha val="38000"/>
                    </a:srgbClr>
                  </a:outerShdw>
                </a:effectLst>
                <a:latin typeface="Calibri" pitchFamily="34" charset="0"/>
                <a:cs typeface="+mn-cs"/>
              </a:rPr>
              <a:t>giant</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 coral reef, and searched for fish.</a:t>
            </a:r>
          </a:p>
          <a:p>
            <a:pPr algn="ctr">
              <a:defRPr/>
            </a:pP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endParaRPr>
          </a:p>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What is an antonym for the underlined word?</a:t>
            </a:r>
          </a:p>
          <a:p>
            <a:pPr marL="514350" indent="-514350">
              <a:buFontTx/>
              <a:buAutoNum type="alphaLcPeriod"/>
              <a:defRPr/>
            </a:pPr>
            <a:endParaRPr lang="en-US" sz="1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endParaRP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huge</a:t>
            </a: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massive</a:t>
            </a: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tiny</a:t>
            </a: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enormous</a:t>
            </a:r>
          </a:p>
        </p:txBody>
      </p:sp>
      <p:pic>
        <p:nvPicPr>
          <p:cNvPr id="20484" name="Picture 3" descr="largemouth_bass_swimming_in_weeds_hg_clr.gif"/>
          <p:cNvPicPr>
            <a:picLocks noChangeAspect="1"/>
          </p:cNvPicPr>
          <p:nvPr/>
        </p:nvPicPr>
        <p:blipFill>
          <a:blip r:embed="rId4" cstate="print"/>
          <a:srcRect/>
          <a:stretch>
            <a:fillRect/>
          </a:stretch>
        </p:blipFill>
        <p:spPr bwMode="auto">
          <a:xfrm>
            <a:off x="4648200" y="2971799"/>
            <a:ext cx="3657600" cy="3092431"/>
          </a:xfrm>
          <a:prstGeom prst="rect">
            <a:avLst/>
          </a:prstGeom>
          <a:noFill/>
          <a:ln w="9525">
            <a:noFill/>
            <a:miter lim="800000"/>
            <a:headEnd/>
            <a:tailEnd/>
          </a:ln>
        </p:spPr>
      </p:pic>
      <p:sp>
        <p:nvSpPr>
          <p:cNvPr id="5" name="Rectangle 4">
            <a:extLst>
              <a:ext uri="{FF2B5EF4-FFF2-40B4-BE49-F238E27FC236}">
                <a16:creationId xmlns:a16="http://schemas.microsoft.com/office/drawing/2014/main" id="{51493474-25C2-4D33-8E4C-8198DCFC23D4}"/>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6" end="6"/>
                                            </p:txEl>
                                          </p:spTgt>
                                        </p:tgtEl>
                                        <p:attrNameLst>
                                          <p:attrName>style.color</p:attrName>
                                        </p:attrNameLst>
                                      </p:cBhvr>
                                      <p:to>
                                        <a:srgbClr val="008000"/>
                                      </p:to>
                                    </p:animClr>
                                  </p:childTnLst>
                                </p:cTn>
                              </p:par>
                              <p:par>
                                <p:cTn id="7" presetID="4" presetClass="emph" presetSubtype="2" fill="hold" nodeType="withEffect">
                                  <p:stCondLst>
                                    <p:cond delay="0"/>
                                  </p:stCondLst>
                                  <p:childTnLst>
                                    <p:anim to="1.15" calcmode="lin" valueType="num">
                                      <p:cBhvr override="childStyle">
                                        <p:cTn id="8" dur="2000" fill="hold"/>
                                        <p:tgtEl>
                                          <p:spTgt spid="3">
                                            <p:txEl>
                                              <p:pRg st="6" end="6"/>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descr="scuba_samantha_pr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5800" y="685800"/>
            <a:ext cx="8077200" cy="457048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A beautiful manta ray gave Wendy a </a:t>
            </a:r>
            <a:r>
              <a:rPr lang="en-US" sz="3200" b="1" u="sng" dirty="0">
                <a:ln w="11430"/>
                <a:effectLst>
                  <a:outerShdw blurRad="50800" dist="39000" dir="5460000" algn="tl">
                    <a:srgbClr val="000000">
                      <a:alpha val="38000"/>
                    </a:srgbClr>
                  </a:outerShdw>
                </a:effectLst>
                <a:latin typeface="Calibri" pitchFamily="34" charset="0"/>
                <a:cs typeface="+mn-cs"/>
              </a:rPr>
              <a:t>smooth</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 ride through the ocean.</a:t>
            </a:r>
          </a:p>
          <a:p>
            <a:pPr algn="ctr">
              <a:defRPr/>
            </a:pP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endParaRPr>
          </a:p>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What is a synonym for the underlined word?</a:t>
            </a:r>
          </a:p>
          <a:p>
            <a:pPr marL="514350" indent="-514350">
              <a:buFontTx/>
              <a:buAutoNum type="alphaLcPeriod"/>
              <a:defRPr/>
            </a:pPr>
            <a:endParaRPr lang="en-US" sz="1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endParaRPr>
          </a:p>
          <a:p>
            <a:pPr marL="514350" indent="-514350">
              <a:buFontTx/>
              <a:buAutoNum type="alphaLcPeriod"/>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endParaRP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easy</a:t>
            </a: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rough</a:t>
            </a: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bumpy</a:t>
            </a: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violent</a:t>
            </a:r>
          </a:p>
        </p:txBody>
      </p:sp>
      <p:pic>
        <p:nvPicPr>
          <p:cNvPr id="21508" name="Picture 5" descr="stingray_scuba_diver_getting_ride_hg_clr.gif"/>
          <p:cNvPicPr>
            <a:picLocks noChangeAspect="1"/>
          </p:cNvPicPr>
          <p:nvPr/>
        </p:nvPicPr>
        <p:blipFill>
          <a:blip r:embed="rId4" cstate="print"/>
          <a:srcRect/>
          <a:stretch>
            <a:fillRect/>
          </a:stretch>
        </p:blipFill>
        <p:spPr bwMode="auto">
          <a:xfrm>
            <a:off x="4419600" y="3048000"/>
            <a:ext cx="3733800" cy="3200400"/>
          </a:xfrm>
          <a:prstGeom prst="rect">
            <a:avLst/>
          </a:prstGeom>
          <a:noFill/>
          <a:ln w="9525">
            <a:noFill/>
            <a:miter lim="800000"/>
            <a:headEnd/>
            <a:tailEnd/>
          </a:ln>
        </p:spPr>
      </p:pic>
      <p:sp>
        <p:nvSpPr>
          <p:cNvPr id="5" name="Rectangle 4">
            <a:extLst>
              <a:ext uri="{FF2B5EF4-FFF2-40B4-BE49-F238E27FC236}">
                <a16:creationId xmlns:a16="http://schemas.microsoft.com/office/drawing/2014/main" id="{16875A29-04E6-4361-8674-25C6FE99D9A1}"/>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rgbClr val="008000"/>
                                      </p:to>
                                    </p:animClr>
                                  </p:childTnLst>
                                </p:cTn>
                              </p:par>
                              <p:par>
                                <p:cTn id="7" presetID="4" presetClass="emph" presetSubtype="2" fill="hold" nodeType="withEffect">
                                  <p:stCondLst>
                                    <p:cond delay="0"/>
                                  </p:stCondLst>
                                  <p:childTnLst>
                                    <p:anim to="1.15" calcmode="lin" valueType="num">
                                      <p:cBhvr override="childStyle">
                                        <p:cTn id="8" dur="2000" fill="hold"/>
                                        <p:tgtEl>
                                          <p:spTgt spid="3">
                                            <p:txEl>
                                              <p:pRg st="5" end="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962400" y="323569"/>
            <a:ext cx="5024487" cy="655564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200" b="1" dirty="0">
                <a:ln w="11430"/>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outerShdw blurRad="50800" dist="39000" dir="5460000" algn="tl">
                    <a:srgbClr val="000000">
                      <a:alpha val="38000"/>
                    </a:srgbClr>
                  </a:outerShdw>
                </a:effectLst>
                <a:latin typeface="Calibri" pitchFamily="34" charset="0"/>
                <a:cs typeface="+mn-cs"/>
              </a:rPr>
              <a:t>How to use this PowerPoint</a:t>
            </a:r>
          </a:p>
          <a:p>
            <a:pPr>
              <a:defRPr/>
            </a:pPr>
            <a:r>
              <a:rPr lang="en-US" sz="2400" b="1" dirty="0">
                <a:ln w="11430"/>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outerShdw blurRad="50800" dist="39000" dir="5460000" algn="tl">
                    <a:srgbClr val="000000">
                      <a:alpha val="38000"/>
                    </a:srgbClr>
                  </a:outerShdw>
                </a:effectLst>
                <a:latin typeface="Calibri" pitchFamily="34" charset="0"/>
                <a:cs typeface="+mn-cs"/>
              </a:rPr>
              <a:t>•  Preview slides first to see how much time you’ll need.</a:t>
            </a:r>
          </a:p>
          <a:p>
            <a:pPr>
              <a:defRPr/>
            </a:pPr>
            <a:r>
              <a:rPr lang="en-US" sz="2400" b="1" dirty="0">
                <a:ln w="11430"/>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outerShdw blurRad="50800" dist="39000" dir="5460000" algn="tl">
                    <a:srgbClr val="000000">
                      <a:alpha val="38000"/>
                    </a:srgbClr>
                  </a:outerShdw>
                </a:effectLst>
                <a:latin typeface="Calibri" pitchFamily="34" charset="0"/>
                <a:cs typeface="+mn-cs"/>
              </a:rPr>
              <a:t>•  Engage your students with a fun character voice.</a:t>
            </a:r>
          </a:p>
          <a:p>
            <a:pPr>
              <a:defRPr/>
            </a:pPr>
            <a:r>
              <a:rPr lang="en-US" sz="2400" b="1" dirty="0">
                <a:ln w="11430"/>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outerShdw blurRad="50800" dist="39000" dir="5460000" algn="tl">
                    <a:srgbClr val="000000">
                      <a:alpha val="38000"/>
                    </a:srgbClr>
                  </a:outerShdw>
                </a:effectLst>
                <a:latin typeface="Calibri" pitchFamily="34" charset="0"/>
              </a:rPr>
              <a:t>•  Ask for volunteer readers to mix it up.</a:t>
            </a:r>
          </a:p>
          <a:p>
            <a:pPr>
              <a:defRPr/>
            </a:pPr>
            <a:r>
              <a:rPr lang="en-US" sz="2400" b="1" dirty="0">
                <a:ln w="11430"/>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outerShdw blurRad="50800" dist="39000" dir="5460000" algn="tl">
                    <a:srgbClr val="000000">
                      <a:alpha val="38000"/>
                    </a:srgbClr>
                  </a:outerShdw>
                </a:effectLst>
                <a:latin typeface="Calibri" pitchFamily="34" charset="0"/>
              </a:rPr>
              <a:t>•  Look for places to add your own teachable moments.</a:t>
            </a:r>
          </a:p>
          <a:p>
            <a:pPr>
              <a:defRPr/>
            </a:pPr>
            <a:r>
              <a:rPr lang="en-US" sz="2400" b="1" dirty="0">
                <a:ln w="11430"/>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outerShdw blurRad="50800" dist="39000" dir="5460000" algn="tl">
                    <a:srgbClr val="000000">
                      <a:alpha val="38000"/>
                    </a:srgbClr>
                  </a:outerShdw>
                </a:effectLst>
                <a:latin typeface="Calibri" pitchFamily="34" charset="0"/>
              </a:rPr>
              <a:t>•  Break it up into sections:</a:t>
            </a:r>
          </a:p>
          <a:p>
            <a:pPr>
              <a:defRPr/>
            </a:pPr>
            <a:r>
              <a:rPr lang="en-US" sz="2400" b="1" dirty="0">
                <a:ln w="11430"/>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outerShdw blurRad="50800" dist="39000" dir="5460000" algn="tl">
                    <a:srgbClr val="000000">
                      <a:alpha val="38000"/>
                    </a:srgbClr>
                  </a:outerShdw>
                </a:effectLst>
                <a:latin typeface="Calibri" pitchFamily="34" charset="0"/>
              </a:rPr>
              <a:t>	Direct teaching/notes</a:t>
            </a:r>
          </a:p>
          <a:p>
            <a:pPr>
              <a:defRPr/>
            </a:pPr>
            <a:r>
              <a:rPr lang="en-US" sz="2400" b="1" dirty="0">
                <a:ln w="11430"/>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outerShdw blurRad="50800" dist="39000" dir="5460000" algn="tl">
                    <a:srgbClr val="000000">
                      <a:alpha val="38000"/>
                    </a:srgbClr>
                  </a:outerShdw>
                </a:effectLst>
                <a:latin typeface="Calibri" pitchFamily="34" charset="0"/>
              </a:rPr>
              <a:t>	Guided practice</a:t>
            </a:r>
          </a:p>
          <a:p>
            <a:pPr>
              <a:defRPr/>
            </a:pPr>
            <a:r>
              <a:rPr lang="en-US" sz="2400" b="1" dirty="0">
                <a:ln w="11430"/>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outerShdw blurRad="50800" dist="39000" dir="5460000" algn="tl">
                    <a:srgbClr val="000000">
                      <a:alpha val="38000"/>
                    </a:srgbClr>
                  </a:outerShdw>
                </a:effectLst>
                <a:latin typeface="Calibri" pitchFamily="34" charset="0"/>
              </a:rPr>
              <a:t>	Independent/partner/group 	practice</a:t>
            </a:r>
          </a:p>
          <a:p>
            <a:pPr>
              <a:defRPr/>
            </a:pPr>
            <a:r>
              <a:rPr lang="en-US" sz="2400" b="1" dirty="0">
                <a:ln w="11430"/>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outerShdw blurRad="50800" dist="39000" dir="5460000" algn="tl">
                    <a:srgbClr val="000000">
                      <a:alpha val="38000"/>
                    </a:srgbClr>
                  </a:outerShdw>
                </a:effectLst>
                <a:latin typeface="Calibri" pitchFamily="34" charset="0"/>
              </a:rPr>
              <a:t>	Use slides 19 – 22 as an 	informal assessment </a:t>
            </a:r>
          </a:p>
          <a:p>
            <a:pPr>
              <a:defRPr/>
            </a:pPr>
            <a:endParaRPr lang="en-US" sz="2800" b="1" dirty="0">
              <a:ln w="11430"/>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outerShdw blurRad="50800" dist="39000" dir="5460000" algn="tl">
                  <a:srgbClr val="000000">
                    <a:alpha val="38000"/>
                  </a:srgbClr>
                </a:outerShdw>
              </a:effectLst>
              <a:latin typeface="Calibri" pitchFamily="34" charset="0"/>
              <a:cs typeface="+mn-cs"/>
            </a:endParaRPr>
          </a:p>
        </p:txBody>
      </p:sp>
      <p:sp>
        <p:nvSpPr>
          <p:cNvPr id="4" name="Rectangle 3">
            <a:extLst>
              <a:ext uri="{FF2B5EF4-FFF2-40B4-BE49-F238E27FC236}">
                <a16:creationId xmlns:a16="http://schemas.microsoft.com/office/drawing/2014/main" id="{C6CE6723-5C3C-4603-8DE2-2E54D1F1A522}"/>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5" descr="scuba_samantha_pr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5800" y="685800"/>
            <a:ext cx="8077200" cy="457048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While diving deep, Wendy observed a cute, </a:t>
            </a:r>
            <a:r>
              <a:rPr lang="en-US" sz="3200" b="1" u="sng" dirty="0">
                <a:ln w="11430"/>
                <a:effectLst>
                  <a:outerShdw blurRad="50800" dist="39000" dir="5460000" algn="tl">
                    <a:srgbClr val="000000">
                      <a:alpha val="38000"/>
                    </a:srgbClr>
                  </a:outerShdw>
                </a:effectLst>
                <a:latin typeface="Calibri" pitchFamily="34" charset="0"/>
                <a:cs typeface="+mn-cs"/>
              </a:rPr>
              <a:t>chubby</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 seal just swimming by.</a:t>
            </a:r>
          </a:p>
          <a:p>
            <a:pPr algn="ctr">
              <a:defRPr/>
            </a:pP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endParaRPr>
          </a:p>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What is an antonym for the underlined word?</a:t>
            </a:r>
          </a:p>
          <a:p>
            <a:pPr marL="514350" indent="-514350">
              <a:buFontTx/>
              <a:buAutoNum type="alphaLcPeriod"/>
              <a:defRPr/>
            </a:pPr>
            <a:endParaRPr lang="en-US" sz="1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endParaRPr>
          </a:p>
          <a:p>
            <a:pPr marL="514350" indent="-514350">
              <a:buFontTx/>
              <a:buAutoNum type="alphaLcPeriod"/>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endParaRP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overweight</a:t>
            </a: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slender</a:t>
            </a: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plump</a:t>
            </a: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heavy</a:t>
            </a:r>
          </a:p>
        </p:txBody>
      </p:sp>
      <p:pic>
        <p:nvPicPr>
          <p:cNvPr id="22532" name="Picture 4" descr="walrus_blinking_hg_clr.gif"/>
          <p:cNvPicPr>
            <a:picLocks noChangeAspect="1"/>
          </p:cNvPicPr>
          <p:nvPr/>
        </p:nvPicPr>
        <p:blipFill>
          <a:blip r:embed="rId4" cstate="print"/>
          <a:srcRect/>
          <a:stretch>
            <a:fillRect/>
          </a:stretch>
        </p:blipFill>
        <p:spPr bwMode="auto">
          <a:xfrm>
            <a:off x="4876800" y="3149600"/>
            <a:ext cx="3581400" cy="2984500"/>
          </a:xfrm>
          <a:prstGeom prst="rect">
            <a:avLst/>
          </a:prstGeom>
          <a:noFill/>
          <a:ln w="9525">
            <a:noFill/>
            <a:miter lim="800000"/>
            <a:headEnd/>
            <a:tailEnd/>
          </a:ln>
        </p:spPr>
      </p:pic>
      <p:sp>
        <p:nvSpPr>
          <p:cNvPr id="5" name="Rectangle 4">
            <a:extLst>
              <a:ext uri="{FF2B5EF4-FFF2-40B4-BE49-F238E27FC236}">
                <a16:creationId xmlns:a16="http://schemas.microsoft.com/office/drawing/2014/main" id="{98288E6D-19BA-4AE3-A8C6-4BA033CF8151}"/>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6" end="6"/>
                                            </p:txEl>
                                          </p:spTgt>
                                        </p:tgtEl>
                                        <p:attrNameLst>
                                          <p:attrName>style.color</p:attrName>
                                        </p:attrNameLst>
                                      </p:cBhvr>
                                      <p:to>
                                        <a:srgbClr val="008000"/>
                                      </p:to>
                                    </p:animClr>
                                  </p:childTnLst>
                                </p:cTn>
                              </p:par>
                              <p:par>
                                <p:cTn id="7" presetID="4" presetClass="emph" presetSubtype="2" fill="hold" nodeType="withEffect">
                                  <p:stCondLst>
                                    <p:cond delay="0"/>
                                  </p:stCondLst>
                                  <p:childTnLst>
                                    <p:anim to="1.15" calcmode="lin" valueType="num">
                                      <p:cBhvr override="childStyle">
                                        <p:cTn id="8" dur="2000" fill="hold"/>
                                        <p:tgtEl>
                                          <p:spTgt spid="3">
                                            <p:txEl>
                                              <p:pRg st="6" end="6"/>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5" descr="scuba_samantha_pr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5800" y="685800"/>
            <a:ext cx="8077200" cy="457048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When Wendy got on the boat, an eight-legged </a:t>
            </a:r>
            <a:r>
              <a:rPr lang="en-US" sz="3200" b="1" u="sng" dirty="0">
                <a:ln w="11430"/>
                <a:effectLst>
                  <a:outerShdw blurRad="50800" dist="39000" dir="5460000" algn="tl">
                    <a:srgbClr val="000000">
                      <a:alpha val="38000"/>
                    </a:srgbClr>
                  </a:outerShdw>
                </a:effectLst>
                <a:latin typeface="Calibri" pitchFamily="34" charset="0"/>
                <a:cs typeface="+mn-cs"/>
              </a:rPr>
              <a:t>friend</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 came with her.</a:t>
            </a:r>
          </a:p>
          <a:p>
            <a:pPr algn="ctr">
              <a:defRPr/>
            </a:pP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endParaRPr>
          </a:p>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What is a synonym for the underlined word?</a:t>
            </a:r>
          </a:p>
          <a:p>
            <a:pPr marL="514350" indent="-514350">
              <a:buFontTx/>
              <a:buAutoNum type="alphaLcPeriod"/>
              <a:defRPr/>
            </a:pPr>
            <a:endParaRPr lang="en-US" sz="1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endParaRPr>
          </a:p>
          <a:p>
            <a:pPr marL="514350" indent="-514350">
              <a:buFontTx/>
              <a:buAutoNum type="alphaLcPeriod"/>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endParaRP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enemy</a:t>
            </a: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rival</a:t>
            </a: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adversary</a:t>
            </a:r>
          </a:p>
          <a:p>
            <a:pPr marL="514350" indent="-514350">
              <a:buFontTx/>
              <a:buAutoNum type="alphaLcPeriod"/>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buddy</a:t>
            </a:r>
          </a:p>
        </p:txBody>
      </p:sp>
      <p:pic>
        <p:nvPicPr>
          <p:cNvPr id="23556" name="Picture 4" descr="oke_octopus_on_scuba_samantha_hg_clr.gif"/>
          <p:cNvPicPr>
            <a:picLocks noChangeAspect="1"/>
          </p:cNvPicPr>
          <p:nvPr/>
        </p:nvPicPr>
        <p:blipFill>
          <a:blip r:embed="rId4" cstate="print"/>
          <a:srcRect/>
          <a:stretch>
            <a:fillRect/>
          </a:stretch>
        </p:blipFill>
        <p:spPr bwMode="auto">
          <a:xfrm>
            <a:off x="4648200" y="2667000"/>
            <a:ext cx="2971800" cy="4052888"/>
          </a:xfrm>
          <a:prstGeom prst="rect">
            <a:avLst/>
          </a:prstGeom>
          <a:noFill/>
          <a:ln w="9525">
            <a:noFill/>
            <a:miter lim="800000"/>
            <a:headEnd/>
            <a:tailEnd/>
          </a:ln>
        </p:spPr>
      </p:pic>
      <p:sp>
        <p:nvSpPr>
          <p:cNvPr id="5" name="Rectangle 4">
            <a:extLst>
              <a:ext uri="{FF2B5EF4-FFF2-40B4-BE49-F238E27FC236}">
                <a16:creationId xmlns:a16="http://schemas.microsoft.com/office/drawing/2014/main" id="{F193A2F9-7FCD-4D6F-B396-D7F1A719ADC3}"/>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8" end="8"/>
                                            </p:txEl>
                                          </p:spTgt>
                                        </p:tgtEl>
                                        <p:attrNameLst>
                                          <p:attrName>style.color</p:attrName>
                                        </p:attrNameLst>
                                      </p:cBhvr>
                                      <p:to>
                                        <a:srgbClr val="008000"/>
                                      </p:to>
                                    </p:animClr>
                                  </p:childTnLst>
                                </p:cTn>
                              </p:par>
                              <p:par>
                                <p:cTn id="7" presetID="4" presetClass="emph" presetSubtype="2" fill="hold" nodeType="withEffect">
                                  <p:stCondLst>
                                    <p:cond delay="0"/>
                                  </p:stCondLst>
                                  <p:childTnLst>
                                    <p:anim to="1.15" calcmode="lin" valueType="num">
                                      <p:cBhvr override="childStyle">
                                        <p:cTn id="8" dur="2000" fill="hold"/>
                                        <p:tgtEl>
                                          <p:spTgt spid="3">
                                            <p:txEl>
                                              <p:pRg st="8" end="8"/>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0" y="1524000"/>
          <a:ext cx="74676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524000" y="381000"/>
            <a:ext cx="6019799"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Before we can dive in</a:t>
            </a:r>
          </a:p>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you need to understand what </a:t>
            </a:r>
          </a:p>
          <a:p>
            <a:pPr algn="ctr">
              <a:defRPr/>
            </a:pPr>
            <a:r>
              <a:rPr lang="en-US" sz="3200" b="1" dirty="0">
                <a:ln w="11430"/>
                <a:solidFill>
                  <a:schemeClr val="tx2">
                    <a:lumMod val="95000"/>
                    <a:lumOff val="5000"/>
                  </a:schemeClr>
                </a:solidFill>
                <a:effectLst>
                  <a:outerShdw blurRad="50800" dist="39000" dir="5460000" algn="tl">
                    <a:srgbClr val="000000">
                      <a:alpha val="38000"/>
                    </a:srgbClr>
                  </a:outerShdw>
                </a:effectLst>
                <a:latin typeface="Calibri" pitchFamily="34" charset="0"/>
                <a:cs typeface="+mn-cs"/>
              </a:rPr>
              <a:t>synonyms</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 and </a:t>
            </a:r>
            <a:r>
              <a:rPr lang="en-US" sz="3200" b="1" dirty="0">
                <a:ln w="11430"/>
                <a:solidFill>
                  <a:schemeClr val="tx2">
                    <a:lumMod val="95000"/>
                    <a:lumOff val="5000"/>
                  </a:schemeClr>
                </a:solidFill>
                <a:effectLst>
                  <a:outerShdw blurRad="50800" dist="39000" dir="5460000" algn="tl">
                    <a:srgbClr val="000000">
                      <a:alpha val="38000"/>
                    </a:srgbClr>
                  </a:outerShdw>
                </a:effectLst>
                <a:latin typeface="Calibri" pitchFamily="34" charset="0"/>
                <a:cs typeface="+mn-cs"/>
              </a:rPr>
              <a:t>antonyms</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 are!</a:t>
            </a:r>
          </a:p>
        </p:txBody>
      </p:sp>
      <p:sp>
        <p:nvSpPr>
          <p:cNvPr id="4" name="Cloud Callout 3"/>
          <p:cNvSpPr/>
          <p:nvPr/>
        </p:nvSpPr>
        <p:spPr>
          <a:xfrm>
            <a:off x="3352800" y="5410200"/>
            <a:ext cx="2971800" cy="1295400"/>
          </a:xfrm>
          <a:prstGeom prst="cloudCallout">
            <a:avLst>
              <a:gd name="adj1" fmla="val -69193"/>
              <a:gd name="adj2" fmla="val 10170"/>
            </a:avLst>
          </a:prstGeom>
          <a:gradFill flip="none" rotWithShape="1">
            <a:gsLst>
              <a:gs pos="0">
                <a:srgbClr val="5E9EFF"/>
              </a:gs>
              <a:gs pos="39999">
                <a:srgbClr val="85C2FF"/>
              </a:gs>
              <a:gs pos="70000">
                <a:srgbClr val="C4D6EB"/>
              </a:gs>
              <a:gs pos="100000">
                <a:srgbClr val="FFEBFA"/>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effectLst>
                  <a:outerShdw blurRad="38100" dist="38100" dir="2700000" algn="tl">
                    <a:srgbClr val="000000">
                      <a:alpha val="43137"/>
                    </a:srgbClr>
                  </a:outerShdw>
                </a:effectLst>
                <a:latin typeface="Calibri" pitchFamily="34" charset="0"/>
              </a:rPr>
              <a:t>Let’s take a </a:t>
            </a:r>
          </a:p>
          <a:p>
            <a:pPr algn="ctr">
              <a:defRPr/>
            </a:pPr>
            <a:r>
              <a:rPr lang="en-US" sz="2400" b="1" dirty="0">
                <a:solidFill>
                  <a:schemeClr val="bg1"/>
                </a:solidFill>
                <a:effectLst>
                  <a:outerShdw blurRad="38100" dist="38100" dir="2700000" algn="tl">
                    <a:srgbClr val="000000">
                      <a:alpha val="43137"/>
                    </a:srgbClr>
                  </a:outerShdw>
                </a:effectLst>
                <a:latin typeface="Calibri" pitchFamily="34" charset="0"/>
              </a:rPr>
              <a:t>closer look….</a:t>
            </a:r>
          </a:p>
        </p:txBody>
      </p:sp>
      <p:sp>
        <p:nvSpPr>
          <p:cNvPr id="5" name="5-Point Star 4"/>
          <p:cNvSpPr/>
          <p:nvPr/>
        </p:nvSpPr>
        <p:spPr>
          <a:xfrm>
            <a:off x="3505200" y="2514600"/>
            <a:ext cx="1981200" cy="1905000"/>
          </a:xfrm>
          <a:prstGeom prst="star5">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50000" t="50000" r="50000" b="50000"/>
            </a:path>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37A64B10-3597-47CD-8F89-7BCAA840E2F3}"/>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500"/>
                            </p:stCondLst>
                            <p:childTnLst>
                              <p:par>
                                <p:cTn id="24" presetID="8" presetClass="emph" presetSubtype="0" repeatCount="3000" fill="hold" nodeType="afterEffect">
                                  <p:stCondLst>
                                    <p:cond delay="500"/>
                                  </p:stCondLst>
                                  <p:childTnLst>
                                    <p:animRot by="21600000">
                                      <p:cBhvr>
                                        <p:cTn id="25" dur="2000" fill="hold"/>
                                        <p:tgtEl>
                                          <p:spTgt spid="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2000" fill="hold"/>
                                        <p:tgtEl>
                                          <p:spTgt spid="4"/>
                                        </p:tgtEl>
                                        <p:attrNameLst>
                                          <p:attrName>ppt_w</p:attrName>
                                        </p:attrNameLst>
                                      </p:cBhvr>
                                      <p:tavLst>
                                        <p:tav tm="0">
                                          <p:val>
                                            <p:strVal val="#ppt_w*0.70"/>
                                          </p:val>
                                        </p:tav>
                                        <p:tav tm="100000">
                                          <p:val>
                                            <p:strVal val="#ppt_w"/>
                                          </p:val>
                                        </p:tav>
                                      </p:tavLst>
                                    </p:anim>
                                    <p:anim calcmode="lin" valueType="num">
                                      <p:cBhvr>
                                        <p:cTn id="31" dur="2000" fill="hold"/>
                                        <p:tgtEl>
                                          <p:spTgt spid="4"/>
                                        </p:tgtEl>
                                        <p:attrNameLst>
                                          <p:attrName>ppt_h</p:attrName>
                                        </p:attrNameLst>
                                      </p:cBhvr>
                                      <p:tavLst>
                                        <p:tav tm="0">
                                          <p:val>
                                            <p:strVal val="#ppt_h"/>
                                          </p:val>
                                        </p:tav>
                                        <p:tav tm="100000">
                                          <p:val>
                                            <p:strVal val="#ppt_h"/>
                                          </p:val>
                                        </p:tav>
                                      </p:tavLst>
                                    </p:anim>
                                    <p:animEffect transition="in" filter="fade">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A Closer Look….</a:t>
            </a:r>
          </a:p>
        </p:txBody>
      </p:sp>
      <p:sp>
        <p:nvSpPr>
          <p:cNvPr id="5" name="Rectangle 4"/>
          <p:cNvSpPr/>
          <p:nvPr/>
        </p:nvSpPr>
        <p:spPr>
          <a:xfrm>
            <a:off x="1247669" y="914400"/>
            <a:ext cx="6496971"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50800" dist="39000" dir="5460000" algn="tl">
                    <a:srgbClr val="000000">
                      <a:alpha val="38000"/>
                    </a:srgbClr>
                  </a:outerShdw>
                </a:effectLst>
                <a:latin typeface="Calibri" pitchFamily="34" charset="0"/>
                <a:cs typeface="+mn-cs"/>
              </a:rPr>
              <a:t>For example:</a:t>
            </a:r>
          </a:p>
          <a:p>
            <a:pPr algn="ctr">
              <a:defRPr/>
            </a:pPr>
            <a:r>
              <a:rPr lang="en-US" sz="5400" b="1"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50800" dist="39000" dir="5460000" algn="tl">
                    <a:srgbClr val="000000">
                      <a:alpha val="38000"/>
                    </a:srgbClr>
                  </a:outerShdw>
                </a:effectLst>
                <a:latin typeface="Calibri" pitchFamily="34" charset="0"/>
                <a:cs typeface="+mn-cs"/>
              </a:rPr>
              <a:t>take the word ‘happy</a:t>
            </a:r>
            <a:r>
              <a:rPr lang="en-US" sz="5400" b="1"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50800" dist="39000" dir="5460000" algn="tl">
                    <a:srgbClr val="000000">
                      <a:alpha val="38000"/>
                    </a:srgbClr>
                  </a:outerShdw>
                </a:effectLst>
                <a:cs typeface="+mn-cs"/>
              </a:rPr>
              <a:t>’</a:t>
            </a:r>
          </a:p>
        </p:txBody>
      </p:sp>
      <p:sp>
        <p:nvSpPr>
          <p:cNvPr id="6" name="Rectangle 5"/>
          <p:cNvSpPr/>
          <p:nvPr/>
        </p:nvSpPr>
        <p:spPr>
          <a:xfrm>
            <a:off x="2667000" y="2743200"/>
            <a:ext cx="1694374" cy="310854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u="sng" dirty="0">
                <a:ln w="11430"/>
                <a:solidFill>
                  <a:srgbClr val="00B050"/>
                </a:solidFill>
                <a:effectLst>
                  <a:outerShdw blurRad="50800" dist="39000" dir="5460000" algn="tl">
                    <a:srgbClr val="000000">
                      <a:alpha val="38000"/>
                    </a:srgbClr>
                  </a:outerShdw>
                </a:effectLst>
                <a:latin typeface="Calibri" pitchFamily="34" charset="0"/>
                <a:cs typeface="+mn-cs"/>
              </a:rPr>
              <a:t>Synonyms</a:t>
            </a:r>
          </a:p>
          <a:p>
            <a:pPr algn="ctr">
              <a:defRPr/>
            </a:pP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content </a:t>
            </a:r>
          </a:p>
          <a:p>
            <a:pPr algn="ctr">
              <a:defRPr/>
            </a:pP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pleased</a:t>
            </a:r>
          </a:p>
          <a:p>
            <a:pPr algn="ctr">
              <a:defRPr/>
            </a:pP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joyful</a:t>
            </a:r>
          </a:p>
          <a:p>
            <a:pPr algn="ctr">
              <a:defRPr/>
            </a:pP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glad</a:t>
            </a:r>
          </a:p>
          <a:p>
            <a:pPr algn="ctr">
              <a:defRPr/>
            </a:pP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cheerful</a:t>
            </a:r>
          </a:p>
          <a:p>
            <a:pPr algn="ctr">
              <a:defRPr/>
            </a:pPr>
            <a:endPar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endParaRPr>
          </a:p>
        </p:txBody>
      </p:sp>
      <p:sp>
        <p:nvSpPr>
          <p:cNvPr id="7" name="Rectangle 6"/>
          <p:cNvSpPr/>
          <p:nvPr/>
        </p:nvSpPr>
        <p:spPr>
          <a:xfrm>
            <a:off x="4647496" y="2743200"/>
            <a:ext cx="1695784" cy="310854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u="sng" dirty="0">
                <a:ln w="11430"/>
                <a:solidFill>
                  <a:srgbClr val="00B050"/>
                </a:solidFill>
                <a:effectLst>
                  <a:outerShdw blurRad="50800" dist="39000" dir="5460000" algn="tl">
                    <a:srgbClr val="000000">
                      <a:alpha val="38000"/>
                    </a:srgbClr>
                  </a:outerShdw>
                </a:effectLst>
                <a:latin typeface="Calibri" pitchFamily="34" charset="0"/>
                <a:cs typeface="+mn-cs"/>
              </a:rPr>
              <a:t>Antonyms</a:t>
            </a:r>
          </a:p>
          <a:p>
            <a:pPr algn="ctr">
              <a:defRPr/>
            </a:pP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sad </a:t>
            </a:r>
          </a:p>
          <a:p>
            <a:pPr algn="ctr">
              <a:defRPr/>
            </a:pP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miserable</a:t>
            </a:r>
          </a:p>
          <a:p>
            <a:pPr algn="ctr">
              <a:defRPr/>
            </a:pP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gloomy</a:t>
            </a:r>
          </a:p>
          <a:p>
            <a:pPr algn="ctr">
              <a:defRPr/>
            </a:pP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unhappy</a:t>
            </a:r>
          </a:p>
          <a:p>
            <a:pPr algn="ctr">
              <a:defRPr/>
            </a:pP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depressed</a:t>
            </a:r>
          </a:p>
          <a:p>
            <a:pPr algn="ctr">
              <a:defRPr/>
            </a:pPr>
            <a:endPar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endParaRPr>
          </a:p>
        </p:txBody>
      </p:sp>
      <p:pic>
        <p:nvPicPr>
          <p:cNvPr id="6150" name="Picture 7" descr="school_of_goldfish_hg_clr.gif"/>
          <p:cNvPicPr>
            <a:picLocks noChangeAspect="1"/>
          </p:cNvPicPr>
          <p:nvPr/>
        </p:nvPicPr>
        <p:blipFill>
          <a:blip r:embed="rId4" cstate="print"/>
          <a:srcRect/>
          <a:stretch>
            <a:fillRect/>
          </a:stretch>
        </p:blipFill>
        <p:spPr bwMode="auto">
          <a:xfrm>
            <a:off x="6943725" y="4419600"/>
            <a:ext cx="2200275" cy="2030413"/>
          </a:xfrm>
          <a:prstGeom prst="rect">
            <a:avLst/>
          </a:prstGeom>
          <a:noFill/>
          <a:ln w="9525">
            <a:noFill/>
            <a:miter lim="800000"/>
            <a:headEnd/>
            <a:tailEnd/>
          </a:ln>
        </p:spPr>
      </p:pic>
      <p:sp>
        <p:nvSpPr>
          <p:cNvPr id="8" name="Rectangle 7">
            <a:extLst>
              <a:ext uri="{FF2B5EF4-FFF2-40B4-BE49-F238E27FC236}">
                <a16:creationId xmlns:a16="http://schemas.microsoft.com/office/drawing/2014/main" id="{AB58DE7E-7AFC-4FB0-BDD2-1E9DC92ED2A7}"/>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114800" y="838200"/>
            <a:ext cx="4800600" cy="3886200"/>
          </a:xfrm>
          <a:prstGeom prst="cloudCallout">
            <a:avLst>
              <a:gd name="adj1" fmla="val -72217"/>
              <a:gd name="adj2" fmla="val 9927"/>
            </a:avLst>
          </a:prstGeom>
          <a:gradFill flip="none" rotWithShape="1">
            <a:gsLst>
              <a:gs pos="0">
                <a:srgbClr val="5E9EFF"/>
              </a:gs>
              <a:gs pos="39999">
                <a:srgbClr val="85C2FF"/>
              </a:gs>
              <a:gs pos="70000">
                <a:srgbClr val="C4D6EB"/>
              </a:gs>
              <a:gs pos="100000">
                <a:srgbClr val="FFEBFA"/>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effectLst>
                  <a:outerShdw blurRad="38100" dist="38100" dir="2700000" algn="tl">
                    <a:srgbClr val="000000">
                      <a:alpha val="43137"/>
                    </a:srgbClr>
                  </a:outerShdw>
                </a:effectLst>
                <a:latin typeface="Calibri" pitchFamily="34" charset="0"/>
              </a:rPr>
              <a:t>Okay….Practice Time!</a:t>
            </a:r>
          </a:p>
          <a:p>
            <a:pPr algn="ctr">
              <a:defRPr/>
            </a:pPr>
            <a:r>
              <a:rPr lang="en-US" sz="2400" b="1" dirty="0">
                <a:solidFill>
                  <a:schemeClr val="bg1"/>
                </a:solidFill>
                <a:effectLst>
                  <a:outerShdw blurRad="38100" dist="38100" dir="2700000" algn="tl">
                    <a:srgbClr val="000000">
                      <a:alpha val="43137"/>
                    </a:srgbClr>
                  </a:outerShdw>
                </a:effectLst>
                <a:latin typeface="Calibri" pitchFamily="34" charset="0"/>
              </a:rPr>
              <a:t>On your whiteboard or piece of paper, make a T-chart, and decide which words are </a:t>
            </a:r>
            <a:r>
              <a:rPr lang="en-US" sz="2400" b="1" dirty="0">
                <a:solidFill>
                  <a:srgbClr val="FF0000"/>
                </a:solidFill>
                <a:effectLst>
                  <a:outerShdw blurRad="38100" dist="38100" dir="2700000" algn="tl">
                    <a:srgbClr val="000000">
                      <a:alpha val="43137"/>
                    </a:srgbClr>
                  </a:outerShdw>
                </a:effectLst>
                <a:latin typeface="Calibri" pitchFamily="34" charset="0"/>
              </a:rPr>
              <a:t>synonyms</a:t>
            </a:r>
            <a:r>
              <a:rPr lang="en-US" sz="2400" b="1" dirty="0">
                <a:solidFill>
                  <a:schemeClr val="tx1"/>
                </a:solidFill>
                <a:effectLst>
                  <a:outerShdw blurRad="38100" dist="38100" dir="2700000" algn="tl">
                    <a:srgbClr val="000000">
                      <a:alpha val="43137"/>
                    </a:srgbClr>
                  </a:outerShdw>
                </a:effectLst>
                <a:latin typeface="Calibri" pitchFamily="34" charset="0"/>
              </a:rPr>
              <a:t> </a:t>
            </a:r>
            <a:r>
              <a:rPr lang="en-US" sz="2400" b="1" dirty="0">
                <a:solidFill>
                  <a:schemeClr val="bg1"/>
                </a:solidFill>
                <a:effectLst>
                  <a:outerShdw blurRad="38100" dist="38100" dir="2700000" algn="tl">
                    <a:srgbClr val="000000">
                      <a:alpha val="43137"/>
                    </a:srgbClr>
                  </a:outerShdw>
                </a:effectLst>
                <a:latin typeface="Calibri" pitchFamily="34" charset="0"/>
              </a:rPr>
              <a:t>and which are</a:t>
            </a:r>
            <a:r>
              <a:rPr lang="en-US" sz="2400" b="1" dirty="0">
                <a:solidFill>
                  <a:schemeClr val="tx1"/>
                </a:solidFill>
                <a:effectLst>
                  <a:outerShdw blurRad="38100" dist="38100" dir="2700000" algn="tl">
                    <a:srgbClr val="000000">
                      <a:alpha val="43137"/>
                    </a:srgbClr>
                  </a:outerShdw>
                </a:effectLst>
                <a:latin typeface="Calibri" pitchFamily="34" charset="0"/>
              </a:rPr>
              <a:t> </a:t>
            </a:r>
            <a:r>
              <a:rPr lang="en-US" sz="2400" b="1" dirty="0">
                <a:solidFill>
                  <a:srgbClr val="FFFF00"/>
                </a:solidFill>
                <a:effectLst>
                  <a:outerShdw blurRad="38100" dist="38100" dir="2700000" algn="tl">
                    <a:srgbClr val="000000">
                      <a:alpha val="43137"/>
                    </a:srgbClr>
                  </a:outerShdw>
                </a:effectLst>
                <a:latin typeface="Calibri" pitchFamily="34" charset="0"/>
              </a:rPr>
              <a:t>antonyms</a:t>
            </a:r>
            <a:r>
              <a:rPr lang="en-US" sz="2400" b="1" dirty="0">
                <a:solidFill>
                  <a:schemeClr val="tx1"/>
                </a:solidFill>
                <a:effectLst>
                  <a:outerShdw blurRad="38100" dist="38100" dir="2700000" algn="tl">
                    <a:srgbClr val="000000">
                      <a:alpha val="43137"/>
                    </a:srgbClr>
                  </a:outerShdw>
                </a:effectLst>
                <a:latin typeface="Calibri" pitchFamily="34" charset="0"/>
              </a:rPr>
              <a:t>.</a:t>
            </a:r>
          </a:p>
        </p:txBody>
      </p:sp>
      <p:sp>
        <p:nvSpPr>
          <p:cNvPr id="5" name="Rectangle 4"/>
          <p:cNvSpPr/>
          <p:nvPr/>
        </p:nvSpPr>
        <p:spPr>
          <a:xfrm>
            <a:off x="990600" y="5105400"/>
            <a:ext cx="7543800"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chemeClr val="bg1"/>
                </a:solidFill>
                <a:effectLst>
                  <a:outerShdw blurRad="50800" dist="39000" dir="5460000" algn="tl">
                    <a:srgbClr val="000000">
                      <a:alpha val="38000"/>
                    </a:srgbClr>
                  </a:outerShdw>
                </a:effectLst>
                <a:latin typeface="Calibri" pitchFamily="34" charset="0"/>
                <a:cs typeface="+mn-cs"/>
              </a:rPr>
              <a:t>When you’ve finished…Check your work!</a:t>
            </a:r>
          </a:p>
          <a:p>
            <a:pPr algn="ctr">
              <a:defRPr/>
            </a:pPr>
            <a:r>
              <a:rPr lang="en-US" sz="3200" b="1" dirty="0">
                <a:ln w="11430"/>
                <a:solidFill>
                  <a:srgbClr val="FF0000"/>
                </a:solidFill>
                <a:effectLst>
                  <a:outerShdw blurRad="50800" dist="39000" dir="5460000" algn="tl">
                    <a:srgbClr val="000000">
                      <a:alpha val="38000"/>
                    </a:srgbClr>
                  </a:outerShdw>
                </a:effectLst>
                <a:latin typeface="Calibri" pitchFamily="34" charset="0"/>
                <a:cs typeface="+mn-cs"/>
              </a:rPr>
              <a:t>Synonyms</a:t>
            </a:r>
            <a:r>
              <a:rPr lang="en-US" sz="3200" b="1" dirty="0">
                <a:ln w="11430"/>
                <a:solidFill>
                  <a:schemeClr val="bg1"/>
                </a:solidFill>
                <a:effectLst>
                  <a:outerShdw blurRad="50800" dist="39000" dir="5460000" algn="tl">
                    <a:srgbClr val="000000">
                      <a:alpha val="38000"/>
                    </a:srgbClr>
                  </a:outerShdw>
                </a:effectLst>
                <a:latin typeface="Calibri" pitchFamily="34" charset="0"/>
                <a:cs typeface="+mn-cs"/>
              </a:rPr>
              <a:t> will turn </a:t>
            </a:r>
            <a:r>
              <a:rPr lang="en-US" sz="3200" b="1" dirty="0">
                <a:ln w="11430"/>
                <a:solidFill>
                  <a:srgbClr val="FF0000"/>
                </a:solidFill>
                <a:effectLst>
                  <a:outerShdw blurRad="50800" dist="39000" dir="5460000" algn="tl">
                    <a:srgbClr val="000000">
                      <a:alpha val="38000"/>
                    </a:srgbClr>
                  </a:outerShdw>
                </a:effectLst>
                <a:latin typeface="Calibri" pitchFamily="34" charset="0"/>
                <a:cs typeface="+mn-cs"/>
              </a:rPr>
              <a:t>red</a:t>
            </a:r>
            <a:r>
              <a:rPr lang="en-US" sz="3200" b="1" dirty="0">
                <a:ln w="11430"/>
                <a:solidFill>
                  <a:schemeClr val="bg1"/>
                </a:solidFill>
                <a:effectLst>
                  <a:outerShdw blurRad="50800" dist="39000" dir="5460000" algn="tl">
                    <a:srgbClr val="000000">
                      <a:alpha val="38000"/>
                    </a:srgbClr>
                  </a:outerShdw>
                </a:effectLst>
                <a:latin typeface="Calibri" pitchFamily="34" charset="0"/>
                <a:cs typeface="+mn-cs"/>
              </a:rPr>
              <a:t>, and</a:t>
            </a:r>
          </a:p>
          <a:p>
            <a:pPr algn="ctr">
              <a:defRPr/>
            </a:pPr>
            <a:r>
              <a:rPr lang="en-US" sz="3200" b="1" dirty="0">
                <a:ln w="11430"/>
                <a:solidFill>
                  <a:srgbClr val="FFFF00"/>
                </a:solidFill>
                <a:effectLst>
                  <a:outerShdw blurRad="50800" dist="39000" dir="5460000" algn="tl">
                    <a:srgbClr val="000000">
                      <a:alpha val="38000"/>
                    </a:srgbClr>
                  </a:outerShdw>
                </a:effectLst>
                <a:latin typeface="Calibri" pitchFamily="34" charset="0"/>
                <a:cs typeface="+mn-cs"/>
              </a:rPr>
              <a:t>Antonyms</a:t>
            </a:r>
            <a:r>
              <a:rPr lang="en-US" sz="3200" b="1" dirty="0">
                <a:ln w="11430"/>
                <a:solidFill>
                  <a:schemeClr val="bg1"/>
                </a:solidFill>
                <a:effectLst>
                  <a:outerShdw blurRad="50800" dist="39000" dir="5460000" algn="tl">
                    <a:srgbClr val="000000">
                      <a:alpha val="38000"/>
                    </a:srgbClr>
                  </a:outerShdw>
                </a:effectLst>
                <a:latin typeface="Calibri" pitchFamily="34" charset="0"/>
                <a:cs typeface="+mn-cs"/>
              </a:rPr>
              <a:t> will turn </a:t>
            </a:r>
            <a:r>
              <a:rPr lang="en-US" sz="3200" b="1" dirty="0">
                <a:ln w="11430"/>
                <a:solidFill>
                  <a:srgbClr val="FFFF00"/>
                </a:solidFill>
                <a:effectLst>
                  <a:outerShdw blurRad="50800" dist="39000" dir="5460000" algn="tl">
                    <a:srgbClr val="000000">
                      <a:alpha val="38000"/>
                    </a:srgbClr>
                  </a:outerShdw>
                </a:effectLst>
                <a:latin typeface="Calibri" pitchFamily="34" charset="0"/>
                <a:cs typeface="+mn-cs"/>
              </a:rPr>
              <a:t>yellow</a:t>
            </a:r>
            <a:r>
              <a:rPr lang="en-US" sz="3200" b="1" dirty="0">
                <a:ln w="11430"/>
                <a:solidFill>
                  <a:schemeClr val="bg1"/>
                </a:solidFill>
                <a:effectLst>
                  <a:outerShdw blurRad="50800" dist="39000" dir="5460000" algn="tl">
                    <a:srgbClr val="000000">
                      <a:alpha val="38000"/>
                    </a:srgbClr>
                  </a:outerShdw>
                </a:effectLst>
                <a:latin typeface="Calibri" pitchFamily="34" charset="0"/>
                <a:cs typeface="+mn-cs"/>
              </a:rPr>
              <a:t>!</a:t>
            </a:r>
          </a:p>
        </p:txBody>
      </p:sp>
      <p:sp>
        <p:nvSpPr>
          <p:cNvPr id="6" name="Rectangle 5">
            <a:extLst>
              <a:ext uri="{FF2B5EF4-FFF2-40B4-BE49-F238E27FC236}">
                <a16:creationId xmlns:a16="http://schemas.microsoft.com/office/drawing/2014/main" id="{69947675-B90E-45E6-88F6-1E47E2693DE5}"/>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114800" y="609600"/>
            <a:ext cx="4495800" cy="3657600"/>
          </a:xfrm>
          <a:prstGeom prst="cloudCallout">
            <a:avLst>
              <a:gd name="adj1" fmla="val -72701"/>
              <a:gd name="adj2" fmla="val 24097"/>
            </a:avLst>
          </a:prstGeom>
          <a:gradFill flip="none" rotWithShape="1">
            <a:gsLst>
              <a:gs pos="0">
                <a:srgbClr val="5E9EFF"/>
              </a:gs>
              <a:gs pos="39999">
                <a:srgbClr val="85C2FF"/>
              </a:gs>
              <a:gs pos="70000">
                <a:srgbClr val="C4D6EB"/>
              </a:gs>
              <a:gs pos="100000">
                <a:srgbClr val="FFEBFA"/>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effectLst>
                  <a:outerShdw blurRad="38100" dist="38100" dir="2700000" algn="tl">
                    <a:srgbClr val="000000">
                      <a:alpha val="43137"/>
                    </a:srgbClr>
                  </a:outerShdw>
                </a:effectLst>
                <a:latin typeface="Calibri" pitchFamily="34" charset="0"/>
              </a:rPr>
              <a:t>This is what it should look like!</a:t>
            </a:r>
          </a:p>
        </p:txBody>
      </p:sp>
      <p:pic>
        <p:nvPicPr>
          <p:cNvPr id="6" name="Picture 5" descr="T-Chart.jpg"/>
          <p:cNvPicPr>
            <a:picLocks noChangeAspect="1"/>
          </p:cNvPicPr>
          <p:nvPr/>
        </p:nvPicPr>
        <p:blipFill>
          <a:blip r:embed="rId3" cstate="print"/>
          <a:srcRect r="60000" b="45392"/>
          <a:stretch>
            <a:fillRect/>
          </a:stretch>
        </p:blipFill>
        <p:spPr>
          <a:xfrm>
            <a:off x="1143000" y="228600"/>
            <a:ext cx="6553200" cy="6471151"/>
          </a:xfrm>
          <a:prstGeom prst="rect">
            <a:avLst/>
          </a:prstGeom>
          <a:ln w="38100">
            <a:solidFill>
              <a:srgbClr val="0070C0"/>
            </a:solidFill>
          </a:ln>
          <a:effectLst>
            <a:outerShdw blurRad="50800" dist="38100" dir="2700000" sx="102000" sy="102000" algn="tl" rotWithShape="0">
              <a:prstClr val="black">
                <a:alpha val="40000"/>
              </a:prstClr>
            </a:outerShdw>
          </a:effectLst>
          <a:scene3d>
            <a:camera prst="orthographicFront"/>
            <a:lightRig rig="threePt" dir="t"/>
          </a:scene3d>
          <a:sp3d>
            <a:bevelT/>
          </a:sp3d>
        </p:spPr>
      </p:pic>
      <p:sp>
        <p:nvSpPr>
          <p:cNvPr id="7" name="Rectangle 6"/>
          <p:cNvSpPr/>
          <p:nvPr/>
        </p:nvSpPr>
        <p:spPr>
          <a:xfrm>
            <a:off x="1143000" y="152400"/>
            <a:ext cx="995401" cy="36933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Example</a:t>
            </a:r>
          </a:p>
        </p:txBody>
      </p:sp>
      <p:sp>
        <p:nvSpPr>
          <p:cNvPr id="8" name="Rectangle 7"/>
          <p:cNvSpPr/>
          <p:nvPr/>
        </p:nvSpPr>
        <p:spPr>
          <a:xfrm>
            <a:off x="3684908" y="152400"/>
            <a:ext cx="1152881"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dirty="0">
                <a:ln w="11430"/>
                <a:solidFill>
                  <a:srgbClr val="35A542"/>
                </a:solidFill>
                <a:effectLst>
                  <a:outerShdw blurRad="50800" dist="39000" dir="5460000" algn="tl">
                    <a:srgbClr val="000000">
                      <a:alpha val="38000"/>
                    </a:srgbClr>
                  </a:outerShdw>
                </a:effectLst>
                <a:latin typeface="Calibri" pitchFamily="34" charset="0"/>
                <a:cs typeface="+mn-cs"/>
              </a:rPr>
              <a:t>big</a:t>
            </a:r>
          </a:p>
        </p:txBody>
      </p:sp>
      <p:sp>
        <p:nvSpPr>
          <p:cNvPr id="9" name="Rectangle 8"/>
          <p:cNvSpPr/>
          <p:nvPr/>
        </p:nvSpPr>
        <p:spPr>
          <a:xfrm>
            <a:off x="1524000" y="685800"/>
            <a:ext cx="1920269"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FF0000"/>
                </a:solidFill>
                <a:effectLst>
                  <a:outerShdw blurRad="50800" dist="39000" dir="5460000" algn="tl">
                    <a:srgbClr val="000000">
                      <a:alpha val="38000"/>
                    </a:srgbClr>
                  </a:outerShdw>
                </a:effectLst>
                <a:latin typeface="Calibri" pitchFamily="34" charset="0"/>
                <a:cs typeface="+mn-cs"/>
              </a:rPr>
              <a:t>SYNONYMS</a:t>
            </a:r>
          </a:p>
        </p:txBody>
      </p:sp>
      <p:sp>
        <p:nvSpPr>
          <p:cNvPr id="10" name="Rectangle 9"/>
          <p:cNvSpPr/>
          <p:nvPr/>
        </p:nvSpPr>
        <p:spPr>
          <a:xfrm>
            <a:off x="4934341" y="685800"/>
            <a:ext cx="1957587"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FFFF00"/>
                </a:solidFill>
                <a:effectLst>
                  <a:outerShdw blurRad="50800" dist="39000" dir="5460000" algn="tl">
                    <a:srgbClr val="000000">
                      <a:alpha val="38000"/>
                    </a:srgbClr>
                  </a:outerShdw>
                </a:effectLst>
                <a:latin typeface="Calibri" pitchFamily="34" charset="0"/>
                <a:cs typeface="+mn-cs"/>
              </a:rPr>
              <a:t>ANTONYMS</a:t>
            </a:r>
          </a:p>
        </p:txBody>
      </p:sp>
      <p:sp>
        <p:nvSpPr>
          <p:cNvPr id="11" name="Rectangle 10"/>
          <p:cNvSpPr/>
          <p:nvPr/>
        </p:nvSpPr>
        <p:spPr>
          <a:xfrm>
            <a:off x="1923914" y="1524000"/>
            <a:ext cx="1749197" cy="35394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rgbClr val="FF0000"/>
                </a:solidFill>
                <a:effectLst>
                  <a:outerShdw blurRad="50800" dist="39000" dir="5460000" algn="tl">
                    <a:srgbClr val="000000">
                      <a:alpha val="38000"/>
                    </a:srgbClr>
                  </a:outerShdw>
                </a:effectLst>
                <a:latin typeface="Calibri" pitchFamily="34" charset="0"/>
                <a:cs typeface="+mn-cs"/>
              </a:rPr>
              <a:t>large</a:t>
            </a:r>
          </a:p>
          <a:p>
            <a:pPr algn="ctr">
              <a:defRPr/>
            </a:pPr>
            <a:endParaRPr lang="en-US" sz="3200" b="1" dirty="0">
              <a:ln w="11430"/>
              <a:solidFill>
                <a:srgbClr val="FF0000"/>
              </a:solidFill>
              <a:effectLst>
                <a:outerShdw blurRad="50800" dist="39000" dir="5460000" algn="tl">
                  <a:srgbClr val="000000">
                    <a:alpha val="38000"/>
                  </a:srgbClr>
                </a:outerShdw>
              </a:effectLst>
              <a:latin typeface="Calibri" pitchFamily="34" charset="0"/>
              <a:cs typeface="+mn-cs"/>
            </a:endParaRPr>
          </a:p>
          <a:p>
            <a:pPr algn="ctr">
              <a:defRPr/>
            </a:pPr>
            <a:r>
              <a:rPr lang="en-US" sz="3200" b="1" dirty="0">
                <a:ln w="11430"/>
                <a:solidFill>
                  <a:srgbClr val="FF0000"/>
                </a:solidFill>
                <a:effectLst>
                  <a:outerShdw blurRad="50800" dist="39000" dir="5460000" algn="tl">
                    <a:srgbClr val="000000">
                      <a:alpha val="38000"/>
                    </a:srgbClr>
                  </a:outerShdw>
                </a:effectLst>
                <a:latin typeface="Calibri" pitchFamily="34" charset="0"/>
                <a:cs typeface="+mn-cs"/>
              </a:rPr>
              <a:t>huge</a:t>
            </a:r>
          </a:p>
          <a:p>
            <a:pPr algn="ctr">
              <a:defRPr/>
            </a:pPr>
            <a:endParaRPr lang="en-US" sz="3200" b="1" dirty="0">
              <a:ln w="11430"/>
              <a:solidFill>
                <a:srgbClr val="FF0000"/>
              </a:solidFill>
              <a:effectLst>
                <a:outerShdw blurRad="50800" dist="39000" dir="5460000" algn="tl">
                  <a:srgbClr val="000000">
                    <a:alpha val="38000"/>
                  </a:srgbClr>
                </a:outerShdw>
              </a:effectLst>
              <a:latin typeface="Calibri" pitchFamily="34" charset="0"/>
              <a:cs typeface="+mn-cs"/>
            </a:endParaRPr>
          </a:p>
          <a:p>
            <a:pPr algn="ctr">
              <a:defRPr/>
            </a:pPr>
            <a:r>
              <a:rPr lang="en-US" sz="3200" b="1" dirty="0">
                <a:ln w="11430"/>
                <a:solidFill>
                  <a:srgbClr val="FF0000"/>
                </a:solidFill>
                <a:effectLst>
                  <a:outerShdw blurRad="50800" dist="39000" dir="5460000" algn="tl">
                    <a:srgbClr val="000000">
                      <a:alpha val="38000"/>
                    </a:srgbClr>
                  </a:outerShdw>
                </a:effectLst>
                <a:latin typeface="Calibri" pitchFamily="34" charset="0"/>
                <a:cs typeface="+mn-cs"/>
              </a:rPr>
              <a:t>gigantic</a:t>
            </a:r>
          </a:p>
          <a:p>
            <a:pPr algn="ctr">
              <a:defRPr/>
            </a:pPr>
            <a:endParaRPr lang="en-US" sz="3200" b="1" dirty="0">
              <a:ln w="11430"/>
              <a:solidFill>
                <a:srgbClr val="FF0000"/>
              </a:solidFill>
              <a:effectLst>
                <a:outerShdw blurRad="50800" dist="39000" dir="5460000" algn="tl">
                  <a:srgbClr val="000000">
                    <a:alpha val="38000"/>
                  </a:srgbClr>
                </a:outerShdw>
              </a:effectLst>
              <a:latin typeface="Calibri" pitchFamily="34" charset="0"/>
              <a:cs typeface="+mn-cs"/>
            </a:endParaRPr>
          </a:p>
          <a:p>
            <a:pPr algn="ctr">
              <a:defRPr/>
            </a:pPr>
            <a:r>
              <a:rPr lang="en-US" sz="3200" b="1" dirty="0">
                <a:ln w="11430"/>
                <a:solidFill>
                  <a:srgbClr val="FF0000"/>
                </a:solidFill>
                <a:effectLst>
                  <a:outerShdw blurRad="50800" dist="39000" dir="5460000" algn="tl">
                    <a:srgbClr val="000000">
                      <a:alpha val="38000"/>
                    </a:srgbClr>
                  </a:outerShdw>
                </a:effectLst>
                <a:latin typeface="Calibri" pitchFamily="34" charset="0"/>
                <a:cs typeface="+mn-cs"/>
              </a:rPr>
              <a:t>immense</a:t>
            </a:r>
          </a:p>
        </p:txBody>
      </p:sp>
      <p:sp>
        <p:nvSpPr>
          <p:cNvPr id="12" name="Rectangle 11"/>
          <p:cNvSpPr/>
          <p:nvPr/>
        </p:nvSpPr>
        <p:spPr>
          <a:xfrm>
            <a:off x="5284821" y="1600200"/>
            <a:ext cx="1085554" cy="35394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rgbClr val="FFFF00"/>
                </a:solidFill>
                <a:effectLst>
                  <a:outerShdw blurRad="50800" dist="39000" dir="5460000" algn="tl">
                    <a:srgbClr val="000000">
                      <a:alpha val="38000"/>
                    </a:srgbClr>
                  </a:outerShdw>
                </a:effectLst>
                <a:latin typeface="Calibri" pitchFamily="34" charset="0"/>
                <a:cs typeface="+mn-cs"/>
              </a:rPr>
              <a:t>tiny</a:t>
            </a:r>
          </a:p>
          <a:p>
            <a:pPr algn="ctr">
              <a:defRPr/>
            </a:pPr>
            <a:endParaRPr lang="en-US" sz="3200" b="1" dirty="0">
              <a:ln w="11430"/>
              <a:solidFill>
                <a:srgbClr val="FFFF00"/>
              </a:solidFill>
              <a:effectLst>
                <a:outerShdw blurRad="50800" dist="39000" dir="5460000" algn="tl">
                  <a:srgbClr val="000000">
                    <a:alpha val="38000"/>
                  </a:srgbClr>
                </a:outerShdw>
              </a:effectLst>
              <a:latin typeface="Calibri" pitchFamily="34" charset="0"/>
              <a:cs typeface="+mn-cs"/>
            </a:endParaRPr>
          </a:p>
          <a:p>
            <a:pPr algn="ctr">
              <a:defRPr/>
            </a:pPr>
            <a:r>
              <a:rPr lang="en-US" sz="3200" b="1" dirty="0">
                <a:ln w="11430"/>
                <a:solidFill>
                  <a:srgbClr val="FFFF00"/>
                </a:solidFill>
                <a:effectLst>
                  <a:outerShdw blurRad="50800" dist="39000" dir="5460000" algn="tl">
                    <a:srgbClr val="000000">
                      <a:alpha val="38000"/>
                    </a:srgbClr>
                  </a:outerShdw>
                </a:effectLst>
                <a:latin typeface="Calibri" pitchFamily="34" charset="0"/>
                <a:cs typeface="+mn-cs"/>
              </a:rPr>
              <a:t>small</a:t>
            </a:r>
          </a:p>
          <a:p>
            <a:pPr algn="ctr">
              <a:defRPr/>
            </a:pPr>
            <a:endParaRPr lang="en-US" sz="3200" b="1" dirty="0">
              <a:ln w="11430"/>
              <a:solidFill>
                <a:srgbClr val="FFFF00"/>
              </a:solidFill>
              <a:effectLst>
                <a:outerShdw blurRad="50800" dist="39000" dir="5460000" algn="tl">
                  <a:srgbClr val="000000">
                    <a:alpha val="38000"/>
                  </a:srgbClr>
                </a:outerShdw>
              </a:effectLst>
              <a:latin typeface="Calibri" pitchFamily="34" charset="0"/>
              <a:cs typeface="+mn-cs"/>
            </a:endParaRPr>
          </a:p>
          <a:p>
            <a:pPr algn="ctr">
              <a:defRPr/>
            </a:pPr>
            <a:r>
              <a:rPr lang="en-US" sz="3200" b="1" dirty="0">
                <a:ln w="11430"/>
                <a:solidFill>
                  <a:srgbClr val="FFFF00"/>
                </a:solidFill>
                <a:effectLst>
                  <a:outerShdw blurRad="50800" dist="39000" dir="5460000" algn="tl">
                    <a:srgbClr val="000000">
                      <a:alpha val="38000"/>
                    </a:srgbClr>
                  </a:outerShdw>
                </a:effectLst>
                <a:latin typeface="Calibri" pitchFamily="34" charset="0"/>
                <a:cs typeface="+mn-cs"/>
              </a:rPr>
              <a:t>little</a:t>
            </a:r>
          </a:p>
          <a:p>
            <a:pPr algn="ctr">
              <a:defRPr/>
            </a:pPr>
            <a:endParaRPr lang="en-US" sz="3200" b="1" dirty="0">
              <a:ln w="11430"/>
              <a:solidFill>
                <a:srgbClr val="FFFF00"/>
              </a:solidFill>
              <a:effectLst>
                <a:outerShdw blurRad="50800" dist="39000" dir="5460000" algn="tl">
                  <a:srgbClr val="000000">
                    <a:alpha val="38000"/>
                  </a:srgbClr>
                </a:outerShdw>
              </a:effectLst>
              <a:latin typeface="Calibri" pitchFamily="34" charset="0"/>
              <a:cs typeface="+mn-cs"/>
            </a:endParaRPr>
          </a:p>
          <a:p>
            <a:pPr algn="ctr">
              <a:defRPr/>
            </a:pPr>
            <a:r>
              <a:rPr lang="en-US" sz="3200" b="1" dirty="0">
                <a:ln w="11430"/>
                <a:solidFill>
                  <a:srgbClr val="FFFF00"/>
                </a:solidFill>
                <a:effectLst>
                  <a:outerShdw blurRad="50800" dist="39000" dir="5460000" algn="tl">
                    <a:srgbClr val="000000">
                      <a:alpha val="38000"/>
                    </a:srgbClr>
                  </a:outerShdw>
                </a:effectLst>
                <a:latin typeface="Calibri" pitchFamily="34" charset="0"/>
                <a:cs typeface="+mn-cs"/>
              </a:rPr>
              <a:t>puny</a:t>
            </a:r>
          </a:p>
        </p:txBody>
      </p:sp>
      <p:sp>
        <p:nvSpPr>
          <p:cNvPr id="13" name="Cloud Callout 12"/>
          <p:cNvSpPr/>
          <p:nvPr/>
        </p:nvSpPr>
        <p:spPr>
          <a:xfrm>
            <a:off x="4343400" y="914400"/>
            <a:ext cx="3581400" cy="2286000"/>
          </a:xfrm>
          <a:prstGeom prst="cloudCallout">
            <a:avLst>
              <a:gd name="adj1" fmla="val -82848"/>
              <a:gd name="adj2" fmla="val 55892"/>
            </a:avLst>
          </a:prstGeom>
          <a:gradFill flip="none" rotWithShape="1">
            <a:gsLst>
              <a:gs pos="0">
                <a:srgbClr val="5E9EFF"/>
              </a:gs>
              <a:gs pos="39999">
                <a:srgbClr val="85C2FF"/>
              </a:gs>
              <a:gs pos="70000">
                <a:srgbClr val="C4D6EB"/>
              </a:gs>
              <a:gs pos="100000">
                <a:srgbClr val="FFEBFA"/>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effectLst>
                  <a:outerShdw blurRad="38100" dist="38100" dir="2700000" algn="tl">
                    <a:srgbClr val="000000">
                      <a:alpha val="43137"/>
                    </a:srgbClr>
                  </a:outerShdw>
                </a:effectLst>
                <a:latin typeface="Calibri" pitchFamily="34" charset="0"/>
              </a:rPr>
              <a:t>Let’s get to it!</a:t>
            </a:r>
          </a:p>
        </p:txBody>
      </p:sp>
      <p:sp>
        <p:nvSpPr>
          <p:cNvPr id="14" name="Rectangle 13">
            <a:extLst>
              <a:ext uri="{FF2B5EF4-FFF2-40B4-BE49-F238E27FC236}">
                <a16:creationId xmlns:a16="http://schemas.microsoft.com/office/drawing/2014/main" id="{83092BAD-5B54-4E1E-A787-E6A827A62DE5}"/>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strVal val="#ppt_w*0.70"/>
                                          </p:val>
                                        </p:tav>
                                        <p:tav tm="100000">
                                          <p:val>
                                            <p:strVal val="#ppt_w"/>
                                          </p:val>
                                        </p:tav>
                                      </p:tavLst>
                                    </p:anim>
                                    <p:anim calcmode="lin" valueType="num">
                                      <p:cBhvr>
                                        <p:cTn id="80" dur="500" fill="hold"/>
                                        <p:tgtEl>
                                          <p:spTgt spid="13"/>
                                        </p:tgtEl>
                                        <p:attrNameLst>
                                          <p:attrName>ppt_h</p:attrName>
                                        </p:attrNameLst>
                                      </p:cBhvr>
                                      <p:tavLst>
                                        <p:tav tm="0">
                                          <p:val>
                                            <p:strVal val="#ppt_h"/>
                                          </p:val>
                                        </p:tav>
                                        <p:tav tm="100000">
                                          <p:val>
                                            <p:strVal val="#ppt_h"/>
                                          </p:val>
                                        </p:tav>
                                      </p:tavLst>
                                    </p:anim>
                                    <p:animEffect transition="in" filter="fade">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13"/>
                                        </p:tgtEl>
                                      </p:cBhvr>
                                    </p:animEffect>
                                    <p:set>
                                      <p:cBhvr>
                                        <p:cTn id="8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4139" y="304800"/>
            <a:ext cx="5187510" cy="135421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The jellyfish are very graceful and</a:t>
            </a:r>
          </a:p>
          <a:p>
            <a:pPr algn="ctr">
              <a:defRPr/>
            </a:pPr>
            <a:r>
              <a:rPr lang="en-US" sz="5400" b="1" dirty="0">
                <a:ln w="11430"/>
                <a:solidFill>
                  <a:srgbClr val="00B050"/>
                </a:solidFill>
                <a:effectLst>
                  <a:outerShdw blurRad="50800" dist="39000" dir="5460000" algn="tl">
                    <a:srgbClr val="000000">
                      <a:alpha val="38000"/>
                    </a:srgbClr>
                  </a:outerShdw>
                </a:effectLst>
                <a:latin typeface="Calibri" pitchFamily="34" charset="0"/>
                <a:cs typeface="+mn-cs"/>
              </a:rPr>
              <a:t>beautiful.</a:t>
            </a:r>
          </a:p>
        </p:txBody>
      </p:sp>
      <p:sp>
        <p:nvSpPr>
          <p:cNvPr id="3" name="Rectangle 2"/>
          <p:cNvSpPr/>
          <p:nvPr/>
        </p:nvSpPr>
        <p:spPr>
          <a:xfrm>
            <a:off x="685800" y="3200400"/>
            <a:ext cx="1737527"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gorgeous</a:t>
            </a:r>
          </a:p>
        </p:txBody>
      </p:sp>
      <p:pic>
        <p:nvPicPr>
          <p:cNvPr id="9220" name="Picture 3" descr="two_jellyfish_swimming_hg_clr.gif"/>
          <p:cNvPicPr>
            <a:picLocks noChangeAspect="1"/>
          </p:cNvPicPr>
          <p:nvPr/>
        </p:nvPicPr>
        <p:blipFill>
          <a:blip r:embed="rId3" cstate="print"/>
          <a:srcRect/>
          <a:stretch>
            <a:fillRect/>
          </a:stretch>
        </p:blipFill>
        <p:spPr bwMode="auto">
          <a:xfrm>
            <a:off x="6715125" y="609600"/>
            <a:ext cx="2428875" cy="2428875"/>
          </a:xfrm>
          <a:prstGeom prst="rect">
            <a:avLst/>
          </a:prstGeom>
          <a:noFill/>
          <a:ln w="9525">
            <a:noFill/>
            <a:miter lim="800000"/>
            <a:headEnd/>
            <a:tailEnd/>
          </a:ln>
        </p:spPr>
      </p:pic>
      <p:pic>
        <p:nvPicPr>
          <p:cNvPr id="9221" name="Picture 4" descr="two_jellyfish_swimming_hg_clr.gif"/>
          <p:cNvPicPr>
            <a:picLocks noChangeAspect="1"/>
          </p:cNvPicPr>
          <p:nvPr/>
        </p:nvPicPr>
        <p:blipFill>
          <a:blip r:embed="rId3" cstate="print"/>
          <a:srcRect/>
          <a:stretch>
            <a:fillRect/>
          </a:stretch>
        </p:blipFill>
        <p:spPr bwMode="auto">
          <a:xfrm>
            <a:off x="381000" y="533400"/>
            <a:ext cx="2428875" cy="2428875"/>
          </a:xfrm>
          <a:prstGeom prst="rect">
            <a:avLst/>
          </a:prstGeom>
          <a:noFill/>
          <a:ln w="9525">
            <a:noFill/>
            <a:miter lim="800000"/>
            <a:headEnd/>
            <a:tailEnd/>
          </a:ln>
        </p:spPr>
      </p:pic>
      <p:sp>
        <p:nvSpPr>
          <p:cNvPr id="6" name="Rectangle 5"/>
          <p:cNvSpPr/>
          <p:nvPr/>
        </p:nvSpPr>
        <p:spPr>
          <a:xfrm>
            <a:off x="6973155" y="4572000"/>
            <a:ext cx="1659621"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stunning</a:t>
            </a:r>
          </a:p>
        </p:txBody>
      </p:sp>
      <p:sp>
        <p:nvSpPr>
          <p:cNvPr id="7" name="Rectangle 6"/>
          <p:cNvSpPr/>
          <p:nvPr/>
        </p:nvSpPr>
        <p:spPr>
          <a:xfrm>
            <a:off x="5066994" y="2057400"/>
            <a:ext cx="181434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attractive</a:t>
            </a:r>
          </a:p>
        </p:txBody>
      </p:sp>
      <p:sp>
        <p:nvSpPr>
          <p:cNvPr id="8" name="Rectangle 7"/>
          <p:cNvSpPr/>
          <p:nvPr/>
        </p:nvSpPr>
        <p:spPr>
          <a:xfrm>
            <a:off x="3775178" y="3733800"/>
            <a:ext cx="1197572"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lovely</a:t>
            </a:r>
          </a:p>
        </p:txBody>
      </p:sp>
      <p:sp>
        <p:nvSpPr>
          <p:cNvPr id="9" name="Rectangle 8"/>
          <p:cNvSpPr/>
          <p:nvPr/>
        </p:nvSpPr>
        <p:spPr>
          <a:xfrm>
            <a:off x="3241568" y="2514600"/>
            <a:ext cx="89319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ugly</a:t>
            </a:r>
          </a:p>
        </p:txBody>
      </p:sp>
      <p:sp>
        <p:nvSpPr>
          <p:cNvPr id="10" name="Rectangle 9"/>
          <p:cNvSpPr/>
          <p:nvPr/>
        </p:nvSpPr>
        <p:spPr>
          <a:xfrm>
            <a:off x="3529766" y="4953000"/>
            <a:ext cx="1535998"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hideous</a:t>
            </a:r>
          </a:p>
        </p:txBody>
      </p:sp>
      <p:sp>
        <p:nvSpPr>
          <p:cNvPr id="11" name="Rectangle 10"/>
          <p:cNvSpPr/>
          <p:nvPr/>
        </p:nvSpPr>
        <p:spPr>
          <a:xfrm>
            <a:off x="6266997" y="3200400"/>
            <a:ext cx="1700337"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revolting</a:t>
            </a:r>
          </a:p>
        </p:txBody>
      </p:sp>
      <p:sp>
        <p:nvSpPr>
          <p:cNvPr id="12" name="Rectangle 11"/>
          <p:cNvSpPr/>
          <p:nvPr/>
        </p:nvSpPr>
        <p:spPr>
          <a:xfrm>
            <a:off x="5658558" y="5638800"/>
            <a:ext cx="1545616"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horrible</a:t>
            </a:r>
          </a:p>
        </p:txBody>
      </p:sp>
      <p:sp>
        <p:nvSpPr>
          <p:cNvPr id="13" name="Rectangle 12">
            <a:extLst>
              <a:ext uri="{FF2B5EF4-FFF2-40B4-BE49-F238E27FC236}">
                <a16:creationId xmlns:a16="http://schemas.microsoft.com/office/drawing/2014/main" id="{EB96E47C-6925-4CAB-8EA2-264797CD3BA0}"/>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500" fill="hold"/>
                                        <p:tgtEl>
                                          <p:spTgt spid="8">
                                            <p:txEl>
                                              <p:pRg st="0" end="0"/>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dir="cw">
                                      <p:cBhvr override="childStyle">
                                        <p:cTn id="12" dur="500" fill="hold"/>
                                        <p:tgtEl>
                                          <p:spTgt spid="6">
                                            <p:txEl>
                                              <p:pRg st="0" end="0"/>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dir="cw">
                                      <p:cBhvr override="childStyle">
                                        <p:cTn id="14" dur="500" fill="hold"/>
                                        <p:tgtEl>
                                          <p:spTgt spid="11">
                                            <p:txEl>
                                              <p:pRg st="0" end="0"/>
                                            </p:txEl>
                                          </p:spTgt>
                                        </p:tgtEl>
                                        <p:attrNameLst>
                                          <p:attrName>style.color</p:attrName>
                                        </p:attrNameLst>
                                      </p:cBhvr>
                                      <p:to>
                                        <a:srgbClr val="FFFF00"/>
                                      </p:to>
                                    </p:animClr>
                                  </p:childTnLst>
                                </p:cTn>
                              </p:par>
                              <p:par>
                                <p:cTn id="15" presetID="3" presetClass="emph" presetSubtype="2" fill="hold" nodeType="withEffect">
                                  <p:stCondLst>
                                    <p:cond delay="0"/>
                                  </p:stCondLst>
                                  <p:childTnLst>
                                    <p:animClr clrSpc="rgb" dir="cw">
                                      <p:cBhvr override="childStyle">
                                        <p:cTn id="16" dur="500" fill="hold"/>
                                        <p:tgtEl>
                                          <p:spTgt spid="12">
                                            <p:txEl>
                                              <p:pRg st="0" end="0"/>
                                            </p:txEl>
                                          </p:spTgt>
                                        </p:tgtEl>
                                        <p:attrNameLst>
                                          <p:attrName>style.color</p:attrName>
                                        </p:attrNameLst>
                                      </p:cBhvr>
                                      <p:to>
                                        <a:srgbClr val="FFFF00"/>
                                      </p:to>
                                    </p:animClr>
                                  </p:childTnLst>
                                </p:cTn>
                              </p:par>
                              <p:par>
                                <p:cTn id="17" presetID="3" presetClass="emph" presetSubtype="2" fill="hold" nodeType="withEffect">
                                  <p:stCondLst>
                                    <p:cond delay="0"/>
                                  </p:stCondLst>
                                  <p:childTnLst>
                                    <p:animClr clrSpc="rgb" dir="cw">
                                      <p:cBhvr override="childStyle">
                                        <p:cTn id="18" dur="500" fill="hold"/>
                                        <p:tgtEl>
                                          <p:spTgt spid="10">
                                            <p:txEl>
                                              <p:pRg st="0" end="0"/>
                                            </p:txEl>
                                          </p:spTgt>
                                        </p:tgtEl>
                                        <p:attrNameLst>
                                          <p:attrName>style.color</p:attrName>
                                        </p:attrNameLst>
                                      </p:cBhvr>
                                      <p:to>
                                        <a:srgbClr val="FFFF00"/>
                                      </p:to>
                                    </p:animClr>
                                  </p:childTnLst>
                                </p:cTn>
                              </p:par>
                              <p:par>
                                <p:cTn id="19" presetID="3" presetClass="emph" presetSubtype="2" fill="hold" nodeType="withEffect">
                                  <p:stCondLst>
                                    <p:cond delay="0"/>
                                  </p:stCondLst>
                                  <p:childTnLst>
                                    <p:animClr clrSpc="rgb" dir="cw">
                                      <p:cBhvr override="childStyle">
                                        <p:cTn id="20" dur="500" fill="hold"/>
                                        <p:tgtEl>
                                          <p:spTgt spid="9">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2033" y="304800"/>
            <a:ext cx="4171719" cy="135421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Stingrays can be extremely</a:t>
            </a:r>
          </a:p>
          <a:p>
            <a:pPr algn="ctr">
              <a:defRPr/>
            </a:pPr>
            <a:r>
              <a:rPr lang="en-US" sz="5400" b="1" dirty="0">
                <a:ln w="11430"/>
                <a:solidFill>
                  <a:srgbClr val="00B050"/>
                </a:solidFill>
                <a:effectLst>
                  <a:outerShdw blurRad="50800" dist="39000" dir="5460000" algn="tl">
                    <a:srgbClr val="000000">
                      <a:alpha val="38000"/>
                    </a:srgbClr>
                  </a:outerShdw>
                </a:effectLst>
                <a:latin typeface="Calibri" pitchFamily="34" charset="0"/>
                <a:cs typeface="+mn-cs"/>
              </a:rPr>
              <a:t>dangerous.</a:t>
            </a:r>
          </a:p>
        </p:txBody>
      </p:sp>
      <p:sp>
        <p:nvSpPr>
          <p:cNvPr id="3" name="Rectangle 2"/>
          <p:cNvSpPr/>
          <p:nvPr/>
        </p:nvSpPr>
        <p:spPr>
          <a:xfrm>
            <a:off x="7162800" y="4343400"/>
            <a:ext cx="1316579"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unsafe</a:t>
            </a:r>
          </a:p>
        </p:txBody>
      </p:sp>
      <p:sp>
        <p:nvSpPr>
          <p:cNvPr id="6" name="Rectangle 5"/>
          <p:cNvSpPr/>
          <p:nvPr/>
        </p:nvSpPr>
        <p:spPr>
          <a:xfrm>
            <a:off x="7162800" y="2209800"/>
            <a:ext cx="986167"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risky</a:t>
            </a:r>
          </a:p>
        </p:txBody>
      </p:sp>
      <p:sp>
        <p:nvSpPr>
          <p:cNvPr id="7" name="Rectangle 6"/>
          <p:cNvSpPr/>
          <p:nvPr/>
        </p:nvSpPr>
        <p:spPr>
          <a:xfrm>
            <a:off x="304800" y="2209800"/>
            <a:ext cx="2220481"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treacherous</a:t>
            </a:r>
          </a:p>
        </p:txBody>
      </p:sp>
      <p:sp>
        <p:nvSpPr>
          <p:cNvPr id="8" name="Rectangle 7"/>
          <p:cNvSpPr/>
          <p:nvPr/>
        </p:nvSpPr>
        <p:spPr>
          <a:xfrm>
            <a:off x="3810000" y="5029200"/>
            <a:ext cx="193136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hazardous</a:t>
            </a:r>
          </a:p>
        </p:txBody>
      </p:sp>
      <p:sp>
        <p:nvSpPr>
          <p:cNvPr id="9" name="Rectangle 8"/>
          <p:cNvSpPr/>
          <p:nvPr/>
        </p:nvSpPr>
        <p:spPr>
          <a:xfrm>
            <a:off x="3962400" y="2209800"/>
            <a:ext cx="172034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harmless</a:t>
            </a:r>
          </a:p>
        </p:txBody>
      </p:sp>
      <p:sp>
        <p:nvSpPr>
          <p:cNvPr id="10" name="Rectangle 9"/>
          <p:cNvSpPr/>
          <p:nvPr/>
        </p:nvSpPr>
        <p:spPr>
          <a:xfrm>
            <a:off x="3657600" y="3581400"/>
            <a:ext cx="1294137"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secure</a:t>
            </a:r>
          </a:p>
        </p:txBody>
      </p:sp>
      <p:sp>
        <p:nvSpPr>
          <p:cNvPr id="11" name="Rectangle 10"/>
          <p:cNvSpPr/>
          <p:nvPr/>
        </p:nvSpPr>
        <p:spPr>
          <a:xfrm>
            <a:off x="6678487" y="3200400"/>
            <a:ext cx="877356"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safe</a:t>
            </a:r>
          </a:p>
        </p:txBody>
      </p:sp>
      <p:sp>
        <p:nvSpPr>
          <p:cNvPr id="12" name="Rectangle 11"/>
          <p:cNvSpPr/>
          <p:nvPr/>
        </p:nvSpPr>
        <p:spPr>
          <a:xfrm>
            <a:off x="838200" y="3886200"/>
            <a:ext cx="184640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protected</a:t>
            </a:r>
          </a:p>
        </p:txBody>
      </p:sp>
      <p:pic>
        <p:nvPicPr>
          <p:cNvPr id="10251" name="Picture 12" descr="stingray_eating_lunch_hg_clr.gif"/>
          <p:cNvPicPr>
            <a:picLocks noChangeAspect="1"/>
          </p:cNvPicPr>
          <p:nvPr/>
        </p:nvPicPr>
        <p:blipFill>
          <a:blip r:embed="rId3" cstate="print"/>
          <a:srcRect/>
          <a:stretch>
            <a:fillRect/>
          </a:stretch>
        </p:blipFill>
        <p:spPr bwMode="auto">
          <a:xfrm>
            <a:off x="762000" y="914400"/>
            <a:ext cx="2362200" cy="1268413"/>
          </a:xfrm>
          <a:prstGeom prst="rect">
            <a:avLst/>
          </a:prstGeom>
          <a:noFill/>
          <a:ln w="9525">
            <a:noFill/>
            <a:miter lim="800000"/>
            <a:headEnd/>
            <a:tailEnd/>
          </a:ln>
        </p:spPr>
      </p:pic>
      <p:pic>
        <p:nvPicPr>
          <p:cNvPr id="10252" name="Picture 13" descr="stingray_eating_lunch_hg_clr.gif"/>
          <p:cNvPicPr>
            <a:picLocks noChangeAspect="1"/>
          </p:cNvPicPr>
          <p:nvPr/>
        </p:nvPicPr>
        <p:blipFill>
          <a:blip r:embed="rId3" cstate="print"/>
          <a:srcRect/>
          <a:stretch>
            <a:fillRect/>
          </a:stretch>
        </p:blipFill>
        <p:spPr bwMode="auto">
          <a:xfrm>
            <a:off x="6781800" y="914400"/>
            <a:ext cx="2362200" cy="1268413"/>
          </a:xfrm>
          <a:prstGeom prst="rect">
            <a:avLst/>
          </a:prstGeom>
          <a:noFill/>
          <a:ln w="9525">
            <a:noFill/>
            <a:miter lim="800000"/>
            <a:headEnd/>
            <a:tailEnd/>
          </a:ln>
        </p:spPr>
      </p:pic>
      <p:sp>
        <p:nvSpPr>
          <p:cNvPr id="13" name="Rectangle 12">
            <a:extLst>
              <a:ext uri="{FF2B5EF4-FFF2-40B4-BE49-F238E27FC236}">
                <a16:creationId xmlns:a16="http://schemas.microsoft.com/office/drawing/2014/main" id="{77D507EB-9D8B-47A4-B67B-9E42935B758F}"/>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500" fill="hold"/>
                                        <p:tgtEl>
                                          <p:spTgt spid="8">
                                            <p:txEl>
                                              <p:pRg st="0" end="0"/>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dir="cw">
                                      <p:cBhvr override="childStyle">
                                        <p:cTn id="12" dur="500" fill="hold"/>
                                        <p:tgtEl>
                                          <p:spTgt spid="6">
                                            <p:txEl>
                                              <p:pRg st="0" end="0"/>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dir="cw">
                                      <p:cBhvr override="childStyle">
                                        <p:cTn id="14" dur="500" fill="hold"/>
                                        <p:tgtEl>
                                          <p:spTgt spid="11">
                                            <p:txEl>
                                              <p:pRg st="0" end="0"/>
                                            </p:txEl>
                                          </p:spTgt>
                                        </p:tgtEl>
                                        <p:attrNameLst>
                                          <p:attrName>style.color</p:attrName>
                                        </p:attrNameLst>
                                      </p:cBhvr>
                                      <p:to>
                                        <a:srgbClr val="FFFF00"/>
                                      </p:to>
                                    </p:animClr>
                                  </p:childTnLst>
                                </p:cTn>
                              </p:par>
                              <p:par>
                                <p:cTn id="15" presetID="3" presetClass="emph" presetSubtype="2" fill="hold" nodeType="withEffect">
                                  <p:stCondLst>
                                    <p:cond delay="0"/>
                                  </p:stCondLst>
                                  <p:childTnLst>
                                    <p:animClr clrSpc="rgb" dir="cw">
                                      <p:cBhvr override="childStyle">
                                        <p:cTn id="16" dur="500" fill="hold"/>
                                        <p:tgtEl>
                                          <p:spTgt spid="12">
                                            <p:txEl>
                                              <p:pRg st="0" end="0"/>
                                            </p:txEl>
                                          </p:spTgt>
                                        </p:tgtEl>
                                        <p:attrNameLst>
                                          <p:attrName>style.color</p:attrName>
                                        </p:attrNameLst>
                                      </p:cBhvr>
                                      <p:to>
                                        <a:srgbClr val="FFFF00"/>
                                      </p:to>
                                    </p:animClr>
                                  </p:childTnLst>
                                </p:cTn>
                              </p:par>
                              <p:par>
                                <p:cTn id="17" presetID="3" presetClass="emph" presetSubtype="2" fill="hold" nodeType="withEffect">
                                  <p:stCondLst>
                                    <p:cond delay="0"/>
                                  </p:stCondLst>
                                  <p:childTnLst>
                                    <p:animClr clrSpc="rgb" dir="cw">
                                      <p:cBhvr override="childStyle">
                                        <p:cTn id="18" dur="500" fill="hold"/>
                                        <p:tgtEl>
                                          <p:spTgt spid="10">
                                            <p:txEl>
                                              <p:pRg st="0" end="0"/>
                                            </p:txEl>
                                          </p:spTgt>
                                        </p:tgtEl>
                                        <p:attrNameLst>
                                          <p:attrName>style.color</p:attrName>
                                        </p:attrNameLst>
                                      </p:cBhvr>
                                      <p:to>
                                        <a:srgbClr val="FFFF00"/>
                                      </p:to>
                                    </p:animClr>
                                  </p:childTnLst>
                                </p:cTn>
                              </p:par>
                              <p:par>
                                <p:cTn id="19" presetID="3" presetClass="emph" presetSubtype="2" fill="hold" nodeType="withEffect">
                                  <p:stCondLst>
                                    <p:cond delay="0"/>
                                  </p:stCondLst>
                                  <p:childTnLst>
                                    <p:animClr clrSpc="rgb" dir="cw">
                                      <p:cBhvr override="childStyle">
                                        <p:cTn id="20" dur="500" fill="hold"/>
                                        <p:tgtEl>
                                          <p:spTgt spid="9">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5750" y="228600"/>
            <a:ext cx="5511958" cy="135421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mn-cs"/>
              </a:rPr>
              <a:t>It is important that scuba divers are</a:t>
            </a:r>
          </a:p>
          <a:p>
            <a:pPr algn="ctr">
              <a:defRPr/>
            </a:pPr>
            <a:r>
              <a:rPr lang="en-US" sz="5400" b="1" dirty="0">
                <a:ln w="11430"/>
                <a:solidFill>
                  <a:srgbClr val="00B050"/>
                </a:solidFill>
                <a:effectLst>
                  <a:outerShdw blurRad="50800" dist="39000" dir="5460000" algn="tl">
                    <a:srgbClr val="000000">
                      <a:alpha val="38000"/>
                    </a:srgbClr>
                  </a:outerShdw>
                </a:effectLst>
                <a:latin typeface="Calibri" pitchFamily="34" charset="0"/>
                <a:cs typeface="+mn-cs"/>
              </a:rPr>
              <a:t>smart.</a:t>
            </a:r>
          </a:p>
        </p:txBody>
      </p:sp>
      <p:sp>
        <p:nvSpPr>
          <p:cNvPr id="3" name="Rectangle 2"/>
          <p:cNvSpPr/>
          <p:nvPr/>
        </p:nvSpPr>
        <p:spPr>
          <a:xfrm>
            <a:off x="4114800" y="2057400"/>
            <a:ext cx="1135247"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sharp</a:t>
            </a:r>
          </a:p>
        </p:txBody>
      </p:sp>
      <p:sp>
        <p:nvSpPr>
          <p:cNvPr id="6" name="Rectangle 5"/>
          <p:cNvSpPr/>
          <p:nvPr/>
        </p:nvSpPr>
        <p:spPr>
          <a:xfrm>
            <a:off x="6660717" y="4114800"/>
            <a:ext cx="1335815"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foolish</a:t>
            </a:r>
          </a:p>
        </p:txBody>
      </p:sp>
      <p:sp>
        <p:nvSpPr>
          <p:cNvPr id="7" name="Rectangle 6"/>
          <p:cNvSpPr/>
          <p:nvPr/>
        </p:nvSpPr>
        <p:spPr>
          <a:xfrm>
            <a:off x="1143000" y="2667000"/>
            <a:ext cx="1398140"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unwise</a:t>
            </a:r>
          </a:p>
        </p:txBody>
      </p:sp>
      <p:sp>
        <p:nvSpPr>
          <p:cNvPr id="8" name="Rectangle 7"/>
          <p:cNvSpPr/>
          <p:nvPr/>
        </p:nvSpPr>
        <p:spPr>
          <a:xfrm>
            <a:off x="3810000" y="4648200"/>
            <a:ext cx="1698478"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brainless</a:t>
            </a:r>
          </a:p>
        </p:txBody>
      </p:sp>
      <p:sp>
        <p:nvSpPr>
          <p:cNvPr id="9" name="Rectangle 8"/>
          <p:cNvSpPr/>
          <p:nvPr/>
        </p:nvSpPr>
        <p:spPr>
          <a:xfrm>
            <a:off x="6400800" y="2819400"/>
            <a:ext cx="1903727"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intelligent</a:t>
            </a:r>
          </a:p>
        </p:txBody>
      </p:sp>
      <p:sp>
        <p:nvSpPr>
          <p:cNvPr id="12" name="Rectangle 11"/>
          <p:cNvSpPr/>
          <p:nvPr/>
        </p:nvSpPr>
        <p:spPr>
          <a:xfrm>
            <a:off x="1447800" y="4038600"/>
            <a:ext cx="1204818"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clever</a:t>
            </a:r>
          </a:p>
        </p:txBody>
      </p:sp>
      <p:pic>
        <p:nvPicPr>
          <p:cNvPr id="11273" name="Picture 13" descr="scuba_samantha_with_computer_hg_clr.gif"/>
          <p:cNvPicPr>
            <a:picLocks noChangeAspect="1"/>
          </p:cNvPicPr>
          <p:nvPr/>
        </p:nvPicPr>
        <p:blipFill>
          <a:blip r:embed="rId3" cstate="print"/>
          <a:srcRect/>
          <a:stretch>
            <a:fillRect/>
          </a:stretch>
        </p:blipFill>
        <p:spPr bwMode="auto">
          <a:xfrm>
            <a:off x="609600" y="685800"/>
            <a:ext cx="1743075" cy="1743075"/>
          </a:xfrm>
          <a:prstGeom prst="rect">
            <a:avLst/>
          </a:prstGeom>
          <a:noFill/>
          <a:ln w="9525">
            <a:noFill/>
            <a:miter lim="800000"/>
            <a:headEnd/>
            <a:tailEnd/>
          </a:ln>
        </p:spPr>
      </p:pic>
      <p:pic>
        <p:nvPicPr>
          <p:cNvPr id="11274" name="Picture 14" descr="scuba_samantha_with_computer_hg_clr.gif"/>
          <p:cNvPicPr>
            <a:picLocks noChangeAspect="1"/>
          </p:cNvPicPr>
          <p:nvPr/>
        </p:nvPicPr>
        <p:blipFill>
          <a:blip r:embed="rId3" cstate="print"/>
          <a:srcRect/>
          <a:stretch>
            <a:fillRect/>
          </a:stretch>
        </p:blipFill>
        <p:spPr bwMode="auto">
          <a:xfrm>
            <a:off x="7400925" y="762000"/>
            <a:ext cx="1743075" cy="1743075"/>
          </a:xfrm>
          <a:prstGeom prst="rect">
            <a:avLst/>
          </a:prstGeom>
          <a:noFill/>
          <a:ln w="9525">
            <a:noFill/>
            <a:miter lim="800000"/>
            <a:headEnd/>
            <a:tailEnd/>
          </a:ln>
        </p:spPr>
      </p:pic>
      <p:sp>
        <p:nvSpPr>
          <p:cNvPr id="16" name="Rectangle 15"/>
          <p:cNvSpPr/>
          <p:nvPr/>
        </p:nvSpPr>
        <p:spPr>
          <a:xfrm>
            <a:off x="4004425" y="3352800"/>
            <a:ext cx="1203599"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effectLst>
                  <a:outerShdw blurRad="50800" dist="39000" dir="5460000" algn="tl">
                    <a:srgbClr val="000000">
                      <a:alpha val="38000"/>
                    </a:srgbClr>
                  </a:outerShdw>
                </a:effectLst>
                <a:latin typeface="Calibri" pitchFamily="34" charset="0"/>
                <a:cs typeface="+mn-cs"/>
              </a:rPr>
              <a:t>bright</a:t>
            </a:r>
          </a:p>
        </p:txBody>
      </p:sp>
      <p:sp>
        <p:nvSpPr>
          <p:cNvPr id="13" name="Rectangle 12">
            <a:extLst>
              <a:ext uri="{FF2B5EF4-FFF2-40B4-BE49-F238E27FC236}">
                <a16:creationId xmlns:a16="http://schemas.microsoft.com/office/drawing/2014/main" id="{7C39D6EF-BE51-4D57-BFAD-96133D634949}"/>
              </a:ext>
            </a:extLst>
          </p:cNvPr>
          <p:cNvSpPr/>
          <p:nvPr/>
        </p:nvSpPr>
        <p:spPr>
          <a:xfrm>
            <a:off x="0" y="6611779"/>
            <a:ext cx="1721946"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  2010 Teachers Unleashed.</a:t>
            </a:r>
          </a:p>
        </p:txBody>
      </p:sp>
    </p:spTree>
  </p:cSld>
  <p:clrMapOvr>
    <a:masterClrMapping/>
  </p:clrMapOvr>
  <p:transition spd="slow">
    <p:dissolve/>
    <p:sndAc>
      <p:stSnd>
        <p:snd r:embed="rId2" name="0044165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FF00"/>
                                      </p:to>
                                    </p:animClr>
                                  </p:childTnLst>
                                </p:cTn>
                              </p:par>
                              <p:par>
                                <p:cTn id="9" presetID="3" presetClass="emph" presetSubtype="2" fill="hold" nodeType="withEffect">
                                  <p:stCondLst>
                                    <p:cond delay="0"/>
                                  </p:stCondLst>
                                  <p:childTnLst>
                                    <p:animClr clrSpc="rgb" dir="cw">
                                      <p:cBhvr override="childStyle">
                                        <p:cTn id="10" dur="500" fill="hold"/>
                                        <p:tgtEl>
                                          <p:spTgt spid="8">
                                            <p:txEl>
                                              <p:pRg st="0" end="0"/>
                                            </p:txEl>
                                          </p:spTgt>
                                        </p:tgtEl>
                                        <p:attrNameLst>
                                          <p:attrName>style.color</p:attrName>
                                        </p:attrNameLst>
                                      </p:cBhvr>
                                      <p:to>
                                        <a:srgbClr val="FFFF00"/>
                                      </p:to>
                                    </p:animClr>
                                  </p:childTnLst>
                                </p:cTn>
                              </p:par>
                              <p:par>
                                <p:cTn id="11" presetID="3" presetClass="emph" presetSubtype="2" fill="hold" nodeType="withEffect">
                                  <p:stCondLst>
                                    <p:cond delay="0"/>
                                  </p:stCondLst>
                                  <p:childTnLst>
                                    <p:animClr clrSpc="rgb" dir="cw">
                                      <p:cBhvr override="childStyle">
                                        <p:cTn id="12" dur="500" fill="hold"/>
                                        <p:tgtEl>
                                          <p:spTgt spid="6">
                                            <p:txEl>
                                              <p:pRg st="0" end="0"/>
                                            </p:txEl>
                                          </p:spTgt>
                                        </p:tgtEl>
                                        <p:attrNameLst>
                                          <p:attrName>style.color</p:attrName>
                                        </p:attrNameLst>
                                      </p:cBhvr>
                                      <p:to>
                                        <a:srgbClr val="FFFF00"/>
                                      </p:to>
                                    </p:animClr>
                                  </p:childTnLst>
                                </p:cTn>
                              </p:par>
                              <p:par>
                                <p:cTn id="13" presetID="3" presetClass="emph" presetSubtype="2" fill="hold" nodeType="withEffect">
                                  <p:stCondLst>
                                    <p:cond delay="0"/>
                                  </p:stCondLst>
                                  <p:childTnLst>
                                    <p:animClr clrSpc="rgb" dir="cw">
                                      <p:cBhvr override="childStyle">
                                        <p:cTn id="14" dur="500" fill="hold"/>
                                        <p:tgtEl>
                                          <p:spTgt spid="12">
                                            <p:txEl>
                                              <p:pRg st="0" end="0"/>
                                            </p:txEl>
                                          </p:spTgt>
                                        </p:tgtEl>
                                        <p:attrNameLst>
                                          <p:attrName>style.color</p:attrName>
                                        </p:attrNameLst>
                                      </p:cBhvr>
                                      <p:to>
                                        <a:srgbClr val="FF0000"/>
                                      </p:to>
                                    </p:animClr>
                                  </p:childTnLst>
                                </p:cTn>
                              </p:par>
                              <p:par>
                                <p:cTn id="15" presetID="3" presetClass="emph" presetSubtype="2" fill="hold" nodeType="withEffect">
                                  <p:stCondLst>
                                    <p:cond delay="0"/>
                                  </p:stCondLst>
                                  <p:childTnLst>
                                    <p:animClr clrSpc="rgb" dir="cw">
                                      <p:cBhvr override="childStyle">
                                        <p:cTn id="16" dur="500" fill="hold"/>
                                        <p:tgtEl>
                                          <p:spTgt spid="9">
                                            <p:txEl>
                                              <p:pRg st="0" end="0"/>
                                            </p:txEl>
                                          </p:spTgt>
                                        </p:tgtEl>
                                        <p:attrNameLst>
                                          <p:attrName>style.color</p:attrName>
                                        </p:attrNameLst>
                                      </p:cBhvr>
                                      <p:to>
                                        <a:srgbClr val="FF0000"/>
                                      </p:to>
                                    </p:animClr>
                                  </p:childTnLst>
                                </p:cTn>
                              </p:par>
                              <p:par>
                                <p:cTn id="17" presetID="3" presetClass="emph" presetSubtype="2" fill="hold" nodeType="withEffect">
                                  <p:stCondLst>
                                    <p:cond delay="0"/>
                                  </p:stCondLst>
                                  <p:childTnLst>
                                    <p:animClr clrSpc="rgb" dir="cw">
                                      <p:cBhvr override="childStyle">
                                        <p:cTn id="18" dur="500" fill="hold"/>
                                        <p:tgtEl>
                                          <p:spTgt spid="16">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uba_samantha">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scuba_samantha</Template>
  <TotalTime>1559</TotalTime>
  <Words>760</Words>
  <Application>Microsoft Macintosh PowerPoint</Application>
  <PresentationFormat>On-screen Show (4:3)</PresentationFormat>
  <Paragraphs>213</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scuba_samantha</vt:lpstr>
      <vt:lpstr>PowerPoint Presentation</vt:lpstr>
      <vt:lpstr>PowerPoint Presentation</vt:lpstr>
      <vt:lpstr>PowerPoint Presentation</vt:lpstr>
      <vt:lpstr>A Closer 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Diving Deep  for  Synonyms  and  Antonyms</dc:title>
  <dc:subject>Synonyms &amp; Antonyms</dc:subject>
  <dc:creator>TEACHERS UNLEASHED</dc:creator>
  <cp:lastModifiedBy>Qahmash. Adel Ibrahim Qahmash</cp:lastModifiedBy>
  <cp:revision>111</cp:revision>
  <dcterms:created xsi:type="dcterms:W3CDTF">2010-07-07T16:25:45Z</dcterms:created>
  <dcterms:modified xsi:type="dcterms:W3CDTF">2021-06-28T09:58:59Z</dcterms:modified>
</cp:coreProperties>
</file>