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7"/>
  </p:notesMasterIdLst>
  <p:sldIdLst>
    <p:sldId id="257" r:id="rId2"/>
    <p:sldId id="258" r:id="rId3"/>
    <p:sldId id="308" r:id="rId4"/>
    <p:sldId id="309" r:id="rId5"/>
    <p:sldId id="312" r:id="rId6"/>
    <p:sldId id="313" r:id="rId7"/>
    <p:sldId id="259" r:id="rId8"/>
    <p:sldId id="260" r:id="rId9"/>
    <p:sldId id="261" r:id="rId10"/>
    <p:sldId id="262" r:id="rId11"/>
    <p:sldId id="263" r:id="rId12"/>
    <p:sldId id="265" r:id="rId13"/>
    <p:sldId id="314" r:id="rId14"/>
    <p:sldId id="307" r:id="rId15"/>
    <p:sldId id="266" r:id="rId16"/>
    <p:sldId id="315" r:id="rId17"/>
    <p:sldId id="316" r:id="rId18"/>
    <p:sldId id="317" r:id="rId19"/>
    <p:sldId id="318" r:id="rId20"/>
    <p:sldId id="267" r:id="rId21"/>
    <p:sldId id="268" r:id="rId22"/>
    <p:sldId id="345" r:id="rId23"/>
    <p:sldId id="333" r:id="rId24"/>
    <p:sldId id="270" r:id="rId25"/>
    <p:sldId id="334" r:id="rId26"/>
    <p:sldId id="346" r:id="rId27"/>
    <p:sldId id="321" r:id="rId28"/>
    <p:sldId id="335" r:id="rId29"/>
    <p:sldId id="323" r:id="rId30"/>
    <p:sldId id="326" r:id="rId31"/>
    <p:sldId id="336" r:id="rId32"/>
    <p:sldId id="339" r:id="rId33"/>
    <p:sldId id="338" r:id="rId34"/>
    <p:sldId id="341" r:id="rId35"/>
    <p:sldId id="337" r:id="rId36"/>
    <p:sldId id="327" r:id="rId37"/>
    <p:sldId id="342" r:id="rId38"/>
    <p:sldId id="328" r:id="rId39"/>
    <p:sldId id="340" r:id="rId40"/>
    <p:sldId id="331" r:id="rId41"/>
    <p:sldId id="271" r:id="rId42"/>
    <p:sldId id="272" r:id="rId43"/>
    <p:sldId id="343" r:id="rId44"/>
    <p:sldId id="344" r:id="rId45"/>
    <p:sldId id="273" r:id="rId4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33CC"/>
    <a:srgbClr val="7C3B06"/>
    <a:srgbClr val="CC0066"/>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7" d="100"/>
          <a:sy n="67" d="100"/>
        </p:scale>
        <p:origin x="-1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80B2DFD-C6E3-4D7B-84B0-389DA191669F}" type="datetimeFigureOut">
              <a:rPr lang="ar-SA" smtClean="0"/>
              <a:pPr/>
              <a:t>24/02/1437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FE7A521-DCC4-4D2F-9F58-29E220DA5C3C}"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FE7A521-DCC4-4D2F-9F58-29E220DA5C3C}" type="slidenum">
              <a:rPr lang="ar-SA" smtClean="0"/>
              <a:pPr/>
              <a:t>16</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7AA634BF-DD37-4126-A0D6-14E692DC1DEF}"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129DFFC-A440-48A0-AF43-0737A584C03D}" type="slidenum">
              <a:rPr lang="ar-SA" smtClean="0"/>
              <a:pPr/>
              <a:t>‹#›</a:t>
            </a:fld>
            <a:endParaRPr lang="ar-SA"/>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AA634BF-DD37-4126-A0D6-14E692DC1DEF}"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129DFFC-A440-48A0-AF43-0737A584C03D}" type="slidenum">
              <a:rPr lang="ar-SA" smtClean="0"/>
              <a:pPr/>
              <a:t>‹#›</a:t>
            </a:fld>
            <a:endParaRPr lang="ar-SA"/>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AA634BF-DD37-4126-A0D6-14E692DC1DEF}"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129DFFC-A440-48A0-AF43-0737A584C03D}" type="slidenum">
              <a:rPr lang="ar-SA" smtClean="0"/>
              <a:pPr/>
              <a:t>‹#›</a:t>
            </a:fld>
            <a:endParaRPr lang="ar-SA"/>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AA634BF-DD37-4126-A0D6-14E692DC1DEF}"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129DFFC-A440-48A0-AF43-0737A584C03D}" type="slidenum">
              <a:rPr lang="ar-SA" smtClean="0"/>
              <a:pPr/>
              <a:t>‹#›</a:t>
            </a:fld>
            <a:endParaRPr lang="ar-SA"/>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AA634BF-DD37-4126-A0D6-14E692DC1DEF}"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129DFFC-A440-48A0-AF43-0737A584C03D}" type="slidenum">
              <a:rPr lang="ar-SA" smtClean="0"/>
              <a:pPr/>
              <a:t>‹#›</a:t>
            </a:fld>
            <a:endParaRPr lang="ar-SA"/>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AA634BF-DD37-4126-A0D6-14E692DC1DEF}"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129DFFC-A440-48A0-AF43-0737A584C03D}" type="slidenum">
              <a:rPr lang="ar-SA" smtClean="0"/>
              <a:pPr/>
              <a:t>‹#›</a:t>
            </a:fld>
            <a:endParaRPr lang="ar-SA"/>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7AA634BF-DD37-4126-A0D6-14E692DC1DEF}" type="datetimeFigureOut">
              <a:rPr lang="ar-SA" smtClean="0"/>
              <a:pPr/>
              <a:t>24/02/1437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129DFFC-A440-48A0-AF43-0737A584C03D}" type="slidenum">
              <a:rPr lang="ar-SA" smtClean="0"/>
              <a:pPr/>
              <a:t>‹#›</a:t>
            </a:fld>
            <a:endParaRPr lang="ar-SA"/>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AA634BF-DD37-4126-A0D6-14E692DC1DEF}" type="datetimeFigureOut">
              <a:rPr lang="ar-SA" smtClean="0"/>
              <a:pPr/>
              <a:t>24/02/1437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129DFFC-A440-48A0-AF43-0737A584C03D}" type="slidenum">
              <a:rPr lang="ar-SA" smtClean="0"/>
              <a:pPr/>
              <a:t>‹#›</a:t>
            </a:fld>
            <a:endParaRPr lang="ar-SA"/>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AA634BF-DD37-4126-A0D6-14E692DC1DEF}" type="datetimeFigureOut">
              <a:rPr lang="ar-SA" smtClean="0"/>
              <a:pPr/>
              <a:t>24/02/1437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129DFFC-A440-48A0-AF43-0737A584C03D}" type="slidenum">
              <a:rPr lang="ar-SA" smtClean="0"/>
              <a:pPr/>
              <a:t>‹#›</a:t>
            </a:fld>
            <a:endParaRPr lang="ar-SA"/>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AA634BF-DD37-4126-A0D6-14E692DC1DEF}"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129DFFC-A440-48A0-AF43-0737A584C03D}" type="slidenum">
              <a:rPr lang="ar-SA" smtClean="0"/>
              <a:pPr/>
              <a:t>‹#›</a:t>
            </a:fld>
            <a:endParaRPr lang="ar-SA"/>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AA634BF-DD37-4126-A0D6-14E692DC1DEF}"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129DFFC-A440-48A0-AF43-0737A584C03D}" type="slidenum">
              <a:rPr lang="ar-SA" smtClean="0"/>
              <a:pPr/>
              <a:t>‹#›</a:t>
            </a:fld>
            <a:endParaRPr lang="ar-SA"/>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AA634BF-DD37-4126-A0D6-14E692DC1DEF}" type="datetimeFigureOut">
              <a:rPr lang="ar-SA" smtClean="0"/>
              <a:pPr/>
              <a:t>24/02/1437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129DFFC-A440-48A0-AF43-0737A584C03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file:///F:\&#1593;&#1586;&#1605;%20&#1575;&#1604;&#1583;&#1608;&#1585;&#1575;&#1606;%20&#1593;&#1606;&#1583;%20&#1601;&#1578;&#1581;%20&#1576;&#1575;&#1576;%20Torque%20Opening%20a%20Door.wmv" TargetMode="Externa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ideo" Target="file:///F:\&#1605;&#1585;&#1603;&#1586;%20&#1575;&#1604;&#1603;&#1578;&#1604;&#1577;%20&#1604;&#1604;&#1603;&#1585;&#1577;%20&#1608;&#1575;&#1604;&#1605;&#1603;&#1593;&#1576;%20&#1608;&#1575;&#1604;&#1605;&#1582;&#1585;&#1608;&#1591;.avi.wmv"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ideo" Target="file:///F:\&#1578;&#1581;&#1583;&#1610;&#1583;%20&#1605;&#1585;&#1603;&#1586;%20&#1575;&#1604;&#1579;&#1602;&#1604;%20&#1604;&#1604;&#1575;&#1580;&#1587;&#1575;&#1605;.wmv"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video" Target="file:///F:\&#1578;&#1580;&#1585;&#1576;&#1577;%20&#1602;&#1608;&#1577;%20&#1575;&#1604;&#1591;&#1585;&#1583;%20&#1575;&#1604;&#1605;&#1585;&#1603;&#1586;&#1610;.wm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file:///F:\&#1583;&#1585;&#1575;&#1587;&#1577;%20&#1575;&#1604;&#1581;&#1585;&#1603;&#1577;%20&#1575;&#1604;&#1583;&#1608;&#1585;&#1575;&#1606;&#1610;&#1577;%20Rotational%20Motion.wmv"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t="19277" r="37500"/>
          <a:stretch>
            <a:fillRect/>
          </a:stretch>
        </p:blipFill>
        <p:spPr bwMode="auto">
          <a:xfrm>
            <a:off x="0" y="0"/>
            <a:ext cx="4357686" cy="6858000"/>
          </a:xfrm>
          <a:prstGeom prst="rect">
            <a:avLst/>
          </a:prstGeom>
          <a:ln>
            <a:noFill/>
          </a:ln>
          <a:effectLst>
            <a:outerShdw blurRad="292100" dist="139700" dir="2700000" algn="tl" rotWithShape="0">
              <a:srgbClr val="333333">
                <a:alpha val="65000"/>
              </a:srgbClr>
            </a:outerShdw>
          </a:effectLst>
        </p:spPr>
      </p:pic>
      <p:sp>
        <p:nvSpPr>
          <p:cNvPr id="3" name="مربع نص 2"/>
          <p:cNvSpPr txBox="1"/>
          <p:nvPr/>
        </p:nvSpPr>
        <p:spPr>
          <a:xfrm>
            <a:off x="4786314" y="2643182"/>
            <a:ext cx="3786214" cy="2571768"/>
          </a:xfrm>
          <a:prstGeom prst="rect">
            <a:avLst/>
          </a:prstGeom>
          <a:noFill/>
        </p:spPr>
        <p:txBody>
          <a:bodyPr wrap="square" rtlCol="1">
            <a:prstTxWarp prst="textDeflate">
              <a:avLst>
                <a:gd name="adj" fmla="val 14306"/>
              </a:avLst>
            </a:prstTxWarp>
            <a:spAutoFit/>
            <a:scene3d>
              <a:camera prst="obliqueBottomLeft"/>
              <a:lightRig rig="threePt" dir="t"/>
            </a:scene3d>
            <a:sp3d extrusionH="57150">
              <a:bevelT w="38100" h="38100" prst="convex"/>
            </a:sp3d>
          </a:bodyPr>
          <a:lstStyle/>
          <a:p>
            <a:pPr>
              <a:lnSpc>
                <a:spcPct val="150000"/>
              </a:lnSpc>
            </a:pPr>
            <a:r>
              <a:rPr lang="ar-SA" sz="8000" dirty="0" smtClean="0">
                <a:ln>
                  <a:solidFill>
                    <a:sysClr val="windowText" lastClr="000000"/>
                  </a:solidFill>
                </a:ln>
                <a:solidFill>
                  <a:schemeClr val="accent1"/>
                </a:solidFill>
                <a:cs typeface="PT Bold Heading" pitchFamily="2" charset="-78"/>
              </a:rPr>
              <a:t>الحركة </a:t>
            </a:r>
            <a:r>
              <a:rPr lang="ar-SA" sz="8000" dirty="0" err="1" smtClean="0">
                <a:ln>
                  <a:solidFill>
                    <a:sysClr val="windowText" lastClr="000000"/>
                  </a:solidFill>
                </a:ln>
                <a:solidFill>
                  <a:schemeClr val="accent1"/>
                </a:solidFill>
                <a:cs typeface="PT Bold Heading" pitchFamily="2" charset="-78"/>
              </a:rPr>
              <a:t>الدروانية</a:t>
            </a:r>
            <a:endParaRPr lang="ar-SA" sz="8000" dirty="0">
              <a:ln>
                <a:solidFill>
                  <a:sysClr val="windowText" lastClr="000000"/>
                </a:solidFill>
              </a:ln>
              <a:solidFill>
                <a:schemeClr val="accent1"/>
              </a:solidFill>
              <a:cs typeface="PT Bold Heading" pitchFamily="2" charset="-78"/>
            </a:endParaRPr>
          </a:p>
        </p:txBody>
      </p:sp>
      <p:pic>
        <p:nvPicPr>
          <p:cNvPr id="1026" name="Picture 2" descr="11111"/>
          <p:cNvPicPr>
            <a:picLocks noChangeAspect="1" noChangeArrowheads="1"/>
          </p:cNvPicPr>
          <p:nvPr/>
        </p:nvPicPr>
        <p:blipFill>
          <a:blip r:embed="rId4" cstate="print"/>
          <a:srcRect/>
          <a:stretch>
            <a:fillRect/>
          </a:stretch>
        </p:blipFill>
        <p:spPr bwMode="auto">
          <a:xfrm>
            <a:off x="5357818" y="285728"/>
            <a:ext cx="1015401" cy="1357322"/>
          </a:xfrm>
          <a:prstGeom prst="rect">
            <a:avLst/>
          </a:prstGeom>
          <a:noFill/>
          <a:ln w="9525">
            <a:noFill/>
            <a:miter lim="800000"/>
            <a:headEnd/>
            <a:tailEnd/>
          </a:ln>
        </p:spPr>
      </p:pic>
      <p:sp>
        <p:nvSpPr>
          <p:cNvPr id="5" name="مربع نص 4"/>
          <p:cNvSpPr txBox="1"/>
          <p:nvPr/>
        </p:nvSpPr>
        <p:spPr>
          <a:xfrm>
            <a:off x="5429256" y="2000240"/>
            <a:ext cx="2357454" cy="523220"/>
          </a:xfrm>
          <a:prstGeom prst="rect">
            <a:avLst/>
          </a:prstGeom>
          <a:noFill/>
        </p:spPr>
        <p:txBody>
          <a:bodyPr wrap="square" rtlCol="1">
            <a:spAutoFit/>
          </a:bodyPr>
          <a:lstStyle/>
          <a:p>
            <a:r>
              <a:rPr lang="ar-SA" sz="2800" dirty="0" smtClean="0">
                <a:ln>
                  <a:solidFill>
                    <a:schemeClr val="tx1"/>
                  </a:solidFill>
                </a:ln>
                <a:solidFill>
                  <a:schemeClr val="accent5">
                    <a:lumMod val="75000"/>
                  </a:schemeClr>
                </a:solidFill>
                <a:cs typeface="PT Bold Heading" pitchFamily="2" charset="-78"/>
              </a:rPr>
              <a:t>الفصل الأول</a:t>
            </a:r>
            <a:endParaRPr lang="ar-SA" sz="2800" dirty="0">
              <a:ln>
                <a:solidFill>
                  <a:schemeClr val="tx1"/>
                </a:solidFill>
              </a:ln>
              <a:solidFill>
                <a:schemeClr val="accent5">
                  <a:lumMod val="75000"/>
                </a:schemeClr>
              </a:solidFill>
              <a:cs typeface="PT Bold Heading" pitchFamily="2" charset="-78"/>
            </a:endParaRPr>
          </a:p>
        </p:txBody>
      </p:sp>
      <p:sp>
        <p:nvSpPr>
          <p:cNvPr id="6" name="مربع نص 5"/>
          <p:cNvSpPr txBox="1"/>
          <p:nvPr/>
        </p:nvSpPr>
        <p:spPr>
          <a:xfrm>
            <a:off x="5857884" y="526301"/>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2 </a:t>
            </a:r>
          </a:p>
          <a:p>
            <a:pPr algn="ctr"/>
            <a:r>
              <a:rPr lang="ar-SA" sz="2400" dirty="0" smtClean="0">
                <a:solidFill>
                  <a:schemeClr val="accent4">
                    <a:lumMod val="75000"/>
                  </a:schemeClr>
                </a:solidFill>
                <a:cs typeface="PT Bold Heading" pitchFamily="2" charset="-78"/>
              </a:rPr>
              <a:t>الصف الثاني ثانوي</a:t>
            </a:r>
            <a:endParaRPr lang="ar-SA" sz="2400" dirty="0">
              <a:solidFill>
                <a:schemeClr val="accent4">
                  <a:lumMod val="75000"/>
                </a:schemeClr>
              </a:solidFill>
              <a:cs typeface="PT Bold Heading" pitchFamily="2" charset="-78"/>
            </a:endParaRPr>
          </a:p>
        </p:txBody>
      </p:sp>
      <p:sp>
        <p:nvSpPr>
          <p:cNvPr id="7" name="مربع نص 6"/>
          <p:cNvSpPr txBox="1"/>
          <p:nvPr/>
        </p:nvSpPr>
        <p:spPr>
          <a:xfrm>
            <a:off x="5357818" y="5643578"/>
            <a:ext cx="3071834" cy="830997"/>
          </a:xfrm>
          <a:prstGeom prst="rect">
            <a:avLst/>
          </a:prstGeom>
          <a:noFill/>
        </p:spPr>
        <p:txBody>
          <a:bodyPr wrap="square" rtlCol="1">
            <a:spAutoFit/>
          </a:bodyPr>
          <a:lstStyle/>
          <a:p>
            <a:pPr algn="ctr"/>
            <a:r>
              <a:rPr lang="ar-SA" sz="2400" b="1" dirty="0" smtClean="0">
                <a:ln w="1905">
                  <a:solidFill>
                    <a:schemeClr val="bg1"/>
                  </a:solidFill>
                </a:ln>
                <a:solidFill>
                  <a:srgbClr val="008000"/>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rgbClr val="008000"/>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rgbClr val="008000"/>
              </a:solidFill>
              <a:effectLst>
                <a:innerShdw blurRad="69850" dist="43180" dir="5400000">
                  <a:srgbClr val="000000">
                    <a:alpha val="65000"/>
                  </a:srgbClr>
                </a:innerShdw>
              </a:effectLst>
              <a:cs typeface="PT Bold Heading" pitchFamily="2" charset="-78"/>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32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مستطيل 2"/>
          <p:cNvSpPr/>
          <p:nvPr/>
        </p:nvSpPr>
        <p:spPr>
          <a:xfrm>
            <a:off x="1428728" y="285728"/>
            <a:ext cx="7358082" cy="1723549"/>
          </a:xfrm>
          <a:prstGeom prst="rect">
            <a:avLst/>
          </a:prstGeom>
        </p:spPr>
        <p:txBody>
          <a:bodyPr wrap="square">
            <a:spAutoFit/>
          </a:bodyPr>
          <a:lstStyle/>
          <a:p>
            <a:pPr algn="justLow"/>
            <a:r>
              <a:rPr lang="ar-SA" sz="2200" dirty="0" smtClean="0">
                <a:solidFill>
                  <a:srgbClr val="C00000"/>
                </a:solidFill>
                <a:cs typeface="PT Bold Heading" pitchFamily="2" charset="-78"/>
              </a:rPr>
              <a:t>أي الكرتين كانت سرعتها الزاوية أكبر ؟ </a:t>
            </a:r>
          </a:p>
          <a:p>
            <a:pPr algn="justLow"/>
            <a:r>
              <a:rPr lang="ar-SA" sz="2200" dirty="0" smtClean="0">
                <a:cs typeface="PT Bold Heading" pitchFamily="2" charset="-78"/>
              </a:rPr>
              <a:t>السرعة الزاوية للكرة الحمراء أكبر لأنها قطعت زوايا أكبر خلال نفس الزمن .</a:t>
            </a:r>
          </a:p>
          <a:p>
            <a:pPr algn="justLow"/>
            <a:r>
              <a:rPr lang="ar-SA" sz="1400" dirty="0" smtClean="0">
                <a:cs typeface="PT Bold Heading" pitchFamily="2" charset="-78"/>
              </a:rPr>
              <a:t/>
            </a:r>
            <a:br>
              <a:rPr lang="ar-SA" sz="1400" dirty="0" smtClean="0">
                <a:cs typeface="PT Bold Heading" pitchFamily="2" charset="-78"/>
              </a:rPr>
            </a:br>
            <a:r>
              <a:rPr lang="ar-SA" sz="2200" dirty="0" smtClean="0">
                <a:cs typeface="PT Bold Heading" pitchFamily="2" charset="-78"/>
              </a:rPr>
              <a:t>وبالمثل أيضا يمكن حساب السرعة الزاوية من خلال القانون </a:t>
            </a:r>
            <a:r>
              <a:rPr lang="el-GR" sz="2400" b="1" dirty="0" smtClean="0">
                <a:solidFill>
                  <a:srgbClr val="00B050"/>
                </a:solidFill>
                <a:cs typeface="PT Bold Heading" pitchFamily="2" charset="-78"/>
              </a:rPr>
              <a:t>ω=θ/</a:t>
            </a:r>
            <a:r>
              <a:rPr lang="en-US" sz="2400" b="1" dirty="0" smtClean="0">
                <a:solidFill>
                  <a:srgbClr val="00B050"/>
                </a:solidFill>
                <a:cs typeface="PT Bold Heading" pitchFamily="2" charset="-78"/>
              </a:rPr>
              <a:t>t</a:t>
            </a:r>
            <a:endParaRPr lang="ar-SA" sz="2200" b="1" dirty="0">
              <a:solidFill>
                <a:srgbClr val="00B050"/>
              </a:solidFill>
              <a:cs typeface="PT Bold Heading" pitchFamily="2" charset="-78"/>
            </a:endParaRPr>
          </a:p>
        </p:txBody>
      </p:sp>
      <p:sp>
        <p:nvSpPr>
          <p:cNvPr id="4" name="مستطيل 3"/>
          <p:cNvSpPr/>
          <p:nvPr/>
        </p:nvSpPr>
        <p:spPr>
          <a:xfrm>
            <a:off x="3714744" y="2357430"/>
            <a:ext cx="4995278" cy="430887"/>
          </a:xfrm>
          <a:prstGeom prst="rect">
            <a:avLst/>
          </a:prstGeom>
        </p:spPr>
        <p:txBody>
          <a:bodyPr wrap="none">
            <a:spAutoFit/>
          </a:bodyPr>
          <a:lstStyle/>
          <a:p>
            <a:pPr algn="justLow"/>
            <a:r>
              <a:rPr lang="ar-SA" sz="2200" dirty="0" smtClean="0">
                <a:solidFill>
                  <a:schemeClr val="tx2"/>
                </a:solidFill>
                <a:cs typeface="PT Bold Heading" pitchFamily="2" charset="-78"/>
              </a:rPr>
              <a:t>وبتجميع هذه المعلومات ومحاولة الربط بينها :</a:t>
            </a:r>
            <a:endParaRPr lang="ar-SA" sz="2200" dirty="0">
              <a:solidFill>
                <a:schemeClr val="tx2"/>
              </a:solidFill>
              <a:cs typeface="PT Bold Heading" pitchFamily="2" charset="-78"/>
            </a:endParaRPr>
          </a:p>
        </p:txBody>
      </p:sp>
      <p:pic>
        <p:nvPicPr>
          <p:cNvPr id="4098" name="Picture 2" descr="15-1_134655493"/>
          <p:cNvPicPr>
            <a:picLocks noChangeAspect="1" noChangeArrowheads="1"/>
          </p:cNvPicPr>
          <p:nvPr/>
        </p:nvPicPr>
        <p:blipFill>
          <a:blip r:embed="rId3"/>
          <a:srcRect/>
          <a:stretch>
            <a:fillRect/>
          </a:stretch>
        </p:blipFill>
        <p:spPr bwMode="auto">
          <a:xfrm>
            <a:off x="2714612" y="3000372"/>
            <a:ext cx="4677927" cy="328614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5000"/>
                            </p:stCondLst>
                            <p:childTnLst>
                              <p:par>
                                <p:cTn id="17" presetID="6" presetClass="entr" presetSubtype="16"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circle(in)">
                                      <p:cBhvr>
                                        <p:cTn id="19"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785786" y="142852"/>
            <a:ext cx="8001024" cy="1384995"/>
          </a:xfrm>
          <a:prstGeom prst="rect">
            <a:avLst/>
          </a:prstGeom>
        </p:spPr>
        <p:txBody>
          <a:bodyPr wrap="square">
            <a:spAutoFit/>
          </a:bodyPr>
          <a:lstStyle/>
          <a:p>
            <a:pPr algn="justLow"/>
            <a:r>
              <a:rPr lang="ar-SA" sz="2100" dirty="0" smtClean="0">
                <a:solidFill>
                  <a:srgbClr val="C00000"/>
                </a:solidFill>
                <a:cs typeface="PT Bold Heading" pitchFamily="2" charset="-78"/>
              </a:rPr>
              <a:t>أي الكرتين كان تسارعها الخطيّ أكبر ؟ </a:t>
            </a:r>
          </a:p>
          <a:p>
            <a:pPr algn="justLow"/>
            <a:r>
              <a:rPr lang="ar-SA" sz="2100" dirty="0" smtClean="0">
                <a:cs typeface="PT Bold Heading" pitchFamily="2" charset="-78"/>
              </a:rPr>
              <a:t>كلا الكرتين انطلقتا من السكون ووصلتا بنفس السرعة خلال نفس الزمن وبالتالي لهما نفس التسارع الخطي . </a:t>
            </a:r>
          </a:p>
          <a:p>
            <a:pPr algn="justLow"/>
            <a:r>
              <a:rPr lang="ar-SA" sz="2100" dirty="0" smtClean="0">
                <a:cs typeface="PT Bold Heading" pitchFamily="2" charset="-78"/>
              </a:rPr>
              <a:t>ويمكن حسابيا حساب التسارع الخطي من خلال القانون </a:t>
            </a:r>
            <a:r>
              <a:rPr lang="en-US" sz="2100" b="1" dirty="0" smtClean="0">
                <a:solidFill>
                  <a:srgbClr val="008000"/>
                </a:solidFill>
                <a:cs typeface="PT Bold Heading" pitchFamily="2" charset="-78"/>
              </a:rPr>
              <a:t>a=∆v/t </a:t>
            </a:r>
            <a:endParaRPr lang="ar-SA" sz="2100" b="1" dirty="0">
              <a:solidFill>
                <a:srgbClr val="008000"/>
              </a:solidFill>
              <a:cs typeface="PT Bold Heading" pitchFamily="2" charset="-78"/>
            </a:endParaRPr>
          </a:p>
        </p:txBody>
      </p:sp>
      <p:sp>
        <p:nvSpPr>
          <p:cNvPr id="3" name="مستطيل 2"/>
          <p:cNvSpPr/>
          <p:nvPr/>
        </p:nvSpPr>
        <p:spPr>
          <a:xfrm>
            <a:off x="1657330" y="1785924"/>
            <a:ext cx="7072330" cy="1384995"/>
          </a:xfrm>
          <a:prstGeom prst="rect">
            <a:avLst/>
          </a:prstGeom>
        </p:spPr>
        <p:txBody>
          <a:bodyPr wrap="square">
            <a:spAutoFit/>
          </a:bodyPr>
          <a:lstStyle/>
          <a:p>
            <a:pPr algn="justLow"/>
            <a:r>
              <a:rPr lang="ar-SA" sz="2100" dirty="0" smtClean="0">
                <a:solidFill>
                  <a:srgbClr val="C00000"/>
                </a:solidFill>
                <a:cs typeface="PT Bold Heading" pitchFamily="2" charset="-78"/>
              </a:rPr>
              <a:t>أي الكرتين كان تسارعها الزاوي أكبر ؟ </a:t>
            </a:r>
          </a:p>
          <a:p>
            <a:pPr algn="justLow"/>
            <a:r>
              <a:rPr lang="ar-SA" sz="2100" dirty="0" smtClean="0">
                <a:cs typeface="PT Bold Heading" pitchFamily="2" charset="-78"/>
              </a:rPr>
              <a:t>بما أن الكرة </a:t>
            </a:r>
            <a:r>
              <a:rPr lang="ar-SA" sz="2100" dirty="0" smtClean="0">
                <a:solidFill>
                  <a:srgbClr val="FF0000"/>
                </a:solidFill>
                <a:cs typeface="PT Bold Heading" pitchFamily="2" charset="-78"/>
              </a:rPr>
              <a:t>الحمراء</a:t>
            </a:r>
            <a:r>
              <a:rPr lang="ar-SA" sz="2100" dirty="0" smtClean="0">
                <a:cs typeface="PT Bold Heading" pitchFamily="2" charset="-78"/>
              </a:rPr>
              <a:t> كانت سرعتها الزاوية أكبر من السرعة الزاوية للكرة </a:t>
            </a:r>
            <a:r>
              <a:rPr lang="ar-SA" sz="2100" dirty="0" smtClean="0">
                <a:solidFill>
                  <a:srgbClr val="0070C0"/>
                </a:solidFill>
                <a:cs typeface="PT Bold Heading" pitchFamily="2" charset="-78"/>
              </a:rPr>
              <a:t>الزرقاء</a:t>
            </a:r>
            <a:r>
              <a:rPr lang="ar-SA" sz="2100" dirty="0" smtClean="0">
                <a:cs typeface="PT Bold Heading" pitchFamily="2" charset="-78"/>
              </a:rPr>
              <a:t> في نفس الوقت فهذا يعني أيضا أنّ تسارعها الزاوي أكبر . </a:t>
            </a:r>
          </a:p>
          <a:p>
            <a:pPr algn="justLow"/>
            <a:r>
              <a:rPr lang="ar-SA" sz="2100" dirty="0" smtClean="0">
                <a:cs typeface="PT Bold Heading" pitchFamily="2" charset="-78"/>
              </a:rPr>
              <a:t>يمكن حسابيا حساب التسارع الزاوي من خلال القانون </a:t>
            </a:r>
            <a:r>
              <a:rPr lang="el-GR" sz="2100" b="1" dirty="0" smtClean="0">
                <a:solidFill>
                  <a:srgbClr val="008000"/>
                </a:solidFill>
                <a:cs typeface="PT Bold Heading" pitchFamily="2" charset="-78"/>
              </a:rPr>
              <a:t>α=∆ω/</a:t>
            </a:r>
            <a:r>
              <a:rPr lang="en-US" sz="2100" b="1" dirty="0" smtClean="0">
                <a:solidFill>
                  <a:srgbClr val="008000"/>
                </a:solidFill>
                <a:cs typeface="PT Bold Heading" pitchFamily="2" charset="-78"/>
              </a:rPr>
              <a:t>t</a:t>
            </a:r>
            <a:endParaRPr lang="ar-SA" sz="2100" b="1" dirty="0">
              <a:solidFill>
                <a:srgbClr val="008000"/>
              </a:solidFill>
              <a:cs typeface="PT Bold Heading" pitchFamily="2" charset="-78"/>
            </a:endParaRPr>
          </a:p>
        </p:txBody>
      </p:sp>
      <p:sp>
        <p:nvSpPr>
          <p:cNvPr id="4" name="مستطيل 3"/>
          <p:cNvSpPr/>
          <p:nvPr/>
        </p:nvSpPr>
        <p:spPr>
          <a:xfrm>
            <a:off x="3643306" y="3286124"/>
            <a:ext cx="4995278" cy="430887"/>
          </a:xfrm>
          <a:prstGeom prst="rect">
            <a:avLst/>
          </a:prstGeom>
        </p:spPr>
        <p:txBody>
          <a:bodyPr wrap="none">
            <a:spAutoFit/>
          </a:bodyPr>
          <a:lstStyle/>
          <a:p>
            <a:pPr algn="justLow"/>
            <a:r>
              <a:rPr lang="ar-SA" sz="2200" dirty="0" smtClean="0">
                <a:solidFill>
                  <a:schemeClr val="tx2"/>
                </a:solidFill>
                <a:cs typeface="PT Bold Heading" pitchFamily="2" charset="-78"/>
              </a:rPr>
              <a:t>وبتجميع هذه المعلومات ومحاولة الربط بينها :</a:t>
            </a:r>
            <a:endParaRPr lang="ar-SA" sz="2200" dirty="0">
              <a:solidFill>
                <a:schemeClr val="tx2"/>
              </a:solidFill>
              <a:cs typeface="PT Bold Heading" pitchFamily="2" charset="-78"/>
            </a:endParaRPr>
          </a:p>
        </p:txBody>
      </p:sp>
      <p:pic>
        <p:nvPicPr>
          <p:cNvPr id="5" name="Picture 2" descr="15-1_13465942"/>
          <p:cNvPicPr>
            <a:picLocks noChangeAspect="1" noChangeArrowheads="1"/>
          </p:cNvPicPr>
          <p:nvPr/>
        </p:nvPicPr>
        <p:blipFill>
          <a:blip r:embed="rId3"/>
          <a:srcRect/>
          <a:stretch>
            <a:fillRect/>
          </a:stretch>
        </p:blipFill>
        <p:spPr bwMode="auto">
          <a:xfrm>
            <a:off x="2786050" y="3729038"/>
            <a:ext cx="4786346" cy="3071810"/>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2250"/>
                            </p:stCondLst>
                            <p:childTnLst>
                              <p:par>
                                <p:cTn id="9" presetID="26" presetClass="entr" presetSubtype="0" fill="hold" grpId="0" nodeType="afterEffect">
                                  <p:stCondLst>
                                    <p:cond delay="0"/>
                                  </p:stCondLst>
                                  <p:iterate type="wd">
                                    <p:tmPct val="10000"/>
                                  </p:iterate>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par>
                          <p:cTn id="25" fill="hold">
                            <p:stCondLst>
                              <p:cond delay="12850"/>
                            </p:stCondLst>
                            <p:childTnLst>
                              <p:par>
                                <p:cTn id="26" presetID="16" presetClass="entr" presetSubtype="2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childTnLst>
                          </p:cTn>
                        </p:par>
                        <p:par>
                          <p:cTn id="29" fill="hold">
                            <p:stCondLst>
                              <p:cond delay="13350"/>
                            </p:stCondLst>
                            <p:childTnLst>
                              <p:par>
                                <p:cTn id="30" presetID="4" presetClass="entr" presetSubtype="16"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1142976" y="428604"/>
            <a:ext cx="7500990" cy="769441"/>
          </a:xfrm>
          <a:prstGeom prst="rect">
            <a:avLst/>
          </a:prstGeom>
        </p:spPr>
        <p:txBody>
          <a:bodyPr wrap="square">
            <a:spAutoFit/>
          </a:bodyPr>
          <a:lstStyle/>
          <a:p>
            <a:pPr algn="justLow"/>
            <a:r>
              <a:rPr lang="ar-SA" sz="2200" dirty="0" smtClean="0">
                <a:solidFill>
                  <a:schemeClr val="accent5">
                    <a:lumMod val="50000"/>
                  </a:schemeClr>
                </a:solidFill>
                <a:cs typeface="PT Bold Heading" pitchFamily="2" charset="-78"/>
              </a:rPr>
              <a:t>تكونت لدينا الآن صورة واضحة حول الحركة </a:t>
            </a:r>
            <a:r>
              <a:rPr lang="ar-SA" sz="2200" dirty="0" err="1" smtClean="0">
                <a:solidFill>
                  <a:schemeClr val="accent5">
                    <a:lumMod val="50000"/>
                  </a:schemeClr>
                </a:solidFill>
                <a:cs typeface="PT Bold Heading" pitchFamily="2" charset="-78"/>
              </a:rPr>
              <a:t>الدوارنية</a:t>
            </a:r>
            <a:r>
              <a:rPr lang="ar-SA" sz="2200" dirty="0" smtClean="0">
                <a:solidFill>
                  <a:schemeClr val="accent5">
                    <a:lumMod val="50000"/>
                  </a:schemeClr>
                </a:solidFill>
                <a:cs typeface="PT Bold Heading" pitchFamily="2" charset="-78"/>
              </a:rPr>
              <a:t> وعلاقتها بالحركة الخطية :</a:t>
            </a:r>
          </a:p>
        </p:txBody>
      </p:sp>
      <p:pic>
        <p:nvPicPr>
          <p:cNvPr id="6146" name="Picture 2" descr="15-1_134651993"/>
          <p:cNvPicPr>
            <a:picLocks noChangeAspect="1" noChangeArrowheads="1"/>
          </p:cNvPicPr>
          <p:nvPr/>
        </p:nvPicPr>
        <p:blipFill>
          <a:blip r:embed="rId3"/>
          <a:srcRect/>
          <a:stretch>
            <a:fillRect/>
          </a:stretch>
        </p:blipFill>
        <p:spPr bwMode="auto">
          <a:xfrm>
            <a:off x="1643042" y="1357298"/>
            <a:ext cx="6874471" cy="2786082"/>
          </a:xfrm>
          <a:prstGeom prst="rect">
            <a:avLst/>
          </a:prstGeom>
          <a:noFill/>
          <a:ln w="9525">
            <a:noFill/>
            <a:miter lim="800000"/>
            <a:headEnd/>
            <a:tailEnd/>
          </a:ln>
        </p:spPr>
      </p:pic>
      <p:pic>
        <p:nvPicPr>
          <p:cNvPr id="4" name="صورة 3" descr="0025-0802-2010-0656_clip_art_graphic_of_a_construction_road_safety_barrel_cartoon_character_with_welcoming_open_arms.jpg"/>
          <p:cNvPicPr>
            <a:picLocks noChangeAspect="1"/>
          </p:cNvPicPr>
          <p:nvPr/>
        </p:nvPicPr>
        <p:blipFill>
          <a:blip r:embed="rId4">
            <a:clrChange>
              <a:clrFrom>
                <a:srgbClr val="FFFFFF"/>
              </a:clrFrom>
              <a:clrTo>
                <a:srgbClr val="FFFFFF">
                  <a:alpha val="0"/>
                </a:srgbClr>
              </a:clrTo>
            </a:clrChange>
          </a:blip>
          <a:stretch>
            <a:fillRect/>
          </a:stretch>
        </p:blipFill>
        <p:spPr>
          <a:xfrm>
            <a:off x="4000496" y="4357694"/>
            <a:ext cx="2071702" cy="208560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2100"/>
                            </p:stCondLst>
                            <p:childTnLst>
                              <p:par>
                                <p:cTn id="12" presetID="16" presetClass="entr" presetSubtype="2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Horizontal)">
                                      <p:cBhvr>
                                        <p:cTn id="14" dur="500"/>
                                        <p:tgtEl>
                                          <p:spTgt spid="4"/>
                                        </p:tgtEl>
                                      </p:cBhvr>
                                    </p:animEffect>
                                  </p:childTnLst>
                                </p:cTn>
                              </p:par>
                            </p:childTnLst>
                          </p:cTn>
                        </p:par>
                        <p:par>
                          <p:cTn id="15" fill="hold">
                            <p:stCondLst>
                              <p:cond delay="2600"/>
                            </p:stCondLst>
                            <p:childTnLst>
                              <p:par>
                                <p:cTn id="16" presetID="25" presetClass="entr" presetSubtype="0" fill="hold" nodeType="afterEffect">
                                  <p:stCondLst>
                                    <p:cond delay="0"/>
                                  </p:stCondLst>
                                  <p:childTnLst>
                                    <p:set>
                                      <p:cBhvr>
                                        <p:cTn id="17" dur="1" fill="hold">
                                          <p:stCondLst>
                                            <p:cond delay="0"/>
                                          </p:stCondLst>
                                        </p:cTn>
                                        <p:tgtEl>
                                          <p:spTgt spid="6146"/>
                                        </p:tgtEl>
                                        <p:attrNameLst>
                                          <p:attrName>style.visibility</p:attrName>
                                        </p:attrNameLst>
                                      </p:cBhvr>
                                      <p:to>
                                        <p:strVal val="visible"/>
                                      </p:to>
                                    </p:set>
                                    <p:anim calcmode="lin" valueType="num">
                                      <p:cBhvr>
                                        <p:cTn id="18" dur="500" decel="50000" fill="hold">
                                          <p:stCondLst>
                                            <p:cond delay="0"/>
                                          </p:stCondLst>
                                        </p:cTn>
                                        <p:tgtEl>
                                          <p:spTgt spid="614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14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146"/>
                                        </p:tgtEl>
                                        <p:attrNameLst>
                                          <p:attrName>ppt_w</p:attrName>
                                        </p:attrNameLst>
                                      </p:cBhvr>
                                      <p:tavLst>
                                        <p:tav tm="0">
                                          <p:val>
                                            <p:strVal val="#ppt_w*.05"/>
                                          </p:val>
                                        </p:tav>
                                        <p:tav tm="100000">
                                          <p:val>
                                            <p:strVal val="#ppt_w"/>
                                          </p:val>
                                        </p:tav>
                                      </p:tavLst>
                                    </p:anim>
                                    <p:anim calcmode="lin" valueType="num">
                                      <p:cBhvr>
                                        <p:cTn id="21" dur="1000" fill="hold"/>
                                        <p:tgtEl>
                                          <p:spTgt spid="614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14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14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14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مربع نص 5"/>
          <p:cNvSpPr txBox="1">
            <a:spLocks noChangeArrowheads="1"/>
          </p:cNvSpPr>
          <p:nvPr/>
        </p:nvSpPr>
        <p:spPr bwMode="auto">
          <a:xfrm>
            <a:off x="4929190" y="1857364"/>
            <a:ext cx="1860550" cy="523220"/>
          </a:xfrm>
          <a:prstGeom prst="rect">
            <a:avLst/>
          </a:prstGeom>
          <a:noFill/>
          <a:ln w="9525">
            <a:noFill/>
            <a:miter lim="800000"/>
            <a:headEnd/>
            <a:tailEnd/>
          </a:ln>
        </p:spPr>
        <p:txBody>
          <a:bodyPr>
            <a:spAutoFit/>
          </a:bodyPr>
          <a:lstStyle/>
          <a:p>
            <a:pPr algn="ctr"/>
            <a:r>
              <a:rPr lang="ar-SA" sz="2800" dirty="0" err="1" smtClean="0">
                <a:cs typeface="PT Bold Heading" pitchFamily="2" charset="-78"/>
              </a:rPr>
              <a:t>الراديـــان</a:t>
            </a:r>
            <a:endParaRPr lang="ar-SA" sz="2800" dirty="0">
              <a:cs typeface="PT Bold Heading" pitchFamily="2" charset="-78"/>
            </a:endParaRPr>
          </a:p>
        </p:txBody>
      </p:sp>
      <p:sp>
        <p:nvSpPr>
          <p:cNvPr id="7" name="مربع نص 6"/>
          <p:cNvSpPr txBox="1">
            <a:spLocks noChangeArrowheads="1"/>
          </p:cNvSpPr>
          <p:nvPr/>
        </p:nvSpPr>
        <p:spPr bwMode="auto">
          <a:xfrm>
            <a:off x="3857620" y="3500438"/>
            <a:ext cx="4038600" cy="523220"/>
          </a:xfrm>
          <a:prstGeom prst="rect">
            <a:avLst/>
          </a:prstGeom>
          <a:noFill/>
          <a:ln w="9525">
            <a:noFill/>
            <a:miter lim="800000"/>
            <a:headEnd/>
            <a:tailEnd/>
          </a:ln>
        </p:spPr>
        <p:txBody>
          <a:bodyPr>
            <a:spAutoFit/>
          </a:bodyPr>
          <a:lstStyle/>
          <a:p>
            <a:pPr algn="ctr"/>
            <a:r>
              <a:rPr lang="ar-SA" sz="2800" dirty="0">
                <a:cs typeface="PT Bold Heading" pitchFamily="2" charset="-78"/>
              </a:rPr>
              <a:t>الإزاحة الزاوية</a:t>
            </a:r>
          </a:p>
        </p:txBody>
      </p:sp>
      <p:sp>
        <p:nvSpPr>
          <p:cNvPr id="8" name="مربع نص 7"/>
          <p:cNvSpPr txBox="1">
            <a:spLocks noChangeArrowheads="1"/>
          </p:cNvSpPr>
          <p:nvPr/>
        </p:nvSpPr>
        <p:spPr bwMode="auto">
          <a:xfrm>
            <a:off x="785786" y="2571744"/>
            <a:ext cx="5181600" cy="523220"/>
          </a:xfrm>
          <a:prstGeom prst="rect">
            <a:avLst/>
          </a:prstGeom>
          <a:noFill/>
          <a:ln w="9525">
            <a:noFill/>
            <a:miter lim="800000"/>
            <a:headEnd/>
            <a:tailEnd/>
          </a:ln>
        </p:spPr>
        <p:txBody>
          <a:bodyPr>
            <a:spAutoFit/>
          </a:bodyPr>
          <a:lstStyle/>
          <a:p>
            <a:pPr algn="ctr"/>
            <a:r>
              <a:rPr lang="ar-SA" sz="2800" dirty="0">
                <a:cs typeface="PT Bold Heading" pitchFamily="2" charset="-78"/>
              </a:rPr>
              <a:t>السرعة الزاوية المتجهة</a:t>
            </a:r>
          </a:p>
        </p:txBody>
      </p:sp>
      <p:sp>
        <p:nvSpPr>
          <p:cNvPr id="9" name="مربع نص 8"/>
          <p:cNvSpPr txBox="1">
            <a:spLocks noChangeArrowheads="1"/>
          </p:cNvSpPr>
          <p:nvPr/>
        </p:nvSpPr>
        <p:spPr bwMode="auto">
          <a:xfrm>
            <a:off x="1357290" y="4500570"/>
            <a:ext cx="3917950" cy="523220"/>
          </a:xfrm>
          <a:prstGeom prst="rect">
            <a:avLst/>
          </a:prstGeom>
          <a:noFill/>
          <a:ln w="9525">
            <a:noFill/>
            <a:miter lim="800000"/>
            <a:headEnd/>
            <a:tailEnd/>
          </a:ln>
        </p:spPr>
        <p:txBody>
          <a:bodyPr>
            <a:spAutoFit/>
          </a:bodyPr>
          <a:lstStyle/>
          <a:p>
            <a:pPr algn="ctr"/>
            <a:r>
              <a:rPr lang="ar-SA" sz="2800" dirty="0">
                <a:cs typeface="PT Bold Heading" pitchFamily="2" charset="-78"/>
              </a:rPr>
              <a:t>التسارع الزاوي</a:t>
            </a:r>
          </a:p>
        </p:txBody>
      </p:sp>
      <p:sp>
        <p:nvSpPr>
          <p:cNvPr id="15366" name="مستطيل 9"/>
          <p:cNvSpPr>
            <a:spLocks noChangeArrowheads="1"/>
          </p:cNvSpPr>
          <p:nvPr/>
        </p:nvSpPr>
        <p:spPr bwMode="auto">
          <a:xfrm>
            <a:off x="1142976" y="642918"/>
            <a:ext cx="6078538" cy="523220"/>
          </a:xfrm>
          <a:prstGeom prst="rect">
            <a:avLst/>
          </a:prstGeom>
          <a:noFill/>
          <a:ln w="9525">
            <a:noFill/>
            <a:miter lim="800000"/>
            <a:headEnd/>
            <a:tailEnd/>
          </a:ln>
        </p:spPr>
        <p:txBody>
          <a:bodyPr>
            <a:spAutoFit/>
          </a:bodyPr>
          <a:lstStyle/>
          <a:p>
            <a:pPr algn="ctr"/>
            <a:r>
              <a:rPr lang="ar-SA" sz="2800" dirty="0">
                <a:solidFill>
                  <a:srgbClr val="FF0000"/>
                </a:solidFill>
                <a:cs typeface="PT Bold Heading" pitchFamily="2" charset="-78"/>
              </a:rPr>
              <a:t>إذا مما سبق نستنتج مفاهيم </a:t>
            </a:r>
            <a:r>
              <a:rPr lang="ar-SA" sz="2800" dirty="0" smtClean="0">
                <a:solidFill>
                  <a:srgbClr val="FF0000"/>
                </a:solidFill>
                <a:cs typeface="PT Bold Heading" pitchFamily="2" charset="-78"/>
              </a:rPr>
              <a:t>الدرس</a:t>
            </a:r>
            <a:endParaRPr lang="ar-SA" sz="2800" dirty="0">
              <a:solidFill>
                <a:srgbClr val="FF0000"/>
              </a:solidFill>
              <a:cs typeface="PT Bold Heading" pitchFamily="2" charset="-78"/>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1000"/>
                                        <p:tgtEl>
                                          <p:spTgt spid="15366"/>
                                        </p:tgtEl>
                                      </p:cBhvr>
                                    </p:animEffect>
                                    <p:anim calcmode="lin" valueType="num">
                                      <p:cBhvr>
                                        <p:cTn id="8" dur="1000" fill="hold"/>
                                        <p:tgtEl>
                                          <p:spTgt spid="15366"/>
                                        </p:tgtEl>
                                        <p:attrNameLst>
                                          <p:attrName>ppt_x</p:attrName>
                                        </p:attrNameLst>
                                      </p:cBhvr>
                                      <p:tavLst>
                                        <p:tav tm="0">
                                          <p:val>
                                            <p:strVal val="#ppt_x"/>
                                          </p:val>
                                        </p:tav>
                                        <p:tav tm="100000">
                                          <p:val>
                                            <p:strVal val="#ppt_x"/>
                                          </p:val>
                                        </p:tav>
                                      </p:tavLst>
                                    </p:anim>
                                    <p:anim calcmode="lin" valueType="num">
                                      <p:cBhvr>
                                        <p:cTn id="9" dur="1000" fill="hold"/>
                                        <p:tgtEl>
                                          <p:spTgt spid="153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53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مستطيل 1"/>
          <p:cNvSpPr/>
          <p:nvPr/>
        </p:nvSpPr>
        <p:spPr>
          <a:xfrm>
            <a:off x="285720" y="500042"/>
            <a:ext cx="6929486" cy="769441"/>
          </a:xfrm>
          <a:prstGeom prst="rect">
            <a:avLst/>
          </a:prstGeom>
        </p:spPr>
        <p:txBody>
          <a:bodyPr wrap="square">
            <a:spAutoFit/>
          </a:bodyPr>
          <a:lstStyle/>
          <a:p>
            <a:pPr algn="justLow"/>
            <a:r>
              <a:rPr lang="ar-SA" sz="2200" dirty="0" smtClean="0">
                <a:solidFill>
                  <a:srgbClr val="CC0066"/>
                </a:solidFill>
                <a:cs typeface="PT Bold Heading" pitchFamily="2" charset="-78"/>
              </a:rPr>
              <a:t>الإزاحة الزاوية </a:t>
            </a:r>
            <a:r>
              <a:rPr lang="el-GR" sz="2200" dirty="0" smtClean="0">
                <a:solidFill>
                  <a:srgbClr val="CC0066"/>
                </a:solidFill>
                <a:cs typeface="PT Bold Heading" pitchFamily="2" charset="-78"/>
              </a:rPr>
              <a:t>: θ</a:t>
            </a:r>
            <a:r>
              <a:rPr lang="el-GR" sz="2200" dirty="0" smtClean="0">
                <a:cs typeface="PT Bold Heading" pitchFamily="2" charset="-78"/>
              </a:rPr>
              <a:t> </a:t>
            </a:r>
            <a:r>
              <a:rPr lang="ar-SA" sz="2200" dirty="0" smtClean="0">
                <a:cs typeface="PT Bold Heading" pitchFamily="2" charset="-78"/>
              </a:rPr>
              <a:t> هو التغيّر في الزاوية أثناء دوران الجسم ، وعلاقته بالإزاحة الخطيّة :  </a:t>
            </a:r>
            <a:r>
              <a:rPr lang="en-US" sz="2200" b="1" dirty="0" smtClean="0">
                <a:solidFill>
                  <a:srgbClr val="3333CC"/>
                </a:solidFill>
                <a:cs typeface="PT Bold Heading" pitchFamily="2" charset="-78"/>
              </a:rPr>
              <a:t>d = r </a:t>
            </a:r>
            <a:r>
              <a:rPr lang="el-GR" sz="2200" b="1" dirty="0" smtClean="0">
                <a:solidFill>
                  <a:srgbClr val="3333CC"/>
                </a:solidFill>
                <a:cs typeface="PT Bold Heading" pitchFamily="2" charset="-78"/>
              </a:rPr>
              <a:t>θ</a:t>
            </a:r>
          </a:p>
        </p:txBody>
      </p:sp>
      <p:sp>
        <p:nvSpPr>
          <p:cNvPr id="3" name="مستطيل 2"/>
          <p:cNvSpPr/>
          <p:nvPr/>
        </p:nvSpPr>
        <p:spPr>
          <a:xfrm>
            <a:off x="285720" y="1928802"/>
            <a:ext cx="6858016" cy="1446550"/>
          </a:xfrm>
          <a:prstGeom prst="rect">
            <a:avLst/>
          </a:prstGeom>
        </p:spPr>
        <p:txBody>
          <a:bodyPr wrap="square">
            <a:spAutoFit/>
          </a:bodyPr>
          <a:lstStyle/>
          <a:p>
            <a:pPr algn="justLow"/>
            <a:r>
              <a:rPr lang="ar-SA" sz="2200" dirty="0" smtClean="0">
                <a:solidFill>
                  <a:srgbClr val="CC0066"/>
                </a:solidFill>
                <a:cs typeface="PT Bold Heading" pitchFamily="2" charset="-78"/>
              </a:rPr>
              <a:t>السرعة الزاوية</a:t>
            </a:r>
            <a:r>
              <a:rPr lang="el-GR" sz="2200" dirty="0" smtClean="0">
                <a:solidFill>
                  <a:srgbClr val="CC0066"/>
                </a:solidFill>
                <a:cs typeface="PT Bold Heading" pitchFamily="2" charset="-78"/>
              </a:rPr>
              <a:t>ω </a:t>
            </a:r>
            <a:r>
              <a:rPr lang="ar-SA" sz="2200" dirty="0" smtClean="0">
                <a:solidFill>
                  <a:srgbClr val="CC0066"/>
                </a:solidFill>
                <a:cs typeface="PT Bold Heading" pitchFamily="2" charset="-78"/>
              </a:rPr>
              <a:t> : </a:t>
            </a:r>
            <a:r>
              <a:rPr lang="ar-SA" sz="2200" dirty="0" smtClean="0">
                <a:cs typeface="PT Bold Heading" pitchFamily="2" charset="-78"/>
              </a:rPr>
              <a:t>هو التغيّر في الإزاحة الزاوية خلال وحدة الزمن الذي يتطلبه حدوث الدوران ، ويُعطى بالعلاقة : </a:t>
            </a:r>
            <a:r>
              <a:rPr lang="el-GR" sz="2200" b="1" dirty="0" smtClean="0">
                <a:solidFill>
                  <a:srgbClr val="3333CC"/>
                </a:solidFill>
                <a:cs typeface="PT Bold Heading" pitchFamily="2" charset="-78"/>
              </a:rPr>
              <a:t>ω = ∆ θ / ∆</a:t>
            </a:r>
            <a:r>
              <a:rPr lang="en-US" sz="2200" b="1" dirty="0" smtClean="0">
                <a:solidFill>
                  <a:srgbClr val="3333CC"/>
                </a:solidFill>
                <a:cs typeface="PT Bold Heading" pitchFamily="2" charset="-78"/>
              </a:rPr>
              <a:t>t</a:t>
            </a:r>
          </a:p>
          <a:p>
            <a:pPr algn="justLow"/>
            <a:r>
              <a:rPr lang="en-US" sz="2200" dirty="0" smtClean="0">
                <a:cs typeface="PT Bold Heading" pitchFamily="2" charset="-78"/>
              </a:rPr>
              <a:t/>
            </a:r>
            <a:br>
              <a:rPr lang="en-US" sz="2200" dirty="0" smtClean="0">
                <a:cs typeface="PT Bold Heading" pitchFamily="2" charset="-78"/>
              </a:rPr>
            </a:br>
            <a:r>
              <a:rPr lang="ar-SA" sz="2200" dirty="0" smtClean="0">
                <a:cs typeface="PT Bold Heading" pitchFamily="2" charset="-78"/>
              </a:rPr>
              <a:t>وعلاقته بالسرعة الخطيّة : </a:t>
            </a:r>
            <a:r>
              <a:rPr lang="en-US" sz="2200" b="1" dirty="0" smtClean="0">
                <a:solidFill>
                  <a:srgbClr val="3333CC"/>
                </a:solidFill>
                <a:cs typeface="PT Bold Heading" pitchFamily="2" charset="-78"/>
              </a:rPr>
              <a:t>v = r </a:t>
            </a:r>
            <a:r>
              <a:rPr lang="el-GR" sz="2200" b="1" dirty="0" smtClean="0">
                <a:solidFill>
                  <a:srgbClr val="3333CC"/>
                </a:solidFill>
                <a:cs typeface="PT Bold Heading" pitchFamily="2" charset="-78"/>
              </a:rPr>
              <a:t>ω</a:t>
            </a:r>
          </a:p>
        </p:txBody>
      </p:sp>
      <p:sp>
        <p:nvSpPr>
          <p:cNvPr id="4" name="مستطيل 3"/>
          <p:cNvSpPr/>
          <p:nvPr/>
        </p:nvSpPr>
        <p:spPr>
          <a:xfrm>
            <a:off x="357158" y="4214818"/>
            <a:ext cx="6858016" cy="1446550"/>
          </a:xfrm>
          <a:prstGeom prst="rect">
            <a:avLst/>
          </a:prstGeom>
        </p:spPr>
        <p:txBody>
          <a:bodyPr wrap="square">
            <a:spAutoFit/>
          </a:bodyPr>
          <a:lstStyle/>
          <a:p>
            <a:pPr algn="justLow"/>
            <a:r>
              <a:rPr lang="ar-SA" sz="2200" dirty="0" smtClean="0">
                <a:solidFill>
                  <a:srgbClr val="CC0066"/>
                </a:solidFill>
                <a:cs typeface="PT Bold Heading" pitchFamily="2" charset="-78"/>
              </a:rPr>
              <a:t>التسارع الزاوي : </a:t>
            </a:r>
            <a:r>
              <a:rPr lang="ar-SA" sz="2200" dirty="0" smtClean="0">
                <a:cs typeface="PT Bold Heading" pitchFamily="2" charset="-78"/>
              </a:rPr>
              <a:t>هو التغيّر في السرعة الزاوية خلال وحدة الزمن ، ويُعطى بالعلاقة : </a:t>
            </a:r>
            <a:r>
              <a:rPr lang="el-GR" sz="2200" b="1" dirty="0" smtClean="0">
                <a:solidFill>
                  <a:srgbClr val="3333CC"/>
                </a:solidFill>
                <a:cs typeface="PT Bold Heading" pitchFamily="2" charset="-78"/>
              </a:rPr>
              <a:t>α = ∆ ω / ∆</a:t>
            </a:r>
            <a:r>
              <a:rPr lang="en-US" sz="2200" b="1" dirty="0" smtClean="0">
                <a:solidFill>
                  <a:srgbClr val="3333CC"/>
                </a:solidFill>
                <a:cs typeface="PT Bold Heading" pitchFamily="2" charset="-78"/>
              </a:rPr>
              <a:t>t</a:t>
            </a:r>
          </a:p>
          <a:p>
            <a:pPr algn="justLow"/>
            <a:r>
              <a:rPr lang="en-US" sz="2200" dirty="0" smtClean="0">
                <a:cs typeface="PT Bold Heading" pitchFamily="2" charset="-78"/>
              </a:rPr>
              <a:t/>
            </a:r>
            <a:br>
              <a:rPr lang="en-US" sz="2200" dirty="0" smtClean="0">
                <a:cs typeface="PT Bold Heading" pitchFamily="2" charset="-78"/>
              </a:rPr>
            </a:br>
            <a:r>
              <a:rPr lang="ar-SA" sz="2200" dirty="0" smtClean="0">
                <a:cs typeface="PT Bold Heading" pitchFamily="2" charset="-78"/>
              </a:rPr>
              <a:t>وعلاقته بالتسارع الخطيّ : </a:t>
            </a:r>
            <a:r>
              <a:rPr lang="en-US" sz="2200" b="1" dirty="0" smtClean="0">
                <a:solidFill>
                  <a:srgbClr val="3333CC"/>
                </a:solidFill>
                <a:cs typeface="PT Bold Heading" pitchFamily="2" charset="-78"/>
              </a:rPr>
              <a:t>a = r </a:t>
            </a:r>
            <a:r>
              <a:rPr lang="el-GR" sz="2200" b="1" dirty="0" smtClean="0">
                <a:solidFill>
                  <a:srgbClr val="3333CC"/>
                </a:solidFill>
                <a:cs typeface="PT Bold Heading" pitchFamily="2" charset="-78"/>
              </a:rPr>
              <a:t>α</a:t>
            </a:r>
            <a:endParaRPr lang="ar-SA" sz="2200" b="1" dirty="0" smtClean="0">
              <a:solidFill>
                <a:srgbClr val="3333CC"/>
              </a:solidFill>
              <a:cs typeface="PT Bold Heading" pitchFamily="2" charset="-78"/>
            </a:endParaRPr>
          </a:p>
        </p:txBody>
      </p:sp>
      <p:pic>
        <p:nvPicPr>
          <p:cNvPr id="5" name="صورة 4" descr="book8a.gif"/>
          <p:cNvPicPr>
            <a:picLocks noChangeAspect="1"/>
          </p:cNvPicPr>
          <p:nvPr/>
        </p:nvPicPr>
        <p:blipFill>
          <a:blip r:embed="rId3"/>
          <a:stretch>
            <a:fillRect/>
          </a:stretch>
        </p:blipFill>
        <p:spPr>
          <a:xfrm>
            <a:off x="1857356" y="5143512"/>
            <a:ext cx="971555" cy="728666"/>
          </a:xfrm>
          <a:prstGeom prst="rect">
            <a:avLst/>
          </a:prstGeom>
        </p:spPr>
      </p:pic>
      <p:pic>
        <p:nvPicPr>
          <p:cNvPr id="6" name="صورة 5" descr="analyzing_computer_tv_head_md_wht.gif"/>
          <p:cNvPicPr>
            <a:picLocks noChangeAspect="1"/>
          </p:cNvPicPr>
          <p:nvPr/>
        </p:nvPicPr>
        <p:blipFill>
          <a:blip r:embed="rId4">
            <a:clrChange>
              <a:clrFrom>
                <a:srgbClr val="FFFFFF"/>
              </a:clrFrom>
              <a:clrTo>
                <a:srgbClr val="FFFFFF">
                  <a:alpha val="0"/>
                </a:srgbClr>
              </a:clrTo>
            </a:clrChange>
          </a:blip>
          <a:stretch>
            <a:fillRect/>
          </a:stretch>
        </p:blipFill>
        <p:spPr>
          <a:xfrm>
            <a:off x="7215205" y="2000240"/>
            <a:ext cx="1119195" cy="1678793"/>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1450"/>
                            </p:stCondLst>
                            <p:childTnLst>
                              <p:par>
                                <p:cTn id="9" presetID="41" presetClass="entr" presetSubtype="0" fill="hold" grpId="0" nodeType="afterEffect">
                                  <p:stCondLst>
                                    <p:cond delay="0"/>
                                  </p:stCondLst>
                                  <p:iterate type="wd">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3650"/>
                            </p:stCondLst>
                            <p:childTnLst>
                              <p:par>
                                <p:cTn id="20" presetID="34"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from="(-#ppt_w/2)" to="(#ppt_x)" calcmode="lin" valueType="num">
                                      <p:cBhvr>
                                        <p:cTn id="22" dur="600" fill="hold">
                                          <p:stCondLst>
                                            <p:cond delay="0"/>
                                          </p:stCondLst>
                                        </p:cTn>
                                        <p:tgtEl>
                                          <p:spTgt spid="4"/>
                                        </p:tgtEl>
                                        <p:attrNameLst>
                                          <p:attrName>ppt_x</p:attrName>
                                        </p:attrNameLst>
                                      </p:cBhvr>
                                    </p:anim>
                                    <p:anim from="0" to="-1.0" calcmode="lin" valueType="num">
                                      <p:cBhvr>
                                        <p:cTn id="23" dur="200" decel="50000" autoRev="1" fill="hold">
                                          <p:stCondLst>
                                            <p:cond delay="600"/>
                                          </p:stCondLst>
                                        </p:cTn>
                                        <p:tgtEl>
                                          <p:spTgt spid="4"/>
                                        </p:tgtEl>
                                        <p:attrNameLst>
                                          <p:attrName>xshear</p:attrName>
                                        </p:attrNameLst>
                                      </p:cBhvr>
                                    </p:anim>
                                    <p:animScale>
                                      <p:cBhvr>
                                        <p:cTn id="24" dur="200" decel="100000" autoRev="1" fill="hold">
                                          <p:stCondLst>
                                            <p:cond delay="600"/>
                                          </p:stCondLst>
                                        </p:cTn>
                                        <p:tgtEl>
                                          <p:spTgt spid="4"/>
                                        </p:tgtEl>
                                      </p:cBhvr>
                                      <p:from x="100000" y="100000"/>
                                      <p:to x="80000" y="100000"/>
                                    </p:animScale>
                                    <p:anim by="(#ppt_h/3+#ppt_w*0.1)" calcmode="lin" valueType="num">
                                      <p:cBhvr additive="sum">
                                        <p:cTn id="25" dur="200" decel="100000" autoRev="1" fill="hold">
                                          <p:stCondLst>
                                            <p:cond delay="600"/>
                                          </p:stCondLst>
                                        </p:cTn>
                                        <p:tgtEl>
                                          <p:spTgt spid="4"/>
                                        </p:tgtEl>
                                        <p:attrNameLst>
                                          <p:attrName>ppt_x</p:attrName>
                                        </p:attrNameLst>
                                      </p:cBhvr>
                                    </p:anim>
                                  </p:childTnLst>
                                </p:cTn>
                              </p:par>
                              <p:par>
                                <p:cTn id="26" presetID="25"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2357422" y="285728"/>
            <a:ext cx="6210803" cy="492443"/>
          </a:xfrm>
          <a:prstGeom prst="rect">
            <a:avLst/>
          </a:prstGeom>
        </p:spPr>
        <p:txBody>
          <a:bodyPr wrap="none">
            <a:spAutoFit/>
          </a:bodyPr>
          <a:lstStyle/>
          <a:p>
            <a:pPr algn="ctr"/>
            <a:r>
              <a:rPr lang="ar-SA" sz="2600" dirty="0" smtClean="0">
                <a:ln>
                  <a:solidFill>
                    <a:schemeClr val="tx1"/>
                  </a:solidFill>
                </a:ln>
                <a:solidFill>
                  <a:srgbClr val="008000"/>
                </a:solidFill>
                <a:cs typeface="PT Bold Heading" pitchFamily="2" charset="-78"/>
              </a:rPr>
              <a:t>ديناميكا الحركة </a:t>
            </a:r>
            <a:r>
              <a:rPr lang="ar-SA" sz="2600" dirty="0" err="1" smtClean="0">
                <a:ln>
                  <a:solidFill>
                    <a:schemeClr val="tx1"/>
                  </a:solidFill>
                </a:ln>
                <a:solidFill>
                  <a:srgbClr val="008000"/>
                </a:solidFill>
                <a:cs typeface="PT Bold Heading" pitchFamily="2" charset="-78"/>
              </a:rPr>
              <a:t>الدورانية</a:t>
            </a:r>
            <a:r>
              <a:rPr lang="ar-SA" sz="2600" dirty="0" smtClean="0">
                <a:ln>
                  <a:solidFill>
                    <a:schemeClr val="tx1"/>
                  </a:solidFill>
                </a:ln>
                <a:solidFill>
                  <a:srgbClr val="008000"/>
                </a:solidFill>
                <a:cs typeface="PT Bold Heading" pitchFamily="2" charset="-78"/>
              </a:rPr>
              <a:t>  </a:t>
            </a:r>
            <a:r>
              <a:rPr lang="en-US" sz="2600" dirty="0" smtClean="0">
                <a:ln>
                  <a:solidFill>
                    <a:schemeClr val="tx1"/>
                  </a:solidFill>
                </a:ln>
                <a:solidFill>
                  <a:srgbClr val="008000"/>
                </a:solidFill>
                <a:cs typeface="PT Bold Heading" pitchFamily="2" charset="-78"/>
              </a:rPr>
              <a:t>Rotational Dynamics</a:t>
            </a:r>
            <a:endParaRPr lang="ar-SA" sz="2600" dirty="0">
              <a:ln>
                <a:solidFill>
                  <a:schemeClr val="tx1"/>
                </a:solidFill>
              </a:ln>
              <a:solidFill>
                <a:srgbClr val="008000"/>
              </a:solidFill>
              <a:cs typeface="PT Bold Heading" pitchFamily="2" charset="-78"/>
            </a:endParaRPr>
          </a:p>
        </p:txBody>
      </p:sp>
      <p:sp>
        <p:nvSpPr>
          <p:cNvPr id="6" name="مستطيل 5"/>
          <p:cNvSpPr/>
          <p:nvPr/>
        </p:nvSpPr>
        <p:spPr>
          <a:xfrm>
            <a:off x="3214678" y="5572140"/>
            <a:ext cx="5429256" cy="769441"/>
          </a:xfrm>
          <a:prstGeom prst="rect">
            <a:avLst/>
          </a:prstGeom>
        </p:spPr>
        <p:txBody>
          <a:bodyPr wrap="square">
            <a:spAutoFit/>
          </a:bodyPr>
          <a:lstStyle/>
          <a:p>
            <a:pPr algn="justLow"/>
            <a:r>
              <a:rPr lang="ar-SA" sz="2200" dirty="0" smtClean="0">
                <a:solidFill>
                  <a:srgbClr val="7C3B06"/>
                </a:solidFill>
                <a:cs typeface="PT Bold Heading" pitchFamily="2" charset="-78"/>
              </a:rPr>
              <a:t>نستنتج أن دوران الباب يعتمد على طول ذراع القوة وزاوية القوة المؤثرة على محور الدوران . </a:t>
            </a:r>
            <a:endParaRPr lang="ar-SA" sz="2200" dirty="0">
              <a:solidFill>
                <a:srgbClr val="7C3B06"/>
              </a:solidFill>
              <a:cs typeface="PT Bold Heading" pitchFamily="2" charset="-78"/>
            </a:endParaRPr>
          </a:p>
        </p:txBody>
      </p:sp>
      <p:pic>
        <p:nvPicPr>
          <p:cNvPr id="9" name="عزم الدوران عند فتح باب Torque Opening a Door.wmv">
            <a:hlinkClick r:id="" action="ppaction://media"/>
          </p:cNvPr>
          <p:cNvPicPr>
            <a:picLocks noRot="1" noChangeAspect="1"/>
          </p:cNvPicPr>
          <p:nvPr>
            <a:videoFile r:link="rId1"/>
          </p:nvPr>
        </p:nvPicPr>
        <p:blipFill>
          <a:blip r:embed="rId4"/>
          <a:stretch>
            <a:fillRect/>
          </a:stretch>
        </p:blipFill>
        <p:spPr>
          <a:xfrm>
            <a:off x="2857488" y="928670"/>
            <a:ext cx="5624530" cy="4286280"/>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400"/>
                            </p:stCondLst>
                            <p:childTnLst>
                              <p:par>
                                <p:cTn id="14" presetID="1" presetClass="mediacall" presetSubtype="0" fill="hold" nodeType="afterEffect">
                                  <p:stCondLst>
                                    <p:cond delay="0"/>
                                  </p:stCondLst>
                                  <p:childTnLst>
                                    <p:cmd type="call" cmd="playFrom(0.0)">
                                      <p:cBhvr>
                                        <p:cTn id="15" dur="75786" fill="hold"/>
                                        <p:tgtEl>
                                          <p:spTgt spid="9"/>
                                        </p:tgtEl>
                                      </p:cBhvr>
                                    </p:cmd>
                                  </p:childTnLst>
                                </p:cTn>
                              </p:par>
                              <p:par>
                                <p:cTn id="16" presetID="39" presetClass="entr" presetSubtype="0" accel="100000" fill="hold" grpId="0" nodeType="withEffect">
                                  <p:stCondLst>
                                    <p:cond delay="51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22" fill="hold" display="0">
                  <p:stCondLst>
                    <p:cond delay="indefinite"/>
                  </p:stCondLst>
                  <p:endCondLst>
                    <p:cond evt="onNext" delay="0">
                      <p:tgtEl>
                        <p:sldTgt/>
                      </p:tgtEl>
                    </p:cond>
                    <p:cond evt="onPrev" delay="0">
                      <p:tgtEl>
                        <p:sldTgt/>
                      </p:tgtEl>
                    </p:cond>
                  </p:endCondLst>
                </p:cTn>
                <p:tgtEl>
                  <p:spTgt spid="9"/>
                </p:tgtEl>
              </p:cMediaNode>
            </p:video>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9"/>
                                        </p:tgtEl>
                                      </p:cBhvr>
                                    </p:cmd>
                                  </p:childTnLst>
                                </p:cTn>
                              </p:par>
                            </p:childTnLst>
                          </p:cTn>
                        </p:par>
                      </p:childTnLst>
                    </p:cTn>
                  </p:par>
                </p:childTnLst>
              </p:cTn>
              <p:nextCondLst>
                <p:cond evt="onClick" delay="0">
                  <p:tgtEl>
                    <p:spTgt spid="9"/>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مستطيل 1"/>
          <p:cNvSpPr>
            <a:spLocks noChangeArrowheads="1"/>
          </p:cNvSpPr>
          <p:nvPr/>
        </p:nvSpPr>
        <p:spPr bwMode="auto">
          <a:xfrm>
            <a:off x="2071670" y="1214422"/>
            <a:ext cx="6111914" cy="430887"/>
          </a:xfrm>
          <a:prstGeom prst="rect">
            <a:avLst/>
          </a:prstGeom>
          <a:noFill/>
          <a:ln w="9525">
            <a:noFill/>
            <a:miter lim="800000"/>
            <a:headEnd/>
            <a:tailEnd/>
          </a:ln>
        </p:spPr>
        <p:txBody>
          <a:bodyPr wrap="square">
            <a:spAutoFit/>
          </a:bodyPr>
          <a:lstStyle/>
          <a:p>
            <a:pPr algn="justLow"/>
            <a:r>
              <a:rPr lang="ar-SA" sz="2200" dirty="0">
                <a:cs typeface="PT Bold Heading" pitchFamily="2" charset="-78"/>
              </a:rPr>
              <a:t> ھو مقیاس لمقدرة قوة على إحداث دوران حول </a:t>
            </a:r>
            <a:r>
              <a:rPr lang="ar-SA" sz="2200" dirty="0" smtClean="0">
                <a:cs typeface="PT Bold Heading" pitchFamily="2" charset="-78"/>
              </a:rPr>
              <a:t>محور</a:t>
            </a:r>
            <a:r>
              <a:rPr lang="ar-SA" sz="2200" dirty="0">
                <a:cs typeface="PT Bold Heading" pitchFamily="2" charset="-78"/>
              </a:rPr>
              <a:t> </a:t>
            </a:r>
            <a:r>
              <a:rPr lang="ar-SA" sz="2200" dirty="0" smtClean="0">
                <a:cs typeface="PT Bold Heading" pitchFamily="2" charset="-78"/>
              </a:rPr>
              <a:t>..</a:t>
            </a:r>
            <a:endParaRPr lang="ar-SA" sz="2200" dirty="0">
              <a:cs typeface="PT Bold Heading" pitchFamily="2" charset="-78"/>
            </a:endParaRPr>
          </a:p>
        </p:txBody>
      </p:sp>
      <p:sp>
        <p:nvSpPr>
          <p:cNvPr id="3" name="مربع نص 2"/>
          <p:cNvSpPr txBox="1">
            <a:spLocks noChangeArrowheads="1"/>
          </p:cNvSpPr>
          <p:nvPr/>
        </p:nvSpPr>
        <p:spPr bwMode="auto">
          <a:xfrm>
            <a:off x="3500430" y="214290"/>
            <a:ext cx="3213797" cy="707886"/>
          </a:xfrm>
          <a:prstGeom prst="rect">
            <a:avLst/>
          </a:prstGeom>
          <a:noFill/>
          <a:ln w="9525">
            <a:noFill/>
            <a:miter lim="800000"/>
            <a:headEnd/>
            <a:tailEnd/>
          </a:ln>
        </p:spPr>
        <p:txBody>
          <a:bodyPr wrap="square">
            <a:spAutoFit/>
          </a:bodyPr>
          <a:lstStyle/>
          <a:p>
            <a:pPr algn="justLow"/>
            <a:r>
              <a:rPr lang="ar-SA" sz="4000" dirty="0" smtClean="0">
                <a:solidFill>
                  <a:srgbClr val="7C3B06"/>
                </a:solidFill>
                <a:cs typeface="PT Bold Heading" pitchFamily="2" charset="-78"/>
              </a:rPr>
              <a:t>العــــــــــزم</a:t>
            </a:r>
            <a:endParaRPr lang="ar-SA" sz="4000" dirty="0">
              <a:solidFill>
                <a:srgbClr val="7C3B06"/>
              </a:solidFill>
              <a:cs typeface="PT Bold Heading" pitchFamily="2" charset="-78"/>
            </a:endParaRPr>
          </a:p>
        </p:txBody>
      </p:sp>
      <p:sp>
        <p:nvSpPr>
          <p:cNvPr id="4" name="مستطيل 3"/>
          <p:cNvSpPr>
            <a:spLocks noChangeArrowheads="1"/>
          </p:cNvSpPr>
          <p:nvPr/>
        </p:nvSpPr>
        <p:spPr bwMode="auto">
          <a:xfrm>
            <a:off x="1000100" y="2071678"/>
            <a:ext cx="7700986" cy="1538883"/>
          </a:xfrm>
          <a:prstGeom prst="rect">
            <a:avLst/>
          </a:prstGeom>
          <a:noFill/>
          <a:ln w="9525">
            <a:noFill/>
            <a:miter lim="800000"/>
            <a:headEnd/>
            <a:tailEnd/>
          </a:ln>
        </p:spPr>
        <p:txBody>
          <a:bodyPr wrap="square">
            <a:spAutoFit/>
          </a:bodyPr>
          <a:lstStyle/>
          <a:p>
            <a:pPr algn="justLow"/>
            <a:r>
              <a:rPr lang="ar-SA" sz="2200" dirty="0">
                <a:cs typeface="PT Bold Heading" pitchFamily="2" charset="-78"/>
              </a:rPr>
              <a:t>  </a:t>
            </a:r>
            <a:r>
              <a:rPr lang="ar-SA" sz="2200" dirty="0" smtClean="0">
                <a:solidFill>
                  <a:srgbClr val="7C3B06"/>
                </a:solidFill>
                <a:cs typeface="PT Bold Heading" pitchFamily="2" charset="-78"/>
              </a:rPr>
              <a:t>ومقدار </a:t>
            </a:r>
            <a:r>
              <a:rPr lang="ar-SA" sz="2200" dirty="0">
                <a:solidFill>
                  <a:srgbClr val="7C3B06"/>
                </a:solidFill>
                <a:cs typeface="PT Bold Heading" pitchFamily="2" charset="-78"/>
              </a:rPr>
              <a:t>العزم </a:t>
            </a:r>
            <a:r>
              <a:rPr lang="ar-SA" sz="2200" dirty="0">
                <a:cs typeface="PT Bold Heading" pitchFamily="2" charset="-78"/>
              </a:rPr>
              <a:t>يساوي حاصل ضرب القوة </a:t>
            </a:r>
            <a:r>
              <a:rPr lang="en-US" sz="2200" b="1" i="1" dirty="0">
                <a:solidFill>
                  <a:srgbClr val="00B050"/>
                </a:solidFill>
                <a:cs typeface="PT Bold Heading" pitchFamily="2" charset="-78"/>
              </a:rPr>
              <a:t>F   </a:t>
            </a:r>
            <a:r>
              <a:rPr lang="ar-SA" sz="2200" b="1" i="1" dirty="0">
                <a:solidFill>
                  <a:srgbClr val="00B050"/>
                </a:solidFill>
                <a:cs typeface="PT Bold Heading" pitchFamily="2" charset="-78"/>
              </a:rPr>
              <a:t>  </a:t>
            </a:r>
            <a:r>
              <a:rPr lang="ar-SA" sz="2200" i="1" dirty="0">
                <a:cs typeface="PT Bold Heading" pitchFamily="2" charset="-78"/>
              </a:rPr>
              <a:t> في طول ذراعها </a:t>
            </a:r>
            <a:r>
              <a:rPr lang="en-US" sz="2200" dirty="0">
                <a:cs typeface="PT Bold Heading" pitchFamily="2" charset="-78"/>
              </a:rPr>
              <a:t> </a:t>
            </a:r>
            <a:r>
              <a:rPr lang="en-US" sz="2200" dirty="0">
                <a:solidFill>
                  <a:srgbClr val="00B050"/>
                </a:solidFill>
                <a:cs typeface="PT Bold Heading" pitchFamily="2" charset="-78"/>
              </a:rPr>
              <a:t>(</a:t>
            </a:r>
            <a:r>
              <a:rPr lang="en-US" sz="2200" dirty="0">
                <a:cs typeface="PT Bold Heading" pitchFamily="2" charset="-78"/>
              </a:rPr>
              <a:t> </a:t>
            </a:r>
            <a:r>
              <a:rPr lang="en-US" sz="2200" b="1" i="1" dirty="0" smtClean="0">
                <a:solidFill>
                  <a:srgbClr val="00B050"/>
                </a:solidFill>
                <a:cs typeface="PT Bold Heading" pitchFamily="2" charset="-78"/>
              </a:rPr>
              <a:t>L )</a:t>
            </a:r>
          </a:p>
          <a:p>
            <a:pPr algn="justLow"/>
            <a:endParaRPr lang="ar-SA" sz="1400" i="1" dirty="0" smtClean="0">
              <a:cs typeface="PT Bold Heading" pitchFamily="2" charset="-78"/>
            </a:endParaRPr>
          </a:p>
          <a:p>
            <a:pPr algn="justLow"/>
            <a:r>
              <a:rPr lang="en-US" sz="2200" b="1" i="1" dirty="0" smtClean="0">
                <a:solidFill>
                  <a:srgbClr val="3333CC"/>
                </a:solidFill>
                <a:cs typeface="PT Bold Heading" pitchFamily="2" charset="-78"/>
              </a:rPr>
              <a:t>     </a:t>
            </a:r>
            <a:r>
              <a:rPr lang="en-US" sz="2200" b="1" i="1" dirty="0">
                <a:solidFill>
                  <a:srgbClr val="3333CC"/>
                </a:solidFill>
                <a:cs typeface="PT Bold Heading" pitchFamily="2" charset="-78"/>
              </a:rPr>
              <a:t>t = F  *  L                               </a:t>
            </a:r>
            <a:r>
              <a:rPr lang="ar-SA" sz="2200" b="1" i="1" dirty="0">
                <a:solidFill>
                  <a:srgbClr val="3333CC"/>
                </a:solidFill>
                <a:cs typeface="PT Bold Heading" pitchFamily="2" charset="-78"/>
              </a:rPr>
              <a:t>     </a:t>
            </a:r>
          </a:p>
          <a:p>
            <a:pPr algn="justLow"/>
            <a:endParaRPr lang="ar-SA" sz="1050" b="1" i="1" dirty="0">
              <a:solidFill>
                <a:srgbClr val="3333CC"/>
              </a:solidFill>
              <a:cs typeface="PT Bold Heading" pitchFamily="2" charset="-78"/>
            </a:endParaRPr>
          </a:p>
          <a:p>
            <a:pPr algn="justLow"/>
            <a:r>
              <a:rPr lang="en-US" sz="2200" b="1" i="1" dirty="0">
                <a:solidFill>
                  <a:srgbClr val="3333CC"/>
                </a:solidFill>
                <a:cs typeface="PT Bold Heading" pitchFamily="2" charset="-78"/>
              </a:rPr>
              <a:t>t = Fr </a:t>
            </a:r>
            <a:r>
              <a:rPr lang="en-US" sz="2200" b="1" i="1" dirty="0" err="1">
                <a:solidFill>
                  <a:srgbClr val="3333CC"/>
                </a:solidFill>
                <a:cs typeface="PT Bold Heading" pitchFamily="2" charset="-78"/>
              </a:rPr>
              <a:t>sinq</a:t>
            </a:r>
            <a:r>
              <a:rPr lang="en-US" sz="2200" b="1" i="1" dirty="0">
                <a:solidFill>
                  <a:srgbClr val="3333CC"/>
                </a:solidFill>
                <a:cs typeface="PT Bold Heading" pitchFamily="2" charset="-78"/>
              </a:rPr>
              <a:t>      </a:t>
            </a:r>
            <a:r>
              <a:rPr lang="en-US" sz="2200" b="1" i="1" dirty="0" smtClean="0">
                <a:solidFill>
                  <a:srgbClr val="3333CC"/>
                </a:solidFill>
                <a:cs typeface="PT Bold Heading" pitchFamily="2" charset="-78"/>
              </a:rPr>
              <a:t>                        </a:t>
            </a:r>
            <a:endParaRPr lang="ar-SA" sz="2200" b="1" i="1" dirty="0">
              <a:solidFill>
                <a:srgbClr val="3333CC"/>
              </a:solidFill>
              <a:cs typeface="PT Bold Heading" pitchFamily="2" charset="-78"/>
            </a:endParaRPr>
          </a:p>
        </p:txBody>
      </p:sp>
      <p:sp>
        <p:nvSpPr>
          <p:cNvPr id="5" name="مستطيل 4"/>
          <p:cNvSpPr>
            <a:spLocks noChangeArrowheads="1"/>
          </p:cNvSpPr>
          <p:nvPr/>
        </p:nvSpPr>
        <p:spPr bwMode="auto">
          <a:xfrm>
            <a:off x="1785918" y="3796919"/>
            <a:ext cx="6772292" cy="1846659"/>
          </a:xfrm>
          <a:prstGeom prst="rect">
            <a:avLst/>
          </a:prstGeom>
          <a:noFill/>
          <a:ln w="9525">
            <a:noFill/>
            <a:miter lim="800000"/>
            <a:headEnd/>
            <a:tailEnd/>
          </a:ln>
        </p:spPr>
        <p:txBody>
          <a:bodyPr wrap="square">
            <a:spAutoFit/>
          </a:bodyPr>
          <a:lstStyle/>
          <a:p>
            <a:pPr algn="justLow"/>
            <a:r>
              <a:rPr lang="ar-SA" sz="2200" dirty="0" smtClean="0">
                <a:solidFill>
                  <a:schemeClr val="accent4">
                    <a:lumMod val="75000"/>
                  </a:schemeClr>
                </a:solidFill>
                <a:cs typeface="PT Bold Heading" pitchFamily="2" charset="-78"/>
              </a:rPr>
              <a:t>ويقاس </a:t>
            </a:r>
            <a:r>
              <a:rPr lang="ar-SA" sz="2200" dirty="0">
                <a:solidFill>
                  <a:schemeClr val="accent4">
                    <a:lumMod val="75000"/>
                  </a:schemeClr>
                </a:solidFill>
                <a:cs typeface="PT Bold Heading" pitchFamily="2" charset="-78"/>
              </a:rPr>
              <a:t>العزم </a:t>
            </a:r>
            <a:r>
              <a:rPr lang="ar-SA" sz="2200" dirty="0" err="1">
                <a:solidFill>
                  <a:schemeClr val="accent4">
                    <a:lumMod val="75000"/>
                  </a:schemeClr>
                </a:solidFill>
                <a:cs typeface="PT Bold Heading" pitchFamily="2" charset="-78"/>
              </a:rPr>
              <a:t>بـــ</a:t>
            </a:r>
            <a:r>
              <a:rPr lang="ar-SA" sz="2200" dirty="0">
                <a:solidFill>
                  <a:schemeClr val="accent4">
                    <a:lumMod val="75000"/>
                  </a:schemeClr>
                </a:solidFill>
                <a:cs typeface="PT Bold Heading" pitchFamily="2" charset="-78"/>
              </a:rPr>
              <a:t> </a:t>
            </a:r>
            <a:r>
              <a:rPr lang="en-US" sz="2200" dirty="0" err="1">
                <a:solidFill>
                  <a:schemeClr val="accent4">
                    <a:lumMod val="75000"/>
                  </a:schemeClr>
                </a:solidFill>
                <a:cs typeface="PT Bold Heading" pitchFamily="2" charset="-78"/>
              </a:rPr>
              <a:t>N.m</a:t>
            </a:r>
            <a:r>
              <a:rPr lang="ar-SA" sz="2200" dirty="0">
                <a:solidFill>
                  <a:schemeClr val="accent4">
                    <a:lumMod val="75000"/>
                  </a:schemeClr>
                </a:solidFill>
                <a:cs typeface="PT Bold Heading" pitchFamily="2" charset="-78"/>
              </a:rPr>
              <a:t> ( نيوتن . متر)  .. ويرمز له برمز </a:t>
            </a:r>
            <a:r>
              <a:rPr lang="ar-SA" sz="2200" dirty="0" err="1">
                <a:solidFill>
                  <a:schemeClr val="accent4">
                    <a:lumMod val="75000"/>
                  </a:schemeClr>
                </a:solidFill>
                <a:cs typeface="PT Bold Heading" pitchFamily="2" charset="-78"/>
              </a:rPr>
              <a:t>تاو</a:t>
            </a:r>
            <a:r>
              <a:rPr lang="ar-SA" sz="2200" dirty="0">
                <a:solidFill>
                  <a:schemeClr val="accent4">
                    <a:lumMod val="75000"/>
                  </a:schemeClr>
                </a:solidFill>
                <a:cs typeface="PT Bold Heading" pitchFamily="2" charset="-78"/>
              </a:rPr>
              <a:t> </a:t>
            </a:r>
          </a:p>
          <a:p>
            <a:pPr algn="justLow"/>
            <a:endParaRPr lang="ar-SA" sz="1200" dirty="0" smtClean="0">
              <a:solidFill>
                <a:srgbClr val="C00000"/>
              </a:solidFill>
              <a:cs typeface="PT Bold Heading" pitchFamily="2" charset="-78"/>
            </a:endParaRPr>
          </a:p>
          <a:p>
            <a:pPr algn="justLow"/>
            <a:r>
              <a:rPr lang="ar-SA" sz="2200" dirty="0" smtClean="0">
                <a:solidFill>
                  <a:srgbClr val="C00000"/>
                </a:solidFill>
                <a:cs typeface="PT Bold Heading" pitchFamily="2" charset="-78"/>
              </a:rPr>
              <a:t>والعزم </a:t>
            </a:r>
            <a:r>
              <a:rPr lang="ar-SA" sz="2200" dirty="0">
                <a:cs typeface="PT Bold Heading" pitchFamily="2" charset="-78"/>
              </a:rPr>
              <a:t>كمیة </a:t>
            </a:r>
            <a:r>
              <a:rPr lang="ar-SA" sz="2200" dirty="0" err="1">
                <a:cs typeface="PT Bold Heading" pitchFamily="2" charset="-78"/>
              </a:rPr>
              <a:t>متج</a:t>
            </a:r>
            <a:r>
              <a:rPr lang="ar-SA" sz="2200" dirty="0">
                <a:cs typeface="PT Bold Heading" pitchFamily="2" charset="-78"/>
              </a:rPr>
              <a:t>ھة </a:t>
            </a:r>
          </a:p>
          <a:p>
            <a:pPr algn="justLow"/>
            <a:endParaRPr lang="ar-SA" sz="1400" dirty="0" smtClean="0">
              <a:cs typeface="PT Bold Heading" pitchFamily="2" charset="-78"/>
            </a:endParaRPr>
          </a:p>
          <a:p>
            <a:pPr algn="justLow"/>
            <a:r>
              <a:rPr lang="ar-SA" sz="2200" dirty="0" smtClean="0">
                <a:cs typeface="PT Bold Heading" pitchFamily="2" charset="-78"/>
              </a:rPr>
              <a:t>یكـون </a:t>
            </a:r>
            <a:r>
              <a:rPr lang="ar-SA" sz="2200" dirty="0">
                <a:cs typeface="PT Bold Heading" pitchFamily="2" charset="-78"/>
              </a:rPr>
              <a:t>(+) عندما یكون الدوران عكس عقارب الساعة </a:t>
            </a:r>
          </a:p>
          <a:p>
            <a:pPr algn="justLow"/>
            <a:r>
              <a:rPr lang="ar-SA" sz="2200" dirty="0">
                <a:cs typeface="PT Bold Heading" pitchFamily="2" charset="-78"/>
              </a:rPr>
              <a:t>ویكون (-) عندما یكون الدوران </a:t>
            </a:r>
            <a:r>
              <a:rPr lang="ar-SA" sz="2200" dirty="0" smtClean="0">
                <a:cs typeface="PT Bold Heading" pitchFamily="2" charset="-78"/>
              </a:rPr>
              <a:t>مــع </a:t>
            </a:r>
            <a:r>
              <a:rPr lang="ar-SA" sz="2200" dirty="0">
                <a:cs typeface="PT Bold Heading" pitchFamily="2" charset="-78"/>
              </a:rPr>
              <a:t>عقارب الساعة</a:t>
            </a:r>
          </a:p>
        </p:txBody>
      </p:sp>
      <p:pic>
        <p:nvPicPr>
          <p:cNvPr id="1026" name="Picture 2" descr="manda24"/>
          <p:cNvPicPr>
            <a:picLocks noChangeAspect="1" noChangeArrowheads="1"/>
          </p:cNvPicPr>
          <p:nvPr/>
        </p:nvPicPr>
        <p:blipFill>
          <a:blip r:embed="rId4"/>
          <a:srcRect/>
          <a:stretch>
            <a:fillRect/>
          </a:stretch>
        </p:blipFill>
        <p:spPr bwMode="auto">
          <a:xfrm>
            <a:off x="285720" y="214290"/>
            <a:ext cx="1905296" cy="1690706"/>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ssolve">
                                      <p:cBhvr>
                                        <p:cTn id="11" dur="500"/>
                                        <p:tgtEl>
                                          <p:spTgt spid="1026"/>
                                        </p:tgtEl>
                                      </p:cBhvr>
                                    </p:animEffect>
                                  </p:childTnLst>
                                </p:cTn>
                              </p:par>
                            </p:childTnLst>
                          </p:cTn>
                        </p:par>
                        <p:par>
                          <p:cTn id="12" fill="hold">
                            <p:stCondLst>
                              <p:cond delay="1000"/>
                            </p:stCondLst>
                            <p:childTnLst>
                              <p:par>
                                <p:cTn id="13" presetID="6" presetClass="emph" presetSubtype="0" fill="hold" grpId="1" nodeType="afterEffect">
                                  <p:stCondLst>
                                    <p:cond delay="0"/>
                                  </p:stCondLst>
                                  <p:childTnLst>
                                    <p:animScale>
                                      <p:cBhvr>
                                        <p:cTn id="14" dur="1000" fill="hold"/>
                                        <p:tgtEl>
                                          <p:spTgt spid="3"/>
                                        </p:tgtEl>
                                      </p:cBhvr>
                                      <p:by x="150000" y="150000"/>
                                    </p:animScale>
                                  </p:childTnLst>
                                </p:cTn>
                              </p:par>
                            </p:childTnLst>
                          </p:cTn>
                        </p:par>
                        <p:par>
                          <p:cTn id="15" fill="hold">
                            <p:stCondLst>
                              <p:cond delay="2000"/>
                            </p:stCondLst>
                            <p:childTnLst>
                              <p:par>
                                <p:cTn id="16" presetID="4"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1000"/>
                                        <p:tgtEl>
                                          <p:spTgt spid="2"/>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1000"/>
                                        <p:tgtEl>
                                          <p:spTgt spid="4"/>
                                        </p:tgtEl>
                                      </p:cBhvr>
                                    </p:animEffect>
                                  </p:childTnLst>
                                </p:cTn>
                              </p:par>
                            </p:childTnLst>
                          </p:cTn>
                        </p:par>
                        <p:par>
                          <p:cTn id="23" fill="hold">
                            <p:stCondLst>
                              <p:cond delay="4000"/>
                            </p:stCondLst>
                            <p:childTnLst>
                              <p:par>
                                <p:cTn id="24" presetID="4" presetClass="entr" presetSubtype="16" fill="hold" grpId="0" nodeType="afterEffect">
                                  <p:stCondLst>
                                    <p:cond delay="0"/>
                                  </p:stCondLst>
                                  <p:iterate type="wd">
                                    <p:tmPct val="10000"/>
                                  </p:iterate>
                                  <p:childTnLst>
                                    <p:set>
                                      <p:cBhvr>
                                        <p:cTn id="25" dur="1" fill="hold">
                                          <p:stCondLst>
                                            <p:cond delay="0"/>
                                          </p:stCondLst>
                                        </p:cTn>
                                        <p:tgtEl>
                                          <p:spTgt spid="5"/>
                                        </p:tgtEl>
                                        <p:attrNameLst>
                                          <p:attrName>style.visibility</p:attrName>
                                        </p:attrNameLst>
                                      </p:cBhvr>
                                      <p:to>
                                        <p:strVal val="visible"/>
                                      </p:to>
                                    </p:set>
                                    <p:animEffect transition="in" filter="box(in)">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a:spLocks noChangeArrowheads="1"/>
          </p:cNvSpPr>
          <p:nvPr/>
        </p:nvSpPr>
        <p:spPr bwMode="auto">
          <a:xfrm>
            <a:off x="623886" y="3857628"/>
            <a:ext cx="8020080" cy="2081339"/>
          </a:xfrm>
          <a:prstGeom prst="rect">
            <a:avLst/>
          </a:prstGeom>
          <a:noFill/>
          <a:ln w="9525">
            <a:noFill/>
            <a:miter lim="800000"/>
            <a:headEnd/>
            <a:tailEnd/>
          </a:ln>
        </p:spPr>
        <p:txBody>
          <a:bodyPr wrap="square">
            <a:spAutoFit/>
          </a:bodyPr>
          <a:lstStyle/>
          <a:p>
            <a:pPr algn="justLow">
              <a:lnSpc>
                <a:spcPct val="150000"/>
              </a:lnSpc>
            </a:pPr>
            <a:r>
              <a:rPr lang="ar-SA" sz="2200" dirty="0">
                <a:cs typeface="PT Bold Heading" pitchFamily="2" charset="-78"/>
              </a:rPr>
              <a:t>عندما تكون القوة المؤثرة على جسم مقدار </a:t>
            </a:r>
            <a:r>
              <a:rPr lang="ar-SA" sz="2200" dirty="0" smtClean="0">
                <a:cs typeface="PT Bold Heading" pitchFamily="2" charset="-78"/>
              </a:rPr>
              <a:t>ثابت ... ویتغیر </a:t>
            </a:r>
            <a:r>
              <a:rPr lang="ar-SA" sz="2200" dirty="0">
                <a:cs typeface="PT Bold Heading" pitchFamily="2" charset="-78"/>
              </a:rPr>
              <a:t>طول ذراع </a:t>
            </a:r>
            <a:r>
              <a:rPr lang="ar-SA" sz="2200" dirty="0" smtClean="0">
                <a:cs typeface="PT Bold Heading" pitchFamily="2" charset="-78"/>
              </a:rPr>
              <a:t>القوة .</a:t>
            </a:r>
            <a:endParaRPr lang="ar-SA" sz="2200" dirty="0">
              <a:cs typeface="PT Bold Heading" pitchFamily="2" charset="-78"/>
            </a:endParaRPr>
          </a:p>
          <a:p>
            <a:pPr algn="justLow">
              <a:lnSpc>
                <a:spcPct val="150000"/>
              </a:lnSpc>
            </a:pPr>
            <a:r>
              <a:rPr lang="ar-SA" sz="2200" dirty="0" smtClean="0">
                <a:cs typeface="PT Bold Heading" pitchFamily="2" charset="-78"/>
              </a:rPr>
              <a:t>في </a:t>
            </a:r>
            <a:r>
              <a:rPr lang="ar-SA" sz="2200" dirty="0">
                <a:cs typeface="PT Bold Heading" pitchFamily="2" charset="-78"/>
              </a:rPr>
              <a:t>الشكل ( 3) </a:t>
            </a:r>
            <a:r>
              <a:rPr lang="ar-SA" sz="2200" dirty="0" err="1">
                <a:cs typeface="PT Bold Heading" pitchFamily="2" charset="-78"/>
              </a:rPr>
              <a:t>و</a:t>
            </a:r>
            <a:r>
              <a:rPr lang="ar-SA" sz="2200" dirty="0">
                <a:cs typeface="PT Bold Heading" pitchFamily="2" charset="-78"/>
              </a:rPr>
              <a:t> ( 6) یكون العزم مساویا </a:t>
            </a:r>
            <a:r>
              <a:rPr lang="ar-SA" sz="2200" dirty="0" smtClean="0">
                <a:cs typeface="PT Bold Heading" pitchFamily="2" charset="-78"/>
              </a:rPr>
              <a:t>للصفر .</a:t>
            </a:r>
            <a:endParaRPr lang="ar-SA" sz="2200" dirty="0">
              <a:cs typeface="PT Bold Heading" pitchFamily="2" charset="-78"/>
            </a:endParaRPr>
          </a:p>
          <a:p>
            <a:pPr algn="justLow">
              <a:lnSpc>
                <a:spcPct val="150000"/>
              </a:lnSpc>
            </a:pPr>
            <a:r>
              <a:rPr lang="ar-SA" sz="2200" dirty="0" smtClean="0">
                <a:cs typeface="PT Bold Heading" pitchFamily="2" charset="-78"/>
              </a:rPr>
              <a:t>في </a:t>
            </a:r>
            <a:r>
              <a:rPr lang="ar-SA" sz="2200" dirty="0">
                <a:cs typeface="PT Bold Heading" pitchFamily="2" charset="-78"/>
              </a:rPr>
              <a:t>الشكل ( 1) </a:t>
            </a:r>
            <a:r>
              <a:rPr lang="ar-SA" sz="2200" dirty="0" err="1">
                <a:cs typeface="PT Bold Heading" pitchFamily="2" charset="-78"/>
              </a:rPr>
              <a:t>و</a:t>
            </a:r>
            <a:r>
              <a:rPr lang="ar-SA" sz="2200" dirty="0">
                <a:cs typeface="PT Bold Heading" pitchFamily="2" charset="-78"/>
              </a:rPr>
              <a:t>( 4) یكون العزم أكبر </a:t>
            </a:r>
            <a:r>
              <a:rPr lang="ar-SA" sz="2200" dirty="0" smtClean="0">
                <a:cs typeface="PT Bold Heading" pitchFamily="2" charset="-78"/>
              </a:rPr>
              <a:t>ما یمكن .</a:t>
            </a:r>
            <a:endParaRPr lang="ar-SA" sz="2200" dirty="0">
              <a:cs typeface="PT Bold Heading" pitchFamily="2" charset="-78"/>
            </a:endParaRPr>
          </a:p>
          <a:p>
            <a:pPr algn="justLow">
              <a:lnSpc>
                <a:spcPct val="150000"/>
              </a:lnSpc>
            </a:pPr>
            <a:r>
              <a:rPr lang="ar-SA" sz="2200" dirty="0" smtClean="0">
                <a:cs typeface="PT Bold Heading" pitchFamily="2" charset="-78"/>
              </a:rPr>
              <a:t>في </a:t>
            </a:r>
            <a:r>
              <a:rPr lang="ar-SA" sz="2200" dirty="0">
                <a:cs typeface="PT Bold Heading" pitchFamily="2" charset="-78"/>
              </a:rPr>
              <a:t>الشكل ( 2) </a:t>
            </a:r>
            <a:r>
              <a:rPr lang="ar-SA" sz="2200" dirty="0" err="1">
                <a:cs typeface="PT Bold Heading" pitchFamily="2" charset="-78"/>
              </a:rPr>
              <a:t>و</a:t>
            </a:r>
            <a:r>
              <a:rPr lang="ar-SA" sz="2200" dirty="0">
                <a:cs typeface="PT Bold Heading" pitchFamily="2" charset="-78"/>
              </a:rPr>
              <a:t>( 5) یكون العزم </a:t>
            </a:r>
            <a:r>
              <a:rPr lang="ar-SA" sz="2200" dirty="0" smtClean="0">
                <a:cs typeface="PT Bold Heading" pitchFamily="2" charset="-78"/>
              </a:rPr>
              <a:t>أقل .</a:t>
            </a:r>
            <a:endParaRPr lang="ar-SA" sz="2200" dirty="0">
              <a:cs typeface="PT Bold Heading" pitchFamily="2" charset="-78"/>
            </a:endParaRPr>
          </a:p>
        </p:txBody>
      </p:sp>
      <p:pic>
        <p:nvPicPr>
          <p:cNvPr id="18435" name="Picture 2"/>
          <p:cNvPicPr>
            <a:picLocks noChangeAspect="1" noChangeArrowheads="1"/>
          </p:cNvPicPr>
          <p:nvPr/>
        </p:nvPicPr>
        <p:blipFill>
          <a:blip r:embed="rId3"/>
          <a:srcRect/>
          <a:stretch>
            <a:fillRect/>
          </a:stretch>
        </p:blipFill>
        <p:spPr bwMode="auto">
          <a:xfrm>
            <a:off x="500034" y="214291"/>
            <a:ext cx="8143900" cy="3529024"/>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1000" fill="hold"/>
                                        <p:tgtEl>
                                          <p:spTgt spid="18435"/>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iterate type="wd">
                                    <p:tmPct val="0"/>
                                  </p:iterate>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5000628" y="328272"/>
            <a:ext cx="3767166" cy="2243472"/>
          </a:xfrm>
          <a:prstGeom prst="rect">
            <a:avLst/>
          </a:prstGeom>
          <a:noFill/>
          <a:ln w="9525">
            <a:solidFill>
              <a:schemeClr val="accent1">
                <a:lumMod val="75000"/>
              </a:schemeClr>
            </a:solidFill>
            <a:miter lim="800000"/>
            <a:headEnd/>
            <a:tailEnd/>
          </a:ln>
        </p:spPr>
      </p:pic>
      <p:pic>
        <p:nvPicPr>
          <p:cNvPr id="19459" name="Picture 3"/>
          <p:cNvPicPr>
            <a:picLocks noChangeAspect="1" noChangeArrowheads="1"/>
          </p:cNvPicPr>
          <p:nvPr/>
        </p:nvPicPr>
        <p:blipFill>
          <a:blip r:embed="rId4"/>
          <a:srcRect/>
          <a:stretch>
            <a:fillRect/>
          </a:stretch>
        </p:blipFill>
        <p:spPr bwMode="auto">
          <a:xfrm>
            <a:off x="571472" y="357166"/>
            <a:ext cx="4013422" cy="2205767"/>
          </a:xfrm>
          <a:prstGeom prst="rect">
            <a:avLst/>
          </a:prstGeom>
          <a:noFill/>
          <a:ln w="9525">
            <a:solidFill>
              <a:schemeClr val="accent1">
                <a:lumMod val="75000"/>
              </a:schemeClr>
            </a:solidFill>
            <a:miter lim="800000"/>
            <a:headEnd/>
            <a:tailEnd/>
          </a:ln>
        </p:spPr>
      </p:pic>
      <p:sp>
        <p:nvSpPr>
          <p:cNvPr id="5" name="مستطيل 4"/>
          <p:cNvSpPr>
            <a:spLocks noChangeArrowheads="1"/>
          </p:cNvSpPr>
          <p:nvPr/>
        </p:nvSpPr>
        <p:spPr bwMode="auto">
          <a:xfrm>
            <a:off x="4786314" y="3071810"/>
            <a:ext cx="4068762" cy="800219"/>
          </a:xfrm>
          <a:prstGeom prst="rect">
            <a:avLst/>
          </a:prstGeom>
          <a:noFill/>
          <a:ln w="9525">
            <a:noFill/>
            <a:miter lim="800000"/>
            <a:headEnd/>
            <a:tailEnd/>
          </a:ln>
        </p:spPr>
        <p:txBody>
          <a:bodyPr wrap="square">
            <a:spAutoFit/>
          </a:bodyPr>
          <a:lstStyle/>
          <a:p>
            <a:pPr algn="justLow"/>
            <a:r>
              <a:rPr lang="ar-SA" sz="2300" dirty="0" smtClean="0">
                <a:solidFill>
                  <a:schemeClr val="accent2">
                    <a:lumMod val="75000"/>
                  </a:schemeClr>
                </a:solidFill>
                <a:cs typeface="PT Bold Heading" pitchFamily="2" charset="-78"/>
              </a:rPr>
              <a:t>في </a:t>
            </a:r>
            <a:r>
              <a:rPr lang="ar-SA" sz="2300" dirty="0">
                <a:solidFill>
                  <a:schemeClr val="accent2">
                    <a:lumMod val="75000"/>
                  </a:schemeClr>
                </a:solidFill>
                <a:cs typeface="PT Bold Heading" pitchFamily="2" charset="-78"/>
              </a:rPr>
              <a:t>الشكل ( 1) </a:t>
            </a:r>
            <a:r>
              <a:rPr lang="ar-SA" sz="2300" dirty="0">
                <a:cs typeface="PT Bold Heading" pitchFamily="2" charset="-78"/>
              </a:rPr>
              <a:t>القوة عمودیة </a:t>
            </a:r>
            <a:r>
              <a:rPr lang="ar-SA" sz="2300" dirty="0" smtClean="0">
                <a:cs typeface="PT Bold Heading" pitchFamily="2" charset="-78"/>
              </a:rPr>
              <a:t>على </a:t>
            </a:r>
            <a:r>
              <a:rPr lang="ar-SA" sz="2300" dirty="0">
                <a:cs typeface="PT Bold Heading" pitchFamily="2" charset="-78"/>
              </a:rPr>
              <a:t>نصف قطر </a:t>
            </a:r>
            <a:r>
              <a:rPr lang="ar-SA" sz="2300" dirty="0" smtClean="0">
                <a:cs typeface="PT Bold Heading" pitchFamily="2" charset="-78"/>
              </a:rPr>
              <a:t>الدوران .</a:t>
            </a:r>
            <a:endParaRPr lang="ar-SA" sz="2300" dirty="0">
              <a:cs typeface="PT Bold Heading" pitchFamily="2" charset="-78"/>
            </a:endParaRPr>
          </a:p>
        </p:txBody>
      </p:sp>
      <p:sp>
        <p:nvSpPr>
          <p:cNvPr id="6" name="مستطيل 5"/>
          <p:cNvSpPr>
            <a:spLocks noChangeArrowheads="1"/>
          </p:cNvSpPr>
          <p:nvPr/>
        </p:nvSpPr>
        <p:spPr bwMode="auto">
          <a:xfrm>
            <a:off x="4714876" y="4286256"/>
            <a:ext cx="4071966" cy="800219"/>
          </a:xfrm>
          <a:prstGeom prst="rect">
            <a:avLst/>
          </a:prstGeom>
          <a:noFill/>
          <a:ln w="9525">
            <a:noFill/>
            <a:miter lim="800000"/>
            <a:headEnd/>
            <a:tailEnd/>
          </a:ln>
        </p:spPr>
        <p:txBody>
          <a:bodyPr wrap="square">
            <a:spAutoFit/>
          </a:bodyPr>
          <a:lstStyle/>
          <a:p>
            <a:pPr algn="justLow"/>
            <a:r>
              <a:rPr lang="ar-SA" sz="2300" dirty="0" smtClean="0">
                <a:solidFill>
                  <a:schemeClr val="accent2">
                    <a:lumMod val="75000"/>
                  </a:schemeClr>
                </a:solidFill>
                <a:cs typeface="PT Bold Heading" pitchFamily="2" charset="-78"/>
              </a:rPr>
              <a:t>في </a:t>
            </a:r>
            <a:r>
              <a:rPr lang="ar-SA" sz="2300" dirty="0">
                <a:solidFill>
                  <a:schemeClr val="accent2">
                    <a:lumMod val="75000"/>
                  </a:schemeClr>
                </a:solidFill>
                <a:cs typeface="PT Bold Heading" pitchFamily="2" charset="-78"/>
              </a:rPr>
              <a:t>الشكل ( 2) </a:t>
            </a:r>
            <a:r>
              <a:rPr lang="ar-SA" sz="2300" dirty="0" err="1">
                <a:solidFill>
                  <a:schemeClr val="accent2">
                    <a:lumMod val="75000"/>
                  </a:schemeClr>
                </a:solidFill>
                <a:cs typeface="PT Bold Heading" pitchFamily="2" charset="-78"/>
              </a:rPr>
              <a:t>و</a:t>
            </a:r>
            <a:r>
              <a:rPr lang="ar-SA" sz="2300" dirty="0">
                <a:solidFill>
                  <a:schemeClr val="accent2">
                    <a:lumMod val="75000"/>
                  </a:schemeClr>
                </a:solidFill>
                <a:cs typeface="PT Bold Heading" pitchFamily="2" charset="-78"/>
              </a:rPr>
              <a:t>( 3) </a:t>
            </a:r>
            <a:r>
              <a:rPr lang="ar-SA" sz="2300" dirty="0">
                <a:cs typeface="PT Bold Heading" pitchFamily="2" charset="-78"/>
              </a:rPr>
              <a:t>القوة تمیل </a:t>
            </a:r>
            <a:r>
              <a:rPr lang="ar-SA" sz="2300" dirty="0" smtClean="0">
                <a:cs typeface="PT Bold Heading" pitchFamily="2" charset="-78"/>
              </a:rPr>
              <a:t>بزاویة .</a:t>
            </a:r>
            <a:endParaRPr lang="ar-SA" sz="2300" dirty="0">
              <a:cs typeface="PT Bold Heading" pitchFamily="2" charset="-78"/>
            </a:endParaRPr>
          </a:p>
        </p:txBody>
      </p:sp>
      <p:pic>
        <p:nvPicPr>
          <p:cNvPr id="19462" name="Picture 2"/>
          <p:cNvPicPr>
            <a:picLocks noChangeAspect="1" noChangeArrowheads="1"/>
          </p:cNvPicPr>
          <p:nvPr/>
        </p:nvPicPr>
        <p:blipFill>
          <a:blip r:embed="rId5"/>
          <a:srcRect/>
          <a:stretch>
            <a:fillRect/>
          </a:stretch>
        </p:blipFill>
        <p:spPr bwMode="auto">
          <a:xfrm>
            <a:off x="554154" y="2786058"/>
            <a:ext cx="4017846" cy="2286016"/>
          </a:xfrm>
          <a:prstGeom prst="rect">
            <a:avLst/>
          </a:prstGeom>
          <a:noFill/>
          <a:ln w="9525">
            <a:solidFill>
              <a:schemeClr val="accent1">
                <a:lumMod val="75000"/>
              </a:schemeClr>
            </a:solid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decel="50000" fill="hold">
                                          <p:stCondLst>
                                            <p:cond delay="0"/>
                                          </p:stCondLst>
                                        </p:cTn>
                                        <p:tgtEl>
                                          <p:spTgt spid="194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4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458"/>
                                        </p:tgtEl>
                                        <p:attrNameLst>
                                          <p:attrName>ppt_w</p:attrName>
                                        </p:attrNameLst>
                                      </p:cBhvr>
                                      <p:tavLst>
                                        <p:tav tm="0">
                                          <p:val>
                                            <p:strVal val="#ppt_w*.05"/>
                                          </p:val>
                                        </p:tav>
                                        <p:tav tm="100000">
                                          <p:val>
                                            <p:strVal val="#ppt_w"/>
                                          </p:val>
                                        </p:tav>
                                      </p:tavLst>
                                    </p:anim>
                                    <p:anim calcmode="lin" valueType="num">
                                      <p:cBhvr>
                                        <p:cTn id="10" dur="1000" fill="hold"/>
                                        <p:tgtEl>
                                          <p:spTgt spid="194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4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4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4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458"/>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1000"/>
                                        <p:tgtEl>
                                          <p:spTgt spid="5"/>
                                        </p:tgtEl>
                                      </p:cBhvr>
                                    </p:animEffect>
                                  </p:childTnLst>
                                </p:cTn>
                              </p:par>
                            </p:childTnLst>
                          </p:cTn>
                        </p:par>
                        <p:par>
                          <p:cTn id="19" fill="hold">
                            <p:stCondLst>
                              <p:cond delay="2000"/>
                            </p:stCondLst>
                            <p:childTnLst>
                              <p:par>
                                <p:cTn id="20" presetID="30" presetClass="entr" presetSubtype="0" fill="hold" nodeType="afterEffect">
                                  <p:stCondLst>
                                    <p:cond delay="0"/>
                                  </p:stCondLst>
                                  <p:childTnLst>
                                    <p:set>
                                      <p:cBhvr>
                                        <p:cTn id="21" dur="1" fill="hold">
                                          <p:stCondLst>
                                            <p:cond delay="0"/>
                                          </p:stCondLst>
                                        </p:cTn>
                                        <p:tgtEl>
                                          <p:spTgt spid="19459"/>
                                        </p:tgtEl>
                                        <p:attrNameLst>
                                          <p:attrName>style.visibility</p:attrName>
                                        </p:attrNameLst>
                                      </p:cBhvr>
                                      <p:to>
                                        <p:strVal val="visible"/>
                                      </p:to>
                                    </p:set>
                                    <p:animEffect transition="in" filter="fade">
                                      <p:cBhvr>
                                        <p:cTn id="22" dur="800" decel="100000"/>
                                        <p:tgtEl>
                                          <p:spTgt spid="19459"/>
                                        </p:tgtEl>
                                      </p:cBhvr>
                                    </p:animEffect>
                                    <p:anim calcmode="lin" valueType="num">
                                      <p:cBhvr>
                                        <p:cTn id="23" dur="800" decel="100000" fill="hold"/>
                                        <p:tgtEl>
                                          <p:spTgt spid="19459"/>
                                        </p:tgtEl>
                                        <p:attrNameLst>
                                          <p:attrName>style.rotation</p:attrName>
                                        </p:attrNameLst>
                                      </p:cBhvr>
                                      <p:tavLst>
                                        <p:tav tm="0">
                                          <p:val>
                                            <p:fltVal val="-90"/>
                                          </p:val>
                                        </p:tav>
                                        <p:tav tm="100000">
                                          <p:val>
                                            <p:fltVal val="0"/>
                                          </p:val>
                                        </p:tav>
                                      </p:tavLst>
                                    </p:anim>
                                    <p:anim calcmode="lin" valueType="num">
                                      <p:cBhvr>
                                        <p:cTn id="24" dur="800" decel="100000" fill="hold"/>
                                        <p:tgtEl>
                                          <p:spTgt spid="19459"/>
                                        </p:tgtEl>
                                        <p:attrNameLst>
                                          <p:attrName>ppt_x</p:attrName>
                                        </p:attrNameLst>
                                      </p:cBhvr>
                                      <p:tavLst>
                                        <p:tav tm="0">
                                          <p:val>
                                            <p:strVal val="#ppt_x+0.4"/>
                                          </p:val>
                                        </p:tav>
                                        <p:tav tm="100000">
                                          <p:val>
                                            <p:strVal val="#ppt_x-0.05"/>
                                          </p:val>
                                        </p:tav>
                                      </p:tavLst>
                                    </p:anim>
                                    <p:anim calcmode="lin" valueType="num">
                                      <p:cBhvr>
                                        <p:cTn id="25" dur="800" decel="100000" fill="hold"/>
                                        <p:tgtEl>
                                          <p:spTgt spid="1945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945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9459"/>
                                        </p:tgtEl>
                                        <p:attrNameLst>
                                          <p:attrName>ppt_y</p:attrName>
                                        </p:attrNameLst>
                                      </p:cBhvr>
                                      <p:tavLst>
                                        <p:tav tm="0">
                                          <p:val>
                                            <p:strVal val="#ppt_y+0.1"/>
                                          </p:val>
                                        </p:tav>
                                        <p:tav tm="100000">
                                          <p:val>
                                            <p:strVal val="#ppt_y"/>
                                          </p:val>
                                        </p:tav>
                                      </p:tavLst>
                                    </p:anim>
                                  </p:childTnLst>
                                </p:cTn>
                              </p:par>
                            </p:childTnLst>
                          </p:cTn>
                        </p:par>
                        <p:par>
                          <p:cTn id="28" fill="hold">
                            <p:stCondLst>
                              <p:cond delay="3000"/>
                            </p:stCondLst>
                            <p:childTnLst>
                              <p:par>
                                <p:cTn id="29" presetID="30" presetClass="entr" presetSubtype="0" fill="hold" nodeType="afterEffect">
                                  <p:stCondLst>
                                    <p:cond delay="0"/>
                                  </p:stCondLst>
                                  <p:childTnLst>
                                    <p:set>
                                      <p:cBhvr>
                                        <p:cTn id="30" dur="1" fill="hold">
                                          <p:stCondLst>
                                            <p:cond delay="0"/>
                                          </p:stCondLst>
                                        </p:cTn>
                                        <p:tgtEl>
                                          <p:spTgt spid="19462"/>
                                        </p:tgtEl>
                                        <p:attrNameLst>
                                          <p:attrName>style.visibility</p:attrName>
                                        </p:attrNameLst>
                                      </p:cBhvr>
                                      <p:to>
                                        <p:strVal val="visible"/>
                                      </p:to>
                                    </p:set>
                                    <p:animEffect transition="in" filter="fade">
                                      <p:cBhvr>
                                        <p:cTn id="31" dur="800" decel="100000"/>
                                        <p:tgtEl>
                                          <p:spTgt spid="19462"/>
                                        </p:tgtEl>
                                      </p:cBhvr>
                                    </p:animEffect>
                                    <p:anim calcmode="lin" valueType="num">
                                      <p:cBhvr>
                                        <p:cTn id="32" dur="800" decel="100000" fill="hold"/>
                                        <p:tgtEl>
                                          <p:spTgt spid="19462"/>
                                        </p:tgtEl>
                                        <p:attrNameLst>
                                          <p:attrName>style.rotation</p:attrName>
                                        </p:attrNameLst>
                                      </p:cBhvr>
                                      <p:tavLst>
                                        <p:tav tm="0">
                                          <p:val>
                                            <p:fltVal val="-90"/>
                                          </p:val>
                                        </p:tav>
                                        <p:tav tm="100000">
                                          <p:val>
                                            <p:fltVal val="0"/>
                                          </p:val>
                                        </p:tav>
                                      </p:tavLst>
                                    </p:anim>
                                    <p:anim calcmode="lin" valueType="num">
                                      <p:cBhvr>
                                        <p:cTn id="33" dur="800" decel="100000" fill="hold"/>
                                        <p:tgtEl>
                                          <p:spTgt spid="19462"/>
                                        </p:tgtEl>
                                        <p:attrNameLst>
                                          <p:attrName>ppt_x</p:attrName>
                                        </p:attrNameLst>
                                      </p:cBhvr>
                                      <p:tavLst>
                                        <p:tav tm="0">
                                          <p:val>
                                            <p:strVal val="#ppt_x+0.4"/>
                                          </p:val>
                                        </p:tav>
                                        <p:tav tm="100000">
                                          <p:val>
                                            <p:strVal val="#ppt_x-0.05"/>
                                          </p:val>
                                        </p:tav>
                                      </p:tavLst>
                                    </p:anim>
                                    <p:anim calcmode="lin" valueType="num">
                                      <p:cBhvr>
                                        <p:cTn id="34" dur="800" decel="100000" fill="hold"/>
                                        <p:tgtEl>
                                          <p:spTgt spid="1946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946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9462"/>
                                        </p:tgtEl>
                                        <p:attrNameLst>
                                          <p:attrName>ppt_y</p:attrName>
                                        </p:attrNameLst>
                                      </p:cBhvr>
                                      <p:tavLst>
                                        <p:tav tm="0">
                                          <p:val>
                                            <p:strVal val="#ppt_y+0.1"/>
                                          </p:val>
                                        </p:tav>
                                        <p:tav tm="100000">
                                          <p:val>
                                            <p:strVal val="#ppt_y"/>
                                          </p:val>
                                        </p:tav>
                                      </p:tavLst>
                                    </p:anim>
                                  </p:childTnLst>
                                </p:cTn>
                              </p:par>
                            </p:childTnLst>
                          </p:cTn>
                        </p:par>
                        <p:par>
                          <p:cTn id="37" fill="hold">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srcRect/>
          <a:stretch>
            <a:fillRect/>
          </a:stretch>
        </p:blipFill>
        <p:spPr bwMode="auto">
          <a:xfrm>
            <a:off x="1928794" y="500042"/>
            <a:ext cx="6000760" cy="2786082"/>
          </a:xfrm>
          <a:prstGeom prst="rect">
            <a:avLst/>
          </a:prstGeom>
          <a:noFill/>
          <a:ln w="9525">
            <a:solidFill>
              <a:schemeClr val="accent1">
                <a:lumMod val="75000"/>
              </a:schemeClr>
            </a:solidFill>
            <a:miter lim="800000"/>
            <a:headEnd/>
            <a:tailEnd/>
          </a:ln>
        </p:spPr>
      </p:pic>
      <p:sp>
        <p:nvSpPr>
          <p:cNvPr id="4" name="مستطيل 3"/>
          <p:cNvSpPr>
            <a:spLocks noChangeArrowheads="1"/>
          </p:cNvSpPr>
          <p:nvPr/>
        </p:nvSpPr>
        <p:spPr bwMode="auto">
          <a:xfrm>
            <a:off x="1571604" y="3714752"/>
            <a:ext cx="6597650" cy="1384995"/>
          </a:xfrm>
          <a:prstGeom prst="rect">
            <a:avLst/>
          </a:prstGeom>
          <a:noFill/>
          <a:ln w="9525">
            <a:noFill/>
            <a:miter lim="800000"/>
            <a:headEnd/>
            <a:tailEnd/>
          </a:ln>
        </p:spPr>
        <p:txBody>
          <a:bodyPr>
            <a:spAutoFit/>
          </a:bodyPr>
          <a:lstStyle/>
          <a:p>
            <a:pPr algn="justLow"/>
            <a:r>
              <a:rPr lang="ar-SA" sz="2800" dirty="0" smtClean="0">
                <a:solidFill>
                  <a:schemeClr val="accent2">
                    <a:lumMod val="75000"/>
                  </a:schemeClr>
                </a:solidFill>
                <a:cs typeface="PT Bold Heading" pitchFamily="2" charset="-78"/>
              </a:rPr>
              <a:t>في </a:t>
            </a:r>
            <a:r>
              <a:rPr lang="ar-SA" sz="2800" dirty="0">
                <a:solidFill>
                  <a:schemeClr val="accent2">
                    <a:lumMod val="75000"/>
                  </a:schemeClr>
                </a:solidFill>
                <a:cs typeface="PT Bold Heading" pitchFamily="2" charset="-78"/>
              </a:rPr>
              <a:t>الشكل ( 4) </a:t>
            </a:r>
            <a:r>
              <a:rPr lang="ar-SA" sz="2800" dirty="0">
                <a:cs typeface="PT Bold Heading" pitchFamily="2" charset="-78"/>
              </a:rPr>
              <a:t>یمكن تحلیل القوة إلى مركبتین الأولى وتحدث </a:t>
            </a:r>
            <a:r>
              <a:rPr lang="ar-SA" sz="2800" dirty="0" smtClean="0">
                <a:cs typeface="PT Bold Heading" pitchFamily="2" charset="-78"/>
              </a:rPr>
              <a:t>عزماً والثانية لا تحدث </a:t>
            </a:r>
            <a:r>
              <a:rPr lang="ar-SA" sz="2800" dirty="0">
                <a:cs typeface="PT Bold Heading" pitchFamily="2" charset="-78"/>
              </a:rPr>
              <a:t>عزما لأن خط عملھا یمر بمحور </a:t>
            </a:r>
            <a:r>
              <a:rPr lang="ar-SA" sz="2800" dirty="0" smtClean="0">
                <a:cs typeface="PT Bold Heading" pitchFamily="2" charset="-78"/>
              </a:rPr>
              <a:t>الدوران .</a:t>
            </a:r>
            <a:endParaRPr lang="ar-SA" sz="1600" dirty="0">
              <a:cs typeface="PT Bold Heading" pitchFamily="2" charset="-78"/>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par>
                          <p:cTn id="10" fill="hold">
                            <p:stCondLst>
                              <p:cond delay="500"/>
                            </p:stCondLst>
                            <p:childTnLst>
                              <p:par>
                                <p:cTn id="11" presetID="3" presetClass="entr" presetSubtype="10" fill="hold" grpId="0" nodeType="after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143108" y="214290"/>
            <a:ext cx="5286412"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الفرق بين الحركة </a:t>
            </a:r>
            <a:r>
              <a:rPr lang="ar-SA"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الدورانية</a:t>
            </a:r>
            <a:r>
              <a:rPr lang="ar-S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 والحركة الدائرية</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sp>
        <p:nvSpPr>
          <p:cNvPr id="3" name="مربع نص 2"/>
          <p:cNvSpPr txBox="1"/>
          <p:nvPr/>
        </p:nvSpPr>
        <p:spPr>
          <a:xfrm>
            <a:off x="4286248" y="928670"/>
            <a:ext cx="4071966" cy="1631216"/>
          </a:xfrm>
          <a:prstGeom prst="rect">
            <a:avLst/>
          </a:prstGeom>
          <a:noFill/>
        </p:spPr>
        <p:txBody>
          <a:bodyPr wrap="square" rtlCol="1">
            <a:spAutoFit/>
          </a:bodyPr>
          <a:lstStyle/>
          <a:p>
            <a:pPr algn="justLow"/>
            <a:r>
              <a:rPr lang="ar-SA" sz="2000" dirty="0" smtClean="0">
                <a:cs typeface="PT Bold Heading" pitchFamily="2" charset="-78"/>
              </a:rPr>
              <a:t>الحركة </a:t>
            </a:r>
            <a:r>
              <a:rPr lang="ar-SA" sz="2000" dirty="0">
                <a:cs typeface="PT Bold Heading" pitchFamily="2" charset="-78"/>
              </a:rPr>
              <a:t>الدائرية هي حركة جسم على محيط دائرة ، بينما الحركة </a:t>
            </a:r>
            <a:r>
              <a:rPr lang="ar-SA" sz="2000" dirty="0" err="1">
                <a:cs typeface="PT Bold Heading" pitchFamily="2" charset="-78"/>
              </a:rPr>
              <a:t>الدورانية</a:t>
            </a:r>
            <a:r>
              <a:rPr lang="ar-SA" sz="2000" dirty="0">
                <a:cs typeface="PT Bold Heading" pitchFamily="2" charset="-78"/>
              </a:rPr>
              <a:t> هي حركة الجسم حول نفسه</a:t>
            </a:r>
            <a:r>
              <a:rPr lang="en-US" sz="2000" dirty="0">
                <a:cs typeface="PT Bold Heading" pitchFamily="2" charset="-78"/>
              </a:rPr>
              <a:t> </a:t>
            </a:r>
            <a:r>
              <a:rPr lang="en-US" sz="2000" dirty="0" smtClean="0">
                <a:cs typeface="PT Bold Heading" pitchFamily="2" charset="-78"/>
              </a:rPr>
              <a:t>.</a:t>
            </a:r>
            <a:endParaRPr lang="ar-SA" sz="2000" dirty="0" smtClean="0">
              <a:cs typeface="PT Bold Heading" pitchFamily="2" charset="-78"/>
            </a:endParaRPr>
          </a:p>
          <a:p>
            <a:pPr algn="justLow"/>
            <a:r>
              <a:rPr lang="en-US" sz="2000" dirty="0">
                <a:cs typeface="PT Bold Heading" pitchFamily="2" charset="-78"/>
              </a:rPr>
              <a:t/>
            </a:r>
            <a:br>
              <a:rPr lang="en-US" sz="2000" dirty="0">
                <a:cs typeface="PT Bold Heading" pitchFamily="2" charset="-78"/>
              </a:rPr>
            </a:br>
            <a:r>
              <a:rPr lang="ar-SA" sz="2000" dirty="0">
                <a:cs typeface="PT Bold Heading" pitchFamily="2" charset="-78"/>
              </a:rPr>
              <a:t>ومثال الرجل الذي يدور بالكرة الحديدية</a:t>
            </a:r>
            <a:r>
              <a:rPr lang="en-US" sz="2000" dirty="0">
                <a:cs typeface="PT Bold Heading" pitchFamily="2" charset="-78"/>
              </a:rPr>
              <a:t> :</a:t>
            </a:r>
          </a:p>
        </p:txBody>
      </p:sp>
      <p:pic>
        <p:nvPicPr>
          <p:cNvPr id="1026" name="Picture 2" descr="03"/>
          <p:cNvPicPr>
            <a:picLocks noChangeAspect="1" noChangeArrowheads="1"/>
          </p:cNvPicPr>
          <p:nvPr/>
        </p:nvPicPr>
        <p:blipFill>
          <a:blip r:embed="rId3"/>
          <a:srcRect/>
          <a:stretch>
            <a:fillRect/>
          </a:stretch>
        </p:blipFill>
        <p:spPr bwMode="auto">
          <a:xfrm>
            <a:off x="1571604" y="857232"/>
            <a:ext cx="2194729" cy="1771649"/>
          </a:xfrm>
          <a:prstGeom prst="rect">
            <a:avLst/>
          </a:prstGeom>
          <a:noFill/>
          <a:ln w="9525">
            <a:noFill/>
            <a:miter lim="800000"/>
            <a:headEnd/>
            <a:tailEnd/>
          </a:ln>
        </p:spPr>
      </p:pic>
      <p:sp>
        <p:nvSpPr>
          <p:cNvPr id="5" name="مربع نص 4"/>
          <p:cNvSpPr txBox="1"/>
          <p:nvPr/>
        </p:nvSpPr>
        <p:spPr>
          <a:xfrm>
            <a:off x="1571604" y="2857496"/>
            <a:ext cx="6357982" cy="707886"/>
          </a:xfrm>
          <a:prstGeom prst="rect">
            <a:avLst/>
          </a:prstGeom>
          <a:noFill/>
        </p:spPr>
        <p:txBody>
          <a:bodyPr wrap="square" rtlCol="1">
            <a:spAutoFit/>
          </a:bodyPr>
          <a:lstStyle/>
          <a:p>
            <a:pPr algn="justLow"/>
            <a:r>
              <a:rPr lang="ar-SA" sz="2000" dirty="0">
                <a:solidFill>
                  <a:srgbClr val="0070C0"/>
                </a:solidFill>
                <a:cs typeface="PT Bold Heading" pitchFamily="2" charset="-78"/>
              </a:rPr>
              <a:t>فحركة الكرة الحديدية هي حركة دائرية </a:t>
            </a:r>
            <a:r>
              <a:rPr lang="ar-SA" sz="2000" dirty="0">
                <a:cs typeface="PT Bold Heading" pitchFamily="2" charset="-78"/>
              </a:rPr>
              <a:t>لأنها على محيط دائرة بينما </a:t>
            </a:r>
            <a:r>
              <a:rPr lang="ar-SA" sz="2000" dirty="0">
                <a:solidFill>
                  <a:srgbClr val="0070C0"/>
                </a:solidFill>
                <a:cs typeface="PT Bold Heading" pitchFamily="2" charset="-78"/>
              </a:rPr>
              <a:t>حركة الرجل هي حركة </a:t>
            </a:r>
            <a:r>
              <a:rPr lang="ar-SA" sz="2000" dirty="0" err="1">
                <a:solidFill>
                  <a:srgbClr val="0070C0"/>
                </a:solidFill>
                <a:cs typeface="PT Bold Heading" pitchFamily="2" charset="-78"/>
              </a:rPr>
              <a:t>الدورانية</a:t>
            </a:r>
            <a:r>
              <a:rPr lang="ar-SA" sz="2000" dirty="0">
                <a:solidFill>
                  <a:srgbClr val="0070C0"/>
                </a:solidFill>
                <a:cs typeface="PT Bold Heading" pitchFamily="2" charset="-78"/>
              </a:rPr>
              <a:t> </a:t>
            </a:r>
            <a:r>
              <a:rPr lang="ar-SA" sz="2000" dirty="0">
                <a:cs typeface="PT Bold Heading" pitchFamily="2" charset="-78"/>
              </a:rPr>
              <a:t>لأنه يلتف حول نفسه</a:t>
            </a:r>
            <a:r>
              <a:rPr lang="en-US" sz="2000" dirty="0">
                <a:cs typeface="PT Bold Heading" pitchFamily="2" charset="-78"/>
              </a:rPr>
              <a:t> . </a:t>
            </a:r>
            <a:endParaRPr lang="ar-SA" sz="2000" dirty="0">
              <a:cs typeface="PT Bold Heading" pitchFamily="2" charset="-78"/>
            </a:endParaRPr>
          </a:p>
        </p:txBody>
      </p:sp>
      <p:sp>
        <p:nvSpPr>
          <p:cNvPr id="6" name="مربع نص 5"/>
          <p:cNvSpPr txBox="1"/>
          <p:nvPr/>
        </p:nvSpPr>
        <p:spPr>
          <a:xfrm>
            <a:off x="3143240" y="3714752"/>
            <a:ext cx="3571900" cy="461665"/>
          </a:xfrm>
          <a:prstGeom prst="rect">
            <a:avLst/>
          </a:prstGeom>
          <a:noFill/>
        </p:spPr>
        <p:txBody>
          <a:bodyPr wrap="square" rtlCol="1">
            <a:spAutoFit/>
          </a:bodyPr>
          <a:lstStyle/>
          <a:p>
            <a:r>
              <a:rPr lang="ar-SA" sz="2400" dirty="0" smtClean="0">
                <a:ln>
                  <a:solidFill>
                    <a:sysClr val="windowText" lastClr="000000"/>
                  </a:solidFill>
                </a:ln>
                <a:solidFill>
                  <a:srgbClr val="00B050"/>
                </a:solidFill>
                <a:cs typeface="PT Bold Heading" pitchFamily="2" charset="-78"/>
              </a:rPr>
              <a:t>ومن أمثلة الحركة </a:t>
            </a:r>
            <a:r>
              <a:rPr lang="ar-SA" sz="2400" dirty="0" err="1" smtClean="0">
                <a:ln>
                  <a:solidFill>
                    <a:sysClr val="windowText" lastClr="000000"/>
                  </a:solidFill>
                </a:ln>
                <a:solidFill>
                  <a:srgbClr val="00B050"/>
                </a:solidFill>
                <a:cs typeface="PT Bold Heading" pitchFamily="2" charset="-78"/>
              </a:rPr>
              <a:t>الدورانية</a:t>
            </a:r>
            <a:r>
              <a:rPr lang="ar-SA" sz="2400" dirty="0" smtClean="0">
                <a:ln>
                  <a:solidFill>
                    <a:sysClr val="windowText" lastClr="000000"/>
                  </a:solidFill>
                </a:ln>
                <a:solidFill>
                  <a:srgbClr val="00B050"/>
                </a:solidFill>
                <a:cs typeface="PT Bold Heading" pitchFamily="2" charset="-78"/>
              </a:rPr>
              <a:t> :</a:t>
            </a:r>
            <a:endParaRPr lang="ar-SA" sz="2400" dirty="0">
              <a:ln>
                <a:solidFill>
                  <a:sysClr val="windowText" lastClr="000000"/>
                </a:solidFill>
              </a:ln>
              <a:solidFill>
                <a:srgbClr val="00B050"/>
              </a:solidFill>
              <a:cs typeface="PT Bold Heading" pitchFamily="2" charset="-78"/>
            </a:endParaRPr>
          </a:p>
        </p:txBody>
      </p:sp>
      <p:pic>
        <p:nvPicPr>
          <p:cNvPr id="1027" name="Picture 3" descr="14-1_134656821"/>
          <p:cNvPicPr>
            <a:picLocks noChangeAspect="1" noChangeArrowheads="1"/>
          </p:cNvPicPr>
          <p:nvPr/>
        </p:nvPicPr>
        <p:blipFill>
          <a:blip r:embed="rId4"/>
          <a:srcRect/>
          <a:stretch>
            <a:fillRect/>
          </a:stretch>
        </p:blipFill>
        <p:spPr bwMode="auto">
          <a:xfrm>
            <a:off x="3643306" y="4357694"/>
            <a:ext cx="2714644" cy="2018123"/>
          </a:xfrm>
          <a:prstGeom prst="rect">
            <a:avLst/>
          </a:prstGeom>
          <a:noFill/>
          <a:ln w="9525">
            <a:solidFill>
              <a:schemeClr val="accent1"/>
            </a:solid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randombar(horizontal)">
                                      <p:cBhvr>
                                        <p:cTn id="19" dur="500"/>
                                        <p:tgtEl>
                                          <p:spTgt spid="1026"/>
                                        </p:tgtEl>
                                      </p:cBhvr>
                                    </p:animEffect>
                                  </p:childTnLst>
                                </p:cTn>
                              </p:par>
                            </p:childTnLst>
                          </p:cTn>
                        </p:par>
                        <p:par>
                          <p:cTn id="20" fill="hold">
                            <p:stCondLst>
                              <p:cond delay="3200"/>
                            </p:stCondLst>
                            <p:childTnLst>
                              <p:par>
                                <p:cTn id="21" presetID="52" presetClass="entr" presetSubtype="0" fill="hold" grpId="0" nodeType="afterEffect">
                                  <p:stCondLst>
                                    <p:cond delay="0"/>
                                  </p:stCondLst>
                                  <p:iterate type="wd">
                                    <p:tmPct val="10000"/>
                                  </p:iterate>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childTnLst>
                          </p:cTn>
                        </p:par>
                        <p:par>
                          <p:cTn id="26" fill="hold">
                            <p:stCondLst>
                              <p:cond delay="6200"/>
                            </p:stCondLst>
                            <p:childTnLst>
                              <p:par>
                                <p:cTn id="27" presetID="2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par>
                          <p:cTn id="31" fill="hold">
                            <p:stCondLst>
                              <p:cond delay="6700"/>
                            </p:stCondLst>
                            <p:childTnLst>
                              <p:par>
                                <p:cTn id="32" presetID="55" presetClass="entr" presetSubtype="0" fill="hold" nodeType="after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p:cTn id="34" dur="1000" fill="hold"/>
                                        <p:tgtEl>
                                          <p:spTgt spid="1027"/>
                                        </p:tgtEl>
                                        <p:attrNameLst>
                                          <p:attrName>ppt_w</p:attrName>
                                        </p:attrNameLst>
                                      </p:cBhvr>
                                      <p:tavLst>
                                        <p:tav tm="0">
                                          <p:val>
                                            <p:strVal val="#ppt_w*0.70"/>
                                          </p:val>
                                        </p:tav>
                                        <p:tav tm="100000">
                                          <p:val>
                                            <p:strVal val="#ppt_w"/>
                                          </p:val>
                                        </p:tav>
                                      </p:tavLst>
                                    </p:anim>
                                    <p:anim calcmode="lin" valueType="num">
                                      <p:cBhvr>
                                        <p:cTn id="35" dur="1000" fill="hold"/>
                                        <p:tgtEl>
                                          <p:spTgt spid="1027"/>
                                        </p:tgtEl>
                                        <p:attrNameLst>
                                          <p:attrName>ppt_h</p:attrName>
                                        </p:attrNameLst>
                                      </p:cBhvr>
                                      <p:tavLst>
                                        <p:tav tm="0">
                                          <p:val>
                                            <p:strVal val="#ppt_h"/>
                                          </p:val>
                                        </p:tav>
                                        <p:tav tm="100000">
                                          <p:val>
                                            <p:strVal val="#ppt_h"/>
                                          </p:val>
                                        </p:tav>
                                      </p:tavLst>
                                    </p:anim>
                                    <p:animEffect transition="in" filter="fade">
                                      <p:cBhvr>
                                        <p:cTn id="3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2928926" y="214290"/>
            <a:ext cx="3357586" cy="707886"/>
          </a:xfrm>
          <a:prstGeom prst="rect">
            <a:avLst/>
          </a:prstGeom>
          <a:noFill/>
        </p:spPr>
        <p:txBody>
          <a:bodyPr wrap="square" rtlCol="1">
            <a:spAutoFit/>
          </a:bodyPr>
          <a:lstStyle/>
          <a:p>
            <a:pPr algn="ctr"/>
            <a:r>
              <a:rPr lang="ar-SA" sz="4000" b="1" dirty="0" smtClean="0">
                <a:ln w="900" cmpd="sng">
                  <a:solidFill>
                    <a:schemeClr val="bg1">
                      <a:alpha val="55000"/>
                    </a:schemeClr>
                  </a:solidFill>
                  <a:prstDash val="solid"/>
                </a:ln>
                <a:solidFill>
                  <a:schemeClr val="accent5">
                    <a:lumMod val="75000"/>
                  </a:schemeClr>
                </a:solidFill>
                <a:effectLst>
                  <a:innerShdw blurRad="101600" dist="76200" dir="5400000">
                    <a:schemeClr val="accent1">
                      <a:satMod val="190000"/>
                      <a:tint val="100000"/>
                      <a:alpha val="74000"/>
                    </a:schemeClr>
                  </a:innerShdw>
                </a:effectLst>
                <a:cs typeface="PT Bold Heading" pitchFamily="2" charset="-78"/>
              </a:rPr>
              <a:t>الاتـــــــــزان</a:t>
            </a:r>
            <a:endParaRPr lang="ar-SA" sz="4000" b="1" dirty="0">
              <a:ln w="900" cmpd="sng">
                <a:solidFill>
                  <a:schemeClr val="bg1">
                    <a:alpha val="55000"/>
                  </a:schemeClr>
                </a:solidFill>
                <a:prstDash val="solid"/>
              </a:ln>
              <a:solidFill>
                <a:schemeClr val="accent5">
                  <a:lumMod val="75000"/>
                </a:schemeClr>
              </a:solidFill>
              <a:effectLst>
                <a:innerShdw blurRad="101600" dist="76200" dir="5400000">
                  <a:schemeClr val="accent1">
                    <a:satMod val="190000"/>
                    <a:tint val="100000"/>
                    <a:alpha val="74000"/>
                  </a:schemeClr>
                </a:innerShdw>
              </a:effectLst>
              <a:cs typeface="PT Bold Heading" pitchFamily="2" charset="-78"/>
            </a:endParaRPr>
          </a:p>
        </p:txBody>
      </p:sp>
      <p:sp>
        <p:nvSpPr>
          <p:cNvPr id="3" name="مستطيل 1"/>
          <p:cNvSpPr>
            <a:spLocks noChangeArrowheads="1"/>
          </p:cNvSpPr>
          <p:nvPr/>
        </p:nvSpPr>
        <p:spPr bwMode="auto">
          <a:xfrm>
            <a:off x="3857620" y="1038509"/>
            <a:ext cx="4286280" cy="461665"/>
          </a:xfrm>
          <a:prstGeom prst="rect">
            <a:avLst/>
          </a:prstGeom>
          <a:noFill/>
          <a:ln w="9525">
            <a:noFill/>
            <a:miter lim="800000"/>
            <a:headEnd/>
            <a:tailEnd/>
          </a:ln>
        </p:spPr>
        <p:txBody>
          <a:bodyPr wrap="square">
            <a:spAutoFit/>
          </a:bodyPr>
          <a:lstStyle/>
          <a:p>
            <a:pPr>
              <a:defRPr/>
            </a:pPr>
            <a:r>
              <a:rPr lang="ar-SA" sz="2400" dirty="0">
                <a:solidFill>
                  <a:srgbClr val="FF0000"/>
                </a:solidFill>
                <a:cs typeface="PT Bold Heading" pitchFamily="2" charset="-78"/>
              </a:rPr>
              <a:t>كيف يدور الجسم حول مركز كتلته؟</a:t>
            </a:r>
          </a:p>
        </p:txBody>
      </p:sp>
      <p:pic>
        <p:nvPicPr>
          <p:cNvPr id="4" name="Picture 1"/>
          <p:cNvPicPr>
            <a:picLocks noChangeAspect="1" noChangeArrowheads="1"/>
          </p:cNvPicPr>
          <p:nvPr/>
        </p:nvPicPr>
        <p:blipFill>
          <a:blip r:embed="rId3"/>
          <a:srcRect/>
          <a:stretch>
            <a:fillRect/>
          </a:stretch>
        </p:blipFill>
        <p:spPr bwMode="auto">
          <a:xfrm>
            <a:off x="428596" y="3071810"/>
            <a:ext cx="7694861" cy="3590935"/>
          </a:xfrm>
          <a:prstGeom prst="rect">
            <a:avLst/>
          </a:prstGeom>
          <a:noFill/>
          <a:ln w="9525">
            <a:noFill/>
            <a:miter lim="800000"/>
            <a:headEnd/>
            <a:tailEnd/>
          </a:ln>
        </p:spPr>
      </p:pic>
      <p:sp>
        <p:nvSpPr>
          <p:cNvPr id="5" name="مربع نص 4"/>
          <p:cNvSpPr txBox="1"/>
          <p:nvPr/>
        </p:nvSpPr>
        <p:spPr>
          <a:xfrm>
            <a:off x="428596" y="1571612"/>
            <a:ext cx="7786742" cy="1323439"/>
          </a:xfrm>
          <a:prstGeom prst="rect">
            <a:avLst/>
          </a:prstGeom>
          <a:noFill/>
        </p:spPr>
        <p:txBody>
          <a:bodyPr wrap="square" rtlCol="1">
            <a:spAutoFit/>
          </a:bodyPr>
          <a:lstStyle/>
          <a:p>
            <a:pPr algn="justLow"/>
            <a:r>
              <a:rPr lang="ar-SA" sz="2000" dirty="0" smtClean="0">
                <a:cs typeface="PT Bold Heading" pitchFamily="2" charset="-78"/>
              </a:rPr>
              <a:t>لاحظي حركة مفتاح الشد ، هناك نقطة واحدة تسلك مساراً في صورة خط مستقيم كما لو استعيض عن مفتاح الشد بجسم نقطي موضوع في تلك النقطة . إن مركز الكتلة لجسم ما عبارة عن نقطة في الجسم تتحرك بالطريقة نفسها التي يتحرك </a:t>
            </a:r>
            <a:r>
              <a:rPr lang="ar-SA" sz="2000" dirty="0" err="1" smtClean="0">
                <a:cs typeface="PT Bold Heading" pitchFamily="2" charset="-78"/>
              </a:rPr>
              <a:t>بها</a:t>
            </a:r>
            <a:r>
              <a:rPr lang="ar-SA" sz="2000" dirty="0" smtClean="0">
                <a:cs typeface="PT Bold Heading" pitchFamily="2" charset="-78"/>
              </a:rPr>
              <a:t> الجسيم النقطي .</a:t>
            </a:r>
            <a:endParaRPr lang="ar-SA" sz="2000" dirty="0">
              <a:cs typeface="PT Bold Heading" pitchFamily="2" charset="-78"/>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1000"/>
                                        <p:tgtEl>
                                          <p:spTgt spid="4"/>
                                        </p:tgtEl>
                                      </p:cBhvr>
                                    </p:animEffect>
                                  </p:childTnLst>
                                </p:cTn>
                              </p:par>
                            </p:childTnLst>
                          </p:cTn>
                        </p:par>
                        <p:par>
                          <p:cTn id="17" fill="hold">
                            <p:stCondLst>
                              <p:cond delay="2000"/>
                            </p:stCondLst>
                            <p:childTnLst>
                              <p:par>
                                <p:cTn id="18" presetID="30" presetClass="entr" presetSubtype="0" fill="hold" grpId="0" nodeType="after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800" decel="100000"/>
                                        <p:tgtEl>
                                          <p:spTgt spid="5"/>
                                        </p:tgtEl>
                                      </p:cBhvr>
                                    </p:animEffect>
                                    <p:anim calcmode="lin" valueType="num">
                                      <p:cBhvr>
                                        <p:cTn id="21" dur="800" decel="100000" fill="hold"/>
                                        <p:tgtEl>
                                          <p:spTgt spid="5"/>
                                        </p:tgtEl>
                                        <p:attrNameLst>
                                          <p:attrName>style.rotation</p:attrName>
                                        </p:attrNameLst>
                                      </p:cBhvr>
                                      <p:tavLst>
                                        <p:tav tm="0">
                                          <p:val>
                                            <p:fltVal val="-90"/>
                                          </p:val>
                                        </p:tav>
                                        <p:tav tm="100000">
                                          <p:val>
                                            <p:fltVal val="0"/>
                                          </p:val>
                                        </p:tav>
                                      </p:tavLst>
                                    </p:anim>
                                    <p:anim calcmode="lin" valueType="num">
                                      <p:cBhvr>
                                        <p:cTn id="22" dur="800" decel="100000" fill="hold"/>
                                        <p:tgtEl>
                                          <p:spTgt spid="5"/>
                                        </p:tgtEl>
                                        <p:attrNameLst>
                                          <p:attrName>ppt_x</p:attrName>
                                        </p:attrNameLst>
                                      </p:cBhvr>
                                      <p:tavLst>
                                        <p:tav tm="0">
                                          <p:val>
                                            <p:strVal val="#ppt_x+0.4"/>
                                          </p:val>
                                        </p:tav>
                                        <p:tav tm="100000">
                                          <p:val>
                                            <p:strVal val="#ppt_x-0.05"/>
                                          </p:val>
                                        </p:tav>
                                      </p:tavLst>
                                    </p:anim>
                                    <p:anim calcmode="lin" valueType="num">
                                      <p:cBhvr>
                                        <p:cTn id="23" dur="800" decel="100000" fill="hold"/>
                                        <p:tgtEl>
                                          <p:spTgt spid="5"/>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مستطيل 3"/>
          <p:cNvSpPr>
            <a:spLocks noChangeArrowheads="1"/>
          </p:cNvSpPr>
          <p:nvPr/>
        </p:nvSpPr>
        <p:spPr bwMode="auto">
          <a:xfrm>
            <a:off x="642910" y="1214422"/>
            <a:ext cx="7991500" cy="769441"/>
          </a:xfrm>
          <a:prstGeom prst="rect">
            <a:avLst/>
          </a:prstGeom>
          <a:noFill/>
          <a:ln w="9525">
            <a:noFill/>
            <a:miter lim="800000"/>
            <a:headEnd/>
            <a:tailEnd/>
          </a:ln>
        </p:spPr>
        <p:txBody>
          <a:bodyPr wrap="square">
            <a:spAutoFit/>
          </a:bodyPr>
          <a:lstStyle/>
          <a:p>
            <a:pPr algn="justLow"/>
            <a:r>
              <a:rPr lang="ar-SA" sz="2200" dirty="0">
                <a:cs typeface="PT Bold Heading" pitchFamily="2" charset="-78"/>
              </a:rPr>
              <a:t> مركز الكتلة لجسم ھو نقطة على الجسم تتحرك بالطریقة نفسھا </a:t>
            </a:r>
            <a:r>
              <a:rPr lang="ar-SA" sz="2200" dirty="0" err="1" smtClean="0">
                <a:cs typeface="PT Bold Heading" pitchFamily="2" charset="-78"/>
              </a:rPr>
              <a:t>ا</a:t>
            </a:r>
            <a:r>
              <a:rPr lang="ar-SA" sz="2200" dirty="0" smtClean="0">
                <a:cs typeface="PT Bold Heading" pitchFamily="2" charset="-78"/>
              </a:rPr>
              <a:t>لتي </a:t>
            </a:r>
            <a:r>
              <a:rPr lang="ar-SA" sz="2200" dirty="0">
                <a:cs typeface="PT Bold Heading" pitchFamily="2" charset="-78"/>
              </a:rPr>
              <a:t>یتحرك </a:t>
            </a:r>
            <a:r>
              <a:rPr lang="ar-SA" sz="2200" dirty="0" err="1">
                <a:cs typeface="PT Bold Heading" pitchFamily="2" charset="-78"/>
              </a:rPr>
              <a:t>ب</a:t>
            </a:r>
            <a:r>
              <a:rPr lang="ar-SA" sz="2200" dirty="0">
                <a:cs typeface="PT Bold Heading" pitchFamily="2" charset="-78"/>
              </a:rPr>
              <a:t>ھا </a:t>
            </a:r>
            <a:r>
              <a:rPr lang="ar-SA" sz="2200" dirty="0" err="1">
                <a:cs typeface="PT Bold Heading" pitchFamily="2" charset="-78"/>
              </a:rPr>
              <a:t>ا</a:t>
            </a:r>
            <a:r>
              <a:rPr lang="ar-SA" sz="2200" dirty="0">
                <a:cs typeface="PT Bold Heading" pitchFamily="2" charset="-78"/>
              </a:rPr>
              <a:t>لجسیم </a:t>
            </a:r>
            <a:r>
              <a:rPr lang="ar-SA" sz="2200" dirty="0" smtClean="0">
                <a:cs typeface="PT Bold Heading" pitchFamily="2" charset="-78"/>
              </a:rPr>
              <a:t>النقطي .</a:t>
            </a:r>
            <a:endParaRPr lang="ar-SA" sz="2200" dirty="0">
              <a:cs typeface="PT Bold Heading" pitchFamily="2" charset="-78"/>
            </a:endParaRPr>
          </a:p>
        </p:txBody>
      </p:sp>
      <p:sp>
        <p:nvSpPr>
          <p:cNvPr id="3" name="مستطيل 4"/>
          <p:cNvSpPr>
            <a:spLocks noChangeArrowheads="1"/>
          </p:cNvSpPr>
          <p:nvPr/>
        </p:nvSpPr>
        <p:spPr bwMode="auto">
          <a:xfrm>
            <a:off x="2714644" y="500042"/>
            <a:ext cx="4572000" cy="646331"/>
          </a:xfrm>
          <a:prstGeom prst="rect">
            <a:avLst/>
          </a:prstGeom>
          <a:noFill/>
          <a:ln w="9525">
            <a:noFill/>
            <a:miter lim="800000"/>
            <a:headEnd/>
            <a:tailEnd/>
          </a:ln>
        </p:spPr>
        <p:txBody>
          <a:bodyPr>
            <a:spAutoFit/>
          </a:bodyPr>
          <a:lstStyle/>
          <a:p>
            <a:pPr algn="ctr"/>
            <a:r>
              <a:rPr lang="ar-SA" sz="3600" dirty="0" smtClean="0">
                <a:ln>
                  <a:solidFill>
                    <a:schemeClr val="tx1"/>
                  </a:solidFill>
                </a:ln>
                <a:solidFill>
                  <a:srgbClr val="FF0000"/>
                </a:solidFill>
                <a:cs typeface="PT Bold Heading" pitchFamily="2" charset="-78"/>
              </a:rPr>
              <a:t>مركــــز الكتلـــــــة</a:t>
            </a:r>
            <a:endParaRPr lang="ar-SA" sz="3600" dirty="0">
              <a:ln>
                <a:solidFill>
                  <a:schemeClr val="tx1"/>
                </a:solidFill>
              </a:ln>
              <a:solidFill>
                <a:srgbClr val="FF0000"/>
              </a:solidFill>
              <a:cs typeface="PT Bold Heading" pitchFamily="2" charset="-78"/>
            </a:endParaRPr>
          </a:p>
        </p:txBody>
      </p:sp>
      <p:sp>
        <p:nvSpPr>
          <p:cNvPr id="4" name="مستطيل 3"/>
          <p:cNvSpPr>
            <a:spLocks noChangeArrowheads="1"/>
          </p:cNvSpPr>
          <p:nvPr/>
        </p:nvSpPr>
        <p:spPr bwMode="auto">
          <a:xfrm>
            <a:off x="4929190" y="2285992"/>
            <a:ext cx="3778599" cy="430887"/>
          </a:xfrm>
          <a:prstGeom prst="rect">
            <a:avLst/>
          </a:prstGeom>
          <a:noFill/>
          <a:ln w="9525">
            <a:noFill/>
            <a:miter lim="800000"/>
            <a:headEnd/>
            <a:tailEnd/>
          </a:ln>
        </p:spPr>
        <p:txBody>
          <a:bodyPr wrap="none">
            <a:spAutoFit/>
          </a:bodyPr>
          <a:lstStyle/>
          <a:p>
            <a:pPr algn="justLow"/>
            <a:r>
              <a:rPr lang="ar-SA" sz="2200" dirty="0">
                <a:solidFill>
                  <a:srgbClr val="3333CC"/>
                </a:solidFill>
                <a:cs typeface="PT Bold Heading" pitchFamily="2" charset="-78"/>
              </a:rPr>
              <a:t>تحدید موقع مركز الكتلة لجسم </a:t>
            </a:r>
            <a:r>
              <a:rPr lang="ar-SA" sz="2200" dirty="0" smtClean="0">
                <a:solidFill>
                  <a:srgbClr val="3333CC"/>
                </a:solidFill>
                <a:cs typeface="PT Bold Heading" pitchFamily="2" charset="-78"/>
              </a:rPr>
              <a:t>ما :</a:t>
            </a:r>
            <a:endParaRPr lang="ar-SA" sz="2200" dirty="0">
              <a:solidFill>
                <a:srgbClr val="3333CC"/>
              </a:solidFill>
              <a:cs typeface="PT Bold Heading" pitchFamily="2" charset="-78"/>
            </a:endParaRPr>
          </a:p>
        </p:txBody>
      </p:sp>
      <p:sp>
        <p:nvSpPr>
          <p:cNvPr id="5" name="مستطيل 4"/>
          <p:cNvSpPr>
            <a:spLocks noChangeArrowheads="1"/>
          </p:cNvSpPr>
          <p:nvPr/>
        </p:nvSpPr>
        <p:spPr bwMode="auto">
          <a:xfrm>
            <a:off x="500034" y="2857496"/>
            <a:ext cx="8153400" cy="769441"/>
          </a:xfrm>
          <a:prstGeom prst="rect">
            <a:avLst/>
          </a:prstGeom>
          <a:noFill/>
          <a:ln w="9525">
            <a:noFill/>
            <a:miter lim="800000"/>
            <a:headEnd/>
            <a:tailEnd/>
          </a:ln>
        </p:spPr>
        <p:txBody>
          <a:bodyPr>
            <a:spAutoFit/>
          </a:bodyPr>
          <a:lstStyle/>
          <a:p>
            <a:pPr algn="justLow"/>
            <a:r>
              <a:rPr lang="ar-SA" sz="2200" dirty="0" smtClean="0">
                <a:solidFill>
                  <a:srgbClr val="CC0066"/>
                </a:solidFill>
                <a:cs typeface="PT Bold Heading" pitchFamily="2" charset="-78"/>
              </a:rPr>
              <a:t>1) </a:t>
            </a:r>
            <a:r>
              <a:rPr lang="ar-SA" sz="2200" dirty="0">
                <a:cs typeface="PT Bold Heading" pitchFamily="2" charset="-78"/>
              </a:rPr>
              <a:t>إذا كان الجسم منتظم المقطع والكثافة یكون مركز الكتلة </a:t>
            </a:r>
            <a:r>
              <a:rPr lang="ar-SA" sz="2200" dirty="0" smtClean="0">
                <a:cs typeface="PT Bold Heading" pitchFamily="2" charset="-78"/>
              </a:rPr>
              <a:t>في </a:t>
            </a:r>
            <a:r>
              <a:rPr lang="ar-SA" sz="2200" dirty="0">
                <a:cs typeface="PT Bold Heading" pitchFamily="2" charset="-78"/>
              </a:rPr>
              <a:t>مركزه </a:t>
            </a:r>
            <a:r>
              <a:rPr lang="ar-SA" sz="2200" dirty="0" err="1" smtClean="0">
                <a:cs typeface="PT Bold Heading" pitchFamily="2" charset="-78"/>
              </a:rPr>
              <a:t>ال</a:t>
            </a:r>
            <a:r>
              <a:rPr lang="ar-SA" sz="2200" dirty="0" smtClean="0">
                <a:cs typeface="PT Bold Heading" pitchFamily="2" charset="-78"/>
              </a:rPr>
              <a:t>ھ</a:t>
            </a:r>
            <a:r>
              <a:rPr lang="ar-SA" sz="2200" dirty="0" err="1" smtClean="0">
                <a:cs typeface="PT Bold Heading" pitchFamily="2" charset="-78"/>
              </a:rPr>
              <a:t>ندسي</a:t>
            </a:r>
            <a:r>
              <a:rPr lang="ar-SA" sz="2200" dirty="0" smtClean="0">
                <a:cs typeface="PT Bold Heading" pitchFamily="2" charset="-78"/>
              </a:rPr>
              <a:t>.</a:t>
            </a:r>
            <a:endParaRPr lang="ar-SA" sz="2200" dirty="0">
              <a:cs typeface="PT Bold Heading" pitchFamily="2" charset="-78"/>
            </a:endParaRPr>
          </a:p>
        </p:txBody>
      </p:sp>
      <p:sp>
        <p:nvSpPr>
          <p:cNvPr id="6" name="مستطيل 5"/>
          <p:cNvSpPr>
            <a:spLocks noChangeArrowheads="1"/>
          </p:cNvSpPr>
          <p:nvPr/>
        </p:nvSpPr>
        <p:spPr bwMode="auto">
          <a:xfrm>
            <a:off x="523876" y="3714752"/>
            <a:ext cx="8120090" cy="769441"/>
          </a:xfrm>
          <a:prstGeom prst="rect">
            <a:avLst/>
          </a:prstGeom>
          <a:noFill/>
          <a:ln w="9525">
            <a:noFill/>
            <a:miter lim="800000"/>
            <a:headEnd/>
            <a:tailEnd/>
          </a:ln>
        </p:spPr>
        <p:txBody>
          <a:bodyPr wrap="square">
            <a:spAutoFit/>
          </a:bodyPr>
          <a:lstStyle/>
          <a:p>
            <a:pPr algn="justLow"/>
            <a:r>
              <a:rPr lang="ar-SA" sz="2200" dirty="0" smtClean="0">
                <a:solidFill>
                  <a:srgbClr val="CC0066"/>
                </a:solidFill>
                <a:cs typeface="PT Bold Heading" pitchFamily="2" charset="-78"/>
              </a:rPr>
              <a:t>2)</a:t>
            </a:r>
            <a:r>
              <a:rPr lang="ar-SA" sz="2200" dirty="0" smtClean="0">
                <a:cs typeface="PT Bold Heading" pitchFamily="2" charset="-78"/>
              </a:rPr>
              <a:t> مركز </a:t>
            </a:r>
            <a:r>
              <a:rPr lang="ar-SA" sz="2200" dirty="0">
                <a:cs typeface="PT Bold Heading" pitchFamily="2" charset="-78"/>
              </a:rPr>
              <a:t>الكتلة لبعض الأجسام یكون </a:t>
            </a:r>
            <a:r>
              <a:rPr lang="ar-SA" sz="2200" dirty="0" smtClean="0">
                <a:cs typeface="PT Bold Heading" pitchFamily="2" charset="-78"/>
              </a:rPr>
              <a:t>في </a:t>
            </a:r>
            <a:r>
              <a:rPr lang="ar-SA" sz="2200" dirty="0">
                <a:cs typeface="PT Bold Heading" pitchFamily="2" charset="-78"/>
              </a:rPr>
              <a:t>الفراغ المحیط بالجسم ( حلقة دائریة – مغناطیس على شكل حرف</a:t>
            </a:r>
          </a:p>
        </p:txBody>
      </p:sp>
      <p:pic>
        <p:nvPicPr>
          <p:cNvPr id="3074" name="Picture 2" descr="ANd9GcSl6D-gHh4J1Z6TZ1uU4T8EXroh0yaxLcGY054nF3-gdru69-4l"/>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57422" y="5000636"/>
            <a:ext cx="6056857" cy="1214446"/>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1000"/>
                                        <p:tgtEl>
                                          <p:spTgt spid="2"/>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par>
                          <p:cTn id="16" fill="hold">
                            <p:stCondLst>
                              <p:cond delay="2000"/>
                            </p:stCondLst>
                            <p:childTnLst>
                              <p:par>
                                <p:cTn id="17" presetID="8"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par>
                          <p:cTn id="20" fill="hold">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par>
                          <p:cTn id="24" fill="hold">
                            <p:stCondLst>
                              <p:cond delay="6000"/>
                            </p:stCondLst>
                            <p:childTnLst>
                              <p:par>
                                <p:cTn id="25" presetID="9" presetClass="entr" presetSubtype="0" fill="hold" nodeType="after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dissolve">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مركز الكتلة للكرة والمكعب والمخروط.avi.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9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222222222"/>
          <p:cNvPicPr>
            <a:picLocks noChangeAspect="1" noChangeArrowheads="1"/>
          </p:cNvPicPr>
          <p:nvPr/>
        </p:nvPicPr>
        <p:blipFill>
          <a:blip r:embed="rId2"/>
          <a:srcRect b="3031"/>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800" decel="100000"/>
                                        <p:tgtEl>
                                          <p:spTgt spid="7170"/>
                                        </p:tgtEl>
                                      </p:cBhvr>
                                    </p:animEffect>
                                    <p:anim calcmode="lin" valueType="num">
                                      <p:cBhvr>
                                        <p:cTn id="8" dur="800" decel="100000" fill="hold"/>
                                        <p:tgtEl>
                                          <p:spTgt spid="7170"/>
                                        </p:tgtEl>
                                        <p:attrNameLst>
                                          <p:attrName>style.rotation</p:attrName>
                                        </p:attrNameLst>
                                      </p:cBhvr>
                                      <p:tavLst>
                                        <p:tav tm="0">
                                          <p:val>
                                            <p:fltVal val="-90"/>
                                          </p:val>
                                        </p:tav>
                                        <p:tav tm="100000">
                                          <p:val>
                                            <p:fltVal val="0"/>
                                          </p:val>
                                        </p:tav>
                                      </p:tavLst>
                                    </p:anim>
                                    <p:anim calcmode="lin" valueType="num">
                                      <p:cBhvr>
                                        <p:cTn id="9" dur="800" decel="100000" fill="hold"/>
                                        <p:tgtEl>
                                          <p:spTgt spid="7170"/>
                                        </p:tgtEl>
                                        <p:attrNameLst>
                                          <p:attrName>ppt_x</p:attrName>
                                        </p:attrNameLst>
                                      </p:cBhvr>
                                      <p:tavLst>
                                        <p:tav tm="0">
                                          <p:val>
                                            <p:strVal val="#ppt_x+0.4"/>
                                          </p:val>
                                        </p:tav>
                                        <p:tav tm="100000">
                                          <p:val>
                                            <p:strVal val="#ppt_x-0.05"/>
                                          </p:val>
                                        </p:tav>
                                      </p:tavLst>
                                    </p:anim>
                                    <p:anim calcmode="lin" valueType="num">
                                      <p:cBhvr>
                                        <p:cTn id="10" dur="800" decel="100000" fill="hold"/>
                                        <p:tgtEl>
                                          <p:spTgt spid="71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مستطيل 1"/>
          <p:cNvSpPr>
            <a:spLocks noChangeArrowheads="1"/>
          </p:cNvSpPr>
          <p:nvPr/>
        </p:nvSpPr>
        <p:spPr bwMode="auto">
          <a:xfrm rot="21395629">
            <a:off x="856471" y="1406602"/>
            <a:ext cx="6559764" cy="3046988"/>
          </a:xfrm>
          <a:prstGeom prst="rect">
            <a:avLst/>
          </a:prstGeom>
          <a:noFill/>
          <a:ln w="9525">
            <a:noFill/>
            <a:miter lim="800000"/>
            <a:headEnd/>
            <a:tailEnd/>
          </a:ln>
        </p:spPr>
        <p:txBody>
          <a:bodyPr wrap="square">
            <a:spAutoFit/>
          </a:bodyPr>
          <a:lstStyle/>
          <a:p>
            <a:pPr algn="justLow"/>
            <a:r>
              <a:rPr lang="ar-SA" sz="2400" dirty="0">
                <a:solidFill>
                  <a:srgbClr val="FFFF00"/>
                </a:solidFill>
                <a:cs typeface="PT Bold Heading" pitchFamily="2" charset="-78"/>
              </a:rPr>
              <a:t> </a:t>
            </a:r>
            <a:r>
              <a:rPr lang="ar-SA" sz="2400" dirty="0" smtClean="0">
                <a:cs typeface="PT Bold Heading" pitchFamily="2" charset="-78"/>
              </a:rPr>
              <a:t>نعلق </a:t>
            </a:r>
            <a:r>
              <a:rPr lang="ar-SA" sz="2400" dirty="0">
                <a:cs typeface="PT Bold Heading" pitchFamily="2" charset="-78"/>
              </a:rPr>
              <a:t>الجسم من </a:t>
            </a:r>
            <a:r>
              <a:rPr lang="ar-SA" sz="2400" dirty="0" smtClean="0">
                <a:cs typeface="PT Bold Heading" pitchFamily="2" charset="-78"/>
              </a:rPr>
              <a:t>أي </a:t>
            </a:r>
            <a:r>
              <a:rPr lang="ar-SA" sz="2400" dirty="0">
                <a:cs typeface="PT Bold Heading" pitchFamily="2" charset="-78"/>
              </a:rPr>
              <a:t>نقطة وعندما یتوقف </a:t>
            </a:r>
            <a:r>
              <a:rPr lang="ar-SA" sz="2400" dirty="0" smtClean="0">
                <a:cs typeface="PT Bold Heading" pitchFamily="2" charset="-78"/>
              </a:rPr>
              <a:t>الجسم عن </a:t>
            </a:r>
            <a:r>
              <a:rPr lang="ar-SA" sz="2400" dirty="0">
                <a:cs typeface="PT Bold Heading" pitchFamily="2" charset="-78"/>
              </a:rPr>
              <a:t>التأرجح یكون مركز الكتلة على الخط </a:t>
            </a:r>
            <a:r>
              <a:rPr lang="ar-SA" sz="2400" dirty="0" smtClean="0">
                <a:cs typeface="PT Bold Heading" pitchFamily="2" charset="-78"/>
              </a:rPr>
              <a:t>الرأسي المرسوم </a:t>
            </a:r>
            <a:r>
              <a:rPr lang="ar-SA" sz="2400" dirty="0">
                <a:cs typeface="PT Bold Heading" pitchFamily="2" charset="-78"/>
              </a:rPr>
              <a:t>من نقطة </a:t>
            </a:r>
            <a:r>
              <a:rPr lang="ar-SA" sz="2400" dirty="0" smtClean="0">
                <a:cs typeface="PT Bold Heading" pitchFamily="2" charset="-78"/>
              </a:rPr>
              <a:t>التعلیق .</a:t>
            </a:r>
            <a:endParaRPr lang="ar-SA" sz="2400" dirty="0">
              <a:cs typeface="PT Bold Heading" pitchFamily="2" charset="-78"/>
            </a:endParaRPr>
          </a:p>
          <a:p>
            <a:pPr algn="justLow"/>
            <a:r>
              <a:rPr lang="ar-SA" sz="2400" dirty="0">
                <a:cs typeface="PT Bold Heading" pitchFamily="2" charset="-78"/>
              </a:rPr>
              <a:t>نرسم ھذا الخط ثم نعلق الجسم من نقطة </a:t>
            </a:r>
            <a:r>
              <a:rPr lang="ar-SA" sz="2400" dirty="0" smtClean="0">
                <a:cs typeface="PT Bold Heading" pitchFamily="2" charset="-78"/>
              </a:rPr>
              <a:t>أخرى ..</a:t>
            </a:r>
            <a:endParaRPr lang="ar-SA" sz="2400" dirty="0">
              <a:cs typeface="PT Bold Heading" pitchFamily="2" charset="-78"/>
            </a:endParaRPr>
          </a:p>
          <a:p>
            <a:pPr algn="justLow"/>
            <a:r>
              <a:rPr lang="ar-SA" sz="2400" dirty="0">
                <a:cs typeface="PT Bold Heading" pitchFamily="2" charset="-78"/>
              </a:rPr>
              <a:t>فیكون مركز الكتلة على الخط </a:t>
            </a:r>
            <a:r>
              <a:rPr lang="ar-SA" sz="2400" dirty="0" smtClean="0">
                <a:cs typeface="PT Bold Heading" pitchFamily="2" charset="-78"/>
              </a:rPr>
              <a:t>الرأسي الجدید المرسوم </a:t>
            </a:r>
            <a:r>
              <a:rPr lang="ar-SA" sz="2400" dirty="0">
                <a:cs typeface="PT Bold Heading" pitchFamily="2" charset="-78"/>
              </a:rPr>
              <a:t>من نقطة </a:t>
            </a:r>
            <a:r>
              <a:rPr lang="ar-SA" sz="2400" dirty="0" smtClean="0">
                <a:cs typeface="PT Bold Heading" pitchFamily="2" charset="-78"/>
              </a:rPr>
              <a:t>التعلیق .</a:t>
            </a:r>
            <a:endParaRPr lang="ar-SA" sz="2400" dirty="0">
              <a:cs typeface="PT Bold Heading" pitchFamily="2" charset="-78"/>
            </a:endParaRPr>
          </a:p>
          <a:p>
            <a:pPr algn="justLow"/>
            <a:r>
              <a:rPr lang="ar-SA" sz="2400" dirty="0">
                <a:cs typeface="PT Bold Heading" pitchFamily="2" charset="-78"/>
              </a:rPr>
              <a:t>یكون مركز الكتلة للجسم </a:t>
            </a:r>
            <a:r>
              <a:rPr lang="ar-SA" sz="2400" dirty="0" smtClean="0">
                <a:cs typeface="PT Bold Heading" pitchFamily="2" charset="-78"/>
              </a:rPr>
              <a:t>في </a:t>
            </a:r>
            <a:r>
              <a:rPr lang="ar-SA" sz="2400" dirty="0">
                <a:cs typeface="PT Bold Heading" pitchFamily="2" charset="-78"/>
              </a:rPr>
              <a:t>النقطة </a:t>
            </a:r>
            <a:r>
              <a:rPr lang="ar-SA" sz="2400" dirty="0" smtClean="0">
                <a:cs typeface="PT Bold Heading" pitchFamily="2" charset="-78"/>
              </a:rPr>
              <a:t>التي یتقاطع </a:t>
            </a:r>
            <a:r>
              <a:rPr lang="ar-SA" sz="2400" dirty="0">
                <a:cs typeface="PT Bold Heading" pitchFamily="2" charset="-78"/>
              </a:rPr>
              <a:t>فیھا </a:t>
            </a:r>
            <a:r>
              <a:rPr lang="ar-SA" sz="2400" dirty="0" err="1" smtClean="0">
                <a:cs typeface="PT Bold Heading" pitchFamily="2" charset="-78"/>
              </a:rPr>
              <a:t>ا</a:t>
            </a:r>
            <a:r>
              <a:rPr lang="ar-SA" sz="2400" dirty="0" smtClean="0">
                <a:cs typeface="PT Bold Heading" pitchFamily="2" charset="-78"/>
              </a:rPr>
              <a:t>لخطان .</a:t>
            </a:r>
            <a:endParaRPr lang="ar-SA" sz="2400" dirty="0">
              <a:cs typeface="PT Bold Heading" pitchFamily="2" charset="-78"/>
            </a:endParaRPr>
          </a:p>
        </p:txBody>
      </p:sp>
      <p:sp>
        <p:nvSpPr>
          <p:cNvPr id="3" name="مستطيل 1"/>
          <p:cNvSpPr>
            <a:spLocks noChangeArrowheads="1"/>
          </p:cNvSpPr>
          <p:nvPr/>
        </p:nvSpPr>
        <p:spPr bwMode="auto">
          <a:xfrm rot="21439143">
            <a:off x="838714" y="497713"/>
            <a:ext cx="6078950" cy="646331"/>
          </a:xfrm>
          <a:prstGeom prst="rect">
            <a:avLst/>
          </a:prstGeom>
          <a:noFill/>
          <a:ln w="9525">
            <a:noFill/>
            <a:miter lim="800000"/>
            <a:headEnd/>
            <a:tailEnd/>
          </a:ln>
        </p:spPr>
        <p:txBody>
          <a:bodyPr wrap="square">
            <a:spAutoFit/>
          </a:bodyPr>
          <a:lstStyle/>
          <a:p>
            <a:pPr algn="justLow"/>
            <a:r>
              <a:rPr lang="ar-SA" sz="3600" dirty="0" smtClean="0">
                <a:solidFill>
                  <a:srgbClr val="CC0066"/>
                </a:solidFill>
                <a:cs typeface="PT Bold Heading" pitchFamily="2" charset="-78"/>
              </a:rPr>
              <a:t>الجسم </a:t>
            </a:r>
            <a:r>
              <a:rPr lang="ar-SA" sz="3600" dirty="0">
                <a:solidFill>
                  <a:srgbClr val="CC0066"/>
                </a:solidFill>
                <a:cs typeface="PT Bold Heading" pitchFamily="2" charset="-78"/>
              </a:rPr>
              <a:t>غیر منتظم المقطع والكثافة</a:t>
            </a:r>
          </a:p>
        </p:txBody>
      </p:sp>
      <p:pic>
        <p:nvPicPr>
          <p:cNvPr id="4" name="Picture 2" descr="http://www.eoman.almdares.net/up/15824/1315857361.jpg"/>
          <p:cNvPicPr>
            <a:picLocks noChangeAspect="1" noChangeArrowheads="1"/>
          </p:cNvPicPr>
          <p:nvPr/>
        </p:nvPicPr>
        <p:blipFill>
          <a:blip r:embed="rId3"/>
          <a:srcRect/>
          <a:stretch>
            <a:fillRect/>
          </a:stretch>
        </p:blipFill>
        <p:spPr bwMode="auto">
          <a:xfrm rot="21444047">
            <a:off x="1142976" y="4579976"/>
            <a:ext cx="5800349" cy="178592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1000"/>
                                        <p:tgtEl>
                                          <p:spTgt spid="2"/>
                                        </p:tgtEl>
                                      </p:cBhvr>
                                    </p:animEffect>
                                  </p:childTnLst>
                                </p:cTn>
                              </p:par>
                            </p:childTnLst>
                          </p:cTn>
                        </p:par>
                        <p:par>
                          <p:cTn id="12" fill="hold">
                            <p:stCondLst>
                              <p:cond delay="6900"/>
                            </p:stCondLst>
                            <p:childTnLst>
                              <p:par>
                                <p:cTn id="13" presetID="5"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333333333333"/>
          <p:cNvPicPr>
            <a:picLocks noChangeAspect="1" noChangeArrowheads="1"/>
          </p:cNvPicPr>
          <p:nvPr/>
        </p:nvPicPr>
        <p:blipFill>
          <a:blip r:embed="rId2"/>
          <a:srcRect b="3914"/>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800" decel="100000"/>
                                        <p:tgtEl>
                                          <p:spTgt spid="8194"/>
                                        </p:tgtEl>
                                      </p:cBhvr>
                                    </p:animEffect>
                                    <p:anim calcmode="lin" valueType="num">
                                      <p:cBhvr>
                                        <p:cTn id="8" dur="800" decel="100000" fill="hold"/>
                                        <p:tgtEl>
                                          <p:spTgt spid="8194"/>
                                        </p:tgtEl>
                                        <p:attrNameLst>
                                          <p:attrName>style.rotation</p:attrName>
                                        </p:attrNameLst>
                                      </p:cBhvr>
                                      <p:tavLst>
                                        <p:tav tm="0">
                                          <p:val>
                                            <p:fltVal val="-90"/>
                                          </p:val>
                                        </p:tav>
                                        <p:tav tm="100000">
                                          <p:val>
                                            <p:fltVal val="0"/>
                                          </p:val>
                                        </p:tav>
                                      </p:tavLst>
                                    </p:anim>
                                    <p:anim calcmode="lin" valueType="num">
                                      <p:cBhvr>
                                        <p:cTn id="9" dur="800" decel="100000" fill="hold"/>
                                        <p:tgtEl>
                                          <p:spTgt spid="8194"/>
                                        </p:tgtEl>
                                        <p:attrNameLst>
                                          <p:attrName>ppt_x</p:attrName>
                                        </p:attrNameLst>
                                      </p:cBhvr>
                                      <p:tavLst>
                                        <p:tav tm="0">
                                          <p:val>
                                            <p:strVal val="#ppt_x+0.4"/>
                                          </p:val>
                                        </p:tav>
                                        <p:tav tm="100000">
                                          <p:val>
                                            <p:strVal val="#ppt_x-0.05"/>
                                          </p:val>
                                        </p:tav>
                                      </p:tavLst>
                                    </p:anim>
                                    <p:anim calcmode="lin" valueType="num">
                                      <p:cBhvr>
                                        <p:cTn id="10" dur="800" decel="100000" fill="hold"/>
                                        <p:tgtEl>
                                          <p:spTgt spid="81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تحديد مركز الثقل للاجسام.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50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1-11-728"/>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plus(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4444444444"/>
          <p:cNvPicPr>
            <a:picLocks noChangeAspect="1" noChangeArrowheads="1"/>
          </p:cNvPicPr>
          <p:nvPr/>
        </p:nvPicPr>
        <p:blipFill>
          <a:blip r:embed="rId3"/>
          <a:srcRect b="4328"/>
          <a:stretch>
            <a:fillRect/>
          </a:stretch>
        </p:blipFill>
        <p:spPr bwMode="auto">
          <a:xfrm>
            <a:off x="0" y="0"/>
            <a:ext cx="9144000" cy="4429132"/>
          </a:xfrm>
          <a:prstGeom prst="rect">
            <a:avLst/>
          </a:prstGeom>
          <a:noFill/>
          <a:ln w="9525">
            <a:noFill/>
            <a:miter lim="800000"/>
            <a:headEnd/>
            <a:tailEnd/>
          </a:ln>
        </p:spPr>
      </p:pic>
      <p:pic>
        <p:nvPicPr>
          <p:cNvPr id="3" name="Picture 3"/>
          <p:cNvPicPr>
            <a:picLocks noChangeAspect="1" noChangeArrowheads="1"/>
          </p:cNvPicPr>
          <p:nvPr/>
        </p:nvPicPr>
        <p:blipFill>
          <a:blip r:embed="rId4"/>
          <a:srcRect/>
          <a:stretch>
            <a:fillRect/>
          </a:stretch>
        </p:blipFill>
        <p:spPr bwMode="auto">
          <a:xfrm>
            <a:off x="2428860" y="4357694"/>
            <a:ext cx="4286280" cy="2428868"/>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arrow.wav" builtIn="1"/>
                                        </p:tgtEl>
                                      </p:cMediaNode>
                                    </p:audio>
                                  </p:subTnLst>
                                </p:cTn>
                              </p:par>
                            </p:childTnLst>
                          </p:cTn>
                        </p:par>
                        <p:par>
                          <p:cTn id="8" fill="hold">
                            <p:stCondLst>
                              <p:cond delay="0"/>
                            </p:stCondLst>
                            <p:childTnLst>
                              <p:par>
                                <p:cTn id="9" presetID="5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530" name="مستطيل 1"/>
          <p:cNvSpPr>
            <a:spLocks noChangeArrowheads="1"/>
          </p:cNvSpPr>
          <p:nvPr/>
        </p:nvSpPr>
        <p:spPr bwMode="auto">
          <a:xfrm>
            <a:off x="642910" y="285728"/>
            <a:ext cx="8077200" cy="800219"/>
          </a:xfrm>
          <a:prstGeom prst="rect">
            <a:avLst/>
          </a:prstGeom>
          <a:noFill/>
          <a:ln w="9525">
            <a:noFill/>
            <a:miter lim="800000"/>
            <a:headEnd/>
            <a:tailEnd/>
          </a:ln>
        </p:spPr>
        <p:txBody>
          <a:bodyPr>
            <a:spAutoFit/>
          </a:bodyPr>
          <a:lstStyle/>
          <a:p>
            <a:pPr algn="justLow"/>
            <a:r>
              <a:rPr lang="ar-SA" sz="2300" dirty="0" smtClean="0">
                <a:solidFill>
                  <a:schemeClr val="accent2">
                    <a:lumMod val="75000"/>
                  </a:schemeClr>
                </a:solidFill>
                <a:cs typeface="PT Bold Heading" pitchFamily="2" charset="-78"/>
              </a:rPr>
              <a:t>عللي </a:t>
            </a:r>
            <a:r>
              <a:rPr lang="ar-SA" sz="2300" dirty="0">
                <a:solidFill>
                  <a:schemeClr val="accent2">
                    <a:lumMod val="75000"/>
                  </a:schemeClr>
                </a:solidFill>
                <a:cs typeface="PT Bold Heading" pitchFamily="2" charset="-78"/>
              </a:rPr>
              <a:t>: في لعبة </a:t>
            </a:r>
            <a:r>
              <a:rPr lang="ar-SA" sz="2300" dirty="0" err="1">
                <a:solidFill>
                  <a:schemeClr val="accent2">
                    <a:lumMod val="75000"/>
                  </a:schemeClr>
                </a:solidFill>
                <a:cs typeface="PT Bold Heading" pitchFamily="2" charset="-78"/>
              </a:rPr>
              <a:t>الجودو</a:t>
            </a:r>
            <a:r>
              <a:rPr lang="ar-SA" sz="2300" dirty="0">
                <a:solidFill>
                  <a:schemeClr val="accent2">
                    <a:lumMod val="75000"/>
                  </a:schemeClr>
                </a:solidFill>
                <a:cs typeface="PT Bold Heading" pitchFamily="2" charset="-78"/>
              </a:rPr>
              <a:t> وألعاب الدفاع عن النفس يستخدم اللاعب العزم لتدوير </a:t>
            </a:r>
            <a:r>
              <a:rPr lang="ar-SA" sz="2300" dirty="0" smtClean="0">
                <a:solidFill>
                  <a:schemeClr val="accent2">
                    <a:lumMod val="75000"/>
                  </a:schemeClr>
                </a:solidFill>
                <a:cs typeface="PT Bold Heading" pitchFamily="2" charset="-78"/>
              </a:rPr>
              <a:t>الخصم ؟؟</a:t>
            </a:r>
            <a:endParaRPr lang="ar-SA" sz="2300" dirty="0">
              <a:solidFill>
                <a:schemeClr val="accent2">
                  <a:lumMod val="75000"/>
                </a:schemeClr>
              </a:solidFill>
              <a:cs typeface="PT Bold Heading" pitchFamily="2" charset="-78"/>
            </a:endParaRPr>
          </a:p>
        </p:txBody>
      </p:sp>
      <p:pic>
        <p:nvPicPr>
          <p:cNvPr id="22531" name="Picture 2" descr="http://www.eoman.almdares.net/up/15824/1315857397.jpg"/>
          <p:cNvPicPr>
            <a:picLocks noChangeAspect="1" noChangeArrowheads="1"/>
          </p:cNvPicPr>
          <p:nvPr/>
        </p:nvPicPr>
        <p:blipFill>
          <a:blip r:embed="rId3"/>
          <a:srcRect/>
          <a:stretch>
            <a:fillRect/>
          </a:stretch>
        </p:blipFill>
        <p:spPr bwMode="auto">
          <a:xfrm>
            <a:off x="2500298" y="1357298"/>
            <a:ext cx="4410084" cy="3152455"/>
          </a:xfrm>
          <a:prstGeom prst="rect">
            <a:avLst/>
          </a:prstGeom>
          <a:noFill/>
          <a:ln w="9525">
            <a:noFill/>
            <a:miter lim="800000"/>
            <a:headEnd/>
            <a:tailEnd/>
          </a:ln>
        </p:spPr>
      </p:pic>
      <p:sp>
        <p:nvSpPr>
          <p:cNvPr id="22532" name="مستطيل 3"/>
          <p:cNvSpPr>
            <a:spLocks noChangeArrowheads="1"/>
          </p:cNvSpPr>
          <p:nvPr/>
        </p:nvSpPr>
        <p:spPr bwMode="auto">
          <a:xfrm>
            <a:off x="428596" y="4929198"/>
            <a:ext cx="8272458" cy="1154162"/>
          </a:xfrm>
          <a:prstGeom prst="rect">
            <a:avLst/>
          </a:prstGeom>
          <a:noFill/>
          <a:ln w="9525">
            <a:noFill/>
            <a:miter lim="800000"/>
            <a:headEnd/>
            <a:tailEnd/>
          </a:ln>
        </p:spPr>
        <p:txBody>
          <a:bodyPr wrap="square">
            <a:spAutoFit/>
          </a:bodyPr>
          <a:lstStyle/>
          <a:p>
            <a:pPr algn="justLow"/>
            <a:r>
              <a:rPr lang="ar-SA" sz="2300" dirty="0" smtClean="0">
                <a:cs typeface="PT Bold Heading" pitchFamily="2" charset="-78"/>
              </a:rPr>
              <a:t>في </a:t>
            </a:r>
            <a:r>
              <a:rPr lang="ar-SA" sz="2300" dirty="0">
                <a:cs typeface="PT Bold Heading" pitchFamily="2" charset="-78"/>
              </a:rPr>
              <a:t>لعبة </a:t>
            </a:r>
            <a:r>
              <a:rPr lang="ar-SA" sz="2300" dirty="0" err="1">
                <a:cs typeface="PT Bold Heading" pitchFamily="2" charset="-78"/>
              </a:rPr>
              <a:t>الجودو</a:t>
            </a:r>
            <a:r>
              <a:rPr lang="ar-SA" sz="2300" dirty="0">
                <a:cs typeface="PT Bold Heading" pitchFamily="2" charset="-78"/>
              </a:rPr>
              <a:t> وألعاب الدفاع عن النفس یستخدم اللاعب العزم لتدویر خصمه وجعله </a:t>
            </a:r>
            <a:r>
              <a:rPr lang="ar-SA" sz="2300" dirty="0" smtClean="0">
                <a:cs typeface="PT Bold Heading" pitchFamily="2" charset="-78"/>
              </a:rPr>
              <a:t>في </a:t>
            </a:r>
            <a:r>
              <a:rPr lang="ar-SA" sz="2300" dirty="0">
                <a:cs typeface="PT Bold Heading" pitchFamily="2" charset="-78"/>
              </a:rPr>
              <a:t>وضع أقل </a:t>
            </a:r>
            <a:r>
              <a:rPr lang="ar-SA" sz="2300" dirty="0" smtClean="0">
                <a:cs typeface="PT Bold Heading" pitchFamily="2" charset="-78"/>
              </a:rPr>
              <a:t>استقراراً عن </a:t>
            </a:r>
            <a:r>
              <a:rPr lang="ar-SA" sz="2300" dirty="0">
                <a:cs typeface="PT Bold Heading" pitchFamily="2" charset="-78"/>
              </a:rPr>
              <a:t>طریق جعل مركز كتلتھ غیر واقع فوق </a:t>
            </a:r>
            <a:r>
              <a:rPr lang="ar-SA" sz="2300" dirty="0" smtClean="0">
                <a:cs typeface="PT Bold Heading" pitchFamily="2" charset="-78"/>
              </a:rPr>
              <a:t>قدمیه .</a:t>
            </a:r>
            <a:endParaRPr lang="ar-SA" sz="2300" dirty="0">
              <a:cs typeface="PT Bold Heading" pitchFamily="2" charset="-78"/>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checkerboard(across)">
                                      <p:cBhvr>
                                        <p:cTn id="11" dur="1000"/>
                                        <p:tgtEl>
                                          <p:spTgt spid="2253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blinds(horizontal)">
                                      <p:cBhvr>
                                        <p:cTn id="16" dur="2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a:spLocks noChangeArrowheads="1"/>
          </p:cNvSpPr>
          <p:nvPr/>
        </p:nvSpPr>
        <p:spPr bwMode="auto">
          <a:xfrm>
            <a:off x="2214546" y="285728"/>
            <a:ext cx="4810132" cy="769441"/>
          </a:xfrm>
          <a:prstGeom prst="rect">
            <a:avLst/>
          </a:prstGeom>
          <a:solidFill>
            <a:schemeClr val="accent5">
              <a:lumMod val="20000"/>
              <a:lumOff val="80000"/>
            </a:schemeClr>
          </a:solidFill>
          <a:ln w="9525">
            <a:solidFill>
              <a:schemeClr val="accent1"/>
            </a:solidFill>
            <a:miter lim="800000"/>
            <a:headEnd/>
            <a:tailEnd/>
          </a:ln>
        </p:spPr>
        <p:txBody>
          <a:bodyPr wrap="square">
            <a:spAutoFit/>
          </a:bodyPr>
          <a:lstStyle/>
          <a:p>
            <a:pPr algn="ctr"/>
            <a:r>
              <a:rPr lang="ar-SA" sz="2200" dirty="0">
                <a:cs typeface="PT Bold Heading" pitchFamily="2" charset="-78"/>
              </a:rPr>
              <a:t>مما سبق دراسته في الصف الأول ثانوي...</a:t>
            </a:r>
          </a:p>
          <a:p>
            <a:pPr algn="ctr"/>
            <a:r>
              <a:rPr lang="ar-SA" sz="2200" dirty="0">
                <a:solidFill>
                  <a:schemeClr val="tx2"/>
                </a:solidFill>
                <a:cs typeface="PT Bold Heading" pitchFamily="2" charset="-78"/>
              </a:rPr>
              <a:t>تسارع الأجسام الساقطة لا يؤثر فيها الكتل </a:t>
            </a:r>
          </a:p>
        </p:txBody>
      </p:sp>
      <p:sp>
        <p:nvSpPr>
          <p:cNvPr id="3" name="مستطيل 2"/>
          <p:cNvSpPr>
            <a:spLocks noChangeArrowheads="1"/>
          </p:cNvSpPr>
          <p:nvPr/>
        </p:nvSpPr>
        <p:spPr bwMode="auto">
          <a:xfrm>
            <a:off x="2571736" y="1428736"/>
            <a:ext cx="4429156" cy="461665"/>
          </a:xfrm>
          <a:prstGeom prst="rect">
            <a:avLst/>
          </a:prstGeom>
          <a:noFill/>
          <a:ln w="9525">
            <a:noFill/>
            <a:miter lim="800000"/>
            <a:headEnd/>
            <a:tailEnd/>
          </a:ln>
        </p:spPr>
        <p:txBody>
          <a:bodyPr wrap="square">
            <a:spAutoFit/>
          </a:bodyPr>
          <a:lstStyle/>
          <a:p>
            <a:pPr algn="ctr"/>
            <a:r>
              <a:rPr lang="ar-SA" sz="2400" dirty="0">
                <a:solidFill>
                  <a:srgbClr val="00B050"/>
                </a:solidFill>
                <a:cs typeface="PT Bold Heading" pitchFamily="2" charset="-78"/>
              </a:rPr>
              <a:t>ولكن ما سبب اختلاف التسارع ؟</a:t>
            </a:r>
          </a:p>
        </p:txBody>
      </p:sp>
      <p:sp>
        <p:nvSpPr>
          <p:cNvPr id="4" name="مستطيل 4"/>
          <p:cNvSpPr>
            <a:spLocks noChangeArrowheads="1"/>
          </p:cNvSpPr>
          <p:nvPr/>
        </p:nvSpPr>
        <p:spPr bwMode="auto">
          <a:xfrm>
            <a:off x="642910" y="2143116"/>
            <a:ext cx="7800980" cy="1107996"/>
          </a:xfrm>
          <a:prstGeom prst="rect">
            <a:avLst/>
          </a:prstGeom>
          <a:noFill/>
          <a:ln w="9525">
            <a:noFill/>
            <a:miter lim="800000"/>
            <a:headEnd/>
            <a:tailEnd/>
          </a:ln>
        </p:spPr>
        <p:txBody>
          <a:bodyPr wrap="square">
            <a:spAutoFit/>
          </a:bodyPr>
          <a:lstStyle/>
          <a:p>
            <a:pPr algn="justLow"/>
            <a:r>
              <a:rPr lang="ar-SA" sz="2200" dirty="0" smtClean="0">
                <a:solidFill>
                  <a:srgbClr val="FF0000"/>
                </a:solidFill>
                <a:cs typeface="PT Bold Heading" pitchFamily="2" charset="-78"/>
              </a:rPr>
              <a:t>سبب اختلاف التسارع : </a:t>
            </a:r>
            <a:r>
              <a:rPr lang="ar-SA" sz="2200" dirty="0" smtClean="0">
                <a:cs typeface="PT Bold Heading" pitchFamily="2" charset="-78"/>
              </a:rPr>
              <a:t>هو </a:t>
            </a:r>
            <a:r>
              <a:rPr lang="ar-SA" sz="2200" dirty="0">
                <a:cs typeface="PT Bold Heading" pitchFamily="2" charset="-78"/>
              </a:rPr>
              <a:t>بُعد الكتلة عن محور الدوران ، فكلما </a:t>
            </a:r>
            <a:r>
              <a:rPr lang="ar-SA" sz="2200" dirty="0" err="1">
                <a:cs typeface="PT Bold Heading" pitchFamily="2" charset="-78"/>
              </a:rPr>
              <a:t>أقتربت</a:t>
            </a:r>
            <a:r>
              <a:rPr lang="ar-SA" sz="2200" dirty="0">
                <a:cs typeface="PT Bold Heading" pitchFamily="2" charset="-78"/>
              </a:rPr>
              <a:t> الكتلة من محور الدوران زاد تسارعها مثل العلبة المصمتة ( القرص ) وكلما ابتعدت الكتلة عن محور الدوران قلّ التسارع مثل العلبة الفارغة ( الحلقة ) . </a:t>
            </a:r>
          </a:p>
        </p:txBody>
      </p:sp>
      <p:pic>
        <p:nvPicPr>
          <p:cNvPr id="6" name="Picture 2" descr="http://www.phys4arab.net/vb/picture.php?albumid=280&amp;pictureid=112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71538" y="3571876"/>
            <a:ext cx="1785950" cy="2000240"/>
          </a:xfrm>
          <a:prstGeom prst="rect">
            <a:avLst/>
          </a:prstGeom>
          <a:noFill/>
          <a:ln w="9525">
            <a:noFill/>
            <a:miter lim="800000"/>
            <a:headEnd/>
            <a:tailEnd/>
          </a:ln>
        </p:spPr>
      </p:pic>
      <p:sp>
        <p:nvSpPr>
          <p:cNvPr id="7" name="مستطيل 6"/>
          <p:cNvSpPr>
            <a:spLocks noChangeArrowheads="1"/>
          </p:cNvSpPr>
          <p:nvPr/>
        </p:nvSpPr>
        <p:spPr bwMode="auto">
          <a:xfrm>
            <a:off x="2928926" y="3500438"/>
            <a:ext cx="5486392" cy="1615827"/>
          </a:xfrm>
          <a:prstGeom prst="rect">
            <a:avLst/>
          </a:prstGeom>
          <a:noFill/>
          <a:ln w="9525">
            <a:noFill/>
            <a:miter lim="800000"/>
            <a:headEnd/>
            <a:tailEnd/>
          </a:ln>
        </p:spPr>
        <p:txBody>
          <a:bodyPr wrap="square">
            <a:spAutoFit/>
          </a:bodyPr>
          <a:lstStyle/>
          <a:p>
            <a:pPr algn="justLow"/>
            <a:r>
              <a:rPr lang="ar-SA" sz="2200" dirty="0">
                <a:solidFill>
                  <a:srgbClr val="FF0000"/>
                </a:solidFill>
                <a:cs typeface="PT Bold Heading" pitchFamily="2" charset="-78"/>
              </a:rPr>
              <a:t>توضيح : </a:t>
            </a:r>
            <a:endParaRPr lang="ar-SA" sz="2200" dirty="0" smtClean="0">
              <a:solidFill>
                <a:srgbClr val="FF0000"/>
              </a:solidFill>
              <a:cs typeface="PT Bold Heading" pitchFamily="2" charset="-78"/>
            </a:endParaRPr>
          </a:p>
          <a:p>
            <a:pPr algn="justLow"/>
            <a:endParaRPr lang="ar-SA" sz="1050" dirty="0" smtClean="0">
              <a:solidFill>
                <a:srgbClr val="FF0000"/>
              </a:solidFill>
              <a:cs typeface="PT Bold Heading" pitchFamily="2" charset="-78"/>
            </a:endParaRPr>
          </a:p>
          <a:p>
            <a:pPr algn="justLow"/>
            <a:r>
              <a:rPr lang="ar-SA" sz="2200" dirty="0" smtClean="0">
                <a:solidFill>
                  <a:srgbClr val="00B050"/>
                </a:solidFill>
                <a:cs typeface="PT Bold Heading" pitchFamily="2" charset="-78"/>
              </a:rPr>
              <a:t>محور </a:t>
            </a:r>
            <a:r>
              <a:rPr lang="ar-SA" sz="2200" dirty="0">
                <a:solidFill>
                  <a:srgbClr val="00B050"/>
                </a:solidFill>
                <a:cs typeface="PT Bold Heading" pitchFamily="2" charset="-78"/>
              </a:rPr>
              <a:t>الدوران : </a:t>
            </a:r>
            <a:r>
              <a:rPr lang="ar-SA" sz="2200" dirty="0">
                <a:cs typeface="PT Bold Heading" pitchFamily="2" charset="-78"/>
              </a:rPr>
              <a:t>هو خط وهمي يعبر مركز الجسم ويدور الجسم حوله ، كما هو موضح في هذه الصور : </a:t>
            </a:r>
            <a:endParaRPr lang="ar-SA" sz="2200" dirty="0" smtClean="0">
              <a:cs typeface="PT Bold Heading" pitchFamily="2" charset="-78"/>
            </a:endParaRPr>
          </a:p>
          <a:p>
            <a:pPr algn="justLow"/>
            <a:endParaRPr lang="ar-SA" sz="2200" dirty="0">
              <a:cs typeface="PT Bold Heading" pitchFamily="2" charset="-78"/>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4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4400"/>
                            </p:stCondLst>
                            <p:childTnLst>
                              <p:par>
                                <p:cTn id="16" presetID="53" presetClass="entr" presetSubtype="0" fill="hold" grpId="0" nodeType="afterEffect">
                                  <p:stCondLst>
                                    <p:cond delay="0"/>
                                  </p:stCondLst>
                                  <p:iterate type="wd">
                                    <p:tmPct val="10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000" fill="hold"/>
                                        <p:tgtEl>
                                          <p:spTgt spid="7"/>
                                        </p:tgtEl>
                                        <p:attrNameLst>
                                          <p:attrName>ppt_x</p:attrName>
                                        </p:attrNameLst>
                                      </p:cBhvr>
                                      <p:tavLst>
                                        <p:tav tm="0">
                                          <p:val>
                                            <p:strVal val="1+#ppt_w/2"/>
                                          </p:val>
                                        </p:tav>
                                        <p:tav tm="100000">
                                          <p:val>
                                            <p:strVal val="#ppt_x"/>
                                          </p:val>
                                        </p:tav>
                                      </p:tavLst>
                                    </p:anim>
                                    <p:anim calcmode="lin" valueType="num">
                                      <p:cBhvr additive="base">
                                        <p:cTn id="24" dur="20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6850"/>
                            </p:stCondLst>
                            <p:childTnLst>
                              <p:par>
                                <p:cTn id="26" presetID="3" presetClass="entr" presetSubtype="1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626" name="مستطيل 1"/>
          <p:cNvSpPr>
            <a:spLocks noChangeArrowheads="1"/>
          </p:cNvSpPr>
          <p:nvPr/>
        </p:nvSpPr>
        <p:spPr bwMode="auto">
          <a:xfrm>
            <a:off x="3357554" y="2071678"/>
            <a:ext cx="3876676" cy="769441"/>
          </a:xfrm>
          <a:prstGeom prst="rect">
            <a:avLst/>
          </a:prstGeom>
          <a:noFill/>
          <a:ln w="9525">
            <a:noFill/>
            <a:miter lim="800000"/>
            <a:headEnd/>
            <a:tailEnd/>
          </a:ln>
        </p:spPr>
        <p:txBody>
          <a:bodyPr wrap="square">
            <a:spAutoFit/>
          </a:bodyPr>
          <a:lstStyle/>
          <a:p>
            <a:r>
              <a:rPr lang="ar-SA" sz="4400" dirty="0">
                <a:solidFill>
                  <a:schemeClr val="accent2">
                    <a:lumMod val="75000"/>
                  </a:schemeClr>
                </a:solidFill>
                <a:cs typeface="PT Bold Heading" pitchFamily="2" charset="-78"/>
              </a:rPr>
              <a:t> </a:t>
            </a:r>
            <a:r>
              <a:rPr lang="ar-SA" sz="4400" dirty="0" smtClean="0">
                <a:solidFill>
                  <a:schemeClr val="accent2">
                    <a:lumMod val="75000"/>
                  </a:schemeClr>
                </a:solidFill>
                <a:cs typeface="PT Bold Heading" pitchFamily="2" charset="-78"/>
              </a:rPr>
              <a:t>الاستقـــــرار</a:t>
            </a:r>
            <a:endParaRPr lang="ar-SA" sz="4400" dirty="0">
              <a:solidFill>
                <a:schemeClr val="accent2">
                  <a:lumMod val="75000"/>
                </a:schemeClr>
              </a:solidFill>
              <a:cs typeface="PT Bold Heading" pitchFamily="2" charset="-78"/>
            </a:endParaRPr>
          </a:p>
        </p:txBody>
      </p:sp>
      <p:sp>
        <p:nvSpPr>
          <p:cNvPr id="26627" name="مستطيل 2"/>
          <p:cNvSpPr>
            <a:spLocks noChangeArrowheads="1"/>
          </p:cNvSpPr>
          <p:nvPr/>
        </p:nvSpPr>
        <p:spPr bwMode="auto">
          <a:xfrm>
            <a:off x="1928794" y="3286124"/>
            <a:ext cx="6715300" cy="1077218"/>
          </a:xfrm>
          <a:prstGeom prst="rect">
            <a:avLst/>
          </a:prstGeom>
          <a:noFill/>
          <a:ln w="9525">
            <a:noFill/>
            <a:miter lim="800000"/>
            <a:headEnd/>
            <a:tailEnd/>
          </a:ln>
        </p:spPr>
        <p:txBody>
          <a:bodyPr wrap="none">
            <a:spAutoFit/>
          </a:bodyPr>
          <a:lstStyle/>
          <a:p>
            <a:r>
              <a:rPr lang="ar-SA" sz="3200" dirty="0">
                <a:cs typeface="PT Bold Heading" pitchFamily="2" charset="-78"/>
              </a:rPr>
              <a:t>إذا كان مركز الكتلة خارج قاعدة الجسم يكون</a:t>
            </a:r>
          </a:p>
          <a:p>
            <a:r>
              <a:rPr lang="ar-SA" sz="3200" dirty="0">
                <a:cs typeface="PT Bold Heading" pitchFamily="2" charset="-78"/>
              </a:rPr>
              <a:t>                  الجسم غير </a:t>
            </a:r>
            <a:r>
              <a:rPr lang="ar-SA" sz="3200" dirty="0" smtClean="0">
                <a:cs typeface="PT Bold Heading" pitchFamily="2" charset="-78"/>
              </a:rPr>
              <a:t>مستقر .</a:t>
            </a:r>
            <a:endParaRPr lang="ar-SA" sz="3200" dirty="0">
              <a:cs typeface="PT Bold Heading" pitchFamily="2" charset="-78"/>
            </a:endParaRPr>
          </a:p>
        </p:txBody>
      </p:sp>
      <p:pic>
        <p:nvPicPr>
          <p:cNvPr id="4098" name="Picture 2" descr="3-1-14-728"/>
          <p:cNvPicPr>
            <a:picLocks noChangeAspect="1" noChangeArrowheads="1"/>
          </p:cNvPicPr>
          <p:nvPr/>
        </p:nvPicPr>
        <p:blipFill>
          <a:blip r:embed="rId3"/>
          <a:srcRect t="36487"/>
          <a:stretch>
            <a:fillRect/>
          </a:stretch>
        </p:blipFill>
        <p:spPr bwMode="auto">
          <a:xfrm>
            <a:off x="3714744" y="4714884"/>
            <a:ext cx="3752850" cy="17907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6627"/>
                                        </p:tgtEl>
                                        <p:attrNameLst>
                                          <p:attrName>style.visibility</p:attrName>
                                        </p:attrNameLst>
                                      </p:cBhvr>
                                      <p:to>
                                        <p:strVal val="visible"/>
                                      </p:to>
                                    </p:set>
                                    <p:animEffect transition="in" filter="blinds(horizontal)">
                                      <p:cBhvr>
                                        <p:cTn id="11" dur="500"/>
                                        <p:tgtEl>
                                          <p:spTgt spid="26627"/>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strVal val="#ppt_w*0.70"/>
                                          </p:val>
                                        </p:tav>
                                        <p:tav tm="100000">
                                          <p:val>
                                            <p:strVal val="#ppt_w"/>
                                          </p:val>
                                        </p:tav>
                                      </p:tavLst>
                                    </p:anim>
                                    <p:anim calcmode="lin" valueType="num">
                                      <p:cBhvr>
                                        <p:cTn id="16" dur="1000" fill="hold"/>
                                        <p:tgtEl>
                                          <p:spTgt spid="4098"/>
                                        </p:tgtEl>
                                        <p:attrNameLst>
                                          <p:attrName>ppt_h</p:attrName>
                                        </p:attrNameLst>
                                      </p:cBhvr>
                                      <p:tavLst>
                                        <p:tav tm="0">
                                          <p:val>
                                            <p:strVal val="#ppt_h"/>
                                          </p:val>
                                        </p:tav>
                                        <p:tav tm="100000">
                                          <p:val>
                                            <p:strVal val="#ppt_h"/>
                                          </p:val>
                                        </p:tav>
                                      </p:tavLst>
                                    </p:anim>
                                    <p:animEffect transition="in" filter="fade">
                                      <p:cBhvr>
                                        <p:cTn id="1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55555555"/>
          <p:cNvPicPr>
            <a:picLocks noChangeAspect="1" noChangeArrowheads="1"/>
          </p:cNvPicPr>
          <p:nvPr/>
        </p:nvPicPr>
        <p:blipFill>
          <a:blip r:embed="rId2"/>
          <a:srcRect l="3603" t="4353" r="2703" b="18372"/>
          <a:stretch>
            <a:fillRect/>
          </a:stretch>
        </p:blipFill>
        <p:spPr bwMode="auto">
          <a:xfrm>
            <a:off x="142844" y="142876"/>
            <a:ext cx="8786874" cy="6500834"/>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edge">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77777777"/>
          <p:cNvPicPr>
            <a:picLocks noChangeAspect="1" noChangeArrowheads="1"/>
          </p:cNvPicPr>
          <p:nvPr/>
        </p:nvPicPr>
        <p:blipFill>
          <a:blip r:embed="rId2"/>
          <a:srcRect b="5016"/>
          <a:stretch>
            <a:fillRect/>
          </a:stretch>
        </p:blipFill>
        <p:spPr bwMode="auto">
          <a:xfrm>
            <a:off x="0" y="-28576"/>
            <a:ext cx="9143999" cy="6858000"/>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fltVal val="0"/>
                                          </p:val>
                                        </p:tav>
                                        <p:tav tm="100000">
                                          <p:val>
                                            <p:strVal val="#ppt_w"/>
                                          </p:val>
                                        </p:tav>
                                      </p:tavLst>
                                    </p:anim>
                                    <p:anim calcmode="lin" valueType="num">
                                      <p:cBhvr>
                                        <p:cTn id="8" dur="500" fill="hold"/>
                                        <p:tgtEl>
                                          <p:spTgt spid="96258"/>
                                        </p:tgtEl>
                                        <p:attrNameLst>
                                          <p:attrName>ppt_h</p:attrName>
                                        </p:attrNameLst>
                                      </p:cBhvr>
                                      <p:tavLst>
                                        <p:tav tm="0">
                                          <p:val>
                                            <p:fltVal val="0"/>
                                          </p:val>
                                        </p:tav>
                                        <p:tav tm="100000">
                                          <p:val>
                                            <p:strVal val="#ppt_h"/>
                                          </p:val>
                                        </p:tav>
                                      </p:tavLst>
                                    </p:anim>
                                    <p:anim calcmode="lin" valueType="num">
                                      <p:cBhvr>
                                        <p:cTn id="9" dur="500" fill="hold"/>
                                        <p:tgtEl>
                                          <p:spTgt spid="96258"/>
                                        </p:tgtEl>
                                        <p:attrNameLst>
                                          <p:attrName>style.rotation</p:attrName>
                                        </p:attrNameLst>
                                      </p:cBhvr>
                                      <p:tavLst>
                                        <p:tav tm="0">
                                          <p:val>
                                            <p:fltVal val="360"/>
                                          </p:val>
                                        </p:tav>
                                        <p:tav tm="100000">
                                          <p:val>
                                            <p:fltVal val="0"/>
                                          </p:val>
                                        </p:tav>
                                      </p:tavLst>
                                    </p:anim>
                                    <p:animEffect transition="in" filter="fade">
                                      <p:cBhvr>
                                        <p:cTn id="10" dur="5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3.bp.blogspot.com/-lGT14IV1rd4/Up5uASVz9CI/AAAAAAAAABM/v7Z-1dg_2K4/s1600/6666666666666.png"/>
          <p:cNvPicPr>
            <a:picLocks noChangeAspect="1" noChangeArrowheads="1"/>
          </p:cNvPicPr>
          <p:nvPr/>
        </p:nvPicPr>
        <p:blipFill>
          <a:blip r:embed="rId2"/>
          <a:srcRect b="5226"/>
          <a:stretch>
            <a:fillRect/>
          </a:stretch>
        </p:blipFill>
        <p:spPr bwMode="auto">
          <a:xfrm>
            <a:off x="0" y="0"/>
            <a:ext cx="9144000" cy="68580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0.70"/>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888888"/>
          <p:cNvPicPr>
            <a:picLocks noChangeAspect="1" noChangeArrowheads="1"/>
          </p:cNvPicPr>
          <p:nvPr/>
        </p:nvPicPr>
        <p:blipFill>
          <a:blip r:embed="rId2"/>
          <a:srcRect b="4524"/>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wedge">
                                      <p:cBhvr>
                                        <p:cTn id="7" dur="20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99999"/>
          <p:cNvPicPr>
            <a:picLocks noChangeAspect="1" noChangeArrowheads="1"/>
          </p:cNvPicPr>
          <p:nvPr/>
        </p:nvPicPr>
        <p:blipFill>
          <a:blip r:embed="rId2"/>
          <a:srcRect b="4938"/>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1"/>
          <p:cNvSpPr>
            <a:spLocks noChangeArrowheads="1"/>
          </p:cNvSpPr>
          <p:nvPr/>
        </p:nvSpPr>
        <p:spPr bwMode="auto">
          <a:xfrm>
            <a:off x="500034" y="2000240"/>
            <a:ext cx="8024810" cy="2831544"/>
          </a:xfrm>
          <a:prstGeom prst="rect">
            <a:avLst/>
          </a:prstGeom>
          <a:noFill/>
          <a:ln w="9525">
            <a:noFill/>
            <a:miter lim="800000"/>
            <a:headEnd/>
            <a:tailEnd/>
          </a:ln>
        </p:spPr>
        <p:txBody>
          <a:bodyPr wrap="square">
            <a:spAutoFit/>
          </a:bodyPr>
          <a:lstStyle/>
          <a:p>
            <a:pPr algn="justLow"/>
            <a:r>
              <a:rPr lang="ar-SA" sz="2200" dirty="0">
                <a:solidFill>
                  <a:srgbClr val="FF0000"/>
                </a:solidFill>
                <a:cs typeface="PT Bold Heading" pitchFamily="2" charset="-78"/>
              </a:rPr>
              <a:t>**</a:t>
            </a:r>
            <a:r>
              <a:rPr lang="ar-SA" sz="2200" dirty="0">
                <a:cs typeface="PT Bold Heading" pitchFamily="2" charset="-78"/>
              </a:rPr>
              <a:t>إذا كان مركز الكتلة </a:t>
            </a:r>
            <a:r>
              <a:rPr lang="ar-SA" sz="2200" dirty="0">
                <a:solidFill>
                  <a:srgbClr val="3333CC"/>
                </a:solidFill>
                <a:cs typeface="PT Bold Heading" pitchFamily="2" charset="-78"/>
              </a:rPr>
              <a:t>فوق قاعدة الجسم </a:t>
            </a:r>
            <a:r>
              <a:rPr lang="ar-SA" sz="2200" dirty="0">
                <a:cs typeface="PT Bold Heading" pitchFamily="2" charset="-78"/>
              </a:rPr>
              <a:t>یكون الجسم </a:t>
            </a:r>
            <a:r>
              <a:rPr lang="ar-SA" sz="2200" dirty="0" smtClean="0">
                <a:cs typeface="PT Bold Heading" pitchFamily="2" charset="-78"/>
              </a:rPr>
              <a:t>مستقراً . </a:t>
            </a:r>
            <a:endParaRPr lang="ar-SA" sz="2200" dirty="0">
              <a:cs typeface="PT Bold Heading" pitchFamily="2" charset="-78"/>
            </a:endParaRPr>
          </a:p>
          <a:p>
            <a:pPr algn="justLow"/>
            <a:endParaRPr lang="ar-SA" sz="3200" dirty="0">
              <a:cs typeface="PT Bold Heading" pitchFamily="2" charset="-78"/>
            </a:endParaRPr>
          </a:p>
          <a:p>
            <a:pPr algn="justLow"/>
            <a:r>
              <a:rPr lang="ar-SA" sz="2200" dirty="0">
                <a:solidFill>
                  <a:srgbClr val="FF0000"/>
                </a:solidFill>
                <a:cs typeface="PT Bold Heading" pitchFamily="2" charset="-78"/>
              </a:rPr>
              <a:t>**</a:t>
            </a:r>
            <a:r>
              <a:rPr lang="ar-SA" sz="2200" dirty="0">
                <a:cs typeface="PT Bold Heading" pitchFamily="2" charset="-78"/>
              </a:rPr>
              <a:t>إذا كان مركز الكتلة </a:t>
            </a:r>
            <a:r>
              <a:rPr lang="ar-SA" sz="2200" dirty="0">
                <a:solidFill>
                  <a:srgbClr val="3333CC"/>
                </a:solidFill>
                <a:cs typeface="PT Bold Heading" pitchFamily="2" charset="-78"/>
              </a:rPr>
              <a:t>خارج قاعدة الجسم </a:t>
            </a:r>
            <a:r>
              <a:rPr lang="ar-SA" sz="2200" dirty="0">
                <a:cs typeface="PT Bold Heading" pitchFamily="2" charset="-78"/>
              </a:rPr>
              <a:t>یكون الجسم غیر مستقر ویدور أو ینقلب دون </a:t>
            </a:r>
            <a:r>
              <a:rPr lang="ar-SA" sz="2200" dirty="0" smtClean="0">
                <a:cs typeface="PT Bold Heading" pitchFamily="2" charset="-78"/>
              </a:rPr>
              <a:t>تأثیر </a:t>
            </a:r>
            <a:r>
              <a:rPr lang="ar-SA" sz="2200" dirty="0">
                <a:cs typeface="PT Bold Heading" pitchFamily="2" charset="-78"/>
              </a:rPr>
              <a:t>عزم </a:t>
            </a:r>
            <a:r>
              <a:rPr lang="ar-SA" sz="2200" dirty="0" smtClean="0">
                <a:cs typeface="PT Bold Heading" pitchFamily="2" charset="-78"/>
              </a:rPr>
              <a:t>إضافي .</a:t>
            </a:r>
            <a:endParaRPr lang="ar-SA" sz="2200" dirty="0">
              <a:cs typeface="PT Bold Heading" pitchFamily="2" charset="-78"/>
            </a:endParaRPr>
          </a:p>
          <a:p>
            <a:pPr algn="justLow"/>
            <a:endParaRPr lang="ar-SA" sz="3600" dirty="0">
              <a:cs typeface="PT Bold Heading" pitchFamily="2" charset="-78"/>
            </a:endParaRPr>
          </a:p>
          <a:p>
            <a:pPr algn="justLow"/>
            <a:r>
              <a:rPr lang="ar-SA" sz="2200" dirty="0">
                <a:solidFill>
                  <a:srgbClr val="FF0000"/>
                </a:solidFill>
                <a:cs typeface="PT Bold Heading" pitchFamily="2" charset="-78"/>
              </a:rPr>
              <a:t>**</a:t>
            </a:r>
            <a:r>
              <a:rPr lang="ar-SA" sz="2200" dirty="0">
                <a:cs typeface="PT Bold Heading" pitchFamily="2" charset="-78"/>
              </a:rPr>
              <a:t>إذا كانت </a:t>
            </a:r>
            <a:r>
              <a:rPr lang="ar-SA" sz="2200" dirty="0">
                <a:solidFill>
                  <a:srgbClr val="3333CC"/>
                </a:solidFill>
                <a:cs typeface="PT Bold Heading" pitchFamily="2" charset="-78"/>
              </a:rPr>
              <a:t>قاعدة الجسم ضیقة ومركز الكتلة </a:t>
            </a:r>
            <a:r>
              <a:rPr lang="ar-SA" sz="2200" dirty="0" smtClean="0">
                <a:solidFill>
                  <a:srgbClr val="3333CC"/>
                </a:solidFill>
                <a:cs typeface="PT Bold Heading" pitchFamily="2" charset="-78"/>
              </a:rPr>
              <a:t>عالیاً </a:t>
            </a:r>
            <a:r>
              <a:rPr lang="ar-SA" sz="2200" dirty="0">
                <a:cs typeface="PT Bold Heading" pitchFamily="2" charset="-78"/>
              </a:rPr>
              <a:t>یكون الجسم مستقرا لكن </a:t>
            </a:r>
            <a:r>
              <a:rPr lang="ar-SA" sz="2200" dirty="0" smtClean="0">
                <a:cs typeface="PT Bold Heading" pitchFamily="2" charset="-78"/>
              </a:rPr>
              <a:t>أي </a:t>
            </a:r>
            <a:r>
              <a:rPr lang="ar-SA" sz="2200" dirty="0">
                <a:cs typeface="PT Bold Heading" pitchFamily="2" charset="-78"/>
              </a:rPr>
              <a:t>قوة صغیرة </a:t>
            </a:r>
            <a:r>
              <a:rPr lang="ar-SA" sz="2200" dirty="0" smtClean="0">
                <a:cs typeface="PT Bold Heading" pitchFamily="2" charset="-78"/>
              </a:rPr>
              <a:t>تجعله </a:t>
            </a:r>
            <a:r>
              <a:rPr lang="ar-SA" sz="2200" dirty="0">
                <a:cs typeface="PT Bold Heading" pitchFamily="2" charset="-78"/>
              </a:rPr>
              <a:t>ینقلب أو </a:t>
            </a:r>
            <a:r>
              <a:rPr lang="ar-SA" sz="2200" dirty="0" smtClean="0">
                <a:cs typeface="PT Bold Heading" pitchFamily="2" charset="-78"/>
              </a:rPr>
              <a:t>یدور .</a:t>
            </a:r>
            <a:endParaRPr lang="ar-SA" sz="2200" dirty="0">
              <a:cs typeface="PT Bold Heading" pitchFamily="2" charset="-78"/>
            </a:endParaRPr>
          </a:p>
        </p:txBody>
      </p:sp>
      <p:sp>
        <p:nvSpPr>
          <p:cNvPr id="3" name="مستطيل 1"/>
          <p:cNvSpPr>
            <a:spLocks noChangeArrowheads="1"/>
          </p:cNvSpPr>
          <p:nvPr/>
        </p:nvSpPr>
        <p:spPr bwMode="auto">
          <a:xfrm>
            <a:off x="5072066" y="1071546"/>
            <a:ext cx="3171796" cy="584775"/>
          </a:xfrm>
          <a:prstGeom prst="rect">
            <a:avLst/>
          </a:prstGeom>
          <a:noFill/>
          <a:ln w="9525">
            <a:noFill/>
            <a:miter lim="800000"/>
            <a:headEnd/>
            <a:tailEnd/>
          </a:ln>
        </p:spPr>
        <p:txBody>
          <a:bodyPr wrap="square">
            <a:spAutoFit/>
          </a:bodyPr>
          <a:lstStyle/>
          <a:p>
            <a:pPr algn="justLow"/>
            <a:r>
              <a:rPr lang="ar-SA" sz="3200" dirty="0">
                <a:ln>
                  <a:solidFill>
                    <a:schemeClr val="tx1"/>
                  </a:solidFill>
                </a:ln>
                <a:solidFill>
                  <a:srgbClr val="FF0000"/>
                </a:solidFill>
                <a:cs typeface="PT Bold Heading" pitchFamily="2" charset="-78"/>
              </a:rPr>
              <a:t>وبالتالي نستنتج:</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571472" y="500042"/>
            <a:ext cx="6786578" cy="2636579"/>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i="0" u="none" strike="noStrike" cap="none" normalizeH="0" baseline="0" dirty="0" smtClean="0">
                <a:ln>
                  <a:solidFill>
                    <a:schemeClr val="tx1"/>
                  </a:solidFill>
                </a:ln>
                <a:solidFill>
                  <a:srgbClr val="92CDDC"/>
                </a:solidFill>
                <a:effectLst/>
                <a:latin typeface="Calibri" pitchFamily="34" charset="0"/>
                <a:cs typeface="PT Bold Heading" pitchFamily="2" charset="-78"/>
              </a:rPr>
              <a:t>الاستقرائيات (الثبات) :</a:t>
            </a:r>
            <a:endParaRPr kumimoji="0" lang="ar-SA" sz="2800" i="0" u="none" strike="noStrike" cap="none" normalizeH="0" baseline="0" dirty="0" smtClean="0">
              <a:ln>
                <a:solidFill>
                  <a:schemeClr val="tx1"/>
                </a:solidFill>
              </a:ln>
              <a:solidFill>
                <a:schemeClr val="tx1"/>
              </a:solidFill>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SA" sz="2200" i="0" u="none" strike="noStrike" cap="none" normalizeH="0" baseline="0" dirty="0" smtClean="0">
              <a:ln>
                <a:noFill/>
              </a:ln>
              <a:solidFill>
                <a:srgbClr val="943634"/>
              </a:solidFill>
              <a:effectLst/>
              <a:latin typeface="Calibri" pitchFamily="34" charset="0"/>
              <a:cs typeface="PT Bold Heading" pitchFamily="2" charset="-78"/>
            </a:endParaRPr>
          </a:p>
          <a:p>
            <a:pPr lvl="0" algn="justLow" eaLnBrk="0" fontAlgn="base" hangingPunct="0">
              <a:spcBef>
                <a:spcPct val="0"/>
              </a:spcBef>
              <a:spcAft>
                <a:spcPct val="0"/>
              </a:spcAft>
            </a:pPr>
            <a:r>
              <a:rPr kumimoji="0" lang="ar-SA" sz="2200" i="0" u="none" strike="noStrike" cap="none" normalizeH="0" baseline="0" dirty="0" smtClean="0">
                <a:ln>
                  <a:noFill/>
                </a:ln>
                <a:solidFill>
                  <a:srgbClr val="943634"/>
                </a:solidFill>
                <a:effectLst/>
                <a:latin typeface="Calibri" pitchFamily="34" charset="0"/>
                <a:cs typeface="PT Bold Heading" pitchFamily="2" charset="-78"/>
              </a:rPr>
              <a:t>الجسم المستقر:</a:t>
            </a:r>
            <a:r>
              <a:rPr kumimoji="0" lang="ar-SA" sz="2200" i="0" u="none" strike="noStrike" cap="none" normalizeH="0" baseline="0" dirty="0" smtClean="0">
                <a:ln>
                  <a:noFill/>
                </a:ln>
                <a:solidFill>
                  <a:srgbClr val="76923C"/>
                </a:solidFill>
                <a:effectLst/>
                <a:latin typeface="Calibri" pitchFamily="34" charset="0"/>
                <a:cs typeface="PT Bold Heading" pitchFamily="2" charset="-78"/>
              </a:rPr>
              <a:t> </a:t>
            </a:r>
            <a:r>
              <a:rPr kumimoji="0" lang="ar-SA" sz="2200" i="0" u="none" strike="noStrike" cap="none" normalizeH="0" baseline="0" dirty="0" smtClean="0">
                <a:ln>
                  <a:noFill/>
                </a:ln>
                <a:effectLst/>
                <a:latin typeface="Calibri" pitchFamily="34" charset="0"/>
                <a:cs typeface="PT Bold Heading" pitchFamily="2" charset="-78"/>
              </a:rPr>
              <a:t>إذ كان مركز الكتلة فوق القاعدة وتكون القاعدة عريضة </a:t>
            </a:r>
            <a:r>
              <a:rPr lang="ar-SA" sz="2200" dirty="0" smtClean="0">
                <a:latin typeface="Calibri" pitchFamily="34" charset="0"/>
                <a:cs typeface="PT Bold Heading" pitchFamily="2" charset="-78"/>
              </a:rPr>
              <a:t>. </a:t>
            </a:r>
            <a:endParaRPr kumimoji="0" lang="ar-SA" sz="2200" i="0" u="none" strike="noStrike" cap="none" normalizeH="0" baseline="0" dirty="0" smtClean="0">
              <a:ln>
                <a:noFill/>
              </a:ln>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SA" sz="2200" i="0" u="none" strike="noStrike" cap="none" normalizeH="0" baseline="0" dirty="0" smtClean="0">
              <a:ln>
                <a:noFill/>
              </a:ln>
              <a:solidFill>
                <a:srgbClr val="943634"/>
              </a:solidFill>
              <a:effectLst/>
              <a:latin typeface="Calibri"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200" i="0" u="none" strike="noStrike" cap="none" normalizeH="0" baseline="0" dirty="0" smtClean="0">
                <a:ln>
                  <a:noFill/>
                </a:ln>
                <a:solidFill>
                  <a:srgbClr val="943634"/>
                </a:solidFill>
                <a:effectLst/>
                <a:latin typeface="Calibri" pitchFamily="34" charset="0"/>
                <a:cs typeface="PT Bold Heading" pitchFamily="2" charset="-78"/>
              </a:rPr>
              <a:t>الجسم الغير مستقر : </a:t>
            </a:r>
            <a:r>
              <a:rPr kumimoji="0" lang="ar-SA" sz="2200" i="0" u="none" strike="noStrike" cap="none" normalizeH="0" baseline="0" dirty="0" smtClean="0">
                <a:ln>
                  <a:noFill/>
                </a:ln>
                <a:effectLst/>
                <a:latin typeface="Calibri" pitchFamily="34" charset="0"/>
                <a:cs typeface="PT Bold Heading" pitchFamily="2" charset="-78"/>
              </a:rPr>
              <a:t>إذا كان مركز الكتلة خارج القاعدة فإنه قابل للدوران والانقلاب.</a:t>
            </a:r>
            <a:endParaRPr kumimoji="0" lang="ar-SA" sz="2200" i="0" u="none" strike="noStrike" cap="none" normalizeH="0" baseline="0" dirty="0" smtClean="0">
              <a:ln>
                <a:noFill/>
              </a:ln>
              <a:effectLst/>
              <a:latin typeface="Arial" pitchFamily="34" charset="0"/>
              <a:cs typeface="PT Bold Heading" pitchFamily="2" charset="-78"/>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iterate type="wd">
                                    <p:tmPct val="10000"/>
                                  </p:iterate>
                                  <p:childTnLst>
                                    <p:set>
                                      <p:cBhvr>
                                        <p:cTn id="6" dur="1" fill="hold">
                                          <p:stCondLst>
                                            <p:cond delay="0"/>
                                          </p:stCondLst>
                                        </p:cTn>
                                        <p:tgtEl>
                                          <p:spTgt spid="99329"/>
                                        </p:tgtEl>
                                        <p:attrNameLst>
                                          <p:attrName>style.visibility</p:attrName>
                                        </p:attrNameLst>
                                      </p:cBhvr>
                                      <p:to>
                                        <p:strVal val="visible"/>
                                      </p:to>
                                    </p:set>
                                    <p:anim from="(-#ppt_w/2)" to="(#ppt_x)" calcmode="lin" valueType="num">
                                      <p:cBhvr>
                                        <p:cTn id="7" dur="600" fill="hold">
                                          <p:stCondLst>
                                            <p:cond delay="0"/>
                                          </p:stCondLst>
                                        </p:cTn>
                                        <p:tgtEl>
                                          <p:spTgt spid="99329"/>
                                        </p:tgtEl>
                                        <p:attrNameLst>
                                          <p:attrName>ppt_x</p:attrName>
                                        </p:attrNameLst>
                                      </p:cBhvr>
                                    </p:anim>
                                    <p:anim from="0" to="-1.0" calcmode="lin" valueType="num">
                                      <p:cBhvr>
                                        <p:cTn id="8" dur="200" decel="50000" autoRev="1" fill="hold">
                                          <p:stCondLst>
                                            <p:cond delay="600"/>
                                          </p:stCondLst>
                                        </p:cTn>
                                        <p:tgtEl>
                                          <p:spTgt spid="99329"/>
                                        </p:tgtEl>
                                        <p:attrNameLst>
                                          <p:attrName>xshear</p:attrName>
                                        </p:attrNameLst>
                                      </p:cBhvr>
                                    </p:anim>
                                    <p:animScale>
                                      <p:cBhvr>
                                        <p:cTn id="9" dur="200" decel="100000" autoRev="1" fill="hold">
                                          <p:stCondLst>
                                            <p:cond delay="600"/>
                                          </p:stCondLst>
                                        </p:cTn>
                                        <p:tgtEl>
                                          <p:spTgt spid="99329"/>
                                        </p:tgtEl>
                                      </p:cBhvr>
                                      <p:from x="100000" y="100000"/>
                                      <p:to x="80000" y="100000"/>
                                    </p:animScale>
                                    <p:anim by="(#ppt_h/3+#ppt_w*0.1)" calcmode="lin" valueType="num">
                                      <p:cBhvr additive="sum">
                                        <p:cTn id="10" dur="200" decel="100000" autoRev="1" fill="hold">
                                          <p:stCondLst>
                                            <p:cond delay="600"/>
                                          </p:stCondLst>
                                        </p:cTn>
                                        <p:tgtEl>
                                          <p:spTgt spid="9932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مستطيل 1"/>
          <p:cNvSpPr>
            <a:spLocks noChangeArrowheads="1"/>
          </p:cNvSpPr>
          <p:nvPr/>
        </p:nvSpPr>
        <p:spPr bwMode="auto">
          <a:xfrm>
            <a:off x="714348" y="1087923"/>
            <a:ext cx="2759089" cy="769441"/>
          </a:xfrm>
          <a:prstGeom prst="rect">
            <a:avLst/>
          </a:prstGeom>
          <a:noFill/>
          <a:ln w="9525">
            <a:noFill/>
            <a:miter lim="800000"/>
            <a:headEnd/>
            <a:tailEnd/>
          </a:ln>
        </p:spPr>
        <p:txBody>
          <a:bodyPr wrap="none">
            <a:spAutoFit/>
          </a:bodyPr>
          <a:lstStyle/>
          <a:p>
            <a:pPr algn="justLow"/>
            <a:r>
              <a:rPr lang="ar-SA" sz="4400" dirty="0">
                <a:solidFill>
                  <a:srgbClr val="3333CC"/>
                </a:solidFill>
                <a:cs typeface="PT Bold Heading" pitchFamily="2" charset="-78"/>
              </a:rPr>
              <a:t>شرطا الاتزان</a:t>
            </a:r>
          </a:p>
        </p:txBody>
      </p:sp>
      <p:sp>
        <p:nvSpPr>
          <p:cNvPr id="28675" name="مستطيل 2"/>
          <p:cNvSpPr>
            <a:spLocks noChangeArrowheads="1"/>
          </p:cNvSpPr>
          <p:nvPr/>
        </p:nvSpPr>
        <p:spPr bwMode="auto">
          <a:xfrm>
            <a:off x="642910" y="2071678"/>
            <a:ext cx="7796218" cy="830997"/>
          </a:xfrm>
          <a:prstGeom prst="rect">
            <a:avLst/>
          </a:prstGeom>
          <a:noFill/>
          <a:ln w="9525">
            <a:noFill/>
            <a:miter lim="800000"/>
            <a:headEnd/>
            <a:tailEnd/>
          </a:ln>
        </p:spPr>
        <p:txBody>
          <a:bodyPr wrap="square">
            <a:spAutoFit/>
          </a:bodyPr>
          <a:lstStyle/>
          <a:p>
            <a:pPr algn="justLow"/>
            <a:r>
              <a:rPr lang="ar-SA" sz="2400" dirty="0">
                <a:solidFill>
                  <a:schemeClr val="accent2">
                    <a:lumMod val="75000"/>
                  </a:schemeClr>
                </a:solidFill>
                <a:cs typeface="PT Bold Heading" pitchFamily="2" charset="-78"/>
              </a:rPr>
              <a:t>الشرط الأول </a:t>
            </a:r>
            <a:r>
              <a:rPr lang="ar-SA" sz="2400" dirty="0" smtClean="0">
                <a:solidFill>
                  <a:schemeClr val="accent2">
                    <a:lumMod val="75000"/>
                  </a:schemeClr>
                </a:solidFill>
                <a:cs typeface="PT Bold Heading" pitchFamily="2" charset="-78"/>
              </a:rPr>
              <a:t>:</a:t>
            </a:r>
            <a:r>
              <a:rPr lang="ar-SA" sz="2400" dirty="0" smtClean="0">
                <a:solidFill>
                  <a:srgbClr val="FFFF00"/>
                </a:solidFill>
                <a:cs typeface="PT Bold Heading" pitchFamily="2" charset="-78"/>
              </a:rPr>
              <a:t> </a:t>
            </a:r>
            <a:r>
              <a:rPr lang="ar-SA" sz="2400" dirty="0">
                <a:cs typeface="PT Bold Heading" pitchFamily="2" charset="-78"/>
              </a:rPr>
              <a:t>یجب أن یكون الجسم </a:t>
            </a:r>
            <a:r>
              <a:rPr lang="ar-SA" sz="2400" dirty="0" smtClean="0">
                <a:cs typeface="PT Bold Heading" pitchFamily="2" charset="-78"/>
              </a:rPr>
              <a:t>في </a:t>
            </a:r>
            <a:r>
              <a:rPr lang="ar-SA" sz="2400" dirty="0">
                <a:cs typeface="PT Bold Heading" pitchFamily="2" charset="-78"/>
              </a:rPr>
              <a:t>حالة </a:t>
            </a:r>
            <a:r>
              <a:rPr lang="ar-SA" sz="2400" dirty="0" smtClean="0">
                <a:cs typeface="PT Bold Heading" pitchFamily="2" charset="-78"/>
              </a:rPr>
              <a:t>اتزان انتقالي أي </a:t>
            </a:r>
            <a:r>
              <a:rPr lang="ar-SA" sz="2400" dirty="0">
                <a:cs typeface="PT Bold Heading" pitchFamily="2" charset="-78"/>
              </a:rPr>
              <a:t>أن مجموع القوى المؤثرة على </a:t>
            </a:r>
            <a:r>
              <a:rPr lang="ar-SA" sz="2400" dirty="0" smtClean="0">
                <a:cs typeface="PT Bold Heading" pitchFamily="2" charset="-78"/>
              </a:rPr>
              <a:t>الجسم .</a:t>
            </a:r>
            <a:endParaRPr lang="ar-SA" sz="2400" dirty="0">
              <a:cs typeface="PT Bold Heading" pitchFamily="2" charset="-78"/>
            </a:endParaRPr>
          </a:p>
        </p:txBody>
      </p:sp>
      <p:sp>
        <p:nvSpPr>
          <p:cNvPr id="28676" name="مستطيل 3"/>
          <p:cNvSpPr>
            <a:spLocks noChangeArrowheads="1"/>
          </p:cNvSpPr>
          <p:nvPr/>
        </p:nvSpPr>
        <p:spPr bwMode="auto">
          <a:xfrm>
            <a:off x="3874720" y="2857496"/>
            <a:ext cx="1483098" cy="523220"/>
          </a:xfrm>
          <a:prstGeom prst="rect">
            <a:avLst/>
          </a:prstGeom>
          <a:noFill/>
          <a:ln w="9525">
            <a:noFill/>
            <a:miter lim="800000"/>
            <a:headEnd/>
            <a:tailEnd/>
          </a:ln>
        </p:spPr>
        <p:txBody>
          <a:bodyPr wrap="none">
            <a:spAutoFit/>
          </a:bodyPr>
          <a:lstStyle/>
          <a:p>
            <a:pPr algn="justLow"/>
            <a:r>
              <a:rPr lang="en-US" sz="2800" b="1" dirty="0">
                <a:solidFill>
                  <a:srgbClr val="C00000"/>
                </a:solidFill>
                <a:cs typeface="PT Bold Heading" pitchFamily="2" charset="-78"/>
              </a:rPr>
              <a:t>(Ʃ </a:t>
            </a:r>
            <a:r>
              <a:rPr lang="en-US" sz="2800" b="1" i="1" dirty="0">
                <a:solidFill>
                  <a:srgbClr val="C00000"/>
                </a:solidFill>
                <a:cs typeface="PT Bold Heading" pitchFamily="2" charset="-78"/>
              </a:rPr>
              <a:t>F = 0 )</a:t>
            </a:r>
            <a:endParaRPr lang="ar-SA" sz="2800" b="1" dirty="0">
              <a:solidFill>
                <a:srgbClr val="C00000"/>
              </a:solidFill>
              <a:cs typeface="PT Bold Heading" pitchFamily="2" charset="-78"/>
            </a:endParaRPr>
          </a:p>
        </p:txBody>
      </p:sp>
      <p:sp>
        <p:nvSpPr>
          <p:cNvPr id="28677" name="مستطيل 4"/>
          <p:cNvSpPr>
            <a:spLocks noChangeArrowheads="1"/>
          </p:cNvSpPr>
          <p:nvPr/>
        </p:nvSpPr>
        <p:spPr bwMode="auto">
          <a:xfrm>
            <a:off x="642910" y="3500438"/>
            <a:ext cx="7777170" cy="1231106"/>
          </a:xfrm>
          <a:prstGeom prst="rect">
            <a:avLst/>
          </a:prstGeom>
          <a:noFill/>
          <a:ln w="9525">
            <a:noFill/>
            <a:miter lim="800000"/>
            <a:headEnd/>
            <a:tailEnd/>
          </a:ln>
        </p:spPr>
        <p:txBody>
          <a:bodyPr wrap="square">
            <a:spAutoFit/>
          </a:bodyPr>
          <a:lstStyle/>
          <a:p>
            <a:pPr algn="justLow"/>
            <a:r>
              <a:rPr lang="ar-SA" sz="2200" dirty="0">
                <a:solidFill>
                  <a:schemeClr val="accent2">
                    <a:lumMod val="75000"/>
                  </a:schemeClr>
                </a:solidFill>
                <a:cs typeface="PT Bold Heading" pitchFamily="2" charset="-78"/>
              </a:rPr>
              <a:t>الشرط </a:t>
            </a:r>
            <a:r>
              <a:rPr lang="ar-SA" sz="2200" dirty="0" smtClean="0">
                <a:solidFill>
                  <a:schemeClr val="accent2">
                    <a:lumMod val="75000"/>
                  </a:schemeClr>
                </a:solidFill>
                <a:cs typeface="PT Bold Heading" pitchFamily="2" charset="-78"/>
              </a:rPr>
              <a:t>الثاني </a:t>
            </a:r>
            <a:r>
              <a:rPr lang="ar-SA" sz="2200" dirty="0">
                <a:solidFill>
                  <a:schemeClr val="accent2">
                    <a:lumMod val="75000"/>
                  </a:schemeClr>
                </a:solidFill>
                <a:cs typeface="PT Bold Heading" pitchFamily="2" charset="-78"/>
              </a:rPr>
              <a:t>: </a:t>
            </a:r>
            <a:r>
              <a:rPr lang="ar-SA" sz="2200" dirty="0">
                <a:cs typeface="PT Bold Heading" pitchFamily="2" charset="-78"/>
              </a:rPr>
              <a:t>یجب أن یكون الجسم </a:t>
            </a:r>
            <a:r>
              <a:rPr lang="ar-SA" sz="2200" dirty="0" smtClean="0">
                <a:cs typeface="PT Bold Heading" pitchFamily="2" charset="-78"/>
              </a:rPr>
              <a:t>في </a:t>
            </a:r>
            <a:r>
              <a:rPr lang="ar-SA" sz="2200" dirty="0">
                <a:cs typeface="PT Bold Heading" pitchFamily="2" charset="-78"/>
              </a:rPr>
              <a:t>حالة </a:t>
            </a:r>
            <a:r>
              <a:rPr lang="ar-SA" sz="2200" dirty="0" smtClean="0">
                <a:cs typeface="PT Bold Heading" pitchFamily="2" charset="-78"/>
              </a:rPr>
              <a:t>اتزان دوراني أي </a:t>
            </a:r>
            <a:r>
              <a:rPr lang="ar-SA" sz="2200" dirty="0">
                <a:cs typeface="PT Bold Heading" pitchFamily="2" charset="-78"/>
              </a:rPr>
              <a:t>أن مجموع </a:t>
            </a:r>
            <a:r>
              <a:rPr lang="ar-SA" sz="2200" dirty="0" err="1">
                <a:cs typeface="PT Bold Heading" pitchFamily="2" charset="-78"/>
              </a:rPr>
              <a:t>العزوم</a:t>
            </a:r>
            <a:r>
              <a:rPr lang="ar-SA" sz="2200" dirty="0">
                <a:cs typeface="PT Bold Heading" pitchFamily="2" charset="-78"/>
              </a:rPr>
              <a:t> </a:t>
            </a:r>
            <a:r>
              <a:rPr lang="ar-SA" sz="2200" dirty="0" smtClean="0">
                <a:cs typeface="PT Bold Heading" pitchFamily="2" charset="-78"/>
              </a:rPr>
              <a:t>المؤثر على </a:t>
            </a:r>
            <a:r>
              <a:rPr lang="ar-SA" sz="2200" dirty="0">
                <a:cs typeface="PT Bold Heading" pitchFamily="2" charset="-78"/>
              </a:rPr>
              <a:t>الجسم </a:t>
            </a:r>
            <a:r>
              <a:rPr lang="ar-SA" sz="2200" dirty="0" smtClean="0">
                <a:cs typeface="PT Bold Heading" pitchFamily="2" charset="-78"/>
              </a:rPr>
              <a:t>.</a:t>
            </a:r>
            <a:endParaRPr lang="ar-SA" sz="2200" dirty="0">
              <a:cs typeface="PT Bold Heading" pitchFamily="2" charset="-78"/>
            </a:endParaRPr>
          </a:p>
          <a:p>
            <a:pPr algn="ctr"/>
            <a:r>
              <a:rPr lang="en-US" sz="3000" b="1" dirty="0" smtClean="0">
                <a:solidFill>
                  <a:schemeClr val="accent2">
                    <a:lumMod val="75000"/>
                  </a:schemeClr>
                </a:solidFill>
                <a:cs typeface="PT Bold Heading" pitchFamily="2" charset="-78"/>
              </a:rPr>
              <a:t>(</a:t>
            </a:r>
            <a:r>
              <a:rPr lang="en-US" sz="3000" b="1" dirty="0" err="1" smtClean="0">
                <a:solidFill>
                  <a:schemeClr val="accent2">
                    <a:lumMod val="75000"/>
                  </a:schemeClr>
                </a:solidFill>
                <a:cs typeface="PT Bold Heading" pitchFamily="2" charset="-78"/>
              </a:rPr>
              <a:t>Ʃ</a:t>
            </a:r>
            <a:r>
              <a:rPr lang="en-US" sz="3000" b="1" i="1" dirty="0" err="1" smtClean="0">
                <a:solidFill>
                  <a:schemeClr val="accent2">
                    <a:lumMod val="75000"/>
                  </a:schemeClr>
                </a:solidFill>
                <a:cs typeface="PT Bold Heading" pitchFamily="2" charset="-78"/>
              </a:rPr>
              <a:t>t</a:t>
            </a:r>
            <a:r>
              <a:rPr lang="en-US" sz="3000" b="1" i="1" dirty="0" smtClean="0">
                <a:solidFill>
                  <a:schemeClr val="accent2">
                    <a:lumMod val="75000"/>
                  </a:schemeClr>
                </a:solidFill>
                <a:cs typeface="PT Bold Heading" pitchFamily="2" charset="-78"/>
              </a:rPr>
              <a:t> </a:t>
            </a:r>
            <a:r>
              <a:rPr lang="en-US" sz="3000" b="1" i="1" dirty="0">
                <a:solidFill>
                  <a:schemeClr val="accent2">
                    <a:lumMod val="75000"/>
                  </a:schemeClr>
                </a:solidFill>
                <a:cs typeface="PT Bold Heading" pitchFamily="2" charset="-78"/>
              </a:rPr>
              <a:t>= 0 )</a:t>
            </a:r>
            <a:endParaRPr lang="ar-SA" sz="3000" b="1" dirty="0">
              <a:solidFill>
                <a:schemeClr val="accent2">
                  <a:lumMod val="75000"/>
                </a:schemeClr>
              </a:solidFill>
              <a:cs typeface="PT Bold Heading" pitchFamily="2" charset="-78"/>
            </a:endParaRPr>
          </a:p>
        </p:txBody>
      </p:sp>
      <p:pic>
        <p:nvPicPr>
          <p:cNvPr id="6" name="Picture 2"/>
          <p:cNvPicPr>
            <a:picLocks noChangeAspect="1" noChangeArrowheads="1"/>
          </p:cNvPicPr>
          <p:nvPr/>
        </p:nvPicPr>
        <p:blipFill>
          <a:blip r:embed="rId3"/>
          <a:srcRect/>
          <a:stretch>
            <a:fillRect/>
          </a:stretch>
        </p:blipFill>
        <p:spPr bwMode="auto">
          <a:xfrm>
            <a:off x="2214546" y="4786322"/>
            <a:ext cx="4429156" cy="2000264"/>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blinds(horizontal)">
                                      <p:cBhvr>
                                        <p:cTn id="11" dur="500"/>
                                        <p:tgtEl>
                                          <p:spTgt spid="2867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checkerboard(across)">
                                      <p:cBhvr>
                                        <p:cTn id="15" dur="2000"/>
                                        <p:tgtEl>
                                          <p:spTgt spid="28676"/>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28677"/>
                                        </p:tgtEl>
                                        <p:attrNameLst>
                                          <p:attrName>style.visibility</p:attrName>
                                        </p:attrNameLst>
                                      </p:cBhvr>
                                      <p:to>
                                        <p:strVal val="visible"/>
                                      </p:to>
                                    </p:set>
                                    <p:animEffect transition="in" filter="blinds(horizontal)">
                                      <p:cBhvr>
                                        <p:cTn id="19" dur="500"/>
                                        <p:tgtEl>
                                          <p:spTgt spid="28677"/>
                                        </p:tgtEl>
                                      </p:cBhvr>
                                    </p:animEffect>
                                  </p:childTnLst>
                                </p:cTn>
                              </p:par>
                            </p:childTnLst>
                          </p:cTn>
                        </p:par>
                        <p:par>
                          <p:cTn id="20" fill="hold">
                            <p:stCondLst>
                              <p:cond delay="3500"/>
                            </p:stCondLst>
                            <p:childTnLst>
                              <p:par>
                                <p:cTn id="21" presetID="5" presetClass="entr" presetSubtype="1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2867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7282" name="Picture 2" descr="87878787"/>
          <p:cNvPicPr>
            <a:picLocks noChangeAspect="1" noChangeArrowheads="1"/>
          </p:cNvPicPr>
          <p:nvPr/>
        </p:nvPicPr>
        <p:blipFill>
          <a:blip r:embed="rId3"/>
          <a:srcRect t="28572"/>
          <a:stretch>
            <a:fillRect/>
          </a:stretch>
        </p:blipFill>
        <p:spPr bwMode="auto">
          <a:xfrm>
            <a:off x="285720" y="1643050"/>
            <a:ext cx="8543955" cy="4643446"/>
          </a:xfrm>
          <a:prstGeom prst="rect">
            <a:avLst/>
          </a:prstGeom>
          <a:noFill/>
          <a:ln w="9525">
            <a:noFill/>
            <a:miter lim="800000"/>
            <a:headEnd/>
            <a:tailEnd/>
          </a:ln>
        </p:spPr>
      </p:pic>
      <p:sp>
        <p:nvSpPr>
          <p:cNvPr id="3" name="مربع نص 2"/>
          <p:cNvSpPr txBox="1"/>
          <p:nvPr/>
        </p:nvSpPr>
        <p:spPr>
          <a:xfrm>
            <a:off x="642910" y="428604"/>
            <a:ext cx="7715304" cy="584775"/>
          </a:xfrm>
          <a:prstGeom prst="rect">
            <a:avLst/>
          </a:prstGeom>
          <a:noFill/>
        </p:spPr>
        <p:txBody>
          <a:bodyPr wrap="square" rtlCol="1">
            <a:spAutoFit/>
          </a:bodyPr>
          <a:lstStyle/>
          <a:p>
            <a:pPr algn="ctr"/>
            <a:r>
              <a:rPr lang="ar-SA"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القوة الظاهرية الوهمية ( القوة الطاردة المركزية )</a:t>
            </a:r>
            <a:endParaRPr lang="ar-SA"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3400"/>
                            </p:stCondLst>
                            <p:childTnLst>
                              <p:par>
                                <p:cTn id="9" presetID="4" presetClass="entr" presetSubtype="16" fill="hold" nodeType="afterEffect">
                                  <p:stCondLst>
                                    <p:cond delay="0"/>
                                  </p:stCondLst>
                                  <p:childTnLst>
                                    <p:set>
                                      <p:cBhvr>
                                        <p:cTn id="10" dur="1" fill="hold">
                                          <p:stCondLst>
                                            <p:cond delay="0"/>
                                          </p:stCondLst>
                                        </p:cTn>
                                        <p:tgtEl>
                                          <p:spTgt spid="97282"/>
                                        </p:tgtEl>
                                        <p:attrNameLst>
                                          <p:attrName>style.visibility</p:attrName>
                                        </p:attrNameLst>
                                      </p:cBhvr>
                                      <p:to>
                                        <p:strVal val="visible"/>
                                      </p:to>
                                    </p:set>
                                    <p:animEffect transition="in" filter="box(in)">
                                      <p:cBhvr>
                                        <p:cTn id="11" dur="500"/>
                                        <p:tgtEl>
                                          <p:spTgt spid="97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362" name="مستطيل 3"/>
          <p:cNvSpPr>
            <a:spLocks noChangeArrowheads="1"/>
          </p:cNvSpPr>
          <p:nvPr/>
        </p:nvSpPr>
        <p:spPr bwMode="auto">
          <a:xfrm>
            <a:off x="714348" y="285728"/>
            <a:ext cx="7905752" cy="769441"/>
          </a:xfrm>
          <a:prstGeom prst="rect">
            <a:avLst/>
          </a:prstGeom>
          <a:noFill/>
          <a:ln w="9525">
            <a:noFill/>
            <a:miter lim="800000"/>
            <a:headEnd/>
            <a:tailEnd/>
          </a:ln>
        </p:spPr>
        <p:txBody>
          <a:bodyPr wrap="square">
            <a:spAutoFit/>
          </a:bodyPr>
          <a:lstStyle/>
          <a:p>
            <a:pPr algn="justLow"/>
            <a:r>
              <a:rPr lang="ar-SA" sz="2200" dirty="0">
                <a:cs typeface="PT Bold Heading" pitchFamily="2" charset="-78"/>
              </a:rPr>
              <a:t>المقصود </a:t>
            </a:r>
            <a:r>
              <a:rPr lang="ar-SA" sz="2200" dirty="0" err="1">
                <a:cs typeface="PT Bold Heading" pitchFamily="2" charset="-78"/>
              </a:rPr>
              <a:t>بـ</a:t>
            </a:r>
            <a:r>
              <a:rPr lang="ar-SA" sz="2200" dirty="0">
                <a:cs typeface="PT Bold Heading" pitchFamily="2" charset="-78"/>
              </a:rPr>
              <a:t> " </a:t>
            </a:r>
            <a:r>
              <a:rPr lang="ar-SA" sz="2200" dirty="0">
                <a:solidFill>
                  <a:srgbClr val="00B050"/>
                </a:solidFill>
                <a:cs typeface="PT Bold Heading" pitchFamily="2" charset="-78"/>
              </a:rPr>
              <a:t>كلما </a:t>
            </a:r>
            <a:r>
              <a:rPr lang="ar-SA" sz="2200" dirty="0" err="1">
                <a:solidFill>
                  <a:srgbClr val="00B050"/>
                </a:solidFill>
                <a:cs typeface="PT Bold Heading" pitchFamily="2" charset="-78"/>
              </a:rPr>
              <a:t>أقتربت</a:t>
            </a:r>
            <a:r>
              <a:rPr lang="ar-SA" sz="2200" dirty="0">
                <a:solidFill>
                  <a:srgbClr val="00B050"/>
                </a:solidFill>
                <a:cs typeface="PT Bold Heading" pitchFamily="2" charset="-78"/>
              </a:rPr>
              <a:t> الكتلة من محور الدوران " </a:t>
            </a:r>
            <a:r>
              <a:rPr lang="ar-SA" sz="2200" dirty="0">
                <a:cs typeface="PT Bold Heading" pitchFamily="2" charset="-78"/>
              </a:rPr>
              <a:t>أي كلما كانت كتلتها أقرب إلى المركز أو في المركز نفسه ، والصورة التالية توضح المُراد </a:t>
            </a:r>
            <a:r>
              <a:rPr lang="ar-SA" sz="2200" dirty="0" smtClean="0">
                <a:cs typeface="PT Bold Heading" pitchFamily="2" charset="-78"/>
              </a:rPr>
              <a:t>:</a:t>
            </a:r>
            <a:endParaRPr lang="ar-SA" sz="2200" dirty="0">
              <a:cs typeface="PT Bold Heading" pitchFamily="2" charset="-78"/>
            </a:endParaRPr>
          </a:p>
        </p:txBody>
      </p:sp>
      <p:sp>
        <p:nvSpPr>
          <p:cNvPr id="5" name="مستطيل 4"/>
          <p:cNvSpPr>
            <a:spLocks noChangeArrowheads="1"/>
          </p:cNvSpPr>
          <p:nvPr/>
        </p:nvSpPr>
        <p:spPr bwMode="auto">
          <a:xfrm>
            <a:off x="1357290" y="4357694"/>
            <a:ext cx="6667488" cy="830997"/>
          </a:xfrm>
          <a:prstGeom prst="rect">
            <a:avLst/>
          </a:prstGeom>
          <a:noFill/>
          <a:ln w="9525">
            <a:noFill/>
            <a:miter lim="800000"/>
            <a:headEnd/>
            <a:tailEnd/>
          </a:ln>
        </p:spPr>
        <p:txBody>
          <a:bodyPr wrap="square">
            <a:spAutoFit/>
          </a:bodyPr>
          <a:lstStyle/>
          <a:p>
            <a:pPr algn="justLow"/>
            <a:r>
              <a:rPr lang="ar-SA" sz="2400" dirty="0">
                <a:solidFill>
                  <a:schemeClr val="accent2">
                    <a:lumMod val="75000"/>
                  </a:schemeClr>
                </a:solidFill>
                <a:cs typeface="PT Bold Heading" pitchFamily="2" charset="-78"/>
              </a:rPr>
              <a:t>لاحظ أنّ الجسم الأول كتلته أبعد عن المركز ( محور الدوران ) بينما كتلة الجسم </a:t>
            </a:r>
            <a:r>
              <a:rPr lang="ar-SA" sz="2400" dirty="0" smtClean="0">
                <a:solidFill>
                  <a:schemeClr val="accent2">
                    <a:lumMod val="75000"/>
                  </a:schemeClr>
                </a:solidFill>
                <a:cs typeface="PT Bold Heading" pitchFamily="2" charset="-78"/>
              </a:rPr>
              <a:t>الرابع </a:t>
            </a:r>
            <a:r>
              <a:rPr lang="ar-SA" sz="2400" dirty="0">
                <a:solidFill>
                  <a:schemeClr val="accent2">
                    <a:lumMod val="75000"/>
                  </a:schemeClr>
                </a:solidFill>
                <a:cs typeface="PT Bold Heading" pitchFamily="2" charset="-78"/>
              </a:rPr>
              <a:t>تمر بالمركز </a:t>
            </a:r>
            <a:r>
              <a:rPr lang="ar-SA" sz="2400" dirty="0" smtClean="0">
                <a:solidFill>
                  <a:schemeClr val="accent2">
                    <a:lumMod val="75000"/>
                  </a:schemeClr>
                </a:solidFill>
                <a:cs typeface="PT Bold Heading" pitchFamily="2" charset="-78"/>
              </a:rPr>
              <a:t> .</a:t>
            </a:r>
            <a:endParaRPr lang="ar-SA" sz="2400" dirty="0">
              <a:solidFill>
                <a:schemeClr val="accent2">
                  <a:lumMod val="75000"/>
                </a:schemeClr>
              </a:solidFill>
              <a:cs typeface="PT Bold Heading" pitchFamily="2" charset="-78"/>
            </a:endParaRPr>
          </a:p>
        </p:txBody>
      </p:sp>
      <p:pic>
        <p:nvPicPr>
          <p:cNvPr id="144387" name="Picture 3" descr="C:\Users\تاتو\Desktop\user4347_pic1146_1315483332.jpg"/>
          <p:cNvPicPr>
            <a:picLocks noChangeAspect="1" noChangeArrowheads="1"/>
          </p:cNvPicPr>
          <p:nvPr/>
        </p:nvPicPr>
        <p:blipFill>
          <a:blip r:embed="rId3"/>
          <a:srcRect/>
          <a:stretch>
            <a:fillRect/>
          </a:stretch>
        </p:blipFill>
        <p:spPr bwMode="auto">
          <a:xfrm>
            <a:off x="500034" y="1428736"/>
            <a:ext cx="8196290" cy="2402361"/>
          </a:xfrm>
          <a:prstGeom prst="rect">
            <a:avLst/>
          </a:prstGeom>
          <a:noFill/>
          <a:ln w="9525">
            <a:solidFill>
              <a:schemeClr val="accent1">
                <a:lumMod val="75000"/>
              </a:schemeClr>
            </a:solid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wd">
                                    <p:tmPct val="10000"/>
                                  </p:iterate>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 calcmode="lin" valueType="num">
                                      <p:cBhvr>
                                        <p:cTn id="9" dur="500" fill="hold"/>
                                        <p:tgtEl>
                                          <p:spTgt spid="15362"/>
                                        </p:tgtEl>
                                        <p:attrNameLst>
                                          <p:attrName>style.rotation</p:attrName>
                                        </p:attrNameLst>
                                      </p:cBhvr>
                                      <p:tavLst>
                                        <p:tav tm="0">
                                          <p:val>
                                            <p:fltVal val="360"/>
                                          </p:val>
                                        </p:tav>
                                        <p:tav tm="100000">
                                          <p:val>
                                            <p:fltVal val="0"/>
                                          </p:val>
                                        </p:tav>
                                      </p:tavLst>
                                    </p:anim>
                                    <p:animEffect transition="in" filter="fade">
                                      <p:cBhvr>
                                        <p:cTn id="10" dur="500"/>
                                        <p:tgtEl>
                                          <p:spTgt spid="15362"/>
                                        </p:tgtEl>
                                      </p:cBhvr>
                                    </p:animEffect>
                                  </p:childTnLst>
                                </p:cTn>
                              </p:par>
                            </p:childTnLst>
                          </p:cTn>
                        </p:par>
                        <p:par>
                          <p:cTn id="11" fill="hold">
                            <p:stCondLst>
                              <p:cond delay="1800"/>
                            </p:stCondLst>
                            <p:childTnLst>
                              <p:par>
                                <p:cTn id="12" presetID="3" presetClass="entr" presetSubtype="10" fill="hold" nodeType="afterEffect">
                                  <p:stCondLst>
                                    <p:cond delay="0"/>
                                  </p:stCondLst>
                                  <p:childTnLst>
                                    <p:set>
                                      <p:cBhvr>
                                        <p:cTn id="13" dur="1" fill="hold">
                                          <p:stCondLst>
                                            <p:cond delay="0"/>
                                          </p:stCondLst>
                                        </p:cTn>
                                        <p:tgtEl>
                                          <p:spTgt spid="144387"/>
                                        </p:tgtEl>
                                        <p:attrNameLst>
                                          <p:attrName>style.visibility</p:attrName>
                                        </p:attrNameLst>
                                      </p:cBhvr>
                                      <p:to>
                                        <p:strVal val="visible"/>
                                      </p:to>
                                    </p:set>
                                    <p:animEffect transition="in" filter="blinds(horizontal)">
                                      <p:cBhvr>
                                        <p:cTn id="14" dur="2000"/>
                                        <p:tgtEl>
                                          <p:spTgt spid="144387"/>
                                        </p:tgtEl>
                                      </p:cBhvr>
                                    </p:animEffect>
                                  </p:childTnLst>
                                </p:cTn>
                              </p:par>
                            </p:childTnLst>
                          </p:cTn>
                        </p:par>
                        <p:par>
                          <p:cTn id="15" fill="hold">
                            <p:stCondLst>
                              <p:cond delay="3800"/>
                            </p:stCondLst>
                            <p:childTnLst>
                              <p:par>
                                <p:cTn id="16" presetID="4" presetClass="entr" presetSubtype="16"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2" name="مستطيل 1"/>
          <p:cNvSpPr>
            <a:spLocks noChangeArrowheads="1"/>
          </p:cNvSpPr>
          <p:nvPr/>
        </p:nvSpPr>
        <p:spPr bwMode="auto">
          <a:xfrm>
            <a:off x="2714612" y="304800"/>
            <a:ext cx="6200788" cy="4154984"/>
          </a:xfrm>
          <a:prstGeom prst="rect">
            <a:avLst/>
          </a:prstGeom>
          <a:noFill/>
          <a:ln w="9525">
            <a:noFill/>
            <a:miter lim="800000"/>
            <a:headEnd/>
            <a:tailEnd/>
          </a:ln>
        </p:spPr>
        <p:txBody>
          <a:bodyPr wrap="square">
            <a:spAutoFit/>
          </a:bodyPr>
          <a:lstStyle/>
          <a:p>
            <a:pPr algn="justLow">
              <a:defRPr/>
            </a:pPr>
            <a:r>
              <a:rPr lang="ar-SA" sz="2200" dirty="0">
                <a:solidFill>
                  <a:schemeClr val="accent2">
                    <a:lumMod val="75000"/>
                  </a:schemeClr>
                </a:solidFill>
                <a:cs typeface="PT Bold Heading" pitchFamily="2" charset="-78"/>
              </a:rPr>
              <a:t>افترض أن شخصا یقف </a:t>
            </a:r>
            <a:r>
              <a:rPr lang="ar-SA" sz="2200" dirty="0" smtClean="0">
                <a:solidFill>
                  <a:schemeClr val="accent2">
                    <a:lumMod val="75000"/>
                  </a:schemeClr>
                </a:solidFill>
                <a:cs typeface="PT Bold Heading" pitchFamily="2" charset="-78"/>
              </a:rPr>
              <a:t>في </a:t>
            </a:r>
            <a:r>
              <a:rPr lang="ar-SA" sz="2200" dirty="0">
                <a:solidFill>
                  <a:schemeClr val="accent2">
                    <a:lumMod val="75000"/>
                  </a:schemeClr>
                </a:solidFill>
                <a:cs typeface="PT Bold Heading" pitchFamily="2" charset="-78"/>
              </a:rPr>
              <a:t>مركز قرص دوار قذف </a:t>
            </a:r>
            <a:r>
              <a:rPr lang="ar-SA" sz="2200" dirty="0" smtClean="0">
                <a:solidFill>
                  <a:schemeClr val="accent2">
                    <a:lumMod val="75000"/>
                  </a:schemeClr>
                </a:solidFill>
                <a:cs typeface="PT Bold Heading" pitchFamily="2" charset="-78"/>
              </a:rPr>
              <a:t>كرة في </a:t>
            </a:r>
            <a:r>
              <a:rPr lang="ar-SA" sz="2200" dirty="0">
                <a:solidFill>
                  <a:schemeClr val="accent2">
                    <a:lumMod val="75000"/>
                  </a:schemeClr>
                </a:solidFill>
                <a:cs typeface="PT Bold Heading" pitchFamily="2" charset="-78"/>
              </a:rPr>
              <a:t>اتجاه حافة </a:t>
            </a:r>
            <a:r>
              <a:rPr lang="ar-SA" sz="2200" dirty="0" smtClean="0">
                <a:solidFill>
                  <a:schemeClr val="accent2">
                    <a:lumMod val="75000"/>
                  </a:schemeClr>
                </a:solidFill>
                <a:cs typeface="PT Bold Heading" pitchFamily="2" charset="-78"/>
              </a:rPr>
              <a:t>القرص:</a:t>
            </a:r>
            <a:endParaRPr lang="ar-SA" sz="2200" dirty="0">
              <a:solidFill>
                <a:schemeClr val="accent2">
                  <a:lumMod val="75000"/>
                </a:schemeClr>
              </a:solidFill>
              <a:cs typeface="PT Bold Heading" pitchFamily="2" charset="-78"/>
            </a:endParaRPr>
          </a:p>
          <a:p>
            <a:pPr algn="justLow">
              <a:defRPr/>
            </a:pPr>
            <a:r>
              <a:rPr lang="ar-SA" sz="2200" dirty="0" smtClean="0">
                <a:cs typeface="PT Bold Heading" pitchFamily="2" charset="-78"/>
              </a:rPr>
              <a:t>1- إذا </a:t>
            </a:r>
            <a:r>
              <a:rPr lang="ar-SA" sz="2200" dirty="0">
                <a:cs typeface="PT Bold Heading" pitchFamily="2" charset="-78"/>
              </a:rPr>
              <a:t>كان ھناك شخصا </a:t>
            </a:r>
            <a:r>
              <a:rPr lang="ar-SA" sz="2200" dirty="0">
                <a:solidFill>
                  <a:srgbClr val="002060"/>
                </a:solidFill>
                <a:cs typeface="PT Bold Heading" pitchFamily="2" charset="-78"/>
              </a:rPr>
              <a:t>یقف خارج </a:t>
            </a:r>
            <a:r>
              <a:rPr lang="ar-SA" sz="2200" dirty="0" smtClean="0">
                <a:cs typeface="PT Bold Heading" pitchFamily="2" charset="-78"/>
              </a:rPr>
              <a:t>القرص الدوار فإنه </a:t>
            </a:r>
            <a:r>
              <a:rPr lang="ar-SA" sz="2200" dirty="0">
                <a:cs typeface="PT Bold Heading" pitchFamily="2" charset="-78"/>
              </a:rPr>
              <a:t>یلاحظ أن الكرة تتحرك </a:t>
            </a:r>
            <a:r>
              <a:rPr lang="ar-SA" sz="2200" dirty="0" smtClean="0">
                <a:cs typeface="PT Bold Heading" pitchFamily="2" charset="-78"/>
              </a:rPr>
              <a:t>في </a:t>
            </a:r>
            <a:r>
              <a:rPr lang="ar-SA" sz="2200" dirty="0">
                <a:cs typeface="PT Bold Heading" pitchFamily="2" charset="-78"/>
              </a:rPr>
              <a:t>خط مستقیم </a:t>
            </a:r>
            <a:r>
              <a:rPr lang="ar-SA" sz="2200" dirty="0" smtClean="0">
                <a:cs typeface="PT Bold Heading" pitchFamily="2" charset="-78"/>
              </a:rPr>
              <a:t>بسرعة ثابتة .</a:t>
            </a:r>
            <a:endParaRPr lang="ar-SA" sz="2200" dirty="0">
              <a:cs typeface="PT Bold Heading" pitchFamily="2" charset="-78"/>
            </a:endParaRPr>
          </a:p>
          <a:p>
            <a:pPr algn="justLow">
              <a:defRPr/>
            </a:pPr>
            <a:r>
              <a:rPr lang="ar-SA" sz="2200" dirty="0" smtClean="0">
                <a:cs typeface="PT Bold Heading" pitchFamily="2" charset="-78"/>
              </a:rPr>
              <a:t>2- </a:t>
            </a:r>
            <a:r>
              <a:rPr lang="ar-SA" sz="2200" dirty="0">
                <a:cs typeface="PT Bold Heading" pitchFamily="2" charset="-78"/>
              </a:rPr>
              <a:t>إذا كان ھ</a:t>
            </a:r>
            <a:r>
              <a:rPr lang="ar-SA" sz="2200" dirty="0" err="1">
                <a:cs typeface="PT Bold Heading" pitchFamily="2" charset="-78"/>
              </a:rPr>
              <a:t>ناك</a:t>
            </a:r>
            <a:r>
              <a:rPr lang="ar-SA" sz="2200" dirty="0">
                <a:cs typeface="PT Bold Heading" pitchFamily="2" charset="-78"/>
              </a:rPr>
              <a:t> </a:t>
            </a:r>
            <a:r>
              <a:rPr lang="ar-SA" sz="2200" dirty="0" smtClean="0">
                <a:cs typeface="PT Bold Heading" pitchFamily="2" charset="-78"/>
              </a:rPr>
              <a:t>شخص ثابت </a:t>
            </a:r>
            <a:r>
              <a:rPr lang="ar-SA" sz="2200" dirty="0">
                <a:solidFill>
                  <a:srgbClr val="002060"/>
                </a:solidFill>
                <a:cs typeface="PT Bold Heading" pitchFamily="2" charset="-78"/>
              </a:rPr>
              <a:t>یقف فوق </a:t>
            </a:r>
            <a:r>
              <a:rPr lang="ar-SA" sz="2200" dirty="0" smtClean="0">
                <a:cs typeface="PT Bold Heading" pitchFamily="2" charset="-78"/>
              </a:rPr>
              <a:t>القرص الدوار ویدور معه فإنه </a:t>
            </a:r>
            <a:r>
              <a:rPr lang="ar-SA" sz="2200" dirty="0">
                <a:cs typeface="PT Bold Heading" pitchFamily="2" charset="-78"/>
              </a:rPr>
              <a:t>یرى الكرة كانھا تتحرك </a:t>
            </a:r>
            <a:r>
              <a:rPr lang="ar-SA" sz="2200" dirty="0" smtClean="0">
                <a:cs typeface="PT Bold Heading" pitchFamily="2" charset="-78"/>
              </a:rPr>
              <a:t>في مسار منحنى </a:t>
            </a:r>
            <a:r>
              <a:rPr lang="ar-SA" sz="2200" dirty="0">
                <a:cs typeface="PT Bold Heading" pitchFamily="2" charset="-78"/>
              </a:rPr>
              <a:t>بسرعة </a:t>
            </a:r>
            <a:r>
              <a:rPr lang="ar-SA" sz="2200" dirty="0" smtClean="0">
                <a:cs typeface="PT Bold Heading" pitchFamily="2" charset="-78"/>
              </a:rPr>
              <a:t>ثابتة .</a:t>
            </a:r>
          </a:p>
          <a:p>
            <a:pPr algn="justLow">
              <a:defRPr/>
            </a:pPr>
            <a:endParaRPr lang="ar-SA" sz="2200" dirty="0">
              <a:cs typeface="PT Bold Heading" pitchFamily="2" charset="-78"/>
            </a:endParaRPr>
          </a:p>
          <a:p>
            <a:pPr algn="justLow">
              <a:defRPr/>
            </a:pPr>
            <a:r>
              <a:rPr lang="ar-SA" sz="2200" dirty="0" smtClean="0">
                <a:cs typeface="PT Bold Heading" pitchFamily="2" charset="-78"/>
              </a:rPr>
              <a:t>   إذن </a:t>
            </a:r>
            <a:r>
              <a:rPr lang="ar-SA" sz="2200" dirty="0">
                <a:cs typeface="PT Bold Heading" pitchFamily="2" charset="-78"/>
              </a:rPr>
              <a:t>فإننا نلاحظ </a:t>
            </a:r>
            <a:r>
              <a:rPr lang="ar-SA" sz="2200" dirty="0" smtClean="0">
                <a:cs typeface="PT Bold Heading" pitchFamily="2" charset="-78"/>
              </a:rPr>
              <a:t>انحرافاً في </a:t>
            </a:r>
            <a:r>
              <a:rPr lang="ar-SA" sz="2200" dirty="0">
                <a:cs typeface="PT Bold Heading" pitchFamily="2" charset="-78"/>
              </a:rPr>
              <a:t>الحركة الأفقیة عندما </a:t>
            </a:r>
            <a:r>
              <a:rPr lang="ar-SA" sz="2200" dirty="0" smtClean="0">
                <a:cs typeface="PT Bold Heading" pitchFamily="2" charset="-78"/>
              </a:rPr>
              <a:t>نكون في </a:t>
            </a:r>
            <a:r>
              <a:rPr lang="ar-SA" sz="2200" dirty="0">
                <a:cs typeface="PT Bold Heading" pitchFamily="2" charset="-78"/>
              </a:rPr>
              <a:t>إطار دوار ( یدور </a:t>
            </a:r>
            <a:r>
              <a:rPr lang="ar-SA" sz="2200" dirty="0" smtClean="0">
                <a:cs typeface="PT Bold Heading" pitchFamily="2" charset="-78"/>
              </a:rPr>
              <a:t>) ..</a:t>
            </a:r>
            <a:endParaRPr lang="ar-SA" sz="2200" dirty="0">
              <a:cs typeface="PT Bold Heading" pitchFamily="2" charset="-78"/>
            </a:endParaRPr>
          </a:p>
          <a:p>
            <a:pPr algn="justLow">
              <a:defRPr/>
            </a:pPr>
            <a:r>
              <a:rPr lang="ar-SA" sz="2200" dirty="0" smtClean="0">
                <a:cs typeface="PT Bold Heading" pitchFamily="2" charset="-78"/>
              </a:rPr>
              <a:t>   لا </a:t>
            </a:r>
            <a:r>
              <a:rPr lang="ar-SA" sz="2200" dirty="0">
                <a:cs typeface="PT Bold Heading" pitchFamily="2" charset="-78"/>
              </a:rPr>
              <a:t>توجد قوة حقیقیة تسبب ھذا </a:t>
            </a:r>
            <a:r>
              <a:rPr lang="ar-SA" sz="2200" dirty="0" smtClean="0">
                <a:cs typeface="PT Bold Heading" pitchFamily="2" charset="-78"/>
              </a:rPr>
              <a:t>الانحراف </a:t>
            </a:r>
            <a:r>
              <a:rPr lang="ar-SA" sz="2200" dirty="0">
                <a:cs typeface="PT Bold Heading" pitchFamily="2" charset="-78"/>
              </a:rPr>
              <a:t>ولكن یبدو (یظھر) لنا أن ھ</a:t>
            </a:r>
            <a:r>
              <a:rPr lang="ar-SA" sz="2200" dirty="0" err="1">
                <a:cs typeface="PT Bold Heading" pitchFamily="2" charset="-78"/>
              </a:rPr>
              <a:t>ناك</a:t>
            </a:r>
            <a:r>
              <a:rPr lang="ar-SA" sz="2200" dirty="0">
                <a:cs typeface="PT Bold Heading" pitchFamily="2" charset="-78"/>
              </a:rPr>
              <a:t> </a:t>
            </a:r>
            <a:r>
              <a:rPr lang="ar-SA" sz="2200" dirty="0" smtClean="0">
                <a:cs typeface="PT Bold Heading" pitchFamily="2" charset="-78"/>
              </a:rPr>
              <a:t>قوة .</a:t>
            </a:r>
            <a:endParaRPr lang="ar-SA" sz="2200" dirty="0">
              <a:cs typeface="PT Bold Heading" pitchFamily="2" charset="-78"/>
            </a:endParaRPr>
          </a:p>
        </p:txBody>
      </p:sp>
      <p:sp>
        <p:nvSpPr>
          <p:cNvPr id="30723" name="مستطيل 2"/>
          <p:cNvSpPr>
            <a:spLocks noChangeArrowheads="1"/>
          </p:cNvSpPr>
          <p:nvPr/>
        </p:nvSpPr>
        <p:spPr bwMode="auto">
          <a:xfrm>
            <a:off x="3141220" y="4643446"/>
            <a:ext cx="4770857" cy="461665"/>
          </a:xfrm>
          <a:prstGeom prst="rect">
            <a:avLst/>
          </a:prstGeom>
          <a:noFill/>
          <a:ln w="9525">
            <a:noFill/>
            <a:miter lim="800000"/>
            <a:headEnd/>
            <a:tailEnd/>
          </a:ln>
        </p:spPr>
        <p:txBody>
          <a:bodyPr wrap="none">
            <a:spAutoFit/>
          </a:bodyPr>
          <a:lstStyle/>
          <a:p>
            <a:r>
              <a:rPr lang="ar-SA" sz="2400" dirty="0">
                <a:solidFill>
                  <a:schemeClr val="accent6">
                    <a:lumMod val="75000"/>
                  </a:schemeClr>
                </a:solidFill>
                <a:cs typeface="PT Bold Heading" pitchFamily="2" charset="-78"/>
              </a:rPr>
              <a:t>لذلك </a:t>
            </a:r>
            <a:r>
              <a:rPr lang="ar-SA" sz="2400" dirty="0" err="1">
                <a:solidFill>
                  <a:schemeClr val="accent6">
                    <a:lumMod val="75000"/>
                  </a:schemeClr>
                </a:solidFill>
                <a:cs typeface="PT Bold Heading" pitchFamily="2" charset="-78"/>
              </a:rPr>
              <a:t>ف</a:t>
            </a:r>
            <a:r>
              <a:rPr lang="ar-SA" sz="2400" dirty="0">
                <a:solidFill>
                  <a:schemeClr val="accent6">
                    <a:lumMod val="75000"/>
                  </a:schemeClr>
                </a:solidFill>
                <a:cs typeface="PT Bold Heading" pitchFamily="2" charset="-78"/>
              </a:rPr>
              <a:t>ھ</a:t>
            </a:r>
            <a:r>
              <a:rPr lang="ar-SA" sz="2400" dirty="0" err="1">
                <a:solidFill>
                  <a:schemeClr val="accent6">
                    <a:lumMod val="75000"/>
                  </a:schemeClr>
                </a:solidFill>
                <a:cs typeface="PT Bold Heading" pitchFamily="2" charset="-78"/>
              </a:rPr>
              <a:t>ذه</a:t>
            </a:r>
            <a:r>
              <a:rPr lang="ar-SA" sz="2400" dirty="0">
                <a:solidFill>
                  <a:schemeClr val="accent6">
                    <a:lumMod val="75000"/>
                  </a:schemeClr>
                </a:solidFill>
                <a:cs typeface="PT Bold Heading" pitchFamily="2" charset="-78"/>
              </a:rPr>
              <a:t> القوة </a:t>
            </a:r>
            <a:r>
              <a:rPr lang="ar-SA" sz="2400" dirty="0" err="1">
                <a:solidFill>
                  <a:schemeClr val="accent6">
                    <a:lumMod val="75000"/>
                  </a:schemeClr>
                </a:solidFill>
                <a:cs typeface="PT Bold Heading" pitchFamily="2" charset="-78"/>
              </a:rPr>
              <a:t>الظا</a:t>
            </a:r>
            <a:r>
              <a:rPr lang="ar-SA" sz="2400" dirty="0">
                <a:solidFill>
                  <a:schemeClr val="accent6">
                    <a:lumMod val="75000"/>
                  </a:schemeClr>
                </a:solidFill>
                <a:cs typeface="PT Bold Heading" pitchFamily="2" charset="-78"/>
              </a:rPr>
              <a:t>ھ</a:t>
            </a:r>
            <a:r>
              <a:rPr lang="ar-SA" sz="2400" dirty="0" err="1">
                <a:solidFill>
                  <a:schemeClr val="accent6">
                    <a:lumMod val="75000"/>
                  </a:schemeClr>
                </a:solidFill>
                <a:cs typeface="PT Bold Heading" pitchFamily="2" charset="-78"/>
              </a:rPr>
              <a:t>ریة</a:t>
            </a:r>
            <a:r>
              <a:rPr lang="ar-SA" sz="2400" dirty="0">
                <a:solidFill>
                  <a:schemeClr val="accent6">
                    <a:lumMod val="75000"/>
                  </a:schemeClr>
                </a:solidFill>
                <a:cs typeface="PT Bold Heading" pitchFamily="2" charset="-78"/>
              </a:rPr>
              <a:t> ھى قوة </a:t>
            </a:r>
            <a:r>
              <a:rPr lang="ar-SA" sz="2400" dirty="0" err="1">
                <a:solidFill>
                  <a:schemeClr val="accent6">
                    <a:lumMod val="75000"/>
                  </a:schemeClr>
                </a:solidFill>
                <a:cs typeface="PT Bold Heading" pitchFamily="2" charset="-78"/>
              </a:rPr>
              <a:t>و</a:t>
            </a:r>
            <a:r>
              <a:rPr lang="ar-SA" sz="2400" dirty="0">
                <a:solidFill>
                  <a:schemeClr val="accent6">
                    <a:lumMod val="75000"/>
                  </a:schemeClr>
                </a:solidFill>
                <a:cs typeface="PT Bold Heading" pitchFamily="2" charset="-78"/>
              </a:rPr>
              <a:t>ھ</a:t>
            </a:r>
            <a:r>
              <a:rPr lang="ar-SA" sz="2400" dirty="0" err="1">
                <a:solidFill>
                  <a:schemeClr val="accent6">
                    <a:lumMod val="75000"/>
                  </a:schemeClr>
                </a:solidFill>
                <a:cs typeface="PT Bold Heading" pitchFamily="2" charset="-78"/>
              </a:rPr>
              <a:t>میة</a:t>
            </a:r>
            <a:endParaRPr lang="ar-SA" sz="2400" dirty="0">
              <a:solidFill>
                <a:schemeClr val="accent6">
                  <a:lumMod val="75000"/>
                </a:schemeClr>
              </a:solidFill>
              <a:cs typeface="PT Bold Heading" pitchFamily="2" charset="-78"/>
            </a:endParaRPr>
          </a:p>
        </p:txBody>
      </p:sp>
      <p:sp>
        <p:nvSpPr>
          <p:cNvPr id="30724" name="مستطيل 3"/>
          <p:cNvSpPr>
            <a:spLocks noChangeArrowheads="1"/>
          </p:cNvSpPr>
          <p:nvPr/>
        </p:nvSpPr>
        <p:spPr bwMode="auto">
          <a:xfrm>
            <a:off x="5418452" y="5357826"/>
            <a:ext cx="2965877" cy="523220"/>
          </a:xfrm>
          <a:prstGeom prst="rect">
            <a:avLst/>
          </a:prstGeom>
          <a:noFill/>
          <a:ln w="9525">
            <a:noFill/>
            <a:miter lim="800000"/>
            <a:headEnd/>
            <a:tailEnd/>
          </a:ln>
        </p:spPr>
        <p:txBody>
          <a:bodyPr wrap="none">
            <a:spAutoFit/>
          </a:bodyPr>
          <a:lstStyle/>
          <a:p>
            <a:r>
              <a:rPr lang="ar-SA" sz="2800" b="1" dirty="0">
                <a:ln>
                  <a:solidFill>
                    <a:schemeClr val="tx1"/>
                  </a:solidFill>
                </a:ln>
                <a:solidFill>
                  <a:srgbClr val="FFFF00"/>
                </a:solidFill>
                <a:cs typeface="PT Bold Heading" pitchFamily="2" charset="-78"/>
              </a:rPr>
              <a:t>القوة الطاردة المركزية</a:t>
            </a:r>
            <a:endParaRPr lang="ar-SA" sz="2800" dirty="0">
              <a:ln>
                <a:solidFill>
                  <a:schemeClr val="tx1"/>
                </a:solidFill>
              </a:ln>
              <a:solidFill>
                <a:srgbClr val="FFFF00"/>
              </a:solidFill>
              <a:cs typeface="PT Bold Heading" pitchFamily="2" charset="-78"/>
            </a:endParaRPr>
          </a:p>
        </p:txBody>
      </p:sp>
      <p:pic>
        <p:nvPicPr>
          <p:cNvPr id="30725" name="Picture 2"/>
          <p:cNvPicPr>
            <a:picLocks noChangeAspect="1" noChangeArrowheads="1"/>
          </p:cNvPicPr>
          <p:nvPr/>
        </p:nvPicPr>
        <p:blipFill>
          <a:blip r:embed="rId3"/>
          <a:srcRect/>
          <a:stretch>
            <a:fillRect/>
          </a:stretch>
        </p:blipFill>
        <p:spPr bwMode="auto">
          <a:xfrm>
            <a:off x="500034" y="214290"/>
            <a:ext cx="2071702" cy="4214842"/>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0722"/>
                                        </p:tgtEl>
                                        <p:attrNameLst>
                                          <p:attrName>style.visibility</p:attrName>
                                        </p:attrNameLst>
                                      </p:cBhvr>
                                      <p:to>
                                        <p:strVal val="visible"/>
                                      </p:to>
                                    </p:set>
                                    <p:animEffect transition="in" filter="blinds(horizontal)">
                                      <p:cBhvr>
                                        <p:cTn id="11" dur="500"/>
                                        <p:tgtEl>
                                          <p:spTgt spid="3072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0723"/>
                                        </p:tgtEl>
                                        <p:attrNameLst>
                                          <p:attrName>style.visibility</p:attrName>
                                        </p:attrNameLst>
                                      </p:cBhvr>
                                      <p:to>
                                        <p:strVal val="visible"/>
                                      </p:to>
                                    </p:set>
                                    <p:animEffect transition="in" filter="blinds(horizontal)">
                                      <p:cBhvr>
                                        <p:cTn id="15" dur="1000"/>
                                        <p:tgtEl>
                                          <p:spTgt spid="30723"/>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30724"/>
                                        </p:tgtEl>
                                        <p:attrNameLst>
                                          <p:attrName>style.visibility</p:attrName>
                                        </p:attrNameLst>
                                      </p:cBhvr>
                                      <p:to>
                                        <p:strVal val="visible"/>
                                      </p:to>
                                    </p:set>
                                    <p:anim calcmode="lin" valueType="num">
                                      <p:cBhvr additive="base">
                                        <p:cTn id="19" dur="1000" fill="hold"/>
                                        <p:tgtEl>
                                          <p:spTgt spid="30724"/>
                                        </p:tgtEl>
                                        <p:attrNameLst>
                                          <p:attrName>ppt_x</p:attrName>
                                        </p:attrNameLst>
                                      </p:cBhvr>
                                      <p:tavLst>
                                        <p:tav tm="0">
                                          <p:val>
                                            <p:strVal val="#ppt_x"/>
                                          </p:val>
                                        </p:tav>
                                        <p:tav tm="100000">
                                          <p:val>
                                            <p:strVal val="#ppt_x"/>
                                          </p:val>
                                        </p:tav>
                                      </p:tavLst>
                                    </p:anim>
                                    <p:anim calcmode="lin" valueType="num">
                                      <p:cBhvr additive="base">
                                        <p:cTn id="20" dur="10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P spid="3072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643042" y="285728"/>
            <a:ext cx="7143768"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200" i="0" u="none" strike="noStrike" cap="none" normalizeH="0" baseline="0" dirty="0" smtClean="0">
                <a:ln>
                  <a:noFill/>
                </a:ln>
                <a:solidFill>
                  <a:srgbClr val="3333CC"/>
                </a:solidFill>
                <a:effectLst/>
                <a:latin typeface="Calibri" pitchFamily="34" charset="0"/>
                <a:ea typeface="Times New Roman" pitchFamily="18" charset="0"/>
                <a:cs typeface="PT Bold Heading" pitchFamily="2" charset="-78"/>
              </a:rPr>
              <a:t>أنواع الأطر المرجعية :</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22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2200" i="0" u="none" strike="noStrike" cap="none" normalizeH="0" baseline="0" dirty="0" smtClean="0">
                <a:ln>
                  <a:noFill/>
                </a:ln>
                <a:solidFill>
                  <a:schemeClr val="tx1"/>
                </a:solidFill>
                <a:effectLst/>
                <a:latin typeface="Arial" pitchFamily="34" charset="0"/>
                <a:ea typeface="Calibri" pitchFamily="34" charset="0"/>
                <a:cs typeface="PT Bold Heading" pitchFamily="2" charset="-78"/>
              </a:rPr>
              <a:t>1- أ</a:t>
            </a:r>
            <a:r>
              <a:rPr kumimoji="0" lang="ar-SA" sz="2200" i="0" u="none" strike="noStrike" cap="none" normalizeH="0" baseline="0" dirty="0" smtClean="0">
                <a:ln>
                  <a:noFill/>
                </a:ln>
                <a:solidFill>
                  <a:schemeClr val="tx1"/>
                </a:solidFill>
                <a:effectLst/>
                <a:latin typeface="Calibri" pitchFamily="34" charset="0"/>
                <a:cs typeface="PT Bold Heading" pitchFamily="2" charset="-78"/>
              </a:rPr>
              <a:t>طر مرجعية </a:t>
            </a:r>
            <a:r>
              <a:rPr kumimoji="0" lang="ar-SA" sz="2200" i="0" u="none" strike="noStrike" cap="none" normalizeH="0" baseline="0" dirty="0" smtClean="0">
                <a:ln>
                  <a:noFill/>
                </a:ln>
                <a:solidFill>
                  <a:srgbClr val="C00000"/>
                </a:solidFill>
                <a:effectLst/>
                <a:latin typeface="Calibri" pitchFamily="34" charset="0"/>
                <a:cs typeface="PT Bold Heading" pitchFamily="2" charset="-78"/>
              </a:rPr>
              <a:t>دوارة</a:t>
            </a:r>
            <a:r>
              <a:rPr kumimoji="0" lang="ar-SA" sz="2200" i="0" u="none" strike="noStrike" cap="none" normalizeH="0" baseline="0" dirty="0" smtClean="0">
                <a:ln>
                  <a:noFill/>
                </a:ln>
                <a:solidFill>
                  <a:schemeClr val="tx1"/>
                </a:solidFill>
                <a:effectLst/>
                <a:latin typeface="Calibri" pitchFamily="34" charset="0"/>
                <a:cs typeface="PT Bold Heading" pitchFamily="2" charset="-78"/>
              </a:rPr>
              <a:t> وهي </a:t>
            </a:r>
            <a:r>
              <a:rPr kumimoji="0" lang="ar-SA" sz="2200" i="0" u="none" strike="noStrike" cap="none" normalizeH="0" baseline="0" dirty="0" err="1" smtClean="0">
                <a:ln>
                  <a:noFill/>
                </a:ln>
                <a:solidFill>
                  <a:srgbClr val="C00000"/>
                </a:solidFill>
                <a:effectLst/>
                <a:latin typeface="Calibri" pitchFamily="34" charset="0"/>
                <a:cs typeface="PT Bold Heading" pitchFamily="2" charset="-78"/>
              </a:rPr>
              <a:t>متسارعة</a:t>
            </a:r>
            <a:r>
              <a:rPr kumimoji="0" lang="ar-SA" sz="2200" i="0" u="none" strike="noStrike" cap="none" normalizeH="0" baseline="0" dirty="0" smtClean="0">
                <a:ln>
                  <a:noFill/>
                </a:ln>
                <a:solidFill>
                  <a:schemeClr val="tx1"/>
                </a:solidFill>
                <a:effectLst/>
                <a:latin typeface="Calibri" pitchFamily="34" charset="0"/>
                <a:cs typeface="PT Bold Heading" pitchFamily="2" charset="-78"/>
              </a:rPr>
              <a:t> لا يطبق عليها قوانين</a:t>
            </a:r>
            <a:r>
              <a:rPr kumimoji="0" lang="ar-SA" sz="2200" i="0" u="none" strike="noStrike" cap="none" normalizeH="0" dirty="0" smtClean="0">
                <a:ln>
                  <a:noFill/>
                </a:ln>
                <a:solidFill>
                  <a:schemeClr val="tx1"/>
                </a:solidFill>
                <a:effectLst/>
                <a:latin typeface="Calibri" pitchFamily="34" charset="0"/>
                <a:cs typeface="PT Bold Heading" pitchFamily="2" charset="-78"/>
              </a:rPr>
              <a:t> </a:t>
            </a:r>
            <a:r>
              <a:rPr kumimoji="0" lang="ar-SA" sz="2200" i="0" u="none" strike="noStrike" cap="none" normalizeH="0" baseline="0" dirty="0" smtClean="0">
                <a:ln>
                  <a:noFill/>
                </a:ln>
                <a:solidFill>
                  <a:schemeClr val="tx1"/>
                </a:solidFill>
                <a:effectLst/>
                <a:latin typeface="Calibri" pitchFamily="34" charset="0"/>
                <a:cs typeface="PT Bold Heading" pitchFamily="2" charset="-78"/>
              </a:rPr>
              <a:t>نيوتن . </a:t>
            </a:r>
            <a:endParaRPr kumimoji="0" lang="en-US" sz="2200" i="0" u="none" strike="noStrike" cap="none" normalizeH="0" baseline="0" dirty="0" smtClean="0">
              <a:ln>
                <a:noFill/>
              </a:ln>
              <a:solidFill>
                <a:schemeClr val="tx1"/>
              </a:solidFill>
              <a:effectLst/>
              <a:latin typeface="Calibri" pitchFamily="34" charset="0"/>
              <a:cs typeface="PT Bold Heading" pitchFamily="2" charset="-78"/>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2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200" i="0" u="none" strike="noStrike" cap="none" normalizeH="0" baseline="0" dirty="0" smtClean="0">
                <a:ln>
                  <a:noFill/>
                </a:ln>
                <a:solidFill>
                  <a:schemeClr val="tx1"/>
                </a:solidFill>
                <a:effectLst/>
                <a:latin typeface="Arial" pitchFamily="34" charset="0"/>
                <a:ea typeface="Calibri" pitchFamily="34" charset="0"/>
                <a:cs typeface="PT Bold Heading" pitchFamily="2" charset="-78"/>
              </a:rPr>
              <a:t> </a:t>
            </a:r>
            <a:r>
              <a:rPr kumimoji="0" lang="ar-SA" sz="2200" i="0" u="none" strike="noStrike" cap="none" normalizeH="0" baseline="0" dirty="0" smtClean="0">
                <a:ln>
                  <a:noFill/>
                </a:ln>
                <a:solidFill>
                  <a:schemeClr val="tx1"/>
                </a:solidFill>
                <a:effectLst/>
                <a:latin typeface="Arial" pitchFamily="34" charset="0"/>
                <a:ea typeface="Calibri" pitchFamily="34" charset="0"/>
                <a:cs typeface="PT Bold Heading" pitchFamily="2" charset="-78"/>
              </a:rPr>
              <a:t>2- </a:t>
            </a:r>
            <a:r>
              <a:rPr lang="ar-SA" sz="2200" dirty="0" smtClean="0">
                <a:latin typeface="Calibri" pitchFamily="34" charset="0"/>
                <a:ea typeface="Calibri" pitchFamily="34" charset="0"/>
                <a:cs typeface="PT Bold Heading" pitchFamily="2" charset="-78"/>
              </a:rPr>
              <a:t>أ</a:t>
            </a:r>
            <a:r>
              <a:rPr kumimoji="0" lang="ar-SA" sz="2200" i="0" u="none" strike="noStrike" cap="none" normalizeH="0" baseline="0" dirty="0" smtClean="0">
                <a:ln>
                  <a:noFill/>
                </a:ln>
                <a:solidFill>
                  <a:schemeClr val="tx1"/>
                </a:solidFill>
                <a:effectLst/>
                <a:latin typeface="Calibri" pitchFamily="34" charset="0"/>
                <a:cs typeface="PT Bold Heading" pitchFamily="2" charset="-78"/>
              </a:rPr>
              <a:t>طر مرجعية </a:t>
            </a:r>
            <a:r>
              <a:rPr kumimoji="0" lang="ar-SA" sz="2200" i="0" u="none" strike="noStrike" cap="none" normalizeH="0" baseline="0" dirty="0" err="1" smtClean="0">
                <a:ln>
                  <a:noFill/>
                </a:ln>
                <a:solidFill>
                  <a:srgbClr val="C00000"/>
                </a:solidFill>
                <a:effectLst/>
                <a:latin typeface="Calibri" pitchFamily="34" charset="0"/>
                <a:cs typeface="PT Bold Heading" pitchFamily="2" charset="-78"/>
              </a:rPr>
              <a:t>قصورية</a:t>
            </a:r>
            <a:r>
              <a:rPr kumimoji="0" lang="ar-SA" sz="2200" i="0" u="none" strike="noStrike" cap="none" normalizeH="0" baseline="0" dirty="0" smtClean="0">
                <a:ln>
                  <a:noFill/>
                </a:ln>
                <a:solidFill>
                  <a:schemeClr val="tx1"/>
                </a:solidFill>
                <a:effectLst/>
                <a:latin typeface="Calibri" pitchFamily="34" charset="0"/>
                <a:cs typeface="PT Bold Heading" pitchFamily="2" charset="-78"/>
              </a:rPr>
              <a:t> </a:t>
            </a:r>
            <a:r>
              <a:rPr kumimoji="0" lang="ar-SA" sz="2200" i="0" u="none" strike="noStrike" cap="none" normalizeH="0" baseline="0" dirty="0" smtClean="0">
                <a:ln>
                  <a:noFill/>
                </a:ln>
                <a:solidFill>
                  <a:srgbClr val="C00000"/>
                </a:solidFill>
                <a:effectLst/>
                <a:latin typeface="Calibri" pitchFamily="34" charset="0"/>
                <a:cs typeface="PT Bold Heading" pitchFamily="2" charset="-78"/>
              </a:rPr>
              <a:t>غير </a:t>
            </a:r>
            <a:r>
              <a:rPr kumimoji="0" lang="ar-SA" sz="2200" i="0" u="none" strike="noStrike" cap="none" normalizeH="0" baseline="0" dirty="0" err="1" smtClean="0">
                <a:ln>
                  <a:noFill/>
                </a:ln>
                <a:solidFill>
                  <a:srgbClr val="C00000"/>
                </a:solidFill>
                <a:effectLst/>
                <a:latin typeface="Calibri" pitchFamily="34" charset="0"/>
                <a:cs typeface="PT Bold Heading" pitchFamily="2" charset="-78"/>
              </a:rPr>
              <a:t>متسارعة</a:t>
            </a:r>
            <a:r>
              <a:rPr kumimoji="0" lang="ar-SA" sz="2200" i="0" u="none" strike="noStrike" cap="none" normalizeH="0" baseline="0" dirty="0" smtClean="0">
                <a:ln>
                  <a:noFill/>
                </a:ln>
                <a:solidFill>
                  <a:schemeClr val="tx1"/>
                </a:solidFill>
                <a:effectLst/>
                <a:latin typeface="Calibri" pitchFamily="34" charset="0"/>
                <a:cs typeface="PT Bold Heading" pitchFamily="2" charset="-78"/>
              </a:rPr>
              <a:t> ويطبق عليها قوانين نيوتن</a:t>
            </a:r>
            <a:r>
              <a:rPr kumimoji="0" lang="en-US" sz="220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rPr>
              <a:t> </a:t>
            </a:r>
            <a:endParaRPr kumimoji="0" lang="en-US" sz="2200" i="0" u="none" strike="noStrike" cap="none" normalizeH="0" baseline="0" dirty="0" smtClean="0">
              <a:ln>
                <a:noFill/>
              </a:ln>
              <a:solidFill>
                <a:schemeClr val="tx1"/>
              </a:solidFill>
              <a:effectLst/>
              <a:latin typeface="Arial" pitchFamily="34" charset="0"/>
              <a:cs typeface="PT Bold Heading" pitchFamily="2" charset="-78"/>
            </a:endParaRPr>
          </a:p>
        </p:txBody>
      </p:sp>
      <p:pic>
        <p:nvPicPr>
          <p:cNvPr id="5122" name="Picture 2" descr="large"/>
          <p:cNvPicPr>
            <a:picLocks noChangeAspect="1" noChangeArrowheads="1"/>
          </p:cNvPicPr>
          <p:nvPr/>
        </p:nvPicPr>
        <p:blipFill>
          <a:blip r:embed="rId3"/>
          <a:srcRect/>
          <a:stretch>
            <a:fillRect/>
          </a:stretch>
        </p:blipFill>
        <p:spPr bwMode="auto">
          <a:xfrm>
            <a:off x="4000496" y="5096165"/>
            <a:ext cx="2928958" cy="1761835"/>
          </a:xfrm>
          <a:prstGeom prst="rect">
            <a:avLst/>
          </a:prstGeom>
          <a:noFill/>
          <a:ln w="9525">
            <a:noFill/>
            <a:miter lim="800000"/>
            <a:headEnd/>
            <a:tailEnd/>
          </a:ln>
        </p:spPr>
      </p:pic>
      <p:sp>
        <p:nvSpPr>
          <p:cNvPr id="5" name="مربع نص 4"/>
          <p:cNvSpPr txBox="1"/>
          <p:nvPr/>
        </p:nvSpPr>
        <p:spPr>
          <a:xfrm>
            <a:off x="2143108" y="2428868"/>
            <a:ext cx="6572296" cy="2800767"/>
          </a:xfrm>
          <a:prstGeom prst="rect">
            <a:avLst/>
          </a:prstGeom>
          <a:noFill/>
        </p:spPr>
        <p:txBody>
          <a:bodyPr wrap="square" rtlCol="1">
            <a:spAutoFit/>
          </a:bodyPr>
          <a:lstStyle/>
          <a:p>
            <a:pPr algn="justLow"/>
            <a:r>
              <a:rPr lang="ar-SA" sz="2200" dirty="0" smtClean="0">
                <a:solidFill>
                  <a:srgbClr val="3333CC"/>
                </a:solidFill>
                <a:cs typeface="PT Bold Heading" pitchFamily="2" charset="-78"/>
              </a:rPr>
              <a:t>دوران الأطر المرجعية :</a:t>
            </a:r>
          </a:p>
          <a:p>
            <a:pPr algn="justLow"/>
            <a:r>
              <a:rPr lang="ar-SA" sz="2200" dirty="0" smtClean="0">
                <a:cs typeface="PT Bold Heading" pitchFamily="2" charset="-78"/>
              </a:rPr>
              <a:t>   </a:t>
            </a:r>
            <a:r>
              <a:rPr lang="ar-SA" sz="2100" dirty="0" smtClean="0">
                <a:cs typeface="PT Bold Heading" pitchFamily="2" charset="-78"/>
              </a:rPr>
              <a:t>عندما تركب عربة دوارة في مدينة الألعاب ، وتدور بك بسرعة، تشعر كأن قوة كبيرة تدفعك للخارج ، وإ</a:t>
            </a:r>
            <a:r>
              <a:rPr lang="ar-SA" sz="2100" dirty="0" smtClean="0">
                <a:latin typeface="Calibri" pitchFamily="34" charset="0"/>
                <a:cs typeface="PT Bold Heading" pitchFamily="2" charset="-78"/>
              </a:rPr>
              <a:t>ذ</a:t>
            </a:r>
            <a:r>
              <a:rPr lang="ar-SA" sz="2100" dirty="0" smtClean="0">
                <a:cs typeface="PT Bold Heading" pitchFamily="2" charset="-78"/>
              </a:rPr>
              <a:t>ا وجدت حصاة على أرضية العربة فسوف تتسارع إلى الخارج دون أن تؤثر فيها قوة خارجية في الاتجاه نفسه . ولا تتحرك ه</a:t>
            </a:r>
            <a:r>
              <a:rPr lang="ar-SA" sz="2100" dirty="0" smtClean="0">
                <a:latin typeface="Calibri" pitchFamily="34" charset="0"/>
                <a:cs typeface="PT Bold Heading" pitchFamily="2" charset="-78"/>
              </a:rPr>
              <a:t>ذ</a:t>
            </a:r>
            <a:r>
              <a:rPr lang="ar-SA" sz="2100" dirty="0" smtClean="0">
                <a:cs typeface="PT Bold Heading" pitchFamily="2" charset="-78"/>
              </a:rPr>
              <a:t>ه الحصاة في خط مستقيم ولا نستطيع تطبيق قوانين نيوتن هنا ، لأن الأطر المرجعية الدوارة أطر </a:t>
            </a:r>
            <a:r>
              <a:rPr lang="ar-SA" sz="2100" dirty="0" err="1" smtClean="0">
                <a:cs typeface="PT Bold Heading" pitchFamily="2" charset="-78"/>
              </a:rPr>
              <a:t>متسارعة</a:t>
            </a:r>
            <a:r>
              <a:rPr lang="ar-SA" sz="2100" dirty="0" smtClean="0">
                <a:cs typeface="PT Bold Heading" pitchFamily="2" charset="-78"/>
              </a:rPr>
              <a:t> وقوانين نيوتن تطبق فقط في حالة الأطر المرجعية غير </a:t>
            </a:r>
            <a:r>
              <a:rPr lang="ar-SA" sz="2100" dirty="0" err="1" smtClean="0">
                <a:cs typeface="PT Bold Heading" pitchFamily="2" charset="-78"/>
              </a:rPr>
              <a:t>المتسارعة</a:t>
            </a:r>
            <a:r>
              <a:rPr lang="ar-SA" sz="2100" dirty="0" smtClean="0">
                <a:cs typeface="PT Bold Heading" pitchFamily="2" charset="-78"/>
              </a:rPr>
              <a:t> ( </a:t>
            </a:r>
            <a:r>
              <a:rPr lang="ar-SA" sz="2100" dirty="0" err="1" smtClean="0">
                <a:cs typeface="PT Bold Heading" pitchFamily="2" charset="-78"/>
              </a:rPr>
              <a:t>القصورية</a:t>
            </a:r>
            <a:r>
              <a:rPr lang="ar-SA" sz="2100" dirty="0" smtClean="0">
                <a:cs typeface="PT Bold Heading" pitchFamily="2" charset="-78"/>
              </a:rPr>
              <a:t> ) .</a:t>
            </a:r>
            <a:endParaRPr lang="ar-SA" sz="2100" dirty="0">
              <a:cs typeface="PT Bold Heading" pitchFamily="2" charset="-78"/>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iterate type="wd">
                                    <p:tmPct val="10000"/>
                                  </p:iterate>
                                  <p:childTnLst>
                                    <p:set>
                                      <p:cBhvr>
                                        <p:cTn id="6" dur="1" fill="hold">
                                          <p:stCondLst>
                                            <p:cond delay="0"/>
                                          </p:stCondLst>
                                        </p:cTn>
                                        <p:tgtEl>
                                          <p:spTgt spid="74754"/>
                                        </p:tgtEl>
                                        <p:attrNameLst>
                                          <p:attrName>style.visibility</p:attrName>
                                        </p:attrNameLst>
                                      </p:cBhvr>
                                      <p:to>
                                        <p:strVal val="visible"/>
                                      </p:to>
                                    </p:set>
                                    <p:anim calcmode="lin" valueType="num">
                                      <p:cBhvr>
                                        <p:cTn id="7" dur="1000" fill="hold"/>
                                        <p:tgtEl>
                                          <p:spTgt spid="74754"/>
                                        </p:tgtEl>
                                        <p:attrNameLst>
                                          <p:attrName>ppt_x</p:attrName>
                                        </p:attrNameLst>
                                      </p:cBhvr>
                                      <p:tavLst>
                                        <p:tav tm="0">
                                          <p:val>
                                            <p:strVal val="#ppt_x-.2"/>
                                          </p:val>
                                        </p:tav>
                                        <p:tav tm="100000">
                                          <p:val>
                                            <p:strVal val="#ppt_x"/>
                                          </p:val>
                                        </p:tav>
                                      </p:tavLst>
                                    </p:anim>
                                    <p:anim calcmode="lin" valueType="num">
                                      <p:cBhvr>
                                        <p:cTn id="8" dur="1000" fill="hold"/>
                                        <p:tgtEl>
                                          <p:spTgt spid="747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74754"/>
                                        </p:tgtEl>
                                      </p:cBhvr>
                                    </p:animEffect>
                                  </p:childTnLst>
                                </p:cTn>
                              </p:par>
                            </p:childTnLst>
                          </p:cTn>
                        </p:par>
                        <p:par>
                          <p:cTn id="10" fill="hold">
                            <p:stCondLst>
                              <p:cond delay="3600"/>
                            </p:stCondLst>
                            <p:childTnLst>
                              <p:par>
                                <p:cTn id="11" presetID="54" presetClass="entr" presetSubtype="0" ac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0.05"/>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 calcmode="lin" valueType="num">
                                      <p:cBhvr>
                                        <p:cTn id="15" dur="500" fill="hold"/>
                                        <p:tgtEl>
                                          <p:spTgt spid="5"/>
                                        </p:tgtEl>
                                        <p:attrNameLst>
                                          <p:attrName>ppt_x</p:attrName>
                                        </p:attrNameLst>
                                      </p:cBhvr>
                                      <p:tavLst>
                                        <p:tav tm="0">
                                          <p:val>
                                            <p:strVal val="#ppt_x-.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Effect transition="in" filter="fade">
                                      <p:cBhvr>
                                        <p:cTn id="17" dur="500"/>
                                        <p:tgtEl>
                                          <p:spTgt spid="5"/>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p:cTn id="20" dur="1000" fill="hold"/>
                                        <p:tgtEl>
                                          <p:spTgt spid="5122"/>
                                        </p:tgtEl>
                                        <p:attrNameLst>
                                          <p:attrName>ppt_w</p:attrName>
                                        </p:attrNameLst>
                                      </p:cBhvr>
                                      <p:tavLst>
                                        <p:tav tm="0">
                                          <p:val>
                                            <p:strVal val="#ppt_w+.3"/>
                                          </p:val>
                                        </p:tav>
                                        <p:tav tm="100000">
                                          <p:val>
                                            <p:strVal val="#ppt_w"/>
                                          </p:val>
                                        </p:tav>
                                      </p:tavLst>
                                    </p:anim>
                                    <p:anim calcmode="lin" valueType="num">
                                      <p:cBhvr>
                                        <p:cTn id="21" dur="1000" fill="hold"/>
                                        <p:tgtEl>
                                          <p:spTgt spid="5122"/>
                                        </p:tgtEl>
                                        <p:attrNameLst>
                                          <p:attrName>ppt_h</p:attrName>
                                        </p:attrNameLst>
                                      </p:cBhvr>
                                      <p:tavLst>
                                        <p:tav tm="0">
                                          <p:val>
                                            <p:strVal val="#ppt_h"/>
                                          </p:val>
                                        </p:tav>
                                        <p:tav tm="100000">
                                          <p:val>
                                            <p:strVal val="#ppt_h"/>
                                          </p:val>
                                        </p:tav>
                                      </p:tavLst>
                                    </p:anim>
                                    <p:animEffect transition="in" filter="fade">
                                      <p:cBhvr>
                                        <p:cTn id="2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3929058" y="357166"/>
            <a:ext cx="4929222" cy="2123658"/>
          </a:xfrm>
          <a:prstGeom prst="rect">
            <a:avLst/>
          </a:prstGeom>
          <a:noFill/>
        </p:spPr>
        <p:txBody>
          <a:bodyPr wrap="square" rtlCol="1">
            <a:spAutoFit/>
          </a:bodyPr>
          <a:lstStyle/>
          <a:p>
            <a:pPr algn="justLow"/>
            <a:r>
              <a:rPr lang="ar-SA" sz="2200" dirty="0">
                <a:solidFill>
                  <a:srgbClr val="7C3B06"/>
                </a:solidFill>
                <a:cs typeface="PT Bold Heading" pitchFamily="2" charset="-78"/>
              </a:rPr>
              <a:t>قوة الطرد المركزية : </a:t>
            </a:r>
            <a:r>
              <a:rPr lang="ar-SA" sz="2200" dirty="0">
                <a:cs typeface="PT Bold Heading" pitchFamily="2" charset="-78"/>
              </a:rPr>
              <a:t>هي قوة غير حقيقية نشعر </a:t>
            </a:r>
            <a:r>
              <a:rPr lang="ar-SA" sz="2200" dirty="0" err="1">
                <a:cs typeface="PT Bold Heading" pitchFamily="2" charset="-78"/>
              </a:rPr>
              <a:t>بها</a:t>
            </a:r>
            <a:r>
              <a:rPr lang="ar-SA" sz="2200" dirty="0">
                <a:cs typeface="PT Bold Heading" pitchFamily="2" charset="-78"/>
              </a:rPr>
              <a:t> تظهر وكأنها تدفع الجسم </a:t>
            </a:r>
            <a:r>
              <a:rPr lang="ar-SA" sz="2200" dirty="0" smtClean="0">
                <a:cs typeface="PT Bold Heading" pitchFamily="2" charset="-78"/>
              </a:rPr>
              <a:t>إلى </a:t>
            </a:r>
            <a:r>
              <a:rPr lang="ar-SA" sz="2200" dirty="0">
                <a:cs typeface="PT Bold Heading" pitchFamily="2" charset="-78"/>
              </a:rPr>
              <a:t>الخارج .</a:t>
            </a:r>
            <a:endParaRPr lang="en-US" sz="2200" dirty="0">
              <a:cs typeface="PT Bold Heading" pitchFamily="2" charset="-78"/>
            </a:endParaRPr>
          </a:p>
          <a:p>
            <a:pPr algn="justLow"/>
            <a:r>
              <a:rPr lang="ar-SA" sz="2200" dirty="0">
                <a:cs typeface="PT Bold Heading" pitchFamily="2" charset="-78"/>
              </a:rPr>
              <a:t> </a:t>
            </a:r>
            <a:endParaRPr lang="en-US" sz="2200" dirty="0">
              <a:cs typeface="PT Bold Heading" pitchFamily="2" charset="-78"/>
            </a:endParaRPr>
          </a:p>
          <a:p>
            <a:pPr algn="justLow"/>
            <a:r>
              <a:rPr lang="ar-SA" sz="2200" dirty="0">
                <a:solidFill>
                  <a:srgbClr val="3333CC"/>
                </a:solidFill>
                <a:cs typeface="PT Bold Heading" pitchFamily="2" charset="-78"/>
              </a:rPr>
              <a:t>العوامل التي يعتمد عليها التسارع المركزي :</a:t>
            </a:r>
            <a:endParaRPr lang="en-US" sz="2200" dirty="0">
              <a:solidFill>
                <a:srgbClr val="3333CC"/>
              </a:solidFill>
              <a:cs typeface="PT Bold Heading" pitchFamily="2" charset="-78"/>
            </a:endParaRPr>
          </a:p>
          <a:p>
            <a:pPr algn="justLow"/>
            <a:r>
              <a:rPr lang="ar-SA" sz="2200" dirty="0">
                <a:solidFill>
                  <a:srgbClr val="FF0000"/>
                </a:solidFill>
                <a:cs typeface="PT Bold Heading" pitchFamily="2" charset="-78"/>
              </a:rPr>
              <a:t>1- </a:t>
            </a:r>
            <a:r>
              <a:rPr lang="ar-SA" sz="2200" dirty="0">
                <a:cs typeface="PT Bold Heading" pitchFamily="2" charset="-78"/>
              </a:rPr>
              <a:t> مربع </a:t>
            </a:r>
            <a:r>
              <a:rPr lang="ar-SA" sz="2200" dirty="0" smtClean="0">
                <a:cs typeface="PT Bold Heading" pitchFamily="2" charset="-78"/>
              </a:rPr>
              <a:t>السرعة الزاوية .</a:t>
            </a:r>
            <a:endParaRPr lang="en-US" sz="2200" dirty="0">
              <a:cs typeface="PT Bold Heading" pitchFamily="2" charset="-78"/>
            </a:endParaRPr>
          </a:p>
          <a:p>
            <a:pPr algn="justLow"/>
            <a:r>
              <a:rPr lang="ar-SA" sz="2200" dirty="0">
                <a:solidFill>
                  <a:srgbClr val="FF0000"/>
                </a:solidFill>
                <a:cs typeface="PT Bold Heading" pitchFamily="2" charset="-78"/>
              </a:rPr>
              <a:t>2- </a:t>
            </a:r>
            <a:r>
              <a:rPr lang="ar-SA" sz="2200" dirty="0">
                <a:cs typeface="PT Bold Heading" pitchFamily="2" charset="-78"/>
              </a:rPr>
              <a:t> المسافة عند مركز الدوران </a:t>
            </a:r>
            <a:r>
              <a:rPr lang="ar-SA" sz="2200" dirty="0" smtClean="0">
                <a:cs typeface="PT Bold Heading" pitchFamily="2" charset="-78"/>
              </a:rPr>
              <a:t>.</a:t>
            </a:r>
            <a:endParaRPr lang="ar-SA" sz="2200" dirty="0">
              <a:cs typeface="PT Bold Heading" pitchFamily="2" charset="-78"/>
            </a:endParaRPr>
          </a:p>
        </p:txBody>
      </p:sp>
      <p:pic>
        <p:nvPicPr>
          <p:cNvPr id="6146" name="Picture 2" descr="220px-%D9%82%D9%88%D8%A9_%D8%A7%D9%84%D8%B7%D8%B1%D8%AF_%D8%A7%D9%84%D9%85%D8%B1%D9%83%D8%B2%D9%8A"/>
          <p:cNvPicPr>
            <a:picLocks noChangeAspect="1" noChangeArrowheads="1"/>
          </p:cNvPicPr>
          <p:nvPr/>
        </p:nvPicPr>
        <p:blipFill>
          <a:blip r:embed="rId3"/>
          <a:srcRect/>
          <a:stretch>
            <a:fillRect/>
          </a:stretch>
        </p:blipFill>
        <p:spPr bwMode="auto">
          <a:xfrm>
            <a:off x="1643042" y="500042"/>
            <a:ext cx="2095500" cy="1971675"/>
          </a:xfrm>
          <a:prstGeom prst="rect">
            <a:avLst/>
          </a:prstGeom>
          <a:noFill/>
          <a:ln w="9525">
            <a:noFill/>
            <a:miter lim="800000"/>
            <a:headEnd/>
            <a:tailEnd/>
          </a:ln>
        </p:spPr>
      </p:pic>
      <p:sp>
        <p:nvSpPr>
          <p:cNvPr id="5" name="مربع نص 4"/>
          <p:cNvSpPr txBox="1"/>
          <p:nvPr/>
        </p:nvSpPr>
        <p:spPr>
          <a:xfrm>
            <a:off x="2571736" y="2857496"/>
            <a:ext cx="6143668" cy="3639458"/>
          </a:xfrm>
          <a:prstGeom prst="rect">
            <a:avLst/>
          </a:prstGeom>
          <a:noFill/>
        </p:spPr>
        <p:txBody>
          <a:bodyPr wrap="square" rtlCol="1">
            <a:spAutoFit/>
          </a:bodyPr>
          <a:lstStyle/>
          <a:p>
            <a:pPr algn="justLow"/>
            <a:r>
              <a:rPr lang="ar-SA" sz="2000" dirty="0" smtClean="0">
                <a:solidFill>
                  <a:srgbClr val="FF0000"/>
                </a:solidFill>
                <a:cs typeface="PT Bold Heading" pitchFamily="2" charset="-78"/>
              </a:rPr>
              <a:t>مثال : </a:t>
            </a:r>
          </a:p>
          <a:p>
            <a:pPr algn="justLow"/>
            <a:r>
              <a:rPr lang="ar-SA" sz="1050" dirty="0" smtClean="0">
                <a:cs typeface="PT Bold Heading" pitchFamily="2" charset="-78"/>
              </a:rPr>
              <a:t/>
            </a:r>
            <a:br>
              <a:rPr lang="ar-SA" sz="1050" dirty="0" smtClean="0">
                <a:cs typeface="PT Bold Heading" pitchFamily="2" charset="-78"/>
              </a:rPr>
            </a:br>
            <a:r>
              <a:rPr lang="ar-SA" sz="2000" dirty="0" smtClean="0">
                <a:cs typeface="PT Bold Heading" pitchFamily="2" charset="-78"/>
              </a:rPr>
              <a:t>لنعتبر إنني أقود سيارة في خط مستقيم ثم دخلت دوار, بالنسبة لي فأني سأشعر بقوه تدفعني باتجاه معاكس لحركة السيارة - قوة الطرد المركزي - يمكن تفسيرها بقانون نيوتن الأول (القصور الذاتي) .</a:t>
            </a:r>
          </a:p>
          <a:p>
            <a:pPr algn="justLow"/>
            <a:r>
              <a:rPr lang="ar-SA" sz="2000" dirty="0" smtClean="0">
                <a:cs typeface="PT Bold Heading" pitchFamily="2" charset="-78"/>
              </a:rPr>
              <a:t> لاحظ أنني في هذه الحالة إطار مرجعي ليس ثابتا بل متحركا حركة دائرية مع حركة السيارة لكن بالنسبة لراصد ثابت خارج السيارة فانه سيرى قوة الجذب المركزي تؤثر علي أو على السيارة (في هذه الحالة قوة الجذب المركزي على السيارة تساوي قوة الاحتكاك التي تمنع السيارة الخروج عن مسارها الدائري وتكون باتجاه المركز .</a:t>
            </a:r>
            <a:endParaRPr lang="ar-SA" sz="2000" dirty="0">
              <a:cs typeface="PT Bold Heading" pitchFamily="2" charset="-78"/>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par>
                          <p:cTn id="12" fill="hold">
                            <p:stCondLst>
                              <p:cond delay="2300"/>
                            </p:stCondLst>
                            <p:childTnLst>
                              <p:par>
                                <p:cTn id="13" presetID="4" presetClass="entr" presetSubtype="16"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box(in)">
                                      <p:cBhvr>
                                        <p:cTn id="15" dur="500"/>
                                        <p:tgtEl>
                                          <p:spTgt spid="6146"/>
                                        </p:tgtEl>
                                      </p:cBhvr>
                                    </p:animEffect>
                                  </p:childTnLst>
                                </p:cTn>
                              </p:par>
                            </p:childTnLst>
                          </p:cTn>
                        </p:par>
                        <p:par>
                          <p:cTn id="16" fill="hold">
                            <p:stCondLst>
                              <p:cond delay="2800"/>
                            </p:stCondLst>
                            <p:childTnLst>
                              <p:par>
                                <p:cTn id="17" presetID="34"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from="(-#ppt_w/2)" to="(#ppt_x)" calcmode="lin" valueType="num">
                                      <p:cBhvr>
                                        <p:cTn id="19" dur="600" fill="hold">
                                          <p:stCondLst>
                                            <p:cond delay="0"/>
                                          </p:stCondLst>
                                        </p:cTn>
                                        <p:tgtEl>
                                          <p:spTgt spid="5"/>
                                        </p:tgtEl>
                                        <p:attrNameLst>
                                          <p:attrName>ppt_x</p:attrName>
                                        </p:attrNameLst>
                                      </p:cBhvr>
                                    </p:anim>
                                    <p:anim from="0" to="-1.0" calcmode="lin" valueType="num">
                                      <p:cBhvr>
                                        <p:cTn id="20" dur="200" decel="50000" autoRev="1" fill="hold">
                                          <p:stCondLst>
                                            <p:cond delay="600"/>
                                          </p:stCondLst>
                                        </p:cTn>
                                        <p:tgtEl>
                                          <p:spTgt spid="5"/>
                                        </p:tgtEl>
                                        <p:attrNameLst>
                                          <p:attrName>xshear</p:attrName>
                                        </p:attrNameLst>
                                      </p:cBhvr>
                                    </p:anim>
                                    <p:animScale>
                                      <p:cBhvr>
                                        <p:cTn id="21" dur="200" decel="100000" autoRev="1" fill="hold">
                                          <p:stCondLst>
                                            <p:cond delay="600"/>
                                          </p:stCondLst>
                                        </p:cTn>
                                        <p:tgtEl>
                                          <p:spTgt spid="5"/>
                                        </p:tgtEl>
                                      </p:cBhvr>
                                      <p:from x="100000" y="100000"/>
                                      <p:to x="80000" y="100000"/>
                                    </p:animScale>
                                    <p:anim by="(#ppt_h/3+#ppt_w*0.1)" calcmode="lin" valueType="num">
                                      <p:cBhvr additive="sum">
                                        <p:cTn id="22"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تجربة قوة الطرد المركزي.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1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1785918" y="357166"/>
            <a:ext cx="6786610" cy="1615827"/>
          </a:xfrm>
          <a:prstGeom prst="rect">
            <a:avLst/>
          </a:prstGeom>
          <a:noFill/>
        </p:spPr>
        <p:txBody>
          <a:bodyPr wrap="square" rtlCol="1">
            <a:spAutoFit/>
          </a:bodyPr>
          <a:lstStyle/>
          <a:p>
            <a:pPr algn="justLow">
              <a:lnSpc>
                <a:spcPct val="150000"/>
              </a:lnSpc>
            </a:pPr>
            <a:r>
              <a:rPr lang="ar-SA" sz="2200" dirty="0">
                <a:solidFill>
                  <a:srgbClr val="3333CC"/>
                </a:solidFill>
                <a:cs typeface="PT Bold Heading" pitchFamily="2" charset="-78"/>
              </a:rPr>
              <a:t>قوة </a:t>
            </a:r>
            <a:r>
              <a:rPr lang="ar-SA" sz="2200" dirty="0" err="1">
                <a:solidFill>
                  <a:srgbClr val="3333CC"/>
                </a:solidFill>
                <a:cs typeface="PT Bold Heading" pitchFamily="2" charset="-78"/>
              </a:rPr>
              <a:t>كولوريوس</a:t>
            </a:r>
            <a:r>
              <a:rPr lang="ar-SA" sz="2200" dirty="0">
                <a:solidFill>
                  <a:srgbClr val="3333CC"/>
                </a:solidFill>
                <a:cs typeface="PT Bold Heading" pitchFamily="2" charset="-78"/>
              </a:rPr>
              <a:t> :</a:t>
            </a:r>
            <a:endParaRPr lang="en-US" sz="2200" dirty="0">
              <a:solidFill>
                <a:srgbClr val="3333CC"/>
              </a:solidFill>
              <a:cs typeface="PT Bold Heading" pitchFamily="2" charset="-78"/>
            </a:endParaRPr>
          </a:p>
          <a:p>
            <a:pPr algn="justLow">
              <a:lnSpc>
                <a:spcPct val="150000"/>
              </a:lnSpc>
            </a:pPr>
            <a:r>
              <a:rPr lang="ar-SA" sz="2200" dirty="0">
                <a:cs typeface="PT Bold Heading" pitchFamily="2" charset="-78"/>
              </a:rPr>
              <a:t>هي قوة غير حقيقة نشعر </a:t>
            </a:r>
            <a:r>
              <a:rPr lang="ar-SA" sz="2200" dirty="0" err="1">
                <a:cs typeface="PT Bold Heading" pitchFamily="2" charset="-78"/>
              </a:rPr>
              <a:t>بها</a:t>
            </a:r>
            <a:r>
              <a:rPr lang="ar-SA" sz="2200" dirty="0">
                <a:cs typeface="PT Bold Heading" pitchFamily="2" charset="-78"/>
              </a:rPr>
              <a:t> تظهر بانحراف الجسم عن </a:t>
            </a:r>
            <a:r>
              <a:rPr lang="ar-SA" sz="2200" dirty="0" smtClean="0">
                <a:cs typeface="PT Bold Heading" pitchFamily="2" charset="-78"/>
              </a:rPr>
              <a:t>الخط </a:t>
            </a:r>
            <a:r>
              <a:rPr lang="ar-SA" sz="2200" dirty="0">
                <a:cs typeface="PT Bold Heading" pitchFamily="2" charset="-78"/>
              </a:rPr>
              <a:t>المستقيم </a:t>
            </a:r>
            <a:r>
              <a:rPr lang="ar-SA" sz="2200" dirty="0" smtClean="0">
                <a:cs typeface="PT Bold Heading" pitchFamily="2" charset="-78"/>
              </a:rPr>
              <a:t>.</a:t>
            </a:r>
            <a:endParaRPr lang="en-US" sz="2200" dirty="0">
              <a:cs typeface="PT Bold Heading" pitchFamily="2" charset="-78"/>
            </a:endParaRPr>
          </a:p>
        </p:txBody>
      </p:sp>
      <p:sp>
        <p:nvSpPr>
          <p:cNvPr id="5" name="مربع نص 4"/>
          <p:cNvSpPr txBox="1"/>
          <p:nvPr/>
        </p:nvSpPr>
        <p:spPr>
          <a:xfrm>
            <a:off x="2857488" y="2143116"/>
            <a:ext cx="5429288" cy="2431435"/>
          </a:xfrm>
          <a:prstGeom prst="rect">
            <a:avLst/>
          </a:prstGeom>
          <a:noFill/>
        </p:spPr>
        <p:txBody>
          <a:bodyPr wrap="square" rtlCol="1">
            <a:spAutoFit/>
          </a:bodyPr>
          <a:lstStyle/>
          <a:p>
            <a:pPr algn="justLow"/>
            <a:r>
              <a:rPr lang="ar-SA" sz="2000" dirty="0" smtClean="0">
                <a:solidFill>
                  <a:srgbClr val="FF0000"/>
                </a:solidFill>
                <a:cs typeface="PT Bold Heading" pitchFamily="2" charset="-78"/>
              </a:rPr>
              <a:t>مثال :</a:t>
            </a:r>
          </a:p>
          <a:p>
            <a:pPr algn="justLow"/>
            <a:r>
              <a:rPr lang="ar-SA" sz="900" dirty="0" smtClean="0">
                <a:cs typeface="PT Bold Heading" pitchFamily="2" charset="-78"/>
              </a:rPr>
              <a:t/>
            </a:r>
            <a:br>
              <a:rPr lang="ar-SA" sz="900" dirty="0" smtClean="0">
                <a:cs typeface="PT Bold Heading" pitchFamily="2" charset="-78"/>
              </a:rPr>
            </a:br>
            <a:r>
              <a:rPr lang="ar-SA" sz="2000" dirty="0" smtClean="0">
                <a:cs typeface="PT Bold Heading" pitchFamily="2" charset="-78"/>
              </a:rPr>
              <a:t>اعتبر أن هناك قرصاً يدور بسرعة زاوية ما .. إذا رميت كرة عليه باتجاه أفقي . إذا كان المراقب ثابتاً ( على الأرض مثلاً ) سيرى الكرة تسير باتجاه أفقي , لكن لو فرضنا أن الراصد موجود على هذا القرص - هنا الراصد ليس ثابتا بل يتسارع- سيرى الكرة تسير باتجاه منحرف عن الأفقي. إن هذا الانحراف ناتج عن قوة </a:t>
            </a:r>
            <a:r>
              <a:rPr lang="ar-SA" sz="2000" dirty="0" err="1" smtClean="0">
                <a:cs typeface="PT Bold Heading" pitchFamily="2" charset="-78"/>
              </a:rPr>
              <a:t>كوريوليس</a:t>
            </a:r>
            <a:r>
              <a:rPr lang="ar-SA" sz="2000" dirty="0" smtClean="0">
                <a:cs typeface="PT Bold Heading" pitchFamily="2" charset="-78"/>
              </a:rPr>
              <a:t> .</a:t>
            </a:r>
            <a:endParaRPr lang="ar-SA" sz="2000" dirty="0">
              <a:cs typeface="PT Bold Heading" pitchFamily="2" charset="-78"/>
            </a:endParaRPr>
          </a:p>
        </p:txBody>
      </p:sp>
      <p:pic>
        <p:nvPicPr>
          <p:cNvPr id="7" name="صورة 6" descr="0_ea800_7cd50013_L.gif"/>
          <p:cNvPicPr>
            <a:picLocks noChangeAspect="1"/>
          </p:cNvPicPr>
          <p:nvPr/>
        </p:nvPicPr>
        <p:blipFill>
          <a:blip r:embed="rId3" cstate="print"/>
          <a:stretch>
            <a:fillRect/>
          </a:stretch>
        </p:blipFill>
        <p:spPr>
          <a:xfrm>
            <a:off x="5072066" y="4714884"/>
            <a:ext cx="1876422" cy="1812496"/>
          </a:xfrm>
          <a:prstGeom prst="rect">
            <a:avLst/>
          </a:prstGeom>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2500"/>
                            </p:stCondLst>
                            <p:childTnLst>
                              <p:par>
                                <p:cTn id="11" presetID="56" presetClass="entr" presetSubtype="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785786" y="500042"/>
            <a:ext cx="7786742" cy="400110"/>
          </a:xfrm>
          <a:prstGeom prst="rect">
            <a:avLst/>
          </a:prstGeom>
          <a:noFill/>
        </p:spPr>
        <p:txBody>
          <a:bodyPr wrap="square" rtlCol="1">
            <a:spAutoFit/>
          </a:bodyPr>
          <a:lstStyle/>
          <a:p>
            <a:pPr algn="justLow"/>
            <a:r>
              <a:rPr lang="ar-SA" sz="2000" dirty="0" smtClean="0">
                <a:solidFill>
                  <a:srgbClr val="3333CC"/>
                </a:solidFill>
                <a:cs typeface="PT Bold Heading" pitchFamily="2" charset="-78"/>
              </a:rPr>
              <a:t>* طبقي </a:t>
            </a:r>
            <a:r>
              <a:rPr lang="ar-SA" sz="2000" dirty="0">
                <a:solidFill>
                  <a:srgbClr val="3333CC"/>
                </a:solidFill>
                <a:cs typeface="PT Bold Heading" pitchFamily="2" charset="-78"/>
              </a:rPr>
              <a:t>قوة </a:t>
            </a:r>
            <a:r>
              <a:rPr lang="ar-SA" sz="2000" dirty="0" err="1">
                <a:solidFill>
                  <a:srgbClr val="3333CC"/>
                </a:solidFill>
                <a:cs typeface="PT Bold Heading" pitchFamily="2" charset="-78"/>
              </a:rPr>
              <a:t>كولوريوس</a:t>
            </a:r>
            <a:r>
              <a:rPr lang="ar-SA" sz="2000" dirty="0">
                <a:solidFill>
                  <a:srgbClr val="3333CC"/>
                </a:solidFill>
                <a:cs typeface="PT Bold Heading" pitchFamily="2" charset="-78"/>
              </a:rPr>
              <a:t> </a:t>
            </a:r>
            <a:r>
              <a:rPr lang="ar-SA" sz="2000" dirty="0" smtClean="0">
                <a:solidFill>
                  <a:srgbClr val="3333CC"/>
                </a:solidFill>
                <a:cs typeface="PT Bold Heading" pitchFamily="2" charset="-78"/>
              </a:rPr>
              <a:t>للأجسام </a:t>
            </a:r>
            <a:r>
              <a:rPr lang="ar-SA" sz="2000" dirty="0">
                <a:solidFill>
                  <a:srgbClr val="3333CC"/>
                </a:solidFill>
                <a:cs typeface="PT Bold Heading" pitchFamily="2" charset="-78"/>
              </a:rPr>
              <a:t>الناشئة عن دوران </a:t>
            </a:r>
            <a:r>
              <a:rPr lang="ar-SA" sz="2000" dirty="0" smtClean="0">
                <a:solidFill>
                  <a:srgbClr val="3333CC"/>
                </a:solidFill>
                <a:cs typeface="PT Bold Heading" pitchFamily="2" charset="-78"/>
              </a:rPr>
              <a:t>الأرض ؟</a:t>
            </a:r>
            <a:endParaRPr lang="en-US" sz="2000" dirty="0">
              <a:solidFill>
                <a:srgbClr val="3333CC"/>
              </a:solidFill>
              <a:cs typeface="PT Bold Heading" pitchFamily="2" charset="-78"/>
            </a:endParaRPr>
          </a:p>
        </p:txBody>
      </p:sp>
      <p:sp>
        <p:nvSpPr>
          <p:cNvPr id="3" name="مستطيل 2"/>
          <p:cNvSpPr/>
          <p:nvPr/>
        </p:nvSpPr>
        <p:spPr>
          <a:xfrm>
            <a:off x="785786" y="2578238"/>
            <a:ext cx="7786742" cy="707886"/>
          </a:xfrm>
          <a:prstGeom prst="rect">
            <a:avLst/>
          </a:prstGeom>
        </p:spPr>
        <p:txBody>
          <a:bodyPr wrap="square">
            <a:spAutoFit/>
          </a:bodyPr>
          <a:lstStyle/>
          <a:p>
            <a:pPr algn="justLow"/>
            <a:r>
              <a:rPr lang="ar-SA" sz="2000" dirty="0" smtClean="0">
                <a:solidFill>
                  <a:srgbClr val="3333CC"/>
                </a:solidFill>
                <a:cs typeface="PT Bold Heading" pitchFamily="2" charset="-78"/>
              </a:rPr>
              <a:t>* لماذا يكون احتمال انقلاب سيارة لها إطارات أقطارها كبيرة أكبر من احتمال انقلاب سيارة ذات إطارات أقطارها صغيرة ؟</a:t>
            </a:r>
            <a:endParaRPr lang="en-US" sz="2000" dirty="0" smtClean="0">
              <a:solidFill>
                <a:srgbClr val="3333CC"/>
              </a:solidFill>
              <a:cs typeface="PT Bold Heading" pitchFamily="2" charset="-78"/>
            </a:endParaRPr>
          </a:p>
        </p:txBody>
      </p:sp>
      <p:sp>
        <p:nvSpPr>
          <p:cNvPr id="5" name="مربع نص 4"/>
          <p:cNvSpPr txBox="1"/>
          <p:nvPr/>
        </p:nvSpPr>
        <p:spPr>
          <a:xfrm>
            <a:off x="714348" y="1078040"/>
            <a:ext cx="7786742" cy="707886"/>
          </a:xfrm>
          <a:prstGeom prst="rect">
            <a:avLst/>
          </a:prstGeom>
          <a:noFill/>
        </p:spPr>
        <p:txBody>
          <a:bodyPr wrap="square" rtlCol="1">
            <a:spAutoFit/>
          </a:bodyPr>
          <a:lstStyle/>
          <a:p>
            <a:pPr algn="justLow"/>
            <a:r>
              <a:rPr lang="ar-SA" sz="2000" dirty="0" smtClean="0">
                <a:cs typeface="PT Bold Heading" pitchFamily="2" charset="-78"/>
              </a:rPr>
              <a:t>عند إطلاق </a:t>
            </a:r>
            <a:r>
              <a:rPr lang="ar-SA" sz="2000" dirty="0">
                <a:cs typeface="PT Bold Heading" pitchFamily="2" charset="-78"/>
              </a:rPr>
              <a:t>قذيفة نحو الشمال سوف تظهر نحو الشرق نتيجة دوران </a:t>
            </a:r>
            <a:r>
              <a:rPr lang="ar-SA" sz="2000" dirty="0" smtClean="0">
                <a:cs typeface="PT Bold Heading" pitchFamily="2" charset="-78"/>
              </a:rPr>
              <a:t>الأرض وإذا أطلقت </a:t>
            </a:r>
            <a:r>
              <a:rPr lang="ar-SA" sz="2000" dirty="0">
                <a:cs typeface="PT Bold Heading" pitchFamily="2" charset="-78"/>
              </a:rPr>
              <a:t>قذيفة </a:t>
            </a:r>
            <a:r>
              <a:rPr lang="ar-SA" sz="2000" dirty="0" smtClean="0">
                <a:cs typeface="PT Bold Heading" pitchFamily="2" charset="-78"/>
              </a:rPr>
              <a:t>باتجاه </a:t>
            </a:r>
            <a:r>
              <a:rPr lang="ar-SA" sz="2000" dirty="0">
                <a:cs typeface="PT Bold Heading" pitchFamily="2" charset="-78"/>
              </a:rPr>
              <a:t>الجنوب سوف تظهر </a:t>
            </a:r>
            <a:r>
              <a:rPr lang="ar-SA" sz="2000" dirty="0" smtClean="0">
                <a:cs typeface="PT Bold Heading" pitchFamily="2" charset="-78"/>
              </a:rPr>
              <a:t>باتجاه </a:t>
            </a:r>
            <a:r>
              <a:rPr lang="ar-SA" sz="2000" dirty="0">
                <a:cs typeface="PT Bold Heading" pitchFamily="2" charset="-78"/>
              </a:rPr>
              <a:t>الغرب نتيجة دوران </a:t>
            </a:r>
            <a:r>
              <a:rPr lang="ar-SA" sz="2000" dirty="0" smtClean="0">
                <a:cs typeface="PT Bold Heading" pitchFamily="2" charset="-78"/>
              </a:rPr>
              <a:t>الأرض .</a:t>
            </a:r>
            <a:endParaRPr lang="en-US" sz="2000" dirty="0">
              <a:cs typeface="PT Bold Heading" pitchFamily="2" charset="-78"/>
            </a:endParaRPr>
          </a:p>
        </p:txBody>
      </p:sp>
      <p:sp>
        <p:nvSpPr>
          <p:cNvPr id="6" name="مستطيل 5"/>
          <p:cNvSpPr/>
          <p:nvPr/>
        </p:nvSpPr>
        <p:spPr>
          <a:xfrm>
            <a:off x="714348" y="3435494"/>
            <a:ext cx="7786742" cy="707886"/>
          </a:xfrm>
          <a:prstGeom prst="rect">
            <a:avLst/>
          </a:prstGeom>
        </p:spPr>
        <p:txBody>
          <a:bodyPr wrap="square">
            <a:spAutoFit/>
          </a:bodyPr>
          <a:lstStyle/>
          <a:p>
            <a:pPr algn="justLow"/>
            <a:r>
              <a:rPr lang="ar-SA" sz="2000" dirty="0" smtClean="0">
                <a:cs typeface="PT Bold Heading" pitchFamily="2" charset="-78"/>
              </a:rPr>
              <a:t>لأن مركز الكتلة في السيارات ذات الإطارات الكبيرة يكون مرتفع وبالتالي تنقلب بسهولة .</a:t>
            </a:r>
            <a:endParaRPr lang="en-US" sz="2000" dirty="0" smtClean="0">
              <a:cs typeface="PT Bold Heading" pitchFamily="2" charset="-78"/>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iterate type="wd">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2700"/>
                            </p:stCondLst>
                            <p:childTnLst>
                              <p:par>
                                <p:cTn id="21" presetID="40" presetClass="entr" presetSubtype="0" fill="hold" grpId="0" nodeType="afterEffect">
                                  <p:stCondLst>
                                    <p:cond delay="0"/>
                                  </p:stCondLst>
                                  <p:iterate type="wd">
                                    <p:tmPct val="10000"/>
                                  </p:iterate>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1"/>
                                          </p:val>
                                        </p:tav>
                                        <p:tav tm="100000">
                                          <p:val>
                                            <p:strVal val="#ppt_x"/>
                                          </p:val>
                                        </p:tav>
                                      </p:tavLst>
                                    </p:anim>
                                    <p:anim calcmode="lin" valueType="num">
                                      <p:cBhvr>
                                        <p:cTn id="25" dur="100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5600"/>
                            </p:stCondLst>
                            <p:childTnLst>
                              <p:par>
                                <p:cTn id="27" presetID="53" presetClass="entr" presetSubtype="0" fill="hold" grpId="0" nodeType="afterEffect">
                                  <p:stCondLst>
                                    <p:cond delay="0"/>
                                  </p:stCondLst>
                                  <p:iterate type="wd">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8434" name="Picture 2" descr="C:\Users\تاتو\Desktop\user4347_pic1134_1315269908.gif"/>
          <p:cNvPicPr>
            <a:picLocks noChangeAspect="1" noChangeArrowheads="1"/>
          </p:cNvPicPr>
          <p:nvPr/>
        </p:nvPicPr>
        <p:blipFill>
          <a:blip r:embed="rId3"/>
          <a:srcRect/>
          <a:stretch>
            <a:fillRect/>
          </a:stretch>
        </p:blipFill>
        <p:spPr bwMode="auto">
          <a:xfrm>
            <a:off x="3000364" y="142876"/>
            <a:ext cx="3643338" cy="3143248"/>
          </a:xfrm>
          <a:prstGeom prst="rect">
            <a:avLst/>
          </a:prstGeom>
          <a:noFill/>
          <a:ln w="9525">
            <a:noFill/>
            <a:miter lim="800000"/>
            <a:headEnd/>
            <a:tailEnd/>
          </a:ln>
        </p:spPr>
      </p:pic>
      <p:sp>
        <p:nvSpPr>
          <p:cNvPr id="3" name="مستطيل 2"/>
          <p:cNvSpPr/>
          <p:nvPr/>
        </p:nvSpPr>
        <p:spPr>
          <a:xfrm>
            <a:off x="1428728" y="3426741"/>
            <a:ext cx="6123792" cy="430887"/>
          </a:xfrm>
          <a:prstGeom prst="rect">
            <a:avLst/>
          </a:prstGeom>
        </p:spPr>
        <p:txBody>
          <a:bodyPr wrap="none">
            <a:spAutoFit/>
          </a:bodyPr>
          <a:lstStyle/>
          <a:p>
            <a:pPr>
              <a:defRPr/>
            </a:pPr>
            <a:r>
              <a:rPr lang="ar-SA" sz="2200" dirty="0" err="1">
                <a:solidFill>
                  <a:srgbClr val="FF0000"/>
                </a:solidFill>
                <a:cs typeface="PT Bold Heading" pitchFamily="2" charset="-78"/>
              </a:rPr>
              <a:t>الراديان</a:t>
            </a:r>
            <a:r>
              <a:rPr lang="ar-SA" sz="2200" dirty="0">
                <a:cs typeface="PT Bold Heading" pitchFamily="2" charset="-78"/>
              </a:rPr>
              <a:t> </a:t>
            </a:r>
            <a:r>
              <a:rPr lang="ar-SA" sz="2200" dirty="0" smtClean="0">
                <a:cs typeface="PT Bold Heading" pitchFamily="2" charset="-78"/>
              </a:rPr>
              <a:t>: هي </a:t>
            </a:r>
            <a:r>
              <a:rPr lang="ar-SA" sz="2200" dirty="0">
                <a:cs typeface="PT Bold Heading" pitchFamily="2" charset="-78"/>
              </a:rPr>
              <a:t>زاوية تقابل قوس طوله يساوي نصف القطر </a:t>
            </a:r>
            <a:r>
              <a:rPr lang="ar-SA" sz="2200" dirty="0" smtClean="0">
                <a:cs typeface="PT Bold Heading" pitchFamily="2" charset="-78"/>
              </a:rPr>
              <a:t> .</a:t>
            </a:r>
            <a:endParaRPr lang="ar-SA" sz="2200" dirty="0">
              <a:cs typeface="PT Bold Heading" pitchFamily="2" charset="-78"/>
            </a:endParaRPr>
          </a:p>
        </p:txBody>
      </p:sp>
      <p:sp>
        <p:nvSpPr>
          <p:cNvPr id="4" name="مستطيل 3"/>
          <p:cNvSpPr>
            <a:spLocks noChangeArrowheads="1"/>
          </p:cNvSpPr>
          <p:nvPr/>
        </p:nvSpPr>
        <p:spPr bwMode="auto">
          <a:xfrm>
            <a:off x="1428728" y="4071942"/>
            <a:ext cx="6253154" cy="769441"/>
          </a:xfrm>
          <a:prstGeom prst="rect">
            <a:avLst/>
          </a:prstGeom>
          <a:noFill/>
          <a:ln w="9525">
            <a:noFill/>
            <a:miter lim="800000"/>
            <a:headEnd/>
            <a:tailEnd/>
          </a:ln>
        </p:spPr>
        <p:txBody>
          <a:bodyPr wrap="square">
            <a:spAutoFit/>
          </a:bodyPr>
          <a:lstStyle/>
          <a:p>
            <a:pPr algn="justLow"/>
            <a:r>
              <a:rPr lang="ar-SA" sz="2200" dirty="0" smtClean="0">
                <a:solidFill>
                  <a:schemeClr val="tx2"/>
                </a:solidFill>
                <a:cs typeface="PT Bold Heading" pitchFamily="2" charset="-78"/>
              </a:rPr>
              <a:t>إن </a:t>
            </a:r>
            <a:r>
              <a:rPr lang="ar-SA" sz="2200" dirty="0">
                <a:solidFill>
                  <a:schemeClr val="tx2"/>
                </a:solidFill>
                <a:cs typeface="PT Bold Heading" pitchFamily="2" charset="-78"/>
              </a:rPr>
              <a:t>الدورة الكاملة تعادل (2</a:t>
            </a:r>
            <a:r>
              <a:rPr lang="el-GR" sz="2200" dirty="0">
                <a:solidFill>
                  <a:schemeClr val="tx2"/>
                </a:solidFill>
                <a:cs typeface="PT Bold Heading" pitchFamily="2" charset="-78"/>
              </a:rPr>
              <a:t>π </a:t>
            </a:r>
            <a:r>
              <a:rPr lang="en-US" sz="2200" dirty="0">
                <a:solidFill>
                  <a:schemeClr val="tx2"/>
                </a:solidFill>
                <a:cs typeface="PT Bold Heading" pitchFamily="2" charset="-78"/>
              </a:rPr>
              <a:t>Radian </a:t>
            </a:r>
            <a:r>
              <a:rPr lang="ar-SA" sz="2200" dirty="0" smtClean="0">
                <a:solidFill>
                  <a:schemeClr val="tx2"/>
                </a:solidFill>
                <a:cs typeface="PT Bold Heading" pitchFamily="2" charset="-78"/>
              </a:rPr>
              <a:t> ) أي </a:t>
            </a:r>
            <a:r>
              <a:rPr lang="ar-SA" sz="2200" dirty="0">
                <a:solidFill>
                  <a:schemeClr val="tx2"/>
                </a:solidFill>
                <a:cs typeface="PT Bold Heading" pitchFamily="2" charset="-78"/>
              </a:rPr>
              <a:t>أن وحدة </a:t>
            </a:r>
            <a:r>
              <a:rPr lang="en-US" sz="2200" dirty="0">
                <a:solidFill>
                  <a:schemeClr val="tx2"/>
                </a:solidFill>
                <a:cs typeface="PT Bold Heading" pitchFamily="2" charset="-78"/>
              </a:rPr>
              <a:t>Radian </a:t>
            </a:r>
            <a:r>
              <a:rPr lang="ar-SA" sz="2200" dirty="0" smtClean="0">
                <a:solidFill>
                  <a:schemeClr val="tx2"/>
                </a:solidFill>
                <a:cs typeface="PT Bold Heading" pitchFamily="2" charset="-78"/>
              </a:rPr>
              <a:t> </a:t>
            </a:r>
            <a:r>
              <a:rPr lang="ar-SA" sz="2200" dirty="0" err="1" smtClean="0">
                <a:solidFill>
                  <a:schemeClr val="tx2"/>
                </a:solidFill>
                <a:cs typeface="PT Bold Heading" pitchFamily="2" charset="-78"/>
              </a:rPr>
              <a:t>الراديان</a:t>
            </a:r>
            <a:r>
              <a:rPr lang="ar-SA" sz="2200" dirty="0" smtClean="0">
                <a:solidFill>
                  <a:schemeClr val="tx2"/>
                </a:solidFill>
                <a:cs typeface="PT Bold Heading" pitchFamily="2" charset="-78"/>
              </a:rPr>
              <a:t> </a:t>
            </a:r>
            <a:r>
              <a:rPr lang="ar-SA" sz="2200" dirty="0">
                <a:solidFill>
                  <a:schemeClr val="tx2"/>
                </a:solidFill>
                <a:cs typeface="PT Bold Heading" pitchFamily="2" charset="-78"/>
              </a:rPr>
              <a:t>كذلك تعادل 1/2</a:t>
            </a:r>
            <a:r>
              <a:rPr lang="el-GR" sz="2200" dirty="0">
                <a:solidFill>
                  <a:schemeClr val="tx2"/>
                </a:solidFill>
                <a:cs typeface="PT Bold Heading" pitchFamily="2" charset="-78"/>
              </a:rPr>
              <a:t>π </a:t>
            </a:r>
            <a:r>
              <a:rPr lang="ar-SA" sz="2200" dirty="0">
                <a:solidFill>
                  <a:schemeClr val="tx2"/>
                </a:solidFill>
                <a:cs typeface="PT Bold Heading" pitchFamily="2" charset="-78"/>
              </a:rPr>
              <a:t>من الدورة الكاملة .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par>
                          <p:cTn id="8" fill="hold">
                            <p:stCondLst>
                              <p:cond delay="1000"/>
                            </p:stCondLst>
                            <p:childTnLst>
                              <p:par>
                                <p:cTn id="9" presetID="4" presetClass="entr" presetSubtype="16"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box(in)">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9458" name="Picture 3" descr="C:\Users\تاتو\Desktop\user4347_pic1135_1315269908.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43042" y="285728"/>
            <a:ext cx="6072230" cy="471490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 calcmode="lin" valueType="num">
                                      <p:cBhvr>
                                        <p:cTn id="9" dur="500" fill="hold"/>
                                        <p:tgtEl>
                                          <p:spTgt spid="19458"/>
                                        </p:tgtEl>
                                        <p:attrNameLst>
                                          <p:attrName>style.rotation</p:attrName>
                                        </p:attrNameLst>
                                      </p:cBhvr>
                                      <p:tavLst>
                                        <p:tav tm="0">
                                          <p:val>
                                            <p:fltVal val="360"/>
                                          </p:val>
                                        </p:tav>
                                        <p:tav tm="100000">
                                          <p:val>
                                            <p:fltVal val="0"/>
                                          </p:val>
                                        </p:tav>
                                      </p:tavLst>
                                    </p:anim>
                                    <p:animEffect transition="in" filter="fade">
                                      <p:cBhvr>
                                        <p:cTn id="10"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428860" y="357166"/>
            <a:ext cx="4857784" cy="646331"/>
          </a:xfrm>
          <a:prstGeom prst="rect">
            <a:avLst/>
          </a:prstGeom>
          <a:noFill/>
        </p:spPr>
        <p:txBody>
          <a:bodyPr wrap="square" rtlCol="1">
            <a:spAutoFit/>
            <a:scene3d>
              <a:camera prst="orthographicFront"/>
              <a:lightRig rig="threePt" dir="t"/>
            </a:scene3d>
            <a:sp3d extrusionH="57150">
              <a:bevelT w="82550" h="38100" prst="coolSlant"/>
            </a:sp3d>
          </a:bodyPr>
          <a:lstStyle/>
          <a:p>
            <a:r>
              <a:rPr lang="ar-SA" sz="3600" dirty="0" smtClean="0">
                <a:ln>
                  <a:solidFill>
                    <a:schemeClr val="bg1"/>
                  </a:solidFill>
                </a:ln>
                <a:solidFill>
                  <a:schemeClr val="accent4">
                    <a:lumMod val="75000"/>
                  </a:schemeClr>
                </a:solidFill>
                <a:cs typeface="PT Bold Heading" pitchFamily="2" charset="-78"/>
              </a:rPr>
              <a:t>دراسة الحركة </a:t>
            </a:r>
            <a:r>
              <a:rPr lang="ar-SA" sz="3600" dirty="0" err="1" smtClean="0">
                <a:ln>
                  <a:solidFill>
                    <a:schemeClr val="bg1"/>
                  </a:solidFill>
                </a:ln>
                <a:solidFill>
                  <a:schemeClr val="accent4">
                    <a:lumMod val="75000"/>
                  </a:schemeClr>
                </a:solidFill>
                <a:cs typeface="PT Bold Heading" pitchFamily="2" charset="-78"/>
              </a:rPr>
              <a:t>الدورانيــة</a:t>
            </a:r>
            <a:endParaRPr lang="ar-SA" sz="3600" dirty="0">
              <a:ln>
                <a:solidFill>
                  <a:schemeClr val="bg1"/>
                </a:solidFill>
              </a:ln>
              <a:solidFill>
                <a:schemeClr val="accent4">
                  <a:lumMod val="75000"/>
                </a:schemeClr>
              </a:solidFill>
              <a:cs typeface="PT Bold Heading" pitchFamily="2" charset="-78"/>
            </a:endParaRPr>
          </a:p>
        </p:txBody>
      </p:sp>
      <p:pic>
        <p:nvPicPr>
          <p:cNvPr id="4" name="دراسة الحركة الدورانية Rotational Motion.wmv">
            <a:hlinkClick r:id="" action="ppaction://media"/>
          </p:cNvPr>
          <p:cNvPicPr>
            <a:picLocks noRot="1" noChangeAspect="1"/>
          </p:cNvPicPr>
          <p:nvPr>
            <a:videoFile r:link="rId1"/>
          </p:nvPr>
        </p:nvPicPr>
        <p:blipFill>
          <a:blip r:embed="rId4"/>
          <a:stretch>
            <a:fillRect/>
          </a:stretch>
        </p:blipFill>
        <p:spPr>
          <a:xfrm>
            <a:off x="1928794" y="1285860"/>
            <a:ext cx="6572296" cy="5072098"/>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200"/>
                            </p:stCondLst>
                            <p:childTnLst>
                              <p:par>
                                <p:cTn id="11" presetID="1" presetClass="mediacall" presetSubtype="0" fill="hold" nodeType="afterEffect">
                                  <p:stCondLst>
                                    <p:cond delay="0"/>
                                  </p:stCondLst>
                                  <p:childTnLst>
                                    <p:cmd type="call" cmd="playFrom(0.0)">
                                      <p:cBhvr>
                                        <p:cTn id="12" dur="482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13" fill="hold" display="0">
                  <p:stCondLst>
                    <p:cond delay="indefinite"/>
                  </p:stCondLst>
                  <p:endCondLst>
                    <p:cond evt="onNext" delay="0">
                      <p:tgtEl>
                        <p:sldTgt/>
                      </p:tgtEl>
                    </p:cond>
                    <p:cond evt="onPrev" delay="0">
                      <p:tgtEl>
                        <p:sldTgt/>
                      </p:tgtEl>
                    </p:cond>
                  </p:end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1771604" y="2857496"/>
            <a:ext cx="7015238" cy="430887"/>
          </a:xfrm>
          <a:prstGeom prst="rect">
            <a:avLst/>
          </a:prstGeom>
          <a:noFill/>
        </p:spPr>
        <p:txBody>
          <a:bodyPr wrap="square" rtlCol="1">
            <a:spAutoFit/>
          </a:bodyPr>
          <a:lstStyle/>
          <a:p>
            <a:pPr algn="justLow"/>
            <a:r>
              <a:rPr lang="ar-SA" sz="2200" dirty="0" smtClean="0">
                <a:solidFill>
                  <a:schemeClr val="accent2">
                    <a:lumMod val="75000"/>
                  </a:schemeClr>
                </a:solidFill>
                <a:cs typeface="PT Bold Heading" pitchFamily="2" charset="-78"/>
              </a:rPr>
              <a:t>بعد مشاهدة الفيديو السابق  أي الكرتين قطعت إزاحة خطية أكبر ؟ </a:t>
            </a:r>
            <a:endParaRPr lang="ar-SA" sz="2200" dirty="0">
              <a:solidFill>
                <a:schemeClr val="accent2">
                  <a:lumMod val="75000"/>
                </a:schemeClr>
              </a:solidFill>
              <a:cs typeface="PT Bold Heading" pitchFamily="2" charset="-78"/>
            </a:endParaRPr>
          </a:p>
        </p:txBody>
      </p:sp>
      <p:pic>
        <p:nvPicPr>
          <p:cNvPr id="2050" name="Picture 2" descr="15-1_134659958"/>
          <p:cNvPicPr>
            <a:picLocks noChangeAspect="1" noChangeArrowheads="1"/>
          </p:cNvPicPr>
          <p:nvPr/>
        </p:nvPicPr>
        <p:blipFill>
          <a:blip r:embed="rId3"/>
          <a:srcRect/>
          <a:stretch>
            <a:fillRect/>
          </a:stretch>
        </p:blipFill>
        <p:spPr bwMode="auto">
          <a:xfrm>
            <a:off x="2605109" y="214290"/>
            <a:ext cx="5038725" cy="2438400"/>
          </a:xfrm>
          <a:prstGeom prst="rect">
            <a:avLst/>
          </a:prstGeom>
          <a:noFill/>
          <a:ln w="9525">
            <a:noFill/>
            <a:miter lim="800000"/>
            <a:headEnd/>
            <a:tailEnd/>
          </a:ln>
        </p:spPr>
      </p:pic>
      <p:sp>
        <p:nvSpPr>
          <p:cNvPr id="4" name="مستطيل 3"/>
          <p:cNvSpPr/>
          <p:nvPr/>
        </p:nvSpPr>
        <p:spPr>
          <a:xfrm>
            <a:off x="2000232" y="3357562"/>
            <a:ext cx="6715172" cy="430887"/>
          </a:xfrm>
          <a:prstGeom prst="rect">
            <a:avLst/>
          </a:prstGeom>
        </p:spPr>
        <p:txBody>
          <a:bodyPr wrap="square">
            <a:spAutoFit/>
          </a:bodyPr>
          <a:lstStyle/>
          <a:p>
            <a:pPr algn="justLow"/>
            <a:r>
              <a:rPr lang="ar-SA" sz="2200" dirty="0" smtClean="0">
                <a:cs typeface="PT Bold Heading" pitchFamily="2" charset="-78"/>
              </a:rPr>
              <a:t>كلا الكرتين قطعتا نفس الإزاحة الخطية وهي تساوي 12.56</a:t>
            </a:r>
            <a:r>
              <a:rPr lang="en-US" sz="2200" dirty="0" smtClean="0">
                <a:cs typeface="PT Bold Heading" pitchFamily="2" charset="-78"/>
              </a:rPr>
              <a:t>m .</a:t>
            </a:r>
            <a:endParaRPr lang="ar-SA" sz="2200" dirty="0">
              <a:cs typeface="PT Bold Heading" pitchFamily="2" charset="-78"/>
            </a:endParaRPr>
          </a:p>
        </p:txBody>
      </p:sp>
      <p:sp>
        <p:nvSpPr>
          <p:cNvPr id="5" name="مستطيل 4"/>
          <p:cNvSpPr/>
          <p:nvPr/>
        </p:nvSpPr>
        <p:spPr>
          <a:xfrm>
            <a:off x="4714876" y="4071942"/>
            <a:ext cx="3883142" cy="430887"/>
          </a:xfrm>
          <a:prstGeom prst="rect">
            <a:avLst/>
          </a:prstGeom>
        </p:spPr>
        <p:txBody>
          <a:bodyPr wrap="square">
            <a:spAutoFit/>
          </a:bodyPr>
          <a:lstStyle/>
          <a:p>
            <a:pPr algn="justLow"/>
            <a:r>
              <a:rPr lang="ar-SA" sz="2200" dirty="0" smtClean="0">
                <a:solidFill>
                  <a:schemeClr val="accent2">
                    <a:lumMod val="75000"/>
                  </a:schemeClr>
                </a:solidFill>
                <a:cs typeface="PT Bold Heading" pitchFamily="2" charset="-78"/>
              </a:rPr>
              <a:t>كم دورة أتمتها كل من الكرتين ؟ </a:t>
            </a:r>
            <a:endParaRPr lang="ar-SA" sz="2200" dirty="0">
              <a:solidFill>
                <a:schemeClr val="accent2">
                  <a:lumMod val="75000"/>
                </a:schemeClr>
              </a:solidFill>
              <a:cs typeface="PT Bold Heading" pitchFamily="2" charset="-78"/>
            </a:endParaRPr>
          </a:p>
        </p:txBody>
      </p:sp>
      <p:sp>
        <p:nvSpPr>
          <p:cNvPr id="6" name="مستطيل 5"/>
          <p:cNvSpPr/>
          <p:nvPr/>
        </p:nvSpPr>
        <p:spPr>
          <a:xfrm>
            <a:off x="1428728" y="4572008"/>
            <a:ext cx="7187307" cy="1446550"/>
          </a:xfrm>
          <a:prstGeom prst="rect">
            <a:avLst/>
          </a:prstGeom>
        </p:spPr>
        <p:txBody>
          <a:bodyPr wrap="square">
            <a:spAutoFit/>
          </a:bodyPr>
          <a:lstStyle/>
          <a:p>
            <a:pPr algn="justLow"/>
            <a:r>
              <a:rPr lang="ar-SA" sz="2200" dirty="0" smtClean="0">
                <a:cs typeface="PT Bold Heading" pitchFamily="2" charset="-78"/>
              </a:rPr>
              <a:t>الكرة </a:t>
            </a:r>
            <a:r>
              <a:rPr lang="ar-SA" sz="2200" dirty="0" smtClean="0">
                <a:solidFill>
                  <a:srgbClr val="0070C0"/>
                </a:solidFill>
                <a:cs typeface="PT Bold Heading" pitchFamily="2" charset="-78"/>
              </a:rPr>
              <a:t>الزرقاء</a:t>
            </a:r>
            <a:r>
              <a:rPr lang="ar-SA" sz="2200" dirty="0" smtClean="0">
                <a:cs typeface="PT Bold Heading" pitchFamily="2" charset="-78"/>
              </a:rPr>
              <a:t> أتمت دورة واحدة بينما الكرة </a:t>
            </a:r>
            <a:r>
              <a:rPr lang="ar-SA" sz="2200" dirty="0" smtClean="0">
                <a:solidFill>
                  <a:srgbClr val="FF0000"/>
                </a:solidFill>
                <a:cs typeface="PT Bold Heading" pitchFamily="2" charset="-78"/>
              </a:rPr>
              <a:t>الحمراء</a:t>
            </a:r>
            <a:r>
              <a:rPr lang="ar-SA" sz="2200" dirty="0" smtClean="0">
                <a:cs typeface="PT Bold Heading" pitchFamily="2" charset="-78"/>
              </a:rPr>
              <a:t> أتمّت دورتين أي أنّ الإزاحة الخطية للكرة </a:t>
            </a:r>
            <a:r>
              <a:rPr lang="ar-SA" sz="2200" dirty="0" smtClean="0">
                <a:solidFill>
                  <a:srgbClr val="0070C0"/>
                </a:solidFill>
                <a:cs typeface="PT Bold Heading" pitchFamily="2" charset="-78"/>
              </a:rPr>
              <a:t>الزرقاء</a:t>
            </a:r>
            <a:r>
              <a:rPr lang="ar-SA" sz="2200" dirty="0" smtClean="0">
                <a:cs typeface="PT Bold Heading" pitchFamily="2" charset="-78"/>
              </a:rPr>
              <a:t> (</a:t>
            </a:r>
            <a:r>
              <a:rPr lang="en-US" sz="2200" dirty="0" smtClean="0">
                <a:cs typeface="PT Bold Heading" pitchFamily="2" charset="-78"/>
              </a:rPr>
              <a:t>2</a:t>
            </a:r>
            <a:r>
              <a:rPr lang="el-GR" sz="2200" dirty="0" smtClean="0">
                <a:cs typeface="PT Bold Heading" pitchFamily="2" charset="-78"/>
              </a:rPr>
              <a:t>π </a:t>
            </a:r>
            <a:r>
              <a:rPr lang="en-US" sz="2200" dirty="0" err="1" smtClean="0">
                <a:cs typeface="PT Bold Heading" pitchFamily="2" charset="-78"/>
              </a:rPr>
              <a:t>rad</a:t>
            </a:r>
            <a:r>
              <a:rPr lang="en-US" sz="2200" dirty="0" smtClean="0">
                <a:cs typeface="PT Bold Heading" pitchFamily="2" charset="-78"/>
              </a:rPr>
              <a:t> = ( 6.28 </a:t>
            </a:r>
            <a:r>
              <a:rPr lang="en-US" sz="2200" dirty="0" err="1" smtClean="0">
                <a:cs typeface="PT Bold Heading" pitchFamily="2" charset="-78"/>
              </a:rPr>
              <a:t>rad</a:t>
            </a:r>
            <a:r>
              <a:rPr lang="en-US" sz="2200" dirty="0" smtClean="0">
                <a:cs typeface="PT Bold Heading" pitchFamily="2" charset="-78"/>
              </a:rPr>
              <a:t> ، </a:t>
            </a:r>
            <a:r>
              <a:rPr lang="ar-SA" sz="2200" dirty="0" smtClean="0">
                <a:cs typeface="PT Bold Heading" pitchFamily="2" charset="-78"/>
              </a:rPr>
              <a:t>لأن الدورة الواحدة يعني </a:t>
            </a:r>
            <a:r>
              <a:rPr lang="ar-SA" sz="2200" dirty="0" err="1" smtClean="0">
                <a:cs typeface="PT Bold Heading" pitchFamily="2" charset="-78"/>
              </a:rPr>
              <a:t>اتمام</a:t>
            </a:r>
            <a:r>
              <a:rPr lang="ar-SA" sz="2200" dirty="0" smtClean="0">
                <a:cs typeface="PT Bold Heading" pitchFamily="2" charset="-78"/>
              </a:rPr>
              <a:t> 2</a:t>
            </a:r>
            <a:r>
              <a:rPr lang="el-GR" sz="2200" dirty="0" smtClean="0">
                <a:cs typeface="PT Bold Heading" pitchFamily="2" charset="-78"/>
              </a:rPr>
              <a:t>π </a:t>
            </a:r>
            <a:r>
              <a:rPr lang="en-US" sz="2200" dirty="0" err="1" smtClean="0">
                <a:cs typeface="PT Bold Heading" pitchFamily="2" charset="-78"/>
              </a:rPr>
              <a:t>rad</a:t>
            </a:r>
            <a:r>
              <a:rPr lang="en-US" sz="2200" dirty="0" smtClean="0">
                <a:cs typeface="PT Bold Heading" pitchFamily="2" charset="-78"/>
              </a:rPr>
              <a:t> ، </a:t>
            </a:r>
            <a:r>
              <a:rPr lang="ar-SA" sz="2200" dirty="0" smtClean="0">
                <a:cs typeface="PT Bold Heading" pitchFamily="2" charset="-78"/>
              </a:rPr>
              <a:t>وأما الإزاحة الخطية للكرة </a:t>
            </a:r>
            <a:r>
              <a:rPr lang="ar-SA" sz="2200" dirty="0" smtClean="0">
                <a:solidFill>
                  <a:srgbClr val="FF0000"/>
                </a:solidFill>
                <a:cs typeface="PT Bold Heading" pitchFamily="2" charset="-78"/>
              </a:rPr>
              <a:t>الحمراء</a:t>
            </a:r>
            <a:r>
              <a:rPr lang="ar-SA" sz="2200" dirty="0" smtClean="0">
                <a:cs typeface="PT Bold Heading" pitchFamily="2" charset="-78"/>
              </a:rPr>
              <a:t> فهي (</a:t>
            </a:r>
            <a:r>
              <a:rPr lang="en-US" sz="2200" dirty="0" smtClean="0">
                <a:cs typeface="PT Bold Heading" pitchFamily="2" charset="-78"/>
              </a:rPr>
              <a:t>4</a:t>
            </a:r>
            <a:r>
              <a:rPr lang="el-GR" sz="2200" dirty="0" smtClean="0">
                <a:cs typeface="PT Bold Heading" pitchFamily="2" charset="-78"/>
              </a:rPr>
              <a:t>π </a:t>
            </a:r>
            <a:r>
              <a:rPr lang="en-US" sz="2200" dirty="0" err="1" smtClean="0">
                <a:cs typeface="PT Bold Heading" pitchFamily="2" charset="-78"/>
              </a:rPr>
              <a:t>rad</a:t>
            </a:r>
            <a:r>
              <a:rPr lang="en-US" sz="2200" dirty="0" smtClean="0">
                <a:cs typeface="PT Bold Heading" pitchFamily="2" charset="-78"/>
              </a:rPr>
              <a:t> = ( 12.56 </a:t>
            </a:r>
            <a:r>
              <a:rPr lang="en-US" sz="2200" dirty="0" err="1" smtClean="0">
                <a:cs typeface="PT Bold Heading" pitchFamily="2" charset="-78"/>
              </a:rPr>
              <a:t>rad</a:t>
            </a:r>
            <a:r>
              <a:rPr lang="en-US" sz="2200" dirty="0" smtClean="0">
                <a:cs typeface="PT Bold Heading" pitchFamily="2" charset="-78"/>
              </a:rPr>
              <a:t> </a:t>
            </a:r>
            <a:r>
              <a:rPr lang="ar-SA" sz="2200" dirty="0" smtClean="0">
                <a:cs typeface="PT Bold Heading" pitchFamily="2" charset="-78"/>
              </a:rPr>
              <a:t>.</a:t>
            </a:r>
            <a:endParaRPr lang="ar-SA" sz="2200" dirty="0">
              <a:cs typeface="PT Bold Heading"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par>
                          <p:cTn id="8" fill="hold">
                            <p:stCondLst>
                              <p:cond delay="500"/>
                            </p:stCondLst>
                            <p:childTnLst>
                              <p:par>
                                <p:cTn id="9" presetID="55"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2500"/>
                            </p:stCondLst>
                            <p:childTnLst>
                              <p:par>
                                <p:cTn id="15" presetID="52" presetClass="entr" presetSubtype="0" fill="hold" grpId="0" nodeType="after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par>
                          <p:cTn id="20" fill="hold">
                            <p:stCondLst>
                              <p:cond delay="4500"/>
                            </p:stCondLst>
                            <p:childTnLst>
                              <p:par>
                                <p:cTn id="21" presetID="47" presetClass="entr" presetSubtype="0" fill="hold" grpId="0" nodeType="afterEffect">
                                  <p:stCondLst>
                                    <p:cond delay="1500"/>
                                  </p:stCondLst>
                                  <p:iterate type="wd">
                                    <p:tmPct val="10000"/>
                                  </p:iterate>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7600"/>
                            </p:stCondLst>
                            <p:childTnLst>
                              <p:par>
                                <p:cTn id="27" presetID="56" presetClass="entr" presetSubtype="0" fill="hold" grpId="0" nodeType="afterEffect">
                                  <p:stCondLst>
                                    <p:cond delay="0"/>
                                  </p:stCondLst>
                                  <p:iterate type="wd">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500" autoRev="1" fill="hold">
                                          <p:stCondLst>
                                            <p:cond delay="0"/>
                                          </p:stCondLst>
                                        </p:cTn>
                                        <p:tgtEl>
                                          <p:spTgt spid="6"/>
                                        </p:tgtEl>
                                        <p:attrNameLst>
                                          <p:attrName>ppt_w</p:attrName>
                                        </p:attrNameLst>
                                      </p:cBhvr>
                                    </p:anim>
                                    <p:anim by="(#ppt_w*0.50)" calcmode="lin" valueType="num">
                                      <p:cBhvr>
                                        <p:cTn id="30" dur="500" decel="50000" autoRev="1" fill="hold">
                                          <p:stCondLst>
                                            <p:cond delay="0"/>
                                          </p:stCondLst>
                                        </p:cTn>
                                        <p:tgtEl>
                                          <p:spTgt spid="6"/>
                                        </p:tgtEl>
                                        <p:attrNameLst>
                                          <p:attrName>ppt_x</p:attrName>
                                        </p:attrNameLst>
                                      </p:cBhvr>
                                    </p:anim>
                                    <p:anim from="(-#ppt_h/2)" to="(#ppt_y)" calcmode="lin" valueType="num">
                                      <p:cBhvr>
                                        <p:cTn id="31" dur="1000" fill="hold">
                                          <p:stCondLst>
                                            <p:cond delay="0"/>
                                          </p:stCondLst>
                                        </p:cTn>
                                        <p:tgtEl>
                                          <p:spTgt spid="6"/>
                                        </p:tgtEl>
                                        <p:attrNameLst>
                                          <p:attrName>ppt_y</p:attrName>
                                        </p:attrNameLst>
                                      </p:cBhvr>
                                    </p:anim>
                                    <p:animRot by="21600000">
                                      <p:cBhvr>
                                        <p:cTn id="32"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4214810" y="285728"/>
            <a:ext cx="4554452" cy="400110"/>
          </a:xfrm>
          <a:prstGeom prst="rect">
            <a:avLst/>
          </a:prstGeom>
        </p:spPr>
        <p:txBody>
          <a:bodyPr wrap="none">
            <a:spAutoFit/>
          </a:bodyPr>
          <a:lstStyle/>
          <a:p>
            <a:r>
              <a:rPr lang="ar-SA" sz="2000" dirty="0" smtClean="0">
                <a:cs typeface="PT Bold Heading" pitchFamily="2" charset="-78"/>
              </a:rPr>
              <a:t>وبتجميع هذه المعلومات ومحاولة الربط بينها :</a:t>
            </a:r>
            <a:endParaRPr lang="ar-SA" sz="2000" dirty="0">
              <a:cs typeface="PT Bold Heading" pitchFamily="2" charset="-78"/>
            </a:endParaRPr>
          </a:p>
        </p:txBody>
      </p:sp>
      <p:pic>
        <p:nvPicPr>
          <p:cNvPr id="3074" name="Picture 2" descr="15-1_134651338"/>
          <p:cNvPicPr>
            <a:picLocks noChangeAspect="1" noChangeArrowheads="1"/>
          </p:cNvPicPr>
          <p:nvPr/>
        </p:nvPicPr>
        <p:blipFill>
          <a:blip r:embed="rId3"/>
          <a:srcRect/>
          <a:stretch>
            <a:fillRect/>
          </a:stretch>
        </p:blipFill>
        <p:spPr bwMode="auto">
          <a:xfrm>
            <a:off x="2357422" y="857232"/>
            <a:ext cx="5067297" cy="3381125"/>
          </a:xfrm>
          <a:prstGeom prst="rect">
            <a:avLst/>
          </a:prstGeom>
          <a:noFill/>
          <a:ln w="9525">
            <a:noFill/>
            <a:miter lim="800000"/>
            <a:headEnd/>
            <a:tailEnd/>
          </a:ln>
        </p:spPr>
      </p:pic>
      <p:sp>
        <p:nvSpPr>
          <p:cNvPr id="4" name="مستطيل 3"/>
          <p:cNvSpPr/>
          <p:nvPr/>
        </p:nvSpPr>
        <p:spPr>
          <a:xfrm>
            <a:off x="1357290" y="4572008"/>
            <a:ext cx="7286644" cy="1854354"/>
          </a:xfrm>
          <a:prstGeom prst="rect">
            <a:avLst/>
          </a:prstGeom>
        </p:spPr>
        <p:txBody>
          <a:bodyPr wrap="square">
            <a:spAutoFit/>
          </a:bodyPr>
          <a:lstStyle/>
          <a:p>
            <a:pPr algn="justLow"/>
            <a:r>
              <a:rPr lang="ar-SA" sz="2200" dirty="0" smtClean="0">
                <a:solidFill>
                  <a:srgbClr val="C00000"/>
                </a:solidFill>
                <a:cs typeface="PT Bold Heading" pitchFamily="2" charset="-78"/>
              </a:rPr>
              <a:t>أي الكرتين كانت سرعتها الخطيّة أكبر ؟ </a:t>
            </a:r>
          </a:p>
          <a:p>
            <a:pPr algn="justLow"/>
            <a:endParaRPr lang="ar-SA" sz="1400" dirty="0" smtClean="0">
              <a:cs typeface="PT Bold Heading" pitchFamily="2" charset="-78"/>
            </a:endParaRPr>
          </a:p>
          <a:p>
            <a:pPr algn="justLow"/>
            <a:r>
              <a:rPr lang="ar-SA" sz="2200" dirty="0" smtClean="0">
                <a:cs typeface="PT Bold Heading" pitchFamily="2" charset="-78"/>
              </a:rPr>
              <a:t>كلا الكرتين قطعتا نفس الإزاحة الخطية خلال نفس الزمن وبالتالي لهما نفس السرعة الخطية . </a:t>
            </a:r>
          </a:p>
          <a:p>
            <a:pPr algn="justLow"/>
            <a:r>
              <a:rPr lang="ar-SA" sz="1050" dirty="0" smtClean="0">
                <a:cs typeface="PT Bold Heading" pitchFamily="2" charset="-78"/>
              </a:rPr>
              <a:t/>
            </a:r>
            <a:br>
              <a:rPr lang="ar-SA" sz="1050" dirty="0" smtClean="0">
                <a:cs typeface="PT Bold Heading" pitchFamily="2" charset="-78"/>
              </a:rPr>
            </a:br>
            <a:r>
              <a:rPr lang="ar-SA" sz="2200" dirty="0" smtClean="0">
                <a:cs typeface="PT Bold Heading" pitchFamily="2" charset="-78"/>
              </a:rPr>
              <a:t>ويمكن حسابيا حساب السرعة الخطية من خلال القانون </a:t>
            </a:r>
            <a:r>
              <a:rPr lang="en-US" sz="2200" b="1" dirty="0" smtClean="0">
                <a:solidFill>
                  <a:srgbClr val="00B050"/>
                </a:solidFill>
                <a:cs typeface="PT Bold Heading" pitchFamily="2" charset="-78"/>
              </a:rPr>
              <a:t>v=d/t </a:t>
            </a:r>
            <a:endParaRPr lang="ar-SA" sz="2200" b="1" dirty="0">
              <a:solidFill>
                <a:srgbClr val="00B050"/>
              </a:solidFill>
              <a:cs typeface="PT Bold Heading" pitchFamily="2" charset="-78"/>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strips(downLeft)">
                                      <p:cBhvr>
                                        <p:cTn id="12" dur="2000"/>
                                        <p:tgtEl>
                                          <p:spTgt spid="3074"/>
                                        </p:tgtEl>
                                      </p:cBhvr>
                                    </p:animEffect>
                                  </p:childTnLst>
                                </p:cTn>
                              </p:par>
                            </p:childTnLst>
                          </p:cTn>
                        </p:par>
                        <p:par>
                          <p:cTn id="13" fill="hold">
                            <p:stCondLst>
                              <p:cond delay="2500"/>
                            </p:stCondLst>
                            <p:childTnLst>
                              <p:par>
                                <p:cTn id="14" presetID="35" presetClass="entr" presetSubtype="0" fill="hold" grpId="0" nodeType="after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style.rotation</p:attrName>
                                        </p:attrNameLst>
                                      </p:cBhvr>
                                      <p:tavLst>
                                        <p:tav tm="0">
                                          <p:val>
                                            <p:fltVal val="720"/>
                                          </p:val>
                                        </p:tav>
                                        <p:tav tm="100000">
                                          <p:val>
                                            <p:fltVal val="0"/>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1412</Words>
  <Application>Microsoft Office PowerPoint</Application>
  <PresentationFormat>عرض على الشاشة (3:4)‏</PresentationFormat>
  <Paragraphs>143</Paragraphs>
  <Slides>45</Slides>
  <Notes>1</Notes>
  <HiddenSlides>0</HiddenSlides>
  <MMClips>5</MMClips>
  <ScaleCrop>false</ScaleCrop>
  <HeadingPairs>
    <vt:vector size="4" baseType="variant">
      <vt:variant>
        <vt:lpstr>سمة</vt:lpstr>
      </vt:variant>
      <vt:variant>
        <vt:i4>1</vt:i4>
      </vt:variant>
      <vt:variant>
        <vt:lpstr>عناوين الشرائح</vt:lpstr>
      </vt:variant>
      <vt:variant>
        <vt:i4>45</vt:i4>
      </vt:variant>
    </vt:vector>
  </HeadingPairs>
  <TitlesOfParts>
    <vt:vector size="46"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NM</dc:creator>
  <cp:lastModifiedBy>NM</cp:lastModifiedBy>
  <cp:revision>56</cp:revision>
  <dcterms:created xsi:type="dcterms:W3CDTF">2015-11-27T22:32:35Z</dcterms:created>
  <dcterms:modified xsi:type="dcterms:W3CDTF">2015-12-06T19:11:54Z</dcterms:modified>
</cp:coreProperties>
</file>