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7"/>
  </p:notesMasterIdLst>
  <p:sldIdLst>
    <p:sldId id="257" r:id="rId2"/>
    <p:sldId id="258" r:id="rId3"/>
    <p:sldId id="308" r:id="rId4"/>
    <p:sldId id="309" r:id="rId5"/>
    <p:sldId id="312" r:id="rId6"/>
    <p:sldId id="313" r:id="rId7"/>
    <p:sldId id="259" r:id="rId8"/>
    <p:sldId id="260" r:id="rId9"/>
    <p:sldId id="261" r:id="rId10"/>
    <p:sldId id="262" r:id="rId11"/>
    <p:sldId id="263" r:id="rId12"/>
    <p:sldId id="265" r:id="rId13"/>
    <p:sldId id="314" r:id="rId14"/>
    <p:sldId id="307" r:id="rId15"/>
    <p:sldId id="266" r:id="rId16"/>
    <p:sldId id="315" r:id="rId17"/>
    <p:sldId id="316" r:id="rId18"/>
    <p:sldId id="317" r:id="rId19"/>
    <p:sldId id="318" r:id="rId20"/>
    <p:sldId id="267" r:id="rId21"/>
    <p:sldId id="268" r:id="rId22"/>
    <p:sldId id="345" r:id="rId23"/>
    <p:sldId id="333" r:id="rId24"/>
    <p:sldId id="270" r:id="rId25"/>
    <p:sldId id="334" r:id="rId26"/>
    <p:sldId id="346" r:id="rId27"/>
    <p:sldId id="321" r:id="rId28"/>
    <p:sldId id="335" r:id="rId29"/>
    <p:sldId id="323" r:id="rId30"/>
    <p:sldId id="326" r:id="rId31"/>
    <p:sldId id="336" r:id="rId32"/>
    <p:sldId id="339" r:id="rId33"/>
    <p:sldId id="338" r:id="rId34"/>
    <p:sldId id="341" r:id="rId35"/>
    <p:sldId id="337" r:id="rId36"/>
    <p:sldId id="327" r:id="rId37"/>
    <p:sldId id="342" r:id="rId38"/>
    <p:sldId id="328" r:id="rId39"/>
    <p:sldId id="340" r:id="rId40"/>
    <p:sldId id="331" r:id="rId41"/>
    <p:sldId id="271" r:id="rId42"/>
    <p:sldId id="272" r:id="rId43"/>
    <p:sldId id="343" r:id="rId44"/>
    <p:sldId id="344" r:id="rId45"/>
    <p:sldId id="273" r:id="rId4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3333CC"/>
    <a:srgbClr val="7C3B06"/>
    <a:srgbClr val="CC0066"/>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7" d="100"/>
          <a:sy n="67" d="100"/>
        </p:scale>
        <p:origin x="-13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80B2DFD-C6E3-4D7B-84B0-389DA191669F}" type="datetimeFigureOut">
              <a:rPr lang="ar-SA" smtClean="0"/>
              <a:pPr/>
              <a:t>24/02/1437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FE7A521-DCC4-4D2F-9F58-29E220DA5C3C}"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FE7A521-DCC4-4D2F-9F58-29E220DA5C3C}" type="slidenum">
              <a:rPr lang="ar-SA" smtClean="0"/>
              <a:pPr/>
              <a:t>16</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AA634BF-DD37-4126-A0D6-14E692DC1DEF}" type="datetimeFigureOut">
              <a:rPr lang="ar-SA" smtClean="0"/>
              <a:pPr/>
              <a:t>24/02/1437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129DFFC-A440-48A0-AF43-0737A584C03D}" type="slidenum">
              <a:rPr lang="ar-SA" smtClean="0"/>
              <a:pPr/>
              <a:t>‹#›</a:t>
            </a:fld>
            <a:endParaRPr lang="ar-SA"/>
          </a:p>
        </p:txBody>
      </p:sp>
    </p:spTree>
  </p:cSld>
  <p:clrMapOvr>
    <a:masterClrMapping/>
  </p:clrMapOvr>
  <p:transition spd="slow">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AA634BF-DD37-4126-A0D6-14E692DC1DEF}" type="datetimeFigureOut">
              <a:rPr lang="ar-SA" smtClean="0"/>
              <a:pPr/>
              <a:t>24/02/1437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129DFFC-A440-48A0-AF43-0737A584C03D}"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dissolv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video" Target="file:///F:\&#1593;&#1586;&#1605;%20&#1575;&#1604;&#1583;&#1608;&#1585;&#1575;&#1606;%20&#1593;&#1606;&#1583;%20&#1601;&#1578;&#1581;%20&#1576;&#1575;&#1576;%20Torque%20Opening%20a%20Door.wmv" TargetMode="Externa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video" Target="file:///F:\&#1605;&#1585;&#1603;&#1586;%20&#1575;&#1604;&#1603;&#1578;&#1604;&#1577;%20&#1604;&#1604;&#1603;&#1585;&#1577;%20&#1608;&#1575;&#1604;&#1605;&#1603;&#1593;&#1576;%20&#1608;&#1575;&#1604;&#1605;&#1582;&#1585;&#1608;&#1591;.avi.wmv"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video" Target="file:///F:\&#1578;&#1581;&#1583;&#1610;&#1583;%20&#1605;&#1585;&#1603;&#1586;%20&#1575;&#1604;&#1579;&#1602;&#1604;%20&#1604;&#1604;&#1575;&#1580;&#1587;&#1575;&#1605;.wmv"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7.xml"/><Relationship Id="rId1" Type="http://schemas.openxmlformats.org/officeDocument/2006/relationships/video" Target="file:///F:\&#1578;&#1580;&#1585;&#1576;&#1577;%20&#1602;&#1608;&#1577;%20&#1575;&#1604;&#1591;&#1585;&#1583;%20&#1575;&#1604;&#1605;&#1585;&#1603;&#1586;&#1610;.wmv"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ideo" Target="file:///F:\&#1583;&#1585;&#1575;&#1587;&#1577;%20&#1575;&#1604;&#1581;&#1585;&#1603;&#1577;%20&#1575;&#1604;&#1583;&#1608;&#1585;&#1575;&#1606;&#1610;&#1577;%20Rotational%20Motion.wmv" TargetMode="Externa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srcRect t="19277" r="37500"/>
          <a:stretch>
            <a:fillRect/>
          </a:stretch>
        </p:blipFill>
        <p:spPr bwMode="auto">
          <a:xfrm>
            <a:off x="0" y="0"/>
            <a:ext cx="4357686" cy="6858000"/>
          </a:xfrm>
          <a:prstGeom prst="rect">
            <a:avLst/>
          </a:prstGeom>
          <a:ln>
            <a:noFill/>
          </a:ln>
          <a:effectLst>
            <a:outerShdw blurRad="292100" dist="139700" dir="2700000" algn="tl" rotWithShape="0">
              <a:srgbClr val="333333">
                <a:alpha val="65000"/>
              </a:srgbClr>
            </a:outerShdw>
          </a:effectLst>
        </p:spPr>
      </p:pic>
      <p:sp>
        <p:nvSpPr>
          <p:cNvPr id="3" name="مربع نص 2"/>
          <p:cNvSpPr txBox="1"/>
          <p:nvPr/>
        </p:nvSpPr>
        <p:spPr>
          <a:xfrm>
            <a:off x="4786314" y="2643182"/>
            <a:ext cx="3786214" cy="2571768"/>
          </a:xfrm>
          <a:prstGeom prst="rect">
            <a:avLst/>
          </a:prstGeom>
          <a:noFill/>
        </p:spPr>
        <p:txBody>
          <a:bodyPr wrap="square" rtlCol="1">
            <a:prstTxWarp prst="textDeflate">
              <a:avLst>
                <a:gd name="adj" fmla="val 14306"/>
              </a:avLst>
            </a:prstTxWarp>
            <a:spAutoFit/>
            <a:scene3d>
              <a:camera prst="obliqueBottomLeft"/>
              <a:lightRig rig="threePt" dir="t"/>
            </a:scene3d>
            <a:sp3d extrusionH="57150">
              <a:bevelT w="38100" h="38100" prst="convex"/>
            </a:sp3d>
          </a:bodyPr>
          <a:lstStyle/>
          <a:p>
            <a:pPr>
              <a:lnSpc>
                <a:spcPct val="150000"/>
              </a:lnSpc>
            </a:pPr>
            <a:r>
              <a:rPr lang="ar-SA" sz="8000" dirty="0" smtClean="0">
                <a:ln>
                  <a:solidFill>
                    <a:sysClr val="windowText" lastClr="000000"/>
                  </a:solidFill>
                </a:ln>
                <a:solidFill>
                  <a:schemeClr val="accent1"/>
                </a:solidFill>
                <a:cs typeface="PT Bold Heading" pitchFamily="2" charset="-78"/>
              </a:rPr>
              <a:t>الحركة </a:t>
            </a:r>
            <a:r>
              <a:rPr lang="ar-SA" sz="8000" dirty="0" err="1" smtClean="0">
                <a:ln>
                  <a:solidFill>
                    <a:sysClr val="windowText" lastClr="000000"/>
                  </a:solidFill>
                </a:ln>
                <a:solidFill>
                  <a:schemeClr val="accent1"/>
                </a:solidFill>
                <a:cs typeface="PT Bold Heading" pitchFamily="2" charset="-78"/>
              </a:rPr>
              <a:t>الدروانية</a:t>
            </a:r>
            <a:endParaRPr lang="ar-SA" sz="8000" dirty="0">
              <a:ln>
                <a:solidFill>
                  <a:sysClr val="windowText" lastClr="000000"/>
                </a:solidFill>
              </a:ln>
              <a:solidFill>
                <a:schemeClr val="accent1"/>
              </a:solidFill>
              <a:cs typeface="PT Bold Heading" pitchFamily="2" charset="-78"/>
            </a:endParaRPr>
          </a:p>
        </p:txBody>
      </p:sp>
      <p:pic>
        <p:nvPicPr>
          <p:cNvPr id="1026" name="Picture 2" descr="11111"/>
          <p:cNvPicPr>
            <a:picLocks noChangeAspect="1" noChangeArrowheads="1"/>
          </p:cNvPicPr>
          <p:nvPr/>
        </p:nvPicPr>
        <p:blipFill>
          <a:blip r:embed="rId4" cstate="print"/>
          <a:srcRect/>
          <a:stretch>
            <a:fillRect/>
          </a:stretch>
        </p:blipFill>
        <p:spPr bwMode="auto">
          <a:xfrm>
            <a:off x="5357818" y="285728"/>
            <a:ext cx="1015401" cy="1357322"/>
          </a:xfrm>
          <a:prstGeom prst="rect">
            <a:avLst/>
          </a:prstGeom>
          <a:noFill/>
          <a:ln w="9525">
            <a:noFill/>
            <a:miter lim="800000"/>
            <a:headEnd/>
            <a:tailEnd/>
          </a:ln>
        </p:spPr>
      </p:pic>
      <p:sp>
        <p:nvSpPr>
          <p:cNvPr id="5" name="مربع نص 4"/>
          <p:cNvSpPr txBox="1"/>
          <p:nvPr/>
        </p:nvSpPr>
        <p:spPr>
          <a:xfrm>
            <a:off x="5429256" y="2000240"/>
            <a:ext cx="2357454" cy="523220"/>
          </a:xfrm>
          <a:prstGeom prst="rect">
            <a:avLst/>
          </a:prstGeom>
          <a:noFill/>
        </p:spPr>
        <p:txBody>
          <a:bodyPr wrap="square" rtlCol="1">
            <a:spAutoFit/>
          </a:bodyPr>
          <a:lstStyle/>
          <a:p>
            <a:r>
              <a:rPr lang="ar-SA" sz="2800" dirty="0" smtClean="0">
                <a:ln>
                  <a:solidFill>
                    <a:schemeClr val="tx1"/>
                  </a:solidFill>
                </a:ln>
                <a:solidFill>
                  <a:schemeClr val="accent5">
                    <a:lumMod val="75000"/>
                  </a:schemeClr>
                </a:solidFill>
                <a:cs typeface="PT Bold Heading" pitchFamily="2" charset="-78"/>
              </a:rPr>
              <a:t>الفصل الأول</a:t>
            </a:r>
            <a:endParaRPr lang="ar-SA" sz="2800" dirty="0">
              <a:ln>
                <a:solidFill>
                  <a:schemeClr val="tx1"/>
                </a:solidFill>
              </a:ln>
              <a:solidFill>
                <a:schemeClr val="accent5">
                  <a:lumMod val="75000"/>
                </a:schemeClr>
              </a:solidFill>
              <a:cs typeface="PT Bold Heading" pitchFamily="2" charset="-78"/>
            </a:endParaRPr>
          </a:p>
        </p:txBody>
      </p:sp>
      <p:sp>
        <p:nvSpPr>
          <p:cNvPr id="6" name="مربع نص 5"/>
          <p:cNvSpPr txBox="1"/>
          <p:nvPr/>
        </p:nvSpPr>
        <p:spPr>
          <a:xfrm>
            <a:off x="5857884" y="526301"/>
            <a:ext cx="3429024" cy="830997"/>
          </a:xfrm>
          <a:prstGeom prst="rect">
            <a:avLst/>
          </a:prstGeom>
          <a:noFill/>
        </p:spPr>
        <p:txBody>
          <a:bodyPr wrap="square" rtlCol="1">
            <a:spAutoFit/>
          </a:bodyPr>
          <a:lstStyle/>
          <a:p>
            <a:pPr algn="ctr"/>
            <a:r>
              <a:rPr lang="ar-SA" sz="2400" dirty="0" smtClean="0">
                <a:solidFill>
                  <a:schemeClr val="accent4">
                    <a:lumMod val="75000"/>
                  </a:schemeClr>
                </a:solidFill>
                <a:cs typeface="PT Bold Heading" pitchFamily="2" charset="-78"/>
              </a:rPr>
              <a:t>فيزيـــــــــاء 2 </a:t>
            </a:r>
          </a:p>
          <a:p>
            <a:pPr algn="ctr"/>
            <a:r>
              <a:rPr lang="ar-SA" sz="2400" dirty="0" smtClean="0">
                <a:solidFill>
                  <a:schemeClr val="accent4">
                    <a:lumMod val="75000"/>
                  </a:schemeClr>
                </a:solidFill>
                <a:cs typeface="PT Bold Heading" pitchFamily="2" charset="-78"/>
              </a:rPr>
              <a:t>الصف الثاني ثانوي</a:t>
            </a:r>
            <a:endParaRPr lang="ar-SA" sz="2400" dirty="0">
              <a:solidFill>
                <a:schemeClr val="accent4">
                  <a:lumMod val="75000"/>
                </a:schemeClr>
              </a:solidFill>
              <a:cs typeface="PT Bold Heading" pitchFamily="2" charset="-78"/>
            </a:endParaRPr>
          </a:p>
        </p:txBody>
      </p:sp>
      <p:sp>
        <p:nvSpPr>
          <p:cNvPr id="7" name="مربع نص 6"/>
          <p:cNvSpPr txBox="1"/>
          <p:nvPr/>
        </p:nvSpPr>
        <p:spPr>
          <a:xfrm>
            <a:off x="5357818" y="5643578"/>
            <a:ext cx="3071834" cy="830997"/>
          </a:xfrm>
          <a:prstGeom prst="rect">
            <a:avLst/>
          </a:prstGeom>
          <a:noFill/>
        </p:spPr>
        <p:txBody>
          <a:bodyPr wrap="square" rtlCol="1">
            <a:spAutoFit/>
          </a:bodyPr>
          <a:lstStyle/>
          <a:p>
            <a:pPr algn="ctr"/>
            <a:r>
              <a:rPr lang="ar-SA" sz="2400" b="1" dirty="0" smtClean="0">
                <a:ln w="1905">
                  <a:solidFill>
                    <a:schemeClr val="bg1"/>
                  </a:solidFill>
                </a:ln>
                <a:solidFill>
                  <a:srgbClr val="008000"/>
                </a:solidFill>
                <a:effectLst>
                  <a:innerShdw blurRad="69850" dist="43180" dir="5400000">
                    <a:srgbClr val="000000">
                      <a:alpha val="65000"/>
                    </a:srgbClr>
                  </a:innerShdw>
                </a:effectLst>
                <a:cs typeface="PT Bold Heading" pitchFamily="2" charset="-78"/>
              </a:rPr>
              <a:t>إعداد مشرفة العلوم</a:t>
            </a:r>
          </a:p>
          <a:p>
            <a:pPr algn="ctr"/>
            <a:r>
              <a:rPr lang="ar-SA" sz="2400" b="1" dirty="0" smtClean="0">
                <a:ln w="1905">
                  <a:solidFill>
                    <a:schemeClr val="bg1"/>
                  </a:solidFill>
                </a:ln>
                <a:solidFill>
                  <a:srgbClr val="008000"/>
                </a:solidFill>
                <a:effectLst>
                  <a:innerShdw blurRad="69850" dist="43180" dir="5400000">
                    <a:srgbClr val="000000">
                      <a:alpha val="65000"/>
                    </a:srgbClr>
                  </a:innerShdw>
                </a:effectLst>
                <a:cs typeface="PT Bold Heading" pitchFamily="2" charset="-78"/>
              </a:rPr>
              <a:t>منــــال عـــون</a:t>
            </a:r>
            <a:endParaRPr lang="ar-SA" sz="2400" b="1" dirty="0">
              <a:ln w="1905">
                <a:solidFill>
                  <a:schemeClr val="bg1"/>
                </a:solidFill>
              </a:ln>
              <a:solidFill>
                <a:srgbClr val="008000"/>
              </a:solidFill>
              <a:effectLst>
                <a:innerShdw blurRad="69850" dist="43180" dir="5400000">
                  <a:srgbClr val="000000">
                    <a:alpha val="65000"/>
                  </a:srgbClr>
                </a:innerShdw>
              </a:effectLst>
              <a:cs typeface="PT Bold Heading" pitchFamily="2" charset="-78"/>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45" presetClass="entr" presetSubtype="0" fill="hold" grpId="0" nodeType="afterEffect">
                                  <p:stCondLst>
                                    <p:cond delay="0"/>
                                  </p:stCondLst>
                                  <p:iterate type="wd">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anim calcmode="lin" valueType="num">
                                      <p:cBhvr>
                                        <p:cTn id="14" dur="2000" fill="hold"/>
                                        <p:tgtEl>
                                          <p:spTgt spid="3"/>
                                        </p:tgtEl>
                                        <p:attrNameLst>
                                          <p:attrName>ppt_w</p:attrName>
                                        </p:attrNameLst>
                                      </p:cBhvr>
                                      <p:tavLst>
                                        <p:tav tm="0" fmla="#ppt_w*sin(2.5*pi*$)">
                                          <p:val>
                                            <p:fltVal val="0"/>
                                          </p:val>
                                        </p:tav>
                                        <p:tav tm="100000">
                                          <p:val>
                                            <p:fltVal val="1"/>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childTnLst>
                                </p:cTn>
                              </p:par>
                            </p:childTnLst>
                          </p:cTn>
                        </p:par>
                        <p:par>
                          <p:cTn id="16" fill="hold">
                            <p:stCondLst>
                              <p:cond delay="3200"/>
                            </p:stCondLst>
                            <p:childTnLst>
                              <p:par>
                                <p:cTn id="17" presetID="56" presetClass="entr" presetSubtype="0" fill="hold" grpId="0" nodeType="afterEffect">
                                  <p:stCondLst>
                                    <p:cond delay="0"/>
                                  </p:stCondLst>
                                  <p:iterate type="wd">
                                    <p:tmPct val="10000"/>
                                  </p:iterate>
                                  <p:childTnLst>
                                    <p:set>
                                      <p:cBhvr>
                                        <p:cTn id="18" dur="1" fill="hold">
                                          <p:stCondLst>
                                            <p:cond delay="0"/>
                                          </p:stCondLst>
                                        </p:cTn>
                                        <p:tgtEl>
                                          <p:spTgt spid="7"/>
                                        </p:tgtEl>
                                        <p:attrNameLst>
                                          <p:attrName>style.visibility</p:attrName>
                                        </p:attrNameLst>
                                      </p:cBhvr>
                                      <p:to>
                                        <p:strVal val="visible"/>
                                      </p:to>
                                    </p:set>
                                    <p:anim by="(-#ppt_w*2)" calcmode="lin" valueType="num">
                                      <p:cBhvr rctx="PPT">
                                        <p:cTn id="19" dur="500" autoRev="1" fill="hold">
                                          <p:stCondLst>
                                            <p:cond delay="0"/>
                                          </p:stCondLst>
                                        </p:cTn>
                                        <p:tgtEl>
                                          <p:spTgt spid="7"/>
                                        </p:tgtEl>
                                        <p:attrNameLst>
                                          <p:attrName>ppt_w</p:attrName>
                                        </p:attrNameLst>
                                      </p:cBhvr>
                                    </p:anim>
                                    <p:anim by="(#ppt_w*0.50)" calcmode="lin" valueType="num">
                                      <p:cBhvr>
                                        <p:cTn id="20" dur="500" decel="50000" autoRev="1" fill="hold">
                                          <p:stCondLst>
                                            <p:cond delay="0"/>
                                          </p:stCondLst>
                                        </p:cTn>
                                        <p:tgtEl>
                                          <p:spTgt spid="7"/>
                                        </p:tgtEl>
                                        <p:attrNameLst>
                                          <p:attrName>ppt_x</p:attrName>
                                        </p:attrNameLst>
                                      </p:cBhvr>
                                    </p:anim>
                                    <p:anim from="(-#ppt_h/2)" to="(#ppt_y)" calcmode="lin" valueType="num">
                                      <p:cBhvr>
                                        <p:cTn id="21" dur="1000" fill="hold">
                                          <p:stCondLst>
                                            <p:cond delay="0"/>
                                          </p:stCondLst>
                                        </p:cTn>
                                        <p:tgtEl>
                                          <p:spTgt spid="7"/>
                                        </p:tgtEl>
                                        <p:attrNameLst>
                                          <p:attrName>ppt_y</p:attrName>
                                        </p:attrNameLst>
                                      </p:cBhvr>
                                    </p:anim>
                                    <p:animRot by="21600000">
                                      <p:cBhvr>
                                        <p:cTn id="22" dur="1000"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مستطيل 2"/>
          <p:cNvSpPr/>
          <p:nvPr/>
        </p:nvSpPr>
        <p:spPr>
          <a:xfrm>
            <a:off x="1428728" y="285728"/>
            <a:ext cx="7358082" cy="1723549"/>
          </a:xfrm>
          <a:prstGeom prst="rect">
            <a:avLst/>
          </a:prstGeom>
        </p:spPr>
        <p:txBody>
          <a:bodyPr wrap="square">
            <a:spAutoFit/>
          </a:bodyPr>
          <a:lstStyle/>
          <a:p>
            <a:pPr algn="justLow"/>
            <a:r>
              <a:rPr lang="ar-SA" sz="2200" dirty="0" smtClean="0">
                <a:solidFill>
                  <a:srgbClr val="C00000"/>
                </a:solidFill>
                <a:cs typeface="PT Bold Heading" pitchFamily="2" charset="-78"/>
              </a:rPr>
              <a:t>أي الكرتين كانت سرعتها الزاوية أكبر ؟ </a:t>
            </a:r>
          </a:p>
          <a:p>
            <a:pPr algn="justLow"/>
            <a:r>
              <a:rPr lang="ar-SA" sz="2200" dirty="0" smtClean="0">
                <a:cs typeface="PT Bold Heading" pitchFamily="2" charset="-78"/>
              </a:rPr>
              <a:t>السرعة الزاوية للكرة الحمراء أكبر لأنها قطعت زوايا أكبر خلال نفس الزمن .</a:t>
            </a:r>
          </a:p>
          <a:p>
            <a:pPr algn="justLow"/>
            <a:r>
              <a:rPr lang="ar-SA" sz="1400" dirty="0" smtClean="0">
                <a:cs typeface="PT Bold Heading" pitchFamily="2" charset="-78"/>
              </a:rPr>
              <a:t/>
            </a:r>
            <a:br>
              <a:rPr lang="ar-SA" sz="1400" dirty="0" smtClean="0">
                <a:cs typeface="PT Bold Heading" pitchFamily="2" charset="-78"/>
              </a:rPr>
            </a:br>
            <a:r>
              <a:rPr lang="ar-SA" sz="2200" dirty="0" smtClean="0">
                <a:cs typeface="PT Bold Heading" pitchFamily="2" charset="-78"/>
              </a:rPr>
              <a:t>وبالمثل أيضا يمكن حساب السرعة الزاوية من خلال القانون </a:t>
            </a:r>
            <a:r>
              <a:rPr lang="el-GR" sz="2400" b="1" dirty="0" smtClean="0">
                <a:solidFill>
                  <a:srgbClr val="00B050"/>
                </a:solidFill>
                <a:cs typeface="PT Bold Heading" pitchFamily="2" charset="-78"/>
              </a:rPr>
              <a:t>ω=θ/</a:t>
            </a:r>
            <a:r>
              <a:rPr lang="en-US" sz="2400" b="1" dirty="0" smtClean="0">
                <a:solidFill>
                  <a:srgbClr val="00B050"/>
                </a:solidFill>
                <a:cs typeface="PT Bold Heading" pitchFamily="2" charset="-78"/>
              </a:rPr>
              <a:t>t</a:t>
            </a:r>
            <a:endParaRPr lang="ar-SA" sz="2200" b="1" dirty="0">
              <a:solidFill>
                <a:srgbClr val="00B050"/>
              </a:solidFill>
              <a:cs typeface="PT Bold Heading" pitchFamily="2" charset="-78"/>
            </a:endParaRPr>
          </a:p>
        </p:txBody>
      </p:sp>
      <p:sp>
        <p:nvSpPr>
          <p:cNvPr id="4" name="مستطيل 3"/>
          <p:cNvSpPr/>
          <p:nvPr/>
        </p:nvSpPr>
        <p:spPr>
          <a:xfrm>
            <a:off x="3714744" y="2357430"/>
            <a:ext cx="4995278" cy="430887"/>
          </a:xfrm>
          <a:prstGeom prst="rect">
            <a:avLst/>
          </a:prstGeom>
        </p:spPr>
        <p:txBody>
          <a:bodyPr wrap="none">
            <a:spAutoFit/>
          </a:bodyPr>
          <a:lstStyle/>
          <a:p>
            <a:pPr algn="justLow"/>
            <a:r>
              <a:rPr lang="ar-SA" sz="2200" dirty="0" smtClean="0">
                <a:solidFill>
                  <a:schemeClr val="tx2"/>
                </a:solidFill>
                <a:cs typeface="PT Bold Heading" pitchFamily="2" charset="-78"/>
              </a:rPr>
              <a:t>وبتجميع هذه المعلومات ومحاولة الربط بينها :</a:t>
            </a:r>
            <a:endParaRPr lang="ar-SA" sz="2200" dirty="0">
              <a:solidFill>
                <a:schemeClr val="tx2"/>
              </a:solidFill>
              <a:cs typeface="PT Bold Heading" pitchFamily="2" charset="-78"/>
            </a:endParaRPr>
          </a:p>
        </p:txBody>
      </p:sp>
      <p:pic>
        <p:nvPicPr>
          <p:cNvPr id="4098" name="Picture 2" descr="15-1_134655493"/>
          <p:cNvPicPr>
            <a:picLocks noChangeAspect="1" noChangeArrowheads="1"/>
          </p:cNvPicPr>
          <p:nvPr/>
        </p:nvPicPr>
        <p:blipFill>
          <a:blip r:embed="rId3"/>
          <a:srcRect/>
          <a:stretch>
            <a:fillRect/>
          </a:stretch>
        </p:blipFill>
        <p:spPr bwMode="auto">
          <a:xfrm>
            <a:off x="2714612" y="3000372"/>
            <a:ext cx="4677927" cy="3286148"/>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4000"/>
                            </p:stCondLst>
                            <p:childTnLst>
                              <p:par>
                                <p:cTn id="11" presetID="5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Scale>
                                      <p:cBhvr>
                                        <p:cTn id="13"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4"/>
                                        </p:tgtEl>
                                        <p:attrNameLst>
                                          <p:attrName>ppt_x</p:attrName>
                                          <p:attrName>ppt_y</p:attrName>
                                        </p:attrNameLst>
                                      </p:cBhvr>
                                    </p:animMotion>
                                    <p:animEffect transition="in" filter="fade">
                                      <p:cBhvr>
                                        <p:cTn id="15" dur="1000"/>
                                        <p:tgtEl>
                                          <p:spTgt spid="4"/>
                                        </p:tgtEl>
                                      </p:cBhvr>
                                    </p:animEffect>
                                  </p:childTnLst>
                                </p:cTn>
                              </p:par>
                            </p:childTnLst>
                          </p:cTn>
                        </p:par>
                        <p:par>
                          <p:cTn id="16" fill="hold">
                            <p:stCondLst>
                              <p:cond delay="5000"/>
                            </p:stCondLst>
                            <p:childTnLst>
                              <p:par>
                                <p:cTn id="17" presetID="6" presetClass="entr" presetSubtype="16" fill="hold" nodeType="after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circle(in)">
                                      <p:cBhvr>
                                        <p:cTn id="19"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ستطيل 1"/>
          <p:cNvSpPr/>
          <p:nvPr/>
        </p:nvSpPr>
        <p:spPr>
          <a:xfrm>
            <a:off x="785786" y="142852"/>
            <a:ext cx="8001024" cy="1384995"/>
          </a:xfrm>
          <a:prstGeom prst="rect">
            <a:avLst/>
          </a:prstGeom>
        </p:spPr>
        <p:txBody>
          <a:bodyPr wrap="square">
            <a:spAutoFit/>
          </a:bodyPr>
          <a:lstStyle/>
          <a:p>
            <a:pPr algn="justLow"/>
            <a:r>
              <a:rPr lang="ar-SA" sz="2100" dirty="0" smtClean="0">
                <a:solidFill>
                  <a:srgbClr val="C00000"/>
                </a:solidFill>
                <a:cs typeface="PT Bold Heading" pitchFamily="2" charset="-78"/>
              </a:rPr>
              <a:t>أي الكرتين كان تسارعها الخطيّ أكبر ؟ </a:t>
            </a:r>
          </a:p>
          <a:p>
            <a:pPr algn="justLow"/>
            <a:r>
              <a:rPr lang="ar-SA" sz="2100" dirty="0" smtClean="0">
                <a:cs typeface="PT Bold Heading" pitchFamily="2" charset="-78"/>
              </a:rPr>
              <a:t>كلا الكرتين انطلقتا من السكون ووصلتا بنفس السرعة خلال نفس الزمن وبالتالي لهما نفس التسارع الخطي . </a:t>
            </a:r>
          </a:p>
          <a:p>
            <a:pPr algn="justLow"/>
            <a:r>
              <a:rPr lang="ar-SA" sz="2100" dirty="0" smtClean="0">
                <a:cs typeface="PT Bold Heading" pitchFamily="2" charset="-78"/>
              </a:rPr>
              <a:t>ويمكن حسابيا حساب التسارع الخطي من خلال القانون </a:t>
            </a:r>
            <a:r>
              <a:rPr lang="en-US" sz="2100" b="1" dirty="0" smtClean="0">
                <a:solidFill>
                  <a:srgbClr val="008000"/>
                </a:solidFill>
                <a:cs typeface="PT Bold Heading" pitchFamily="2" charset="-78"/>
              </a:rPr>
              <a:t>a=∆v/t </a:t>
            </a:r>
            <a:endParaRPr lang="ar-SA" sz="2100" b="1" dirty="0">
              <a:solidFill>
                <a:srgbClr val="008000"/>
              </a:solidFill>
              <a:cs typeface="PT Bold Heading" pitchFamily="2" charset="-78"/>
            </a:endParaRPr>
          </a:p>
        </p:txBody>
      </p:sp>
      <p:sp>
        <p:nvSpPr>
          <p:cNvPr id="3" name="مستطيل 2"/>
          <p:cNvSpPr/>
          <p:nvPr/>
        </p:nvSpPr>
        <p:spPr>
          <a:xfrm>
            <a:off x="1657330" y="1785924"/>
            <a:ext cx="7072330" cy="1384995"/>
          </a:xfrm>
          <a:prstGeom prst="rect">
            <a:avLst/>
          </a:prstGeom>
        </p:spPr>
        <p:txBody>
          <a:bodyPr wrap="square">
            <a:spAutoFit/>
          </a:bodyPr>
          <a:lstStyle/>
          <a:p>
            <a:pPr algn="justLow"/>
            <a:r>
              <a:rPr lang="ar-SA" sz="2100" dirty="0" smtClean="0">
                <a:solidFill>
                  <a:srgbClr val="C00000"/>
                </a:solidFill>
                <a:cs typeface="PT Bold Heading" pitchFamily="2" charset="-78"/>
              </a:rPr>
              <a:t>أي الكرتين كان تسارعها الزاوي أكبر ؟ </a:t>
            </a:r>
          </a:p>
          <a:p>
            <a:pPr algn="justLow"/>
            <a:r>
              <a:rPr lang="ar-SA" sz="2100" dirty="0" smtClean="0">
                <a:cs typeface="PT Bold Heading" pitchFamily="2" charset="-78"/>
              </a:rPr>
              <a:t>بما أن الكرة </a:t>
            </a:r>
            <a:r>
              <a:rPr lang="ar-SA" sz="2100" dirty="0" smtClean="0">
                <a:solidFill>
                  <a:srgbClr val="FF0000"/>
                </a:solidFill>
                <a:cs typeface="PT Bold Heading" pitchFamily="2" charset="-78"/>
              </a:rPr>
              <a:t>الحمراء</a:t>
            </a:r>
            <a:r>
              <a:rPr lang="ar-SA" sz="2100" dirty="0" smtClean="0">
                <a:cs typeface="PT Bold Heading" pitchFamily="2" charset="-78"/>
              </a:rPr>
              <a:t> كانت سرعتها الزاوية أكبر من السرعة الزاوية للكرة </a:t>
            </a:r>
            <a:r>
              <a:rPr lang="ar-SA" sz="2100" dirty="0" smtClean="0">
                <a:solidFill>
                  <a:srgbClr val="0070C0"/>
                </a:solidFill>
                <a:cs typeface="PT Bold Heading" pitchFamily="2" charset="-78"/>
              </a:rPr>
              <a:t>الزرقاء</a:t>
            </a:r>
            <a:r>
              <a:rPr lang="ar-SA" sz="2100" dirty="0" smtClean="0">
                <a:cs typeface="PT Bold Heading" pitchFamily="2" charset="-78"/>
              </a:rPr>
              <a:t> في نفس الوقت فهذا يعني أيضا أنّ تسارعها الزاوي أكبر . </a:t>
            </a:r>
          </a:p>
          <a:p>
            <a:pPr algn="justLow"/>
            <a:r>
              <a:rPr lang="ar-SA" sz="2100" dirty="0" smtClean="0">
                <a:cs typeface="PT Bold Heading" pitchFamily="2" charset="-78"/>
              </a:rPr>
              <a:t>يمكن حسابيا حساب التسارع الزاوي من خلال القانون </a:t>
            </a:r>
            <a:r>
              <a:rPr lang="el-GR" sz="2100" b="1" dirty="0" smtClean="0">
                <a:solidFill>
                  <a:srgbClr val="008000"/>
                </a:solidFill>
                <a:cs typeface="PT Bold Heading" pitchFamily="2" charset="-78"/>
              </a:rPr>
              <a:t>α=∆ω/</a:t>
            </a:r>
            <a:r>
              <a:rPr lang="en-US" sz="2100" b="1" dirty="0" smtClean="0">
                <a:solidFill>
                  <a:srgbClr val="008000"/>
                </a:solidFill>
                <a:cs typeface="PT Bold Heading" pitchFamily="2" charset="-78"/>
              </a:rPr>
              <a:t>t</a:t>
            </a:r>
            <a:endParaRPr lang="ar-SA" sz="2100" b="1" dirty="0">
              <a:solidFill>
                <a:srgbClr val="008000"/>
              </a:solidFill>
              <a:cs typeface="PT Bold Heading" pitchFamily="2" charset="-78"/>
            </a:endParaRPr>
          </a:p>
        </p:txBody>
      </p:sp>
      <p:sp>
        <p:nvSpPr>
          <p:cNvPr id="4" name="مستطيل 3"/>
          <p:cNvSpPr/>
          <p:nvPr/>
        </p:nvSpPr>
        <p:spPr>
          <a:xfrm>
            <a:off x="3643306" y="3286124"/>
            <a:ext cx="4995278" cy="430887"/>
          </a:xfrm>
          <a:prstGeom prst="rect">
            <a:avLst/>
          </a:prstGeom>
        </p:spPr>
        <p:txBody>
          <a:bodyPr wrap="none">
            <a:spAutoFit/>
          </a:bodyPr>
          <a:lstStyle/>
          <a:p>
            <a:pPr algn="justLow"/>
            <a:r>
              <a:rPr lang="ar-SA" sz="2200" dirty="0" smtClean="0">
                <a:solidFill>
                  <a:schemeClr val="tx2"/>
                </a:solidFill>
                <a:cs typeface="PT Bold Heading" pitchFamily="2" charset="-78"/>
              </a:rPr>
              <a:t>وبتجميع هذه المعلومات ومحاولة الربط بينها :</a:t>
            </a:r>
            <a:endParaRPr lang="ar-SA" sz="2200" dirty="0">
              <a:solidFill>
                <a:schemeClr val="tx2"/>
              </a:solidFill>
              <a:cs typeface="PT Bold Heading" pitchFamily="2" charset="-78"/>
            </a:endParaRPr>
          </a:p>
        </p:txBody>
      </p:sp>
      <p:pic>
        <p:nvPicPr>
          <p:cNvPr id="5" name="Picture 2" descr="15-1_13465942"/>
          <p:cNvPicPr>
            <a:picLocks noChangeAspect="1" noChangeArrowheads="1"/>
          </p:cNvPicPr>
          <p:nvPr/>
        </p:nvPicPr>
        <p:blipFill>
          <a:blip r:embed="rId3"/>
          <a:srcRect/>
          <a:stretch>
            <a:fillRect/>
          </a:stretch>
        </p:blipFill>
        <p:spPr bwMode="auto">
          <a:xfrm>
            <a:off x="2786050" y="3729038"/>
            <a:ext cx="4786346" cy="3071810"/>
          </a:xfrm>
          <a:prstGeom prst="rect">
            <a:avLst/>
          </a:prstGeom>
          <a:noFill/>
          <a:ln w="9525">
            <a:noFill/>
            <a:miter lim="800000"/>
            <a:headEnd/>
            <a:tailEnd/>
          </a:ln>
        </p:spPr>
      </p:pic>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2250"/>
                            </p:stCondLst>
                            <p:childTnLst>
                              <p:par>
                                <p:cTn id="9" presetID="26" presetClass="entr" presetSubtype="0"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wipe(down)">
                                      <p:cBhvr>
                                        <p:cTn id="11" dur="580">
                                          <p:stCondLst>
                                            <p:cond delay="0"/>
                                          </p:stCondLst>
                                        </p:cTn>
                                        <p:tgtEl>
                                          <p:spTgt spid="3"/>
                                        </p:tgtEl>
                                      </p:cBhvr>
                                    </p:animEffect>
                                    <p:anim calcmode="lin" valueType="num">
                                      <p:cBhvr>
                                        <p:cTn id="1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gtEl>
                                      </p:cBhvr>
                                      <p:to x="100000" y="60000"/>
                                    </p:animScale>
                                    <p:animScale>
                                      <p:cBhvr>
                                        <p:cTn id="18" dur="166" decel="50000">
                                          <p:stCondLst>
                                            <p:cond delay="676"/>
                                          </p:stCondLst>
                                        </p:cTn>
                                        <p:tgtEl>
                                          <p:spTgt spid="3"/>
                                        </p:tgtEl>
                                      </p:cBhvr>
                                      <p:to x="100000" y="100000"/>
                                    </p:animScale>
                                    <p:animScale>
                                      <p:cBhvr>
                                        <p:cTn id="19" dur="26">
                                          <p:stCondLst>
                                            <p:cond delay="1312"/>
                                          </p:stCondLst>
                                        </p:cTn>
                                        <p:tgtEl>
                                          <p:spTgt spid="3"/>
                                        </p:tgtEl>
                                      </p:cBhvr>
                                      <p:to x="100000" y="80000"/>
                                    </p:animScale>
                                    <p:animScale>
                                      <p:cBhvr>
                                        <p:cTn id="20" dur="166" decel="50000">
                                          <p:stCondLst>
                                            <p:cond delay="1338"/>
                                          </p:stCondLst>
                                        </p:cTn>
                                        <p:tgtEl>
                                          <p:spTgt spid="3"/>
                                        </p:tgtEl>
                                      </p:cBhvr>
                                      <p:to x="100000" y="100000"/>
                                    </p:animScale>
                                    <p:animScale>
                                      <p:cBhvr>
                                        <p:cTn id="21" dur="26">
                                          <p:stCondLst>
                                            <p:cond delay="1642"/>
                                          </p:stCondLst>
                                        </p:cTn>
                                        <p:tgtEl>
                                          <p:spTgt spid="3"/>
                                        </p:tgtEl>
                                      </p:cBhvr>
                                      <p:to x="100000" y="90000"/>
                                    </p:animScale>
                                    <p:animScale>
                                      <p:cBhvr>
                                        <p:cTn id="22" dur="166" decel="50000">
                                          <p:stCondLst>
                                            <p:cond delay="1668"/>
                                          </p:stCondLst>
                                        </p:cTn>
                                        <p:tgtEl>
                                          <p:spTgt spid="3"/>
                                        </p:tgtEl>
                                      </p:cBhvr>
                                      <p:to x="100000" y="100000"/>
                                    </p:animScale>
                                    <p:animScale>
                                      <p:cBhvr>
                                        <p:cTn id="23" dur="26">
                                          <p:stCondLst>
                                            <p:cond delay="1808"/>
                                          </p:stCondLst>
                                        </p:cTn>
                                        <p:tgtEl>
                                          <p:spTgt spid="3"/>
                                        </p:tgtEl>
                                      </p:cBhvr>
                                      <p:to x="100000" y="95000"/>
                                    </p:animScale>
                                    <p:animScale>
                                      <p:cBhvr>
                                        <p:cTn id="24" dur="166" decel="50000">
                                          <p:stCondLst>
                                            <p:cond delay="1834"/>
                                          </p:stCondLst>
                                        </p:cTn>
                                        <p:tgtEl>
                                          <p:spTgt spid="3"/>
                                        </p:tgtEl>
                                      </p:cBhvr>
                                      <p:to x="100000" y="100000"/>
                                    </p:animScale>
                                  </p:childTnLst>
                                </p:cTn>
                              </p:par>
                            </p:childTnLst>
                          </p:cTn>
                        </p:par>
                        <p:par>
                          <p:cTn id="25" fill="hold">
                            <p:stCondLst>
                              <p:cond delay="12850"/>
                            </p:stCondLst>
                            <p:childTnLst>
                              <p:par>
                                <p:cTn id="26" presetID="16" presetClass="entr" presetSubtype="26"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Horizontal)">
                                      <p:cBhvr>
                                        <p:cTn id="28" dur="500"/>
                                        <p:tgtEl>
                                          <p:spTgt spid="4"/>
                                        </p:tgtEl>
                                      </p:cBhvr>
                                    </p:animEffect>
                                  </p:childTnLst>
                                </p:cTn>
                              </p:par>
                            </p:childTnLst>
                          </p:cTn>
                        </p:par>
                        <p:par>
                          <p:cTn id="29" fill="hold">
                            <p:stCondLst>
                              <p:cond delay="13350"/>
                            </p:stCondLst>
                            <p:childTnLst>
                              <p:par>
                                <p:cTn id="30" presetID="4" presetClass="entr" presetSubtype="16"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ox(in)">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ستطيل 1"/>
          <p:cNvSpPr/>
          <p:nvPr/>
        </p:nvSpPr>
        <p:spPr>
          <a:xfrm>
            <a:off x="1142976" y="428604"/>
            <a:ext cx="7500990" cy="769441"/>
          </a:xfrm>
          <a:prstGeom prst="rect">
            <a:avLst/>
          </a:prstGeom>
        </p:spPr>
        <p:txBody>
          <a:bodyPr wrap="square">
            <a:spAutoFit/>
          </a:bodyPr>
          <a:lstStyle/>
          <a:p>
            <a:pPr algn="justLow"/>
            <a:r>
              <a:rPr lang="ar-SA" sz="2200" dirty="0" smtClean="0">
                <a:solidFill>
                  <a:schemeClr val="accent5">
                    <a:lumMod val="50000"/>
                  </a:schemeClr>
                </a:solidFill>
                <a:cs typeface="PT Bold Heading" pitchFamily="2" charset="-78"/>
              </a:rPr>
              <a:t>تكونت لدينا الآن صورة واضحة حول الحركة </a:t>
            </a:r>
            <a:r>
              <a:rPr lang="ar-SA" sz="2200" dirty="0" err="1" smtClean="0">
                <a:solidFill>
                  <a:schemeClr val="accent5">
                    <a:lumMod val="50000"/>
                  </a:schemeClr>
                </a:solidFill>
                <a:cs typeface="PT Bold Heading" pitchFamily="2" charset="-78"/>
              </a:rPr>
              <a:t>الدوارنية</a:t>
            </a:r>
            <a:r>
              <a:rPr lang="ar-SA" sz="2200" dirty="0" smtClean="0">
                <a:solidFill>
                  <a:schemeClr val="accent5">
                    <a:lumMod val="50000"/>
                  </a:schemeClr>
                </a:solidFill>
                <a:cs typeface="PT Bold Heading" pitchFamily="2" charset="-78"/>
              </a:rPr>
              <a:t> وعلاقتها بالحركة الخطية :</a:t>
            </a:r>
          </a:p>
        </p:txBody>
      </p:sp>
      <p:pic>
        <p:nvPicPr>
          <p:cNvPr id="6146" name="Picture 2" descr="15-1_134651993"/>
          <p:cNvPicPr>
            <a:picLocks noChangeAspect="1" noChangeArrowheads="1"/>
          </p:cNvPicPr>
          <p:nvPr/>
        </p:nvPicPr>
        <p:blipFill>
          <a:blip r:embed="rId3"/>
          <a:srcRect/>
          <a:stretch>
            <a:fillRect/>
          </a:stretch>
        </p:blipFill>
        <p:spPr bwMode="auto">
          <a:xfrm>
            <a:off x="1643042" y="1357298"/>
            <a:ext cx="6874471" cy="2786082"/>
          </a:xfrm>
          <a:prstGeom prst="rect">
            <a:avLst/>
          </a:prstGeom>
          <a:noFill/>
          <a:ln w="9525">
            <a:noFill/>
            <a:miter lim="800000"/>
            <a:headEnd/>
            <a:tailEnd/>
          </a:ln>
        </p:spPr>
      </p:pic>
      <p:pic>
        <p:nvPicPr>
          <p:cNvPr id="4" name="صورة 3" descr="0025-0802-2010-0656_clip_art_graphic_of_a_construction_road_safety_barrel_cartoon_character_with_welcoming_open_arms.jpg"/>
          <p:cNvPicPr>
            <a:picLocks noChangeAspect="1"/>
          </p:cNvPicPr>
          <p:nvPr/>
        </p:nvPicPr>
        <p:blipFill>
          <a:blip r:embed="rId4">
            <a:clrChange>
              <a:clrFrom>
                <a:srgbClr val="FFFFFF"/>
              </a:clrFrom>
              <a:clrTo>
                <a:srgbClr val="FFFFFF">
                  <a:alpha val="0"/>
                </a:srgbClr>
              </a:clrTo>
            </a:clrChange>
          </a:blip>
          <a:stretch>
            <a:fillRect/>
          </a:stretch>
        </p:blipFill>
        <p:spPr>
          <a:xfrm>
            <a:off x="4000496" y="4357694"/>
            <a:ext cx="2071702" cy="2085606"/>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par>
                          <p:cTn id="11" fill="hold">
                            <p:stCondLst>
                              <p:cond delay="2100"/>
                            </p:stCondLst>
                            <p:childTnLst>
                              <p:par>
                                <p:cTn id="12" presetID="16" presetClass="entr" presetSubtype="2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Horizontal)">
                                      <p:cBhvr>
                                        <p:cTn id="14" dur="500"/>
                                        <p:tgtEl>
                                          <p:spTgt spid="4"/>
                                        </p:tgtEl>
                                      </p:cBhvr>
                                    </p:animEffect>
                                  </p:childTnLst>
                                </p:cTn>
                              </p:par>
                            </p:childTnLst>
                          </p:cTn>
                        </p:par>
                        <p:par>
                          <p:cTn id="15" fill="hold">
                            <p:stCondLst>
                              <p:cond delay="2600"/>
                            </p:stCondLst>
                            <p:childTnLst>
                              <p:par>
                                <p:cTn id="16" presetID="25" presetClass="entr" presetSubtype="0" fill="hold" nodeType="afterEffect">
                                  <p:stCondLst>
                                    <p:cond delay="0"/>
                                  </p:stCondLst>
                                  <p:childTnLst>
                                    <p:set>
                                      <p:cBhvr>
                                        <p:cTn id="17" dur="1" fill="hold">
                                          <p:stCondLst>
                                            <p:cond delay="0"/>
                                          </p:stCondLst>
                                        </p:cTn>
                                        <p:tgtEl>
                                          <p:spTgt spid="6146"/>
                                        </p:tgtEl>
                                        <p:attrNameLst>
                                          <p:attrName>style.visibility</p:attrName>
                                        </p:attrNameLst>
                                      </p:cBhvr>
                                      <p:to>
                                        <p:strVal val="visible"/>
                                      </p:to>
                                    </p:set>
                                    <p:anim calcmode="lin" valueType="num">
                                      <p:cBhvr>
                                        <p:cTn id="18" dur="500" decel="50000" fill="hold">
                                          <p:stCondLst>
                                            <p:cond delay="0"/>
                                          </p:stCondLst>
                                        </p:cTn>
                                        <p:tgtEl>
                                          <p:spTgt spid="6146"/>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6146"/>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6146"/>
                                        </p:tgtEl>
                                        <p:attrNameLst>
                                          <p:attrName>ppt_w</p:attrName>
                                        </p:attrNameLst>
                                      </p:cBhvr>
                                      <p:tavLst>
                                        <p:tav tm="0">
                                          <p:val>
                                            <p:strVal val="#ppt_w*.05"/>
                                          </p:val>
                                        </p:tav>
                                        <p:tav tm="100000">
                                          <p:val>
                                            <p:strVal val="#ppt_w"/>
                                          </p:val>
                                        </p:tav>
                                      </p:tavLst>
                                    </p:anim>
                                    <p:anim calcmode="lin" valueType="num">
                                      <p:cBhvr>
                                        <p:cTn id="21" dur="1000" fill="hold"/>
                                        <p:tgtEl>
                                          <p:spTgt spid="6146"/>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6146"/>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6146"/>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6146"/>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6" name="مربع نص 5"/>
          <p:cNvSpPr txBox="1">
            <a:spLocks noChangeArrowheads="1"/>
          </p:cNvSpPr>
          <p:nvPr/>
        </p:nvSpPr>
        <p:spPr bwMode="auto">
          <a:xfrm>
            <a:off x="4929190" y="1857364"/>
            <a:ext cx="1860550" cy="523220"/>
          </a:xfrm>
          <a:prstGeom prst="rect">
            <a:avLst/>
          </a:prstGeom>
          <a:noFill/>
          <a:ln w="9525">
            <a:noFill/>
            <a:miter lim="800000"/>
            <a:headEnd/>
            <a:tailEnd/>
          </a:ln>
        </p:spPr>
        <p:txBody>
          <a:bodyPr>
            <a:spAutoFit/>
          </a:bodyPr>
          <a:lstStyle/>
          <a:p>
            <a:pPr algn="ctr"/>
            <a:r>
              <a:rPr lang="ar-SA" sz="2800" dirty="0" err="1" smtClean="0">
                <a:cs typeface="PT Bold Heading" pitchFamily="2" charset="-78"/>
              </a:rPr>
              <a:t>الراديـــان</a:t>
            </a:r>
            <a:endParaRPr lang="ar-SA" sz="2800" dirty="0">
              <a:cs typeface="PT Bold Heading" pitchFamily="2" charset="-78"/>
            </a:endParaRPr>
          </a:p>
        </p:txBody>
      </p:sp>
      <p:sp>
        <p:nvSpPr>
          <p:cNvPr id="7" name="مربع نص 6"/>
          <p:cNvSpPr txBox="1">
            <a:spLocks noChangeArrowheads="1"/>
          </p:cNvSpPr>
          <p:nvPr/>
        </p:nvSpPr>
        <p:spPr bwMode="auto">
          <a:xfrm>
            <a:off x="3857620" y="3500438"/>
            <a:ext cx="4038600" cy="523220"/>
          </a:xfrm>
          <a:prstGeom prst="rect">
            <a:avLst/>
          </a:prstGeom>
          <a:noFill/>
          <a:ln w="9525">
            <a:noFill/>
            <a:miter lim="800000"/>
            <a:headEnd/>
            <a:tailEnd/>
          </a:ln>
        </p:spPr>
        <p:txBody>
          <a:bodyPr>
            <a:spAutoFit/>
          </a:bodyPr>
          <a:lstStyle/>
          <a:p>
            <a:pPr algn="ctr"/>
            <a:r>
              <a:rPr lang="ar-SA" sz="2800" dirty="0">
                <a:cs typeface="PT Bold Heading" pitchFamily="2" charset="-78"/>
              </a:rPr>
              <a:t>الإزاحة الزاوية</a:t>
            </a:r>
          </a:p>
        </p:txBody>
      </p:sp>
      <p:sp>
        <p:nvSpPr>
          <p:cNvPr id="8" name="مربع نص 7"/>
          <p:cNvSpPr txBox="1">
            <a:spLocks noChangeArrowheads="1"/>
          </p:cNvSpPr>
          <p:nvPr/>
        </p:nvSpPr>
        <p:spPr bwMode="auto">
          <a:xfrm>
            <a:off x="785786" y="2571744"/>
            <a:ext cx="5181600" cy="523220"/>
          </a:xfrm>
          <a:prstGeom prst="rect">
            <a:avLst/>
          </a:prstGeom>
          <a:noFill/>
          <a:ln w="9525">
            <a:noFill/>
            <a:miter lim="800000"/>
            <a:headEnd/>
            <a:tailEnd/>
          </a:ln>
        </p:spPr>
        <p:txBody>
          <a:bodyPr>
            <a:spAutoFit/>
          </a:bodyPr>
          <a:lstStyle/>
          <a:p>
            <a:pPr algn="ctr"/>
            <a:r>
              <a:rPr lang="ar-SA" sz="2800" dirty="0">
                <a:cs typeface="PT Bold Heading" pitchFamily="2" charset="-78"/>
              </a:rPr>
              <a:t>السرعة الزاوية المتجهة</a:t>
            </a:r>
          </a:p>
        </p:txBody>
      </p:sp>
      <p:sp>
        <p:nvSpPr>
          <p:cNvPr id="9" name="مربع نص 8"/>
          <p:cNvSpPr txBox="1">
            <a:spLocks noChangeArrowheads="1"/>
          </p:cNvSpPr>
          <p:nvPr/>
        </p:nvSpPr>
        <p:spPr bwMode="auto">
          <a:xfrm>
            <a:off x="1357290" y="4500570"/>
            <a:ext cx="3917950" cy="523220"/>
          </a:xfrm>
          <a:prstGeom prst="rect">
            <a:avLst/>
          </a:prstGeom>
          <a:noFill/>
          <a:ln w="9525">
            <a:noFill/>
            <a:miter lim="800000"/>
            <a:headEnd/>
            <a:tailEnd/>
          </a:ln>
        </p:spPr>
        <p:txBody>
          <a:bodyPr>
            <a:spAutoFit/>
          </a:bodyPr>
          <a:lstStyle/>
          <a:p>
            <a:pPr algn="ctr"/>
            <a:r>
              <a:rPr lang="ar-SA" sz="2800" dirty="0">
                <a:cs typeface="PT Bold Heading" pitchFamily="2" charset="-78"/>
              </a:rPr>
              <a:t>التسارع الزاوي</a:t>
            </a:r>
          </a:p>
        </p:txBody>
      </p:sp>
      <p:sp>
        <p:nvSpPr>
          <p:cNvPr id="15366" name="مستطيل 9"/>
          <p:cNvSpPr>
            <a:spLocks noChangeArrowheads="1"/>
          </p:cNvSpPr>
          <p:nvPr/>
        </p:nvSpPr>
        <p:spPr bwMode="auto">
          <a:xfrm>
            <a:off x="1142976" y="642918"/>
            <a:ext cx="6078538" cy="523220"/>
          </a:xfrm>
          <a:prstGeom prst="rect">
            <a:avLst/>
          </a:prstGeom>
          <a:noFill/>
          <a:ln w="9525">
            <a:noFill/>
            <a:miter lim="800000"/>
            <a:headEnd/>
            <a:tailEnd/>
          </a:ln>
        </p:spPr>
        <p:txBody>
          <a:bodyPr>
            <a:spAutoFit/>
          </a:bodyPr>
          <a:lstStyle/>
          <a:p>
            <a:pPr algn="ctr"/>
            <a:r>
              <a:rPr lang="ar-SA" sz="2800" dirty="0">
                <a:solidFill>
                  <a:srgbClr val="FF0000"/>
                </a:solidFill>
                <a:cs typeface="PT Bold Heading" pitchFamily="2" charset="-78"/>
              </a:rPr>
              <a:t>إذا مما سبق نستنتج مفاهيم </a:t>
            </a:r>
            <a:r>
              <a:rPr lang="ar-SA" sz="2800" dirty="0" smtClean="0">
                <a:solidFill>
                  <a:srgbClr val="FF0000"/>
                </a:solidFill>
                <a:cs typeface="PT Bold Heading" pitchFamily="2" charset="-78"/>
              </a:rPr>
              <a:t>الدرس</a:t>
            </a:r>
            <a:endParaRPr lang="ar-SA" sz="2800" dirty="0">
              <a:solidFill>
                <a:srgbClr val="FF0000"/>
              </a:solidFill>
              <a:cs typeface="PT Bold Heading" pitchFamily="2" charset="-78"/>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fade">
                                      <p:cBhvr>
                                        <p:cTn id="7" dur="1000"/>
                                        <p:tgtEl>
                                          <p:spTgt spid="15366"/>
                                        </p:tgtEl>
                                      </p:cBhvr>
                                    </p:animEffect>
                                    <p:anim calcmode="lin" valueType="num">
                                      <p:cBhvr>
                                        <p:cTn id="8" dur="1000" fill="hold"/>
                                        <p:tgtEl>
                                          <p:spTgt spid="15366"/>
                                        </p:tgtEl>
                                        <p:attrNameLst>
                                          <p:attrName>ppt_x</p:attrName>
                                        </p:attrNameLst>
                                      </p:cBhvr>
                                      <p:tavLst>
                                        <p:tav tm="0">
                                          <p:val>
                                            <p:strVal val="#ppt_x"/>
                                          </p:val>
                                        </p:tav>
                                        <p:tav tm="100000">
                                          <p:val>
                                            <p:strVal val="#ppt_x"/>
                                          </p:val>
                                        </p:tav>
                                      </p:tavLst>
                                    </p:anim>
                                    <p:anim calcmode="lin" valueType="num">
                                      <p:cBhvr>
                                        <p:cTn id="9" dur="1000" fill="hold"/>
                                        <p:tgtEl>
                                          <p:spTgt spid="1536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1+#ppt_w/2"/>
                                          </p:val>
                                        </p:tav>
                                        <p:tav tm="100000">
                                          <p:val>
                                            <p:strVal val="#ppt_x"/>
                                          </p:val>
                                        </p:tav>
                                      </p:tavLst>
                                    </p:anim>
                                    <p:anim calcmode="lin" valueType="num">
                                      <p:cBhvr additive="base">
                                        <p:cTn id="14" dur="10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2" presetClass="entr" presetSubtype="8" fill="hold" nodeType="after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 calcmode="lin" valueType="num">
                                      <p:cBhvr additive="base">
                                        <p:cTn id="18" dur="1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9" dur="1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20" fill="hold">
                            <p:stCondLst>
                              <p:cond delay="3000"/>
                            </p:stCondLst>
                            <p:childTnLst>
                              <p:par>
                                <p:cTn id="21" presetID="2" presetClass="entr" presetSubtype="2"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par>
                          <p:cTn id="25" fill="hold">
                            <p:stCondLst>
                              <p:cond delay="3500"/>
                            </p:stCondLst>
                            <p:childTnLst>
                              <p:par>
                                <p:cTn id="26" presetID="2" presetClass="entr" presetSubtype="8"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0-#ppt_w/2"/>
                                          </p:val>
                                        </p:tav>
                                        <p:tav tm="100000">
                                          <p:val>
                                            <p:strVal val="#ppt_x"/>
                                          </p:val>
                                        </p:tav>
                                      </p:tavLst>
                                    </p:anim>
                                    <p:anim calcmode="lin" valueType="num">
                                      <p:cBhvr additive="base">
                                        <p:cTn id="29"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536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5000" b="-45000"/>
          </a:stretch>
        </a:blipFill>
        <a:effectLst/>
      </p:bgPr>
    </p:bg>
    <p:spTree>
      <p:nvGrpSpPr>
        <p:cNvPr id="1" name=""/>
        <p:cNvGrpSpPr/>
        <p:nvPr/>
      </p:nvGrpSpPr>
      <p:grpSpPr>
        <a:xfrm>
          <a:off x="0" y="0"/>
          <a:ext cx="0" cy="0"/>
          <a:chOff x="0" y="0"/>
          <a:chExt cx="0" cy="0"/>
        </a:xfrm>
      </p:grpSpPr>
      <p:sp>
        <p:nvSpPr>
          <p:cNvPr id="2" name="مستطيل 1"/>
          <p:cNvSpPr/>
          <p:nvPr/>
        </p:nvSpPr>
        <p:spPr>
          <a:xfrm>
            <a:off x="285720" y="500042"/>
            <a:ext cx="6929486" cy="769441"/>
          </a:xfrm>
          <a:prstGeom prst="rect">
            <a:avLst/>
          </a:prstGeom>
        </p:spPr>
        <p:txBody>
          <a:bodyPr wrap="square">
            <a:spAutoFit/>
          </a:bodyPr>
          <a:lstStyle/>
          <a:p>
            <a:pPr algn="justLow"/>
            <a:r>
              <a:rPr lang="ar-SA" sz="2200" dirty="0" smtClean="0">
                <a:solidFill>
                  <a:srgbClr val="CC0066"/>
                </a:solidFill>
                <a:cs typeface="PT Bold Heading" pitchFamily="2" charset="-78"/>
              </a:rPr>
              <a:t>الإزاحة الزاوية </a:t>
            </a:r>
            <a:r>
              <a:rPr lang="el-GR" sz="2200" dirty="0" smtClean="0">
                <a:solidFill>
                  <a:srgbClr val="CC0066"/>
                </a:solidFill>
                <a:cs typeface="PT Bold Heading" pitchFamily="2" charset="-78"/>
              </a:rPr>
              <a:t>: θ</a:t>
            </a:r>
            <a:r>
              <a:rPr lang="el-GR" sz="2200" dirty="0" smtClean="0">
                <a:cs typeface="PT Bold Heading" pitchFamily="2" charset="-78"/>
              </a:rPr>
              <a:t> </a:t>
            </a:r>
            <a:r>
              <a:rPr lang="ar-SA" sz="2200" dirty="0" smtClean="0">
                <a:cs typeface="PT Bold Heading" pitchFamily="2" charset="-78"/>
              </a:rPr>
              <a:t> هو التغيّر في الزاوية أثناء دوران الجسم ، وعلاقته بالإزاحة الخطيّة :  </a:t>
            </a:r>
            <a:r>
              <a:rPr lang="en-US" sz="2200" b="1" dirty="0" smtClean="0">
                <a:solidFill>
                  <a:srgbClr val="3333CC"/>
                </a:solidFill>
                <a:cs typeface="PT Bold Heading" pitchFamily="2" charset="-78"/>
              </a:rPr>
              <a:t>d = r </a:t>
            </a:r>
            <a:r>
              <a:rPr lang="el-GR" sz="2200" b="1" dirty="0" smtClean="0">
                <a:solidFill>
                  <a:srgbClr val="3333CC"/>
                </a:solidFill>
                <a:cs typeface="PT Bold Heading" pitchFamily="2" charset="-78"/>
              </a:rPr>
              <a:t>θ</a:t>
            </a:r>
          </a:p>
        </p:txBody>
      </p:sp>
      <p:sp>
        <p:nvSpPr>
          <p:cNvPr id="3" name="مستطيل 2"/>
          <p:cNvSpPr/>
          <p:nvPr/>
        </p:nvSpPr>
        <p:spPr>
          <a:xfrm>
            <a:off x="285720" y="1928802"/>
            <a:ext cx="6858016" cy="1446550"/>
          </a:xfrm>
          <a:prstGeom prst="rect">
            <a:avLst/>
          </a:prstGeom>
        </p:spPr>
        <p:txBody>
          <a:bodyPr wrap="square">
            <a:spAutoFit/>
          </a:bodyPr>
          <a:lstStyle/>
          <a:p>
            <a:pPr algn="justLow"/>
            <a:r>
              <a:rPr lang="ar-SA" sz="2200" dirty="0" smtClean="0">
                <a:solidFill>
                  <a:srgbClr val="CC0066"/>
                </a:solidFill>
                <a:cs typeface="PT Bold Heading" pitchFamily="2" charset="-78"/>
              </a:rPr>
              <a:t>السرعة الزاوية</a:t>
            </a:r>
            <a:r>
              <a:rPr lang="el-GR" sz="2200" dirty="0" smtClean="0">
                <a:solidFill>
                  <a:srgbClr val="CC0066"/>
                </a:solidFill>
                <a:cs typeface="PT Bold Heading" pitchFamily="2" charset="-78"/>
              </a:rPr>
              <a:t>ω </a:t>
            </a:r>
            <a:r>
              <a:rPr lang="ar-SA" sz="2200" dirty="0" smtClean="0">
                <a:solidFill>
                  <a:srgbClr val="CC0066"/>
                </a:solidFill>
                <a:cs typeface="PT Bold Heading" pitchFamily="2" charset="-78"/>
              </a:rPr>
              <a:t> : </a:t>
            </a:r>
            <a:r>
              <a:rPr lang="ar-SA" sz="2200" dirty="0" smtClean="0">
                <a:cs typeface="PT Bold Heading" pitchFamily="2" charset="-78"/>
              </a:rPr>
              <a:t>هو التغيّر في الإزاحة الزاوية خلال وحدة الزمن الذي يتطلبه حدوث الدوران ، ويُعطى بالعلاقة : </a:t>
            </a:r>
            <a:r>
              <a:rPr lang="el-GR" sz="2200" b="1" dirty="0" smtClean="0">
                <a:solidFill>
                  <a:srgbClr val="3333CC"/>
                </a:solidFill>
                <a:cs typeface="PT Bold Heading" pitchFamily="2" charset="-78"/>
              </a:rPr>
              <a:t>ω = ∆ θ / ∆</a:t>
            </a:r>
            <a:r>
              <a:rPr lang="en-US" sz="2200" b="1" dirty="0" smtClean="0">
                <a:solidFill>
                  <a:srgbClr val="3333CC"/>
                </a:solidFill>
                <a:cs typeface="PT Bold Heading" pitchFamily="2" charset="-78"/>
              </a:rPr>
              <a:t>t</a:t>
            </a:r>
          </a:p>
          <a:p>
            <a:pPr algn="justLow"/>
            <a:r>
              <a:rPr lang="en-US" sz="2200" dirty="0" smtClean="0">
                <a:cs typeface="PT Bold Heading" pitchFamily="2" charset="-78"/>
              </a:rPr>
              <a:t/>
            </a:r>
            <a:br>
              <a:rPr lang="en-US" sz="2200" dirty="0" smtClean="0">
                <a:cs typeface="PT Bold Heading" pitchFamily="2" charset="-78"/>
              </a:rPr>
            </a:br>
            <a:r>
              <a:rPr lang="ar-SA" sz="2200" dirty="0" smtClean="0">
                <a:cs typeface="PT Bold Heading" pitchFamily="2" charset="-78"/>
              </a:rPr>
              <a:t>وعلاقته بالسرعة الخطيّة : </a:t>
            </a:r>
            <a:r>
              <a:rPr lang="en-US" sz="2200" b="1" dirty="0" smtClean="0">
                <a:solidFill>
                  <a:srgbClr val="3333CC"/>
                </a:solidFill>
                <a:cs typeface="PT Bold Heading" pitchFamily="2" charset="-78"/>
              </a:rPr>
              <a:t>v = r </a:t>
            </a:r>
            <a:r>
              <a:rPr lang="el-GR" sz="2200" b="1" dirty="0" smtClean="0">
                <a:solidFill>
                  <a:srgbClr val="3333CC"/>
                </a:solidFill>
                <a:cs typeface="PT Bold Heading" pitchFamily="2" charset="-78"/>
              </a:rPr>
              <a:t>ω</a:t>
            </a:r>
          </a:p>
        </p:txBody>
      </p:sp>
      <p:sp>
        <p:nvSpPr>
          <p:cNvPr id="4" name="مستطيل 3"/>
          <p:cNvSpPr/>
          <p:nvPr/>
        </p:nvSpPr>
        <p:spPr>
          <a:xfrm>
            <a:off x="357158" y="4214818"/>
            <a:ext cx="6858016" cy="1446550"/>
          </a:xfrm>
          <a:prstGeom prst="rect">
            <a:avLst/>
          </a:prstGeom>
        </p:spPr>
        <p:txBody>
          <a:bodyPr wrap="square">
            <a:spAutoFit/>
          </a:bodyPr>
          <a:lstStyle/>
          <a:p>
            <a:pPr algn="justLow"/>
            <a:r>
              <a:rPr lang="ar-SA" sz="2200" dirty="0" smtClean="0">
                <a:solidFill>
                  <a:srgbClr val="CC0066"/>
                </a:solidFill>
                <a:cs typeface="PT Bold Heading" pitchFamily="2" charset="-78"/>
              </a:rPr>
              <a:t>التسارع الزاوي : </a:t>
            </a:r>
            <a:r>
              <a:rPr lang="ar-SA" sz="2200" dirty="0" smtClean="0">
                <a:cs typeface="PT Bold Heading" pitchFamily="2" charset="-78"/>
              </a:rPr>
              <a:t>هو التغيّر في السرعة الزاوية خلال وحدة الزمن ، ويُعطى بالعلاقة : </a:t>
            </a:r>
            <a:r>
              <a:rPr lang="el-GR" sz="2200" b="1" dirty="0" smtClean="0">
                <a:solidFill>
                  <a:srgbClr val="3333CC"/>
                </a:solidFill>
                <a:cs typeface="PT Bold Heading" pitchFamily="2" charset="-78"/>
              </a:rPr>
              <a:t>α = ∆ ω / ∆</a:t>
            </a:r>
            <a:r>
              <a:rPr lang="en-US" sz="2200" b="1" dirty="0" smtClean="0">
                <a:solidFill>
                  <a:srgbClr val="3333CC"/>
                </a:solidFill>
                <a:cs typeface="PT Bold Heading" pitchFamily="2" charset="-78"/>
              </a:rPr>
              <a:t>t</a:t>
            </a:r>
          </a:p>
          <a:p>
            <a:pPr algn="justLow"/>
            <a:r>
              <a:rPr lang="en-US" sz="2200" dirty="0" smtClean="0">
                <a:cs typeface="PT Bold Heading" pitchFamily="2" charset="-78"/>
              </a:rPr>
              <a:t/>
            </a:r>
            <a:br>
              <a:rPr lang="en-US" sz="2200" dirty="0" smtClean="0">
                <a:cs typeface="PT Bold Heading" pitchFamily="2" charset="-78"/>
              </a:rPr>
            </a:br>
            <a:r>
              <a:rPr lang="ar-SA" sz="2200" dirty="0" smtClean="0">
                <a:cs typeface="PT Bold Heading" pitchFamily="2" charset="-78"/>
              </a:rPr>
              <a:t>وعلاقته بالتسارع الخطيّ : </a:t>
            </a:r>
            <a:r>
              <a:rPr lang="en-US" sz="2200" b="1" dirty="0" smtClean="0">
                <a:solidFill>
                  <a:srgbClr val="3333CC"/>
                </a:solidFill>
                <a:cs typeface="PT Bold Heading" pitchFamily="2" charset="-78"/>
              </a:rPr>
              <a:t>a = r </a:t>
            </a:r>
            <a:r>
              <a:rPr lang="el-GR" sz="2200" b="1" dirty="0" smtClean="0">
                <a:solidFill>
                  <a:srgbClr val="3333CC"/>
                </a:solidFill>
                <a:cs typeface="PT Bold Heading" pitchFamily="2" charset="-78"/>
              </a:rPr>
              <a:t>α</a:t>
            </a:r>
            <a:endParaRPr lang="ar-SA" sz="2200" b="1" dirty="0" smtClean="0">
              <a:solidFill>
                <a:srgbClr val="3333CC"/>
              </a:solidFill>
              <a:cs typeface="PT Bold Heading" pitchFamily="2" charset="-78"/>
            </a:endParaRPr>
          </a:p>
        </p:txBody>
      </p:sp>
      <p:pic>
        <p:nvPicPr>
          <p:cNvPr id="5" name="صورة 4" descr="book8a.gif"/>
          <p:cNvPicPr>
            <a:picLocks noChangeAspect="1"/>
          </p:cNvPicPr>
          <p:nvPr/>
        </p:nvPicPr>
        <p:blipFill>
          <a:blip r:embed="rId3"/>
          <a:stretch>
            <a:fillRect/>
          </a:stretch>
        </p:blipFill>
        <p:spPr>
          <a:xfrm>
            <a:off x="1857356" y="5143512"/>
            <a:ext cx="971555" cy="728666"/>
          </a:xfrm>
          <a:prstGeom prst="rect">
            <a:avLst/>
          </a:prstGeom>
        </p:spPr>
      </p:pic>
      <p:pic>
        <p:nvPicPr>
          <p:cNvPr id="6" name="صورة 5" descr="analyzing_computer_tv_head_md_wht.gif"/>
          <p:cNvPicPr>
            <a:picLocks noChangeAspect="1"/>
          </p:cNvPicPr>
          <p:nvPr/>
        </p:nvPicPr>
        <p:blipFill>
          <a:blip r:embed="rId4">
            <a:clrChange>
              <a:clrFrom>
                <a:srgbClr val="FFFFFF"/>
              </a:clrFrom>
              <a:clrTo>
                <a:srgbClr val="FFFFFF">
                  <a:alpha val="0"/>
                </a:srgbClr>
              </a:clrTo>
            </a:clrChange>
          </a:blip>
          <a:stretch>
            <a:fillRect/>
          </a:stretch>
        </p:blipFill>
        <p:spPr>
          <a:xfrm>
            <a:off x="7215205" y="2000240"/>
            <a:ext cx="1119195" cy="1678793"/>
          </a:xfrm>
          <a:prstGeom prst="rect">
            <a:avLst/>
          </a:prstGeom>
        </p:spPr>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1450"/>
                            </p:stCondLst>
                            <p:childTnLst>
                              <p:par>
                                <p:cTn id="9" presetID="41" presetClass="entr" presetSubtype="0"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3"/>
                                        </p:tgtEl>
                                        <p:attrNameLst>
                                          <p:attrName>ppt_y</p:attrName>
                                        </p:attrNameLst>
                                      </p:cBhvr>
                                      <p:tavLst>
                                        <p:tav tm="0">
                                          <p:val>
                                            <p:strVal val="#ppt_y"/>
                                          </p:val>
                                        </p:tav>
                                        <p:tav tm="100000">
                                          <p:val>
                                            <p:strVal val="#ppt_y"/>
                                          </p:val>
                                        </p:tav>
                                      </p:tavLst>
                                    </p:anim>
                                    <p:anim calcmode="lin" valueType="num">
                                      <p:cBhvr>
                                        <p:cTn id="1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3"/>
                                        </p:tgtEl>
                                      </p:cBhvr>
                                    </p:animEffect>
                                  </p:childTnLst>
                                </p:cTn>
                              </p:par>
                              <p:par>
                                <p:cTn id="16" presetID="9"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ssolve">
                                      <p:cBhvr>
                                        <p:cTn id="18" dur="500"/>
                                        <p:tgtEl>
                                          <p:spTgt spid="6"/>
                                        </p:tgtEl>
                                      </p:cBhvr>
                                    </p:animEffect>
                                  </p:childTnLst>
                                </p:cTn>
                              </p:par>
                            </p:childTnLst>
                          </p:cTn>
                        </p:par>
                        <p:par>
                          <p:cTn id="19" fill="hold">
                            <p:stCondLst>
                              <p:cond delay="3650"/>
                            </p:stCondLst>
                            <p:childTnLst>
                              <p:par>
                                <p:cTn id="20" presetID="34" presetClass="entr" presetSubtype="0"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from="(-#ppt_w/2)" to="(#ppt_x)" calcmode="lin" valueType="num">
                                      <p:cBhvr>
                                        <p:cTn id="22" dur="600" fill="hold">
                                          <p:stCondLst>
                                            <p:cond delay="0"/>
                                          </p:stCondLst>
                                        </p:cTn>
                                        <p:tgtEl>
                                          <p:spTgt spid="4"/>
                                        </p:tgtEl>
                                        <p:attrNameLst>
                                          <p:attrName>ppt_x</p:attrName>
                                        </p:attrNameLst>
                                      </p:cBhvr>
                                    </p:anim>
                                    <p:anim from="0" to="-1.0" calcmode="lin" valueType="num">
                                      <p:cBhvr>
                                        <p:cTn id="23" dur="200" decel="50000" autoRev="1" fill="hold">
                                          <p:stCondLst>
                                            <p:cond delay="600"/>
                                          </p:stCondLst>
                                        </p:cTn>
                                        <p:tgtEl>
                                          <p:spTgt spid="4"/>
                                        </p:tgtEl>
                                        <p:attrNameLst>
                                          <p:attrName>xshear</p:attrName>
                                        </p:attrNameLst>
                                      </p:cBhvr>
                                    </p:anim>
                                    <p:animScale>
                                      <p:cBhvr>
                                        <p:cTn id="24" dur="200" decel="100000" autoRev="1" fill="hold">
                                          <p:stCondLst>
                                            <p:cond delay="600"/>
                                          </p:stCondLst>
                                        </p:cTn>
                                        <p:tgtEl>
                                          <p:spTgt spid="4"/>
                                        </p:tgtEl>
                                      </p:cBhvr>
                                      <p:from x="100000" y="100000"/>
                                      <p:to x="80000" y="100000"/>
                                    </p:animScale>
                                    <p:anim by="(#ppt_h/3+#ppt_w*0.1)" calcmode="lin" valueType="num">
                                      <p:cBhvr additive="sum">
                                        <p:cTn id="25" dur="200" decel="100000" autoRev="1" fill="hold">
                                          <p:stCondLst>
                                            <p:cond delay="600"/>
                                          </p:stCondLst>
                                        </p:cTn>
                                        <p:tgtEl>
                                          <p:spTgt spid="4"/>
                                        </p:tgtEl>
                                        <p:attrNameLst>
                                          <p:attrName>ppt_x</p:attrName>
                                        </p:attrNameLst>
                                      </p:cBhvr>
                                    </p:anim>
                                  </p:childTnLst>
                                </p:cTn>
                              </p:par>
                              <p:par>
                                <p:cTn id="26" presetID="25"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1" dur="1000" fill="hold"/>
                                        <p:tgtEl>
                                          <p:spTgt spid="5"/>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مستطيل 1"/>
          <p:cNvSpPr/>
          <p:nvPr/>
        </p:nvSpPr>
        <p:spPr>
          <a:xfrm>
            <a:off x="2357422" y="285728"/>
            <a:ext cx="6210803" cy="492443"/>
          </a:xfrm>
          <a:prstGeom prst="rect">
            <a:avLst/>
          </a:prstGeom>
        </p:spPr>
        <p:txBody>
          <a:bodyPr wrap="none">
            <a:spAutoFit/>
          </a:bodyPr>
          <a:lstStyle/>
          <a:p>
            <a:pPr algn="ctr"/>
            <a:r>
              <a:rPr lang="ar-SA" sz="2600" dirty="0" smtClean="0">
                <a:ln>
                  <a:solidFill>
                    <a:schemeClr val="tx1"/>
                  </a:solidFill>
                </a:ln>
                <a:solidFill>
                  <a:srgbClr val="008000"/>
                </a:solidFill>
                <a:cs typeface="PT Bold Heading" pitchFamily="2" charset="-78"/>
              </a:rPr>
              <a:t>ديناميكا الحركة </a:t>
            </a:r>
            <a:r>
              <a:rPr lang="ar-SA" sz="2600" dirty="0" err="1" smtClean="0">
                <a:ln>
                  <a:solidFill>
                    <a:schemeClr val="tx1"/>
                  </a:solidFill>
                </a:ln>
                <a:solidFill>
                  <a:srgbClr val="008000"/>
                </a:solidFill>
                <a:cs typeface="PT Bold Heading" pitchFamily="2" charset="-78"/>
              </a:rPr>
              <a:t>الدورانية</a:t>
            </a:r>
            <a:r>
              <a:rPr lang="ar-SA" sz="2600" dirty="0" smtClean="0">
                <a:ln>
                  <a:solidFill>
                    <a:schemeClr val="tx1"/>
                  </a:solidFill>
                </a:ln>
                <a:solidFill>
                  <a:srgbClr val="008000"/>
                </a:solidFill>
                <a:cs typeface="PT Bold Heading" pitchFamily="2" charset="-78"/>
              </a:rPr>
              <a:t>  </a:t>
            </a:r>
            <a:r>
              <a:rPr lang="en-US" sz="2600" dirty="0" smtClean="0">
                <a:ln>
                  <a:solidFill>
                    <a:schemeClr val="tx1"/>
                  </a:solidFill>
                </a:ln>
                <a:solidFill>
                  <a:srgbClr val="008000"/>
                </a:solidFill>
                <a:cs typeface="PT Bold Heading" pitchFamily="2" charset="-78"/>
              </a:rPr>
              <a:t>Rotational Dynamics</a:t>
            </a:r>
            <a:endParaRPr lang="ar-SA" sz="2600" dirty="0">
              <a:ln>
                <a:solidFill>
                  <a:schemeClr val="tx1"/>
                </a:solidFill>
              </a:ln>
              <a:solidFill>
                <a:srgbClr val="008000"/>
              </a:solidFill>
              <a:cs typeface="PT Bold Heading" pitchFamily="2" charset="-78"/>
            </a:endParaRPr>
          </a:p>
        </p:txBody>
      </p:sp>
      <p:sp>
        <p:nvSpPr>
          <p:cNvPr id="6" name="مستطيل 5"/>
          <p:cNvSpPr/>
          <p:nvPr/>
        </p:nvSpPr>
        <p:spPr>
          <a:xfrm>
            <a:off x="3214678" y="5572140"/>
            <a:ext cx="5429256" cy="769441"/>
          </a:xfrm>
          <a:prstGeom prst="rect">
            <a:avLst/>
          </a:prstGeom>
        </p:spPr>
        <p:txBody>
          <a:bodyPr wrap="square">
            <a:spAutoFit/>
          </a:bodyPr>
          <a:lstStyle/>
          <a:p>
            <a:pPr algn="justLow"/>
            <a:r>
              <a:rPr lang="ar-SA" sz="2200" dirty="0" smtClean="0">
                <a:solidFill>
                  <a:srgbClr val="7C3B06"/>
                </a:solidFill>
                <a:cs typeface="PT Bold Heading" pitchFamily="2" charset="-78"/>
              </a:rPr>
              <a:t>نستنتج أن دوران الباب يعتمد على طول ذراع القوة وزاوية القوة المؤثرة على محور الدوران . </a:t>
            </a:r>
            <a:endParaRPr lang="ar-SA" sz="2200" dirty="0">
              <a:solidFill>
                <a:srgbClr val="7C3B06"/>
              </a:solidFill>
              <a:cs typeface="PT Bold Heading" pitchFamily="2" charset="-78"/>
            </a:endParaRPr>
          </a:p>
        </p:txBody>
      </p:sp>
      <p:pic>
        <p:nvPicPr>
          <p:cNvPr id="9" name="عزم الدوران عند فتح باب Torque Opening a Door.wmv">
            <a:hlinkClick r:id="" action="ppaction://media"/>
          </p:cNvPr>
          <p:cNvPicPr>
            <a:picLocks noRot="1" noChangeAspect="1"/>
          </p:cNvPicPr>
          <p:nvPr>
            <a:videoFile r:link="rId1"/>
          </p:nvPr>
        </p:nvPicPr>
        <p:blipFill>
          <a:blip r:embed="rId4"/>
          <a:stretch>
            <a:fillRect/>
          </a:stretch>
        </p:blipFill>
        <p:spPr>
          <a:xfrm>
            <a:off x="2857488" y="928670"/>
            <a:ext cx="5624530" cy="4286280"/>
          </a:xfrm>
          <a:prstGeom prst="rect">
            <a:avLst/>
          </a:prstGeom>
        </p:spPr>
      </p:pic>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400"/>
                            </p:stCondLst>
                            <p:childTnLst>
                              <p:par>
                                <p:cTn id="14" presetID="1" presetClass="mediacall" presetSubtype="0" fill="hold" nodeType="afterEffect">
                                  <p:stCondLst>
                                    <p:cond delay="0"/>
                                  </p:stCondLst>
                                  <p:childTnLst>
                                    <p:cmd type="call" cmd="playFrom(0.0)">
                                      <p:cBhvr>
                                        <p:cTn id="15" dur="75786" fill="hold"/>
                                        <p:tgtEl>
                                          <p:spTgt spid="9"/>
                                        </p:tgtEl>
                                      </p:cBhvr>
                                    </p:cmd>
                                  </p:childTnLst>
                                </p:cTn>
                              </p:par>
                              <p:par>
                                <p:cTn id="16" presetID="39" presetClass="entr" presetSubtype="0" accel="100000" fill="hold" grpId="0" nodeType="withEffect">
                                  <p:stCondLst>
                                    <p:cond delay="5100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19" dur="5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20" dur="5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2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showWhenStopped="0">
                <p:cTn id="22" fill="hold" display="0">
                  <p:stCondLst>
                    <p:cond delay="indefinite"/>
                  </p:stCondLst>
                  <p:endCondLst>
                    <p:cond evt="onNext" delay="0">
                      <p:tgtEl>
                        <p:sldTgt/>
                      </p:tgtEl>
                    </p:cond>
                    <p:cond evt="onPrev" delay="0">
                      <p:tgtEl>
                        <p:sldTgt/>
                      </p:tgtEl>
                    </p:cond>
                  </p:endCondLst>
                </p:cTn>
                <p:tgtEl>
                  <p:spTgt spid="9"/>
                </p:tgtEl>
              </p:cMediaNode>
            </p:video>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9"/>
                                        </p:tgtEl>
                                      </p:cBhvr>
                                    </p:cmd>
                                  </p:childTnLst>
                                </p:cTn>
                              </p:par>
                            </p:childTnLst>
                          </p:cTn>
                        </p:par>
                      </p:childTnLst>
                    </p:cTn>
                  </p:par>
                </p:childTnLst>
              </p:cTn>
              <p:nextCondLst>
                <p:cond evt="onClick" delay="0">
                  <p:tgtEl>
                    <p:spTgt spid="9"/>
                  </p:tgtEl>
                </p:cond>
              </p:nextCondLst>
            </p:seq>
          </p:childTnLst>
        </p:cTn>
      </p:par>
    </p:tnLst>
    <p:bldLst>
      <p:bldP spid="2"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sp>
        <p:nvSpPr>
          <p:cNvPr id="2" name="مستطيل 1"/>
          <p:cNvSpPr>
            <a:spLocks noChangeArrowheads="1"/>
          </p:cNvSpPr>
          <p:nvPr/>
        </p:nvSpPr>
        <p:spPr bwMode="auto">
          <a:xfrm>
            <a:off x="2071670" y="1214422"/>
            <a:ext cx="6111914" cy="430887"/>
          </a:xfrm>
          <a:prstGeom prst="rect">
            <a:avLst/>
          </a:prstGeom>
          <a:noFill/>
          <a:ln w="9525">
            <a:noFill/>
            <a:miter lim="800000"/>
            <a:headEnd/>
            <a:tailEnd/>
          </a:ln>
        </p:spPr>
        <p:txBody>
          <a:bodyPr wrap="square">
            <a:spAutoFit/>
          </a:bodyPr>
          <a:lstStyle/>
          <a:p>
            <a:pPr algn="justLow"/>
            <a:r>
              <a:rPr lang="ar-SA" sz="2200" dirty="0">
                <a:cs typeface="PT Bold Heading" pitchFamily="2" charset="-78"/>
              </a:rPr>
              <a:t> ھو مقیاس لمقدرة قوة على إحداث دوران حول </a:t>
            </a:r>
            <a:r>
              <a:rPr lang="ar-SA" sz="2200" dirty="0" smtClean="0">
                <a:cs typeface="PT Bold Heading" pitchFamily="2" charset="-78"/>
              </a:rPr>
              <a:t>محور</a:t>
            </a:r>
            <a:r>
              <a:rPr lang="ar-SA" sz="2200" dirty="0">
                <a:cs typeface="PT Bold Heading" pitchFamily="2" charset="-78"/>
              </a:rPr>
              <a:t> </a:t>
            </a:r>
            <a:r>
              <a:rPr lang="ar-SA" sz="2200" dirty="0" smtClean="0">
                <a:cs typeface="PT Bold Heading" pitchFamily="2" charset="-78"/>
              </a:rPr>
              <a:t>..</a:t>
            </a:r>
            <a:endParaRPr lang="ar-SA" sz="2200" dirty="0">
              <a:cs typeface="PT Bold Heading" pitchFamily="2" charset="-78"/>
            </a:endParaRPr>
          </a:p>
        </p:txBody>
      </p:sp>
      <p:sp>
        <p:nvSpPr>
          <p:cNvPr id="3" name="مربع نص 2"/>
          <p:cNvSpPr txBox="1">
            <a:spLocks noChangeArrowheads="1"/>
          </p:cNvSpPr>
          <p:nvPr/>
        </p:nvSpPr>
        <p:spPr bwMode="auto">
          <a:xfrm>
            <a:off x="3500430" y="214290"/>
            <a:ext cx="3213797" cy="707886"/>
          </a:xfrm>
          <a:prstGeom prst="rect">
            <a:avLst/>
          </a:prstGeom>
          <a:noFill/>
          <a:ln w="9525">
            <a:noFill/>
            <a:miter lim="800000"/>
            <a:headEnd/>
            <a:tailEnd/>
          </a:ln>
        </p:spPr>
        <p:txBody>
          <a:bodyPr wrap="square">
            <a:spAutoFit/>
          </a:bodyPr>
          <a:lstStyle/>
          <a:p>
            <a:pPr algn="justLow"/>
            <a:r>
              <a:rPr lang="ar-SA" sz="4000" dirty="0" smtClean="0">
                <a:solidFill>
                  <a:srgbClr val="7C3B06"/>
                </a:solidFill>
                <a:cs typeface="PT Bold Heading" pitchFamily="2" charset="-78"/>
              </a:rPr>
              <a:t>العــــــــــزم</a:t>
            </a:r>
            <a:endParaRPr lang="ar-SA" sz="4000" dirty="0">
              <a:solidFill>
                <a:srgbClr val="7C3B06"/>
              </a:solidFill>
              <a:cs typeface="PT Bold Heading" pitchFamily="2" charset="-78"/>
            </a:endParaRPr>
          </a:p>
        </p:txBody>
      </p:sp>
      <p:sp>
        <p:nvSpPr>
          <p:cNvPr id="4" name="مستطيل 3"/>
          <p:cNvSpPr>
            <a:spLocks noChangeArrowheads="1"/>
          </p:cNvSpPr>
          <p:nvPr/>
        </p:nvSpPr>
        <p:spPr bwMode="auto">
          <a:xfrm>
            <a:off x="1000100" y="2071678"/>
            <a:ext cx="7700986" cy="1538883"/>
          </a:xfrm>
          <a:prstGeom prst="rect">
            <a:avLst/>
          </a:prstGeom>
          <a:noFill/>
          <a:ln w="9525">
            <a:noFill/>
            <a:miter lim="800000"/>
            <a:headEnd/>
            <a:tailEnd/>
          </a:ln>
        </p:spPr>
        <p:txBody>
          <a:bodyPr wrap="square">
            <a:spAutoFit/>
          </a:bodyPr>
          <a:lstStyle/>
          <a:p>
            <a:pPr algn="justLow"/>
            <a:r>
              <a:rPr lang="ar-SA" sz="2200" dirty="0">
                <a:cs typeface="PT Bold Heading" pitchFamily="2" charset="-78"/>
              </a:rPr>
              <a:t>  </a:t>
            </a:r>
            <a:r>
              <a:rPr lang="ar-SA" sz="2200" dirty="0" smtClean="0">
                <a:solidFill>
                  <a:srgbClr val="7C3B06"/>
                </a:solidFill>
                <a:cs typeface="PT Bold Heading" pitchFamily="2" charset="-78"/>
              </a:rPr>
              <a:t>ومقدار </a:t>
            </a:r>
            <a:r>
              <a:rPr lang="ar-SA" sz="2200" dirty="0">
                <a:solidFill>
                  <a:srgbClr val="7C3B06"/>
                </a:solidFill>
                <a:cs typeface="PT Bold Heading" pitchFamily="2" charset="-78"/>
              </a:rPr>
              <a:t>العزم </a:t>
            </a:r>
            <a:r>
              <a:rPr lang="ar-SA" sz="2200" dirty="0">
                <a:cs typeface="PT Bold Heading" pitchFamily="2" charset="-78"/>
              </a:rPr>
              <a:t>يساوي حاصل ضرب القوة </a:t>
            </a:r>
            <a:r>
              <a:rPr lang="en-US" sz="2200" b="1" i="1" dirty="0">
                <a:solidFill>
                  <a:srgbClr val="00B050"/>
                </a:solidFill>
                <a:cs typeface="PT Bold Heading" pitchFamily="2" charset="-78"/>
              </a:rPr>
              <a:t>F   </a:t>
            </a:r>
            <a:r>
              <a:rPr lang="ar-SA" sz="2200" b="1" i="1" dirty="0">
                <a:solidFill>
                  <a:srgbClr val="00B050"/>
                </a:solidFill>
                <a:cs typeface="PT Bold Heading" pitchFamily="2" charset="-78"/>
              </a:rPr>
              <a:t>  </a:t>
            </a:r>
            <a:r>
              <a:rPr lang="ar-SA" sz="2200" i="1" dirty="0">
                <a:cs typeface="PT Bold Heading" pitchFamily="2" charset="-78"/>
              </a:rPr>
              <a:t> في طول ذراعها </a:t>
            </a:r>
            <a:r>
              <a:rPr lang="en-US" sz="2200" dirty="0">
                <a:cs typeface="PT Bold Heading" pitchFamily="2" charset="-78"/>
              </a:rPr>
              <a:t> </a:t>
            </a:r>
            <a:r>
              <a:rPr lang="en-US" sz="2200" dirty="0">
                <a:solidFill>
                  <a:srgbClr val="00B050"/>
                </a:solidFill>
                <a:cs typeface="PT Bold Heading" pitchFamily="2" charset="-78"/>
              </a:rPr>
              <a:t>(</a:t>
            </a:r>
            <a:r>
              <a:rPr lang="en-US" sz="2200" dirty="0">
                <a:cs typeface="PT Bold Heading" pitchFamily="2" charset="-78"/>
              </a:rPr>
              <a:t> </a:t>
            </a:r>
            <a:r>
              <a:rPr lang="en-US" sz="2200" b="1" i="1" dirty="0" smtClean="0">
                <a:solidFill>
                  <a:srgbClr val="00B050"/>
                </a:solidFill>
                <a:cs typeface="PT Bold Heading" pitchFamily="2" charset="-78"/>
              </a:rPr>
              <a:t>L )</a:t>
            </a:r>
          </a:p>
          <a:p>
            <a:pPr algn="justLow"/>
            <a:endParaRPr lang="ar-SA" sz="1400" i="1" dirty="0" smtClean="0">
              <a:cs typeface="PT Bold Heading" pitchFamily="2" charset="-78"/>
            </a:endParaRPr>
          </a:p>
          <a:p>
            <a:pPr algn="justLow"/>
            <a:r>
              <a:rPr lang="en-US" sz="2200" b="1" i="1" dirty="0" smtClean="0">
                <a:solidFill>
                  <a:srgbClr val="3333CC"/>
                </a:solidFill>
                <a:cs typeface="PT Bold Heading" pitchFamily="2" charset="-78"/>
              </a:rPr>
              <a:t>     </a:t>
            </a:r>
            <a:r>
              <a:rPr lang="en-US" sz="2200" b="1" i="1" dirty="0">
                <a:solidFill>
                  <a:srgbClr val="3333CC"/>
                </a:solidFill>
                <a:cs typeface="PT Bold Heading" pitchFamily="2" charset="-78"/>
              </a:rPr>
              <a:t>t = F  *  L                               </a:t>
            </a:r>
            <a:r>
              <a:rPr lang="ar-SA" sz="2200" b="1" i="1" dirty="0">
                <a:solidFill>
                  <a:srgbClr val="3333CC"/>
                </a:solidFill>
                <a:cs typeface="PT Bold Heading" pitchFamily="2" charset="-78"/>
              </a:rPr>
              <a:t>     </a:t>
            </a:r>
          </a:p>
          <a:p>
            <a:pPr algn="justLow"/>
            <a:endParaRPr lang="ar-SA" sz="1050" b="1" i="1" dirty="0">
              <a:solidFill>
                <a:srgbClr val="3333CC"/>
              </a:solidFill>
              <a:cs typeface="PT Bold Heading" pitchFamily="2" charset="-78"/>
            </a:endParaRPr>
          </a:p>
          <a:p>
            <a:pPr algn="justLow"/>
            <a:r>
              <a:rPr lang="en-US" sz="2200" b="1" i="1" dirty="0">
                <a:solidFill>
                  <a:srgbClr val="3333CC"/>
                </a:solidFill>
                <a:cs typeface="PT Bold Heading" pitchFamily="2" charset="-78"/>
              </a:rPr>
              <a:t>t = Fr </a:t>
            </a:r>
            <a:r>
              <a:rPr lang="en-US" sz="2200" b="1" i="1" dirty="0" err="1">
                <a:solidFill>
                  <a:srgbClr val="3333CC"/>
                </a:solidFill>
                <a:cs typeface="PT Bold Heading" pitchFamily="2" charset="-78"/>
              </a:rPr>
              <a:t>sinq</a:t>
            </a:r>
            <a:r>
              <a:rPr lang="en-US" sz="2200" b="1" i="1" dirty="0">
                <a:solidFill>
                  <a:srgbClr val="3333CC"/>
                </a:solidFill>
                <a:cs typeface="PT Bold Heading" pitchFamily="2" charset="-78"/>
              </a:rPr>
              <a:t>      </a:t>
            </a:r>
            <a:r>
              <a:rPr lang="en-US" sz="2200" b="1" i="1" dirty="0" smtClean="0">
                <a:solidFill>
                  <a:srgbClr val="3333CC"/>
                </a:solidFill>
                <a:cs typeface="PT Bold Heading" pitchFamily="2" charset="-78"/>
              </a:rPr>
              <a:t>                        </a:t>
            </a:r>
            <a:endParaRPr lang="ar-SA" sz="2200" b="1" i="1" dirty="0">
              <a:solidFill>
                <a:srgbClr val="3333CC"/>
              </a:solidFill>
              <a:cs typeface="PT Bold Heading" pitchFamily="2" charset="-78"/>
            </a:endParaRPr>
          </a:p>
        </p:txBody>
      </p:sp>
      <p:sp>
        <p:nvSpPr>
          <p:cNvPr id="5" name="مستطيل 4"/>
          <p:cNvSpPr>
            <a:spLocks noChangeArrowheads="1"/>
          </p:cNvSpPr>
          <p:nvPr/>
        </p:nvSpPr>
        <p:spPr bwMode="auto">
          <a:xfrm>
            <a:off x="1785918" y="3796919"/>
            <a:ext cx="6772292" cy="1846659"/>
          </a:xfrm>
          <a:prstGeom prst="rect">
            <a:avLst/>
          </a:prstGeom>
          <a:noFill/>
          <a:ln w="9525">
            <a:noFill/>
            <a:miter lim="800000"/>
            <a:headEnd/>
            <a:tailEnd/>
          </a:ln>
        </p:spPr>
        <p:txBody>
          <a:bodyPr wrap="square">
            <a:spAutoFit/>
          </a:bodyPr>
          <a:lstStyle/>
          <a:p>
            <a:pPr algn="justLow"/>
            <a:r>
              <a:rPr lang="ar-SA" sz="2200" dirty="0" smtClean="0">
                <a:solidFill>
                  <a:schemeClr val="accent4">
                    <a:lumMod val="75000"/>
                  </a:schemeClr>
                </a:solidFill>
                <a:cs typeface="PT Bold Heading" pitchFamily="2" charset="-78"/>
              </a:rPr>
              <a:t>ويقاس </a:t>
            </a:r>
            <a:r>
              <a:rPr lang="ar-SA" sz="2200" dirty="0">
                <a:solidFill>
                  <a:schemeClr val="accent4">
                    <a:lumMod val="75000"/>
                  </a:schemeClr>
                </a:solidFill>
                <a:cs typeface="PT Bold Heading" pitchFamily="2" charset="-78"/>
              </a:rPr>
              <a:t>العزم </a:t>
            </a:r>
            <a:r>
              <a:rPr lang="ar-SA" sz="2200" dirty="0" err="1">
                <a:solidFill>
                  <a:schemeClr val="accent4">
                    <a:lumMod val="75000"/>
                  </a:schemeClr>
                </a:solidFill>
                <a:cs typeface="PT Bold Heading" pitchFamily="2" charset="-78"/>
              </a:rPr>
              <a:t>بـــ</a:t>
            </a:r>
            <a:r>
              <a:rPr lang="ar-SA" sz="2200" dirty="0">
                <a:solidFill>
                  <a:schemeClr val="accent4">
                    <a:lumMod val="75000"/>
                  </a:schemeClr>
                </a:solidFill>
                <a:cs typeface="PT Bold Heading" pitchFamily="2" charset="-78"/>
              </a:rPr>
              <a:t> </a:t>
            </a:r>
            <a:r>
              <a:rPr lang="en-US" sz="2200" dirty="0" err="1">
                <a:solidFill>
                  <a:schemeClr val="accent4">
                    <a:lumMod val="75000"/>
                  </a:schemeClr>
                </a:solidFill>
                <a:cs typeface="PT Bold Heading" pitchFamily="2" charset="-78"/>
              </a:rPr>
              <a:t>N.m</a:t>
            </a:r>
            <a:r>
              <a:rPr lang="ar-SA" sz="2200" dirty="0">
                <a:solidFill>
                  <a:schemeClr val="accent4">
                    <a:lumMod val="75000"/>
                  </a:schemeClr>
                </a:solidFill>
                <a:cs typeface="PT Bold Heading" pitchFamily="2" charset="-78"/>
              </a:rPr>
              <a:t> ( نيوتن . متر)  .. ويرمز له برمز </a:t>
            </a:r>
            <a:r>
              <a:rPr lang="ar-SA" sz="2200" dirty="0" err="1">
                <a:solidFill>
                  <a:schemeClr val="accent4">
                    <a:lumMod val="75000"/>
                  </a:schemeClr>
                </a:solidFill>
                <a:cs typeface="PT Bold Heading" pitchFamily="2" charset="-78"/>
              </a:rPr>
              <a:t>تاو</a:t>
            </a:r>
            <a:r>
              <a:rPr lang="ar-SA" sz="2200" dirty="0">
                <a:solidFill>
                  <a:schemeClr val="accent4">
                    <a:lumMod val="75000"/>
                  </a:schemeClr>
                </a:solidFill>
                <a:cs typeface="PT Bold Heading" pitchFamily="2" charset="-78"/>
              </a:rPr>
              <a:t> </a:t>
            </a:r>
          </a:p>
          <a:p>
            <a:pPr algn="justLow"/>
            <a:endParaRPr lang="ar-SA" sz="1200" dirty="0" smtClean="0">
              <a:solidFill>
                <a:srgbClr val="C00000"/>
              </a:solidFill>
              <a:cs typeface="PT Bold Heading" pitchFamily="2" charset="-78"/>
            </a:endParaRPr>
          </a:p>
          <a:p>
            <a:pPr algn="justLow"/>
            <a:r>
              <a:rPr lang="ar-SA" sz="2200" dirty="0" smtClean="0">
                <a:solidFill>
                  <a:srgbClr val="C00000"/>
                </a:solidFill>
                <a:cs typeface="PT Bold Heading" pitchFamily="2" charset="-78"/>
              </a:rPr>
              <a:t>والعزم </a:t>
            </a:r>
            <a:r>
              <a:rPr lang="ar-SA" sz="2200" dirty="0">
                <a:cs typeface="PT Bold Heading" pitchFamily="2" charset="-78"/>
              </a:rPr>
              <a:t>كمیة </a:t>
            </a:r>
            <a:r>
              <a:rPr lang="ar-SA" sz="2200" dirty="0" err="1">
                <a:cs typeface="PT Bold Heading" pitchFamily="2" charset="-78"/>
              </a:rPr>
              <a:t>متج</a:t>
            </a:r>
            <a:r>
              <a:rPr lang="ar-SA" sz="2200" dirty="0">
                <a:cs typeface="PT Bold Heading" pitchFamily="2" charset="-78"/>
              </a:rPr>
              <a:t>ھة </a:t>
            </a:r>
          </a:p>
          <a:p>
            <a:pPr algn="justLow"/>
            <a:endParaRPr lang="ar-SA" sz="1400" dirty="0" smtClean="0">
              <a:cs typeface="PT Bold Heading" pitchFamily="2" charset="-78"/>
            </a:endParaRPr>
          </a:p>
          <a:p>
            <a:pPr algn="justLow"/>
            <a:r>
              <a:rPr lang="ar-SA" sz="2200" dirty="0" smtClean="0">
                <a:cs typeface="PT Bold Heading" pitchFamily="2" charset="-78"/>
              </a:rPr>
              <a:t>یكـون </a:t>
            </a:r>
            <a:r>
              <a:rPr lang="ar-SA" sz="2200" dirty="0">
                <a:cs typeface="PT Bold Heading" pitchFamily="2" charset="-78"/>
              </a:rPr>
              <a:t>(+) عندما یكون الدوران عكس عقارب الساعة </a:t>
            </a:r>
          </a:p>
          <a:p>
            <a:pPr algn="justLow"/>
            <a:r>
              <a:rPr lang="ar-SA" sz="2200" dirty="0">
                <a:cs typeface="PT Bold Heading" pitchFamily="2" charset="-78"/>
              </a:rPr>
              <a:t>ویكون (-) عندما یكون الدوران </a:t>
            </a:r>
            <a:r>
              <a:rPr lang="ar-SA" sz="2200" dirty="0" smtClean="0">
                <a:cs typeface="PT Bold Heading" pitchFamily="2" charset="-78"/>
              </a:rPr>
              <a:t>مــع </a:t>
            </a:r>
            <a:r>
              <a:rPr lang="ar-SA" sz="2200" dirty="0">
                <a:cs typeface="PT Bold Heading" pitchFamily="2" charset="-78"/>
              </a:rPr>
              <a:t>عقارب الساعة</a:t>
            </a:r>
          </a:p>
        </p:txBody>
      </p:sp>
      <p:pic>
        <p:nvPicPr>
          <p:cNvPr id="1026" name="Picture 2" descr="manda24"/>
          <p:cNvPicPr>
            <a:picLocks noChangeAspect="1" noChangeArrowheads="1"/>
          </p:cNvPicPr>
          <p:nvPr/>
        </p:nvPicPr>
        <p:blipFill>
          <a:blip r:embed="rId4"/>
          <a:srcRect/>
          <a:stretch>
            <a:fillRect/>
          </a:stretch>
        </p:blipFill>
        <p:spPr bwMode="auto">
          <a:xfrm>
            <a:off x="285720" y="214290"/>
            <a:ext cx="1905296" cy="1690706"/>
          </a:xfrm>
          <a:prstGeom prst="rect">
            <a:avLst/>
          </a:prstGeom>
          <a:noFill/>
          <a:ln w="9525">
            <a:noFill/>
            <a:miter lim="800000"/>
            <a:headEnd/>
            <a:tailEnd/>
          </a:ln>
        </p:spPr>
      </p:pic>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dissolve">
                                      <p:cBhvr>
                                        <p:cTn id="11" dur="500"/>
                                        <p:tgtEl>
                                          <p:spTgt spid="1026"/>
                                        </p:tgtEl>
                                      </p:cBhvr>
                                    </p:animEffect>
                                  </p:childTnLst>
                                </p:cTn>
                              </p:par>
                            </p:childTnLst>
                          </p:cTn>
                        </p:par>
                        <p:par>
                          <p:cTn id="12" fill="hold">
                            <p:stCondLst>
                              <p:cond delay="1000"/>
                            </p:stCondLst>
                            <p:childTnLst>
                              <p:par>
                                <p:cTn id="13" presetID="6" presetClass="emph" presetSubtype="0" fill="hold" grpId="1" nodeType="afterEffect">
                                  <p:stCondLst>
                                    <p:cond delay="0"/>
                                  </p:stCondLst>
                                  <p:childTnLst>
                                    <p:animScale>
                                      <p:cBhvr>
                                        <p:cTn id="14" dur="1000" fill="hold"/>
                                        <p:tgtEl>
                                          <p:spTgt spid="3"/>
                                        </p:tgtEl>
                                      </p:cBhvr>
                                      <p:by x="150000" y="150000"/>
                                    </p:animScale>
                                  </p:childTnLst>
                                </p:cTn>
                              </p:par>
                            </p:childTnLst>
                          </p:cTn>
                        </p:par>
                        <p:par>
                          <p:cTn id="15" fill="hold">
                            <p:stCondLst>
                              <p:cond delay="2000"/>
                            </p:stCondLst>
                            <p:childTnLst>
                              <p:par>
                                <p:cTn id="16" presetID="4" presetClass="entr" presetSubtype="16"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ox(in)">
                                      <p:cBhvr>
                                        <p:cTn id="18" dur="1000"/>
                                        <p:tgtEl>
                                          <p:spTgt spid="2"/>
                                        </p:tgtEl>
                                      </p:cBhvr>
                                    </p:animEffect>
                                  </p:childTnLst>
                                </p:cTn>
                              </p:par>
                            </p:childTnLst>
                          </p:cTn>
                        </p:par>
                        <p:par>
                          <p:cTn id="19" fill="hold">
                            <p:stCondLst>
                              <p:cond delay="3000"/>
                            </p:stCondLst>
                            <p:childTnLst>
                              <p:par>
                                <p:cTn id="20" presetID="4" presetClass="entr" presetSubtype="16"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1000"/>
                                        <p:tgtEl>
                                          <p:spTgt spid="4"/>
                                        </p:tgtEl>
                                      </p:cBhvr>
                                    </p:animEffect>
                                  </p:childTnLst>
                                </p:cTn>
                              </p:par>
                            </p:childTnLst>
                          </p:cTn>
                        </p:par>
                        <p:par>
                          <p:cTn id="23" fill="hold">
                            <p:stCondLst>
                              <p:cond delay="4000"/>
                            </p:stCondLst>
                            <p:childTnLst>
                              <p:par>
                                <p:cTn id="24" presetID="4" presetClass="entr" presetSubtype="16" fill="hold" grpId="0" nodeType="afterEffect">
                                  <p:stCondLst>
                                    <p:cond delay="0"/>
                                  </p:stCondLst>
                                  <p:iterate type="wd">
                                    <p:tmPct val="10000"/>
                                  </p:iterate>
                                  <p:childTnLst>
                                    <p:set>
                                      <p:cBhvr>
                                        <p:cTn id="25" dur="1" fill="hold">
                                          <p:stCondLst>
                                            <p:cond delay="0"/>
                                          </p:stCondLst>
                                        </p:cTn>
                                        <p:tgtEl>
                                          <p:spTgt spid="5"/>
                                        </p:tgtEl>
                                        <p:attrNameLst>
                                          <p:attrName>style.visibility</p:attrName>
                                        </p:attrNameLst>
                                      </p:cBhvr>
                                      <p:to>
                                        <p:strVal val="visible"/>
                                      </p:to>
                                    </p:set>
                                    <p:animEffect transition="in" filter="box(in)">
                                      <p:cBhvr>
                                        <p:cTn id="2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ستطيل 1"/>
          <p:cNvSpPr>
            <a:spLocks noChangeArrowheads="1"/>
          </p:cNvSpPr>
          <p:nvPr/>
        </p:nvSpPr>
        <p:spPr bwMode="auto">
          <a:xfrm>
            <a:off x="623886" y="3857628"/>
            <a:ext cx="8020080" cy="2081339"/>
          </a:xfrm>
          <a:prstGeom prst="rect">
            <a:avLst/>
          </a:prstGeom>
          <a:noFill/>
          <a:ln w="9525">
            <a:noFill/>
            <a:miter lim="800000"/>
            <a:headEnd/>
            <a:tailEnd/>
          </a:ln>
        </p:spPr>
        <p:txBody>
          <a:bodyPr wrap="square">
            <a:spAutoFit/>
          </a:bodyPr>
          <a:lstStyle/>
          <a:p>
            <a:pPr algn="justLow">
              <a:lnSpc>
                <a:spcPct val="150000"/>
              </a:lnSpc>
            </a:pPr>
            <a:r>
              <a:rPr lang="ar-SA" sz="2200" dirty="0">
                <a:cs typeface="PT Bold Heading" pitchFamily="2" charset="-78"/>
              </a:rPr>
              <a:t>عندما تكون القوة المؤثرة على جسم مقدار </a:t>
            </a:r>
            <a:r>
              <a:rPr lang="ar-SA" sz="2200" dirty="0" smtClean="0">
                <a:cs typeface="PT Bold Heading" pitchFamily="2" charset="-78"/>
              </a:rPr>
              <a:t>ثابت ... ویتغیر </a:t>
            </a:r>
            <a:r>
              <a:rPr lang="ar-SA" sz="2200" dirty="0">
                <a:cs typeface="PT Bold Heading" pitchFamily="2" charset="-78"/>
              </a:rPr>
              <a:t>طول ذراع </a:t>
            </a:r>
            <a:r>
              <a:rPr lang="ar-SA" sz="2200" dirty="0" smtClean="0">
                <a:cs typeface="PT Bold Heading" pitchFamily="2" charset="-78"/>
              </a:rPr>
              <a:t>القوة .</a:t>
            </a:r>
            <a:endParaRPr lang="ar-SA" sz="2200" dirty="0">
              <a:cs typeface="PT Bold Heading" pitchFamily="2" charset="-78"/>
            </a:endParaRPr>
          </a:p>
          <a:p>
            <a:pPr algn="justLow">
              <a:lnSpc>
                <a:spcPct val="150000"/>
              </a:lnSpc>
            </a:pPr>
            <a:r>
              <a:rPr lang="ar-SA" sz="2200" dirty="0" smtClean="0">
                <a:cs typeface="PT Bold Heading" pitchFamily="2" charset="-78"/>
              </a:rPr>
              <a:t>في </a:t>
            </a:r>
            <a:r>
              <a:rPr lang="ar-SA" sz="2200" dirty="0">
                <a:cs typeface="PT Bold Heading" pitchFamily="2" charset="-78"/>
              </a:rPr>
              <a:t>الشكل ( 3) </a:t>
            </a:r>
            <a:r>
              <a:rPr lang="ar-SA" sz="2200" dirty="0" err="1">
                <a:cs typeface="PT Bold Heading" pitchFamily="2" charset="-78"/>
              </a:rPr>
              <a:t>و</a:t>
            </a:r>
            <a:r>
              <a:rPr lang="ar-SA" sz="2200" dirty="0">
                <a:cs typeface="PT Bold Heading" pitchFamily="2" charset="-78"/>
              </a:rPr>
              <a:t> ( 6) یكون العزم مساویا </a:t>
            </a:r>
            <a:r>
              <a:rPr lang="ar-SA" sz="2200" dirty="0" smtClean="0">
                <a:cs typeface="PT Bold Heading" pitchFamily="2" charset="-78"/>
              </a:rPr>
              <a:t>للصفر .</a:t>
            </a:r>
            <a:endParaRPr lang="ar-SA" sz="2200" dirty="0">
              <a:cs typeface="PT Bold Heading" pitchFamily="2" charset="-78"/>
            </a:endParaRPr>
          </a:p>
          <a:p>
            <a:pPr algn="justLow">
              <a:lnSpc>
                <a:spcPct val="150000"/>
              </a:lnSpc>
            </a:pPr>
            <a:r>
              <a:rPr lang="ar-SA" sz="2200" dirty="0" smtClean="0">
                <a:cs typeface="PT Bold Heading" pitchFamily="2" charset="-78"/>
              </a:rPr>
              <a:t>في </a:t>
            </a:r>
            <a:r>
              <a:rPr lang="ar-SA" sz="2200" dirty="0">
                <a:cs typeface="PT Bold Heading" pitchFamily="2" charset="-78"/>
              </a:rPr>
              <a:t>الشكل ( 1) </a:t>
            </a:r>
            <a:r>
              <a:rPr lang="ar-SA" sz="2200" dirty="0" err="1">
                <a:cs typeface="PT Bold Heading" pitchFamily="2" charset="-78"/>
              </a:rPr>
              <a:t>و</a:t>
            </a:r>
            <a:r>
              <a:rPr lang="ar-SA" sz="2200" dirty="0">
                <a:cs typeface="PT Bold Heading" pitchFamily="2" charset="-78"/>
              </a:rPr>
              <a:t>( 4) یكون العزم أكبر </a:t>
            </a:r>
            <a:r>
              <a:rPr lang="ar-SA" sz="2200" dirty="0" smtClean="0">
                <a:cs typeface="PT Bold Heading" pitchFamily="2" charset="-78"/>
              </a:rPr>
              <a:t>ما یمكن .</a:t>
            </a:r>
            <a:endParaRPr lang="ar-SA" sz="2200" dirty="0">
              <a:cs typeface="PT Bold Heading" pitchFamily="2" charset="-78"/>
            </a:endParaRPr>
          </a:p>
          <a:p>
            <a:pPr algn="justLow">
              <a:lnSpc>
                <a:spcPct val="150000"/>
              </a:lnSpc>
            </a:pPr>
            <a:r>
              <a:rPr lang="ar-SA" sz="2200" dirty="0" smtClean="0">
                <a:cs typeface="PT Bold Heading" pitchFamily="2" charset="-78"/>
              </a:rPr>
              <a:t>في </a:t>
            </a:r>
            <a:r>
              <a:rPr lang="ar-SA" sz="2200" dirty="0">
                <a:cs typeface="PT Bold Heading" pitchFamily="2" charset="-78"/>
              </a:rPr>
              <a:t>الشكل ( 2) </a:t>
            </a:r>
            <a:r>
              <a:rPr lang="ar-SA" sz="2200" dirty="0" err="1">
                <a:cs typeface="PT Bold Heading" pitchFamily="2" charset="-78"/>
              </a:rPr>
              <a:t>و</a:t>
            </a:r>
            <a:r>
              <a:rPr lang="ar-SA" sz="2200" dirty="0">
                <a:cs typeface="PT Bold Heading" pitchFamily="2" charset="-78"/>
              </a:rPr>
              <a:t>( 5) یكون العزم </a:t>
            </a:r>
            <a:r>
              <a:rPr lang="ar-SA" sz="2200" dirty="0" smtClean="0">
                <a:cs typeface="PT Bold Heading" pitchFamily="2" charset="-78"/>
              </a:rPr>
              <a:t>أقل .</a:t>
            </a:r>
            <a:endParaRPr lang="ar-SA" sz="2200" dirty="0">
              <a:cs typeface="PT Bold Heading" pitchFamily="2" charset="-78"/>
            </a:endParaRPr>
          </a:p>
        </p:txBody>
      </p:sp>
      <p:pic>
        <p:nvPicPr>
          <p:cNvPr id="18435" name="Picture 2"/>
          <p:cNvPicPr>
            <a:picLocks noChangeAspect="1" noChangeArrowheads="1"/>
          </p:cNvPicPr>
          <p:nvPr/>
        </p:nvPicPr>
        <p:blipFill>
          <a:blip r:embed="rId3"/>
          <a:srcRect/>
          <a:stretch>
            <a:fillRect/>
          </a:stretch>
        </p:blipFill>
        <p:spPr bwMode="auto">
          <a:xfrm>
            <a:off x="500034" y="214291"/>
            <a:ext cx="8143900" cy="3529024"/>
          </a:xfrm>
          <a:prstGeom prst="rect">
            <a:avLst/>
          </a:prstGeom>
          <a:noFill/>
          <a:ln w="9525">
            <a:noFill/>
            <a:miter lim="800000"/>
            <a:headEnd/>
            <a:tailEnd/>
          </a:ln>
        </p:spPr>
      </p:pic>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fade">
                                      <p:cBhvr>
                                        <p:cTn id="7" dur="1000"/>
                                        <p:tgtEl>
                                          <p:spTgt spid="18435"/>
                                        </p:tgtEl>
                                      </p:cBhvr>
                                    </p:animEffect>
                                    <p:anim calcmode="lin" valueType="num">
                                      <p:cBhvr>
                                        <p:cTn id="8" dur="1000" fill="hold"/>
                                        <p:tgtEl>
                                          <p:spTgt spid="18435"/>
                                        </p:tgtEl>
                                        <p:attrNameLst>
                                          <p:attrName>ppt_x</p:attrName>
                                        </p:attrNameLst>
                                      </p:cBhvr>
                                      <p:tavLst>
                                        <p:tav tm="0">
                                          <p:val>
                                            <p:strVal val="#ppt_x"/>
                                          </p:val>
                                        </p:tav>
                                        <p:tav tm="100000">
                                          <p:val>
                                            <p:strVal val="#ppt_x"/>
                                          </p:val>
                                        </p:tav>
                                      </p:tavLst>
                                    </p:anim>
                                    <p:anim calcmode="lin" valueType="num">
                                      <p:cBhvr>
                                        <p:cTn id="9" dur="1000" fill="hold"/>
                                        <p:tgtEl>
                                          <p:spTgt spid="18435"/>
                                        </p:tgtEl>
                                        <p:attrNameLst>
                                          <p:attrName>ppt_y</p:attrName>
                                        </p:attrNameLst>
                                      </p:cBhvr>
                                      <p:tavLst>
                                        <p:tav tm="0">
                                          <p:val>
                                            <p:strVal val="#ppt_y-.1"/>
                                          </p:val>
                                        </p:tav>
                                        <p:tav tm="100000">
                                          <p:val>
                                            <p:strVal val="#ppt_y"/>
                                          </p:val>
                                        </p:tav>
                                      </p:tavLst>
                                    </p:anim>
                                  </p:childTnLst>
                                </p:cTn>
                              </p:par>
                              <p:par>
                                <p:cTn id="10" presetID="3" presetClass="entr" presetSubtype="10" fill="hold" grpId="0" nodeType="withEffect">
                                  <p:stCondLst>
                                    <p:cond delay="0"/>
                                  </p:stCondLst>
                                  <p:iterate type="wd">
                                    <p:tmPct val="0"/>
                                  </p:iterate>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a:stretch>
            <a:fillRect/>
          </a:stretch>
        </p:blipFill>
        <p:spPr bwMode="auto">
          <a:xfrm>
            <a:off x="5000628" y="328272"/>
            <a:ext cx="3767166" cy="2243472"/>
          </a:xfrm>
          <a:prstGeom prst="rect">
            <a:avLst/>
          </a:prstGeom>
          <a:noFill/>
          <a:ln w="9525">
            <a:solidFill>
              <a:schemeClr val="accent1">
                <a:lumMod val="75000"/>
              </a:schemeClr>
            </a:solidFill>
            <a:miter lim="800000"/>
            <a:headEnd/>
            <a:tailEnd/>
          </a:ln>
        </p:spPr>
      </p:pic>
      <p:pic>
        <p:nvPicPr>
          <p:cNvPr id="19459" name="Picture 3"/>
          <p:cNvPicPr>
            <a:picLocks noChangeAspect="1" noChangeArrowheads="1"/>
          </p:cNvPicPr>
          <p:nvPr/>
        </p:nvPicPr>
        <p:blipFill>
          <a:blip r:embed="rId4"/>
          <a:srcRect/>
          <a:stretch>
            <a:fillRect/>
          </a:stretch>
        </p:blipFill>
        <p:spPr bwMode="auto">
          <a:xfrm>
            <a:off x="571472" y="357166"/>
            <a:ext cx="4013422" cy="2205767"/>
          </a:xfrm>
          <a:prstGeom prst="rect">
            <a:avLst/>
          </a:prstGeom>
          <a:noFill/>
          <a:ln w="9525">
            <a:solidFill>
              <a:schemeClr val="accent1">
                <a:lumMod val="75000"/>
              </a:schemeClr>
            </a:solidFill>
            <a:miter lim="800000"/>
            <a:headEnd/>
            <a:tailEnd/>
          </a:ln>
        </p:spPr>
      </p:pic>
      <p:sp>
        <p:nvSpPr>
          <p:cNvPr id="5" name="مستطيل 4"/>
          <p:cNvSpPr>
            <a:spLocks noChangeArrowheads="1"/>
          </p:cNvSpPr>
          <p:nvPr/>
        </p:nvSpPr>
        <p:spPr bwMode="auto">
          <a:xfrm>
            <a:off x="4786314" y="3071810"/>
            <a:ext cx="4068762" cy="800219"/>
          </a:xfrm>
          <a:prstGeom prst="rect">
            <a:avLst/>
          </a:prstGeom>
          <a:noFill/>
          <a:ln w="9525">
            <a:noFill/>
            <a:miter lim="800000"/>
            <a:headEnd/>
            <a:tailEnd/>
          </a:ln>
        </p:spPr>
        <p:txBody>
          <a:bodyPr wrap="square">
            <a:spAutoFit/>
          </a:bodyPr>
          <a:lstStyle/>
          <a:p>
            <a:pPr algn="justLow"/>
            <a:r>
              <a:rPr lang="ar-SA" sz="2300" dirty="0" smtClean="0">
                <a:solidFill>
                  <a:schemeClr val="accent2">
                    <a:lumMod val="75000"/>
                  </a:schemeClr>
                </a:solidFill>
                <a:cs typeface="PT Bold Heading" pitchFamily="2" charset="-78"/>
              </a:rPr>
              <a:t>في </a:t>
            </a:r>
            <a:r>
              <a:rPr lang="ar-SA" sz="2300" dirty="0">
                <a:solidFill>
                  <a:schemeClr val="accent2">
                    <a:lumMod val="75000"/>
                  </a:schemeClr>
                </a:solidFill>
                <a:cs typeface="PT Bold Heading" pitchFamily="2" charset="-78"/>
              </a:rPr>
              <a:t>الشكل ( 1) </a:t>
            </a:r>
            <a:r>
              <a:rPr lang="ar-SA" sz="2300" dirty="0">
                <a:cs typeface="PT Bold Heading" pitchFamily="2" charset="-78"/>
              </a:rPr>
              <a:t>القوة عمودیة </a:t>
            </a:r>
            <a:r>
              <a:rPr lang="ar-SA" sz="2300" dirty="0" smtClean="0">
                <a:cs typeface="PT Bold Heading" pitchFamily="2" charset="-78"/>
              </a:rPr>
              <a:t>على </a:t>
            </a:r>
            <a:r>
              <a:rPr lang="ar-SA" sz="2300" dirty="0">
                <a:cs typeface="PT Bold Heading" pitchFamily="2" charset="-78"/>
              </a:rPr>
              <a:t>نصف قطر </a:t>
            </a:r>
            <a:r>
              <a:rPr lang="ar-SA" sz="2300" dirty="0" smtClean="0">
                <a:cs typeface="PT Bold Heading" pitchFamily="2" charset="-78"/>
              </a:rPr>
              <a:t>الدوران .</a:t>
            </a:r>
            <a:endParaRPr lang="ar-SA" sz="2300" dirty="0">
              <a:cs typeface="PT Bold Heading" pitchFamily="2" charset="-78"/>
            </a:endParaRPr>
          </a:p>
        </p:txBody>
      </p:sp>
      <p:sp>
        <p:nvSpPr>
          <p:cNvPr id="6" name="مستطيل 5"/>
          <p:cNvSpPr>
            <a:spLocks noChangeArrowheads="1"/>
          </p:cNvSpPr>
          <p:nvPr/>
        </p:nvSpPr>
        <p:spPr bwMode="auto">
          <a:xfrm>
            <a:off x="4714876" y="4286256"/>
            <a:ext cx="4071966" cy="800219"/>
          </a:xfrm>
          <a:prstGeom prst="rect">
            <a:avLst/>
          </a:prstGeom>
          <a:noFill/>
          <a:ln w="9525">
            <a:noFill/>
            <a:miter lim="800000"/>
            <a:headEnd/>
            <a:tailEnd/>
          </a:ln>
        </p:spPr>
        <p:txBody>
          <a:bodyPr wrap="square">
            <a:spAutoFit/>
          </a:bodyPr>
          <a:lstStyle/>
          <a:p>
            <a:pPr algn="justLow"/>
            <a:r>
              <a:rPr lang="ar-SA" sz="2300" dirty="0" smtClean="0">
                <a:solidFill>
                  <a:schemeClr val="accent2">
                    <a:lumMod val="75000"/>
                  </a:schemeClr>
                </a:solidFill>
                <a:cs typeface="PT Bold Heading" pitchFamily="2" charset="-78"/>
              </a:rPr>
              <a:t>في </a:t>
            </a:r>
            <a:r>
              <a:rPr lang="ar-SA" sz="2300" dirty="0">
                <a:solidFill>
                  <a:schemeClr val="accent2">
                    <a:lumMod val="75000"/>
                  </a:schemeClr>
                </a:solidFill>
                <a:cs typeface="PT Bold Heading" pitchFamily="2" charset="-78"/>
              </a:rPr>
              <a:t>الشكل ( 2) </a:t>
            </a:r>
            <a:r>
              <a:rPr lang="ar-SA" sz="2300" dirty="0" err="1">
                <a:solidFill>
                  <a:schemeClr val="accent2">
                    <a:lumMod val="75000"/>
                  </a:schemeClr>
                </a:solidFill>
                <a:cs typeface="PT Bold Heading" pitchFamily="2" charset="-78"/>
              </a:rPr>
              <a:t>و</a:t>
            </a:r>
            <a:r>
              <a:rPr lang="ar-SA" sz="2300" dirty="0">
                <a:solidFill>
                  <a:schemeClr val="accent2">
                    <a:lumMod val="75000"/>
                  </a:schemeClr>
                </a:solidFill>
                <a:cs typeface="PT Bold Heading" pitchFamily="2" charset="-78"/>
              </a:rPr>
              <a:t>( 3) </a:t>
            </a:r>
            <a:r>
              <a:rPr lang="ar-SA" sz="2300" dirty="0">
                <a:cs typeface="PT Bold Heading" pitchFamily="2" charset="-78"/>
              </a:rPr>
              <a:t>القوة تمیل </a:t>
            </a:r>
            <a:r>
              <a:rPr lang="ar-SA" sz="2300" dirty="0" smtClean="0">
                <a:cs typeface="PT Bold Heading" pitchFamily="2" charset="-78"/>
              </a:rPr>
              <a:t>بزاویة .</a:t>
            </a:r>
            <a:endParaRPr lang="ar-SA" sz="2300" dirty="0">
              <a:cs typeface="PT Bold Heading" pitchFamily="2" charset="-78"/>
            </a:endParaRPr>
          </a:p>
        </p:txBody>
      </p:sp>
      <p:pic>
        <p:nvPicPr>
          <p:cNvPr id="19462" name="Picture 2"/>
          <p:cNvPicPr>
            <a:picLocks noChangeAspect="1" noChangeArrowheads="1"/>
          </p:cNvPicPr>
          <p:nvPr/>
        </p:nvPicPr>
        <p:blipFill>
          <a:blip r:embed="rId5"/>
          <a:srcRect/>
          <a:stretch>
            <a:fillRect/>
          </a:stretch>
        </p:blipFill>
        <p:spPr bwMode="auto">
          <a:xfrm>
            <a:off x="554154" y="2786058"/>
            <a:ext cx="4017846" cy="2286016"/>
          </a:xfrm>
          <a:prstGeom prst="rect">
            <a:avLst/>
          </a:prstGeom>
          <a:noFill/>
          <a:ln w="9525">
            <a:solidFill>
              <a:schemeClr val="accent1">
                <a:lumMod val="75000"/>
              </a:schemeClr>
            </a:solidFill>
            <a:miter lim="800000"/>
            <a:headEnd/>
            <a:tailEnd/>
          </a:ln>
        </p:spPr>
      </p:pic>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500" decel="50000" fill="hold">
                                          <p:stCondLst>
                                            <p:cond delay="0"/>
                                          </p:stCondLst>
                                        </p:cTn>
                                        <p:tgtEl>
                                          <p:spTgt spid="19458"/>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945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9458"/>
                                        </p:tgtEl>
                                        <p:attrNameLst>
                                          <p:attrName>ppt_w</p:attrName>
                                        </p:attrNameLst>
                                      </p:cBhvr>
                                      <p:tavLst>
                                        <p:tav tm="0">
                                          <p:val>
                                            <p:strVal val="#ppt_w*.05"/>
                                          </p:val>
                                        </p:tav>
                                        <p:tav tm="100000">
                                          <p:val>
                                            <p:strVal val="#ppt_w"/>
                                          </p:val>
                                        </p:tav>
                                      </p:tavLst>
                                    </p:anim>
                                    <p:anim calcmode="lin" valueType="num">
                                      <p:cBhvr>
                                        <p:cTn id="10" dur="1000" fill="hold"/>
                                        <p:tgtEl>
                                          <p:spTgt spid="1945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945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945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945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9458"/>
                                        </p:tgtEl>
                                      </p:cBhvr>
                                    </p:animEffect>
                                  </p:childTnLst>
                                </p:cTn>
                              </p:par>
                            </p:childTnLst>
                          </p:cTn>
                        </p:par>
                        <p:par>
                          <p:cTn id="15" fill="hold">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1000"/>
                                        <p:tgtEl>
                                          <p:spTgt spid="5"/>
                                        </p:tgtEl>
                                      </p:cBhvr>
                                    </p:animEffect>
                                  </p:childTnLst>
                                </p:cTn>
                              </p:par>
                            </p:childTnLst>
                          </p:cTn>
                        </p:par>
                        <p:par>
                          <p:cTn id="19" fill="hold">
                            <p:stCondLst>
                              <p:cond delay="2000"/>
                            </p:stCondLst>
                            <p:childTnLst>
                              <p:par>
                                <p:cTn id="20" presetID="30" presetClass="entr" presetSubtype="0" fill="hold" nodeType="afterEffect">
                                  <p:stCondLst>
                                    <p:cond delay="0"/>
                                  </p:stCondLst>
                                  <p:childTnLst>
                                    <p:set>
                                      <p:cBhvr>
                                        <p:cTn id="21" dur="1" fill="hold">
                                          <p:stCondLst>
                                            <p:cond delay="0"/>
                                          </p:stCondLst>
                                        </p:cTn>
                                        <p:tgtEl>
                                          <p:spTgt spid="19459"/>
                                        </p:tgtEl>
                                        <p:attrNameLst>
                                          <p:attrName>style.visibility</p:attrName>
                                        </p:attrNameLst>
                                      </p:cBhvr>
                                      <p:to>
                                        <p:strVal val="visible"/>
                                      </p:to>
                                    </p:set>
                                    <p:animEffect transition="in" filter="fade">
                                      <p:cBhvr>
                                        <p:cTn id="22" dur="800" decel="100000"/>
                                        <p:tgtEl>
                                          <p:spTgt spid="19459"/>
                                        </p:tgtEl>
                                      </p:cBhvr>
                                    </p:animEffect>
                                    <p:anim calcmode="lin" valueType="num">
                                      <p:cBhvr>
                                        <p:cTn id="23" dur="800" decel="100000" fill="hold"/>
                                        <p:tgtEl>
                                          <p:spTgt spid="19459"/>
                                        </p:tgtEl>
                                        <p:attrNameLst>
                                          <p:attrName>style.rotation</p:attrName>
                                        </p:attrNameLst>
                                      </p:cBhvr>
                                      <p:tavLst>
                                        <p:tav tm="0">
                                          <p:val>
                                            <p:fltVal val="-90"/>
                                          </p:val>
                                        </p:tav>
                                        <p:tav tm="100000">
                                          <p:val>
                                            <p:fltVal val="0"/>
                                          </p:val>
                                        </p:tav>
                                      </p:tavLst>
                                    </p:anim>
                                    <p:anim calcmode="lin" valueType="num">
                                      <p:cBhvr>
                                        <p:cTn id="24" dur="800" decel="100000" fill="hold"/>
                                        <p:tgtEl>
                                          <p:spTgt spid="19459"/>
                                        </p:tgtEl>
                                        <p:attrNameLst>
                                          <p:attrName>ppt_x</p:attrName>
                                        </p:attrNameLst>
                                      </p:cBhvr>
                                      <p:tavLst>
                                        <p:tav tm="0">
                                          <p:val>
                                            <p:strVal val="#ppt_x+0.4"/>
                                          </p:val>
                                        </p:tav>
                                        <p:tav tm="100000">
                                          <p:val>
                                            <p:strVal val="#ppt_x-0.05"/>
                                          </p:val>
                                        </p:tav>
                                      </p:tavLst>
                                    </p:anim>
                                    <p:anim calcmode="lin" valueType="num">
                                      <p:cBhvr>
                                        <p:cTn id="25" dur="800" decel="100000" fill="hold"/>
                                        <p:tgtEl>
                                          <p:spTgt spid="19459"/>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19459"/>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19459"/>
                                        </p:tgtEl>
                                        <p:attrNameLst>
                                          <p:attrName>ppt_y</p:attrName>
                                        </p:attrNameLst>
                                      </p:cBhvr>
                                      <p:tavLst>
                                        <p:tav tm="0">
                                          <p:val>
                                            <p:strVal val="#ppt_y+0.1"/>
                                          </p:val>
                                        </p:tav>
                                        <p:tav tm="100000">
                                          <p:val>
                                            <p:strVal val="#ppt_y"/>
                                          </p:val>
                                        </p:tav>
                                      </p:tavLst>
                                    </p:anim>
                                  </p:childTnLst>
                                </p:cTn>
                              </p:par>
                            </p:childTnLst>
                          </p:cTn>
                        </p:par>
                        <p:par>
                          <p:cTn id="28" fill="hold">
                            <p:stCondLst>
                              <p:cond delay="3000"/>
                            </p:stCondLst>
                            <p:childTnLst>
                              <p:par>
                                <p:cTn id="29" presetID="30" presetClass="entr" presetSubtype="0" fill="hold" nodeType="afterEffect">
                                  <p:stCondLst>
                                    <p:cond delay="0"/>
                                  </p:stCondLst>
                                  <p:childTnLst>
                                    <p:set>
                                      <p:cBhvr>
                                        <p:cTn id="30" dur="1" fill="hold">
                                          <p:stCondLst>
                                            <p:cond delay="0"/>
                                          </p:stCondLst>
                                        </p:cTn>
                                        <p:tgtEl>
                                          <p:spTgt spid="19462"/>
                                        </p:tgtEl>
                                        <p:attrNameLst>
                                          <p:attrName>style.visibility</p:attrName>
                                        </p:attrNameLst>
                                      </p:cBhvr>
                                      <p:to>
                                        <p:strVal val="visible"/>
                                      </p:to>
                                    </p:set>
                                    <p:animEffect transition="in" filter="fade">
                                      <p:cBhvr>
                                        <p:cTn id="31" dur="800" decel="100000"/>
                                        <p:tgtEl>
                                          <p:spTgt spid="19462"/>
                                        </p:tgtEl>
                                      </p:cBhvr>
                                    </p:animEffect>
                                    <p:anim calcmode="lin" valueType="num">
                                      <p:cBhvr>
                                        <p:cTn id="32" dur="800" decel="100000" fill="hold"/>
                                        <p:tgtEl>
                                          <p:spTgt spid="19462"/>
                                        </p:tgtEl>
                                        <p:attrNameLst>
                                          <p:attrName>style.rotation</p:attrName>
                                        </p:attrNameLst>
                                      </p:cBhvr>
                                      <p:tavLst>
                                        <p:tav tm="0">
                                          <p:val>
                                            <p:fltVal val="-90"/>
                                          </p:val>
                                        </p:tav>
                                        <p:tav tm="100000">
                                          <p:val>
                                            <p:fltVal val="0"/>
                                          </p:val>
                                        </p:tav>
                                      </p:tavLst>
                                    </p:anim>
                                    <p:anim calcmode="lin" valueType="num">
                                      <p:cBhvr>
                                        <p:cTn id="33" dur="800" decel="100000" fill="hold"/>
                                        <p:tgtEl>
                                          <p:spTgt spid="19462"/>
                                        </p:tgtEl>
                                        <p:attrNameLst>
                                          <p:attrName>ppt_x</p:attrName>
                                        </p:attrNameLst>
                                      </p:cBhvr>
                                      <p:tavLst>
                                        <p:tav tm="0">
                                          <p:val>
                                            <p:strVal val="#ppt_x+0.4"/>
                                          </p:val>
                                        </p:tav>
                                        <p:tav tm="100000">
                                          <p:val>
                                            <p:strVal val="#ppt_x-0.05"/>
                                          </p:val>
                                        </p:tav>
                                      </p:tavLst>
                                    </p:anim>
                                    <p:anim calcmode="lin" valueType="num">
                                      <p:cBhvr>
                                        <p:cTn id="34" dur="800" decel="100000" fill="hold"/>
                                        <p:tgtEl>
                                          <p:spTgt spid="19462"/>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9462"/>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9462"/>
                                        </p:tgtEl>
                                        <p:attrNameLst>
                                          <p:attrName>ppt_y</p:attrName>
                                        </p:attrNameLst>
                                      </p:cBhvr>
                                      <p:tavLst>
                                        <p:tav tm="0">
                                          <p:val>
                                            <p:strVal val="#ppt_y+0.1"/>
                                          </p:val>
                                        </p:tav>
                                        <p:tav tm="100000">
                                          <p:val>
                                            <p:strVal val="#ppt_y"/>
                                          </p:val>
                                        </p:tav>
                                      </p:tavLst>
                                    </p:anim>
                                  </p:childTnLst>
                                </p:cTn>
                              </p:par>
                            </p:childTnLst>
                          </p:cTn>
                        </p:par>
                        <p:par>
                          <p:cTn id="37" fill="hold">
                            <p:stCondLst>
                              <p:cond delay="4000"/>
                            </p:stCondLst>
                            <p:childTnLst>
                              <p:par>
                                <p:cTn id="38" presetID="3" presetClass="entr" presetSubtype="10"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linds(horizontal)">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a:srcRect/>
          <a:stretch>
            <a:fillRect/>
          </a:stretch>
        </p:blipFill>
        <p:spPr bwMode="auto">
          <a:xfrm>
            <a:off x="1928794" y="500042"/>
            <a:ext cx="6000760" cy="2786082"/>
          </a:xfrm>
          <a:prstGeom prst="rect">
            <a:avLst/>
          </a:prstGeom>
          <a:noFill/>
          <a:ln w="9525">
            <a:solidFill>
              <a:schemeClr val="accent1">
                <a:lumMod val="75000"/>
              </a:schemeClr>
            </a:solidFill>
            <a:miter lim="800000"/>
            <a:headEnd/>
            <a:tailEnd/>
          </a:ln>
        </p:spPr>
      </p:pic>
      <p:sp>
        <p:nvSpPr>
          <p:cNvPr id="4" name="مستطيل 3"/>
          <p:cNvSpPr>
            <a:spLocks noChangeArrowheads="1"/>
          </p:cNvSpPr>
          <p:nvPr/>
        </p:nvSpPr>
        <p:spPr bwMode="auto">
          <a:xfrm>
            <a:off x="1571604" y="3714752"/>
            <a:ext cx="6597650" cy="1384995"/>
          </a:xfrm>
          <a:prstGeom prst="rect">
            <a:avLst/>
          </a:prstGeom>
          <a:noFill/>
          <a:ln w="9525">
            <a:noFill/>
            <a:miter lim="800000"/>
            <a:headEnd/>
            <a:tailEnd/>
          </a:ln>
        </p:spPr>
        <p:txBody>
          <a:bodyPr>
            <a:spAutoFit/>
          </a:bodyPr>
          <a:lstStyle/>
          <a:p>
            <a:pPr algn="justLow"/>
            <a:r>
              <a:rPr lang="ar-SA" sz="2800" dirty="0" smtClean="0">
                <a:solidFill>
                  <a:schemeClr val="accent2">
                    <a:lumMod val="75000"/>
                  </a:schemeClr>
                </a:solidFill>
                <a:cs typeface="PT Bold Heading" pitchFamily="2" charset="-78"/>
              </a:rPr>
              <a:t>في </a:t>
            </a:r>
            <a:r>
              <a:rPr lang="ar-SA" sz="2800" dirty="0">
                <a:solidFill>
                  <a:schemeClr val="accent2">
                    <a:lumMod val="75000"/>
                  </a:schemeClr>
                </a:solidFill>
                <a:cs typeface="PT Bold Heading" pitchFamily="2" charset="-78"/>
              </a:rPr>
              <a:t>الشكل ( 4) </a:t>
            </a:r>
            <a:r>
              <a:rPr lang="ar-SA" sz="2800" dirty="0">
                <a:cs typeface="PT Bold Heading" pitchFamily="2" charset="-78"/>
              </a:rPr>
              <a:t>یمكن تحلیل القوة إلى مركبتین الأولى وتحدث </a:t>
            </a:r>
            <a:r>
              <a:rPr lang="ar-SA" sz="2800" dirty="0" smtClean="0">
                <a:cs typeface="PT Bold Heading" pitchFamily="2" charset="-78"/>
              </a:rPr>
              <a:t>عزماً والثانية لا تحدث </a:t>
            </a:r>
            <a:r>
              <a:rPr lang="ar-SA" sz="2800" dirty="0">
                <a:cs typeface="PT Bold Heading" pitchFamily="2" charset="-78"/>
              </a:rPr>
              <a:t>عزما لأن خط عملھا یمر بمحور </a:t>
            </a:r>
            <a:r>
              <a:rPr lang="ar-SA" sz="2800" dirty="0" smtClean="0">
                <a:cs typeface="PT Bold Heading" pitchFamily="2" charset="-78"/>
              </a:rPr>
              <a:t>الدوران .</a:t>
            </a:r>
            <a:endParaRPr lang="ar-SA" sz="1600" dirty="0">
              <a:cs typeface="PT Bold Heading" pitchFamily="2" charset="-78"/>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500" fill="hold"/>
                                        <p:tgtEl>
                                          <p:spTgt spid="20482"/>
                                        </p:tgtEl>
                                        <p:attrNameLst>
                                          <p:attrName>ppt_w</p:attrName>
                                        </p:attrNameLst>
                                      </p:cBhvr>
                                      <p:tavLst>
                                        <p:tav tm="0">
                                          <p:val>
                                            <p:fltVal val="0"/>
                                          </p:val>
                                        </p:tav>
                                        <p:tav tm="100000">
                                          <p:val>
                                            <p:strVal val="#ppt_w"/>
                                          </p:val>
                                        </p:tav>
                                      </p:tavLst>
                                    </p:anim>
                                    <p:anim calcmode="lin" valueType="num">
                                      <p:cBhvr>
                                        <p:cTn id="8" dur="500" fill="hold"/>
                                        <p:tgtEl>
                                          <p:spTgt spid="20482"/>
                                        </p:tgtEl>
                                        <p:attrNameLst>
                                          <p:attrName>ppt_h</p:attrName>
                                        </p:attrNameLst>
                                      </p:cBhvr>
                                      <p:tavLst>
                                        <p:tav tm="0">
                                          <p:val>
                                            <p:fltVal val="0"/>
                                          </p:val>
                                        </p:tav>
                                        <p:tav tm="100000">
                                          <p:val>
                                            <p:strVal val="#ppt_h"/>
                                          </p:val>
                                        </p:tav>
                                      </p:tavLst>
                                    </p:anim>
                                    <p:animEffect transition="in" filter="fade">
                                      <p:cBhvr>
                                        <p:cTn id="9" dur="500"/>
                                        <p:tgtEl>
                                          <p:spTgt spid="20482"/>
                                        </p:tgtEl>
                                      </p:cBhvr>
                                    </p:animEffect>
                                  </p:childTnLst>
                                </p:cTn>
                              </p:par>
                            </p:childTnLst>
                          </p:cTn>
                        </p:par>
                        <p:par>
                          <p:cTn id="10" fill="hold">
                            <p:stCondLst>
                              <p:cond delay="500"/>
                            </p:stCondLst>
                            <p:childTnLst>
                              <p:par>
                                <p:cTn id="11" presetID="3" presetClass="entr" presetSubtype="10" fill="hold" grpId="0" nodeType="afterEffect">
                                  <p:stCondLst>
                                    <p:cond delay="0"/>
                                  </p:stCondLst>
                                  <p:iterate type="wd">
                                    <p:tmPct val="10000"/>
                                  </p:iterate>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ربع نص 1"/>
          <p:cNvSpPr txBox="1"/>
          <p:nvPr/>
        </p:nvSpPr>
        <p:spPr>
          <a:xfrm>
            <a:off x="2143108" y="214290"/>
            <a:ext cx="5286412" cy="461665"/>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PT Bold Heading" pitchFamily="2" charset="-78"/>
              </a:rPr>
              <a:t>الفرق بين الحركة </a:t>
            </a:r>
            <a:r>
              <a:rPr lang="ar-SA" sz="24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PT Bold Heading" pitchFamily="2" charset="-78"/>
              </a:rPr>
              <a:t>الدورانية</a:t>
            </a:r>
            <a:r>
              <a:rPr lang="ar-SA"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PT Bold Heading" pitchFamily="2" charset="-78"/>
              </a:rPr>
              <a:t> والحركة الدائرية</a:t>
            </a:r>
            <a:endParaRPr lang="ar-SA"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PT Bold Heading" pitchFamily="2" charset="-78"/>
            </a:endParaRPr>
          </a:p>
        </p:txBody>
      </p:sp>
      <p:sp>
        <p:nvSpPr>
          <p:cNvPr id="3" name="مربع نص 2"/>
          <p:cNvSpPr txBox="1"/>
          <p:nvPr/>
        </p:nvSpPr>
        <p:spPr>
          <a:xfrm>
            <a:off x="4286248" y="928670"/>
            <a:ext cx="4071966" cy="1631216"/>
          </a:xfrm>
          <a:prstGeom prst="rect">
            <a:avLst/>
          </a:prstGeom>
          <a:noFill/>
        </p:spPr>
        <p:txBody>
          <a:bodyPr wrap="square" rtlCol="1">
            <a:spAutoFit/>
          </a:bodyPr>
          <a:lstStyle/>
          <a:p>
            <a:pPr algn="justLow"/>
            <a:r>
              <a:rPr lang="ar-SA" sz="2000" dirty="0" smtClean="0">
                <a:cs typeface="PT Bold Heading" pitchFamily="2" charset="-78"/>
              </a:rPr>
              <a:t>الحركة </a:t>
            </a:r>
            <a:r>
              <a:rPr lang="ar-SA" sz="2000" dirty="0">
                <a:cs typeface="PT Bold Heading" pitchFamily="2" charset="-78"/>
              </a:rPr>
              <a:t>الدائرية هي حركة جسم على محيط دائرة ، بينما الحركة </a:t>
            </a:r>
            <a:r>
              <a:rPr lang="ar-SA" sz="2000" dirty="0" err="1">
                <a:cs typeface="PT Bold Heading" pitchFamily="2" charset="-78"/>
              </a:rPr>
              <a:t>الدورانية</a:t>
            </a:r>
            <a:r>
              <a:rPr lang="ar-SA" sz="2000" dirty="0">
                <a:cs typeface="PT Bold Heading" pitchFamily="2" charset="-78"/>
              </a:rPr>
              <a:t> هي حركة الجسم حول نفسه</a:t>
            </a:r>
            <a:r>
              <a:rPr lang="en-US" sz="2000" dirty="0">
                <a:cs typeface="PT Bold Heading" pitchFamily="2" charset="-78"/>
              </a:rPr>
              <a:t> </a:t>
            </a:r>
            <a:r>
              <a:rPr lang="en-US" sz="2000" dirty="0" smtClean="0">
                <a:cs typeface="PT Bold Heading" pitchFamily="2" charset="-78"/>
              </a:rPr>
              <a:t>.</a:t>
            </a:r>
            <a:endParaRPr lang="ar-SA" sz="2000" dirty="0" smtClean="0">
              <a:cs typeface="PT Bold Heading" pitchFamily="2" charset="-78"/>
            </a:endParaRPr>
          </a:p>
          <a:p>
            <a:pPr algn="justLow"/>
            <a:r>
              <a:rPr lang="en-US" sz="2000" dirty="0">
                <a:cs typeface="PT Bold Heading" pitchFamily="2" charset="-78"/>
              </a:rPr>
              <a:t/>
            </a:r>
            <a:br>
              <a:rPr lang="en-US" sz="2000" dirty="0">
                <a:cs typeface="PT Bold Heading" pitchFamily="2" charset="-78"/>
              </a:rPr>
            </a:br>
            <a:r>
              <a:rPr lang="ar-SA" sz="2000" dirty="0">
                <a:cs typeface="PT Bold Heading" pitchFamily="2" charset="-78"/>
              </a:rPr>
              <a:t>ومثال الرجل الذي يدور بالكرة الحديدية</a:t>
            </a:r>
            <a:r>
              <a:rPr lang="en-US" sz="2000" dirty="0">
                <a:cs typeface="PT Bold Heading" pitchFamily="2" charset="-78"/>
              </a:rPr>
              <a:t> :</a:t>
            </a:r>
          </a:p>
        </p:txBody>
      </p:sp>
      <p:pic>
        <p:nvPicPr>
          <p:cNvPr id="1026" name="Picture 2" descr="03"/>
          <p:cNvPicPr>
            <a:picLocks noChangeAspect="1" noChangeArrowheads="1"/>
          </p:cNvPicPr>
          <p:nvPr/>
        </p:nvPicPr>
        <p:blipFill>
          <a:blip r:embed="rId3"/>
          <a:srcRect/>
          <a:stretch>
            <a:fillRect/>
          </a:stretch>
        </p:blipFill>
        <p:spPr bwMode="auto">
          <a:xfrm>
            <a:off x="1571604" y="857232"/>
            <a:ext cx="2194729" cy="1771649"/>
          </a:xfrm>
          <a:prstGeom prst="rect">
            <a:avLst/>
          </a:prstGeom>
          <a:noFill/>
          <a:ln w="9525">
            <a:noFill/>
            <a:miter lim="800000"/>
            <a:headEnd/>
            <a:tailEnd/>
          </a:ln>
        </p:spPr>
      </p:pic>
      <p:sp>
        <p:nvSpPr>
          <p:cNvPr id="5" name="مربع نص 4"/>
          <p:cNvSpPr txBox="1"/>
          <p:nvPr/>
        </p:nvSpPr>
        <p:spPr>
          <a:xfrm>
            <a:off x="1571604" y="2857496"/>
            <a:ext cx="6357982" cy="707886"/>
          </a:xfrm>
          <a:prstGeom prst="rect">
            <a:avLst/>
          </a:prstGeom>
          <a:noFill/>
        </p:spPr>
        <p:txBody>
          <a:bodyPr wrap="square" rtlCol="1">
            <a:spAutoFit/>
          </a:bodyPr>
          <a:lstStyle/>
          <a:p>
            <a:pPr algn="justLow"/>
            <a:r>
              <a:rPr lang="ar-SA" sz="2000" dirty="0">
                <a:solidFill>
                  <a:srgbClr val="0070C0"/>
                </a:solidFill>
                <a:cs typeface="PT Bold Heading" pitchFamily="2" charset="-78"/>
              </a:rPr>
              <a:t>فحركة الكرة الحديدية هي حركة دائرية </a:t>
            </a:r>
            <a:r>
              <a:rPr lang="ar-SA" sz="2000" dirty="0">
                <a:cs typeface="PT Bold Heading" pitchFamily="2" charset="-78"/>
              </a:rPr>
              <a:t>لأنها على محيط دائرة بينما </a:t>
            </a:r>
            <a:r>
              <a:rPr lang="ar-SA" sz="2000" dirty="0">
                <a:solidFill>
                  <a:srgbClr val="0070C0"/>
                </a:solidFill>
                <a:cs typeface="PT Bold Heading" pitchFamily="2" charset="-78"/>
              </a:rPr>
              <a:t>حركة الرجل هي حركة </a:t>
            </a:r>
            <a:r>
              <a:rPr lang="ar-SA" sz="2000" dirty="0" err="1">
                <a:solidFill>
                  <a:srgbClr val="0070C0"/>
                </a:solidFill>
                <a:cs typeface="PT Bold Heading" pitchFamily="2" charset="-78"/>
              </a:rPr>
              <a:t>الدورانية</a:t>
            </a:r>
            <a:r>
              <a:rPr lang="ar-SA" sz="2000" dirty="0">
                <a:solidFill>
                  <a:srgbClr val="0070C0"/>
                </a:solidFill>
                <a:cs typeface="PT Bold Heading" pitchFamily="2" charset="-78"/>
              </a:rPr>
              <a:t> </a:t>
            </a:r>
            <a:r>
              <a:rPr lang="ar-SA" sz="2000" dirty="0">
                <a:cs typeface="PT Bold Heading" pitchFamily="2" charset="-78"/>
              </a:rPr>
              <a:t>لأنه يلتف حول نفسه</a:t>
            </a:r>
            <a:r>
              <a:rPr lang="en-US" sz="2000" dirty="0">
                <a:cs typeface="PT Bold Heading" pitchFamily="2" charset="-78"/>
              </a:rPr>
              <a:t> . </a:t>
            </a:r>
            <a:endParaRPr lang="ar-SA" sz="2000" dirty="0">
              <a:cs typeface="PT Bold Heading" pitchFamily="2" charset="-78"/>
            </a:endParaRPr>
          </a:p>
        </p:txBody>
      </p:sp>
      <p:sp>
        <p:nvSpPr>
          <p:cNvPr id="6" name="مربع نص 5"/>
          <p:cNvSpPr txBox="1"/>
          <p:nvPr/>
        </p:nvSpPr>
        <p:spPr>
          <a:xfrm>
            <a:off x="3143240" y="3714752"/>
            <a:ext cx="3571900" cy="461665"/>
          </a:xfrm>
          <a:prstGeom prst="rect">
            <a:avLst/>
          </a:prstGeom>
          <a:noFill/>
        </p:spPr>
        <p:txBody>
          <a:bodyPr wrap="square" rtlCol="1">
            <a:spAutoFit/>
          </a:bodyPr>
          <a:lstStyle/>
          <a:p>
            <a:r>
              <a:rPr lang="ar-SA" sz="2400" dirty="0" smtClean="0">
                <a:ln>
                  <a:solidFill>
                    <a:sysClr val="windowText" lastClr="000000"/>
                  </a:solidFill>
                </a:ln>
                <a:solidFill>
                  <a:srgbClr val="00B050"/>
                </a:solidFill>
                <a:cs typeface="PT Bold Heading" pitchFamily="2" charset="-78"/>
              </a:rPr>
              <a:t>ومن أمثلة الحركة </a:t>
            </a:r>
            <a:r>
              <a:rPr lang="ar-SA" sz="2400" dirty="0" err="1" smtClean="0">
                <a:ln>
                  <a:solidFill>
                    <a:sysClr val="windowText" lastClr="000000"/>
                  </a:solidFill>
                </a:ln>
                <a:solidFill>
                  <a:srgbClr val="00B050"/>
                </a:solidFill>
                <a:cs typeface="PT Bold Heading" pitchFamily="2" charset="-78"/>
              </a:rPr>
              <a:t>الدورانية</a:t>
            </a:r>
            <a:r>
              <a:rPr lang="ar-SA" sz="2400" dirty="0" smtClean="0">
                <a:ln>
                  <a:solidFill>
                    <a:sysClr val="windowText" lastClr="000000"/>
                  </a:solidFill>
                </a:ln>
                <a:solidFill>
                  <a:srgbClr val="00B050"/>
                </a:solidFill>
                <a:cs typeface="PT Bold Heading" pitchFamily="2" charset="-78"/>
              </a:rPr>
              <a:t> :</a:t>
            </a:r>
            <a:endParaRPr lang="ar-SA" sz="2400" dirty="0">
              <a:ln>
                <a:solidFill>
                  <a:sysClr val="windowText" lastClr="000000"/>
                </a:solidFill>
              </a:ln>
              <a:solidFill>
                <a:srgbClr val="00B050"/>
              </a:solidFill>
              <a:cs typeface="PT Bold Heading" pitchFamily="2" charset="-78"/>
            </a:endParaRPr>
          </a:p>
        </p:txBody>
      </p:sp>
      <p:pic>
        <p:nvPicPr>
          <p:cNvPr id="1027" name="Picture 3" descr="14-1_134656821"/>
          <p:cNvPicPr>
            <a:picLocks noChangeAspect="1" noChangeArrowheads="1"/>
          </p:cNvPicPr>
          <p:nvPr/>
        </p:nvPicPr>
        <p:blipFill>
          <a:blip r:embed="rId4"/>
          <a:srcRect/>
          <a:stretch>
            <a:fillRect/>
          </a:stretch>
        </p:blipFill>
        <p:spPr bwMode="auto">
          <a:xfrm>
            <a:off x="3643306" y="4357694"/>
            <a:ext cx="2714644" cy="2018123"/>
          </a:xfrm>
          <a:prstGeom prst="rect">
            <a:avLst/>
          </a:prstGeom>
          <a:noFill/>
          <a:ln w="9525">
            <a:solidFill>
              <a:schemeClr val="accent1"/>
            </a:solidFill>
            <a:miter lim="800000"/>
            <a:headEnd/>
            <a:tailEnd/>
          </a:ln>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500"/>
                            </p:stCondLst>
                            <p:childTnLst>
                              <p:par>
                                <p:cTn id="11" presetID="49" presetClass="entr" presetSubtype="0" decel="100000" fill="hold" grpId="0" nodeType="afterEffect">
                                  <p:stCondLst>
                                    <p:cond delay="0"/>
                                  </p:stCondLst>
                                  <p:iterate type="wd">
                                    <p:tmPct val="10000"/>
                                  </p:iterate>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style.rotation</p:attrName>
                                        </p:attrNameLst>
                                      </p:cBhvr>
                                      <p:tavLst>
                                        <p:tav tm="0">
                                          <p:val>
                                            <p:fltVal val="360"/>
                                          </p:val>
                                        </p:tav>
                                        <p:tav tm="100000">
                                          <p:val>
                                            <p:fltVal val="0"/>
                                          </p:val>
                                        </p:tav>
                                      </p:tavLst>
                                    </p:anim>
                                    <p:animEffect transition="in" filter="fade">
                                      <p:cBhvr>
                                        <p:cTn id="16" dur="500"/>
                                        <p:tgtEl>
                                          <p:spTgt spid="3"/>
                                        </p:tgtEl>
                                      </p:cBhvr>
                                    </p:animEffect>
                                  </p:childTnLst>
                                </p:cTn>
                              </p:par>
                              <p:par>
                                <p:cTn id="17" presetID="14" presetClass="entr" presetSubtype="1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randombar(horizontal)">
                                      <p:cBhvr>
                                        <p:cTn id="19" dur="500"/>
                                        <p:tgtEl>
                                          <p:spTgt spid="1026"/>
                                        </p:tgtEl>
                                      </p:cBhvr>
                                    </p:animEffect>
                                  </p:childTnLst>
                                </p:cTn>
                              </p:par>
                            </p:childTnLst>
                          </p:cTn>
                        </p:par>
                        <p:par>
                          <p:cTn id="20" fill="hold">
                            <p:stCondLst>
                              <p:cond delay="3200"/>
                            </p:stCondLst>
                            <p:childTnLst>
                              <p:par>
                                <p:cTn id="21" presetID="52" presetClass="entr" presetSubtype="0" fill="hold" grpId="0" nodeType="afterEffect">
                                  <p:stCondLst>
                                    <p:cond delay="0"/>
                                  </p:stCondLst>
                                  <p:iterate type="wd">
                                    <p:tmPct val="10000"/>
                                  </p:iterate>
                                  <p:childTnLst>
                                    <p:set>
                                      <p:cBhvr>
                                        <p:cTn id="22" dur="1" fill="hold">
                                          <p:stCondLst>
                                            <p:cond delay="0"/>
                                          </p:stCondLst>
                                        </p:cTn>
                                        <p:tgtEl>
                                          <p:spTgt spid="5"/>
                                        </p:tgtEl>
                                        <p:attrNameLst>
                                          <p:attrName>style.visibility</p:attrName>
                                        </p:attrNameLst>
                                      </p:cBhvr>
                                      <p:to>
                                        <p:strVal val="visible"/>
                                      </p:to>
                                    </p:set>
                                    <p:animScale>
                                      <p:cBhvr>
                                        <p:cTn id="23"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5"/>
                                        </p:tgtEl>
                                        <p:attrNameLst>
                                          <p:attrName>ppt_x</p:attrName>
                                          <p:attrName>ppt_y</p:attrName>
                                        </p:attrNameLst>
                                      </p:cBhvr>
                                    </p:animMotion>
                                    <p:animEffect transition="in" filter="fade">
                                      <p:cBhvr>
                                        <p:cTn id="25" dur="1000"/>
                                        <p:tgtEl>
                                          <p:spTgt spid="5"/>
                                        </p:tgtEl>
                                      </p:cBhvr>
                                    </p:animEffect>
                                  </p:childTnLst>
                                </p:cTn>
                              </p:par>
                            </p:childTnLst>
                          </p:cTn>
                        </p:par>
                        <p:par>
                          <p:cTn id="26" fill="hold">
                            <p:stCondLst>
                              <p:cond delay="6200"/>
                            </p:stCondLst>
                            <p:childTnLst>
                              <p:par>
                                <p:cTn id="27" presetID="23" presetClass="entr" presetSubtype="16"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childTnLst>
                                </p:cTn>
                              </p:par>
                            </p:childTnLst>
                          </p:cTn>
                        </p:par>
                        <p:par>
                          <p:cTn id="31" fill="hold">
                            <p:stCondLst>
                              <p:cond delay="6700"/>
                            </p:stCondLst>
                            <p:childTnLst>
                              <p:par>
                                <p:cTn id="32" presetID="55" presetClass="entr" presetSubtype="0" fill="hold" nodeType="afterEffect">
                                  <p:stCondLst>
                                    <p:cond delay="0"/>
                                  </p:stCondLst>
                                  <p:childTnLst>
                                    <p:set>
                                      <p:cBhvr>
                                        <p:cTn id="33" dur="1" fill="hold">
                                          <p:stCondLst>
                                            <p:cond delay="0"/>
                                          </p:stCondLst>
                                        </p:cTn>
                                        <p:tgtEl>
                                          <p:spTgt spid="1027"/>
                                        </p:tgtEl>
                                        <p:attrNameLst>
                                          <p:attrName>style.visibility</p:attrName>
                                        </p:attrNameLst>
                                      </p:cBhvr>
                                      <p:to>
                                        <p:strVal val="visible"/>
                                      </p:to>
                                    </p:set>
                                    <p:anim calcmode="lin" valueType="num">
                                      <p:cBhvr>
                                        <p:cTn id="34" dur="1000" fill="hold"/>
                                        <p:tgtEl>
                                          <p:spTgt spid="1027"/>
                                        </p:tgtEl>
                                        <p:attrNameLst>
                                          <p:attrName>ppt_w</p:attrName>
                                        </p:attrNameLst>
                                      </p:cBhvr>
                                      <p:tavLst>
                                        <p:tav tm="0">
                                          <p:val>
                                            <p:strVal val="#ppt_w*0.70"/>
                                          </p:val>
                                        </p:tav>
                                        <p:tav tm="100000">
                                          <p:val>
                                            <p:strVal val="#ppt_w"/>
                                          </p:val>
                                        </p:tav>
                                      </p:tavLst>
                                    </p:anim>
                                    <p:anim calcmode="lin" valueType="num">
                                      <p:cBhvr>
                                        <p:cTn id="35" dur="1000" fill="hold"/>
                                        <p:tgtEl>
                                          <p:spTgt spid="1027"/>
                                        </p:tgtEl>
                                        <p:attrNameLst>
                                          <p:attrName>ppt_h</p:attrName>
                                        </p:attrNameLst>
                                      </p:cBhvr>
                                      <p:tavLst>
                                        <p:tav tm="0">
                                          <p:val>
                                            <p:strVal val="#ppt_h"/>
                                          </p:val>
                                        </p:tav>
                                        <p:tav tm="100000">
                                          <p:val>
                                            <p:strVal val="#ppt_h"/>
                                          </p:val>
                                        </p:tav>
                                      </p:tavLst>
                                    </p:anim>
                                    <p:animEffect transition="in" filter="fade">
                                      <p:cBhvr>
                                        <p:cTn id="36"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ربع نص 1"/>
          <p:cNvSpPr txBox="1"/>
          <p:nvPr/>
        </p:nvSpPr>
        <p:spPr>
          <a:xfrm>
            <a:off x="2928926" y="214290"/>
            <a:ext cx="3357586" cy="707886"/>
          </a:xfrm>
          <a:prstGeom prst="rect">
            <a:avLst/>
          </a:prstGeom>
          <a:noFill/>
        </p:spPr>
        <p:txBody>
          <a:bodyPr wrap="square" rtlCol="1">
            <a:spAutoFit/>
          </a:bodyPr>
          <a:lstStyle/>
          <a:p>
            <a:pPr algn="ctr"/>
            <a:r>
              <a:rPr lang="ar-SA" sz="4000" b="1" dirty="0" smtClean="0">
                <a:ln w="900" cmpd="sng">
                  <a:solidFill>
                    <a:schemeClr val="bg1">
                      <a:alpha val="55000"/>
                    </a:schemeClr>
                  </a:solidFill>
                  <a:prstDash val="solid"/>
                </a:ln>
                <a:solidFill>
                  <a:schemeClr val="accent5">
                    <a:lumMod val="75000"/>
                  </a:schemeClr>
                </a:solidFill>
                <a:effectLst>
                  <a:innerShdw blurRad="101600" dist="76200" dir="5400000">
                    <a:schemeClr val="accent1">
                      <a:satMod val="190000"/>
                      <a:tint val="100000"/>
                      <a:alpha val="74000"/>
                    </a:schemeClr>
                  </a:innerShdw>
                </a:effectLst>
                <a:cs typeface="PT Bold Heading" pitchFamily="2" charset="-78"/>
              </a:rPr>
              <a:t>الاتـــــــــزان</a:t>
            </a:r>
            <a:endParaRPr lang="ar-SA" sz="4000" b="1" dirty="0">
              <a:ln w="900" cmpd="sng">
                <a:solidFill>
                  <a:schemeClr val="bg1">
                    <a:alpha val="55000"/>
                  </a:schemeClr>
                </a:solidFill>
                <a:prstDash val="solid"/>
              </a:ln>
              <a:solidFill>
                <a:schemeClr val="accent5">
                  <a:lumMod val="75000"/>
                </a:schemeClr>
              </a:solidFill>
              <a:effectLst>
                <a:innerShdw blurRad="101600" dist="76200" dir="5400000">
                  <a:schemeClr val="accent1">
                    <a:satMod val="190000"/>
                    <a:tint val="100000"/>
                    <a:alpha val="74000"/>
                  </a:schemeClr>
                </a:innerShdw>
              </a:effectLst>
              <a:cs typeface="PT Bold Heading" pitchFamily="2" charset="-78"/>
            </a:endParaRPr>
          </a:p>
        </p:txBody>
      </p:sp>
      <p:sp>
        <p:nvSpPr>
          <p:cNvPr id="3" name="مستطيل 1"/>
          <p:cNvSpPr>
            <a:spLocks noChangeArrowheads="1"/>
          </p:cNvSpPr>
          <p:nvPr/>
        </p:nvSpPr>
        <p:spPr bwMode="auto">
          <a:xfrm>
            <a:off x="3857620" y="1038509"/>
            <a:ext cx="4286280" cy="461665"/>
          </a:xfrm>
          <a:prstGeom prst="rect">
            <a:avLst/>
          </a:prstGeom>
          <a:noFill/>
          <a:ln w="9525">
            <a:noFill/>
            <a:miter lim="800000"/>
            <a:headEnd/>
            <a:tailEnd/>
          </a:ln>
        </p:spPr>
        <p:txBody>
          <a:bodyPr wrap="square">
            <a:spAutoFit/>
          </a:bodyPr>
          <a:lstStyle/>
          <a:p>
            <a:pPr>
              <a:defRPr/>
            </a:pPr>
            <a:r>
              <a:rPr lang="ar-SA" sz="2400" dirty="0">
                <a:solidFill>
                  <a:srgbClr val="FF0000"/>
                </a:solidFill>
                <a:cs typeface="PT Bold Heading" pitchFamily="2" charset="-78"/>
              </a:rPr>
              <a:t>كيف يدور الجسم حول مركز كتلته؟</a:t>
            </a:r>
          </a:p>
        </p:txBody>
      </p:sp>
      <p:pic>
        <p:nvPicPr>
          <p:cNvPr id="4" name="Picture 1"/>
          <p:cNvPicPr>
            <a:picLocks noChangeAspect="1" noChangeArrowheads="1"/>
          </p:cNvPicPr>
          <p:nvPr/>
        </p:nvPicPr>
        <p:blipFill>
          <a:blip r:embed="rId3"/>
          <a:srcRect/>
          <a:stretch>
            <a:fillRect/>
          </a:stretch>
        </p:blipFill>
        <p:spPr bwMode="auto">
          <a:xfrm>
            <a:off x="428596" y="3071810"/>
            <a:ext cx="7694861" cy="3590935"/>
          </a:xfrm>
          <a:prstGeom prst="rect">
            <a:avLst/>
          </a:prstGeom>
          <a:noFill/>
          <a:ln w="9525">
            <a:noFill/>
            <a:miter lim="800000"/>
            <a:headEnd/>
            <a:tailEnd/>
          </a:ln>
        </p:spPr>
      </p:pic>
      <p:sp>
        <p:nvSpPr>
          <p:cNvPr id="5" name="مربع نص 4"/>
          <p:cNvSpPr txBox="1"/>
          <p:nvPr/>
        </p:nvSpPr>
        <p:spPr>
          <a:xfrm>
            <a:off x="428596" y="1571612"/>
            <a:ext cx="7786742" cy="1323439"/>
          </a:xfrm>
          <a:prstGeom prst="rect">
            <a:avLst/>
          </a:prstGeom>
          <a:noFill/>
        </p:spPr>
        <p:txBody>
          <a:bodyPr wrap="square" rtlCol="1">
            <a:spAutoFit/>
          </a:bodyPr>
          <a:lstStyle/>
          <a:p>
            <a:pPr algn="justLow"/>
            <a:r>
              <a:rPr lang="ar-SA" sz="2000" dirty="0" smtClean="0">
                <a:cs typeface="PT Bold Heading" pitchFamily="2" charset="-78"/>
              </a:rPr>
              <a:t>لاحظي حركة مفتاح الشد ، هناك نقطة واحدة تسلك مساراً في صورة خط مستقيم كما لو استعيض عن مفتاح الشد بجسم نقطي موضوع في تلك النقطة . إن مركز الكتلة لجسم ما عبارة عن نقطة في الجسم تتحرك بالطريقة نفسها التي يتحرك </a:t>
            </a:r>
            <a:r>
              <a:rPr lang="ar-SA" sz="2000" dirty="0" err="1" smtClean="0">
                <a:cs typeface="PT Bold Heading" pitchFamily="2" charset="-78"/>
              </a:rPr>
              <a:t>بها</a:t>
            </a:r>
            <a:r>
              <a:rPr lang="ar-SA" sz="2000" dirty="0" smtClean="0">
                <a:cs typeface="PT Bold Heading" pitchFamily="2" charset="-78"/>
              </a:rPr>
              <a:t> الجسيم النقطي .</a:t>
            </a:r>
            <a:endParaRPr lang="ar-SA" sz="2000" dirty="0">
              <a:cs typeface="PT Bold Heading" pitchFamily="2" charset="-78"/>
            </a:endParaRPr>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1000"/>
                                        <p:tgtEl>
                                          <p:spTgt spid="4"/>
                                        </p:tgtEl>
                                      </p:cBhvr>
                                    </p:animEffect>
                                  </p:childTnLst>
                                </p:cTn>
                              </p:par>
                            </p:childTnLst>
                          </p:cTn>
                        </p:par>
                        <p:par>
                          <p:cTn id="17" fill="hold">
                            <p:stCondLst>
                              <p:cond delay="2000"/>
                            </p:stCondLst>
                            <p:childTnLst>
                              <p:par>
                                <p:cTn id="18" presetID="30" presetClass="entr" presetSubtype="0" fill="hold" grpId="0" nodeType="afterEffect">
                                  <p:stCondLst>
                                    <p:cond delay="0"/>
                                  </p:stCondLst>
                                  <p:iterate type="wd">
                                    <p:tmPct val="10000"/>
                                  </p:iterate>
                                  <p:childTnLst>
                                    <p:set>
                                      <p:cBhvr>
                                        <p:cTn id="19" dur="1" fill="hold">
                                          <p:stCondLst>
                                            <p:cond delay="0"/>
                                          </p:stCondLst>
                                        </p:cTn>
                                        <p:tgtEl>
                                          <p:spTgt spid="5"/>
                                        </p:tgtEl>
                                        <p:attrNameLst>
                                          <p:attrName>style.visibility</p:attrName>
                                        </p:attrNameLst>
                                      </p:cBhvr>
                                      <p:to>
                                        <p:strVal val="visible"/>
                                      </p:to>
                                    </p:set>
                                    <p:animEffect transition="in" filter="fade">
                                      <p:cBhvr>
                                        <p:cTn id="20" dur="800" decel="100000"/>
                                        <p:tgtEl>
                                          <p:spTgt spid="5"/>
                                        </p:tgtEl>
                                      </p:cBhvr>
                                    </p:animEffect>
                                    <p:anim calcmode="lin" valueType="num">
                                      <p:cBhvr>
                                        <p:cTn id="21" dur="800" decel="100000" fill="hold"/>
                                        <p:tgtEl>
                                          <p:spTgt spid="5"/>
                                        </p:tgtEl>
                                        <p:attrNameLst>
                                          <p:attrName>style.rotation</p:attrName>
                                        </p:attrNameLst>
                                      </p:cBhvr>
                                      <p:tavLst>
                                        <p:tav tm="0">
                                          <p:val>
                                            <p:fltVal val="-90"/>
                                          </p:val>
                                        </p:tav>
                                        <p:tav tm="100000">
                                          <p:val>
                                            <p:fltVal val="0"/>
                                          </p:val>
                                        </p:tav>
                                      </p:tavLst>
                                    </p:anim>
                                    <p:anim calcmode="lin" valueType="num">
                                      <p:cBhvr>
                                        <p:cTn id="22" dur="800" decel="100000" fill="hold"/>
                                        <p:tgtEl>
                                          <p:spTgt spid="5"/>
                                        </p:tgtEl>
                                        <p:attrNameLst>
                                          <p:attrName>ppt_x</p:attrName>
                                        </p:attrNameLst>
                                      </p:cBhvr>
                                      <p:tavLst>
                                        <p:tav tm="0">
                                          <p:val>
                                            <p:strVal val="#ppt_x+0.4"/>
                                          </p:val>
                                        </p:tav>
                                        <p:tav tm="100000">
                                          <p:val>
                                            <p:strVal val="#ppt_x-0.05"/>
                                          </p:val>
                                        </p:tav>
                                      </p:tavLst>
                                    </p:anim>
                                    <p:anim calcmode="lin" valueType="num">
                                      <p:cBhvr>
                                        <p:cTn id="23" dur="800" decel="100000" fill="hold"/>
                                        <p:tgtEl>
                                          <p:spTgt spid="5"/>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مستطيل 3"/>
          <p:cNvSpPr>
            <a:spLocks noChangeArrowheads="1"/>
          </p:cNvSpPr>
          <p:nvPr/>
        </p:nvSpPr>
        <p:spPr bwMode="auto">
          <a:xfrm>
            <a:off x="642910" y="1214422"/>
            <a:ext cx="7991500" cy="769441"/>
          </a:xfrm>
          <a:prstGeom prst="rect">
            <a:avLst/>
          </a:prstGeom>
          <a:noFill/>
          <a:ln w="9525">
            <a:noFill/>
            <a:miter lim="800000"/>
            <a:headEnd/>
            <a:tailEnd/>
          </a:ln>
        </p:spPr>
        <p:txBody>
          <a:bodyPr wrap="square">
            <a:spAutoFit/>
          </a:bodyPr>
          <a:lstStyle/>
          <a:p>
            <a:pPr algn="justLow"/>
            <a:r>
              <a:rPr lang="ar-SA" sz="2200" dirty="0">
                <a:cs typeface="PT Bold Heading" pitchFamily="2" charset="-78"/>
              </a:rPr>
              <a:t> مركز الكتلة لجسم ھو نقطة على الجسم تتحرك بالطریقة نفسھا </a:t>
            </a:r>
            <a:r>
              <a:rPr lang="ar-SA" sz="2200" dirty="0" err="1" smtClean="0">
                <a:cs typeface="PT Bold Heading" pitchFamily="2" charset="-78"/>
              </a:rPr>
              <a:t>ا</a:t>
            </a:r>
            <a:r>
              <a:rPr lang="ar-SA" sz="2200" dirty="0" smtClean="0">
                <a:cs typeface="PT Bold Heading" pitchFamily="2" charset="-78"/>
              </a:rPr>
              <a:t>لتي </a:t>
            </a:r>
            <a:r>
              <a:rPr lang="ar-SA" sz="2200" dirty="0">
                <a:cs typeface="PT Bold Heading" pitchFamily="2" charset="-78"/>
              </a:rPr>
              <a:t>یتحرك </a:t>
            </a:r>
            <a:r>
              <a:rPr lang="ar-SA" sz="2200" dirty="0" err="1">
                <a:cs typeface="PT Bold Heading" pitchFamily="2" charset="-78"/>
              </a:rPr>
              <a:t>ب</a:t>
            </a:r>
            <a:r>
              <a:rPr lang="ar-SA" sz="2200" dirty="0">
                <a:cs typeface="PT Bold Heading" pitchFamily="2" charset="-78"/>
              </a:rPr>
              <a:t>ھا </a:t>
            </a:r>
            <a:r>
              <a:rPr lang="ar-SA" sz="2200" dirty="0" err="1">
                <a:cs typeface="PT Bold Heading" pitchFamily="2" charset="-78"/>
              </a:rPr>
              <a:t>ا</a:t>
            </a:r>
            <a:r>
              <a:rPr lang="ar-SA" sz="2200" dirty="0">
                <a:cs typeface="PT Bold Heading" pitchFamily="2" charset="-78"/>
              </a:rPr>
              <a:t>لجسیم </a:t>
            </a:r>
            <a:r>
              <a:rPr lang="ar-SA" sz="2200" dirty="0" smtClean="0">
                <a:cs typeface="PT Bold Heading" pitchFamily="2" charset="-78"/>
              </a:rPr>
              <a:t>النقطي .</a:t>
            </a:r>
            <a:endParaRPr lang="ar-SA" sz="2200" dirty="0">
              <a:cs typeface="PT Bold Heading" pitchFamily="2" charset="-78"/>
            </a:endParaRPr>
          </a:p>
        </p:txBody>
      </p:sp>
      <p:sp>
        <p:nvSpPr>
          <p:cNvPr id="3" name="مستطيل 4"/>
          <p:cNvSpPr>
            <a:spLocks noChangeArrowheads="1"/>
          </p:cNvSpPr>
          <p:nvPr/>
        </p:nvSpPr>
        <p:spPr bwMode="auto">
          <a:xfrm>
            <a:off x="2714644" y="500042"/>
            <a:ext cx="4572000" cy="646331"/>
          </a:xfrm>
          <a:prstGeom prst="rect">
            <a:avLst/>
          </a:prstGeom>
          <a:noFill/>
          <a:ln w="9525">
            <a:noFill/>
            <a:miter lim="800000"/>
            <a:headEnd/>
            <a:tailEnd/>
          </a:ln>
        </p:spPr>
        <p:txBody>
          <a:bodyPr>
            <a:spAutoFit/>
          </a:bodyPr>
          <a:lstStyle/>
          <a:p>
            <a:pPr algn="ctr"/>
            <a:r>
              <a:rPr lang="ar-SA" sz="3600" dirty="0" smtClean="0">
                <a:ln>
                  <a:solidFill>
                    <a:schemeClr val="tx1"/>
                  </a:solidFill>
                </a:ln>
                <a:solidFill>
                  <a:srgbClr val="FF0000"/>
                </a:solidFill>
                <a:cs typeface="PT Bold Heading" pitchFamily="2" charset="-78"/>
              </a:rPr>
              <a:t>مركــــز الكتلـــــــة</a:t>
            </a:r>
            <a:endParaRPr lang="ar-SA" sz="3600" dirty="0">
              <a:ln>
                <a:solidFill>
                  <a:schemeClr val="tx1"/>
                </a:solidFill>
              </a:ln>
              <a:solidFill>
                <a:srgbClr val="FF0000"/>
              </a:solidFill>
              <a:cs typeface="PT Bold Heading" pitchFamily="2" charset="-78"/>
            </a:endParaRPr>
          </a:p>
        </p:txBody>
      </p:sp>
      <p:sp>
        <p:nvSpPr>
          <p:cNvPr id="4" name="مستطيل 3"/>
          <p:cNvSpPr>
            <a:spLocks noChangeArrowheads="1"/>
          </p:cNvSpPr>
          <p:nvPr/>
        </p:nvSpPr>
        <p:spPr bwMode="auto">
          <a:xfrm>
            <a:off x="4929190" y="2285992"/>
            <a:ext cx="3778599" cy="430887"/>
          </a:xfrm>
          <a:prstGeom prst="rect">
            <a:avLst/>
          </a:prstGeom>
          <a:noFill/>
          <a:ln w="9525">
            <a:noFill/>
            <a:miter lim="800000"/>
            <a:headEnd/>
            <a:tailEnd/>
          </a:ln>
        </p:spPr>
        <p:txBody>
          <a:bodyPr wrap="none">
            <a:spAutoFit/>
          </a:bodyPr>
          <a:lstStyle/>
          <a:p>
            <a:pPr algn="justLow"/>
            <a:r>
              <a:rPr lang="ar-SA" sz="2200" dirty="0">
                <a:solidFill>
                  <a:srgbClr val="3333CC"/>
                </a:solidFill>
                <a:cs typeface="PT Bold Heading" pitchFamily="2" charset="-78"/>
              </a:rPr>
              <a:t>تحدید موقع مركز الكتلة لجسم </a:t>
            </a:r>
            <a:r>
              <a:rPr lang="ar-SA" sz="2200" dirty="0" smtClean="0">
                <a:solidFill>
                  <a:srgbClr val="3333CC"/>
                </a:solidFill>
                <a:cs typeface="PT Bold Heading" pitchFamily="2" charset="-78"/>
              </a:rPr>
              <a:t>ما :</a:t>
            </a:r>
            <a:endParaRPr lang="ar-SA" sz="2200" dirty="0">
              <a:solidFill>
                <a:srgbClr val="3333CC"/>
              </a:solidFill>
              <a:cs typeface="PT Bold Heading" pitchFamily="2" charset="-78"/>
            </a:endParaRPr>
          </a:p>
        </p:txBody>
      </p:sp>
      <p:sp>
        <p:nvSpPr>
          <p:cNvPr id="5" name="مستطيل 4"/>
          <p:cNvSpPr>
            <a:spLocks noChangeArrowheads="1"/>
          </p:cNvSpPr>
          <p:nvPr/>
        </p:nvSpPr>
        <p:spPr bwMode="auto">
          <a:xfrm>
            <a:off x="500034" y="2857496"/>
            <a:ext cx="8153400" cy="769441"/>
          </a:xfrm>
          <a:prstGeom prst="rect">
            <a:avLst/>
          </a:prstGeom>
          <a:noFill/>
          <a:ln w="9525">
            <a:noFill/>
            <a:miter lim="800000"/>
            <a:headEnd/>
            <a:tailEnd/>
          </a:ln>
        </p:spPr>
        <p:txBody>
          <a:bodyPr>
            <a:spAutoFit/>
          </a:bodyPr>
          <a:lstStyle/>
          <a:p>
            <a:pPr algn="justLow"/>
            <a:r>
              <a:rPr lang="ar-SA" sz="2200" dirty="0" smtClean="0">
                <a:solidFill>
                  <a:srgbClr val="CC0066"/>
                </a:solidFill>
                <a:cs typeface="PT Bold Heading" pitchFamily="2" charset="-78"/>
              </a:rPr>
              <a:t>1) </a:t>
            </a:r>
            <a:r>
              <a:rPr lang="ar-SA" sz="2200" dirty="0">
                <a:cs typeface="PT Bold Heading" pitchFamily="2" charset="-78"/>
              </a:rPr>
              <a:t>إذا كان الجسم منتظم المقطع والكثافة یكون مركز الكتلة </a:t>
            </a:r>
            <a:r>
              <a:rPr lang="ar-SA" sz="2200" dirty="0" smtClean="0">
                <a:cs typeface="PT Bold Heading" pitchFamily="2" charset="-78"/>
              </a:rPr>
              <a:t>في </a:t>
            </a:r>
            <a:r>
              <a:rPr lang="ar-SA" sz="2200" dirty="0">
                <a:cs typeface="PT Bold Heading" pitchFamily="2" charset="-78"/>
              </a:rPr>
              <a:t>مركزه </a:t>
            </a:r>
            <a:r>
              <a:rPr lang="ar-SA" sz="2200" dirty="0" err="1" smtClean="0">
                <a:cs typeface="PT Bold Heading" pitchFamily="2" charset="-78"/>
              </a:rPr>
              <a:t>ال</a:t>
            </a:r>
            <a:r>
              <a:rPr lang="ar-SA" sz="2200" dirty="0" smtClean="0">
                <a:cs typeface="PT Bold Heading" pitchFamily="2" charset="-78"/>
              </a:rPr>
              <a:t>ھ</a:t>
            </a:r>
            <a:r>
              <a:rPr lang="ar-SA" sz="2200" dirty="0" err="1" smtClean="0">
                <a:cs typeface="PT Bold Heading" pitchFamily="2" charset="-78"/>
              </a:rPr>
              <a:t>ندسي</a:t>
            </a:r>
            <a:r>
              <a:rPr lang="ar-SA" sz="2200" dirty="0" smtClean="0">
                <a:cs typeface="PT Bold Heading" pitchFamily="2" charset="-78"/>
              </a:rPr>
              <a:t>.</a:t>
            </a:r>
            <a:endParaRPr lang="ar-SA" sz="2200" dirty="0">
              <a:cs typeface="PT Bold Heading" pitchFamily="2" charset="-78"/>
            </a:endParaRPr>
          </a:p>
        </p:txBody>
      </p:sp>
      <p:sp>
        <p:nvSpPr>
          <p:cNvPr id="6" name="مستطيل 5"/>
          <p:cNvSpPr>
            <a:spLocks noChangeArrowheads="1"/>
          </p:cNvSpPr>
          <p:nvPr/>
        </p:nvSpPr>
        <p:spPr bwMode="auto">
          <a:xfrm>
            <a:off x="523876" y="3714752"/>
            <a:ext cx="8120090" cy="769441"/>
          </a:xfrm>
          <a:prstGeom prst="rect">
            <a:avLst/>
          </a:prstGeom>
          <a:noFill/>
          <a:ln w="9525">
            <a:noFill/>
            <a:miter lim="800000"/>
            <a:headEnd/>
            <a:tailEnd/>
          </a:ln>
        </p:spPr>
        <p:txBody>
          <a:bodyPr wrap="square">
            <a:spAutoFit/>
          </a:bodyPr>
          <a:lstStyle/>
          <a:p>
            <a:pPr algn="justLow"/>
            <a:r>
              <a:rPr lang="ar-SA" sz="2200" dirty="0" smtClean="0">
                <a:solidFill>
                  <a:srgbClr val="CC0066"/>
                </a:solidFill>
                <a:cs typeface="PT Bold Heading" pitchFamily="2" charset="-78"/>
              </a:rPr>
              <a:t>2)</a:t>
            </a:r>
            <a:r>
              <a:rPr lang="ar-SA" sz="2200" dirty="0" smtClean="0">
                <a:cs typeface="PT Bold Heading" pitchFamily="2" charset="-78"/>
              </a:rPr>
              <a:t> مركز </a:t>
            </a:r>
            <a:r>
              <a:rPr lang="ar-SA" sz="2200" dirty="0">
                <a:cs typeface="PT Bold Heading" pitchFamily="2" charset="-78"/>
              </a:rPr>
              <a:t>الكتلة لبعض الأجسام یكون </a:t>
            </a:r>
            <a:r>
              <a:rPr lang="ar-SA" sz="2200" dirty="0" smtClean="0">
                <a:cs typeface="PT Bold Heading" pitchFamily="2" charset="-78"/>
              </a:rPr>
              <a:t>في </a:t>
            </a:r>
            <a:r>
              <a:rPr lang="ar-SA" sz="2200" dirty="0">
                <a:cs typeface="PT Bold Heading" pitchFamily="2" charset="-78"/>
              </a:rPr>
              <a:t>الفراغ المحیط بالجسم ( حلقة دائریة – مغناطیس على شكل حرف</a:t>
            </a:r>
          </a:p>
        </p:txBody>
      </p:sp>
      <p:pic>
        <p:nvPicPr>
          <p:cNvPr id="3074" name="Picture 2" descr="ANd9GcSl6D-gHh4J1Z6TZ1uU4T8EXroh0yaxLcGY054nF3-gdru69-4l"/>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57422" y="5000636"/>
            <a:ext cx="6056857" cy="1214446"/>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1000"/>
                                        <p:tgtEl>
                                          <p:spTgt spid="2"/>
                                        </p:tgtEl>
                                      </p:cBhvr>
                                    </p:animEffect>
                                  </p:childTnLst>
                                </p:cTn>
                              </p:par>
                            </p:childTnLst>
                          </p:cTn>
                        </p:par>
                        <p:par>
                          <p:cTn id="12" fill="hold">
                            <p:stCondLst>
                              <p:cond delay="1500"/>
                            </p:stCondLst>
                            <p:childTnLst>
                              <p:par>
                                <p:cTn id="13" presetID="3" presetClass="entr" presetSubtype="1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par>
                          <p:cTn id="16" fill="hold">
                            <p:stCondLst>
                              <p:cond delay="2000"/>
                            </p:stCondLst>
                            <p:childTnLst>
                              <p:par>
                                <p:cTn id="17" presetID="8" presetClass="entr" presetSubtype="16"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diamond(in)">
                                      <p:cBhvr>
                                        <p:cTn id="19" dur="2000"/>
                                        <p:tgtEl>
                                          <p:spTgt spid="5"/>
                                        </p:tgtEl>
                                      </p:cBhvr>
                                    </p:animEffect>
                                  </p:childTnLst>
                                </p:cTn>
                              </p:par>
                            </p:childTnLst>
                          </p:cTn>
                        </p:par>
                        <p:par>
                          <p:cTn id="20" fill="hold">
                            <p:stCondLst>
                              <p:cond delay="4000"/>
                            </p:stCondLst>
                            <p:childTnLst>
                              <p:par>
                                <p:cTn id="21" presetID="8"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diamond(in)">
                                      <p:cBhvr>
                                        <p:cTn id="23" dur="2000"/>
                                        <p:tgtEl>
                                          <p:spTgt spid="6"/>
                                        </p:tgtEl>
                                      </p:cBhvr>
                                    </p:animEffect>
                                  </p:childTnLst>
                                </p:cTn>
                              </p:par>
                            </p:childTnLst>
                          </p:cTn>
                        </p:par>
                        <p:par>
                          <p:cTn id="24" fill="hold">
                            <p:stCondLst>
                              <p:cond delay="6000"/>
                            </p:stCondLst>
                            <p:childTnLst>
                              <p:par>
                                <p:cTn id="25" presetID="9" presetClass="entr" presetSubtype="0" fill="hold" nodeType="afterEffect">
                                  <p:stCondLst>
                                    <p:cond delay="0"/>
                                  </p:stCondLst>
                                  <p:childTnLst>
                                    <p:set>
                                      <p:cBhvr>
                                        <p:cTn id="26" dur="1" fill="hold">
                                          <p:stCondLst>
                                            <p:cond delay="0"/>
                                          </p:stCondLst>
                                        </p:cTn>
                                        <p:tgtEl>
                                          <p:spTgt spid="3074"/>
                                        </p:tgtEl>
                                        <p:attrNameLst>
                                          <p:attrName>style.visibility</p:attrName>
                                        </p:attrNameLst>
                                      </p:cBhvr>
                                      <p:to>
                                        <p:strVal val="visible"/>
                                      </p:to>
                                    </p:set>
                                    <p:animEffect transition="in" filter="dissolve">
                                      <p:cBhvr>
                                        <p:cTn id="2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مركز الكتلة للكرة والمكعب والمخروط.avi.wmv">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9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showWhenStopped="0">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2222222222"/>
          <p:cNvPicPr>
            <a:picLocks noChangeAspect="1" noChangeArrowheads="1"/>
          </p:cNvPicPr>
          <p:nvPr/>
        </p:nvPicPr>
        <p:blipFill>
          <a:blip r:embed="rId2"/>
          <a:srcRect b="3031"/>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800" decel="100000"/>
                                        <p:tgtEl>
                                          <p:spTgt spid="7170"/>
                                        </p:tgtEl>
                                      </p:cBhvr>
                                    </p:animEffect>
                                    <p:anim calcmode="lin" valueType="num">
                                      <p:cBhvr>
                                        <p:cTn id="8" dur="800" decel="100000" fill="hold"/>
                                        <p:tgtEl>
                                          <p:spTgt spid="7170"/>
                                        </p:tgtEl>
                                        <p:attrNameLst>
                                          <p:attrName>style.rotation</p:attrName>
                                        </p:attrNameLst>
                                      </p:cBhvr>
                                      <p:tavLst>
                                        <p:tav tm="0">
                                          <p:val>
                                            <p:fltVal val="-90"/>
                                          </p:val>
                                        </p:tav>
                                        <p:tav tm="100000">
                                          <p:val>
                                            <p:fltVal val="0"/>
                                          </p:val>
                                        </p:tav>
                                      </p:tavLst>
                                    </p:anim>
                                    <p:anim calcmode="lin" valueType="num">
                                      <p:cBhvr>
                                        <p:cTn id="9" dur="800" decel="100000" fill="hold"/>
                                        <p:tgtEl>
                                          <p:spTgt spid="7170"/>
                                        </p:tgtEl>
                                        <p:attrNameLst>
                                          <p:attrName>ppt_x</p:attrName>
                                        </p:attrNameLst>
                                      </p:cBhvr>
                                      <p:tavLst>
                                        <p:tav tm="0">
                                          <p:val>
                                            <p:strVal val="#ppt_x+0.4"/>
                                          </p:val>
                                        </p:tav>
                                        <p:tav tm="100000">
                                          <p:val>
                                            <p:strVal val="#ppt_x-0.05"/>
                                          </p:val>
                                        </p:tav>
                                      </p:tavLst>
                                    </p:anim>
                                    <p:anim calcmode="lin" valueType="num">
                                      <p:cBhvr>
                                        <p:cTn id="10" dur="800" decel="100000" fill="hold"/>
                                        <p:tgtEl>
                                          <p:spTgt spid="717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17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17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مستطيل 1"/>
          <p:cNvSpPr>
            <a:spLocks noChangeArrowheads="1"/>
          </p:cNvSpPr>
          <p:nvPr/>
        </p:nvSpPr>
        <p:spPr bwMode="auto">
          <a:xfrm rot="21395629">
            <a:off x="856471" y="1406602"/>
            <a:ext cx="6559764" cy="3046988"/>
          </a:xfrm>
          <a:prstGeom prst="rect">
            <a:avLst/>
          </a:prstGeom>
          <a:noFill/>
          <a:ln w="9525">
            <a:noFill/>
            <a:miter lim="800000"/>
            <a:headEnd/>
            <a:tailEnd/>
          </a:ln>
        </p:spPr>
        <p:txBody>
          <a:bodyPr wrap="square">
            <a:spAutoFit/>
          </a:bodyPr>
          <a:lstStyle/>
          <a:p>
            <a:pPr algn="justLow"/>
            <a:r>
              <a:rPr lang="ar-SA" sz="2400" dirty="0">
                <a:solidFill>
                  <a:srgbClr val="FFFF00"/>
                </a:solidFill>
                <a:cs typeface="PT Bold Heading" pitchFamily="2" charset="-78"/>
              </a:rPr>
              <a:t> </a:t>
            </a:r>
            <a:r>
              <a:rPr lang="ar-SA" sz="2400" dirty="0" smtClean="0">
                <a:cs typeface="PT Bold Heading" pitchFamily="2" charset="-78"/>
              </a:rPr>
              <a:t>نعلق </a:t>
            </a:r>
            <a:r>
              <a:rPr lang="ar-SA" sz="2400" dirty="0">
                <a:cs typeface="PT Bold Heading" pitchFamily="2" charset="-78"/>
              </a:rPr>
              <a:t>الجسم من </a:t>
            </a:r>
            <a:r>
              <a:rPr lang="ar-SA" sz="2400" dirty="0" smtClean="0">
                <a:cs typeface="PT Bold Heading" pitchFamily="2" charset="-78"/>
              </a:rPr>
              <a:t>أي </a:t>
            </a:r>
            <a:r>
              <a:rPr lang="ar-SA" sz="2400" dirty="0">
                <a:cs typeface="PT Bold Heading" pitchFamily="2" charset="-78"/>
              </a:rPr>
              <a:t>نقطة وعندما یتوقف </a:t>
            </a:r>
            <a:r>
              <a:rPr lang="ar-SA" sz="2400" dirty="0" smtClean="0">
                <a:cs typeface="PT Bold Heading" pitchFamily="2" charset="-78"/>
              </a:rPr>
              <a:t>الجسم عن </a:t>
            </a:r>
            <a:r>
              <a:rPr lang="ar-SA" sz="2400" dirty="0">
                <a:cs typeface="PT Bold Heading" pitchFamily="2" charset="-78"/>
              </a:rPr>
              <a:t>التأرجح یكون مركز الكتلة على الخط </a:t>
            </a:r>
            <a:r>
              <a:rPr lang="ar-SA" sz="2400" dirty="0" smtClean="0">
                <a:cs typeface="PT Bold Heading" pitchFamily="2" charset="-78"/>
              </a:rPr>
              <a:t>الرأسي المرسوم </a:t>
            </a:r>
            <a:r>
              <a:rPr lang="ar-SA" sz="2400" dirty="0">
                <a:cs typeface="PT Bold Heading" pitchFamily="2" charset="-78"/>
              </a:rPr>
              <a:t>من نقطة </a:t>
            </a:r>
            <a:r>
              <a:rPr lang="ar-SA" sz="2400" dirty="0" smtClean="0">
                <a:cs typeface="PT Bold Heading" pitchFamily="2" charset="-78"/>
              </a:rPr>
              <a:t>التعلیق .</a:t>
            </a:r>
            <a:endParaRPr lang="ar-SA" sz="2400" dirty="0">
              <a:cs typeface="PT Bold Heading" pitchFamily="2" charset="-78"/>
            </a:endParaRPr>
          </a:p>
          <a:p>
            <a:pPr algn="justLow"/>
            <a:r>
              <a:rPr lang="ar-SA" sz="2400" dirty="0">
                <a:cs typeface="PT Bold Heading" pitchFamily="2" charset="-78"/>
              </a:rPr>
              <a:t>نرسم ھذا الخط ثم نعلق الجسم من نقطة </a:t>
            </a:r>
            <a:r>
              <a:rPr lang="ar-SA" sz="2400" dirty="0" smtClean="0">
                <a:cs typeface="PT Bold Heading" pitchFamily="2" charset="-78"/>
              </a:rPr>
              <a:t>أخرى ..</a:t>
            </a:r>
            <a:endParaRPr lang="ar-SA" sz="2400" dirty="0">
              <a:cs typeface="PT Bold Heading" pitchFamily="2" charset="-78"/>
            </a:endParaRPr>
          </a:p>
          <a:p>
            <a:pPr algn="justLow"/>
            <a:r>
              <a:rPr lang="ar-SA" sz="2400" dirty="0">
                <a:cs typeface="PT Bold Heading" pitchFamily="2" charset="-78"/>
              </a:rPr>
              <a:t>فیكون مركز الكتلة على الخط </a:t>
            </a:r>
            <a:r>
              <a:rPr lang="ar-SA" sz="2400" dirty="0" smtClean="0">
                <a:cs typeface="PT Bold Heading" pitchFamily="2" charset="-78"/>
              </a:rPr>
              <a:t>الرأسي الجدید المرسوم </a:t>
            </a:r>
            <a:r>
              <a:rPr lang="ar-SA" sz="2400" dirty="0">
                <a:cs typeface="PT Bold Heading" pitchFamily="2" charset="-78"/>
              </a:rPr>
              <a:t>من نقطة </a:t>
            </a:r>
            <a:r>
              <a:rPr lang="ar-SA" sz="2400" dirty="0" smtClean="0">
                <a:cs typeface="PT Bold Heading" pitchFamily="2" charset="-78"/>
              </a:rPr>
              <a:t>التعلیق .</a:t>
            </a:r>
            <a:endParaRPr lang="ar-SA" sz="2400" dirty="0">
              <a:cs typeface="PT Bold Heading" pitchFamily="2" charset="-78"/>
            </a:endParaRPr>
          </a:p>
          <a:p>
            <a:pPr algn="justLow"/>
            <a:r>
              <a:rPr lang="ar-SA" sz="2400" dirty="0">
                <a:cs typeface="PT Bold Heading" pitchFamily="2" charset="-78"/>
              </a:rPr>
              <a:t>یكون مركز الكتلة للجسم </a:t>
            </a:r>
            <a:r>
              <a:rPr lang="ar-SA" sz="2400" dirty="0" smtClean="0">
                <a:cs typeface="PT Bold Heading" pitchFamily="2" charset="-78"/>
              </a:rPr>
              <a:t>في </a:t>
            </a:r>
            <a:r>
              <a:rPr lang="ar-SA" sz="2400" dirty="0">
                <a:cs typeface="PT Bold Heading" pitchFamily="2" charset="-78"/>
              </a:rPr>
              <a:t>النقطة </a:t>
            </a:r>
            <a:r>
              <a:rPr lang="ar-SA" sz="2400" dirty="0" smtClean="0">
                <a:cs typeface="PT Bold Heading" pitchFamily="2" charset="-78"/>
              </a:rPr>
              <a:t>التي یتقاطع </a:t>
            </a:r>
            <a:r>
              <a:rPr lang="ar-SA" sz="2400" dirty="0">
                <a:cs typeface="PT Bold Heading" pitchFamily="2" charset="-78"/>
              </a:rPr>
              <a:t>فیھا </a:t>
            </a:r>
            <a:r>
              <a:rPr lang="ar-SA" sz="2400" dirty="0" err="1" smtClean="0">
                <a:cs typeface="PT Bold Heading" pitchFamily="2" charset="-78"/>
              </a:rPr>
              <a:t>ا</a:t>
            </a:r>
            <a:r>
              <a:rPr lang="ar-SA" sz="2400" dirty="0" smtClean="0">
                <a:cs typeface="PT Bold Heading" pitchFamily="2" charset="-78"/>
              </a:rPr>
              <a:t>لخطان .</a:t>
            </a:r>
            <a:endParaRPr lang="ar-SA" sz="2400" dirty="0">
              <a:cs typeface="PT Bold Heading" pitchFamily="2" charset="-78"/>
            </a:endParaRPr>
          </a:p>
        </p:txBody>
      </p:sp>
      <p:sp>
        <p:nvSpPr>
          <p:cNvPr id="3" name="مستطيل 1"/>
          <p:cNvSpPr>
            <a:spLocks noChangeArrowheads="1"/>
          </p:cNvSpPr>
          <p:nvPr/>
        </p:nvSpPr>
        <p:spPr bwMode="auto">
          <a:xfrm rot="21439143">
            <a:off x="838714" y="497713"/>
            <a:ext cx="6078950" cy="646331"/>
          </a:xfrm>
          <a:prstGeom prst="rect">
            <a:avLst/>
          </a:prstGeom>
          <a:noFill/>
          <a:ln w="9525">
            <a:noFill/>
            <a:miter lim="800000"/>
            <a:headEnd/>
            <a:tailEnd/>
          </a:ln>
        </p:spPr>
        <p:txBody>
          <a:bodyPr wrap="square">
            <a:spAutoFit/>
          </a:bodyPr>
          <a:lstStyle/>
          <a:p>
            <a:pPr algn="justLow"/>
            <a:r>
              <a:rPr lang="ar-SA" sz="3600" dirty="0" smtClean="0">
                <a:solidFill>
                  <a:srgbClr val="CC0066"/>
                </a:solidFill>
                <a:cs typeface="PT Bold Heading" pitchFamily="2" charset="-78"/>
              </a:rPr>
              <a:t>الجسم </a:t>
            </a:r>
            <a:r>
              <a:rPr lang="ar-SA" sz="3600" dirty="0">
                <a:solidFill>
                  <a:srgbClr val="CC0066"/>
                </a:solidFill>
                <a:cs typeface="PT Bold Heading" pitchFamily="2" charset="-78"/>
              </a:rPr>
              <a:t>غیر منتظم المقطع والكثافة</a:t>
            </a:r>
          </a:p>
        </p:txBody>
      </p:sp>
      <p:pic>
        <p:nvPicPr>
          <p:cNvPr id="4" name="Picture 2" descr="http://www.eoman.almdares.net/up/15824/1315857361.jpg"/>
          <p:cNvPicPr>
            <a:picLocks noChangeAspect="1" noChangeArrowheads="1"/>
          </p:cNvPicPr>
          <p:nvPr/>
        </p:nvPicPr>
        <p:blipFill>
          <a:blip r:embed="rId3"/>
          <a:srcRect/>
          <a:stretch>
            <a:fillRect/>
          </a:stretch>
        </p:blipFill>
        <p:spPr bwMode="auto">
          <a:xfrm rot="21444047">
            <a:off x="1142976" y="4579976"/>
            <a:ext cx="5800349" cy="1785925"/>
          </a:xfrm>
          <a:prstGeom prst="rect">
            <a:avLst/>
          </a:prstGeom>
          <a:noFill/>
          <a:ln w="9525">
            <a:noFill/>
            <a:miter lim="800000"/>
            <a:headEnd/>
            <a:tailEnd/>
          </a:ln>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5" presetClass="entr" presetSubtype="1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checkerboard(across)">
                                      <p:cBhvr>
                                        <p:cTn id="11" dur="1000"/>
                                        <p:tgtEl>
                                          <p:spTgt spid="2"/>
                                        </p:tgtEl>
                                      </p:cBhvr>
                                    </p:animEffect>
                                  </p:childTnLst>
                                </p:cTn>
                              </p:par>
                            </p:childTnLst>
                          </p:cTn>
                        </p:par>
                        <p:par>
                          <p:cTn id="12" fill="hold">
                            <p:stCondLst>
                              <p:cond delay="6900"/>
                            </p:stCondLst>
                            <p:childTnLst>
                              <p:par>
                                <p:cTn id="13" presetID="5" presetClass="entr" presetSubtype="1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333333333333"/>
          <p:cNvPicPr>
            <a:picLocks noChangeAspect="1" noChangeArrowheads="1"/>
          </p:cNvPicPr>
          <p:nvPr/>
        </p:nvPicPr>
        <p:blipFill>
          <a:blip r:embed="rId2"/>
          <a:srcRect b="3914"/>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800" decel="100000"/>
                                        <p:tgtEl>
                                          <p:spTgt spid="8194"/>
                                        </p:tgtEl>
                                      </p:cBhvr>
                                    </p:animEffect>
                                    <p:anim calcmode="lin" valueType="num">
                                      <p:cBhvr>
                                        <p:cTn id="8" dur="800" decel="100000" fill="hold"/>
                                        <p:tgtEl>
                                          <p:spTgt spid="8194"/>
                                        </p:tgtEl>
                                        <p:attrNameLst>
                                          <p:attrName>style.rotation</p:attrName>
                                        </p:attrNameLst>
                                      </p:cBhvr>
                                      <p:tavLst>
                                        <p:tav tm="0">
                                          <p:val>
                                            <p:fltVal val="-90"/>
                                          </p:val>
                                        </p:tav>
                                        <p:tav tm="100000">
                                          <p:val>
                                            <p:fltVal val="0"/>
                                          </p:val>
                                        </p:tav>
                                      </p:tavLst>
                                    </p:anim>
                                    <p:anim calcmode="lin" valueType="num">
                                      <p:cBhvr>
                                        <p:cTn id="9" dur="800" decel="100000" fill="hold"/>
                                        <p:tgtEl>
                                          <p:spTgt spid="8194"/>
                                        </p:tgtEl>
                                        <p:attrNameLst>
                                          <p:attrName>ppt_x</p:attrName>
                                        </p:attrNameLst>
                                      </p:cBhvr>
                                      <p:tavLst>
                                        <p:tav tm="0">
                                          <p:val>
                                            <p:strVal val="#ppt_x+0.4"/>
                                          </p:val>
                                        </p:tav>
                                        <p:tav tm="100000">
                                          <p:val>
                                            <p:strVal val="#ppt_x-0.05"/>
                                          </p:val>
                                        </p:tav>
                                      </p:tavLst>
                                    </p:anim>
                                    <p:anim calcmode="lin" valueType="num">
                                      <p:cBhvr>
                                        <p:cTn id="10" dur="800" decel="100000" fill="hold"/>
                                        <p:tgtEl>
                                          <p:spTgt spid="819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19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19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تحديد مركز الثقل للاجسام.wmv">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50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showWhenStopped="0">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3-1-11-728"/>
          <p:cNvPicPr>
            <a:picLocks noChangeAspect="1" noChangeArrowheads="1"/>
          </p:cNvPicPr>
          <p:nvPr/>
        </p:nvPicPr>
        <p:blipFill>
          <a:blip r:embed="rId2">
            <a:lum bright="10000"/>
          </a:blip>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plus(in)">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4444444444"/>
          <p:cNvPicPr>
            <a:picLocks noChangeAspect="1" noChangeArrowheads="1"/>
          </p:cNvPicPr>
          <p:nvPr/>
        </p:nvPicPr>
        <p:blipFill>
          <a:blip r:embed="rId3"/>
          <a:srcRect b="4328"/>
          <a:stretch>
            <a:fillRect/>
          </a:stretch>
        </p:blipFill>
        <p:spPr bwMode="auto">
          <a:xfrm>
            <a:off x="0" y="0"/>
            <a:ext cx="9144000" cy="4429132"/>
          </a:xfrm>
          <a:prstGeom prst="rect">
            <a:avLst/>
          </a:prstGeom>
          <a:noFill/>
          <a:ln w="9525">
            <a:noFill/>
            <a:miter lim="800000"/>
            <a:headEnd/>
            <a:tailEnd/>
          </a:ln>
        </p:spPr>
      </p:pic>
      <p:pic>
        <p:nvPicPr>
          <p:cNvPr id="3" name="Picture 3"/>
          <p:cNvPicPr>
            <a:picLocks noChangeAspect="1" noChangeArrowheads="1"/>
          </p:cNvPicPr>
          <p:nvPr/>
        </p:nvPicPr>
        <p:blipFill>
          <a:blip r:embed="rId4"/>
          <a:srcRect/>
          <a:stretch>
            <a:fillRect/>
          </a:stretch>
        </p:blipFill>
        <p:spPr bwMode="auto">
          <a:xfrm>
            <a:off x="2428860" y="4357694"/>
            <a:ext cx="4286280" cy="2428868"/>
          </a:xfrm>
          <a:prstGeom prst="rect">
            <a:avLst/>
          </a:prstGeom>
          <a:noFill/>
          <a:ln w="9525">
            <a:noFill/>
            <a:miter lim="800000"/>
            <a:headEnd/>
            <a:tailEnd/>
          </a:ln>
          <a:effectLst/>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subTnLst>
                                    <p:audio>
                                      <p:cMediaNode>
                                        <p:cTn display="0" masterRel="sameClick">
                                          <p:stCondLst>
                                            <p:cond evt="begin" delay="0">
                                              <p:tn val="5"/>
                                            </p:cond>
                                          </p:stCondLst>
                                          <p:endCondLst>
                                            <p:cond evt="onStopAudio" delay="0">
                                              <p:tgtEl>
                                                <p:sldTgt/>
                                              </p:tgtEl>
                                            </p:cond>
                                          </p:endCondLst>
                                        </p:cTn>
                                        <p:tgtEl>
                                          <p:sndTgt r:embed="rId2" name="arrow.wav" builtIn="1"/>
                                        </p:tgtEl>
                                      </p:cMediaNode>
                                    </p:audio>
                                  </p:subTnLst>
                                </p:cTn>
                              </p:par>
                            </p:childTnLst>
                          </p:cTn>
                        </p:par>
                        <p:par>
                          <p:cTn id="8" fill="hold">
                            <p:stCondLst>
                              <p:cond delay="0"/>
                            </p:stCondLst>
                            <p:childTnLst>
                              <p:par>
                                <p:cTn id="9" presetID="55"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strVal val="#ppt_w*0.70"/>
                                          </p:val>
                                        </p:tav>
                                        <p:tav tm="100000">
                                          <p:val>
                                            <p:strVal val="#ppt_w"/>
                                          </p:val>
                                        </p:tav>
                                      </p:tavLst>
                                    </p:anim>
                                    <p:anim calcmode="lin" valueType="num">
                                      <p:cBhvr>
                                        <p:cTn id="12" dur="1000" fill="hold"/>
                                        <p:tgtEl>
                                          <p:spTgt spid="3"/>
                                        </p:tgtEl>
                                        <p:attrNameLst>
                                          <p:attrName>ppt_h</p:attrName>
                                        </p:attrNameLst>
                                      </p:cBhvr>
                                      <p:tavLst>
                                        <p:tav tm="0">
                                          <p:val>
                                            <p:strVal val="#ppt_h"/>
                                          </p:val>
                                        </p:tav>
                                        <p:tav tm="100000">
                                          <p:val>
                                            <p:strVal val="#ppt_h"/>
                                          </p:val>
                                        </p:tav>
                                      </p:tavLst>
                                    </p:anim>
                                    <p:animEffect transition="in" filter="fade">
                                      <p:cBhvr>
                                        <p:cTn id="1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2530" name="مستطيل 1"/>
          <p:cNvSpPr>
            <a:spLocks noChangeArrowheads="1"/>
          </p:cNvSpPr>
          <p:nvPr/>
        </p:nvSpPr>
        <p:spPr bwMode="auto">
          <a:xfrm>
            <a:off x="642910" y="285728"/>
            <a:ext cx="8077200" cy="800219"/>
          </a:xfrm>
          <a:prstGeom prst="rect">
            <a:avLst/>
          </a:prstGeom>
          <a:noFill/>
          <a:ln w="9525">
            <a:noFill/>
            <a:miter lim="800000"/>
            <a:headEnd/>
            <a:tailEnd/>
          </a:ln>
        </p:spPr>
        <p:txBody>
          <a:bodyPr>
            <a:spAutoFit/>
          </a:bodyPr>
          <a:lstStyle/>
          <a:p>
            <a:pPr algn="justLow"/>
            <a:r>
              <a:rPr lang="ar-SA" sz="2300" dirty="0" smtClean="0">
                <a:solidFill>
                  <a:schemeClr val="accent2">
                    <a:lumMod val="75000"/>
                  </a:schemeClr>
                </a:solidFill>
                <a:cs typeface="PT Bold Heading" pitchFamily="2" charset="-78"/>
              </a:rPr>
              <a:t>عللي </a:t>
            </a:r>
            <a:r>
              <a:rPr lang="ar-SA" sz="2300" dirty="0">
                <a:solidFill>
                  <a:schemeClr val="accent2">
                    <a:lumMod val="75000"/>
                  </a:schemeClr>
                </a:solidFill>
                <a:cs typeface="PT Bold Heading" pitchFamily="2" charset="-78"/>
              </a:rPr>
              <a:t>: في لعبة </a:t>
            </a:r>
            <a:r>
              <a:rPr lang="ar-SA" sz="2300" dirty="0" err="1">
                <a:solidFill>
                  <a:schemeClr val="accent2">
                    <a:lumMod val="75000"/>
                  </a:schemeClr>
                </a:solidFill>
                <a:cs typeface="PT Bold Heading" pitchFamily="2" charset="-78"/>
              </a:rPr>
              <a:t>الجودو</a:t>
            </a:r>
            <a:r>
              <a:rPr lang="ar-SA" sz="2300" dirty="0">
                <a:solidFill>
                  <a:schemeClr val="accent2">
                    <a:lumMod val="75000"/>
                  </a:schemeClr>
                </a:solidFill>
                <a:cs typeface="PT Bold Heading" pitchFamily="2" charset="-78"/>
              </a:rPr>
              <a:t> وألعاب الدفاع عن النفس يستخدم اللاعب العزم لتدوير </a:t>
            </a:r>
            <a:r>
              <a:rPr lang="ar-SA" sz="2300" dirty="0" smtClean="0">
                <a:solidFill>
                  <a:schemeClr val="accent2">
                    <a:lumMod val="75000"/>
                  </a:schemeClr>
                </a:solidFill>
                <a:cs typeface="PT Bold Heading" pitchFamily="2" charset="-78"/>
              </a:rPr>
              <a:t>الخصم ؟؟</a:t>
            </a:r>
            <a:endParaRPr lang="ar-SA" sz="2300" dirty="0">
              <a:solidFill>
                <a:schemeClr val="accent2">
                  <a:lumMod val="75000"/>
                </a:schemeClr>
              </a:solidFill>
              <a:cs typeface="PT Bold Heading" pitchFamily="2" charset="-78"/>
            </a:endParaRPr>
          </a:p>
        </p:txBody>
      </p:sp>
      <p:pic>
        <p:nvPicPr>
          <p:cNvPr id="22531" name="Picture 2" descr="http://www.eoman.almdares.net/up/15824/1315857397.jpg"/>
          <p:cNvPicPr>
            <a:picLocks noChangeAspect="1" noChangeArrowheads="1"/>
          </p:cNvPicPr>
          <p:nvPr/>
        </p:nvPicPr>
        <p:blipFill>
          <a:blip r:embed="rId3"/>
          <a:srcRect/>
          <a:stretch>
            <a:fillRect/>
          </a:stretch>
        </p:blipFill>
        <p:spPr bwMode="auto">
          <a:xfrm>
            <a:off x="2500298" y="1357298"/>
            <a:ext cx="4410084" cy="3152455"/>
          </a:xfrm>
          <a:prstGeom prst="rect">
            <a:avLst/>
          </a:prstGeom>
          <a:noFill/>
          <a:ln w="9525">
            <a:noFill/>
            <a:miter lim="800000"/>
            <a:headEnd/>
            <a:tailEnd/>
          </a:ln>
        </p:spPr>
      </p:pic>
      <p:sp>
        <p:nvSpPr>
          <p:cNvPr id="22532" name="مستطيل 3"/>
          <p:cNvSpPr>
            <a:spLocks noChangeArrowheads="1"/>
          </p:cNvSpPr>
          <p:nvPr/>
        </p:nvSpPr>
        <p:spPr bwMode="auto">
          <a:xfrm>
            <a:off x="428596" y="4929198"/>
            <a:ext cx="8272458" cy="1154162"/>
          </a:xfrm>
          <a:prstGeom prst="rect">
            <a:avLst/>
          </a:prstGeom>
          <a:noFill/>
          <a:ln w="9525">
            <a:noFill/>
            <a:miter lim="800000"/>
            <a:headEnd/>
            <a:tailEnd/>
          </a:ln>
        </p:spPr>
        <p:txBody>
          <a:bodyPr wrap="square">
            <a:spAutoFit/>
          </a:bodyPr>
          <a:lstStyle/>
          <a:p>
            <a:pPr algn="justLow"/>
            <a:r>
              <a:rPr lang="ar-SA" sz="2300" dirty="0" smtClean="0">
                <a:cs typeface="PT Bold Heading" pitchFamily="2" charset="-78"/>
              </a:rPr>
              <a:t>في </a:t>
            </a:r>
            <a:r>
              <a:rPr lang="ar-SA" sz="2300" dirty="0">
                <a:cs typeface="PT Bold Heading" pitchFamily="2" charset="-78"/>
              </a:rPr>
              <a:t>لعبة </a:t>
            </a:r>
            <a:r>
              <a:rPr lang="ar-SA" sz="2300" dirty="0" err="1">
                <a:cs typeface="PT Bold Heading" pitchFamily="2" charset="-78"/>
              </a:rPr>
              <a:t>الجودو</a:t>
            </a:r>
            <a:r>
              <a:rPr lang="ar-SA" sz="2300" dirty="0">
                <a:cs typeface="PT Bold Heading" pitchFamily="2" charset="-78"/>
              </a:rPr>
              <a:t> وألعاب الدفاع عن النفس یستخدم اللاعب العزم لتدویر خصمه وجعله </a:t>
            </a:r>
            <a:r>
              <a:rPr lang="ar-SA" sz="2300" dirty="0" smtClean="0">
                <a:cs typeface="PT Bold Heading" pitchFamily="2" charset="-78"/>
              </a:rPr>
              <a:t>في </a:t>
            </a:r>
            <a:r>
              <a:rPr lang="ar-SA" sz="2300" dirty="0">
                <a:cs typeface="PT Bold Heading" pitchFamily="2" charset="-78"/>
              </a:rPr>
              <a:t>وضع أقل </a:t>
            </a:r>
            <a:r>
              <a:rPr lang="ar-SA" sz="2300" dirty="0" smtClean="0">
                <a:cs typeface="PT Bold Heading" pitchFamily="2" charset="-78"/>
              </a:rPr>
              <a:t>استقراراً عن </a:t>
            </a:r>
            <a:r>
              <a:rPr lang="ar-SA" sz="2300" dirty="0">
                <a:cs typeface="PT Bold Heading" pitchFamily="2" charset="-78"/>
              </a:rPr>
              <a:t>طریق جعل مركز كتلتھ غیر واقع فوق </a:t>
            </a:r>
            <a:r>
              <a:rPr lang="ar-SA" sz="2300" dirty="0" smtClean="0">
                <a:cs typeface="PT Bold Heading" pitchFamily="2" charset="-78"/>
              </a:rPr>
              <a:t>قدمیه .</a:t>
            </a:r>
            <a:endParaRPr lang="ar-SA" sz="2300" dirty="0">
              <a:cs typeface="PT Bold Heading" pitchFamily="2" charset="-78"/>
            </a:endParaRP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linds(horizontal)">
                                      <p:cBhvr>
                                        <p:cTn id="7" dur="500"/>
                                        <p:tgtEl>
                                          <p:spTgt spid="22530"/>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22531"/>
                                        </p:tgtEl>
                                        <p:attrNameLst>
                                          <p:attrName>style.visibility</p:attrName>
                                        </p:attrNameLst>
                                      </p:cBhvr>
                                      <p:to>
                                        <p:strVal val="visible"/>
                                      </p:to>
                                    </p:set>
                                    <p:animEffect transition="in" filter="checkerboard(across)">
                                      <p:cBhvr>
                                        <p:cTn id="11" dur="1000"/>
                                        <p:tgtEl>
                                          <p:spTgt spid="22531"/>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22532"/>
                                        </p:tgtEl>
                                        <p:attrNameLst>
                                          <p:attrName>style.visibility</p:attrName>
                                        </p:attrNameLst>
                                      </p:cBhvr>
                                      <p:to>
                                        <p:strVal val="visible"/>
                                      </p:to>
                                    </p:set>
                                    <p:animEffect transition="in" filter="blinds(horizontal)">
                                      <p:cBhvr>
                                        <p:cTn id="16" dur="20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ستطيل 1"/>
          <p:cNvSpPr>
            <a:spLocks noChangeArrowheads="1"/>
          </p:cNvSpPr>
          <p:nvPr/>
        </p:nvSpPr>
        <p:spPr bwMode="auto">
          <a:xfrm>
            <a:off x="2214546" y="285728"/>
            <a:ext cx="4810132" cy="769441"/>
          </a:xfrm>
          <a:prstGeom prst="rect">
            <a:avLst/>
          </a:prstGeom>
          <a:solidFill>
            <a:schemeClr val="accent5">
              <a:lumMod val="20000"/>
              <a:lumOff val="80000"/>
            </a:schemeClr>
          </a:solidFill>
          <a:ln w="9525">
            <a:solidFill>
              <a:schemeClr val="accent1"/>
            </a:solidFill>
            <a:miter lim="800000"/>
            <a:headEnd/>
            <a:tailEnd/>
          </a:ln>
        </p:spPr>
        <p:txBody>
          <a:bodyPr wrap="square">
            <a:spAutoFit/>
          </a:bodyPr>
          <a:lstStyle/>
          <a:p>
            <a:pPr algn="ctr"/>
            <a:r>
              <a:rPr lang="ar-SA" sz="2200" dirty="0">
                <a:cs typeface="PT Bold Heading" pitchFamily="2" charset="-78"/>
              </a:rPr>
              <a:t>مما سبق دراسته في الصف الأول ثانوي...</a:t>
            </a:r>
          </a:p>
          <a:p>
            <a:pPr algn="ctr"/>
            <a:r>
              <a:rPr lang="ar-SA" sz="2200" dirty="0">
                <a:solidFill>
                  <a:schemeClr val="tx2"/>
                </a:solidFill>
                <a:cs typeface="PT Bold Heading" pitchFamily="2" charset="-78"/>
              </a:rPr>
              <a:t>تسارع الأجسام الساقطة لا يؤثر فيها الكتل </a:t>
            </a:r>
          </a:p>
        </p:txBody>
      </p:sp>
      <p:sp>
        <p:nvSpPr>
          <p:cNvPr id="3" name="مستطيل 2"/>
          <p:cNvSpPr>
            <a:spLocks noChangeArrowheads="1"/>
          </p:cNvSpPr>
          <p:nvPr/>
        </p:nvSpPr>
        <p:spPr bwMode="auto">
          <a:xfrm>
            <a:off x="2571736" y="1428736"/>
            <a:ext cx="4429156" cy="461665"/>
          </a:xfrm>
          <a:prstGeom prst="rect">
            <a:avLst/>
          </a:prstGeom>
          <a:noFill/>
          <a:ln w="9525">
            <a:noFill/>
            <a:miter lim="800000"/>
            <a:headEnd/>
            <a:tailEnd/>
          </a:ln>
        </p:spPr>
        <p:txBody>
          <a:bodyPr wrap="square">
            <a:spAutoFit/>
          </a:bodyPr>
          <a:lstStyle/>
          <a:p>
            <a:pPr algn="ctr"/>
            <a:r>
              <a:rPr lang="ar-SA" sz="2400" dirty="0">
                <a:solidFill>
                  <a:srgbClr val="00B050"/>
                </a:solidFill>
                <a:cs typeface="PT Bold Heading" pitchFamily="2" charset="-78"/>
              </a:rPr>
              <a:t>ولكن ما سبب اختلاف التسارع ؟</a:t>
            </a:r>
          </a:p>
        </p:txBody>
      </p:sp>
      <p:sp>
        <p:nvSpPr>
          <p:cNvPr id="4" name="مستطيل 4"/>
          <p:cNvSpPr>
            <a:spLocks noChangeArrowheads="1"/>
          </p:cNvSpPr>
          <p:nvPr/>
        </p:nvSpPr>
        <p:spPr bwMode="auto">
          <a:xfrm>
            <a:off x="642910" y="2143116"/>
            <a:ext cx="7800980" cy="1107996"/>
          </a:xfrm>
          <a:prstGeom prst="rect">
            <a:avLst/>
          </a:prstGeom>
          <a:noFill/>
          <a:ln w="9525">
            <a:noFill/>
            <a:miter lim="800000"/>
            <a:headEnd/>
            <a:tailEnd/>
          </a:ln>
        </p:spPr>
        <p:txBody>
          <a:bodyPr wrap="square">
            <a:spAutoFit/>
          </a:bodyPr>
          <a:lstStyle/>
          <a:p>
            <a:pPr algn="justLow"/>
            <a:r>
              <a:rPr lang="ar-SA" sz="2200" dirty="0" smtClean="0">
                <a:solidFill>
                  <a:srgbClr val="FF0000"/>
                </a:solidFill>
                <a:cs typeface="PT Bold Heading" pitchFamily="2" charset="-78"/>
              </a:rPr>
              <a:t>سبب اختلاف التسارع : </a:t>
            </a:r>
            <a:r>
              <a:rPr lang="ar-SA" sz="2200" dirty="0" smtClean="0">
                <a:cs typeface="PT Bold Heading" pitchFamily="2" charset="-78"/>
              </a:rPr>
              <a:t>هو </a:t>
            </a:r>
            <a:r>
              <a:rPr lang="ar-SA" sz="2200" dirty="0">
                <a:cs typeface="PT Bold Heading" pitchFamily="2" charset="-78"/>
              </a:rPr>
              <a:t>بُعد الكتلة عن محور الدوران ، فكلما </a:t>
            </a:r>
            <a:r>
              <a:rPr lang="ar-SA" sz="2200" dirty="0" err="1">
                <a:cs typeface="PT Bold Heading" pitchFamily="2" charset="-78"/>
              </a:rPr>
              <a:t>أقتربت</a:t>
            </a:r>
            <a:r>
              <a:rPr lang="ar-SA" sz="2200" dirty="0">
                <a:cs typeface="PT Bold Heading" pitchFamily="2" charset="-78"/>
              </a:rPr>
              <a:t> الكتلة من محور الدوران زاد تسارعها مثل العلبة المصمتة ( القرص ) وكلما ابتعدت الكتلة عن محور الدوران قلّ التسارع مثل العلبة الفارغة ( الحلقة ) . </a:t>
            </a:r>
          </a:p>
        </p:txBody>
      </p:sp>
      <p:pic>
        <p:nvPicPr>
          <p:cNvPr id="6" name="Picture 2" descr="http://www.phys4arab.net/vb/picture.php?albumid=280&amp;pictureid=112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071538" y="3571876"/>
            <a:ext cx="1785950" cy="2000240"/>
          </a:xfrm>
          <a:prstGeom prst="rect">
            <a:avLst/>
          </a:prstGeom>
          <a:noFill/>
          <a:ln w="9525">
            <a:noFill/>
            <a:miter lim="800000"/>
            <a:headEnd/>
            <a:tailEnd/>
          </a:ln>
        </p:spPr>
      </p:pic>
      <p:sp>
        <p:nvSpPr>
          <p:cNvPr id="7" name="مستطيل 6"/>
          <p:cNvSpPr>
            <a:spLocks noChangeArrowheads="1"/>
          </p:cNvSpPr>
          <p:nvPr/>
        </p:nvSpPr>
        <p:spPr bwMode="auto">
          <a:xfrm>
            <a:off x="2928926" y="3500438"/>
            <a:ext cx="5486392" cy="1615827"/>
          </a:xfrm>
          <a:prstGeom prst="rect">
            <a:avLst/>
          </a:prstGeom>
          <a:noFill/>
          <a:ln w="9525">
            <a:noFill/>
            <a:miter lim="800000"/>
            <a:headEnd/>
            <a:tailEnd/>
          </a:ln>
        </p:spPr>
        <p:txBody>
          <a:bodyPr wrap="square">
            <a:spAutoFit/>
          </a:bodyPr>
          <a:lstStyle/>
          <a:p>
            <a:pPr algn="justLow"/>
            <a:r>
              <a:rPr lang="ar-SA" sz="2200" dirty="0">
                <a:solidFill>
                  <a:srgbClr val="FF0000"/>
                </a:solidFill>
                <a:cs typeface="PT Bold Heading" pitchFamily="2" charset="-78"/>
              </a:rPr>
              <a:t>توضيح : </a:t>
            </a:r>
            <a:endParaRPr lang="ar-SA" sz="2200" dirty="0" smtClean="0">
              <a:solidFill>
                <a:srgbClr val="FF0000"/>
              </a:solidFill>
              <a:cs typeface="PT Bold Heading" pitchFamily="2" charset="-78"/>
            </a:endParaRPr>
          </a:p>
          <a:p>
            <a:pPr algn="justLow"/>
            <a:endParaRPr lang="ar-SA" sz="1050" dirty="0" smtClean="0">
              <a:solidFill>
                <a:srgbClr val="FF0000"/>
              </a:solidFill>
              <a:cs typeface="PT Bold Heading" pitchFamily="2" charset="-78"/>
            </a:endParaRPr>
          </a:p>
          <a:p>
            <a:pPr algn="justLow"/>
            <a:r>
              <a:rPr lang="ar-SA" sz="2200" dirty="0" smtClean="0">
                <a:solidFill>
                  <a:srgbClr val="00B050"/>
                </a:solidFill>
                <a:cs typeface="PT Bold Heading" pitchFamily="2" charset="-78"/>
              </a:rPr>
              <a:t>محور </a:t>
            </a:r>
            <a:r>
              <a:rPr lang="ar-SA" sz="2200" dirty="0">
                <a:solidFill>
                  <a:srgbClr val="00B050"/>
                </a:solidFill>
                <a:cs typeface="PT Bold Heading" pitchFamily="2" charset="-78"/>
              </a:rPr>
              <a:t>الدوران : </a:t>
            </a:r>
            <a:r>
              <a:rPr lang="ar-SA" sz="2200" dirty="0">
                <a:cs typeface="PT Bold Heading" pitchFamily="2" charset="-78"/>
              </a:rPr>
              <a:t>هو خط وهمي يعبر مركز الجسم ويدور الجسم حوله ، كما هو موضح في هذه الصور : </a:t>
            </a:r>
            <a:endParaRPr lang="ar-SA" sz="2200" dirty="0" smtClean="0">
              <a:cs typeface="PT Bold Heading" pitchFamily="2" charset="-78"/>
            </a:endParaRPr>
          </a:p>
          <a:p>
            <a:pPr algn="justLow"/>
            <a:endParaRPr lang="ar-SA" sz="2200" dirty="0">
              <a:cs typeface="PT Bold Heading" pitchFamily="2" charset="-78"/>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2400"/>
                            </p:stCondLst>
                            <p:childTnLst>
                              <p:par>
                                <p:cTn id="11" presetID="2" presetClass="entr" presetSubtype="4"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2000" fill="hold"/>
                                        <p:tgtEl>
                                          <p:spTgt spid="3"/>
                                        </p:tgtEl>
                                        <p:attrNameLst>
                                          <p:attrName>ppt_x</p:attrName>
                                        </p:attrNameLst>
                                      </p:cBhvr>
                                      <p:tavLst>
                                        <p:tav tm="0">
                                          <p:val>
                                            <p:strVal val="#ppt_x"/>
                                          </p:val>
                                        </p:tav>
                                        <p:tav tm="100000">
                                          <p:val>
                                            <p:strVal val="#ppt_x"/>
                                          </p:val>
                                        </p:tav>
                                      </p:tavLst>
                                    </p:anim>
                                    <p:anim calcmode="lin" valueType="num">
                                      <p:cBhvr additive="base">
                                        <p:cTn id="14" dur="2000" fill="hold"/>
                                        <p:tgtEl>
                                          <p:spTgt spid="3"/>
                                        </p:tgtEl>
                                        <p:attrNameLst>
                                          <p:attrName>ppt_y</p:attrName>
                                        </p:attrNameLst>
                                      </p:cBhvr>
                                      <p:tavLst>
                                        <p:tav tm="0">
                                          <p:val>
                                            <p:strVal val="1+#ppt_h/2"/>
                                          </p:val>
                                        </p:tav>
                                        <p:tav tm="100000">
                                          <p:val>
                                            <p:strVal val="#ppt_y"/>
                                          </p:val>
                                        </p:tav>
                                      </p:tavLst>
                                    </p:anim>
                                  </p:childTnLst>
                                </p:cTn>
                              </p:par>
                            </p:childTnLst>
                          </p:cTn>
                        </p:par>
                        <p:par>
                          <p:cTn id="15" fill="hold">
                            <p:stCondLst>
                              <p:cond delay="4400"/>
                            </p:stCondLst>
                            <p:childTnLst>
                              <p:par>
                                <p:cTn id="16" presetID="53" presetClass="entr" presetSubtype="0" fill="hold" grpId="0" nodeType="afterEffect">
                                  <p:stCondLst>
                                    <p:cond delay="0"/>
                                  </p:stCondLst>
                                  <p:iterate type="wd">
                                    <p:tmPct val="10000"/>
                                  </p:iterate>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par>
                                <p:cTn id="21" presetID="2" presetClass="entr" presetSubtype="2"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2000" fill="hold"/>
                                        <p:tgtEl>
                                          <p:spTgt spid="7"/>
                                        </p:tgtEl>
                                        <p:attrNameLst>
                                          <p:attrName>ppt_x</p:attrName>
                                        </p:attrNameLst>
                                      </p:cBhvr>
                                      <p:tavLst>
                                        <p:tav tm="0">
                                          <p:val>
                                            <p:strVal val="1+#ppt_w/2"/>
                                          </p:val>
                                        </p:tav>
                                        <p:tav tm="100000">
                                          <p:val>
                                            <p:strVal val="#ppt_x"/>
                                          </p:val>
                                        </p:tav>
                                      </p:tavLst>
                                    </p:anim>
                                    <p:anim calcmode="lin" valueType="num">
                                      <p:cBhvr additive="base">
                                        <p:cTn id="24" dur="2000" fill="hold"/>
                                        <p:tgtEl>
                                          <p:spTgt spid="7"/>
                                        </p:tgtEl>
                                        <p:attrNameLst>
                                          <p:attrName>ppt_y</p:attrName>
                                        </p:attrNameLst>
                                      </p:cBhvr>
                                      <p:tavLst>
                                        <p:tav tm="0">
                                          <p:val>
                                            <p:strVal val="#ppt_y"/>
                                          </p:val>
                                        </p:tav>
                                        <p:tav tm="100000">
                                          <p:val>
                                            <p:strVal val="#ppt_y"/>
                                          </p:val>
                                        </p:tav>
                                      </p:tavLst>
                                    </p:anim>
                                  </p:childTnLst>
                                </p:cTn>
                              </p:par>
                            </p:childTnLst>
                          </p:cTn>
                        </p:par>
                        <p:par>
                          <p:cTn id="25" fill="hold">
                            <p:stCondLst>
                              <p:cond delay="6850"/>
                            </p:stCondLst>
                            <p:childTnLst>
                              <p:par>
                                <p:cTn id="26" presetID="3" presetClass="entr" presetSubtype="1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linds(horizontal)">
                                      <p:cBhvr>
                                        <p:cTn id="2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6626" name="مستطيل 1"/>
          <p:cNvSpPr>
            <a:spLocks noChangeArrowheads="1"/>
          </p:cNvSpPr>
          <p:nvPr/>
        </p:nvSpPr>
        <p:spPr bwMode="auto">
          <a:xfrm>
            <a:off x="3357554" y="2071678"/>
            <a:ext cx="3876676" cy="769441"/>
          </a:xfrm>
          <a:prstGeom prst="rect">
            <a:avLst/>
          </a:prstGeom>
          <a:noFill/>
          <a:ln w="9525">
            <a:noFill/>
            <a:miter lim="800000"/>
            <a:headEnd/>
            <a:tailEnd/>
          </a:ln>
        </p:spPr>
        <p:txBody>
          <a:bodyPr wrap="square">
            <a:spAutoFit/>
          </a:bodyPr>
          <a:lstStyle/>
          <a:p>
            <a:r>
              <a:rPr lang="ar-SA" sz="4400" dirty="0">
                <a:solidFill>
                  <a:schemeClr val="accent2">
                    <a:lumMod val="75000"/>
                  </a:schemeClr>
                </a:solidFill>
                <a:cs typeface="PT Bold Heading" pitchFamily="2" charset="-78"/>
              </a:rPr>
              <a:t> </a:t>
            </a:r>
            <a:r>
              <a:rPr lang="ar-SA" sz="4400" dirty="0" smtClean="0">
                <a:solidFill>
                  <a:schemeClr val="accent2">
                    <a:lumMod val="75000"/>
                  </a:schemeClr>
                </a:solidFill>
                <a:cs typeface="PT Bold Heading" pitchFamily="2" charset="-78"/>
              </a:rPr>
              <a:t>الاستقـــــرار</a:t>
            </a:r>
            <a:endParaRPr lang="ar-SA" sz="4400" dirty="0">
              <a:solidFill>
                <a:schemeClr val="accent2">
                  <a:lumMod val="75000"/>
                </a:schemeClr>
              </a:solidFill>
              <a:cs typeface="PT Bold Heading" pitchFamily="2" charset="-78"/>
            </a:endParaRPr>
          </a:p>
        </p:txBody>
      </p:sp>
      <p:sp>
        <p:nvSpPr>
          <p:cNvPr id="26627" name="مستطيل 2"/>
          <p:cNvSpPr>
            <a:spLocks noChangeArrowheads="1"/>
          </p:cNvSpPr>
          <p:nvPr/>
        </p:nvSpPr>
        <p:spPr bwMode="auto">
          <a:xfrm>
            <a:off x="1928794" y="3286124"/>
            <a:ext cx="6715300" cy="1077218"/>
          </a:xfrm>
          <a:prstGeom prst="rect">
            <a:avLst/>
          </a:prstGeom>
          <a:noFill/>
          <a:ln w="9525">
            <a:noFill/>
            <a:miter lim="800000"/>
            <a:headEnd/>
            <a:tailEnd/>
          </a:ln>
        </p:spPr>
        <p:txBody>
          <a:bodyPr wrap="none">
            <a:spAutoFit/>
          </a:bodyPr>
          <a:lstStyle/>
          <a:p>
            <a:r>
              <a:rPr lang="ar-SA" sz="3200" dirty="0">
                <a:cs typeface="PT Bold Heading" pitchFamily="2" charset="-78"/>
              </a:rPr>
              <a:t>إذا كان مركز الكتلة خارج قاعدة الجسم يكون</a:t>
            </a:r>
          </a:p>
          <a:p>
            <a:r>
              <a:rPr lang="ar-SA" sz="3200" dirty="0">
                <a:cs typeface="PT Bold Heading" pitchFamily="2" charset="-78"/>
              </a:rPr>
              <a:t>                  الجسم غير </a:t>
            </a:r>
            <a:r>
              <a:rPr lang="ar-SA" sz="3200" dirty="0" smtClean="0">
                <a:cs typeface="PT Bold Heading" pitchFamily="2" charset="-78"/>
              </a:rPr>
              <a:t>مستقر .</a:t>
            </a:r>
            <a:endParaRPr lang="ar-SA" sz="3200" dirty="0">
              <a:cs typeface="PT Bold Heading" pitchFamily="2" charset="-78"/>
            </a:endParaRPr>
          </a:p>
        </p:txBody>
      </p:sp>
      <p:pic>
        <p:nvPicPr>
          <p:cNvPr id="4098" name="Picture 2" descr="3-1-14-728"/>
          <p:cNvPicPr>
            <a:picLocks noChangeAspect="1" noChangeArrowheads="1"/>
          </p:cNvPicPr>
          <p:nvPr/>
        </p:nvPicPr>
        <p:blipFill>
          <a:blip r:embed="rId3"/>
          <a:srcRect t="36487"/>
          <a:stretch>
            <a:fillRect/>
          </a:stretch>
        </p:blipFill>
        <p:spPr bwMode="auto">
          <a:xfrm>
            <a:off x="3714744" y="4714884"/>
            <a:ext cx="3752850" cy="1790700"/>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blinds(horizontal)">
                                      <p:cBhvr>
                                        <p:cTn id="7" dur="500"/>
                                        <p:tgtEl>
                                          <p:spTgt spid="26626"/>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6627"/>
                                        </p:tgtEl>
                                        <p:attrNameLst>
                                          <p:attrName>style.visibility</p:attrName>
                                        </p:attrNameLst>
                                      </p:cBhvr>
                                      <p:to>
                                        <p:strVal val="visible"/>
                                      </p:to>
                                    </p:set>
                                    <p:animEffect transition="in" filter="blinds(horizontal)">
                                      <p:cBhvr>
                                        <p:cTn id="11" dur="500"/>
                                        <p:tgtEl>
                                          <p:spTgt spid="26627"/>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4098"/>
                                        </p:tgtEl>
                                        <p:attrNameLst>
                                          <p:attrName>style.visibility</p:attrName>
                                        </p:attrNameLst>
                                      </p:cBhvr>
                                      <p:to>
                                        <p:strVal val="visible"/>
                                      </p:to>
                                    </p:set>
                                    <p:anim calcmode="lin" valueType="num">
                                      <p:cBhvr>
                                        <p:cTn id="15" dur="1000" fill="hold"/>
                                        <p:tgtEl>
                                          <p:spTgt spid="4098"/>
                                        </p:tgtEl>
                                        <p:attrNameLst>
                                          <p:attrName>ppt_w</p:attrName>
                                        </p:attrNameLst>
                                      </p:cBhvr>
                                      <p:tavLst>
                                        <p:tav tm="0">
                                          <p:val>
                                            <p:strVal val="#ppt_w*0.70"/>
                                          </p:val>
                                        </p:tav>
                                        <p:tav tm="100000">
                                          <p:val>
                                            <p:strVal val="#ppt_w"/>
                                          </p:val>
                                        </p:tav>
                                      </p:tavLst>
                                    </p:anim>
                                    <p:anim calcmode="lin" valueType="num">
                                      <p:cBhvr>
                                        <p:cTn id="16" dur="1000" fill="hold"/>
                                        <p:tgtEl>
                                          <p:spTgt spid="4098"/>
                                        </p:tgtEl>
                                        <p:attrNameLst>
                                          <p:attrName>ppt_h</p:attrName>
                                        </p:attrNameLst>
                                      </p:cBhvr>
                                      <p:tavLst>
                                        <p:tav tm="0">
                                          <p:val>
                                            <p:strVal val="#ppt_h"/>
                                          </p:val>
                                        </p:tav>
                                        <p:tav tm="100000">
                                          <p:val>
                                            <p:strVal val="#ppt_h"/>
                                          </p:val>
                                        </p:tav>
                                      </p:tavLst>
                                    </p:anim>
                                    <p:animEffect transition="in" filter="fade">
                                      <p:cBhvr>
                                        <p:cTn id="17"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555555555"/>
          <p:cNvPicPr>
            <a:picLocks noChangeAspect="1" noChangeArrowheads="1"/>
          </p:cNvPicPr>
          <p:nvPr/>
        </p:nvPicPr>
        <p:blipFill>
          <a:blip r:embed="rId2"/>
          <a:srcRect l="3603" t="4353" r="2703" b="18372"/>
          <a:stretch>
            <a:fillRect/>
          </a:stretch>
        </p:blipFill>
        <p:spPr bwMode="auto">
          <a:xfrm>
            <a:off x="142844" y="142876"/>
            <a:ext cx="8786874" cy="6500834"/>
          </a:xfrm>
          <a:prstGeom prst="rect">
            <a:avLst/>
          </a:prstGeom>
          <a:noFill/>
          <a:ln w="9525">
            <a:noFill/>
            <a:miter lim="800000"/>
            <a:headEnd/>
            <a:tailEnd/>
          </a:ln>
        </p:spPr>
      </p:pic>
    </p:spTree>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edge">
                                      <p:cBhvr>
                                        <p:cTn id="7"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77777777"/>
          <p:cNvPicPr>
            <a:picLocks noChangeAspect="1" noChangeArrowheads="1"/>
          </p:cNvPicPr>
          <p:nvPr/>
        </p:nvPicPr>
        <p:blipFill>
          <a:blip r:embed="rId2"/>
          <a:srcRect b="5016"/>
          <a:stretch>
            <a:fillRect/>
          </a:stretch>
        </p:blipFill>
        <p:spPr bwMode="auto">
          <a:xfrm>
            <a:off x="0" y="-28576"/>
            <a:ext cx="9143999" cy="6858000"/>
          </a:xfrm>
          <a:prstGeom prst="rect">
            <a:avLst/>
          </a:prstGeom>
          <a:noFill/>
          <a:ln w="9525">
            <a:noFill/>
            <a:miter lim="800000"/>
            <a:headEnd/>
            <a:tailEnd/>
          </a:ln>
        </p:spPr>
      </p:pic>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96258"/>
                                        </p:tgtEl>
                                        <p:attrNameLst>
                                          <p:attrName>style.visibility</p:attrName>
                                        </p:attrNameLst>
                                      </p:cBhvr>
                                      <p:to>
                                        <p:strVal val="visible"/>
                                      </p:to>
                                    </p:set>
                                    <p:anim calcmode="lin" valueType="num">
                                      <p:cBhvr>
                                        <p:cTn id="7" dur="500" fill="hold"/>
                                        <p:tgtEl>
                                          <p:spTgt spid="96258"/>
                                        </p:tgtEl>
                                        <p:attrNameLst>
                                          <p:attrName>ppt_w</p:attrName>
                                        </p:attrNameLst>
                                      </p:cBhvr>
                                      <p:tavLst>
                                        <p:tav tm="0">
                                          <p:val>
                                            <p:fltVal val="0"/>
                                          </p:val>
                                        </p:tav>
                                        <p:tav tm="100000">
                                          <p:val>
                                            <p:strVal val="#ppt_w"/>
                                          </p:val>
                                        </p:tav>
                                      </p:tavLst>
                                    </p:anim>
                                    <p:anim calcmode="lin" valueType="num">
                                      <p:cBhvr>
                                        <p:cTn id="8" dur="500" fill="hold"/>
                                        <p:tgtEl>
                                          <p:spTgt spid="96258"/>
                                        </p:tgtEl>
                                        <p:attrNameLst>
                                          <p:attrName>ppt_h</p:attrName>
                                        </p:attrNameLst>
                                      </p:cBhvr>
                                      <p:tavLst>
                                        <p:tav tm="0">
                                          <p:val>
                                            <p:fltVal val="0"/>
                                          </p:val>
                                        </p:tav>
                                        <p:tav tm="100000">
                                          <p:val>
                                            <p:strVal val="#ppt_h"/>
                                          </p:val>
                                        </p:tav>
                                      </p:tavLst>
                                    </p:anim>
                                    <p:anim calcmode="lin" valueType="num">
                                      <p:cBhvr>
                                        <p:cTn id="9" dur="500" fill="hold"/>
                                        <p:tgtEl>
                                          <p:spTgt spid="96258"/>
                                        </p:tgtEl>
                                        <p:attrNameLst>
                                          <p:attrName>style.rotation</p:attrName>
                                        </p:attrNameLst>
                                      </p:cBhvr>
                                      <p:tavLst>
                                        <p:tav tm="0">
                                          <p:val>
                                            <p:fltVal val="360"/>
                                          </p:val>
                                        </p:tav>
                                        <p:tav tm="100000">
                                          <p:val>
                                            <p:fltVal val="0"/>
                                          </p:val>
                                        </p:tav>
                                      </p:tavLst>
                                    </p:anim>
                                    <p:animEffect transition="in" filter="fade">
                                      <p:cBhvr>
                                        <p:cTn id="10" dur="500"/>
                                        <p:tgtEl>
                                          <p:spTgt spid="96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3.bp.blogspot.com/-lGT14IV1rd4/Up5uASVz9CI/AAAAAAAAABM/v7Z-1dg_2K4/s1600/6666666666666.png"/>
          <p:cNvPicPr>
            <a:picLocks noChangeAspect="1" noChangeArrowheads="1"/>
          </p:cNvPicPr>
          <p:nvPr/>
        </p:nvPicPr>
        <p:blipFill>
          <a:blip r:embed="rId2"/>
          <a:srcRect b="5226"/>
          <a:stretch>
            <a:fillRect/>
          </a:stretch>
        </p:blipFill>
        <p:spPr bwMode="auto">
          <a:xfrm>
            <a:off x="0" y="0"/>
            <a:ext cx="9144000" cy="6858000"/>
          </a:xfrm>
          <a:prstGeom prst="rect">
            <a:avLst/>
          </a:prstGeom>
          <a:noFill/>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1000" fill="hold"/>
                                        <p:tgtEl>
                                          <p:spTgt spid="12290"/>
                                        </p:tgtEl>
                                        <p:attrNameLst>
                                          <p:attrName>ppt_w</p:attrName>
                                        </p:attrNameLst>
                                      </p:cBhvr>
                                      <p:tavLst>
                                        <p:tav tm="0">
                                          <p:val>
                                            <p:strVal val="#ppt_w*0.70"/>
                                          </p:val>
                                        </p:tav>
                                        <p:tav tm="100000">
                                          <p:val>
                                            <p:strVal val="#ppt_w"/>
                                          </p:val>
                                        </p:tav>
                                      </p:tavLst>
                                    </p:anim>
                                    <p:anim calcmode="lin" valueType="num">
                                      <p:cBhvr>
                                        <p:cTn id="8" dur="1000" fill="hold"/>
                                        <p:tgtEl>
                                          <p:spTgt spid="12290"/>
                                        </p:tgtEl>
                                        <p:attrNameLst>
                                          <p:attrName>ppt_h</p:attrName>
                                        </p:attrNameLst>
                                      </p:cBhvr>
                                      <p:tavLst>
                                        <p:tav tm="0">
                                          <p:val>
                                            <p:strVal val="#ppt_h"/>
                                          </p:val>
                                        </p:tav>
                                        <p:tav tm="100000">
                                          <p:val>
                                            <p:strVal val="#ppt_h"/>
                                          </p:val>
                                        </p:tav>
                                      </p:tavLst>
                                    </p:anim>
                                    <p:animEffect transition="in" filter="fade">
                                      <p:cBhvr>
                                        <p:cTn id="9" dur="1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888888"/>
          <p:cNvPicPr>
            <a:picLocks noChangeAspect="1" noChangeArrowheads="1"/>
          </p:cNvPicPr>
          <p:nvPr/>
        </p:nvPicPr>
        <p:blipFill>
          <a:blip r:embed="rId2"/>
          <a:srcRect b="4524"/>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wedge">
                                      <p:cBhvr>
                                        <p:cTn id="7" dur="2000"/>
                                        <p:tgtEl>
                                          <p:spTgt spid="98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99999"/>
          <p:cNvPicPr>
            <a:picLocks noChangeAspect="1" noChangeArrowheads="1"/>
          </p:cNvPicPr>
          <p:nvPr/>
        </p:nvPicPr>
        <p:blipFill>
          <a:blip r:embed="rId2"/>
          <a:srcRect b="4938"/>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dissolve">
                                      <p:cBhvr>
                                        <p:cTn id="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ستطيل 1"/>
          <p:cNvSpPr>
            <a:spLocks noChangeArrowheads="1"/>
          </p:cNvSpPr>
          <p:nvPr/>
        </p:nvSpPr>
        <p:spPr bwMode="auto">
          <a:xfrm>
            <a:off x="500034" y="2000240"/>
            <a:ext cx="8024810" cy="2831544"/>
          </a:xfrm>
          <a:prstGeom prst="rect">
            <a:avLst/>
          </a:prstGeom>
          <a:noFill/>
          <a:ln w="9525">
            <a:noFill/>
            <a:miter lim="800000"/>
            <a:headEnd/>
            <a:tailEnd/>
          </a:ln>
        </p:spPr>
        <p:txBody>
          <a:bodyPr wrap="square">
            <a:spAutoFit/>
          </a:bodyPr>
          <a:lstStyle/>
          <a:p>
            <a:pPr algn="justLow"/>
            <a:r>
              <a:rPr lang="ar-SA" sz="2200" dirty="0">
                <a:solidFill>
                  <a:srgbClr val="FF0000"/>
                </a:solidFill>
                <a:cs typeface="PT Bold Heading" pitchFamily="2" charset="-78"/>
              </a:rPr>
              <a:t>**</a:t>
            </a:r>
            <a:r>
              <a:rPr lang="ar-SA" sz="2200" dirty="0">
                <a:cs typeface="PT Bold Heading" pitchFamily="2" charset="-78"/>
              </a:rPr>
              <a:t>إذا كان مركز الكتلة </a:t>
            </a:r>
            <a:r>
              <a:rPr lang="ar-SA" sz="2200" dirty="0">
                <a:solidFill>
                  <a:srgbClr val="3333CC"/>
                </a:solidFill>
                <a:cs typeface="PT Bold Heading" pitchFamily="2" charset="-78"/>
              </a:rPr>
              <a:t>فوق قاعدة الجسم </a:t>
            </a:r>
            <a:r>
              <a:rPr lang="ar-SA" sz="2200" dirty="0">
                <a:cs typeface="PT Bold Heading" pitchFamily="2" charset="-78"/>
              </a:rPr>
              <a:t>یكون الجسم </a:t>
            </a:r>
            <a:r>
              <a:rPr lang="ar-SA" sz="2200" dirty="0" smtClean="0">
                <a:cs typeface="PT Bold Heading" pitchFamily="2" charset="-78"/>
              </a:rPr>
              <a:t>مستقراً . </a:t>
            </a:r>
            <a:endParaRPr lang="ar-SA" sz="2200" dirty="0">
              <a:cs typeface="PT Bold Heading" pitchFamily="2" charset="-78"/>
            </a:endParaRPr>
          </a:p>
          <a:p>
            <a:pPr algn="justLow"/>
            <a:endParaRPr lang="ar-SA" sz="3200" dirty="0">
              <a:cs typeface="PT Bold Heading" pitchFamily="2" charset="-78"/>
            </a:endParaRPr>
          </a:p>
          <a:p>
            <a:pPr algn="justLow"/>
            <a:r>
              <a:rPr lang="ar-SA" sz="2200" dirty="0">
                <a:solidFill>
                  <a:srgbClr val="FF0000"/>
                </a:solidFill>
                <a:cs typeface="PT Bold Heading" pitchFamily="2" charset="-78"/>
              </a:rPr>
              <a:t>**</a:t>
            </a:r>
            <a:r>
              <a:rPr lang="ar-SA" sz="2200" dirty="0">
                <a:cs typeface="PT Bold Heading" pitchFamily="2" charset="-78"/>
              </a:rPr>
              <a:t>إذا كان مركز الكتلة </a:t>
            </a:r>
            <a:r>
              <a:rPr lang="ar-SA" sz="2200" dirty="0">
                <a:solidFill>
                  <a:srgbClr val="3333CC"/>
                </a:solidFill>
                <a:cs typeface="PT Bold Heading" pitchFamily="2" charset="-78"/>
              </a:rPr>
              <a:t>خارج قاعدة الجسم </a:t>
            </a:r>
            <a:r>
              <a:rPr lang="ar-SA" sz="2200" dirty="0">
                <a:cs typeface="PT Bold Heading" pitchFamily="2" charset="-78"/>
              </a:rPr>
              <a:t>یكون الجسم غیر مستقر ویدور أو ینقلب دون </a:t>
            </a:r>
            <a:r>
              <a:rPr lang="ar-SA" sz="2200" dirty="0" smtClean="0">
                <a:cs typeface="PT Bold Heading" pitchFamily="2" charset="-78"/>
              </a:rPr>
              <a:t>تأثیر </a:t>
            </a:r>
            <a:r>
              <a:rPr lang="ar-SA" sz="2200" dirty="0">
                <a:cs typeface="PT Bold Heading" pitchFamily="2" charset="-78"/>
              </a:rPr>
              <a:t>عزم </a:t>
            </a:r>
            <a:r>
              <a:rPr lang="ar-SA" sz="2200" dirty="0" smtClean="0">
                <a:cs typeface="PT Bold Heading" pitchFamily="2" charset="-78"/>
              </a:rPr>
              <a:t>إضافي .</a:t>
            </a:r>
            <a:endParaRPr lang="ar-SA" sz="2200" dirty="0">
              <a:cs typeface="PT Bold Heading" pitchFamily="2" charset="-78"/>
            </a:endParaRPr>
          </a:p>
          <a:p>
            <a:pPr algn="justLow"/>
            <a:endParaRPr lang="ar-SA" sz="3600" dirty="0">
              <a:cs typeface="PT Bold Heading" pitchFamily="2" charset="-78"/>
            </a:endParaRPr>
          </a:p>
          <a:p>
            <a:pPr algn="justLow"/>
            <a:r>
              <a:rPr lang="ar-SA" sz="2200" dirty="0">
                <a:solidFill>
                  <a:srgbClr val="FF0000"/>
                </a:solidFill>
                <a:cs typeface="PT Bold Heading" pitchFamily="2" charset="-78"/>
              </a:rPr>
              <a:t>**</a:t>
            </a:r>
            <a:r>
              <a:rPr lang="ar-SA" sz="2200" dirty="0">
                <a:cs typeface="PT Bold Heading" pitchFamily="2" charset="-78"/>
              </a:rPr>
              <a:t>إذا كانت </a:t>
            </a:r>
            <a:r>
              <a:rPr lang="ar-SA" sz="2200" dirty="0">
                <a:solidFill>
                  <a:srgbClr val="3333CC"/>
                </a:solidFill>
                <a:cs typeface="PT Bold Heading" pitchFamily="2" charset="-78"/>
              </a:rPr>
              <a:t>قاعدة الجسم ضیقة ومركز الكتلة </a:t>
            </a:r>
            <a:r>
              <a:rPr lang="ar-SA" sz="2200" dirty="0" smtClean="0">
                <a:solidFill>
                  <a:srgbClr val="3333CC"/>
                </a:solidFill>
                <a:cs typeface="PT Bold Heading" pitchFamily="2" charset="-78"/>
              </a:rPr>
              <a:t>عالیاً </a:t>
            </a:r>
            <a:r>
              <a:rPr lang="ar-SA" sz="2200" dirty="0">
                <a:cs typeface="PT Bold Heading" pitchFamily="2" charset="-78"/>
              </a:rPr>
              <a:t>یكون الجسم مستقرا لكن </a:t>
            </a:r>
            <a:r>
              <a:rPr lang="ar-SA" sz="2200" dirty="0" smtClean="0">
                <a:cs typeface="PT Bold Heading" pitchFamily="2" charset="-78"/>
              </a:rPr>
              <a:t>أي </a:t>
            </a:r>
            <a:r>
              <a:rPr lang="ar-SA" sz="2200" dirty="0">
                <a:cs typeface="PT Bold Heading" pitchFamily="2" charset="-78"/>
              </a:rPr>
              <a:t>قوة صغیرة </a:t>
            </a:r>
            <a:r>
              <a:rPr lang="ar-SA" sz="2200" dirty="0" smtClean="0">
                <a:cs typeface="PT Bold Heading" pitchFamily="2" charset="-78"/>
              </a:rPr>
              <a:t>تجعله </a:t>
            </a:r>
            <a:r>
              <a:rPr lang="ar-SA" sz="2200" dirty="0">
                <a:cs typeface="PT Bold Heading" pitchFamily="2" charset="-78"/>
              </a:rPr>
              <a:t>ینقلب أو </a:t>
            </a:r>
            <a:r>
              <a:rPr lang="ar-SA" sz="2200" dirty="0" smtClean="0">
                <a:cs typeface="PT Bold Heading" pitchFamily="2" charset="-78"/>
              </a:rPr>
              <a:t>یدور .</a:t>
            </a:r>
            <a:endParaRPr lang="ar-SA" sz="2200" dirty="0">
              <a:cs typeface="PT Bold Heading" pitchFamily="2" charset="-78"/>
            </a:endParaRPr>
          </a:p>
        </p:txBody>
      </p:sp>
      <p:sp>
        <p:nvSpPr>
          <p:cNvPr id="3" name="مستطيل 1"/>
          <p:cNvSpPr>
            <a:spLocks noChangeArrowheads="1"/>
          </p:cNvSpPr>
          <p:nvPr/>
        </p:nvSpPr>
        <p:spPr bwMode="auto">
          <a:xfrm>
            <a:off x="5072066" y="1071546"/>
            <a:ext cx="3171796" cy="584775"/>
          </a:xfrm>
          <a:prstGeom prst="rect">
            <a:avLst/>
          </a:prstGeom>
          <a:noFill/>
          <a:ln w="9525">
            <a:noFill/>
            <a:miter lim="800000"/>
            <a:headEnd/>
            <a:tailEnd/>
          </a:ln>
        </p:spPr>
        <p:txBody>
          <a:bodyPr wrap="square">
            <a:spAutoFit/>
          </a:bodyPr>
          <a:lstStyle/>
          <a:p>
            <a:pPr algn="justLow"/>
            <a:r>
              <a:rPr lang="ar-SA" sz="3200" dirty="0">
                <a:ln>
                  <a:solidFill>
                    <a:schemeClr val="tx1"/>
                  </a:solidFill>
                </a:ln>
                <a:solidFill>
                  <a:srgbClr val="FF0000"/>
                </a:solidFill>
                <a:cs typeface="PT Bold Heading" pitchFamily="2" charset="-78"/>
              </a:rPr>
              <a:t>وبالتالي نستنتج:</a:t>
            </a: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3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800" decel="100000"/>
                                        <p:tgtEl>
                                          <p:spTgt spid="2"/>
                                        </p:tgtEl>
                                      </p:cBhvr>
                                    </p:animEffect>
                                    <p:anim calcmode="lin" valueType="num">
                                      <p:cBhvr>
                                        <p:cTn id="12" dur="800" decel="100000" fill="hold"/>
                                        <p:tgtEl>
                                          <p:spTgt spid="2"/>
                                        </p:tgtEl>
                                        <p:attrNameLst>
                                          <p:attrName>style.rotation</p:attrName>
                                        </p:attrNameLst>
                                      </p:cBhvr>
                                      <p:tavLst>
                                        <p:tav tm="0">
                                          <p:val>
                                            <p:fltVal val="-90"/>
                                          </p:val>
                                        </p:tav>
                                        <p:tav tm="100000">
                                          <p:val>
                                            <p:fltVal val="0"/>
                                          </p:val>
                                        </p:tav>
                                      </p:tavLst>
                                    </p:anim>
                                    <p:anim calcmode="lin" valueType="num">
                                      <p:cBhvr>
                                        <p:cTn id="13" dur="800" decel="100000" fill="hold"/>
                                        <p:tgtEl>
                                          <p:spTgt spid="2"/>
                                        </p:tgtEl>
                                        <p:attrNameLst>
                                          <p:attrName>ppt_x</p:attrName>
                                        </p:attrNameLst>
                                      </p:cBhvr>
                                      <p:tavLst>
                                        <p:tav tm="0">
                                          <p:val>
                                            <p:strVal val="#ppt_x+0.4"/>
                                          </p:val>
                                        </p:tav>
                                        <p:tav tm="100000">
                                          <p:val>
                                            <p:strVal val="#ppt_x-0.05"/>
                                          </p:val>
                                        </p:tav>
                                      </p:tavLst>
                                    </p:anim>
                                    <p:anim calcmode="lin" valueType="num">
                                      <p:cBhvr>
                                        <p:cTn id="14" dur="800" decel="100000" fill="hold"/>
                                        <p:tgtEl>
                                          <p:spTgt spid="2"/>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9329" name="Rectangle 1"/>
          <p:cNvSpPr>
            <a:spLocks noChangeArrowheads="1"/>
          </p:cNvSpPr>
          <p:nvPr/>
        </p:nvSpPr>
        <p:spPr bwMode="auto">
          <a:xfrm>
            <a:off x="571472" y="500042"/>
            <a:ext cx="6786578" cy="2636579"/>
          </a:xfrm>
          <a:prstGeom prst="rect">
            <a:avLst/>
          </a:prstGeom>
          <a:noFill/>
          <a:ln w="9525">
            <a:noFill/>
            <a:miter lim="800000"/>
            <a:headEnd/>
            <a:tailEnd/>
          </a:ln>
          <a:effectLst/>
        </p:spPr>
        <p:txBody>
          <a:bodyPr vert="horz" wrap="square" lIns="91440" tIns="45720" rIns="91440" bIns="12696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i="0" u="none" strike="noStrike" cap="none" normalizeH="0" baseline="0" dirty="0" smtClean="0">
                <a:ln>
                  <a:solidFill>
                    <a:schemeClr val="tx1"/>
                  </a:solidFill>
                </a:ln>
                <a:solidFill>
                  <a:srgbClr val="92CDDC"/>
                </a:solidFill>
                <a:effectLst/>
                <a:latin typeface="Calibri" pitchFamily="34" charset="0"/>
                <a:cs typeface="PT Bold Heading" pitchFamily="2" charset="-78"/>
              </a:rPr>
              <a:t>الاستقرائيات (الثبات) :</a:t>
            </a:r>
            <a:endParaRPr kumimoji="0" lang="ar-SA" sz="2800" i="0" u="none" strike="noStrike" cap="none" normalizeH="0" baseline="0" dirty="0" smtClean="0">
              <a:ln>
                <a:solidFill>
                  <a:schemeClr val="tx1"/>
                </a:solidFill>
              </a:ln>
              <a:solidFill>
                <a:schemeClr val="tx1"/>
              </a:solidFill>
              <a:effectLst/>
              <a:latin typeface="Arial" pitchFamily="34" charset="0"/>
              <a:cs typeface="PT Bold Heading"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ar-SA" sz="2200" i="0" u="none" strike="noStrike" cap="none" normalizeH="0" baseline="0" dirty="0" smtClean="0">
              <a:ln>
                <a:noFill/>
              </a:ln>
              <a:solidFill>
                <a:srgbClr val="943634"/>
              </a:solidFill>
              <a:effectLst/>
              <a:latin typeface="Calibri" pitchFamily="34" charset="0"/>
              <a:cs typeface="PT Bold Heading" pitchFamily="2" charset="-78"/>
            </a:endParaRPr>
          </a:p>
          <a:p>
            <a:pPr lvl="0" algn="justLow" eaLnBrk="0" fontAlgn="base" hangingPunct="0">
              <a:spcBef>
                <a:spcPct val="0"/>
              </a:spcBef>
              <a:spcAft>
                <a:spcPct val="0"/>
              </a:spcAft>
            </a:pPr>
            <a:r>
              <a:rPr kumimoji="0" lang="ar-SA" sz="2200" i="0" u="none" strike="noStrike" cap="none" normalizeH="0" baseline="0" dirty="0" smtClean="0">
                <a:ln>
                  <a:noFill/>
                </a:ln>
                <a:solidFill>
                  <a:srgbClr val="943634"/>
                </a:solidFill>
                <a:effectLst/>
                <a:latin typeface="Calibri" pitchFamily="34" charset="0"/>
                <a:cs typeface="PT Bold Heading" pitchFamily="2" charset="-78"/>
              </a:rPr>
              <a:t>الجسم المستقر:</a:t>
            </a:r>
            <a:r>
              <a:rPr kumimoji="0" lang="ar-SA" sz="2200" i="0" u="none" strike="noStrike" cap="none" normalizeH="0" baseline="0" dirty="0" smtClean="0">
                <a:ln>
                  <a:noFill/>
                </a:ln>
                <a:solidFill>
                  <a:srgbClr val="76923C"/>
                </a:solidFill>
                <a:effectLst/>
                <a:latin typeface="Calibri" pitchFamily="34" charset="0"/>
                <a:cs typeface="PT Bold Heading" pitchFamily="2" charset="-78"/>
              </a:rPr>
              <a:t> </a:t>
            </a:r>
            <a:r>
              <a:rPr kumimoji="0" lang="ar-SA" sz="2200" i="0" u="none" strike="noStrike" cap="none" normalizeH="0" baseline="0" dirty="0" smtClean="0">
                <a:ln>
                  <a:noFill/>
                </a:ln>
                <a:effectLst/>
                <a:latin typeface="Calibri" pitchFamily="34" charset="0"/>
                <a:cs typeface="PT Bold Heading" pitchFamily="2" charset="-78"/>
              </a:rPr>
              <a:t>إذ كان مركز الكتلة فوق القاعدة وتكون القاعدة عريضة </a:t>
            </a:r>
            <a:r>
              <a:rPr lang="ar-SA" sz="2200" dirty="0" smtClean="0">
                <a:latin typeface="Calibri" pitchFamily="34" charset="0"/>
                <a:cs typeface="PT Bold Heading" pitchFamily="2" charset="-78"/>
              </a:rPr>
              <a:t>. </a:t>
            </a:r>
            <a:endParaRPr kumimoji="0" lang="ar-SA" sz="2200" i="0" u="none" strike="noStrike" cap="none" normalizeH="0" baseline="0" dirty="0" smtClean="0">
              <a:ln>
                <a:noFill/>
              </a:ln>
              <a:effectLst/>
              <a:latin typeface="Arial" pitchFamily="34" charset="0"/>
              <a:cs typeface="PT Bold Heading"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ar-SA" sz="2200" i="0" u="none" strike="noStrike" cap="none" normalizeH="0" baseline="0" dirty="0" smtClean="0">
              <a:ln>
                <a:noFill/>
              </a:ln>
              <a:solidFill>
                <a:srgbClr val="943634"/>
              </a:solidFill>
              <a:effectLst/>
              <a:latin typeface="Calibri" pitchFamily="34" charset="0"/>
              <a:cs typeface="PT Bold Heading"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i="0" u="none" strike="noStrike" cap="none" normalizeH="0" baseline="0" dirty="0" smtClean="0">
                <a:ln>
                  <a:noFill/>
                </a:ln>
                <a:solidFill>
                  <a:srgbClr val="943634"/>
                </a:solidFill>
                <a:effectLst/>
                <a:latin typeface="Calibri" pitchFamily="34" charset="0"/>
                <a:cs typeface="PT Bold Heading" pitchFamily="2" charset="-78"/>
              </a:rPr>
              <a:t>الجسم الغير مستقر : </a:t>
            </a:r>
            <a:r>
              <a:rPr kumimoji="0" lang="ar-SA" sz="2200" i="0" u="none" strike="noStrike" cap="none" normalizeH="0" baseline="0" dirty="0" smtClean="0">
                <a:ln>
                  <a:noFill/>
                </a:ln>
                <a:effectLst/>
                <a:latin typeface="Calibri" pitchFamily="34" charset="0"/>
                <a:cs typeface="PT Bold Heading" pitchFamily="2" charset="-78"/>
              </a:rPr>
              <a:t>إذا كان مركز الكتلة خارج القاعدة فإنه قابل للدوران والانقلاب.</a:t>
            </a:r>
            <a:endParaRPr kumimoji="0" lang="ar-SA" sz="2200" i="0" u="none" strike="noStrike" cap="none" normalizeH="0" baseline="0" dirty="0" smtClean="0">
              <a:ln>
                <a:noFill/>
              </a:ln>
              <a:effectLst/>
              <a:latin typeface="Arial" pitchFamily="34" charset="0"/>
              <a:cs typeface="PT Bold Heading" pitchFamily="2" charset="-78"/>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iterate type="wd">
                                    <p:tmPct val="10000"/>
                                  </p:iterate>
                                  <p:childTnLst>
                                    <p:set>
                                      <p:cBhvr>
                                        <p:cTn id="6" dur="1" fill="hold">
                                          <p:stCondLst>
                                            <p:cond delay="0"/>
                                          </p:stCondLst>
                                        </p:cTn>
                                        <p:tgtEl>
                                          <p:spTgt spid="99329"/>
                                        </p:tgtEl>
                                        <p:attrNameLst>
                                          <p:attrName>style.visibility</p:attrName>
                                        </p:attrNameLst>
                                      </p:cBhvr>
                                      <p:to>
                                        <p:strVal val="visible"/>
                                      </p:to>
                                    </p:set>
                                    <p:anim from="(-#ppt_w/2)" to="(#ppt_x)" calcmode="lin" valueType="num">
                                      <p:cBhvr>
                                        <p:cTn id="7" dur="600" fill="hold">
                                          <p:stCondLst>
                                            <p:cond delay="0"/>
                                          </p:stCondLst>
                                        </p:cTn>
                                        <p:tgtEl>
                                          <p:spTgt spid="99329"/>
                                        </p:tgtEl>
                                        <p:attrNameLst>
                                          <p:attrName>ppt_x</p:attrName>
                                        </p:attrNameLst>
                                      </p:cBhvr>
                                    </p:anim>
                                    <p:anim from="0" to="-1.0" calcmode="lin" valueType="num">
                                      <p:cBhvr>
                                        <p:cTn id="8" dur="200" decel="50000" autoRev="1" fill="hold">
                                          <p:stCondLst>
                                            <p:cond delay="600"/>
                                          </p:stCondLst>
                                        </p:cTn>
                                        <p:tgtEl>
                                          <p:spTgt spid="99329"/>
                                        </p:tgtEl>
                                        <p:attrNameLst>
                                          <p:attrName>xshear</p:attrName>
                                        </p:attrNameLst>
                                      </p:cBhvr>
                                    </p:anim>
                                    <p:animScale>
                                      <p:cBhvr>
                                        <p:cTn id="9" dur="200" decel="100000" autoRev="1" fill="hold">
                                          <p:stCondLst>
                                            <p:cond delay="600"/>
                                          </p:stCondLst>
                                        </p:cTn>
                                        <p:tgtEl>
                                          <p:spTgt spid="99329"/>
                                        </p:tgtEl>
                                      </p:cBhvr>
                                      <p:from x="100000" y="100000"/>
                                      <p:to x="80000" y="100000"/>
                                    </p:animScale>
                                    <p:anim by="(#ppt_h/3+#ppt_w*0.1)" calcmode="lin" valueType="num">
                                      <p:cBhvr additive="sum">
                                        <p:cTn id="10" dur="200" decel="100000" autoRev="1" fill="hold">
                                          <p:stCondLst>
                                            <p:cond delay="600"/>
                                          </p:stCondLst>
                                        </p:cTn>
                                        <p:tgtEl>
                                          <p:spTgt spid="99329"/>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29"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674" name="مستطيل 1"/>
          <p:cNvSpPr>
            <a:spLocks noChangeArrowheads="1"/>
          </p:cNvSpPr>
          <p:nvPr/>
        </p:nvSpPr>
        <p:spPr bwMode="auto">
          <a:xfrm>
            <a:off x="714348" y="1087923"/>
            <a:ext cx="2759089" cy="769441"/>
          </a:xfrm>
          <a:prstGeom prst="rect">
            <a:avLst/>
          </a:prstGeom>
          <a:noFill/>
          <a:ln w="9525">
            <a:noFill/>
            <a:miter lim="800000"/>
            <a:headEnd/>
            <a:tailEnd/>
          </a:ln>
        </p:spPr>
        <p:txBody>
          <a:bodyPr wrap="none">
            <a:spAutoFit/>
          </a:bodyPr>
          <a:lstStyle/>
          <a:p>
            <a:pPr algn="justLow"/>
            <a:r>
              <a:rPr lang="ar-SA" sz="4400" dirty="0">
                <a:solidFill>
                  <a:srgbClr val="3333CC"/>
                </a:solidFill>
                <a:cs typeface="PT Bold Heading" pitchFamily="2" charset="-78"/>
              </a:rPr>
              <a:t>شرطا الاتزان</a:t>
            </a:r>
          </a:p>
        </p:txBody>
      </p:sp>
      <p:sp>
        <p:nvSpPr>
          <p:cNvPr id="28675" name="مستطيل 2"/>
          <p:cNvSpPr>
            <a:spLocks noChangeArrowheads="1"/>
          </p:cNvSpPr>
          <p:nvPr/>
        </p:nvSpPr>
        <p:spPr bwMode="auto">
          <a:xfrm>
            <a:off x="642910" y="2071678"/>
            <a:ext cx="7796218" cy="830997"/>
          </a:xfrm>
          <a:prstGeom prst="rect">
            <a:avLst/>
          </a:prstGeom>
          <a:noFill/>
          <a:ln w="9525">
            <a:noFill/>
            <a:miter lim="800000"/>
            <a:headEnd/>
            <a:tailEnd/>
          </a:ln>
        </p:spPr>
        <p:txBody>
          <a:bodyPr wrap="square">
            <a:spAutoFit/>
          </a:bodyPr>
          <a:lstStyle/>
          <a:p>
            <a:pPr algn="justLow"/>
            <a:r>
              <a:rPr lang="ar-SA" sz="2400" dirty="0">
                <a:solidFill>
                  <a:schemeClr val="accent2">
                    <a:lumMod val="75000"/>
                  </a:schemeClr>
                </a:solidFill>
                <a:cs typeface="PT Bold Heading" pitchFamily="2" charset="-78"/>
              </a:rPr>
              <a:t>الشرط الأول </a:t>
            </a:r>
            <a:r>
              <a:rPr lang="ar-SA" sz="2400" dirty="0" smtClean="0">
                <a:solidFill>
                  <a:schemeClr val="accent2">
                    <a:lumMod val="75000"/>
                  </a:schemeClr>
                </a:solidFill>
                <a:cs typeface="PT Bold Heading" pitchFamily="2" charset="-78"/>
              </a:rPr>
              <a:t>:</a:t>
            </a:r>
            <a:r>
              <a:rPr lang="ar-SA" sz="2400" dirty="0" smtClean="0">
                <a:solidFill>
                  <a:srgbClr val="FFFF00"/>
                </a:solidFill>
                <a:cs typeface="PT Bold Heading" pitchFamily="2" charset="-78"/>
              </a:rPr>
              <a:t> </a:t>
            </a:r>
            <a:r>
              <a:rPr lang="ar-SA" sz="2400" dirty="0">
                <a:cs typeface="PT Bold Heading" pitchFamily="2" charset="-78"/>
              </a:rPr>
              <a:t>یجب أن یكون الجسم </a:t>
            </a:r>
            <a:r>
              <a:rPr lang="ar-SA" sz="2400" dirty="0" smtClean="0">
                <a:cs typeface="PT Bold Heading" pitchFamily="2" charset="-78"/>
              </a:rPr>
              <a:t>في </a:t>
            </a:r>
            <a:r>
              <a:rPr lang="ar-SA" sz="2400" dirty="0">
                <a:cs typeface="PT Bold Heading" pitchFamily="2" charset="-78"/>
              </a:rPr>
              <a:t>حالة </a:t>
            </a:r>
            <a:r>
              <a:rPr lang="ar-SA" sz="2400" dirty="0" smtClean="0">
                <a:cs typeface="PT Bold Heading" pitchFamily="2" charset="-78"/>
              </a:rPr>
              <a:t>اتزان انتقالي أي </a:t>
            </a:r>
            <a:r>
              <a:rPr lang="ar-SA" sz="2400" dirty="0">
                <a:cs typeface="PT Bold Heading" pitchFamily="2" charset="-78"/>
              </a:rPr>
              <a:t>أن مجموع القوى المؤثرة على </a:t>
            </a:r>
            <a:r>
              <a:rPr lang="ar-SA" sz="2400" dirty="0" smtClean="0">
                <a:cs typeface="PT Bold Heading" pitchFamily="2" charset="-78"/>
              </a:rPr>
              <a:t>الجسم .</a:t>
            </a:r>
            <a:endParaRPr lang="ar-SA" sz="2400" dirty="0">
              <a:cs typeface="PT Bold Heading" pitchFamily="2" charset="-78"/>
            </a:endParaRPr>
          </a:p>
        </p:txBody>
      </p:sp>
      <p:sp>
        <p:nvSpPr>
          <p:cNvPr id="28676" name="مستطيل 3"/>
          <p:cNvSpPr>
            <a:spLocks noChangeArrowheads="1"/>
          </p:cNvSpPr>
          <p:nvPr/>
        </p:nvSpPr>
        <p:spPr bwMode="auto">
          <a:xfrm>
            <a:off x="3874720" y="2857496"/>
            <a:ext cx="1483098" cy="523220"/>
          </a:xfrm>
          <a:prstGeom prst="rect">
            <a:avLst/>
          </a:prstGeom>
          <a:noFill/>
          <a:ln w="9525">
            <a:noFill/>
            <a:miter lim="800000"/>
            <a:headEnd/>
            <a:tailEnd/>
          </a:ln>
        </p:spPr>
        <p:txBody>
          <a:bodyPr wrap="none">
            <a:spAutoFit/>
          </a:bodyPr>
          <a:lstStyle/>
          <a:p>
            <a:pPr algn="justLow"/>
            <a:r>
              <a:rPr lang="en-US" sz="2800" b="1" dirty="0">
                <a:solidFill>
                  <a:srgbClr val="C00000"/>
                </a:solidFill>
                <a:cs typeface="PT Bold Heading" pitchFamily="2" charset="-78"/>
              </a:rPr>
              <a:t>(Ʃ </a:t>
            </a:r>
            <a:r>
              <a:rPr lang="en-US" sz="2800" b="1" i="1" dirty="0">
                <a:solidFill>
                  <a:srgbClr val="C00000"/>
                </a:solidFill>
                <a:cs typeface="PT Bold Heading" pitchFamily="2" charset="-78"/>
              </a:rPr>
              <a:t>F = 0 )</a:t>
            </a:r>
            <a:endParaRPr lang="ar-SA" sz="2800" b="1" dirty="0">
              <a:solidFill>
                <a:srgbClr val="C00000"/>
              </a:solidFill>
              <a:cs typeface="PT Bold Heading" pitchFamily="2" charset="-78"/>
            </a:endParaRPr>
          </a:p>
        </p:txBody>
      </p:sp>
      <p:sp>
        <p:nvSpPr>
          <p:cNvPr id="28677" name="مستطيل 4"/>
          <p:cNvSpPr>
            <a:spLocks noChangeArrowheads="1"/>
          </p:cNvSpPr>
          <p:nvPr/>
        </p:nvSpPr>
        <p:spPr bwMode="auto">
          <a:xfrm>
            <a:off x="642910" y="3500438"/>
            <a:ext cx="7777170" cy="1231106"/>
          </a:xfrm>
          <a:prstGeom prst="rect">
            <a:avLst/>
          </a:prstGeom>
          <a:noFill/>
          <a:ln w="9525">
            <a:noFill/>
            <a:miter lim="800000"/>
            <a:headEnd/>
            <a:tailEnd/>
          </a:ln>
        </p:spPr>
        <p:txBody>
          <a:bodyPr wrap="square">
            <a:spAutoFit/>
          </a:bodyPr>
          <a:lstStyle/>
          <a:p>
            <a:pPr algn="justLow"/>
            <a:r>
              <a:rPr lang="ar-SA" sz="2200" dirty="0">
                <a:solidFill>
                  <a:schemeClr val="accent2">
                    <a:lumMod val="75000"/>
                  </a:schemeClr>
                </a:solidFill>
                <a:cs typeface="PT Bold Heading" pitchFamily="2" charset="-78"/>
              </a:rPr>
              <a:t>الشرط </a:t>
            </a:r>
            <a:r>
              <a:rPr lang="ar-SA" sz="2200" dirty="0" smtClean="0">
                <a:solidFill>
                  <a:schemeClr val="accent2">
                    <a:lumMod val="75000"/>
                  </a:schemeClr>
                </a:solidFill>
                <a:cs typeface="PT Bold Heading" pitchFamily="2" charset="-78"/>
              </a:rPr>
              <a:t>الثاني </a:t>
            </a:r>
            <a:r>
              <a:rPr lang="ar-SA" sz="2200" dirty="0">
                <a:solidFill>
                  <a:schemeClr val="accent2">
                    <a:lumMod val="75000"/>
                  </a:schemeClr>
                </a:solidFill>
                <a:cs typeface="PT Bold Heading" pitchFamily="2" charset="-78"/>
              </a:rPr>
              <a:t>: </a:t>
            </a:r>
            <a:r>
              <a:rPr lang="ar-SA" sz="2200" dirty="0">
                <a:cs typeface="PT Bold Heading" pitchFamily="2" charset="-78"/>
              </a:rPr>
              <a:t>یجب أن یكون الجسم </a:t>
            </a:r>
            <a:r>
              <a:rPr lang="ar-SA" sz="2200" dirty="0" smtClean="0">
                <a:cs typeface="PT Bold Heading" pitchFamily="2" charset="-78"/>
              </a:rPr>
              <a:t>في </a:t>
            </a:r>
            <a:r>
              <a:rPr lang="ar-SA" sz="2200" dirty="0">
                <a:cs typeface="PT Bold Heading" pitchFamily="2" charset="-78"/>
              </a:rPr>
              <a:t>حالة </a:t>
            </a:r>
            <a:r>
              <a:rPr lang="ar-SA" sz="2200" dirty="0" smtClean="0">
                <a:cs typeface="PT Bold Heading" pitchFamily="2" charset="-78"/>
              </a:rPr>
              <a:t>اتزان دوراني أي </a:t>
            </a:r>
            <a:r>
              <a:rPr lang="ar-SA" sz="2200" dirty="0">
                <a:cs typeface="PT Bold Heading" pitchFamily="2" charset="-78"/>
              </a:rPr>
              <a:t>أن مجموع </a:t>
            </a:r>
            <a:r>
              <a:rPr lang="ar-SA" sz="2200" dirty="0" err="1">
                <a:cs typeface="PT Bold Heading" pitchFamily="2" charset="-78"/>
              </a:rPr>
              <a:t>العزوم</a:t>
            </a:r>
            <a:r>
              <a:rPr lang="ar-SA" sz="2200" dirty="0">
                <a:cs typeface="PT Bold Heading" pitchFamily="2" charset="-78"/>
              </a:rPr>
              <a:t> </a:t>
            </a:r>
            <a:r>
              <a:rPr lang="ar-SA" sz="2200" dirty="0" smtClean="0">
                <a:cs typeface="PT Bold Heading" pitchFamily="2" charset="-78"/>
              </a:rPr>
              <a:t>المؤثر على </a:t>
            </a:r>
            <a:r>
              <a:rPr lang="ar-SA" sz="2200" dirty="0">
                <a:cs typeface="PT Bold Heading" pitchFamily="2" charset="-78"/>
              </a:rPr>
              <a:t>الجسم </a:t>
            </a:r>
            <a:r>
              <a:rPr lang="ar-SA" sz="2200" dirty="0" smtClean="0">
                <a:cs typeface="PT Bold Heading" pitchFamily="2" charset="-78"/>
              </a:rPr>
              <a:t>.</a:t>
            </a:r>
            <a:endParaRPr lang="ar-SA" sz="2200" dirty="0">
              <a:cs typeface="PT Bold Heading" pitchFamily="2" charset="-78"/>
            </a:endParaRPr>
          </a:p>
          <a:p>
            <a:pPr algn="ctr"/>
            <a:r>
              <a:rPr lang="en-US" sz="3000" b="1" dirty="0" smtClean="0">
                <a:solidFill>
                  <a:schemeClr val="accent2">
                    <a:lumMod val="75000"/>
                  </a:schemeClr>
                </a:solidFill>
                <a:cs typeface="PT Bold Heading" pitchFamily="2" charset="-78"/>
              </a:rPr>
              <a:t>(</a:t>
            </a:r>
            <a:r>
              <a:rPr lang="en-US" sz="3000" b="1" dirty="0" err="1" smtClean="0">
                <a:solidFill>
                  <a:schemeClr val="accent2">
                    <a:lumMod val="75000"/>
                  </a:schemeClr>
                </a:solidFill>
                <a:cs typeface="PT Bold Heading" pitchFamily="2" charset="-78"/>
              </a:rPr>
              <a:t>Ʃ</a:t>
            </a:r>
            <a:r>
              <a:rPr lang="en-US" sz="3000" b="1" i="1" dirty="0" err="1" smtClean="0">
                <a:solidFill>
                  <a:schemeClr val="accent2">
                    <a:lumMod val="75000"/>
                  </a:schemeClr>
                </a:solidFill>
                <a:cs typeface="PT Bold Heading" pitchFamily="2" charset="-78"/>
              </a:rPr>
              <a:t>t</a:t>
            </a:r>
            <a:r>
              <a:rPr lang="en-US" sz="3000" b="1" i="1" dirty="0" smtClean="0">
                <a:solidFill>
                  <a:schemeClr val="accent2">
                    <a:lumMod val="75000"/>
                  </a:schemeClr>
                </a:solidFill>
                <a:cs typeface="PT Bold Heading" pitchFamily="2" charset="-78"/>
              </a:rPr>
              <a:t> </a:t>
            </a:r>
            <a:r>
              <a:rPr lang="en-US" sz="3000" b="1" i="1" dirty="0">
                <a:solidFill>
                  <a:schemeClr val="accent2">
                    <a:lumMod val="75000"/>
                  </a:schemeClr>
                </a:solidFill>
                <a:cs typeface="PT Bold Heading" pitchFamily="2" charset="-78"/>
              </a:rPr>
              <a:t>= 0 )</a:t>
            </a:r>
            <a:endParaRPr lang="ar-SA" sz="3000" b="1" dirty="0">
              <a:solidFill>
                <a:schemeClr val="accent2">
                  <a:lumMod val="75000"/>
                </a:schemeClr>
              </a:solidFill>
              <a:cs typeface="PT Bold Heading" pitchFamily="2" charset="-78"/>
            </a:endParaRPr>
          </a:p>
        </p:txBody>
      </p:sp>
      <p:pic>
        <p:nvPicPr>
          <p:cNvPr id="6" name="Picture 2"/>
          <p:cNvPicPr>
            <a:picLocks noChangeAspect="1" noChangeArrowheads="1"/>
          </p:cNvPicPr>
          <p:nvPr/>
        </p:nvPicPr>
        <p:blipFill>
          <a:blip r:embed="rId3"/>
          <a:srcRect/>
          <a:stretch>
            <a:fillRect/>
          </a:stretch>
        </p:blipFill>
        <p:spPr bwMode="auto">
          <a:xfrm>
            <a:off x="2214546" y="4786322"/>
            <a:ext cx="4429156" cy="2000264"/>
          </a:xfrm>
          <a:prstGeom prst="rect">
            <a:avLst/>
          </a:prstGeom>
          <a:noFill/>
          <a:ln w="9525">
            <a:noFill/>
            <a:miter lim="800000"/>
            <a:headEnd/>
            <a:tailEnd/>
          </a:ln>
        </p:spPr>
      </p:pic>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blinds(horizontal)">
                                      <p:cBhvr>
                                        <p:cTn id="7" dur="500"/>
                                        <p:tgtEl>
                                          <p:spTgt spid="28674"/>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8675"/>
                                        </p:tgtEl>
                                        <p:attrNameLst>
                                          <p:attrName>style.visibility</p:attrName>
                                        </p:attrNameLst>
                                      </p:cBhvr>
                                      <p:to>
                                        <p:strVal val="visible"/>
                                      </p:to>
                                    </p:set>
                                    <p:animEffect transition="in" filter="blinds(horizontal)">
                                      <p:cBhvr>
                                        <p:cTn id="11" dur="500"/>
                                        <p:tgtEl>
                                          <p:spTgt spid="28675"/>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28676"/>
                                        </p:tgtEl>
                                        <p:attrNameLst>
                                          <p:attrName>style.visibility</p:attrName>
                                        </p:attrNameLst>
                                      </p:cBhvr>
                                      <p:to>
                                        <p:strVal val="visible"/>
                                      </p:to>
                                    </p:set>
                                    <p:animEffect transition="in" filter="checkerboard(across)">
                                      <p:cBhvr>
                                        <p:cTn id="15" dur="2000"/>
                                        <p:tgtEl>
                                          <p:spTgt spid="28676"/>
                                        </p:tgtEl>
                                      </p:cBhvr>
                                    </p:animEffect>
                                  </p:childTnLst>
                                </p:cTn>
                              </p:par>
                            </p:childTnLst>
                          </p:cTn>
                        </p:par>
                        <p:par>
                          <p:cTn id="16" fill="hold">
                            <p:stCondLst>
                              <p:cond delay="3000"/>
                            </p:stCondLst>
                            <p:childTnLst>
                              <p:par>
                                <p:cTn id="17" presetID="3" presetClass="entr" presetSubtype="10" fill="hold" grpId="0" nodeType="afterEffect">
                                  <p:stCondLst>
                                    <p:cond delay="0"/>
                                  </p:stCondLst>
                                  <p:childTnLst>
                                    <p:set>
                                      <p:cBhvr>
                                        <p:cTn id="18" dur="1" fill="hold">
                                          <p:stCondLst>
                                            <p:cond delay="0"/>
                                          </p:stCondLst>
                                        </p:cTn>
                                        <p:tgtEl>
                                          <p:spTgt spid="28677"/>
                                        </p:tgtEl>
                                        <p:attrNameLst>
                                          <p:attrName>style.visibility</p:attrName>
                                        </p:attrNameLst>
                                      </p:cBhvr>
                                      <p:to>
                                        <p:strVal val="visible"/>
                                      </p:to>
                                    </p:set>
                                    <p:animEffect transition="in" filter="blinds(horizontal)">
                                      <p:cBhvr>
                                        <p:cTn id="19" dur="500"/>
                                        <p:tgtEl>
                                          <p:spTgt spid="28677"/>
                                        </p:tgtEl>
                                      </p:cBhvr>
                                    </p:animEffect>
                                  </p:childTnLst>
                                </p:cTn>
                              </p:par>
                            </p:childTnLst>
                          </p:cTn>
                        </p:par>
                        <p:par>
                          <p:cTn id="20" fill="hold">
                            <p:stCondLst>
                              <p:cond delay="3500"/>
                            </p:stCondLst>
                            <p:childTnLst>
                              <p:par>
                                <p:cTn id="21" presetID="5" presetClass="entr" presetSubtype="1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heckerboard(across)">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p:bldP spid="28676" grpId="0"/>
      <p:bldP spid="2867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7282" name="Picture 2" descr="87878787"/>
          <p:cNvPicPr>
            <a:picLocks noChangeAspect="1" noChangeArrowheads="1"/>
          </p:cNvPicPr>
          <p:nvPr/>
        </p:nvPicPr>
        <p:blipFill>
          <a:blip r:embed="rId3"/>
          <a:srcRect t="28572"/>
          <a:stretch>
            <a:fillRect/>
          </a:stretch>
        </p:blipFill>
        <p:spPr bwMode="auto">
          <a:xfrm>
            <a:off x="285720" y="1643050"/>
            <a:ext cx="8543955" cy="4643446"/>
          </a:xfrm>
          <a:prstGeom prst="rect">
            <a:avLst/>
          </a:prstGeom>
          <a:noFill/>
          <a:ln w="9525">
            <a:noFill/>
            <a:miter lim="800000"/>
            <a:headEnd/>
            <a:tailEnd/>
          </a:ln>
        </p:spPr>
      </p:pic>
      <p:sp>
        <p:nvSpPr>
          <p:cNvPr id="3" name="مربع نص 2"/>
          <p:cNvSpPr txBox="1"/>
          <p:nvPr/>
        </p:nvSpPr>
        <p:spPr>
          <a:xfrm>
            <a:off x="642910" y="428604"/>
            <a:ext cx="7715304" cy="584775"/>
          </a:xfrm>
          <a:prstGeom prst="rect">
            <a:avLst/>
          </a:prstGeom>
          <a:noFill/>
        </p:spPr>
        <p:txBody>
          <a:bodyPr wrap="square" rtlCol="1">
            <a:spAutoFit/>
          </a:bodyPr>
          <a:lstStyle/>
          <a:p>
            <a:pPr algn="ctr"/>
            <a:r>
              <a:rPr lang="ar-SA" sz="3200" b="1" dirty="0" smtClean="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cs typeface="PT Bold Heading" pitchFamily="2" charset="-78"/>
              </a:rPr>
              <a:t>القوة الظاهرية الوهمية ( القوة الطاردة المركزية )</a:t>
            </a:r>
            <a:endParaRPr lang="ar-SA" sz="3200" b="1" dirty="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cs typeface="PT Bold Heading" pitchFamily="2" charset="-78"/>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3400"/>
                            </p:stCondLst>
                            <p:childTnLst>
                              <p:par>
                                <p:cTn id="9" presetID="4" presetClass="entr" presetSubtype="16" fill="hold" nodeType="afterEffect">
                                  <p:stCondLst>
                                    <p:cond delay="0"/>
                                  </p:stCondLst>
                                  <p:childTnLst>
                                    <p:set>
                                      <p:cBhvr>
                                        <p:cTn id="10" dur="1" fill="hold">
                                          <p:stCondLst>
                                            <p:cond delay="0"/>
                                          </p:stCondLst>
                                        </p:cTn>
                                        <p:tgtEl>
                                          <p:spTgt spid="97282"/>
                                        </p:tgtEl>
                                        <p:attrNameLst>
                                          <p:attrName>style.visibility</p:attrName>
                                        </p:attrNameLst>
                                      </p:cBhvr>
                                      <p:to>
                                        <p:strVal val="visible"/>
                                      </p:to>
                                    </p:set>
                                    <p:animEffect transition="in" filter="box(in)">
                                      <p:cBhvr>
                                        <p:cTn id="11" dur="500"/>
                                        <p:tgtEl>
                                          <p:spTgt spid="97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15362" name="مستطيل 3"/>
          <p:cNvSpPr>
            <a:spLocks noChangeArrowheads="1"/>
          </p:cNvSpPr>
          <p:nvPr/>
        </p:nvSpPr>
        <p:spPr bwMode="auto">
          <a:xfrm>
            <a:off x="714348" y="285728"/>
            <a:ext cx="7905752" cy="769441"/>
          </a:xfrm>
          <a:prstGeom prst="rect">
            <a:avLst/>
          </a:prstGeom>
          <a:noFill/>
          <a:ln w="9525">
            <a:noFill/>
            <a:miter lim="800000"/>
            <a:headEnd/>
            <a:tailEnd/>
          </a:ln>
        </p:spPr>
        <p:txBody>
          <a:bodyPr wrap="square">
            <a:spAutoFit/>
          </a:bodyPr>
          <a:lstStyle/>
          <a:p>
            <a:pPr algn="justLow"/>
            <a:r>
              <a:rPr lang="ar-SA" sz="2200" dirty="0">
                <a:cs typeface="PT Bold Heading" pitchFamily="2" charset="-78"/>
              </a:rPr>
              <a:t>المقصود </a:t>
            </a:r>
            <a:r>
              <a:rPr lang="ar-SA" sz="2200" dirty="0" err="1">
                <a:cs typeface="PT Bold Heading" pitchFamily="2" charset="-78"/>
              </a:rPr>
              <a:t>بـ</a:t>
            </a:r>
            <a:r>
              <a:rPr lang="ar-SA" sz="2200" dirty="0">
                <a:cs typeface="PT Bold Heading" pitchFamily="2" charset="-78"/>
              </a:rPr>
              <a:t> " </a:t>
            </a:r>
            <a:r>
              <a:rPr lang="ar-SA" sz="2200" dirty="0">
                <a:solidFill>
                  <a:srgbClr val="00B050"/>
                </a:solidFill>
                <a:cs typeface="PT Bold Heading" pitchFamily="2" charset="-78"/>
              </a:rPr>
              <a:t>كلما </a:t>
            </a:r>
            <a:r>
              <a:rPr lang="ar-SA" sz="2200" dirty="0" err="1">
                <a:solidFill>
                  <a:srgbClr val="00B050"/>
                </a:solidFill>
                <a:cs typeface="PT Bold Heading" pitchFamily="2" charset="-78"/>
              </a:rPr>
              <a:t>أقتربت</a:t>
            </a:r>
            <a:r>
              <a:rPr lang="ar-SA" sz="2200" dirty="0">
                <a:solidFill>
                  <a:srgbClr val="00B050"/>
                </a:solidFill>
                <a:cs typeface="PT Bold Heading" pitchFamily="2" charset="-78"/>
              </a:rPr>
              <a:t> الكتلة من محور الدوران " </a:t>
            </a:r>
            <a:r>
              <a:rPr lang="ar-SA" sz="2200" dirty="0">
                <a:cs typeface="PT Bold Heading" pitchFamily="2" charset="-78"/>
              </a:rPr>
              <a:t>أي كلما كانت كتلتها أقرب إلى المركز أو في المركز نفسه ، والصورة التالية توضح المُراد </a:t>
            </a:r>
            <a:r>
              <a:rPr lang="ar-SA" sz="2200" dirty="0" smtClean="0">
                <a:cs typeface="PT Bold Heading" pitchFamily="2" charset="-78"/>
              </a:rPr>
              <a:t>:</a:t>
            </a:r>
            <a:endParaRPr lang="ar-SA" sz="2200" dirty="0">
              <a:cs typeface="PT Bold Heading" pitchFamily="2" charset="-78"/>
            </a:endParaRPr>
          </a:p>
        </p:txBody>
      </p:sp>
      <p:sp>
        <p:nvSpPr>
          <p:cNvPr id="5" name="مستطيل 4"/>
          <p:cNvSpPr>
            <a:spLocks noChangeArrowheads="1"/>
          </p:cNvSpPr>
          <p:nvPr/>
        </p:nvSpPr>
        <p:spPr bwMode="auto">
          <a:xfrm>
            <a:off x="1357290" y="4357694"/>
            <a:ext cx="6667488" cy="830997"/>
          </a:xfrm>
          <a:prstGeom prst="rect">
            <a:avLst/>
          </a:prstGeom>
          <a:noFill/>
          <a:ln w="9525">
            <a:noFill/>
            <a:miter lim="800000"/>
            <a:headEnd/>
            <a:tailEnd/>
          </a:ln>
        </p:spPr>
        <p:txBody>
          <a:bodyPr wrap="square">
            <a:spAutoFit/>
          </a:bodyPr>
          <a:lstStyle/>
          <a:p>
            <a:pPr algn="justLow"/>
            <a:r>
              <a:rPr lang="ar-SA" sz="2400" dirty="0">
                <a:solidFill>
                  <a:schemeClr val="accent2">
                    <a:lumMod val="75000"/>
                  </a:schemeClr>
                </a:solidFill>
                <a:cs typeface="PT Bold Heading" pitchFamily="2" charset="-78"/>
              </a:rPr>
              <a:t>لاحظ أنّ الجسم الأول كتلته أبعد عن المركز ( محور الدوران ) بينما كتلة الجسم </a:t>
            </a:r>
            <a:r>
              <a:rPr lang="ar-SA" sz="2400" dirty="0" smtClean="0">
                <a:solidFill>
                  <a:schemeClr val="accent2">
                    <a:lumMod val="75000"/>
                  </a:schemeClr>
                </a:solidFill>
                <a:cs typeface="PT Bold Heading" pitchFamily="2" charset="-78"/>
              </a:rPr>
              <a:t>الرابع </a:t>
            </a:r>
            <a:r>
              <a:rPr lang="ar-SA" sz="2400" dirty="0">
                <a:solidFill>
                  <a:schemeClr val="accent2">
                    <a:lumMod val="75000"/>
                  </a:schemeClr>
                </a:solidFill>
                <a:cs typeface="PT Bold Heading" pitchFamily="2" charset="-78"/>
              </a:rPr>
              <a:t>تمر بالمركز </a:t>
            </a:r>
            <a:r>
              <a:rPr lang="ar-SA" sz="2400" dirty="0" smtClean="0">
                <a:solidFill>
                  <a:schemeClr val="accent2">
                    <a:lumMod val="75000"/>
                  </a:schemeClr>
                </a:solidFill>
                <a:cs typeface="PT Bold Heading" pitchFamily="2" charset="-78"/>
              </a:rPr>
              <a:t> .</a:t>
            </a:r>
            <a:endParaRPr lang="ar-SA" sz="2400" dirty="0">
              <a:solidFill>
                <a:schemeClr val="accent2">
                  <a:lumMod val="75000"/>
                </a:schemeClr>
              </a:solidFill>
              <a:cs typeface="PT Bold Heading" pitchFamily="2" charset="-78"/>
            </a:endParaRPr>
          </a:p>
        </p:txBody>
      </p:sp>
      <p:pic>
        <p:nvPicPr>
          <p:cNvPr id="144387" name="Picture 3" descr="C:\Users\تاتو\Desktop\user4347_pic1146_1315483332.jpg"/>
          <p:cNvPicPr>
            <a:picLocks noChangeAspect="1" noChangeArrowheads="1"/>
          </p:cNvPicPr>
          <p:nvPr/>
        </p:nvPicPr>
        <p:blipFill>
          <a:blip r:embed="rId3"/>
          <a:srcRect/>
          <a:stretch>
            <a:fillRect/>
          </a:stretch>
        </p:blipFill>
        <p:spPr bwMode="auto">
          <a:xfrm>
            <a:off x="500034" y="1428736"/>
            <a:ext cx="8196290" cy="2402361"/>
          </a:xfrm>
          <a:prstGeom prst="rect">
            <a:avLst/>
          </a:prstGeom>
          <a:noFill/>
          <a:ln w="9525">
            <a:solidFill>
              <a:schemeClr val="accent1">
                <a:lumMod val="75000"/>
              </a:schemeClr>
            </a:solidFill>
            <a:miter lim="800000"/>
            <a:headEnd/>
            <a:tailEnd/>
          </a:ln>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wd">
                                    <p:tmPct val="10000"/>
                                  </p:iterate>
                                  <p:childTnLst>
                                    <p:set>
                                      <p:cBhvr>
                                        <p:cTn id="6" dur="1" fill="hold">
                                          <p:stCondLst>
                                            <p:cond delay="0"/>
                                          </p:stCondLst>
                                        </p:cTn>
                                        <p:tgtEl>
                                          <p:spTgt spid="15362"/>
                                        </p:tgtEl>
                                        <p:attrNameLst>
                                          <p:attrName>style.visibility</p:attrName>
                                        </p:attrNameLst>
                                      </p:cBhvr>
                                      <p:to>
                                        <p:strVal val="visible"/>
                                      </p:to>
                                    </p:set>
                                    <p:anim calcmode="lin" valueType="num">
                                      <p:cBhvr>
                                        <p:cTn id="7" dur="500" fill="hold"/>
                                        <p:tgtEl>
                                          <p:spTgt spid="15362"/>
                                        </p:tgtEl>
                                        <p:attrNameLst>
                                          <p:attrName>ppt_w</p:attrName>
                                        </p:attrNameLst>
                                      </p:cBhvr>
                                      <p:tavLst>
                                        <p:tav tm="0">
                                          <p:val>
                                            <p:fltVal val="0"/>
                                          </p:val>
                                        </p:tav>
                                        <p:tav tm="100000">
                                          <p:val>
                                            <p:strVal val="#ppt_w"/>
                                          </p:val>
                                        </p:tav>
                                      </p:tavLst>
                                    </p:anim>
                                    <p:anim calcmode="lin" valueType="num">
                                      <p:cBhvr>
                                        <p:cTn id="8" dur="500" fill="hold"/>
                                        <p:tgtEl>
                                          <p:spTgt spid="15362"/>
                                        </p:tgtEl>
                                        <p:attrNameLst>
                                          <p:attrName>ppt_h</p:attrName>
                                        </p:attrNameLst>
                                      </p:cBhvr>
                                      <p:tavLst>
                                        <p:tav tm="0">
                                          <p:val>
                                            <p:fltVal val="0"/>
                                          </p:val>
                                        </p:tav>
                                        <p:tav tm="100000">
                                          <p:val>
                                            <p:strVal val="#ppt_h"/>
                                          </p:val>
                                        </p:tav>
                                      </p:tavLst>
                                    </p:anim>
                                    <p:anim calcmode="lin" valueType="num">
                                      <p:cBhvr>
                                        <p:cTn id="9" dur="500" fill="hold"/>
                                        <p:tgtEl>
                                          <p:spTgt spid="15362"/>
                                        </p:tgtEl>
                                        <p:attrNameLst>
                                          <p:attrName>style.rotation</p:attrName>
                                        </p:attrNameLst>
                                      </p:cBhvr>
                                      <p:tavLst>
                                        <p:tav tm="0">
                                          <p:val>
                                            <p:fltVal val="360"/>
                                          </p:val>
                                        </p:tav>
                                        <p:tav tm="100000">
                                          <p:val>
                                            <p:fltVal val="0"/>
                                          </p:val>
                                        </p:tav>
                                      </p:tavLst>
                                    </p:anim>
                                    <p:animEffect transition="in" filter="fade">
                                      <p:cBhvr>
                                        <p:cTn id="10" dur="500"/>
                                        <p:tgtEl>
                                          <p:spTgt spid="15362"/>
                                        </p:tgtEl>
                                      </p:cBhvr>
                                    </p:animEffect>
                                  </p:childTnLst>
                                </p:cTn>
                              </p:par>
                            </p:childTnLst>
                          </p:cTn>
                        </p:par>
                        <p:par>
                          <p:cTn id="11" fill="hold">
                            <p:stCondLst>
                              <p:cond delay="1800"/>
                            </p:stCondLst>
                            <p:childTnLst>
                              <p:par>
                                <p:cTn id="12" presetID="3" presetClass="entr" presetSubtype="10" fill="hold" nodeType="afterEffect">
                                  <p:stCondLst>
                                    <p:cond delay="0"/>
                                  </p:stCondLst>
                                  <p:childTnLst>
                                    <p:set>
                                      <p:cBhvr>
                                        <p:cTn id="13" dur="1" fill="hold">
                                          <p:stCondLst>
                                            <p:cond delay="0"/>
                                          </p:stCondLst>
                                        </p:cTn>
                                        <p:tgtEl>
                                          <p:spTgt spid="144387"/>
                                        </p:tgtEl>
                                        <p:attrNameLst>
                                          <p:attrName>style.visibility</p:attrName>
                                        </p:attrNameLst>
                                      </p:cBhvr>
                                      <p:to>
                                        <p:strVal val="visible"/>
                                      </p:to>
                                    </p:set>
                                    <p:animEffect transition="in" filter="blinds(horizontal)">
                                      <p:cBhvr>
                                        <p:cTn id="14" dur="2000"/>
                                        <p:tgtEl>
                                          <p:spTgt spid="144387"/>
                                        </p:tgtEl>
                                      </p:cBhvr>
                                    </p:animEffect>
                                  </p:childTnLst>
                                </p:cTn>
                              </p:par>
                            </p:childTnLst>
                          </p:cTn>
                        </p:par>
                        <p:par>
                          <p:cTn id="15" fill="hold">
                            <p:stCondLst>
                              <p:cond delay="3800"/>
                            </p:stCondLst>
                            <p:childTnLst>
                              <p:par>
                                <p:cTn id="16" presetID="4" presetClass="entr" presetSubtype="16" fill="hold" grpId="0" nodeType="afterEffect">
                                  <p:stCondLst>
                                    <p:cond delay="0"/>
                                  </p:stCondLst>
                                  <p:iterate type="wd">
                                    <p:tmPct val="10000"/>
                                  </p:iterate>
                                  <p:childTnLst>
                                    <p:set>
                                      <p:cBhvr>
                                        <p:cTn id="17" dur="1" fill="hold">
                                          <p:stCondLst>
                                            <p:cond delay="0"/>
                                          </p:stCondLst>
                                        </p:cTn>
                                        <p:tgtEl>
                                          <p:spTgt spid="5"/>
                                        </p:tgtEl>
                                        <p:attrNameLst>
                                          <p:attrName>style.visibility</p:attrName>
                                        </p:attrNameLst>
                                      </p:cBhvr>
                                      <p:to>
                                        <p:strVal val="visible"/>
                                      </p:to>
                                    </p:set>
                                    <p:animEffect transition="in" filter="box(in)">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22" name="مستطيل 1"/>
          <p:cNvSpPr>
            <a:spLocks noChangeArrowheads="1"/>
          </p:cNvSpPr>
          <p:nvPr/>
        </p:nvSpPr>
        <p:spPr bwMode="auto">
          <a:xfrm>
            <a:off x="2714612" y="304800"/>
            <a:ext cx="6200788" cy="4154984"/>
          </a:xfrm>
          <a:prstGeom prst="rect">
            <a:avLst/>
          </a:prstGeom>
          <a:noFill/>
          <a:ln w="9525">
            <a:noFill/>
            <a:miter lim="800000"/>
            <a:headEnd/>
            <a:tailEnd/>
          </a:ln>
        </p:spPr>
        <p:txBody>
          <a:bodyPr wrap="square">
            <a:spAutoFit/>
          </a:bodyPr>
          <a:lstStyle/>
          <a:p>
            <a:pPr algn="justLow">
              <a:defRPr/>
            </a:pPr>
            <a:r>
              <a:rPr lang="ar-SA" sz="2200" dirty="0">
                <a:solidFill>
                  <a:schemeClr val="accent2">
                    <a:lumMod val="75000"/>
                  </a:schemeClr>
                </a:solidFill>
                <a:cs typeface="PT Bold Heading" pitchFamily="2" charset="-78"/>
              </a:rPr>
              <a:t>افترض أن شخصا یقف </a:t>
            </a:r>
            <a:r>
              <a:rPr lang="ar-SA" sz="2200" dirty="0" smtClean="0">
                <a:solidFill>
                  <a:schemeClr val="accent2">
                    <a:lumMod val="75000"/>
                  </a:schemeClr>
                </a:solidFill>
                <a:cs typeface="PT Bold Heading" pitchFamily="2" charset="-78"/>
              </a:rPr>
              <a:t>في </a:t>
            </a:r>
            <a:r>
              <a:rPr lang="ar-SA" sz="2200" dirty="0">
                <a:solidFill>
                  <a:schemeClr val="accent2">
                    <a:lumMod val="75000"/>
                  </a:schemeClr>
                </a:solidFill>
                <a:cs typeface="PT Bold Heading" pitchFamily="2" charset="-78"/>
              </a:rPr>
              <a:t>مركز قرص دوار قذف </a:t>
            </a:r>
            <a:r>
              <a:rPr lang="ar-SA" sz="2200" dirty="0" smtClean="0">
                <a:solidFill>
                  <a:schemeClr val="accent2">
                    <a:lumMod val="75000"/>
                  </a:schemeClr>
                </a:solidFill>
                <a:cs typeface="PT Bold Heading" pitchFamily="2" charset="-78"/>
              </a:rPr>
              <a:t>كرة في </a:t>
            </a:r>
            <a:r>
              <a:rPr lang="ar-SA" sz="2200" dirty="0">
                <a:solidFill>
                  <a:schemeClr val="accent2">
                    <a:lumMod val="75000"/>
                  </a:schemeClr>
                </a:solidFill>
                <a:cs typeface="PT Bold Heading" pitchFamily="2" charset="-78"/>
              </a:rPr>
              <a:t>اتجاه حافة </a:t>
            </a:r>
            <a:r>
              <a:rPr lang="ar-SA" sz="2200" dirty="0" smtClean="0">
                <a:solidFill>
                  <a:schemeClr val="accent2">
                    <a:lumMod val="75000"/>
                  </a:schemeClr>
                </a:solidFill>
                <a:cs typeface="PT Bold Heading" pitchFamily="2" charset="-78"/>
              </a:rPr>
              <a:t>القرص:</a:t>
            </a:r>
            <a:endParaRPr lang="ar-SA" sz="2200" dirty="0">
              <a:solidFill>
                <a:schemeClr val="accent2">
                  <a:lumMod val="75000"/>
                </a:schemeClr>
              </a:solidFill>
              <a:cs typeface="PT Bold Heading" pitchFamily="2" charset="-78"/>
            </a:endParaRPr>
          </a:p>
          <a:p>
            <a:pPr algn="justLow">
              <a:defRPr/>
            </a:pPr>
            <a:r>
              <a:rPr lang="ar-SA" sz="2200" dirty="0" smtClean="0">
                <a:cs typeface="PT Bold Heading" pitchFamily="2" charset="-78"/>
              </a:rPr>
              <a:t>1- إذا </a:t>
            </a:r>
            <a:r>
              <a:rPr lang="ar-SA" sz="2200" dirty="0">
                <a:cs typeface="PT Bold Heading" pitchFamily="2" charset="-78"/>
              </a:rPr>
              <a:t>كان ھناك شخصا </a:t>
            </a:r>
            <a:r>
              <a:rPr lang="ar-SA" sz="2200" dirty="0">
                <a:solidFill>
                  <a:srgbClr val="002060"/>
                </a:solidFill>
                <a:cs typeface="PT Bold Heading" pitchFamily="2" charset="-78"/>
              </a:rPr>
              <a:t>یقف خارج </a:t>
            </a:r>
            <a:r>
              <a:rPr lang="ar-SA" sz="2200" dirty="0" smtClean="0">
                <a:cs typeface="PT Bold Heading" pitchFamily="2" charset="-78"/>
              </a:rPr>
              <a:t>القرص الدوار فإنه </a:t>
            </a:r>
            <a:r>
              <a:rPr lang="ar-SA" sz="2200" dirty="0">
                <a:cs typeface="PT Bold Heading" pitchFamily="2" charset="-78"/>
              </a:rPr>
              <a:t>یلاحظ أن الكرة تتحرك </a:t>
            </a:r>
            <a:r>
              <a:rPr lang="ar-SA" sz="2200" dirty="0" smtClean="0">
                <a:cs typeface="PT Bold Heading" pitchFamily="2" charset="-78"/>
              </a:rPr>
              <a:t>في </a:t>
            </a:r>
            <a:r>
              <a:rPr lang="ar-SA" sz="2200" dirty="0">
                <a:cs typeface="PT Bold Heading" pitchFamily="2" charset="-78"/>
              </a:rPr>
              <a:t>خط مستقیم </a:t>
            </a:r>
            <a:r>
              <a:rPr lang="ar-SA" sz="2200" dirty="0" smtClean="0">
                <a:cs typeface="PT Bold Heading" pitchFamily="2" charset="-78"/>
              </a:rPr>
              <a:t>بسرعة ثابتة .</a:t>
            </a:r>
            <a:endParaRPr lang="ar-SA" sz="2200" dirty="0">
              <a:cs typeface="PT Bold Heading" pitchFamily="2" charset="-78"/>
            </a:endParaRPr>
          </a:p>
          <a:p>
            <a:pPr algn="justLow">
              <a:defRPr/>
            </a:pPr>
            <a:r>
              <a:rPr lang="ar-SA" sz="2200" dirty="0" smtClean="0">
                <a:cs typeface="PT Bold Heading" pitchFamily="2" charset="-78"/>
              </a:rPr>
              <a:t>2- </a:t>
            </a:r>
            <a:r>
              <a:rPr lang="ar-SA" sz="2200" dirty="0">
                <a:cs typeface="PT Bold Heading" pitchFamily="2" charset="-78"/>
              </a:rPr>
              <a:t>إذا كان ھ</a:t>
            </a:r>
            <a:r>
              <a:rPr lang="ar-SA" sz="2200" dirty="0" err="1">
                <a:cs typeface="PT Bold Heading" pitchFamily="2" charset="-78"/>
              </a:rPr>
              <a:t>ناك</a:t>
            </a:r>
            <a:r>
              <a:rPr lang="ar-SA" sz="2200" dirty="0">
                <a:cs typeface="PT Bold Heading" pitchFamily="2" charset="-78"/>
              </a:rPr>
              <a:t> </a:t>
            </a:r>
            <a:r>
              <a:rPr lang="ar-SA" sz="2200" dirty="0" smtClean="0">
                <a:cs typeface="PT Bold Heading" pitchFamily="2" charset="-78"/>
              </a:rPr>
              <a:t>شخص ثابت </a:t>
            </a:r>
            <a:r>
              <a:rPr lang="ar-SA" sz="2200" dirty="0">
                <a:solidFill>
                  <a:srgbClr val="002060"/>
                </a:solidFill>
                <a:cs typeface="PT Bold Heading" pitchFamily="2" charset="-78"/>
              </a:rPr>
              <a:t>یقف فوق </a:t>
            </a:r>
            <a:r>
              <a:rPr lang="ar-SA" sz="2200" dirty="0" smtClean="0">
                <a:cs typeface="PT Bold Heading" pitchFamily="2" charset="-78"/>
              </a:rPr>
              <a:t>القرص الدوار ویدور معه فإنه </a:t>
            </a:r>
            <a:r>
              <a:rPr lang="ar-SA" sz="2200" dirty="0">
                <a:cs typeface="PT Bold Heading" pitchFamily="2" charset="-78"/>
              </a:rPr>
              <a:t>یرى الكرة كانھا تتحرك </a:t>
            </a:r>
            <a:r>
              <a:rPr lang="ar-SA" sz="2200" dirty="0" smtClean="0">
                <a:cs typeface="PT Bold Heading" pitchFamily="2" charset="-78"/>
              </a:rPr>
              <a:t>في مسار منحنى </a:t>
            </a:r>
            <a:r>
              <a:rPr lang="ar-SA" sz="2200" dirty="0">
                <a:cs typeface="PT Bold Heading" pitchFamily="2" charset="-78"/>
              </a:rPr>
              <a:t>بسرعة </a:t>
            </a:r>
            <a:r>
              <a:rPr lang="ar-SA" sz="2200" dirty="0" smtClean="0">
                <a:cs typeface="PT Bold Heading" pitchFamily="2" charset="-78"/>
              </a:rPr>
              <a:t>ثابتة .</a:t>
            </a:r>
          </a:p>
          <a:p>
            <a:pPr algn="justLow">
              <a:defRPr/>
            </a:pPr>
            <a:endParaRPr lang="ar-SA" sz="2200" dirty="0">
              <a:cs typeface="PT Bold Heading" pitchFamily="2" charset="-78"/>
            </a:endParaRPr>
          </a:p>
          <a:p>
            <a:pPr algn="justLow">
              <a:defRPr/>
            </a:pPr>
            <a:r>
              <a:rPr lang="ar-SA" sz="2200" dirty="0" smtClean="0">
                <a:cs typeface="PT Bold Heading" pitchFamily="2" charset="-78"/>
              </a:rPr>
              <a:t>   إذن </a:t>
            </a:r>
            <a:r>
              <a:rPr lang="ar-SA" sz="2200" dirty="0">
                <a:cs typeface="PT Bold Heading" pitchFamily="2" charset="-78"/>
              </a:rPr>
              <a:t>فإننا نلاحظ </a:t>
            </a:r>
            <a:r>
              <a:rPr lang="ar-SA" sz="2200" dirty="0" smtClean="0">
                <a:cs typeface="PT Bold Heading" pitchFamily="2" charset="-78"/>
              </a:rPr>
              <a:t>انحرافاً في </a:t>
            </a:r>
            <a:r>
              <a:rPr lang="ar-SA" sz="2200" dirty="0">
                <a:cs typeface="PT Bold Heading" pitchFamily="2" charset="-78"/>
              </a:rPr>
              <a:t>الحركة الأفقیة عندما </a:t>
            </a:r>
            <a:r>
              <a:rPr lang="ar-SA" sz="2200" dirty="0" smtClean="0">
                <a:cs typeface="PT Bold Heading" pitchFamily="2" charset="-78"/>
              </a:rPr>
              <a:t>نكون في </a:t>
            </a:r>
            <a:r>
              <a:rPr lang="ar-SA" sz="2200" dirty="0">
                <a:cs typeface="PT Bold Heading" pitchFamily="2" charset="-78"/>
              </a:rPr>
              <a:t>إطار دوار ( یدور </a:t>
            </a:r>
            <a:r>
              <a:rPr lang="ar-SA" sz="2200" dirty="0" smtClean="0">
                <a:cs typeface="PT Bold Heading" pitchFamily="2" charset="-78"/>
              </a:rPr>
              <a:t>) ..</a:t>
            </a:r>
            <a:endParaRPr lang="ar-SA" sz="2200" dirty="0">
              <a:cs typeface="PT Bold Heading" pitchFamily="2" charset="-78"/>
            </a:endParaRPr>
          </a:p>
          <a:p>
            <a:pPr algn="justLow">
              <a:defRPr/>
            </a:pPr>
            <a:r>
              <a:rPr lang="ar-SA" sz="2200" dirty="0" smtClean="0">
                <a:cs typeface="PT Bold Heading" pitchFamily="2" charset="-78"/>
              </a:rPr>
              <a:t>   لا </a:t>
            </a:r>
            <a:r>
              <a:rPr lang="ar-SA" sz="2200" dirty="0">
                <a:cs typeface="PT Bold Heading" pitchFamily="2" charset="-78"/>
              </a:rPr>
              <a:t>توجد قوة حقیقیة تسبب ھذا </a:t>
            </a:r>
            <a:r>
              <a:rPr lang="ar-SA" sz="2200" dirty="0" smtClean="0">
                <a:cs typeface="PT Bold Heading" pitchFamily="2" charset="-78"/>
              </a:rPr>
              <a:t>الانحراف </a:t>
            </a:r>
            <a:r>
              <a:rPr lang="ar-SA" sz="2200" dirty="0">
                <a:cs typeface="PT Bold Heading" pitchFamily="2" charset="-78"/>
              </a:rPr>
              <a:t>ولكن یبدو (یظھر) لنا أن ھ</a:t>
            </a:r>
            <a:r>
              <a:rPr lang="ar-SA" sz="2200" dirty="0" err="1">
                <a:cs typeface="PT Bold Heading" pitchFamily="2" charset="-78"/>
              </a:rPr>
              <a:t>ناك</a:t>
            </a:r>
            <a:r>
              <a:rPr lang="ar-SA" sz="2200" dirty="0">
                <a:cs typeface="PT Bold Heading" pitchFamily="2" charset="-78"/>
              </a:rPr>
              <a:t> </a:t>
            </a:r>
            <a:r>
              <a:rPr lang="ar-SA" sz="2200" dirty="0" smtClean="0">
                <a:cs typeface="PT Bold Heading" pitchFamily="2" charset="-78"/>
              </a:rPr>
              <a:t>قوة .</a:t>
            </a:r>
            <a:endParaRPr lang="ar-SA" sz="2200" dirty="0">
              <a:cs typeface="PT Bold Heading" pitchFamily="2" charset="-78"/>
            </a:endParaRPr>
          </a:p>
        </p:txBody>
      </p:sp>
      <p:sp>
        <p:nvSpPr>
          <p:cNvPr id="30723" name="مستطيل 2"/>
          <p:cNvSpPr>
            <a:spLocks noChangeArrowheads="1"/>
          </p:cNvSpPr>
          <p:nvPr/>
        </p:nvSpPr>
        <p:spPr bwMode="auto">
          <a:xfrm>
            <a:off x="3141220" y="4643446"/>
            <a:ext cx="4770857" cy="461665"/>
          </a:xfrm>
          <a:prstGeom prst="rect">
            <a:avLst/>
          </a:prstGeom>
          <a:noFill/>
          <a:ln w="9525">
            <a:noFill/>
            <a:miter lim="800000"/>
            <a:headEnd/>
            <a:tailEnd/>
          </a:ln>
        </p:spPr>
        <p:txBody>
          <a:bodyPr wrap="none">
            <a:spAutoFit/>
          </a:bodyPr>
          <a:lstStyle/>
          <a:p>
            <a:r>
              <a:rPr lang="ar-SA" sz="2400" dirty="0">
                <a:solidFill>
                  <a:schemeClr val="accent6">
                    <a:lumMod val="75000"/>
                  </a:schemeClr>
                </a:solidFill>
                <a:cs typeface="PT Bold Heading" pitchFamily="2" charset="-78"/>
              </a:rPr>
              <a:t>لذلك </a:t>
            </a:r>
            <a:r>
              <a:rPr lang="ar-SA" sz="2400" dirty="0" err="1">
                <a:solidFill>
                  <a:schemeClr val="accent6">
                    <a:lumMod val="75000"/>
                  </a:schemeClr>
                </a:solidFill>
                <a:cs typeface="PT Bold Heading" pitchFamily="2" charset="-78"/>
              </a:rPr>
              <a:t>ف</a:t>
            </a:r>
            <a:r>
              <a:rPr lang="ar-SA" sz="2400" dirty="0">
                <a:solidFill>
                  <a:schemeClr val="accent6">
                    <a:lumMod val="75000"/>
                  </a:schemeClr>
                </a:solidFill>
                <a:cs typeface="PT Bold Heading" pitchFamily="2" charset="-78"/>
              </a:rPr>
              <a:t>ھ</a:t>
            </a:r>
            <a:r>
              <a:rPr lang="ar-SA" sz="2400" dirty="0" err="1">
                <a:solidFill>
                  <a:schemeClr val="accent6">
                    <a:lumMod val="75000"/>
                  </a:schemeClr>
                </a:solidFill>
                <a:cs typeface="PT Bold Heading" pitchFamily="2" charset="-78"/>
              </a:rPr>
              <a:t>ذه</a:t>
            </a:r>
            <a:r>
              <a:rPr lang="ar-SA" sz="2400" dirty="0">
                <a:solidFill>
                  <a:schemeClr val="accent6">
                    <a:lumMod val="75000"/>
                  </a:schemeClr>
                </a:solidFill>
                <a:cs typeface="PT Bold Heading" pitchFamily="2" charset="-78"/>
              </a:rPr>
              <a:t> القوة </a:t>
            </a:r>
            <a:r>
              <a:rPr lang="ar-SA" sz="2400" dirty="0" err="1">
                <a:solidFill>
                  <a:schemeClr val="accent6">
                    <a:lumMod val="75000"/>
                  </a:schemeClr>
                </a:solidFill>
                <a:cs typeface="PT Bold Heading" pitchFamily="2" charset="-78"/>
              </a:rPr>
              <a:t>الظا</a:t>
            </a:r>
            <a:r>
              <a:rPr lang="ar-SA" sz="2400" dirty="0">
                <a:solidFill>
                  <a:schemeClr val="accent6">
                    <a:lumMod val="75000"/>
                  </a:schemeClr>
                </a:solidFill>
                <a:cs typeface="PT Bold Heading" pitchFamily="2" charset="-78"/>
              </a:rPr>
              <a:t>ھ</a:t>
            </a:r>
            <a:r>
              <a:rPr lang="ar-SA" sz="2400" dirty="0" err="1">
                <a:solidFill>
                  <a:schemeClr val="accent6">
                    <a:lumMod val="75000"/>
                  </a:schemeClr>
                </a:solidFill>
                <a:cs typeface="PT Bold Heading" pitchFamily="2" charset="-78"/>
              </a:rPr>
              <a:t>ریة</a:t>
            </a:r>
            <a:r>
              <a:rPr lang="ar-SA" sz="2400" dirty="0">
                <a:solidFill>
                  <a:schemeClr val="accent6">
                    <a:lumMod val="75000"/>
                  </a:schemeClr>
                </a:solidFill>
                <a:cs typeface="PT Bold Heading" pitchFamily="2" charset="-78"/>
              </a:rPr>
              <a:t> ھى قوة </a:t>
            </a:r>
            <a:r>
              <a:rPr lang="ar-SA" sz="2400" dirty="0" err="1">
                <a:solidFill>
                  <a:schemeClr val="accent6">
                    <a:lumMod val="75000"/>
                  </a:schemeClr>
                </a:solidFill>
                <a:cs typeface="PT Bold Heading" pitchFamily="2" charset="-78"/>
              </a:rPr>
              <a:t>و</a:t>
            </a:r>
            <a:r>
              <a:rPr lang="ar-SA" sz="2400" dirty="0">
                <a:solidFill>
                  <a:schemeClr val="accent6">
                    <a:lumMod val="75000"/>
                  </a:schemeClr>
                </a:solidFill>
                <a:cs typeface="PT Bold Heading" pitchFamily="2" charset="-78"/>
              </a:rPr>
              <a:t>ھ</a:t>
            </a:r>
            <a:r>
              <a:rPr lang="ar-SA" sz="2400" dirty="0" err="1">
                <a:solidFill>
                  <a:schemeClr val="accent6">
                    <a:lumMod val="75000"/>
                  </a:schemeClr>
                </a:solidFill>
                <a:cs typeface="PT Bold Heading" pitchFamily="2" charset="-78"/>
              </a:rPr>
              <a:t>میة</a:t>
            </a:r>
            <a:endParaRPr lang="ar-SA" sz="2400" dirty="0">
              <a:solidFill>
                <a:schemeClr val="accent6">
                  <a:lumMod val="75000"/>
                </a:schemeClr>
              </a:solidFill>
              <a:cs typeface="PT Bold Heading" pitchFamily="2" charset="-78"/>
            </a:endParaRPr>
          </a:p>
        </p:txBody>
      </p:sp>
      <p:sp>
        <p:nvSpPr>
          <p:cNvPr id="30724" name="مستطيل 3"/>
          <p:cNvSpPr>
            <a:spLocks noChangeArrowheads="1"/>
          </p:cNvSpPr>
          <p:nvPr/>
        </p:nvSpPr>
        <p:spPr bwMode="auto">
          <a:xfrm>
            <a:off x="5418452" y="5357826"/>
            <a:ext cx="2965877" cy="523220"/>
          </a:xfrm>
          <a:prstGeom prst="rect">
            <a:avLst/>
          </a:prstGeom>
          <a:noFill/>
          <a:ln w="9525">
            <a:noFill/>
            <a:miter lim="800000"/>
            <a:headEnd/>
            <a:tailEnd/>
          </a:ln>
        </p:spPr>
        <p:txBody>
          <a:bodyPr wrap="none">
            <a:spAutoFit/>
          </a:bodyPr>
          <a:lstStyle/>
          <a:p>
            <a:r>
              <a:rPr lang="ar-SA" sz="2800" b="1" dirty="0">
                <a:ln>
                  <a:solidFill>
                    <a:schemeClr val="tx1"/>
                  </a:solidFill>
                </a:ln>
                <a:solidFill>
                  <a:srgbClr val="FFFF00"/>
                </a:solidFill>
                <a:cs typeface="PT Bold Heading" pitchFamily="2" charset="-78"/>
              </a:rPr>
              <a:t>القوة الطاردة المركزية</a:t>
            </a:r>
            <a:endParaRPr lang="ar-SA" sz="2800" dirty="0">
              <a:ln>
                <a:solidFill>
                  <a:schemeClr val="tx1"/>
                </a:solidFill>
              </a:ln>
              <a:solidFill>
                <a:srgbClr val="FFFF00"/>
              </a:solidFill>
              <a:cs typeface="PT Bold Heading" pitchFamily="2" charset="-78"/>
            </a:endParaRPr>
          </a:p>
        </p:txBody>
      </p:sp>
      <p:pic>
        <p:nvPicPr>
          <p:cNvPr id="30725" name="Picture 2"/>
          <p:cNvPicPr>
            <a:picLocks noChangeAspect="1" noChangeArrowheads="1"/>
          </p:cNvPicPr>
          <p:nvPr/>
        </p:nvPicPr>
        <p:blipFill>
          <a:blip r:embed="rId3"/>
          <a:srcRect/>
          <a:stretch>
            <a:fillRect/>
          </a:stretch>
        </p:blipFill>
        <p:spPr bwMode="auto">
          <a:xfrm>
            <a:off x="500034" y="214290"/>
            <a:ext cx="2071702" cy="4214842"/>
          </a:xfrm>
          <a:prstGeom prst="rect">
            <a:avLst/>
          </a:prstGeom>
          <a:noFill/>
          <a:ln w="9525">
            <a:noFill/>
            <a:miter lim="800000"/>
            <a:headEnd/>
            <a:tailEnd/>
          </a:ln>
        </p:spPr>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0725"/>
                                        </p:tgtEl>
                                        <p:attrNameLst>
                                          <p:attrName>style.visibility</p:attrName>
                                        </p:attrNameLst>
                                      </p:cBhvr>
                                      <p:to>
                                        <p:strVal val="visible"/>
                                      </p:to>
                                    </p:set>
                                    <p:animEffect transition="in" filter="checkerboard(across)">
                                      <p:cBhvr>
                                        <p:cTn id="7" dur="500"/>
                                        <p:tgtEl>
                                          <p:spTgt spid="30725"/>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0722"/>
                                        </p:tgtEl>
                                        <p:attrNameLst>
                                          <p:attrName>style.visibility</p:attrName>
                                        </p:attrNameLst>
                                      </p:cBhvr>
                                      <p:to>
                                        <p:strVal val="visible"/>
                                      </p:to>
                                    </p:set>
                                    <p:animEffect transition="in" filter="blinds(horizontal)">
                                      <p:cBhvr>
                                        <p:cTn id="11" dur="500"/>
                                        <p:tgtEl>
                                          <p:spTgt spid="30722"/>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30723"/>
                                        </p:tgtEl>
                                        <p:attrNameLst>
                                          <p:attrName>style.visibility</p:attrName>
                                        </p:attrNameLst>
                                      </p:cBhvr>
                                      <p:to>
                                        <p:strVal val="visible"/>
                                      </p:to>
                                    </p:set>
                                    <p:animEffect transition="in" filter="blinds(horizontal)">
                                      <p:cBhvr>
                                        <p:cTn id="15" dur="1000"/>
                                        <p:tgtEl>
                                          <p:spTgt spid="30723"/>
                                        </p:tgtEl>
                                      </p:cBhvr>
                                    </p:animEffect>
                                  </p:childTnLst>
                                </p:cTn>
                              </p:par>
                            </p:childTnLst>
                          </p:cTn>
                        </p:par>
                        <p:par>
                          <p:cTn id="16" fill="hold">
                            <p:stCondLst>
                              <p:cond delay="2000"/>
                            </p:stCondLst>
                            <p:childTnLst>
                              <p:par>
                                <p:cTn id="17" presetID="2" presetClass="entr" presetSubtype="4" fill="hold" grpId="0" nodeType="afterEffect">
                                  <p:stCondLst>
                                    <p:cond delay="0"/>
                                  </p:stCondLst>
                                  <p:childTnLst>
                                    <p:set>
                                      <p:cBhvr>
                                        <p:cTn id="18" dur="1" fill="hold">
                                          <p:stCondLst>
                                            <p:cond delay="0"/>
                                          </p:stCondLst>
                                        </p:cTn>
                                        <p:tgtEl>
                                          <p:spTgt spid="30724"/>
                                        </p:tgtEl>
                                        <p:attrNameLst>
                                          <p:attrName>style.visibility</p:attrName>
                                        </p:attrNameLst>
                                      </p:cBhvr>
                                      <p:to>
                                        <p:strVal val="visible"/>
                                      </p:to>
                                    </p:set>
                                    <p:anim calcmode="lin" valueType="num">
                                      <p:cBhvr additive="base">
                                        <p:cTn id="19" dur="1000" fill="hold"/>
                                        <p:tgtEl>
                                          <p:spTgt spid="30724"/>
                                        </p:tgtEl>
                                        <p:attrNameLst>
                                          <p:attrName>ppt_x</p:attrName>
                                        </p:attrNameLst>
                                      </p:cBhvr>
                                      <p:tavLst>
                                        <p:tav tm="0">
                                          <p:val>
                                            <p:strVal val="#ppt_x"/>
                                          </p:val>
                                        </p:tav>
                                        <p:tav tm="100000">
                                          <p:val>
                                            <p:strVal val="#ppt_x"/>
                                          </p:val>
                                        </p:tav>
                                      </p:tavLst>
                                    </p:anim>
                                    <p:anim calcmode="lin" valueType="num">
                                      <p:cBhvr additive="base">
                                        <p:cTn id="20" dur="1000" fill="hold"/>
                                        <p:tgtEl>
                                          <p:spTgt spid="307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p:bldP spid="30724"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1643042" y="285728"/>
            <a:ext cx="7143768"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200" i="0" u="none" strike="noStrike" cap="none" normalizeH="0" baseline="0" dirty="0" smtClean="0">
                <a:ln>
                  <a:noFill/>
                </a:ln>
                <a:solidFill>
                  <a:srgbClr val="3333CC"/>
                </a:solidFill>
                <a:effectLst/>
                <a:latin typeface="Calibri" pitchFamily="34" charset="0"/>
                <a:ea typeface="Times New Roman" pitchFamily="18" charset="0"/>
                <a:cs typeface="PT Bold Heading" pitchFamily="2" charset="-78"/>
              </a:rPr>
              <a:t>أنواع الأطر المرجعية :</a:t>
            </a: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en-US" sz="2200" i="0" u="none" strike="noStrike" cap="none" normalizeH="0" baseline="0" dirty="0" smtClean="0">
              <a:ln>
                <a:noFill/>
              </a:ln>
              <a:solidFill>
                <a:schemeClr val="tx1"/>
              </a:solidFill>
              <a:effectLst/>
              <a:latin typeface="Arial" pitchFamily="34" charset="0"/>
              <a:cs typeface="PT Bold Heading" pitchFamily="2" charset="-78"/>
            </a:endParaRPr>
          </a:p>
          <a:p>
            <a:pPr marL="0" marR="0" lvl="0" indent="0" defTabSz="914400" rtl="0" eaLnBrk="0" fontAlgn="base" latinLnBrk="0" hangingPunct="0">
              <a:lnSpc>
                <a:spcPct val="100000"/>
              </a:lnSpc>
              <a:spcBef>
                <a:spcPct val="0"/>
              </a:spcBef>
              <a:spcAft>
                <a:spcPct val="0"/>
              </a:spcAft>
              <a:buClrTx/>
              <a:buSzTx/>
              <a:buFontTx/>
              <a:buNone/>
              <a:tabLst/>
            </a:pPr>
            <a:r>
              <a:rPr kumimoji="0" lang="ar-SA" sz="2200" i="0" u="none" strike="noStrike" cap="none" normalizeH="0" baseline="0" dirty="0" smtClean="0">
                <a:ln>
                  <a:noFill/>
                </a:ln>
                <a:solidFill>
                  <a:schemeClr val="tx1"/>
                </a:solidFill>
                <a:effectLst/>
                <a:latin typeface="Arial" pitchFamily="34" charset="0"/>
                <a:ea typeface="Calibri" pitchFamily="34" charset="0"/>
                <a:cs typeface="PT Bold Heading" pitchFamily="2" charset="-78"/>
              </a:rPr>
              <a:t>1- أ</a:t>
            </a:r>
            <a:r>
              <a:rPr kumimoji="0" lang="ar-SA" sz="2200" i="0" u="none" strike="noStrike" cap="none" normalizeH="0" baseline="0" dirty="0" smtClean="0">
                <a:ln>
                  <a:noFill/>
                </a:ln>
                <a:solidFill>
                  <a:schemeClr val="tx1"/>
                </a:solidFill>
                <a:effectLst/>
                <a:latin typeface="Calibri" pitchFamily="34" charset="0"/>
                <a:cs typeface="PT Bold Heading" pitchFamily="2" charset="-78"/>
              </a:rPr>
              <a:t>طر مرجعية </a:t>
            </a:r>
            <a:r>
              <a:rPr kumimoji="0" lang="ar-SA" sz="2200" i="0" u="none" strike="noStrike" cap="none" normalizeH="0" baseline="0" dirty="0" smtClean="0">
                <a:ln>
                  <a:noFill/>
                </a:ln>
                <a:solidFill>
                  <a:srgbClr val="C00000"/>
                </a:solidFill>
                <a:effectLst/>
                <a:latin typeface="Calibri" pitchFamily="34" charset="0"/>
                <a:cs typeface="PT Bold Heading" pitchFamily="2" charset="-78"/>
              </a:rPr>
              <a:t>دوارة</a:t>
            </a:r>
            <a:r>
              <a:rPr kumimoji="0" lang="ar-SA" sz="2200" i="0" u="none" strike="noStrike" cap="none" normalizeH="0" baseline="0" dirty="0" smtClean="0">
                <a:ln>
                  <a:noFill/>
                </a:ln>
                <a:solidFill>
                  <a:schemeClr val="tx1"/>
                </a:solidFill>
                <a:effectLst/>
                <a:latin typeface="Calibri" pitchFamily="34" charset="0"/>
                <a:cs typeface="PT Bold Heading" pitchFamily="2" charset="-78"/>
              </a:rPr>
              <a:t> وهي </a:t>
            </a:r>
            <a:r>
              <a:rPr kumimoji="0" lang="ar-SA" sz="2200" i="0" u="none" strike="noStrike" cap="none" normalizeH="0" baseline="0" dirty="0" err="1" smtClean="0">
                <a:ln>
                  <a:noFill/>
                </a:ln>
                <a:solidFill>
                  <a:srgbClr val="C00000"/>
                </a:solidFill>
                <a:effectLst/>
                <a:latin typeface="Calibri" pitchFamily="34" charset="0"/>
                <a:cs typeface="PT Bold Heading" pitchFamily="2" charset="-78"/>
              </a:rPr>
              <a:t>متسارعة</a:t>
            </a:r>
            <a:r>
              <a:rPr kumimoji="0" lang="ar-SA" sz="2200" i="0" u="none" strike="noStrike" cap="none" normalizeH="0" baseline="0" dirty="0" smtClean="0">
                <a:ln>
                  <a:noFill/>
                </a:ln>
                <a:solidFill>
                  <a:schemeClr val="tx1"/>
                </a:solidFill>
                <a:effectLst/>
                <a:latin typeface="Calibri" pitchFamily="34" charset="0"/>
                <a:cs typeface="PT Bold Heading" pitchFamily="2" charset="-78"/>
              </a:rPr>
              <a:t> لا يطبق عليها قوانين</a:t>
            </a:r>
            <a:r>
              <a:rPr kumimoji="0" lang="ar-SA" sz="2200" i="0" u="none" strike="noStrike" cap="none" normalizeH="0" dirty="0" smtClean="0">
                <a:ln>
                  <a:noFill/>
                </a:ln>
                <a:solidFill>
                  <a:schemeClr val="tx1"/>
                </a:solidFill>
                <a:effectLst/>
                <a:latin typeface="Calibri" pitchFamily="34" charset="0"/>
                <a:cs typeface="PT Bold Heading" pitchFamily="2" charset="-78"/>
              </a:rPr>
              <a:t> </a:t>
            </a:r>
            <a:r>
              <a:rPr kumimoji="0" lang="ar-SA" sz="2200" i="0" u="none" strike="noStrike" cap="none" normalizeH="0" baseline="0" dirty="0" smtClean="0">
                <a:ln>
                  <a:noFill/>
                </a:ln>
                <a:solidFill>
                  <a:schemeClr val="tx1"/>
                </a:solidFill>
                <a:effectLst/>
                <a:latin typeface="Calibri" pitchFamily="34" charset="0"/>
                <a:cs typeface="PT Bold Heading" pitchFamily="2" charset="-78"/>
              </a:rPr>
              <a:t>نيوتن . </a:t>
            </a:r>
            <a:endParaRPr kumimoji="0" lang="en-US" sz="2200" i="0" u="none" strike="noStrike" cap="none" normalizeH="0" baseline="0" dirty="0" smtClean="0">
              <a:ln>
                <a:noFill/>
              </a:ln>
              <a:solidFill>
                <a:schemeClr val="tx1"/>
              </a:solidFill>
              <a:effectLst/>
              <a:latin typeface="Calibri" pitchFamily="34" charset="0"/>
              <a:cs typeface="PT Bold Heading" pitchFamily="2" charset="-78"/>
            </a:endParaRPr>
          </a:p>
          <a:p>
            <a:pPr marL="0" marR="0" lvl="0" indent="0" algn="justLow" defTabSz="914400" rtl="0" eaLnBrk="0" fontAlgn="base" latinLnBrk="0" hangingPunct="0">
              <a:lnSpc>
                <a:spcPct val="100000"/>
              </a:lnSpc>
              <a:spcBef>
                <a:spcPct val="0"/>
              </a:spcBef>
              <a:spcAft>
                <a:spcPct val="0"/>
              </a:spcAft>
              <a:buClrTx/>
              <a:buSzTx/>
              <a:buFontTx/>
              <a:buNone/>
              <a:tabLst/>
            </a:pPr>
            <a:endParaRPr kumimoji="0" lang="en-US" sz="2200" i="0" u="none" strike="noStrike" cap="none" normalizeH="0" baseline="0" dirty="0" smtClean="0">
              <a:ln>
                <a:noFill/>
              </a:ln>
              <a:solidFill>
                <a:schemeClr val="tx1"/>
              </a:solidFill>
              <a:effectLst/>
              <a:latin typeface="Arial" pitchFamily="34" charset="0"/>
              <a:cs typeface="PT Bold Heading" pitchFamily="2" charset="-78"/>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200" i="0" u="none" strike="noStrike" cap="none" normalizeH="0" baseline="0" dirty="0" smtClean="0">
                <a:ln>
                  <a:noFill/>
                </a:ln>
                <a:solidFill>
                  <a:schemeClr val="tx1"/>
                </a:solidFill>
                <a:effectLst/>
                <a:latin typeface="Arial" pitchFamily="34" charset="0"/>
                <a:ea typeface="Calibri" pitchFamily="34" charset="0"/>
                <a:cs typeface="PT Bold Heading" pitchFamily="2" charset="-78"/>
              </a:rPr>
              <a:t> </a:t>
            </a:r>
            <a:r>
              <a:rPr kumimoji="0" lang="ar-SA" sz="2200" i="0" u="none" strike="noStrike" cap="none" normalizeH="0" baseline="0" dirty="0" smtClean="0">
                <a:ln>
                  <a:noFill/>
                </a:ln>
                <a:solidFill>
                  <a:schemeClr val="tx1"/>
                </a:solidFill>
                <a:effectLst/>
                <a:latin typeface="Arial" pitchFamily="34" charset="0"/>
                <a:ea typeface="Calibri" pitchFamily="34" charset="0"/>
                <a:cs typeface="PT Bold Heading" pitchFamily="2" charset="-78"/>
              </a:rPr>
              <a:t>2- </a:t>
            </a:r>
            <a:r>
              <a:rPr lang="ar-SA" sz="2200" dirty="0" smtClean="0">
                <a:latin typeface="Calibri" pitchFamily="34" charset="0"/>
                <a:ea typeface="Calibri" pitchFamily="34" charset="0"/>
                <a:cs typeface="PT Bold Heading" pitchFamily="2" charset="-78"/>
              </a:rPr>
              <a:t>أ</a:t>
            </a:r>
            <a:r>
              <a:rPr kumimoji="0" lang="ar-SA" sz="2200" i="0" u="none" strike="noStrike" cap="none" normalizeH="0" baseline="0" dirty="0" smtClean="0">
                <a:ln>
                  <a:noFill/>
                </a:ln>
                <a:solidFill>
                  <a:schemeClr val="tx1"/>
                </a:solidFill>
                <a:effectLst/>
                <a:latin typeface="Calibri" pitchFamily="34" charset="0"/>
                <a:cs typeface="PT Bold Heading" pitchFamily="2" charset="-78"/>
              </a:rPr>
              <a:t>طر مرجعية </a:t>
            </a:r>
            <a:r>
              <a:rPr kumimoji="0" lang="ar-SA" sz="2200" i="0" u="none" strike="noStrike" cap="none" normalizeH="0" baseline="0" dirty="0" err="1" smtClean="0">
                <a:ln>
                  <a:noFill/>
                </a:ln>
                <a:solidFill>
                  <a:srgbClr val="C00000"/>
                </a:solidFill>
                <a:effectLst/>
                <a:latin typeface="Calibri" pitchFamily="34" charset="0"/>
                <a:cs typeface="PT Bold Heading" pitchFamily="2" charset="-78"/>
              </a:rPr>
              <a:t>قصورية</a:t>
            </a:r>
            <a:r>
              <a:rPr kumimoji="0" lang="ar-SA" sz="2200" i="0" u="none" strike="noStrike" cap="none" normalizeH="0" baseline="0" dirty="0" smtClean="0">
                <a:ln>
                  <a:noFill/>
                </a:ln>
                <a:solidFill>
                  <a:schemeClr val="tx1"/>
                </a:solidFill>
                <a:effectLst/>
                <a:latin typeface="Calibri" pitchFamily="34" charset="0"/>
                <a:cs typeface="PT Bold Heading" pitchFamily="2" charset="-78"/>
              </a:rPr>
              <a:t> </a:t>
            </a:r>
            <a:r>
              <a:rPr kumimoji="0" lang="ar-SA" sz="2200" i="0" u="none" strike="noStrike" cap="none" normalizeH="0" baseline="0" dirty="0" smtClean="0">
                <a:ln>
                  <a:noFill/>
                </a:ln>
                <a:solidFill>
                  <a:srgbClr val="C00000"/>
                </a:solidFill>
                <a:effectLst/>
                <a:latin typeface="Calibri" pitchFamily="34" charset="0"/>
                <a:cs typeface="PT Bold Heading" pitchFamily="2" charset="-78"/>
              </a:rPr>
              <a:t>غير </a:t>
            </a:r>
            <a:r>
              <a:rPr kumimoji="0" lang="ar-SA" sz="2200" i="0" u="none" strike="noStrike" cap="none" normalizeH="0" baseline="0" dirty="0" err="1" smtClean="0">
                <a:ln>
                  <a:noFill/>
                </a:ln>
                <a:solidFill>
                  <a:srgbClr val="C00000"/>
                </a:solidFill>
                <a:effectLst/>
                <a:latin typeface="Calibri" pitchFamily="34" charset="0"/>
                <a:cs typeface="PT Bold Heading" pitchFamily="2" charset="-78"/>
              </a:rPr>
              <a:t>متسارعة</a:t>
            </a:r>
            <a:r>
              <a:rPr kumimoji="0" lang="ar-SA" sz="2200" i="0" u="none" strike="noStrike" cap="none" normalizeH="0" baseline="0" dirty="0" smtClean="0">
                <a:ln>
                  <a:noFill/>
                </a:ln>
                <a:solidFill>
                  <a:schemeClr val="tx1"/>
                </a:solidFill>
                <a:effectLst/>
                <a:latin typeface="Calibri" pitchFamily="34" charset="0"/>
                <a:cs typeface="PT Bold Heading" pitchFamily="2" charset="-78"/>
              </a:rPr>
              <a:t> ويطبق عليها قوانين نيوتن</a:t>
            </a:r>
            <a:r>
              <a:rPr kumimoji="0" lang="en-US" sz="2200" i="0" u="none" strike="noStrike" cap="none" normalizeH="0" baseline="0" dirty="0" smtClean="0">
                <a:ln>
                  <a:noFill/>
                </a:ln>
                <a:solidFill>
                  <a:schemeClr val="tx1"/>
                </a:solidFill>
                <a:effectLst/>
                <a:latin typeface="Arial" pitchFamily="34" charset="0"/>
                <a:ea typeface="Times New Roman" pitchFamily="18" charset="0"/>
                <a:cs typeface="PT Bold Heading" pitchFamily="2" charset="-78"/>
              </a:rPr>
              <a:t> </a:t>
            </a:r>
            <a:endParaRPr kumimoji="0" lang="en-US" sz="2200" i="0" u="none" strike="noStrike" cap="none" normalizeH="0" baseline="0" dirty="0" smtClean="0">
              <a:ln>
                <a:noFill/>
              </a:ln>
              <a:solidFill>
                <a:schemeClr val="tx1"/>
              </a:solidFill>
              <a:effectLst/>
              <a:latin typeface="Arial" pitchFamily="34" charset="0"/>
              <a:cs typeface="PT Bold Heading" pitchFamily="2" charset="-78"/>
            </a:endParaRPr>
          </a:p>
        </p:txBody>
      </p:sp>
      <p:pic>
        <p:nvPicPr>
          <p:cNvPr id="5122" name="Picture 2" descr="large"/>
          <p:cNvPicPr>
            <a:picLocks noChangeAspect="1" noChangeArrowheads="1"/>
          </p:cNvPicPr>
          <p:nvPr/>
        </p:nvPicPr>
        <p:blipFill>
          <a:blip r:embed="rId3"/>
          <a:srcRect/>
          <a:stretch>
            <a:fillRect/>
          </a:stretch>
        </p:blipFill>
        <p:spPr bwMode="auto">
          <a:xfrm>
            <a:off x="4000496" y="5096165"/>
            <a:ext cx="2928958" cy="1761835"/>
          </a:xfrm>
          <a:prstGeom prst="rect">
            <a:avLst/>
          </a:prstGeom>
          <a:noFill/>
          <a:ln w="9525">
            <a:noFill/>
            <a:miter lim="800000"/>
            <a:headEnd/>
            <a:tailEnd/>
          </a:ln>
        </p:spPr>
      </p:pic>
      <p:sp>
        <p:nvSpPr>
          <p:cNvPr id="5" name="مربع نص 4"/>
          <p:cNvSpPr txBox="1"/>
          <p:nvPr/>
        </p:nvSpPr>
        <p:spPr>
          <a:xfrm>
            <a:off x="2143108" y="2428868"/>
            <a:ext cx="6572296" cy="2800767"/>
          </a:xfrm>
          <a:prstGeom prst="rect">
            <a:avLst/>
          </a:prstGeom>
          <a:noFill/>
        </p:spPr>
        <p:txBody>
          <a:bodyPr wrap="square" rtlCol="1">
            <a:spAutoFit/>
          </a:bodyPr>
          <a:lstStyle/>
          <a:p>
            <a:pPr algn="justLow"/>
            <a:r>
              <a:rPr lang="ar-SA" sz="2200" dirty="0" smtClean="0">
                <a:solidFill>
                  <a:srgbClr val="3333CC"/>
                </a:solidFill>
                <a:cs typeface="PT Bold Heading" pitchFamily="2" charset="-78"/>
              </a:rPr>
              <a:t>دوران الأطر المرجعية :</a:t>
            </a:r>
          </a:p>
          <a:p>
            <a:pPr algn="justLow"/>
            <a:r>
              <a:rPr lang="ar-SA" sz="2200" dirty="0" smtClean="0">
                <a:cs typeface="PT Bold Heading" pitchFamily="2" charset="-78"/>
              </a:rPr>
              <a:t>   </a:t>
            </a:r>
            <a:r>
              <a:rPr lang="ar-SA" sz="2100" dirty="0" smtClean="0">
                <a:cs typeface="PT Bold Heading" pitchFamily="2" charset="-78"/>
              </a:rPr>
              <a:t>عندما تركب عربة دوارة في مدينة الألعاب ، وتدور بك بسرعة، تشعر كأن قوة كبيرة تدفعك للخارج ، وإ</a:t>
            </a:r>
            <a:r>
              <a:rPr lang="ar-SA" sz="2100" dirty="0" smtClean="0">
                <a:latin typeface="Calibri" pitchFamily="34" charset="0"/>
                <a:cs typeface="PT Bold Heading" pitchFamily="2" charset="-78"/>
              </a:rPr>
              <a:t>ذ</a:t>
            </a:r>
            <a:r>
              <a:rPr lang="ar-SA" sz="2100" dirty="0" smtClean="0">
                <a:cs typeface="PT Bold Heading" pitchFamily="2" charset="-78"/>
              </a:rPr>
              <a:t>ا وجدت حصاة على أرضية العربة فسوف تتسارع إلى الخارج دون أن تؤثر فيها قوة خارجية في الاتجاه نفسه . ولا تتحرك ه</a:t>
            </a:r>
            <a:r>
              <a:rPr lang="ar-SA" sz="2100" dirty="0" smtClean="0">
                <a:latin typeface="Calibri" pitchFamily="34" charset="0"/>
                <a:cs typeface="PT Bold Heading" pitchFamily="2" charset="-78"/>
              </a:rPr>
              <a:t>ذ</a:t>
            </a:r>
            <a:r>
              <a:rPr lang="ar-SA" sz="2100" dirty="0" smtClean="0">
                <a:cs typeface="PT Bold Heading" pitchFamily="2" charset="-78"/>
              </a:rPr>
              <a:t>ه الحصاة في خط مستقيم ولا نستطيع تطبيق قوانين نيوتن هنا ، لأن الأطر المرجعية الدوارة أطر </a:t>
            </a:r>
            <a:r>
              <a:rPr lang="ar-SA" sz="2100" dirty="0" err="1" smtClean="0">
                <a:cs typeface="PT Bold Heading" pitchFamily="2" charset="-78"/>
              </a:rPr>
              <a:t>متسارعة</a:t>
            </a:r>
            <a:r>
              <a:rPr lang="ar-SA" sz="2100" dirty="0" smtClean="0">
                <a:cs typeface="PT Bold Heading" pitchFamily="2" charset="-78"/>
              </a:rPr>
              <a:t> وقوانين نيوتن تطبق فقط في حالة الأطر المرجعية غير </a:t>
            </a:r>
            <a:r>
              <a:rPr lang="ar-SA" sz="2100" dirty="0" err="1" smtClean="0">
                <a:cs typeface="PT Bold Heading" pitchFamily="2" charset="-78"/>
              </a:rPr>
              <a:t>المتسارعة</a:t>
            </a:r>
            <a:r>
              <a:rPr lang="ar-SA" sz="2100" dirty="0" smtClean="0">
                <a:cs typeface="PT Bold Heading" pitchFamily="2" charset="-78"/>
              </a:rPr>
              <a:t> ( </a:t>
            </a:r>
            <a:r>
              <a:rPr lang="ar-SA" sz="2100" dirty="0" err="1" smtClean="0">
                <a:cs typeface="PT Bold Heading" pitchFamily="2" charset="-78"/>
              </a:rPr>
              <a:t>القصورية</a:t>
            </a:r>
            <a:r>
              <a:rPr lang="ar-SA" sz="2100" dirty="0" smtClean="0">
                <a:cs typeface="PT Bold Heading" pitchFamily="2" charset="-78"/>
              </a:rPr>
              <a:t> ) .</a:t>
            </a:r>
            <a:endParaRPr lang="ar-SA" sz="2100" dirty="0">
              <a:cs typeface="PT Bold Heading" pitchFamily="2" charset="-78"/>
            </a:endParaRPr>
          </a:p>
        </p:txBody>
      </p:sp>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iterate type="wd">
                                    <p:tmPct val="10000"/>
                                  </p:iterate>
                                  <p:childTnLst>
                                    <p:set>
                                      <p:cBhvr>
                                        <p:cTn id="6" dur="1" fill="hold">
                                          <p:stCondLst>
                                            <p:cond delay="0"/>
                                          </p:stCondLst>
                                        </p:cTn>
                                        <p:tgtEl>
                                          <p:spTgt spid="74754"/>
                                        </p:tgtEl>
                                        <p:attrNameLst>
                                          <p:attrName>style.visibility</p:attrName>
                                        </p:attrNameLst>
                                      </p:cBhvr>
                                      <p:to>
                                        <p:strVal val="visible"/>
                                      </p:to>
                                    </p:set>
                                    <p:anim calcmode="lin" valueType="num">
                                      <p:cBhvr>
                                        <p:cTn id="7" dur="1000" fill="hold"/>
                                        <p:tgtEl>
                                          <p:spTgt spid="74754"/>
                                        </p:tgtEl>
                                        <p:attrNameLst>
                                          <p:attrName>ppt_x</p:attrName>
                                        </p:attrNameLst>
                                      </p:cBhvr>
                                      <p:tavLst>
                                        <p:tav tm="0">
                                          <p:val>
                                            <p:strVal val="#ppt_x-.2"/>
                                          </p:val>
                                        </p:tav>
                                        <p:tav tm="100000">
                                          <p:val>
                                            <p:strVal val="#ppt_x"/>
                                          </p:val>
                                        </p:tav>
                                      </p:tavLst>
                                    </p:anim>
                                    <p:anim calcmode="lin" valueType="num">
                                      <p:cBhvr>
                                        <p:cTn id="8" dur="1000" fill="hold"/>
                                        <p:tgtEl>
                                          <p:spTgt spid="74754"/>
                                        </p:tgtEl>
                                        <p:attrNameLst>
                                          <p:attrName>ppt_y</p:attrName>
                                        </p:attrNameLst>
                                      </p:cBhvr>
                                      <p:tavLst>
                                        <p:tav tm="0">
                                          <p:val>
                                            <p:strVal val="#ppt_y"/>
                                          </p:val>
                                        </p:tav>
                                        <p:tav tm="100000">
                                          <p:val>
                                            <p:strVal val="#ppt_y"/>
                                          </p:val>
                                        </p:tav>
                                      </p:tavLst>
                                    </p:anim>
                                    <p:animEffect transition="in" filter="wipe(right)" prLst="gradientSize: 0.1">
                                      <p:cBhvr>
                                        <p:cTn id="9" dur="1000"/>
                                        <p:tgtEl>
                                          <p:spTgt spid="74754"/>
                                        </p:tgtEl>
                                      </p:cBhvr>
                                    </p:animEffect>
                                  </p:childTnLst>
                                </p:cTn>
                              </p:par>
                            </p:childTnLst>
                          </p:cTn>
                        </p:par>
                        <p:par>
                          <p:cTn id="10" fill="hold">
                            <p:stCondLst>
                              <p:cond delay="3600"/>
                            </p:stCondLst>
                            <p:childTnLst>
                              <p:par>
                                <p:cTn id="11" presetID="54" presetClass="entr" presetSubtype="0" accel="100000" fill="hold" grpId="0" nodeType="after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strVal val="#ppt_w*0.05"/>
                                          </p:val>
                                        </p:tav>
                                        <p:tav tm="100000">
                                          <p:val>
                                            <p:strVal val="#ppt_w"/>
                                          </p:val>
                                        </p:tav>
                                      </p:tavLst>
                                    </p:anim>
                                    <p:anim calcmode="lin" valueType="num">
                                      <p:cBhvr>
                                        <p:cTn id="14" dur="500" fill="hold"/>
                                        <p:tgtEl>
                                          <p:spTgt spid="5"/>
                                        </p:tgtEl>
                                        <p:attrNameLst>
                                          <p:attrName>ppt_h</p:attrName>
                                        </p:attrNameLst>
                                      </p:cBhvr>
                                      <p:tavLst>
                                        <p:tav tm="0">
                                          <p:val>
                                            <p:strVal val="#ppt_h"/>
                                          </p:val>
                                        </p:tav>
                                        <p:tav tm="100000">
                                          <p:val>
                                            <p:strVal val="#ppt_h"/>
                                          </p:val>
                                        </p:tav>
                                      </p:tavLst>
                                    </p:anim>
                                    <p:anim calcmode="lin" valueType="num">
                                      <p:cBhvr>
                                        <p:cTn id="15" dur="500" fill="hold"/>
                                        <p:tgtEl>
                                          <p:spTgt spid="5"/>
                                        </p:tgtEl>
                                        <p:attrNameLst>
                                          <p:attrName>ppt_x</p:attrName>
                                        </p:attrNameLst>
                                      </p:cBhvr>
                                      <p:tavLst>
                                        <p:tav tm="0">
                                          <p:val>
                                            <p:strVal val="#ppt_x-.2"/>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Effect transition="in" filter="fade">
                                      <p:cBhvr>
                                        <p:cTn id="17" dur="500"/>
                                        <p:tgtEl>
                                          <p:spTgt spid="5"/>
                                        </p:tgtEl>
                                      </p:cBhvr>
                                    </p:animEffect>
                                  </p:childTnLst>
                                </p:cTn>
                              </p:par>
                              <p:par>
                                <p:cTn id="18" presetID="50" presetClass="entr" presetSubtype="0" decel="100000" fill="hold" nodeType="withEffect">
                                  <p:stCondLst>
                                    <p:cond delay="0"/>
                                  </p:stCondLst>
                                  <p:childTnLst>
                                    <p:set>
                                      <p:cBhvr>
                                        <p:cTn id="19" dur="1" fill="hold">
                                          <p:stCondLst>
                                            <p:cond delay="0"/>
                                          </p:stCondLst>
                                        </p:cTn>
                                        <p:tgtEl>
                                          <p:spTgt spid="5122"/>
                                        </p:tgtEl>
                                        <p:attrNameLst>
                                          <p:attrName>style.visibility</p:attrName>
                                        </p:attrNameLst>
                                      </p:cBhvr>
                                      <p:to>
                                        <p:strVal val="visible"/>
                                      </p:to>
                                    </p:set>
                                    <p:anim calcmode="lin" valueType="num">
                                      <p:cBhvr>
                                        <p:cTn id="20" dur="1000" fill="hold"/>
                                        <p:tgtEl>
                                          <p:spTgt spid="5122"/>
                                        </p:tgtEl>
                                        <p:attrNameLst>
                                          <p:attrName>ppt_w</p:attrName>
                                        </p:attrNameLst>
                                      </p:cBhvr>
                                      <p:tavLst>
                                        <p:tav tm="0">
                                          <p:val>
                                            <p:strVal val="#ppt_w+.3"/>
                                          </p:val>
                                        </p:tav>
                                        <p:tav tm="100000">
                                          <p:val>
                                            <p:strVal val="#ppt_w"/>
                                          </p:val>
                                        </p:tav>
                                      </p:tavLst>
                                    </p:anim>
                                    <p:anim calcmode="lin" valueType="num">
                                      <p:cBhvr>
                                        <p:cTn id="21" dur="1000" fill="hold"/>
                                        <p:tgtEl>
                                          <p:spTgt spid="5122"/>
                                        </p:tgtEl>
                                        <p:attrNameLst>
                                          <p:attrName>ppt_h</p:attrName>
                                        </p:attrNameLst>
                                      </p:cBhvr>
                                      <p:tavLst>
                                        <p:tav tm="0">
                                          <p:val>
                                            <p:strVal val="#ppt_h"/>
                                          </p:val>
                                        </p:tav>
                                        <p:tav tm="100000">
                                          <p:val>
                                            <p:strVal val="#ppt_h"/>
                                          </p:val>
                                        </p:tav>
                                      </p:tavLst>
                                    </p:anim>
                                    <p:animEffect transition="in" filter="fade">
                                      <p:cBhvr>
                                        <p:cTn id="22"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مربع نص 2"/>
          <p:cNvSpPr txBox="1"/>
          <p:nvPr/>
        </p:nvSpPr>
        <p:spPr>
          <a:xfrm>
            <a:off x="3929058" y="357166"/>
            <a:ext cx="4929222" cy="2123658"/>
          </a:xfrm>
          <a:prstGeom prst="rect">
            <a:avLst/>
          </a:prstGeom>
          <a:noFill/>
        </p:spPr>
        <p:txBody>
          <a:bodyPr wrap="square" rtlCol="1">
            <a:spAutoFit/>
          </a:bodyPr>
          <a:lstStyle/>
          <a:p>
            <a:pPr algn="justLow"/>
            <a:r>
              <a:rPr lang="ar-SA" sz="2200" dirty="0">
                <a:solidFill>
                  <a:srgbClr val="7C3B06"/>
                </a:solidFill>
                <a:cs typeface="PT Bold Heading" pitchFamily="2" charset="-78"/>
              </a:rPr>
              <a:t>قوة الطرد المركزية : </a:t>
            </a:r>
            <a:r>
              <a:rPr lang="ar-SA" sz="2200" dirty="0">
                <a:cs typeface="PT Bold Heading" pitchFamily="2" charset="-78"/>
              </a:rPr>
              <a:t>هي قوة غير حقيقية نشعر </a:t>
            </a:r>
            <a:r>
              <a:rPr lang="ar-SA" sz="2200" dirty="0" err="1">
                <a:cs typeface="PT Bold Heading" pitchFamily="2" charset="-78"/>
              </a:rPr>
              <a:t>بها</a:t>
            </a:r>
            <a:r>
              <a:rPr lang="ar-SA" sz="2200" dirty="0">
                <a:cs typeface="PT Bold Heading" pitchFamily="2" charset="-78"/>
              </a:rPr>
              <a:t> تظهر وكأنها تدفع الجسم </a:t>
            </a:r>
            <a:r>
              <a:rPr lang="ar-SA" sz="2200" dirty="0" smtClean="0">
                <a:cs typeface="PT Bold Heading" pitchFamily="2" charset="-78"/>
              </a:rPr>
              <a:t>إلى </a:t>
            </a:r>
            <a:r>
              <a:rPr lang="ar-SA" sz="2200" dirty="0">
                <a:cs typeface="PT Bold Heading" pitchFamily="2" charset="-78"/>
              </a:rPr>
              <a:t>الخارج .</a:t>
            </a:r>
            <a:endParaRPr lang="en-US" sz="2200" dirty="0">
              <a:cs typeface="PT Bold Heading" pitchFamily="2" charset="-78"/>
            </a:endParaRPr>
          </a:p>
          <a:p>
            <a:pPr algn="justLow"/>
            <a:r>
              <a:rPr lang="ar-SA" sz="2200" dirty="0">
                <a:cs typeface="PT Bold Heading" pitchFamily="2" charset="-78"/>
              </a:rPr>
              <a:t> </a:t>
            </a:r>
            <a:endParaRPr lang="en-US" sz="2200" dirty="0">
              <a:cs typeface="PT Bold Heading" pitchFamily="2" charset="-78"/>
            </a:endParaRPr>
          </a:p>
          <a:p>
            <a:pPr algn="justLow"/>
            <a:r>
              <a:rPr lang="ar-SA" sz="2200" dirty="0">
                <a:solidFill>
                  <a:srgbClr val="3333CC"/>
                </a:solidFill>
                <a:cs typeface="PT Bold Heading" pitchFamily="2" charset="-78"/>
              </a:rPr>
              <a:t>العوامل التي يعتمد عليها التسارع المركزي :</a:t>
            </a:r>
            <a:endParaRPr lang="en-US" sz="2200" dirty="0">
              <a:solidFill>
                <a:srgbClr val="3333CC"/>
              </a:solidFill>
              <a:cs typeface="PT Bold Heading" pitchFamily="2" charset="-78"/>
            </a:endParaRPr>
          </a:p>
          <a:p>
            <a:pPr algn="justLow"/>
            <a:r>
              <a:rPr lang="ar-SA" sz="2200" dirty="0">
                <a:solidFill>
                  <a:srgbClr val="FF0000"/>
                </a:solidFill>
                <a:cs typeface="PT Bold Heading" pitchFamily="2" charset="-78"/>
              </a:rPr>
              <a:t>1- </a:t>
            </a:r>
            <a:r>
              <a:rPr lang="ar-SA" sz="2200" dirty="0">
                <a:cs typeface="PT Bold Heading" pitchFamily="2" charset="-78"/>
              </a:rPr>
              <a:t> مربع </a:t>
            </a:r>
            <a:r>
              <a:rPr lang="ar-SA" sz="2200" dirty="0" smtClean="0">
                <a:cs typeface="PT Bold Heading" pitchFamily="2" charset="-78"/>
              </a:rPr>
              <a:t>السرعة الزاوية .</a:t>
            </a:r>
            <a:endParaRPr lang="en-US" sz="2200" dirty="0">
              <a:cs typeface="PT Bold Heading" pitchFamily="2" charset="-78"/>
            </a:endParaRPr>
          </a:p>
          <a:p>
            <a:pPr algn="justLow"/>
            <a:r>
              <a:rPr lang="ar-SA" sz="2200" dirty="0">
                <a:solidFill>
                  <a:srgbClr val="FF0000"/>
                </a:solidFill>
                <a:cs typeface="PT Bold Heading" pitchFamily="2" charset="-78"/>
              </a:rPr>
              <a:t>2- </a:t>
            </a:r>
            <a:r>
              <a:rPr lang="ar-SA" sz="2200" dirty="0">
                <a:cs typeface="PT Bold Heading" pitchFamily="2" charset="-78"/>
              </a:rPr>
              <a:t> المسافة عند مركز الدوران </a:t>
            </a:r>
            <a:r>
              <a:rPr lang="ar-SA" sz="2200" dirty="0" smtClean="0">
                <a:cs typeface="PT Bold Heading" pitchFamily="2" charset="-78"/>
              </a:rPr>
              <a:t>.</a:t>
            </a:r>
            <a:endParaRPr lang="ar-SA" sz="2200" dirty="0">
              <a:cs typeface="PT Bold Heading" pitchFamily="2" charset="-78"/>
            </a:endParaRPr>
          </a:p>
        </p:txBody>
      </p:sp>
      <p:pic>
        <p:nvPicPr>
          <p:cNvPr id="6146" name="Picture 2" descr="220px-%D9%82%D9%88%D8%A9_%D8%A7%D9%84%D8%B7%D8%B1%D8%AF_%D8%A7%D9%84%D9%85%D8%B1%D9%83%D8%B2%D9%8A"/>
          <p:cNvPicPr>
            <a:picLocks noChangeAspect="1" noChangeArrowheads="1"/>
          </p:cNvPicPr>
          <p:nvPr/>
        </p:nvPicPr>
        <p:blipFill>
          <a:blip r:embed="rId3"/>
          <a:srcRect/>
          <a:stretch>
            <a:fillRect/>
          </a:stretch>
        </p:blipFill>
        <p:spPr bwMode="auto">
          <a:xfrm>
            <a:off x="1643042" y="500042"/>
            <a:ext cx="2095500" cy="1971675"/>
          </a:xfrm>
          <a:prstGeom prst="rect">
            <a:avLst/>
          </a:prstGeom>
          <a:noFill/>
          <a:ln w="9525">
            <a:noFill/>
            <a:miter lim="800000"/>
            <a:headEnd/>
            <a:tailEnd/>
          </a:ln>
        </p:spPr>
      </p:pic>
      <p:sp>
        <p:nvSpPr>
          <p:cNvPr id="5" name="مربع نص 4"/>
          <p:cNvSpPr txBox="1"/>
          <p:nvPr/>
        </p:nvSpPr>
        <p:spPr>
          <a:xfrm>
            <a:off x="2571736" y="2857496"/>
            <a:ext cx="6143668" cy="3639458"/>
          </a:xfrm>
          <a:prstGeom prst="rect">
            <a:avLst/>
          </a:prstGeom>
          <a:noFill/>
        </p:spPr>
        <p:txBody>
          <a:bodyPr wrap="square" rtlCol="1">
            <a:spAutoFit/>
          </a:bodyPr>
          <a:lstStyle/>
          <a:p>
            <a:pPr algn="justLow"/>
            <a:r>
              <a:rPr lang="ar-SA" sz="2000" dirty="0" smtClean="0">
                <a:solidFill>
                  <a:srgbClr val="FF0000"/>
                </a:solidFill>
                <a:cs typeface="PT Bold Heading" pitchFamily="2" charset="-78"/>
              </a:rPr>
              <a:t>مثال : </a:t>
            </a:r>
          </a:p>
          <a:p>
            <a:pPr algn="justLow"/>
            <a:r>
              <a:rPr lang="ar-SA" sz="1050" dirty="0" smtClean="0">
                <a:cs typeface="PT Bold Heading" pitchFamily="2" charset="-78"/>
              </a:rPr>
              <a:t/>
            </a:r>
            <a:br>
              <a:rPr lang="ar-SA" sz="1050" dirty="0" smtClean="0">
                <a:cs typeface="PT Bold Heading" pitchFamily="2" charset="-78"/>
              </a:rPr>
            </a:br>
            <a:r>
              <a:rPr lang="ar-SA" sz="2000" dirty="0" smtClean="0">
                <a:cs typeface="PT Bold Heading" pitchFamily="2" charset="-78"/>
              </a:rPr>
              <a:t>لنعتبر إنني أقود سيارة في خط مستقيم ثم دخلت دوار, بالنسبة لي فأني سأشعر بقوه تدفعني باتجاه معاكس لحركة السيارة - قوة الطرد المركزي - يمكن تفسيرها بقانون نيوتن الأول (القصور الذاتي) .</a:t>
            </a:r>
          </a:p>
          <a:p>
            <a:pPr algn="justLow"/>
            <a:r>
              <a:rPr lang="ar-SA" sz="2000" dirty="0" smtClean="0">
                <a:cs typeface="PT Bold Heading" pitchFamily="2" charset="-78"/>
              </a:rPr>
              <a:t> لاحظ أنني في هذه الحالة إطار مرجعي ليس ثابتا بل متحركا حركة دائرية مع حركة السيارة لكن بالنسبة لراصد ثابت خارج السيارة فانه سيرى قوة الجذب المركزي تؤثر علي أو على السيارة (في هذه الحالة قوة الجذب المركزي على السيارة تساوي قوة الاحتكاك التي تمنع السيارة الخروج عن مسارها الدائري وتكون باتجاه المركز .</a:t>
            </a:r>
            <a:endParaRPr lang="ar-SA" sz="2000" dirty="0">
              <a:cs typeface="PT Bold Heading" pitchFamily="2" charset="-78"/>
            </a:endParaRP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05"/>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 calcmode="lin" valueType="num">
                                      <p:cBhvr>
                                        <p:cTn id="9" dur="500" fill="hold"/>
                                        <p:tgtEl>
                                          <p:spTgt spid="3"/>
                                        </p:tgtEl>
                                        <p:attrNameLst>
                                          <p:attrName>ppt_x</p:attrName>
                                        </p:attrNameLst>
                                      </p:cBhvr>
                                      <p:tavLst>
                                        <p:tav tm="0">
                                          <p:val>
                                            <p:strVal val="#ppt_x-.2"/>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animEffect transition="in" filter="fade">
                                      <p:cBhvr>
                                        <p:cTn id="11" dur="500"/>
                                        <p:tgtEl>
                                          <p:spTgt spid="3"/>
                                        </p:tgtEl>
                                      </p:cBhvr>
                                    </p:animEffect>
                                  </p:childTnLst>
                                </p:cTn>
                              </p:par>
                            </p:childTnLst>
                          </p:cTn>
                        </p:par>
                        <p:par>
                          <p:cTn id="12" fill="hold">
                            <p:stCondLst>
                              <p:cond delay="2300"/>
                            </p:stCondLst>
                            <p:childTnLst>
                              <p:par>
                                <p:cTn id="13" presetID="4" presetClass="entr" presetSubtype="16" fill="hold" nodeType="after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box(in)">
                                      <p:cBhvr>
                                        <p:cTn id="15" dur="500"/>
                                        <p:tgtEl>
                                          <p:spTgt spid="6146"/>
                                        </p:tgtEl>
                                      </p:cBhvr>
                                    </p:animEffect>
                                  </p:childTnLst>
                                </p:cTn>
                              </p:par>
                            </p:childTnLst>
                          </p:cTn>
                        </p:par>
                        <p:par>
                          <p:cTn id="16" fill="hold">
                            <p:stCondLst>
                              <p:cond delay="2800"/>
                            </p:stCondLst>
                            <p:childTnLst>
                              <p:par>
                                <p:cTn id="17" presetID="34"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from="(-#ppt_w/2)" to="(#ppt_x)" calcmode="lin" valueType="num">
                                      <p:cBhvr>
                                        <p:cTn id="19" dur="600" fill="hold">
                                          <p:stCondLst>
                                            <p:cond delay="0"/>
                                          </p:stCondLst>
                                        </p:cTn>
                                        <p:tgtEl>
                                          <p:spTgt spid="5"/>
                                        </p:tgtEl>
                                        <p:attrNameLst>
                                          <p:attrName>ppt_x</p:attrName>
                                        </p:attrNameLst>
                                      </p:cBhvr>
                                    </p:anim>
                                    <p:anim from="0" to="-1.0" calcmode="lin" valueType="num">
                                      <p:cBhvr>
                                        <p:cTn id="20" dur="200" decel="50000" autoRev="1" fill="hold">
                                          <p:stCondLst>
                                            <p:cond delay="600"/>
                                          </p:stCondLst>
                                        </p:cTn>
                                        <p:tgtEl>
                                          <p:spTgt spid="5"/>
                                        </p:tgtEl>
                                        <p:attrNameLst>
                                          <p:attrName>xshear</p:attrName>
                                        </p:attrNameLst>
                                      </p:cBhvr>
                                    </p:anim>
                                    <p:animScale>
                                      <p:cBhvr>
                                        <p:cTn id="21" dur="200" decel="100000" autoRev="1" fill="hold">
                                          <p:stCondLst>
                                            <p:cond delay="600"/>
                                          </p:stCondLst>
                                        </p:cTn>
                                        <p:tgtEl>
                                          <p:spTgt spid="5"/>
                                        </p:tgtEl>
                                      </p:cBhvr>
                                      <p:from x="100000" y="100000"/>
                                      <p:to x="80000" y="100000"/>
                                    </p:animScale>
                                    <p:anim by="(#ppt_h/3+#ppt_w*0.1)" calcmode="lin" valueType="num">
                                      <p:cBhvr additive="sum">
                                        <p:cTn id="22" dur="200" decel="100000" autoRev="1" fill="hold">
                                          <p:stCondLst>
                                            <p:cond delay="600"/>
                                          </p:stCondLst>
                                        </p:cTn>
                                        <p:tgtEl>
                                          <p:spTgt spid="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تجربة قوة الطرد المركزي.wmv">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1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showWhenStopped="0">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مربع نص 3"/>
          <p:cNvSpPr txBox="1"/>
          <p:nvPr/>
        </p:nvSpPr>
        <p:spPr>
          <a:xfrm>
            <a:off x="1785918" y="357166"/>
            <a:ext cx="6786610" cy="1615827"/>
          </a:xfrm>
          <a:prstGeom prst="rect">
            <a:avLst/>
          </a:prstGeom>
          <a:noFill/>
        </p:spPr>
        <p:txBody>
          <a:bodyPr wrap="square" rtlCol="1">
            <a:spAutoFit/>
          </a:bodyPr>
          <a:lstStyle/>
          <a:p>
            <a:pPr algn="justLow">
              <a:lnSpc>
                <a:spcPct val="150000"/>
              </a:lnSpc>
            </a:pPr>
            <a:r>
              <a:rPr lang="ar-SA" sz="2200" dirty="0">
                <a:solidFill>
                  <a:srgbClr val="3333CC"/>
                </a:solidFill>
                <a:cs typeface="PT Bold Heading" pitchFamily="2" charset="-78"/>
              </a:rPr>
              <a:t>قوة </a:t>
            </a:r>
            <a:r>
              <a:rPr lang="ar-SA" sz="2200" dirty="0" err="1">
                <a:solidFill>
                  <a:srgbClr val="3333CC"/>
                </a:solidFill>
                <a:cs typeface="PT Bold Heading" pitchFamily="2" charset="-78"/>
              </a:rPr>
              <a:t>كولوريوس</a:t>
            </a:r>
            <a:r>
              <a:rPr lang="ar-SA" sz="2200" dirty="0">
                <a:solidFill>
                  <a:srgbClr val="3333CC"/>
                </a:solidFill>
                <a:cs typeface="PT Bold Heading" pitchFamily="2" charset="-78"/>
              </a:rPr>
              <a:t> :</a:t>
            </a:r>
            <a:endParaRPr lang="en-US" sz="2200" dirty="0">
              <a:solidFill>
                <a:srgbClr val="3333CC"/>
              </a:solidFill>
              <a:cs typeface="PT Bold Heading" pitchFamily="2" charset="-78"/>
            </a:endParaRPr>
          </a:p>
          <a:p>
            <a:pPr algn="justLow">
              <a:lnSpc>
                <a:spcPct val="150000"/>
              </a:lnSpc>
            </a:pPr>
            <a:r>
              <a:rPr lang="ar-SA" sz="2200" dirty="0">
                <a:cs typeface="PT Bold Heading" pitchFamily="2" charset="-78"/>
              </a:rPr>
              <a:t>هي قوة غير حقيقة نشعر </a:t>
            </a:r>
            <a:r>
              <a:rPr lang="ar-SA" sz="2200" dirty="0" err="1">
                <a:cs typeface="PT Bold Heading" pitchFamily="2" charset="-78"/>
              </a:rPr>
              <a:t>بها</a:t>
            </a:r>
            <a:r>
              <a:rPr lang="ar-SA" sz="2200" dirty="0">
                <a:cs typeface="PT Bold Heading" pitchFamily="2" charset="-78"/>
              </a:rPr>
              <a:t> تظهر بانحراف الجسم عن </a:t>
            </a:r>
            <a:r>
              <a:rPr lang="ar-SA" sz="2200" dirty="0" smtClean="0">
                <a:cs typeface="PT Bold Heading" pitchFamily="2" charset="-78"/>
              </a:rPr>
              <a:t>الخط </a:t>
            </a:r>
            <a:r>
              <a:rPr lang="ar-SA" sz="2200" dirty="0">
                <a:cs typeface="PT Bold Heading" pitchFamily="2" charset="-78"/>
              </a:rPr>
              <a:t>المستقيم </a:t>
            </a:r>
            <a:r>
              <a:rPr lang="ar-SA" sz="2200" dirty="0" smtClean="0">
                <a:cs typeface="PT Bold Heading" pitchFamily="2" charset="-78"/>
              </a:rPr>
              <a:t>.</a:t>
            </a:r>
            <a:endParaRPr lang="en-US" sz="2200" dirty="0">
              <a:cs typeface="PT Bold Heading" pitchFamily="2" charset="-78"/>
            </a:endParaRPr>
          </a:p>
        </p:txBody>
      </p:sp>
      <p:sp>
        <p:nvSpPr>
          <p:cNvPr id="5" name="مربع نص 4"/>
          <p:cNvSpPr txBox="1"/>
          <p:nvPr/>
        </p:nvSpPr>
        <p:spPr>
          <a:xfrm>
            <a:off x="2857488" y="2143116"/>
            <a:ext cx="5429288" cy="2431435"/>
          </a:xfrm>
          <a:prstGeom prst="rect">
            <a:avLst/>
          </a:prstGeom>
          <a:noFill/>
        </p:spPr>
        <p:txBody>
          <a:bodyPr wrap="square" rtlCol="1">
            <a:spAutoFit/>
          </a:bodyPr>
          <a:lstStyle/>
          <a:p>
            <a:pPr algn="justLow"/>
            <a:r>
              <a:rPr lang="ar-SA" sz="2000" dirty="0" smtClean="0">
                <a:solidFill>
                  <a:srgbClr val="FF0000"/>
                </a:solidFill>
                <a:cs typeface="PT Bold Heading" pitchFamily="2" charset="-78"/>
              </a:rPr>
              <a:t>مثال :</a:t>
            </a:r>
          </a:p>
          <a:p>
            <a:pPr algn="justLow"/>
            <a:r>
              <a:rPr lang="ar-SA" sz="900" dirty="0" smtClean="0">
                <a:cs typeface="PT Bold Heading" pitchFamily="2" charset="-78"/>
              </a:rPr>
              <a:t/>
            </a:r>
            <a:br>
              <a:rPr lang="ar-SA" sz="900" dirty="0" smtClean="0">
                <a:cs typeface="PT Bold Heading" pitchFamily="2" charset="-78"/>
              </a:rPr>
            </a:br>
            <a:r>
              <a:rPr lang="ar-SA" sz="2000" dirty="0" smtClean="0">
                <a:cs typeface="PT Bold Heading" pitchFamily="2" charset="-78"/>
              </a:rPr>
              <a:t>اعتبر أن هناك قرصاً يدور بسرعة زاوية ما .. إذا رميت كرة عليه باتجاه أفقي . إذا كان المراقب ثابتاً ( على الأرض مثلاً ) سيرى الكرة تسير باتجاه أفقي , لكن لو فرضنا أن الراصد موجود على هذا القرص - هنا الراصد ليس ثابتا بل يتسارع- سيرى الكرة تسير باتجاه منحرف عن الأفقي. إن هذا الانحراف ناتج عن قوة </a:t>
            </a:r>
            <a:r>
              <a:rPr lang="ar-SA" sz="2000" dirty="0" err="1" smtClean="0">
                <a:cs typeface="PT Bold Heading" pitchFamily="2" charset="-78"/>
              </a:rPr>
              <a:t>كوريوليس</a:t>
            </a:r>
            <a:r>
              <a:rPr lang="ar-SA" sz="2000" dirty="0" smtClean="0">
                <a:cs typeface="PT Bold Heading" pitchFamily="2" charset="-78"/>
              </a:rPr>
              <a:t> .</a:t>
            </a:r>
            <a:endParaRPr lang="ar-SA" sz="2000" dirty="0">
              <a:cs typeface="PT Bold Heading" pitchFamily="2" charset="-78"/>
            </a:endParaRPr>
          </a:p>
        </p:txBody>
      </p:sp>
      <p:pic>
        <p:nvPicPr>
          <p:cNvPr id="7" name="صورة 6" descr="0_ea800_7cd50013_L.gif"/>
          <p:cNvPicPr>
            <a:picLocks noChangeAspect="1"/>
          </p:cNvPicPr>
          <p:nvPr/>
        </p:nvPicPr>
        <p:blipFill>
          <a:blip r:embed="rId3" cstate="print"/>
          <a:stretch>
            <a:fillRect/>
          </a:stretch>
        </p:blipFill>
        <p:spPr>
          <a:xfrm>
            <a:off x="5072066" y="4714884"/>
            <a:ext cx="1876422" cy="1812496"/>
          </a:xfrm>
          <a:prstGeom prst="rect">
            <a:avLst/>
          </a:prstGeom>
        </p:spPr>
      </p:pic>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2500"/>
                            </p:stCondLst>
                            <p:childTnLst>
                              <p:par>
                                <p:cTn id="11" presetID="56" presetClass="entr" presetSubtype="0" fill="hold" grpId="0" nodeType="after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 by="(-#ppt_w*2)" calcmode="lin" valueType="num">
                                      <p:cBhvr rctx="PPT">
                                        <p:cTn id="13" dur="500" autoRev="1" fill="hold">
                                          <p:stCondLst>
                                            <p:cond delay="0"/>
                                          </p:stCondLst>
                                        </p:cTn>
                                        <p:tgtEl>
                                          <p:spTgt spid="5"/>
                                        </p:tgtEl>
                                        <p:attrNameLst>
                                          <p:attrName>ppt_w</p:attrName>
                                        </p:attrNameLst>
                                      </p:cBhvr>
                                    </p:anim>
                                    <p:anim by="(#ppt_w*0.50)" calcmode="lin" valueType="num">
                                      <p:cBhvr>
                                        <p:cTn id="14" dur="500" decel="50000" autoRev="1" fill="hold">
                                          <p:stCondLst>
                                            <p:cond delay="0"/>
                                          </p:stCondLst>
                                        </p:cTn>
                                        <p:tgtEl>
                                          <p:spTgt spid="5"/>
                                        </p:tgtEl>
                                        <p:attrNameLst>
                                          <p:attrName>ppt_x</p:attrName>
                                        </p:attrNameLst>
                                      </p:cBhvr>
                                    </p:anim>
                                    <p:anim from="(-#ppt_h/2)" to="(#ppt_y)" calcmode="lin" valueType="num">
                                      <p:cBhvr>
                                        <p:cTn id="15" dur="1000" fill="hold">
                                          <p:stCondLst>
                                            <p:cond delay="0"/>
                                          </p:stCondLst>
                                        </p:cTn>
                                        <p:tgtEl>
                                          <p:spTgt spid="5"/>
                                        </p:tgtEl>
                                        <p:attrNameLst>
                                          <p:attrName>ppt_y</p:attrName>
                                        </p:attrNameLst>
                                      </p:cBhvr>
                                    </p:anim>
                                    <p:animRot by="21600000">
                                      <p:cBhvr>
                                        <p:cTn id="16" dur="1000" fill="hold">
                                          <p:stCondLst>
                                            <p:cond delay="0"/>
                                          </p:stCondLst>
                                        </p:cTn>
                                        <p:tgtEl>
                                          <p:spTgt spid="5"/>
                                        </p:tgtEl>
                                        <p:attrNameLst>
                                          <p:attrName>r</p:attrName>
                                        </p:attrNameLst>
                                      </p:cBhvr>
                                    </p:animRo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ربع نص 1"/>
          <p:cNvSpPr txBox="1"/>
          <p:nvPr/>
        </p:nvSpPr>
        <p:spPr>
          <a:xfrm>
            <a:off x="785786" y="500042"/>
            <a:ext cx="7786742" cy="400110"/>
          </a:xfrm>
          <a:prstGeom prst="rect">
            <a:avLst/>
          </a:prstGeom>
          <a:noFill/>
        </p:spPr>
        <p:txBody>
          <a:bodyPr wrap="square" rtlCol="1">
            <a:spAutoFit/>
          </a:bodyPr>
          <a:lstStyle/>
          <a:p>
            <a:pPr algn="justLow"/>
            <a:r>
              <a:rPr lang="ar-SA" sz="2000" dirty="0" smtClean="0">
                <a:solidFill>
                  <a:srgbClr val="3333CC"/>
                </a:solidFill>
                <a:cs typeface="PT Bold Heading" pitchFamily="2" charset="-78"/>
              </a:rPr>
              <a:t>* طبقي </a:t>
            </a:r>
            <a:r>
              <a:rPr lang="ar-SA" sz="2000" dirty="0">
                <a:solidFill>
                  <a:srgbClr val="3333CC"/>
                </a:solidFill>
                <a:cs typeface="PT Bold Heading" pitchFamily="2" charset="-78"/>
              </a:rPr>
              <a:t>قوة </a:t>
            </a:r>
            <a:r>
              <a:rPr lang="ar-SA" sz="2000" dirty="0" err="1">
                <a:solidFill>
                  <a:srgbClr val="3333CC"/>
                </a:solidFill>
                <a:cs typeface="PT Bold Heading" pitchFamily="2" charset="-78"/>
              </a:rPr>
              <a:t>كولوريوس</a:t>
            </a:r>
            <a:r>
              <a:rPr lang="ar-SA" sz="2000" dirty="0">
                <a:solidFill>
                  <a:srgbClr val="3333CC"/>
                </a:solidFill>
                <a:cs typeface="PT Bold Heading" pitchFamily="2" charset="-78"/>
              </a:rPr>
              <a:t> </a:t>
            </a:r>
            <a:r>
              <a:rPr lang="ar-SA" sz="2000" dirty="0" smtClean="0">
                <a:solidFill>
                  <a:srgbClr val="3333CC"/>
                </a:solidFill>
                <a:cs typeface="PT Bold Heading" pitchFamily="2" charset="-78"/>
              </a:rPr>
              <a:t>للأجسام </a:t>
            </a:r>
            <a:r>
              <a:rPr lang="ar-SA" sz="2000" dirty="0">
                <a:solidFill>
                  <a:srgbClr val="3333CC"/>
                </a:solidFill>
                <a:cs typeface="PT Bold Heading" pitchFamily="2" charset="-78"/>
              </a:rPr>
              <a:t>الناشئة عن دوران </a:t>
            </a:r>
            <a:r>
              <a:rPr lang="ar-SA" sz="2000" dirty="0" smtClean="0">
                <a:solidFill>
                  <a:srgbClr val="3333CC"/>
                </a:solidFill>
                <a:cs typeface="PT Bold Heading" pitchFamily="2" charset="-78"/>
              </a:rPr>
              <a:t>الأرض ؟</a:t>
            </a:r>
            <a:endParaRPr lang="en-US" sz="2000" dirty="0">
              <a:solidFill>
                <a:srgbClr val="3333CC"/>
              </a:solidFill>
              <a:cs typeface="PT Bold Heading" pitchFamily="2" charset="-78"/>
            </a:endParaRPr>
          </a:p>
        </p:txBody>
      </p:sp>
      <p:sp>
        <p:nvSpPr>
          <p:cNvPr id="3" name="مستطيل 2"/>
          <p:cNvSpPr/>
          <p:nvPr/>
        </p:nvSpPr>
        <p:spPr>
          <a:xfrm>
            <a:off x="785786" y="2578238"/>
            <a:ext cx="7786742" cy="707886"/>
          </a:xfrm>
          <a:prstGeom prst="rect">
            <a:avLst/>
          </a:prstGeom>
        </p:spPr>
        <p:txBody>
          <a:bodyPr wrap="square">
            <a:spAutoFit/>
          </a:bodyPr>
          <a:lstStyle/>
          <a:p>
            <a:pPr algn="justLow"/>
            <a:r>
              <a:rPr lang="ar-SA" sz="2000" dirty="0" smtClean="0">
                <a:solidFill>
                  <a:srgbClr val="3333CC"/>
                </a:solidFill>
                <a:cs typeface="PT Bold Heading" pitchFamily="2" charset="-78"/>
              </a:rPr>
              <a:t>* لماذا يكون احتمال انقلاب سيارة لها إطارات أقطارها كبيرة أكبر من احتمال انقلاب سيارة ذات إطارات أقطارها صغيرة ؟</a:t>
            </a:r>
            <a:endParaRPr lang="en-US" sz="2000" dirty="0" smtClean="0">
              <a:solidFill>
                <a:srgbClr val="3333CC"/>
              </a:solidFill>
              <a:cs typeface="PT Bold Heading" pitchFamily="2" charset="-78"/>
            </a:endParaRPr>
          </a:p>
        </p:txBody>
      </p:sp>
      <p:sp>
        <p:nvSpPr>
          <p:cNvPr id="5" name="مربع نص 4"/>
          <p:cNvSpPr txBox="1"/>
          <p:nvPr/>
        </p:nvSpPr>
        <p:spPr>
          <a:xfrm>
            <a:off x="714348" y="1078040"/>
            <a:ext cx="7786742" cy="707886"/>
          </a:xfrm>
          <a:prstGeom prst="rect">
            <a:avLst/>
          </a:prstGeom>
          <a:noFill/>
        </p:spPr>
        <p:txBody>
          <a:bodyPr wrap="square" rtlCol="1">
            <a:spAutoFit/>
          </a:bodyPr>
          <a:lstStyle/>
          <a:p>
            <a:pPr algn="justLow"/>
            <a:r>
              <a:rPr lang="ar-SA" sz="2000" dirty="0" smtClean="0">
                <a:cs typeface="PT Bold Heading" pitchFamily="2" charset="-78"/>
              </a:rPr>
              <a:t>عند إطلاق </a:t>
            </a:r>
            <a:r>
              <a:rPr lang="ar-SA" sz="2000" dirty="0">
                <a:cs typeface="PT Bold Heading" pitchFamily="2" charset="-78"/>
              </a:rPr>
              <a:t>قذيفة نحو الشمال سوف تظهر نحو الشرق نتيجة دوران </a:t>
            </a:r>
            <a:r>
              <a:rPr lang="ar-SA" sz="2000" dirty="0" smtClean="0">
                <a:cs typeface="PT Bold Heading" pitchFamily="2" charset="-78"/>
              </a:rPr>
              <a:t>الأرض وإذا أطلقت </a:t>
            </a:r>
            <a:r>
              <a:rPr lang="ar-SA" sz="2000" dirty="0">
                <a:cs typeface="PT Bold Heading" pitchFamily="2" charset="-78"/>
              </a:rPr>
              <a:t>قذيفة </a:t>
            </a:r>
            <a:r>
              <a:rPr lang="ar-SA" sz="2000" dirty="0" smtClean="0">
                <a:cs typeface="PT Bold Heading" pitchFamily="2" charset="-78"/>
              </a:rPr>
              <a:t>باتجاه </a:t>
            </a:r>
            <a:r>
              <a:rPr lang="ar-SA" sz="2000" dirty="0">
                <a:cs typeface="PT Bold Heading" pitchFamily="2" charset="-78"/>
              </a:rPr>
              <a:t>الجنوب سوف تظهر </a:t>
            </a:r>
            <a:r>
              <a:rPr lang="ar-SA" sz="2000" dirty="0" smtClean="0">
                <a:cs typeface="PT Bold Heading" pitchFamily="2" charset="-78"/>
              </a:rPr>
              <a:t>باتجاه </a:t>
            </a:r>
            <a:r>
              <a:rPr lang="ar-SA" sz="2000" dirty="0">
                <a:cs typeface="PT Bold Heading" pitchFamily="2" charset="-78"/>
              </a:rPr>
              <a:t>الغرب نتيجة دوران </a:t>
            </a:r>
            <a:r>
              <a:rPr lang="ar-SA" sz="2000" dirty="0" smtClean="0">
                <a:cs typeface="PT Bold Heading" pitchFamily="2" charset="-78"/>
              </a:rPr>
              <a:t>الأرض .</a:t>
            </a:r>
            <a:endParaRPr lang="en-US" sz="2000" dirty="0">
              <a:cs typeface="PT Bold Heading" pitchFamily="2" charset="-78"/>
            </a:endParaRPr>
          </a:p>
        </p:txBody>
      </p:sp>
      <p:sp>
        <p:nvSpPr>
          <p:cNvPr id="6" name="مستطيل 5"/>
          <p:cNvSpPr/>
          <p:nvPr/>
        </p:nvSpPr>
        <p:spPr>
          <a:xfrm>
            <a:off x="714348" y="3435494"/>
            <a:ext cx="7786742" cy="707886"/>
          </a:xfrm>
          <a:prstGeom prst="rect">
            <a:avLst/>
          </a:prstGeom>
        </p:spPr>
        <p:txBody>
          <a:bodyPr wrap="square">
            <a:spAutoFit/>
          </a:bodyPr>
          <a:lstStyle/>
          <a:p>
            <a:pPr algn="justLow"/>
            <a:r>
              <a:rPr lang="ar-SA" sz="2000" dirty="0" smtClean="0">
                <a:cs typeface="PT Bold Heading" pitchFamily="2" charset="-78"/>
              </a:rPr>
              <a:t>لأن مركز الكتلة في السيارات ذات الإطارات الكبيرة يكون مرتفع وبالتالي تنقلب بسهولة .</a:t>
            </a:r>
            <a:endParaRPr lang="en-US" sz="2000" dirty="0" smtClean="0">
              <a:cs typeface="PT Bold Heading" pitchFamily="2" charset="-78"/>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par>
                          <p:cTn id="20" fill="hold">
                            <p:stCondLst>
                              <p:cond delay="2700"/>
                            </p:stCondLst>
                            <p:childTnLst>
                              <p:par>
                                <p:cTn id="21" presetID="40" presetClass="entr" presetSubtype="0" fill="hold" grpId="0" nodeType="afterEffect">
                                  <p:stCondLst>
                                    <p:cond delay="0"/>
                                  </p:stCondLst>
                                  <p:iterate type="wd">
                                    <p:tmPct val="10000"/>
                                  </p:iterate>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1"/>
                                          </p:val>
                                        </p:tav>
                                        <p:tav tm="100000">
                                          <p:val>
                                            <p:strVal val="#ppt_x"/>
                                          </p:val>
                                        </p:tav>
                                      </p:tavLst>
                                    </p:anim>
                                    <p:anim calcmode="lin" valueType="num">
                                      <p:cBhvr>
                                        <p:cTn id="25" dur="1000" fill="hold"/>
                                        <p:tgtEl>
                                          <p:spTgt spid="3"/>
                                        </p:tgtEl>
                                        <p:attrNameLst>
                                          <p:attrName>ppt_y</p:attrName>
                                        </p:attrNameLst>
                                      </p:cBhvr>
                                      <p:tavLst>
                                        <p:tav tm="0">
                                          <p:val>
                                            <p:strVal val="#ppt_y"/>
                                          </p:val>
                                        </p:tav>
                                        <p:tav tm="100000">
                                          <p:val>
                                            <p:strVal val="#ppt_y"/>
                                          </p:val>
                                        </p:tav>
                                      </p:tavLst>
                                    </p:anim>
                                  </p:childTnLst>
                                </p:cTn>
                              </p:par>
                            </p:childTnLst>
                          </p:cTn>
                        </p:par>
                        <p:par>
                          <p:cTn id="26" fill="hold">
                            <p:stCondLst>
                              <p:cond delay="5600"/>
                            </p:stCondLst>
                            <p:childTnLst>
                              <p:par>
                                <p:cTn id="27" presetID="53" presetClass="entr" presetSubtype="0" fill="hold" grpId="0" nodeType="afterEffect">
                                  <p:stCondLst>
                                    <p:cond delay="0"/>
                                  </p:stCondLst>
                                  <p:iterate type="wd">
                                    <p:tmPct val="10000"/>
                                  </p:iterate>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18434" name="Picture 2" descr="C:\Users\تاتو\Desktop\user4347_pic1134_1315269908.gif"/>
          <p:cNvPicPr>
            <a:picLocks noChangeAspect="1" noChangeArrowheads="1"/>
          </p:cNvPicPr>
          <p:nvPr/>
        </p:nvPicPr>
        <p:blipFill>
          <a:blip r:embed="rId3"/>
          <a:srcRect/>
          <a:stretch>
            <a:fillRect/>
          </a:stretch>
        </p:blipFill>
        <p:spPr bwMode="auto">
          <a:xfrm>
            <a:off x="3000364" y="142876"/>
            <a:ext cx="3643338" cy="3143248"/>
          </a:xfrm>
          <a:prstGeom prst="rect">
            <a:avLst/>
          </a:prstGeom>
          <a:noFill/>
          <a:ln w="9525">
            <a:noFill/>
            <a:miter lim="800000"/>
            <a:headEnd/>
            <a:tailEnd/>
          </a:ln>
        </p:spPr>
      </p:pic>
      <p:sp>
        <p:nvSpPr>
          <p:cNvPr id="3" name="مستطيل 2"/>
          <p:cNvSpPr/>
          <p:nvPr/>
        </p:nvSpPr>
        <p:spPr>
          <a:xfrm>
            <a:off x="1428728" y="3426741"/>
            <a:ext cx="6123792" cy="430887"/>
          </a:xfrm>
          <a:prstGeom prst="rect">
            <a:avLst/>
          </a:prstGeom>
        </p:spPr>
        <p:txBody>
          <a:bodyPr wrap="none">
            <a:spAutoFit/>
          </a:bodyPr>
          <a:lstStyle/>
          <a:p>
            <a:pPr>
              <a:defRPr/>
            </a:pPr>
            <a:r>
              <a:rPr lang="ar-SA" sz="2200" dirty="0" err="1">
                <a:solidFill>
                  <a:srgbClr val="FF0000"/>
                </a:solidFill>
                <a:cs typeface="PT Bold Heading" pitchFamily="2" charset="-78"/>
              </a:rPr>
              <a:t>الراديان</a:t>
            </a:r>
            <a:r>
              <a:rPr lang="ar-SA" sz="2200" dirty="0">
                <a:cs typeface="PT Bold Heading" pitchFamily="2" charset="-78"/>
              </a:rPr>
              <a:t> </a:t>
            </a:r>
            <a:r>
              <a:rPr lang="ar-SA" sz="2200" dirty="0" smtClean="0">
                <a:cs typeface="PT Bold Heading" pitchFamily="2" charset="-78"/>
              </a:rPr>
              <a:t>: هي </a:t>
            </a:r>
            <a:r>
              <a:rPr lang="ar-SA" sz="2200" dirty="0">
                <a:cs typeface="PT Bold Heading" pitchFamily="2" charset="-78"/>
              </a:rPr>
              <a:t>زاوية تقابل قوس طوله يساوي نصف القطر </a:t>
            </a:r>
            <a:r>
              <a:rPr lang="ar-SA" sz="2200" dirty="0" smtClean="0">
                <a:cs typeface="PT Bold Heading" pitchFamily="2" charset="-78"/>
              </a:rPr>
              <a:t> .</a:t>
            </a:r>
            <a:endParaRPr lang="ar-SA" sz="2200" dirty="0">
              <a:cs typeface="PT Bold Heading" pitchFamily="2" charset="-78"/>
            </a:endParaRPr>
          </a:p>
        </p:txBody>
      </p:sp>
      <p:sp>
        <p:nvSpPr>
          <p:cNvPr id="4" name="مستطيل 3"/>
          <p:cNvSpPr>
            <a:spLocks noChangeArrowheads="1"/>
          </p:cNvSpPr>
          <p:nvPr/>
        </p:nvSpPr>
        <p:spPr bwMode="auto">
          <a:xfrm>
            <a:off x="1428728" y="4071942"/>
            <a:ext cx="6253154" cy="769441"/>
          </a:xfrm>
          <a:prstGeom prst="rect">
            <a:avLst/>
          </a:prstGeom>
          <a:noFill/>
          <a:ln w="9525">
            <a:noFill/>
            <a:miter lim="800000"/>
            <a:headEnd/>
            <a:tailEnd/>
          </a:ln>
        </p:spPr>
        <p:txBody>
          <a:bodyPr wrap="square">
            <a:spAutoFit/>
          </a:bodyPr>
          <a:lstStyle/>
          <a:p>
            <a:pPr algn="justLow"/>
            <a:r>
              <a:rPr lang="ar-SA" sz="2200" dirty="0" smtClean="0">
                <a:solidFill>
                  <a:schemeClr val="tx2"/>
                </a:solidFill>
                <a:cs typeface="PT Bold Heading" pitchFamily="2" charset="-78"/>
              </a:rPr>
              <a:t>إن </a:t>
            </a:r>
            <a:r>
              <a:rPr lang="ar-SA" sz="2200" dirty="0">
                <a:solidFill>
                  <a:schemeClr val="tx2"/>
                </a:solidFill>
                <a:cs typeface="PT Bold Heading" pitchFamily="2" charset="-78"/>
              </a:rPr>
              <a:t>الدورة الكاملة تعادل (2</a:t>
            </a:r>
            <a:r>
              <a:rPr lang="el-GR" sz="2200" dirty="0">
                <a:solidFill>
                  <a:schemeClr val="tx2"/>
                </a:solidFill>
                <a:cs typeface="PT Bold Heading" pitchFamily="2" charset="-78"/>
              </a:rPr>
              <a:t>π </a:t>
            </a:r>
            <a:r>
              <a:rPr lang="en-US" sz="2200" dirty="0">
                <a:solidFill>
                  <a:schemeClr val="tx2"/>
                </a:solidFill>
                <a:cs typeface="PT Bold Heading" pitchFamily="2" charset="-78"/>
              </a:rPr>
              <a:t>Radian </a:t>
            </a:r>
            <a:r>
              <a:rPr lang="ar-SA" sz="2200" dirty="0" smtClean="0">
                <a:solidFill>
                  <a:schemeClr val="tx2"/>
                </a:solidFill>
                <a:cs typeface="PT Bold Heading" pitchFamily="2" charset="-78"/>
              </a:rPr>
              <a:t> ) أي </a:t>
            </a:r>
            <a:r>
              <a:rPr lang="ar-SA" sz="2200" dirty="0">
                <a:solidFill>
                  <a:schemeClr val="tx2"/>
                </a:solidFill>
                <a:cs typeface="PT Bold Heading" pitchFamily="2" charset="-78"/>
              </a:rPr>
              <a:t>أن وحدة </a:t>
            </a:r>
            <a:r>
              <a:rPr lang="en-US" sz="2200" dirty="0">
                <a:solidFill>
                  <a:schemeClr val="tx2"/>
                </a:solidFill>
                <a:cs typeface="PT Bold Heading" pitchFamily="2" charset="-78"/>
              </a:rPr>
              <a:t>Radian </a:t>
            </a:r>
            <a:r>
              <a:rPr lang="ar-SA" sz="2200" dirty="0" smtClean="0">
                <a:solidFill>
                  <a:schemeClr val="tx2"/>
                </a:solidFill>
                <a:cs typeface="PT Bold Heading" pitchFamily="2" charset="-78"/>
              </a:rPr>
              <a:t> </a:t>
            </a:r>
            <a:r>
              <a:rPr lang="ar-SA" sz="2200" dirty="0" err="1" smtClean="0">
                <a:solidFill>
                  <a:schemeClr val="tx2"/>
                </a:solidFill>
                <a:cs typeface="PT Bold Heading" pitchFamily="2" charset="-78"/>
              </a:rPr>
              <a:t>الراديان</a:t>
            </a:r>
            <a:r>
              <a:rPr lang="ar-SA" sz="2200" dirty="0" smtClean="0">
                <a:solidFill>
                  <a:schemeClr val="tx2"/>
                </a:solidFill>
                <a:cs typeface="PT Bold Heading" pitchFamily="2" charset="-78"/>
              </a:rPr>
              <a:t> </a:t>
            </a:r>
            <a:r>
              <a:rPr lang="ar-SA" sz="2200" dirty="0">
                <a:solidFill>
                  <a:schemeClr val="tx2"/>
                </a:solidFill>
                <a:cs typeface="PT Bold Heading" pitchFamily="2" charset="-78"/>
              </a:rPr>
              <a:t>كذلك تعادل 1/2</a:t>
            </a:r>
            <a:r>
              <a:rPr lang="el-GR" sz="2200" dirty="0">
                <a:solidFill>
                  <a:schemeClr val="tx2"/>
                </a:solidFill>
                <a:cs typeface="PT Bold Heading" pitchFamily="2" charset="-78"/>
              </a:rPr>
              <a:t>π </a:t>
            </a:r>
            <a:r>
              <a:rPr lang="ar-SA" sz="2200" dirty="0">
                <a:solidFill>
                  <a:schemeClr val="tx2"/>
                </a:solidFill>
                <a:cs typeface="PT Bold Heading" pitchFamily="2" charset="-78"/>
              </a:rPr>
              <a:t>من الدورة الكاملة . </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1000"/>
                                        <p:tgtEl>
                                          <p:spTgt spid="3"/>
                                        </p:tgtEl>
                                      </p:cBhvr>
                                    </p:animEffect>
                                  </p:childTnLst>
                                </p:cTn>
                              </p:par>
                            </p:childTnLst>
                          </p:cTn>
                        </p:par>
                        <p:par>
                          <p:cTn id="8" fill="hold">
                            <p:stCondLst>
                              <p:cond delay="1000"/>
                            </p:stCondLst>
                            <p:childTnLst>
                              <p:par>
                                <p:cTn id="9" presetID="4" presetClass="entr" presetSubtype="16"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box(in)">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19458" name="Picture 3" descr="C:\Users\تاتو\Desktop\user4347_pic1135_1315269908.jp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643042" y="285728"/>
            <a:ext cx="6072230" cy="4714908"/>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500" fill="hold"/>
                                        <p:tgtEl>
                                          <p:spTgt spid="19458"/>
                                        </p:tgtEl>
                                        <p:attrNameLst>
                                          <p:attrName>ppt_w</p:attrName>
                                        </p:attrNameLst>
                                      </p:cBhvr>
                                      <p:tavLst>
                                        <p:tav tm="0">
                                          <p:val>
                                            <p:fltVal val="0"/>
                                          </p:val>
                                        </p:tav>
                                        <p:tav tm="100000">
                                          <p:val>
                                            <p:strVal val="#ppt_w"/>
                                          </p:val>
                                        </p:tav>
                                      </p:tavLst>
                                    </p:anim>
                                    <p:anim calcmode="lin" valueType="num">
                                      <p:cBhvr>
                                        <p:cTn id="8" dur="500" fill="hold"/>
                                        <p:tgtEl>
                                          <p:spTgt spid="19458"/>
                                        </p:tgtEl>
                                        <p:attrNameLst>
                                          <p:attrName>ppt_h</p:attrName>
                                        </p:attrNameLst>
                                      </p:cBhvr>
                                      <p:tavLst>
                                        <p:tav tm="0">
                                          <p:val>
                                            <p:fltVal val="0"/>
                                          </p:val>
                                        </p:tav>
                                        <p:tav tm="100000">
                                          <p:val>
                                            <p:strVal val="#ppt_h"/>
                                          </p:val>
                                        </p:tav>
                                      </p:tavLst>
                                    </p:anim>
                                    <p:anim calcmode="lin" valueType="num">
                                      <p:cBhvr>
                                        <p:cTn id="9" dur="500" fill="hold"/>
                                        <p:tgtEl>
                                          <p:spTgt spid="19458"/>
                                        </p:tgtEl>
                                        <p:attrNameLst>
                                          <p:attrName>style.rotation</p:attrName>
                                        </p:attrNameLst>
                                      </p:cBhvr>
                                      <p:tavLst>
                                        <p:tav tm="0">
                                          <p:val>
                                            <p:fltVal val="360"/>
                                          </p:val>
                                        </p:tav>
                                        <p:tav tm="100000">
                                          <p:val>
                                            <p:fltVal val="0"/>
                                          </p:val>
                                        </p:tav>
                                      </p:tavLst>
                                    </p:anim>
                                    <p:animEffect transition="in" filter="fade">
                                      <p:cBhvr>
                                        <p:cTn id="10"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مربع نص 1"/>
          <p:cNvSpPr txBox="1"/>
          <p:nvPr/>
        </p:nvSpPr>
        <p:spPr>
          <a:xfrm>
            <a:off x="2428860" y="357166"/>
            <a:ext cx="4857784" cy="646331"/>
          </a:xfrm>
          <a:prstGeom prst="rect">
            <a:avLst/>
          </a:prstGeom>
          <a:noFill/>
        </p:spPr>
        <p:txBody>
          <a:bodyPr wrap="square" rtlCol="1">
            <a:spAutoFit/>
            <a:scene3d>
              <a:camera prst="orthographicFront"/>
              <a:lightRig rig="threePt" dir="t"/>
            </a:scene3d>
            <a:sp3d extrusionH="57150">
              <a:bevelT w="82550" h="38100" prst="coolSlant"/>
            </a:sp3d>
          </a:bodyPr>
          <a:lstStyle/>
          <a:p>
            <a:r>
              <a:rPr lang="ar-SA" sz="3600" dirty="0" smtClean="0">
                <a:ln>
                  <a:solidFill>
                    <a:schemeClr val="bg1"/>
                  </a:solidFill>
                </a:ln>
                <a:solidFill>
                  <a:schemeClr val="accent4">
                    <a:lumMod val="75000"/>
                  </a:schemeClr>
                </a:solidFill>
                <a:cs typeface="PT Bold Heading" pitchFamily="2" charset="-78"/>
              </a:rPr>
              <a:t>دراسة الحركة </a:t>
            </a:r>
            <a:r>
              <a:rPr lang="ar-SA" sz="3600" dirty="0" err="1" smtClean="0">
                <a:ln>
                  <a:solidFill>
                    <a:schemeClr val="bg1"/>
                  </a:solidFill>
                </a:ln>
                <a:solidFill>
                  <a:schemeClr val="accent4">
                    <a:lumMod val="75000"/>
                  </a:schemeClr>
                </a:solidFill>
                <a:cs typeface="PT Bold Heading" pitchFamily="2" charset="-78"/>
              </a:rPr>
              <a:t>الدورانيــة</a:t>
            </a:r>
            <a:endParaRPr lang="ar-SA" sz="3600" dirty="0">
              <a:ln>
                <a:solidFill>
                  <a:schemeClr val="bg1"/>
                </a:solidFill>
              </a:ln>
              <a:solidFill>
                <a:schemeClr val="accent4">
                  <a:lumMod val="75000"/>
                </a:schemeClr>
              </a:solidFill>
              <a:cs typeface="PT Bold Heading" pitchFamily="2" charset="-78"/>
            </a:endParaRPr>
          </a:p>
        </p:txBody>
      </p:sp>
      <p:pic>
        <p:nvPicPr>
          <p:cNvPr id="4" name="دراسة الحركة الدورانية Rotational Motion.wmv">
            <a:hlinkClick r:id="" action="ppaction://media"/>
          </p:cNvPr>
          <p:cNvPicPr>
            <a:picLocks noRot="1" noChangeAspect="1"/>
          </p:cNvPicPr>
          <p:nvPr>
            <a:videoFile r:link="rId1"/>
          </p:nvPr>
        </p:nvPicPr>
        <p:blipFill>
          <a:blip r:embed="rId4"/>
          <a:stretch>
            <a:fillRect/>
          </a:stretch>
        </p:blipFill>
        <p:spPr>
          <a:xfrm>
            <a:off x="1928794" y="1285860"/>
            <a:ext cx="6572296" cy="5072098"/>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200"/>
                            </p:stCondLst>
                            <p:childTnLst>
                              <p:par>
                                <p:cTn id="11" presetID="1" presetClass="mediacall" presetSubtype="0" fill="hold" nodeType="afterEffect">
                                  <p:stCondLst>
                                    <p:cond delay="0"/>
                                  </p:stCondLst>
                                  <p:childTnLst>
                                    <p:cmd type="call" cmd="playFrom(0.0)">
                                      <p:cBhvr>
                                        <p:cTn id="12" dur="482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showWhenStopped="0">
                <p:cTn id="13" fill="hold" display="0">
                  <p:stCondLst>
                    <p:cond delay="indefinite"/>
                  </p:stCondLst>
                  <p:endCondLst>
                    <p:cond evt="onNext" delay="0">
                      <p:tgtEl>
                        <p:sldTgt/>
                      </p:tgtEl>
                    </p:cond>
                    <p:cond evt="onPrev" delay="0">
                      <p:tgtEl>
                        <p:sldTgt/>
                      </p:tgtEl>
                    </p:cond>
                  </p:endCondLst>
                </p:cTn>
                <p:tgtEl>
                  <p:spTgt spid="4"/>
                </p:tgtEl>
              </p:cMediaNode>
            </p:video>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4"/>
                                        </p:tgtEl>
                                      </p:cBhvr>
                                    </p:cmd>
                                  </p:childTnLst>
                                </p:cTn>
                              </p:par>
                            </p:childTnLst>
                          </p:cTn>
                        </p:par>
                      </p:childTnLst>
                    </p:cTn>
                  </p:par>
                </p:childTnLst>
              </p:cTn>
              <p:nextCondLst>
                <p:cond evt="onClick" delay="0">
                  <p:tgtEl>
                    <p:spTgt spid="4"/>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ربع نص 1"/>
          <p:cNvSpPr txBox="1"/>
          <p:nvPr/>
        </p:nvSpPr>
        <p:spPr>
          <a:xfrm>
            <a:off x="1771604" y="2857496"/>
            <a:ext cx="7015238" cy="430887"/>
          </a:xfrm>
          <a:prstGeom prst="rect">
            <a:avLst/>
          </a:prstGeom>
          <a:noFill/>
        </p:spPr>
        <p:txBody>
          <a:bodyPr wrap="square" rtlCol="1">
            <a:spAutoFit/>
          </a:bodyPr>
          <a:lstStyle/>
          <a:p>
            <a:pPr algn="justLow"/>
            <a:r>
              <a:rPr lang="ar-SA" sz="2200" dirty="0" smtClean="0">
                <a:solidFill>
                  <a:schemeClr val="accent2">
                    <a:lumMod val="75000"/>
                  </a:schemeClr>
                </a:solidFill>
                <a:cs typeface="PT Bold Heading" pitchFamily="2" charset="-78"/>
              </a:rPr>
              <a:t>بعد مشاهدة الفيديو السابق  أي الكرتين قطعت إزاحة خطية أكبر ؟ </a:t>
            </a:r>
            <a:endParaRPr lang="ar-SA" sz="2200" dirty="0">
              <a:solidFill>
                <a:schemeClr val="accent2">
                  <a:lumMod val="75000"/>
                </a:schemeClr>
              </a:solidFill>
              <a:cs typeface="PT Bold Heading" pitchFamily="2" charset="-78"/>
            </a:endParaRPr>
          </a:p>
        </p:txBody>
      </p:sp>
      <p:pic>
        <p:nvPicPr>
          <p:cNvPr id="2050" name="Picture 2" descr="15-1_134659958"/>
          <p:cNvPicPr>
            <a:picLocks noChangeAspect="1" noChangeArrowheads="1"/>
          </p:cNvPicPr>
          <p:nvPr/>
        </p:nvPicPr>
        <p:blipFill>
          <a:blip r:embed="rId3"/>
          <a:srcRect/>
          <a:stretch>
            <a:fillRect/>
          </a:stretch>
        </p:blipFill>
        <p:spPr bwMode="auto">
          <a:xfrm>
            <a:off x="2605109" y="214290"/>
            <a:ext cx="5038725" cy="2438400"/>
          </a:xfrm>
          <a:prstGeom prst="rect">
            <a:avLst/>
          </a:prstGeom>
          <a:noFill/>
          <a:ln w="9525">
            <a:noFill/>
            <a:miter lim="800000"/>
            <a:headEnd/>
            <a:tailEnd/>
          </a:ln>
        </p:spPr>
      </p:pic>
      <p:sp>
        <p:nvSpPr>
          <p:cNvPr id="4" name="مستطيل 3"/>
          <p:cNvSpPr/>
          <p:nvPr/>
        </p:nvSpPr>
        <p:spPr>
          <a:xfrm>
            <a:off x="2000232" y="3357562"/>
            <a:ext cx="6715172" cy="430887"/>
          </a:xfrm>
          <a:prstGeom prst="rect">
            <a:avLst/>
          </a:prstGeom>
        </p:spPr>
        <p:txBody>
          <a:bodyPr wrap="square">
            <a:spAutoFit/>
          </a:bodyPr>
          <a:lstStyle/>
          <a:p>
            <a:pPr algn="justLow"/>
            <a:r>
              <a:rPr lang="ar-SA" sz="2200" dirty="0" smtClean="0">
                <a:cs typeface="PT Bold Heading" pitchFamily="2" charset="-78"/>
              </a:rPr>
              <a:t>كلا الكرتين قطعتا نفس الإزاحة الخطية وهي تساوي 12.56</a:t>
            </a:r>
            <a:r>
              <a:rPr lang="en-US" sz="2200" dirty="0" smtClean="0">
                <a:cs typeface="PT Bold Heading" pitchFamily="2" charset="-78"/>
              </a:rPr>
              <a:t>m .</a:t>
            </a:r>
            <a:endParaRPr lang="ar-SA" sz="2200" dirty="0">
              <a:cs typeface="PT Bold Heading" pitchFamily="2" charset="-78"/>
            </a:endParaRPr>
          </a:p>
        </p:txBody>
      </p:sp>
      <p:sp>
        <p:nvSpPr>
          <p:cNvPr id="5" name="مستطيل 4"/>
          <p:cNvSpPr/>
          <p:nvPr/>
        </p:nvSpPr>
        <p:spPr>
          <a:xfrm>
            <a:off x="4714876" y="4071942"/>
            <a:ext cx="3883142" cy="430887"/>
          </a:xfrm>
          <a:prstGeom prst="rect">
            <a:avLst/>
          </a:prstGeom>
        </p:spPr>
        <p:txBody>
          <a:bodyPr wrap="square">
            <a:spAutoFit/>
          </a:bodyPr>
          <a:lstStyle/>
          <a:p>
            <a:pPr algn="justLow"/>
            <a:r>
              <a:rPr lang="ar-SA" sz="2200" dirty="0" smtClean="0">
                <a:solidFill>
                  <a:schemeClr val="accent2">
                    <a:lumMod val="75000"/>
                  </a:schemeClr>
                </a:solidFill>
                <a:cs typeface="PT Bold Heading" pitchFamily="2" charset="-78"/>
              </a:rPr>
              <a:t>كم دورة أتمتها كل من الكرتين ؟ </a:t>
            </a:r>
            <a:endParaRPr lang="ar-SA" sz="2200" dirty="0">
              <a:solidFill>
                <a:schemeClr val="accent2">
                  <a:lumMod val="75000"/>
                </a:schemeClr>
              </a:solidFill>
              <a:cs typeface="PT Bold Heading" pitchFamily="2" charset="-78"/>
            </a:endParaRPr>
          </a:p>
        </p:txBody>
      </p:sp>
      <p:sp>
        <p:nvSpPr>
          <p:cNvPr id="6" name="مستطيل 5"/>
          <p:cNvSpPr/>
          <p:nvPr/>
        </p:nvSpPr>
        <p:spPr>
          <a:xfrm>
            <a:off x="1428728" y="4572008"/>
            <a:ext cx="7187307" cy="1446550"/>
          </a:xfrm>
          <a:prstGeom prst="rect">
            <a:avLst/>
          </a:prstGeom>
        </p:spPr>
        <p:txBody>
          <a:bodyPr wrap="square">
            <a:spAutoFit/>
          </a:bodyPr>
          <a:lstStyle/>
          <a:p>
            <a:pPr algn="justLow"/>
            <a:r>
              <a:rPr lang="ar-SA" sz="2200" dirty="0" smtClean="0">
                <a:cs typeface="PT Bold Heading" pitchFamily="2" charset="-78"/>
              </a:rPr>
              <a:t>الكرة </a:t>
            </a:r>
            <a:r>
              <a:rPr lang="ar-SA" sz="2200" dirty="0" smtClean="0">
                <a:solidFill>
                  <a:srgbClr val="0070C0"/>
                </a:solidFill>
                <a:cs typeface="PT Bold Heading" pitchFamily="2" charset="-78"/>
              </a:rPr>
              <a:t>الزرقاء</a:t>
            </a:r>
            <a:r>
              <a:rPr lang="ar-SA" sz="2200" dirty="0" smtClean="0">
                <a:cs typeface="PT Bold Heading" pitchFamily="2" charset="-78"/>
              </a:rPr>
              <a:t> أتمت دورة واحدة بينما الكرة </a:t>
            </a:r>
            <a:r>
              <a:rPr lang="ar-SA" sz="2200" dirty="0" smtClean="0">
                <a:solidFill>
                  <a:srgbClr val="FF0000"/>
                </a:solidFill>
                <a:cs typeface="PT Bold Heading" pitchFamily="2" charset="-78"/>
              </a:rPr>
              <a:t>الحمراء</a:t>
            </a:r>
            <a:r>
              <a:rPr lang="ar-SA" sz="2200" dirty="0" smtClean="0">
                <a:cs typeface="PT Bold Heading" pitchFamily="2" charset="-78"/>
              </a:rPr>
              <a:t> أتمّت دورتين أي أنّ الإزاحة الخطية للكرة </a:t>
            </a:r>
            <a:r>
              <a:rPr lang="ar-SA" sz="2200" dirty="0" smtClean="0">
                <a:solidFill>
                  <a:srgbClr val="0070C0"/>
                </a:solidFill>
                <a:cs typeface="PT Bold Heading" pitchFamily="2" charset="-78"/>
              </a:rPr>
              <a:t>الزرقاء</a:t>
            </a:r>
            <a:r>
              <a:rPr lang="ar-SA" sz="2200" dirty="0" smtClean="0">
                <a:cs typeface="PT Bold Heading" pitchFamily="2" charset="-78"/>
              </a:rPr>
              <a:t> (</a:t>
            </a:r>
            <a:r>
              <a:rPr lang="en-US" sz="2200" dirty="0" smtClean="0">
                <a:cs typeface="PT Bold Heading" pitchFamily="2" charset="-78"/>
              </a:rPr>
              <a:t>2</a:t>
            </a:r>
            <a:r>
              <a:rPr lang="el-GR" sz="2200" dirty="0" smtClean="0">
                <a:cs typeface="PT Bold Heading" pitchFamily="2" charset="-78"/>
              </a:rPr>
              <a:t>π </a:t>
            </a:r>
            <a:r>
              <a:rPr lang="en-US" sz="2200" dirty="0" err="1" smtClean="0">
                <a:cs typeface="PT Bold Heading" pitchFamily="2" charset="-78"/>
              </a:rPr>
              <a:t>rad</a:t>
            </a:r>
            <a:r>
              <a:rPr lang="en-US" sz="2200" dirty="0" smtClean="0">
                <a:cs typeface="PT Bold Heading" pitchFamily="2" charset="-78"/>
              </a:rPr>
              <a:t> = ( 6.28 </a:t>
            </a:r>
            <a:r>
              <a:rPr lang="en-US" sz="2200" dirty="0" err="1" smtClean="0">
                <a:cs typeface="PT Bold Heading" pitchFamily="2" charset="-78"/>
              </a:rPr>
              <a:t>rad</a:t>
            </a:r>
            <a:r>
              <a:rPr lang="en-US" sz="2200" dirty="0" smtClean="0">
                <a:cs typeface="PT Bold Heading" pitchFamily="2" charset="-78"/>
              </a:rPr>
              <a:t> ، </a:t>
            </a:r>
            <a:r>
              <a:rPr lang="ar-SA" sz="2200" dirty="0" smtClean="0">
                <a:cs typeface="PT Bold Heading" pitchFamily="2" charset="-78"/>
              </a:rPr>
              <a:t>لأن الدورة الواحدة يعني </a:t>
            </a:r>
            <a:r>
              <a:rPr lang="ar-SA" sz="2200" dirty="0" err="1" smtClean="0">
                <a:cs typeface="PT Bold Heading" pitchFamily="2" charset="-78"/>
              </a:rPr>
              <a:t>اتمام</a:t>
            </a:r>
            <a:r>
              <a:rPr lang="ar-SA" sz="2200" dirty="0" smtClean="0">
                <a:cs typeface="PT Bold Heading" pitchFamily="2" charset="-78"/>
              </a:rPr>
              <a:t> 2</a:t>
            </a:r>
            <a:r>
              <a:rPr lang="el-GR" sz="2200" dirty="0" smtClean="0">
                <a:cs typeface="PT Bold Heading" pitchFamily="2" charset="-78"/>
              </a:rPr>
              <a:t>π </a:t>
            </a:r>
            <a:r>
              <a:rPr lang="en-US" sz="2200" dirty="0" err="1" smtClean="0">
                <a:cs typeface="PT Bold Heading" pitchFamily="2" charset="-78"/>
              </a:rPr>
              <a:t>rad</a:t>
            </a:r>
            <a:r>
              <a:rPr lang="en-US" sz="2200" dirty="0" smtClean="0">
                <a:cs typeface="PT Bold Heading" pitchFamily="2" charset="-78"/>
              </a:rPr>
              <a:t> ، </a:t>
            </a:r>
            <a:r>
              <a:rPr lang="ar-SA" sz="2200" dirty="0" smtClean="0">
                <a:cs typeface="PT Bold Heading" pitchFamily="2" charset="-78"/>
              </a:rPr>
              <a:t>وأما الإزاحة الخطية للكرة </a:t>
            </a:r>
            <a:r>
              <a:rPr lang="ar-SA" sz="2200" dirty="0" smtClean="0">
                <a:solidFill>
                  <a:srgbClr val="FF0000"/>
                </a:solidFill>
                <a:cs typeface="PT Bold Heading" pitchFamily="2" charset="-78"/>
              </a:rPr>
              <a:t>الحمراء</a:t>
            </a:r>
            <a:r>
              <a:rPr lang="ar-SA" sz="2200" dirty="0" smtClean="0">
                <a:cs typeface="PT Bold Heading" pitchFamily="2" charset="-78"/>
              </a:rPr>
              <a:t> فهي (</a:t>
            </a:r>
            <a:r>
              <a:rPr lang="en-US" sz="2200" dirty="0" smtClean="0">
                <a:cs typeface="PT Bold Heading" pitchFamily="2" charset="-78"/>
              </a:rPr>
              <a:t>4</a:t>
            </a:r>
            <a:r>
              <a:rPr lang="el-GR" sz="2200" dirty="0" smtClean="0">
                <a:cs typeface="PT Bold Heading" pitchFamily="2" charset="-78"/>
              </a:rPr>
              <a:t>π </a:t>
            </a:r>
            <a:r>
              <a:rPr lang="en-US" sz="2200" dirty="0" err="1" smtClean="0">
                <a:cs typeface="PT Bold Heading" pitchFamily="2" charset="-78"/>
              </a:rPr>
              <a:t>rad</a:t>
            </a:r>
            <a:r>
              <a:rPr lang="en-US" sz="2200" dirty="0" smtClean="0">
                <a:cs typeface="PT Bold Heading" pitchFamily="2" charset="-78"/>
              </a:rPr>
              <a:t> = ( 12.56 </a:t>
            </a:r>
            <a:r>
              <a:rPr lang="en-US" sz="2200" dirty="0" err="1" smtClean="0">
                <a:cs typeface="PT Bold Heading" pitchFamily="2" charset="-78"/>
              </a:rPr>
              <a:t>rad</a:t>
            </a:r>
            <a:r>
              <a:rPr lang="en-US" sz="2200" dirty="0" smtClean="0">
                <a:cs typeface="PT Bold Heading" pitchFamily="2" charset="-78"/>
              </a:rPr>
              <a:t> </a:t>
            </a:r>
            <a:r>
              <a:rPr lang="ar-SA" sz="2200" dirty="0" smtClean="0">
                <a:cs typeface="PT Bold Heading" pitchFamily="2" charset="-78"/>
              </a:rPr>
              <a:t>.</a:t>
            </a:r>
            <a:endParaRPr lang="ar-SA" sz="2200" dirty="0">
              <a:cs typeface="PT Bold Heading" pitchFamily="2" charset="-78"/>
            </a:endParaRPr>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childTnLst>
                          </p:cTn>
                        </p:par>
                        <p:par>
                          <p:cTn id="8" fill="hold">
                            <p:stCondLst>
                              <p:cond delay="500"/>
                            </p:stCondLst>
                            <p:childTnLst>
                              <p:par>
                                <p:cTn id="9" presetID="55"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ppt_w*0.70"/>
                                          </p:val>
                                        </p:tav>
                                        <p:tav tm="100000">
                                          <p:val>
                                            <p:strVal val="#ppt_w"/>
                                          </p:val>
                                        </p:tav>
                                      </p:tavLst>
                                    </p:anim>
                                    <p:anim calcmode="lin" valueType="num">
                                      <p:cBhvr>
                                        <p:cTn id="12" dur="1000" fill="hold"/>
                                        <p:tgtEl>
                                          <p:spTgt spid="2"/>
                                        </p:tgtEl>
                                        <p:attrNameLst>
                                          <p:attrName>ppt_h</p:attrName>
                                        </p:attrNameLst>
                                      </p:cBhvr>
                                      <p:tavLst>
                                        <p:tav tm="0">
                                          <p:val>
                                            <p:strVal val="#ppt_h"/>
                                          </p:val>
                                        </p:tav>
                                        <p:tav tm="100000">
                                          <p:val>
                                            <p:strVal val="#ppt_h"/>
                                          </p:val>
                                        </p:tav>
                                      </p:tavLst>
                                    </p:anim>
                                    <p:animEffect transition="in" filter="fade">
                                      <p:cBhvr>
                                        <p:cTn id="13" dur="1000"/>
                                        <p:tgtEl>
                                          <p:spTgt spid="2"/>
                                        </p:tgtEl>
                                      </p:cBhvr>
                                    </p:animEffect>
                                  </p:childTnLst>
                                </p:cTn>
                              </p:par>
                            </p:childTnLst>
                          </p:cTn>
                        </p:par>
                        <p:par>
                          <p:cTn id="14" fill="hold">
                            <p:stCondLst>
                              <p:cond delay="2500"/>
                            </p:stCondLst>
                            <p:childTnLst>
                              <p:par>
                                <p:cTn id="15" presetID="52" presetClass="entr" presetSubtype="0" fill="hold" grpId="0" nodeType="afterEffect">
                                  <p:stCondLst>
                                    <p:cond delay="0"/>
                                  </p:stCondLst>
                                  <p:iterate type="wd">
                                    <p:tmPct val="10000"/>
                                  </p:iterate>
                                  <p:childTnLst>
                                    <p:set>
                                      <p:cBhvr>
                                        <p:cTn id="16" dur="1" fill="hold">
                                          <p:stCondLst>
                                            <p:cond delay="0"/>
                                          </p:stCondLst>
                                        </p:cTn>
                                        <p:tgtEl>
                                          <p:spTgt spid="4"/>
                                        </p:tgtEl>
                                        <p:attrNameLst>
                                          <p:attrName>style.visibility</p:attrName>
                                        </p:attrNameLst>
                                      </p:cBhvr>
                                      <p:to>
                                        <p:strVal val="visible"/>
                                      </p:to>
                                    </p:set>
                                    <p:animScale>
                                      <p:cBhvr>
                                        <p:cTn id="1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4"/>
                                        </p:tgtEl>
                                        <p:attrNameLst>
                                          <p:attrName>ppt_x</p:attrName>
                                          <p:attrName>ppt_y</p:attrName>
                                        </p:attrNameLst>
                                      </p:cBhvr>
                                    </p:animMotion>
                                    <p:animEffect transition="in" filter="fade">
                                      <p:cBhvr>
                                        <p:cTn id="19" dur="1000"/>
                                        <p:tgtEl>
                                          <p:spTgt spid="4"/>
                                        </p:tgtEl>
                                      </p:cBhvr>
                                    </p:animEffect>
                                  </p:childTnLst>
                                </p:cTn>
                              </p:par>
                            </p:childTnLst>
                          </p:cTn>
                        </p:par>
                        <p:par>
                          <p:cTn id="20" fill="hold">
                            <p:stCondLst>
                              <p:cond delay="4500"/>
                            </p:stCondLst>
                            <p:childTnLst>
                              <p:par>
                                <p:cTn id="21" presetID="47" presetClass="entr" presetSubtype="0" fill="hold" grpId="0" nodeType="afterEffect">
                                  <p:stCondLst>
                                    <p:cond delay="1500"/>
                                  </p:stCondLst>
                                  <p:iterate type="wd">
                                    <p:tmPct val="10000"/>
                                  </p:iterate>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7600"/>
                            </p:stCondLst>
                            <p:childTnLst>
                              <p:par>
                                <p:cTn id="27" presetID="56" presetClass="entr" presetSubtype="0" fill="hold" grpId="0" nodeType="afterEffect">
                                  <p:stCondLst>
                                    <p:cond delay="0"/>
                                  </p:stCondLst>
                                  <p:iterate type="wd">
                                    <p:tmPct val="10000"/>
                                  </p:iterate>
                                  <p:childTnLst>
                                    <p:set>
                                      <p:cBhvr>
                                        <p:cTn id="28" dur="1" fill="hold">
                                          <p:stCondLst>
                                            <p:cond delay="0"/>
                                          </p:stCondLst>
                                        </p:cTn>
                                        <p:tgtEl>
                                          <p:spTgt spid="6"/>
                                        </p:tgtEl>
                                        <p:attrNameLst>
                                          <p:attrName>style.visibility</p:attrName>
                                        </p:attrNameLst>
                                      </p:cBhvr>
                                      <p:to>
                                        <p:strVal val="visible"/>
                                      </p:to>
                                    </p:set>
                                    <p:anim by="(-#ppt_w*2)" calcmode="lin" valueType="num">
                                      <p:cBhvr rctx="PPT">
                                        <p:cTn id="29" dur="500" autoRev="1" fill="hold">
                                          <p:stCondLst>
                                            <p:cond delay="0"/>
                                          </p:stCondLst>
                                        </p:cTn>
                                        <p:tgtEl>
                                          <p:spTgt spid="6"/>
                                        </p:tgtEl>
                                        <p:attrNameLst>
                                          <p:attrName>ppt_w</p:attrName>
                                        </p:attrNameLst>
                                      </p:cBhvr>
                                    </p:anim>
                                    <p:anim by="(#ppt_w*0.50)" calcmode="lin" valueType="num">
                                      <p:cBhvr>
                                        <p:cTn id="30" dur="500" decel="50000" autoRev="1" fill="hold">
                                          <p:stCondLst>
                                            <p:cond delay="0"/>
                                          </p:stCondLst>
                                        </p:cTn>
                                        <p:tgtEl>
                                          <p:spTgt spid="6"/>
                                        </p:tgtEl>
                                        <p:attrNameLst>
                                          <p:attrName>ppt_x</p:attrName>
                                        </p:attrNameLst>
                                      </p:cBhvr>
                                    </p:anim>
                                    <p:anim from="(-#ppt_h/2)" to="(#ppt_y)" calcmode="lin" valueType="num">
                                      <p:cBhvr>
                                        <p:cTn id="31" dur="1000" fill="hold">
                                          <p:stCondLst>
                                            <p:cond delay="0"/>
                                          </p:stCondLst>
                                        </p:cTn>
                                        <p:tgtEl>
                                          <p:spTgt spid="6"/>
                                        </p:tgtEl>
                                        <p:attrNameLst>
                                          <p:attrName>ppt_y</p:attrName>
                                        </p:attrNameLst>
                                      </p:cBhvr>
                                    </p:anim>
                                    <p:animRot by="21600000">
                                      <p:cBhvr>
                                        <p:cTn id="32" dur="1000" fill="hold">
                                          <p:stCondLst>
                                            <p:cond delay="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ستطيل 1"/>
          <p:cNvSpPr/>
          <p:nvPr/>
        </p:nvSpPr>
        <p:spPr>
          <a:xfrm>
            <a:off x="4214810" y="285728"/>
            <a:ext cx="4554452" cy="400110"/>
          </a:xfrm>
          <a:prstGeom prst="rect">
            <a:avLst/>
          </a:prstGeom>
        </p:spPr>
        <p:txBody>
          <a:bodyPr wrap="none">
            <a:spAutoFit/>
          </a:bodyPr>
          <a:lstStyle/>
          <a:p>
            <a:r>
              <a:rPr lang="ar-SA" sz="2000" dirty="0" smtClean="0">
                <a:cs typeface="PT Bold Heading" pitchFamily="2" charset="-78"/>
              </a:rPr>
              <a:t>وبتجميع هذه المعلومات ومحاولة الربط بينها :</a:t>
            </a:r>
            <a:endParaRPr lang="ar-SA" sz="2000" dirty="0">
              <a:cs typeface="PT Bold Heading" pitchFamily="2" charset="-78"/>
            </a:endParaRPr>
          </a:p>
        </p:txBody>
      </p:sp>
      <p:pic>
        <p:nvPicPr>
          <p:cNvPr id="3074" name="Picture 2" descr="15-1_134651338"/>
          <p:cNvPicPr>
            <a:picLocks noChangeAspect="1" noChangeArrowheads="1"/>
          </p:cNvPicPr>
          <p:nvPr/>
        </p:nvPicPr>
        <p:blipFill>
          <a:blip r:embed="rId3"/>
          <a:srcRect/>
          <a:stretch>
            <a:fillRect/>
          </a:stretch>
        </p:blipFill>
        <p:spPr bwMode="auto">
          <a:xfrm>
            <a:off x="2357422" y="857232"/>
            <a:ext cx="5067297" cy="3381125"/>
          </a:xfrm>
          <a:prstGeom prst="rect">
            <a:avLst/>
          </a:prstGeom>
          <a:noFill/>
          <a:ln w="9525">
            <a:noFill/>
            <a:miter lim="800000"/>
            <a:headEnd/>
            <a:tailEnd/>
          </a:ln>
        </p:spPr>
      </p:pic>
      <p:sp>
        <p:nvSpPr>
          <p:cNvPr id="4" name="مستطيل 3"/>
          <p:cNvSpPr/>
          <p:nvPr/>
        </p:nvSpPr>
        <p:spPr>
          <a:xfrm>
            <a:off x="1357290" y="4572008"/>
            <a:ext cx="7286644" cy="1854354"/>
          </a:xfrm>
          <a:prstGeom prst="rect">
            <a:avLst/>
          </a:prstGeom>
        </p:spPr>
        <p:txBody>
          <a:bodyPr wrap="square">
            <a:spAutoFit/>
          </a:bodyPr>
          <a:lstStyle/>
          <a:p>
            <a:pPr algn="justLow"/>
            <a:r>
              <a:rPr lang="ar-SA" sz="2200" dirty="0" smtClean="0">
                <a:solidFill>
                  <a:srgbClr val="C00000"/>
                </a:solidFill>
                <a:cs typeface="PT Bold Heading" pitchFamily="2" charset="-78"/>
              </a:rPr>
              <a:t>أي الكرتين كانت سرعتها الخطيّة أكبر ؟ </a:t>
            </a:r>
          </a:p>
          <a:p>
            <a:pPr algn="justLow"/>
            <a:endParaRPr lang="ar-SA" sz="1400" dirty="0" smtClean="0">
              <a:cs typeface="PT Bold Heading" pitchFamily="2" charset="-78"/>
            </a:endParaRPr>
          </a:p>
          <a:p>
            <a:pPr algn="justLow"/>
            <a:r>
              <a:rPr lang="ar-SA" sz="2200" dirty="0" smtClean="0">
                <a:cs typeface="PT Bold Heading" pitchFamily="2" charset="-78"/>
              </a:rPr>
              <a:t>كلا الكرتين قطعتا نفس الإزاحة الخطية خلال نفس الزمن وبالتالي لهما نفس السرعة الخطية . </a:t>
            </a:r>
          </a:p>
          <a:p>
            <a:pPr algn="justLow"/>
            <a:r>
              <a:rPr lang="ar-SA" sz="1050" dirty="0" smtClean="0">
                <a:cs typeface="PT Bold Heading" pitchFamily="2" charset="-78"/>
              </a:rPr>
              <a:t/>
            </a:r>
            <a:br>
              <a:rPr lang="ar-SA" sz="1050" dirty="0" smtClean="0">
                <a:cs typeface="PT Bold Heading" pitchFamily="2" charset="-78"/>
              </a:rPr>
            </a:br>
            <a:r>
              <a:rPr lang="ar-SA" sz="2200" dirty="0" smtClean="0">
                <a:cs typeface="PT Bold Heading" pitchFamily="2" charset="-78"/>
              </a:rPr>
              <a:t>ويمكن حسابيا حساب السرعة الخطية من خلال القانون </a:t>
            </a:r>
            <a:r>
              <a:rPr lang="en-US" sz="2200" b="1" dirty="0" smtClean="0">
                <a:solidFill>
                  <a:srgbClr val="00B050"/>
                </a:solidFill>
                <a:cs typeface="PT Bold Heading" pitchFamily="2" charset="-78"/>
              </a:rPr>
              <a:t>v=d/t </a:t>
            </a:r>
            <a:endParaRPr lang="ar-SA" sz="2200" b="1" dirty="0">
              <a:solidFill>
                <a:srgbClr val="00B050"/>
              </a:solidFill>
              <a:cs typeface="PT Bold Heading" pitchFamily="2" charset="-78"/>
            </a:endParaRPr>
          </a:p>
        </p:txBody>
      </p:sp>
    </p:spTree>
  </p:cSld>
  <p:clrMapOvr>
    <a:masterClrMapping/>
  </p:clrMapOvr>
  <p:transition spd="slow">
    <p:wheel spokes="3"/>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strips(downLeft)">
                                      <p:cBhvr>
                                        <p:cTn id="12" dur="2000"/>
                                        <p:tgtEl>
                                          <p:spTgt spid="3074"/>
                                        </p:tgtEl>
                                      </p:cBhvr>
                                    </p:animEffect>
                                  </p:childTnLst>
                                </p:cTn>
                              </p:par>
                            </p:childTnLst>
                          </p:cTn>
                        </p:par>
                        <p:par>
                          <p:cTn id="13" fill="hold">
                            <p:stCondLst>
                              <p:cond delay="2500"/>
                            </p:stCondLst>
                            <p:childTnLst>
                              <p:par>
                                <p:cTn id="14" presetID="35" presetClass="entr" presetSubtype="0" fill="hold" grpId="0" nodeType="after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anim calcmode="lin" valueType="num">
                                      <p:cBhvr>
                                        <p:cTn id="17" dur="2000" fill="hold"/>
                                        <p:tgtEl>
                                          <p:spTgt spid="4"/>
                                        </p:tgtEl>
                                        <p:attrNameLst>
                                          <p:attrName>style.rotation</p:attrName>
                                        </p:attrNameLst>
                                      </p:cBhvr>
                                      <p:tavLst>
                                        <p:tav tm="0">
                                          <p:val>
                                            <p:fltVal val="720"/>
                                          </p:val>
                                        </p:tav>
                                        <p:tav tm="100000">
                                          <p:val>
                                            <p:fltVal val="0"/>
                                          </p:val>
                                        </p:tav>
                                      </p:tavLst>
                                    </p:anim>
                                    <p:anim calcmode="lin" valueType="num">
                                      <p:cBhvr>
                                        <p:cTn id="18" dur="2000" fill="hold"/>
                                        <p:tgtEl>
                                          <p:spTgt spid="4"/>
                                        </p:tgtEl>
                                        <p:attrNameLst>
                                          <p:attrName>ppt_h</p:attrName>
                                        </p:attrNameLst>
                                      </p:cBhvr>
                                      <p:tavLst>
                                        <p:tav tm="0">
                                          <p:val>
                                            <p:fltVal val="0"/>
                                          </p:val>
                                        </p:tav>
                                        <p:tav tm="100000">
                                          <p:val>
                                            <p:strVal val="#ppt_h"/>
                                          </p:val>
                                        </p:tav>
                                      </p:tavLst>
                                    </p:anim>
                                    <p:anim calcmode="lin" valueType="num">
                                      <p:cBhvr>
                                        <p:cTn id="19"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799</TotalTime>
  <Words>1412</Words>
  <Application>Microsoft Office PowerPoint</Application>
  <PresentationFormat>عرض على الشاشة (3:4)‏</PresentationFormat>
  <Paragraphs>143</Paragraphs>
  <Slides>45</Slides>
  <Notes>1</Notes>
  <HiddenSlides>0</HiddenSlides>
  <MMClips>5</MMClips>
  <ScaleCrop>false</ScaleCrop>
  <HeadingPairs>
    <vt:vector size="4" baseType="variant">
      <vt:variant>
        <vt:lpstr>سمة</vt:lpstr>
      </vt:variant>
      <vt:variant>
        <vt:i4>1</vt:i4>
      </vt:variant>
      <vt:variant>
        <vt:lpstr>عناوين الشرائح</vt:lpstr>
      </vt:variant>
      <vt:variant>
        <vt:i4>45</vt:i4>
      </vt:variant>
    </vt:vector>
  </HeadingPairs>
  <TitlesOfParts>
    <vt:vector size="46"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NM</dc:creator>
  <cp:lastModifiedBy>NM</cp:lastModifiedBy>
  <cp:revision>56</cp:revision>
  <dcterms:created xsi:type="dcterms:W3CDTF">2015-11-27T22:32:35Z</dcterms:created>
  <dcterms:modified xsi:type="dcterms:W3CDTF">2015-12-06T19:11:54Z</dcterms:modified>
</cp:coreProperties>
</file>