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07"/>
  </p:notesMasterIdLst>
  <p:sldIdLst>
    <p:sldId id="488" r:id="rId2"/>
    <p:sldId id="489" r:id="rId3"/>
    <p:sldId id="727" r:id="rId4"/>
    <p:sldId id="438" r:id="rId5"/>
    <p:sldId id="439" r:id="rId6"/>
    <p:sldId id="728" r:id="rId7"/>
    <p:sldId id="729" r:id="rId8"/>
    <p:sldId id="440" r:id="rId9"/>
    <p:sldId id="722" r:id="rId10"/>
    <p:sldId id="723" r:id="rId11"/>
    <p:sldId id="724" r:id="rId12"/>
    <p:sldId id="726" r:id="rId13"/>
    <p:sldId id="725" r:id="rId14"/>
    <p:sldId id="738" r:id="rId15"/>
    <p:sldId id="764" r:id="rId16"/>
    <p:sldId id="765" r:id="rId17"/>
    <p:sldId id="766" r:id="rId18"/>
    <p:sldId id="767" r:id="rId19"/>
    <p:sldId id="730" r:id="rId20"/>
    <p:sldId id="735" r:id="rId21"/>
    <p:sldId id="736" r:id="rId22"/>
    <p:sldId id="737" r:id="rId23"/>
    <p:sldId id="763" r:id="rId24"/>
    <p:sldId id="740" r:id="rId25"/>
    <p:sldId id="739" r:id="rId26"/>
    <p:sldId id="732" r:id="rId27"/>
    <p:sldId id="731" r:id="rId28"/>
    <p:sldId id="734" r:id="rId29"/>
    <p:sldId id="473" r:id="rId30"/>
    <p:sldId id="741" r:id="rId31"/>
    <p:sldId id="742" r:id="rId32"/>
    <p:sldId id="743" r:id="rId33"/>
    <p:sldId id="471" r:id="rId34"/>
    <p:sldId id="446" r:id="rId35"/>
    <p:sldId id="769" r:id="rId36"/>
    <p:sldId id="479" r:id="rId37"/>
    <p:sldId id="478" r:id="rId38"/>
    <p:sldId id="753" r:id="rId39"/>
    <p:sldId id="475" r:id="rId40"/>
    <p:sldId id="491" r:id="rId41"/>
    <p:sldId id="752" r:id="rId42"/>
    <p:sldId id="813" r:id="rId43"/>
    <p:sldId id="474" r:id="rId44"/>
    <p:sldId id="484" r:id="rId45"/>
    <p:sldId id="483" r:id="rId46"/>
    <p:sldId id="470" r:id="rId47"/>
    <p:sldId id="754" r:id="rId48"/>
    <p:sldId id="464" r:id="rId49"/>
    <p:sldId id="447" r:id="rId50"/>
    <p:sldId id="448" r:id="rId51"/>
    <p:sldId id="755" r:id="rId52"/>
    <p:sldId id="463" r:id="rId53"/>
    <p:sldId id="486" r:id="rId54"/>
    <p:sldId id="453" r:id="rId55"/>
    <p:sldId id="756" r:id="rId56"/>
    <p:sldId id="759" r:id="rId57"/>
    <p:sldId id="760" r:id="rId58"/>
    <p:sldId id="762" r:id="rId59"/>
    <p:sldId id="768" r:id="rId60"/>
    <p:sldId id="441" r:id="rId61"/>
    <p:sldId id="442" r:id="rId62"/>
    <p:sldId id="445" r:id="rId63"/>
    <p:sldId id="444" r:id="rId64"/>
    <p:sldId id="750" r:id="rId65"/>
    <p:sldId id="443" r:id="rId66"/>
    <p:sldId id="751" r:id="rId67"/>
    <p:sldId id="777" r:id="rId68"/>
    <p:sldId id="812" r:id="rId69"/>
    <p:sldId id="778" r:id="rId70"/>
    <p:sldId id="472" r:id="rId71"/>
    <p:sldId id="779" r:id="rId72"/>
    <p:sldId id="780" r:id="rId73"/>
    <p:sldId id="781" r:id="rId74"/>
    <p:sldId id="782" r:id="rId75"/>
    <p:sldId id="783" r:id="rId76"/>
    <p:sldId id="784" r:id="rId77"/>
    <p:sldId id="476" r:id="rId78"/>
    <p:sldId id="477" r:id="rId79"/>
    <p:sldId id="785" r:id="rId80"/>
    <p:sldId id="786" r:id="rId81"/>
    <p:sldId id="788" r:id="rId82"/>
    <p:sldId id="789" r:id="rId83"/>
    <p:sldId id="787" r:id="rId84"/>
    <p:sldId id="790" r:id="rId85"/>
    <p:sldId id="791" r:id="rId86"/>
    <p:sldId id="792" r:id="rId87"/>
    <p:sldId id="793" r:id="rId88"/>
    <p:sldId id="794" r:id="rId89"/>
    <p:sldId id="795" r:id="rId90"/>
    <p:sldId id="796" r:id="rId91"/>
    <p:sldId id="797" r:id="rId92"/>
    <p:sldId id="799" r:id="rId93"/>
    <p:sldId id="450" r:id="rId94"/>
    <p:sldId id="800" r:id="rId95"/>
    <p:sldId id="451" r:id="rId96"/>
    <p:sldId id="801" r:id="rId97"/>
    <p:sldId id="802" r:id="rId98"/>
    <p:sldId id="803" r:id="rId99"/>
    <p:sldId id="804" r:id="rId100"/>
    <p:sldId id="805" r:id="rId101"/>
    <p:sldId id="809" r:id="rId102"/>
    <p:sldId id="808" r:id="rId103"/>
    <p:sldId id="798" r:id="rId104"/>
    <p:sldId id="810" r:id="rId105"/>
    <p:sldId id="316" r:id="rId106"/>
  </p:sldIdLst>
  <p:sldSz cx="12192000" cy="6858000"/>
  <p:notesSz cx="6881813" cy="9661525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DF39F"/>
    <a:srgbClr val="72AF5D"/>
    <a:srgbClr val="000000"/>
    <a:srgbClr val="CF9F7B"/>
    <a:srgbClr val="000066"/>
    <a:srgbClr val="66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397" autoAdjust="0"/>
    <p:restoredTop sz="86410" autoAdjust="0"/>
  </p:normalViewPr>
  <p:slideViewPr>
    <p:cSldViewPr>
      <p:cViewPr varScale="1">
        <p:scale>
          <a:sx n="54" d="100"/>
          <a:sy n="54" d="100"/>
        </p:scale>
        <p:origin x="1012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32" y="68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900488" y="0"/>
            <a:ext cx="2981325" cy="482600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82912" cy="482600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10849714-2D28-4ED7-A65A-CC0A1BA47E28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0663" y="723900"/>
            <a:ext cx="6442075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975" y="4589463"/>
            <a:ext cx="5505450" cy="4348162"/>
          </a:xfrm>
          <a:prstGeom prst="rect">
            <a:avLst/>
          </a:prstGeom>
        </p:spPr>
        <p:txBody>
          <a:bodyPr vert="horz" lIns="94531" tIns="47265" rIns="94531" bIns="47265" rtlCol="1">
            <a:normAutofit/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900488" y="9177338"/>
            <a:ext cx="2981325" cy="482600"/>
          </a:xfrm>
          <a:prstGeom prst="rect">
            <a:avLst/>
          </a:prstGeom>
        </p:spPr>
        <p:txBody>
          <a:bodyPr vert="horz" lIns="94531" tIns="47265" rIns="94531" bIns="47265" rtlCol="1" anchor="b"/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177338"/>
            <a:ext cx="2982912" cy="482600"/>
          </a:xfrm>
          <a:prstGeom prst="rect">
            <a:avLst/>
          </a:prstGeom>
        </p:spPr>
        <p:txBody>
          <a:bodyPr vert="horz" wrap="square" lIns="94531" tIns="47265" rIns="94531" bIns="47265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668A5BA5-B6D9-4337-A2E9-8818076AE488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3614902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61F12-0744-4690-B893-4819F7218F04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34A85-5072-4206-8746-7575DAED2940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34786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76D4-36B9-4354-A4BB-4E028AE9DA64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191C5-FEAF-4652-979A-491D3A31B537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80546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6DCB7-8D91-49CF-8353-F5F3CD3A6D10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68A1A-08BB-4CB7-A8C5-D036A30BC806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392494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AD64F-D40C-4A3C-9C37-0D2AC253F79E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46A31-FB3C-4C62-AB3A-208B3AAE862C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62360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5A909-6001-45E8-B4AB-93426F53E928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16409-2FBF-4FAD-BACE-0054162A6530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39210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94673-4166-4E9F-B5BF-E11CD4C807D0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159D7-EED4-4E62-89D5-8CD6164AEFE3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31240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AF2E9-BE20-4E1D-9B63-A8E7F1294BC0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8B5C6-B289-450D-AD59-B2C78BA0F8E1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254485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C5FA4-8C59-4677-8E29-A91DED04752D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EBD0E-9A80-4003-BE92-B57838E791F6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24892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7D5A7-A92F-4704-8957-4F1BCF8D31E1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3AADA-B188-4F67-B6DB-3BEE459A2AFC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419931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068AB-F59A-4D39-8E2E-029616E796D1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1BE6-24E5-4F63-B509-7AB300D47411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952379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19FB1-9E40-4685-A5AB-1E104DE5FA4D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4517-6952-438F-97F7-823E90D9BCF0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  <p:extLst>
      <p:ext uri="{BB962C8B-B14F-4D97-AF65-F5344CB8AC3E}">
        <p14:creationId xmlns:p14="http://schemas.microsoft.com/office/powerpoint/2010/main" val="192662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967BF5-D92E-47AB-8845-12090F392FC8}" type="datetimeFigureOut">
              <a:rPr lang="ar-SA"/>
              <a:pPr>
                <a:defRPr/>
              </a:pPr>
              <a:t>1 ذو القعدة، 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33F7C-E752-449D-B58D-50E323C39A21}" type="slidenum">
              <a:rPr lang="ar-SA" altLang="ar-SA"/>
              <a:pPr>
                <a:defRPr/>
              </a:pPr>
              <a:t>‹#›</a:t>
            </a:fld>
            <a:endParaRPr lang="ar-SA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07369" y="78050"/>
            <a:ext cx="11449272" cy="2098579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5300" b="1" kern="0" dirty="0">
                <a:solidFill>
                  <a:srgbClr val="000000"/>
                </a:solidFill>
                <a:cs typeface="Akhbar MT" pitchFamily="2" charset="-78"/>
              </a:rPr>
              <a:t>ما أضيف إلى النبي صلى الله عليه وسلم  من قول أو فعل أو تقرير أو صفة خلقية أو خلقية </a:t>
            </a:r>
            <a:br>
              <a:rPr lang="ar-SA" sz="3600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...............................................</a:t>
            </a:r>
            <a:r>
              <a:rPr lang="ar-SA" sz="3600" b="1" dirty="0">
                <a:cs typeface="Akhbar MT" pitchFamily="2" charset="-78"/>
              </a:rPr>
              <a:t> 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943872" y="3357867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السنة</a:t>
            </a:r>
            <a:r>
              <a:rPr lang="ar-SA" sz="3200" b="1" dirty="0">
                <a:ln w="0"/>
                <a:cs typeface="Akhbar MT" pitchFamily="2" charset="-78"/>
              </a:rPr>
              <a:t>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943872" y="4076801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العقيدة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943872" y="4943027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التفسير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943872" y="2564905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الفقه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654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-0.02414 -0.305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-1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67C1-C195-359D-05D9-F56FA5A43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9D5BD0-9F5E-2346-89B8-ECD6D9083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شبه النبي صلى الله عليه وسلم  المعرضون عن العلم ب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7B0BE9F9-A0D2-6ADA-293F-D922E2C9B9D8}"/>
              </a:ext>
            </a:extLst>
          </p:cNvPr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D52843A-B338-ABE7-24C3-E89E15F3F882}"/>
              </a:ext>
            </a:extLst>
          </p:cNvPr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E6872FC0-D16D-548E-05A3-9A0FB24F3D0A}"/>
              </a:ext>
            </a:extLst>
          </p:cNvPr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A6CEC928-C60C-D20F-463E-1AD22633ED07}"/>
              </a:ext>
            </a:extLst>
          </p:cNvPr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الأرض القيعان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4F51475-9356-D559-0AC4-C690F5CB528A}"/>
              </a:ext>
            </a:extLst>
          </p:cNvPr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الأرض </a:t>
            </a:r>
            <a:r>
              <a:rPr lang="ar-SA" sz="3200" b="1" dirty="0" err="1">
                <a:ln w="0"/>
              </a:rPr>
              <a:t>الأجادب</a:t>
            </a:r>
            <a:r>
              <a:rPr lang="ar-SA" sz="3200" b="1" dirty="0">
                <a:ln w="0"/>
              </a:rPr>
              <a:t>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4A98467D-E4A9-EB93-A642-F42071E14387}"/>
              </a:ext>
            </a:extLst>
          </p:cNvPr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الأرض النقية.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269775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/>
              <a:t>المرد بقوله صلى الله عليه وسلم:(</a:t>
            </a:r>
            <a:r>
              <a:rPr lang="ar-SA" sz="4400" b="1" dirty="0">
                <a:solidFill>
                  <a:schemeClr val="tx1"/>
                </a:solidFill>
              </a:rPr>
              <a:t>إِنَّ اللّهَ طَيِّبٌ)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429114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6684" y="5346695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857207" y="5324609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جميع ما سبق</a:t>
            </a:r>
            <a:endParaRPr lang="ar-SA" sz="40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867848" y="429114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chemeClr val="tx1"/>
                </a:solidFill>
                <a:cs typeface="Akhbar MT" pitchFamily="2" charset="-78"/>
              </a:rPr>
              <a:t>أحكامه كلها طيبة</a:t>
            </a:r>
            <a:endParaRPr lang="ar-SA" sz="4000" b="1" dirty="0">
              <a:ln w="0"/>
              <a:solidFill>
                <a:schemeClr val="tx1"/>
              </a:solidFill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أفعاله كلها طيبة 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38481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صفاته  كلها طيبة</a:t>
            </a:r>
          </a:p>
        </p:txBody>
      </p:sp>
    </p:spTree>
    <p:extLst>
      <p:ext uri="{BB962C8B-B14F-4D97-AF65-F5344CB8AC3E}">
        <p14:creationId xmlns:p14="http://schemas.microsoft.com/office/powerpoint/2010/main" val="375249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0.0073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أول مولود ولد في الأنصار بعد قدوم النبي صلى الله عليه وسلم   إلى المدينة</a:t>
            </a:r>
            <a:endParaRPr lang="ar-SA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3931982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08693" y="4886126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907688" y="4987152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 النعمان بن بشير رضي الله عنه</a:t>
            </a:r>
            <a:endParaRPr lang="ar-SA" sz="32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907688" y="4076801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جابر بن عبدالله رضي الله عنه.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أبو هريرة رضي الله عنه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564905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أنس بن مالك رضي الله عنه</a:t>
            </a:r>
          </a:p>
        </p:txBody>
      </p:sp>
    </p:spTree>
    <p:extLst>
      <p:ext uri="{BB962C8B-B14F-4D97-AF65-F5344CB8AC3E}">
        <p14:creationId xmlns:p14="http://schemas.microsoft.com/office/powerpoint/2010/main" val="216187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كان شاعر الرسول صلى الله عليه وسلم وأحد الثلاثة الذين تخلفوا عن غزوة تبوك</a:t>
            </a:r>
            <a:endParaRPr lang="ar-SA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3931982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08693" y="4886126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907688" y="4987152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كعب بن مالك رضي الله عنه</a:t>
            </a:r>
            <a:endParaRPr lang="ar-SA" sz="32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907688" y="4076801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جابر بن عبدالله رضي الله عنه.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أبو هريرة رضي الله عنه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564905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أنس بن مالك رضي الله عنه</a:t>
            </a:r>
          </a:p>
        </p:txBody>
      </p:sp>
    </p:spTree>
    <p:extLst>
      <p:ext uri="{BB962C8B-B14F-4D97-AF65-F5344CB8AC3E}">
        <p14:creationId xmlns:p14="http://schemas.microsoft.com/office/powerpoint/2010/main" val="275949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كان مستمسكاً بالسنة محافظاً عليها في كل شيء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3931982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08693" y="4886126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907688" y="4987152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عبدالله بن عمر بن الخطاب رضي الله عنه </a:t>
            </a:r>
            <a:endParaRPr lang="ar-SA" sz="32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907688" y="4076801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جابر بن عبدالله رضي الله عنه.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أبو هريرة رضي الله عنه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564905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أنس بن مالك رضي الله عنه</a:t>
            </a:r>
          </a:p>
        </p:txBody>
      </p:sp>
    </p:spTree>
    <p:extLst>
      <p:ext uri="{BB962C8B-B14F-4D97-AF65-F5344CB8AC3E}">
        <p14:creationId xmlns:p14="http://schemas.microsoft.com/office/powerpoint/2010/main" val="46450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كان مفتي المدينة في مانه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3931982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08693" y="4886126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907688" y="4987152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جابر بن عبدالله  رضي الله عنه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907688" y="4076801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cs typeface="Akhbar MT" pitchFamily="2" charset="-78"/>
              </a:rPr>
              <a:t>عبدالله بن عمر بن الخطاب رضي الله عنه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أبو هريرة رضي الله عنه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564905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أنس بن مالك رضي الله عنه</a:t>
            </a:r>
          </a:p>
        </p:txBody>
      </p:sp>
    </p:spTree>
    <p:extLst>
      <p:ext uri="{BB962C8B-B14F-4D97-AF65-F5344CB8AC3E}">
        <p14:creationId xmlns:p14="http://schemas.microsoft.com/office/powerpoint/2010/main" val="337823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كان حسن الصوت بالقرآن جدا وكان النبي صلى الله عليه وسلم يستمع إليه 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أبو موسى الأشعري رضي الله عنه 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أبو برزة الأسلمي رضي الله عنه 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أبو بكر الصديق رضي الله عنه.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أبو هريرة رضي الله عنه 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333653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4ED92-1909-CF13-1F07-44A69A3FF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DB8A96-A342-E518-1D93-E0DBE5AF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لضرب الأمثال  فوائد كثيرة منها :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2448CD7A-0C4E-EF59-CF3E-A72595857B38}"/>
              </a:ext>
            </a:extLst>
          </p:cNvPr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2CE9A446-A985-F6C2-0594-FB41DE479935}"/>
              </a:ext>
            </a:extLst>
          </p:cNvPr>
          <p:cNvSpPr/>
          <p:nvPr/>
        </p:nvSpPr>
        <p:spPr>
          <a:xfrm>
            <a:off x="8755546" y="33440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E931F527-5EA2-CBBE-3B24-5166D0997A4F}"/>
              </a:ext>
            </a:extLst>
          </p:cNvPr>
          <p:cNvSpPr/>
          <p:nvPr/>
        </p:nvSpPr>
        <p:spPr>
          <a:xfrm>
            <a:off x="8788817" y="423265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CF5CF7D-3251-3D6E-545C-78058AB141F3}"/>
              </a:ext>
            </a:extLst>
          </p:cNvPr>
          <p:cNvSpPr txBox="1"/>
          <p:nvPr/>
        </p:nvSpPr>
        <p:spPr>
          <a:xfrm>
            <a:off x="3582386" y="4333675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جميع  ما سبق.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83DB3D6-8DD6-0E13-CAB3-927DF97466A0}"/>
              </a:ext>
            </a:extLst>
          </p:cNvPr>
          <p:cNvSpPr txBox="1"/>
          <p:nvPr/>
        </p:nvSpPr>
        <p:spPr>
          <a:xfrm>
            <a:off x="3582385" y="3384502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تيسر الفهم للمتعلمين.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40C35B4B-53C7-EBBC-164B-3A6AB5FADDD6}"/>
              </a:ext>
            </a:extLst>
          </p:cNvPr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تقريب المعلومة للمتعلمين.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316823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96296E-6 L -0.24584 -0.248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DBCBE-F7B9-C1A3-C9D4-297571E10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652C31-2E5E-0683-6036-59AF81E7A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من آثار فقد العلم الشرعي :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0E5E6AA-C7AB-CED8-4325-38308DA45D61}"/>
              </a:ext>
            </a:extLst>
          </p:cNvPr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8EF2C90-5D0A-3D50-2BC8-F052B68AD954}"/>
              </a:ext>
            </a:extLst>
          </p:cNvPr>
          <p:cNvSpPr/>
          <p:nvPr/>
        </p:nvSpPr>
        <p:spPr>
          <a:xfrm>
            <a:off x="8755546" y="33440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7DFF00E1-4E19-2C46-7329-A0C037C3E7C0}"/>
              </a:ext>
            </a:extLst>
          </p:cNvPr>
          <p:cNvSpPr/>
          <p:nvPr/>
        </p:nvSpPr>
        <p:spPr>
          <a:xfrm>
            <a:off x="8788817" y="423265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404EF49-4BFB-F32E-5635-8C73703D5520}"/>
              </a:ext>
            </a:extLst>
          </p:cNvPr>
          <p:cNvSpPr txBox="1"/>
          <p:nvPr/>
        </p:nvSpPr>
        <p:spPr>
          <a:xfrm>
            <a:off x="3582386" y="4333675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جميع  ما سبق.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FBFCB705-94FF-A551-0A2A-CAD2ACCE29DF}"/>
              </a:ext>
            </a:extLst>
          </p:cNvPr>
          <p:cNvSpPr txBox="1"/>
          <p:nvPr/>
        </p:nvSpPr>
        <p:spPr>
          <a:xfrm>
            <a:off x="3582385" y="3384502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البعد  عن شريعة الله 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EAF7701-57E4-6873-2C00-59506E6C2FAB}"/>
              </a:ext>
            </a:extLst>
          </p:cNvPr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انتشار الجهل والبدع.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307984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96296E-6 L -0.24584 -0.248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6AAA6-21CC-706F-6341-3DC41A43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44E263-C5BA-1091-FF7F-A646210C4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الأرض </a:t>
            </a:r>
            <a:r>
              <a:rPr lang="ar-SA" sz="3600" b="1" dirty="0" err="1"/>
              <a:t>الأجادب</a:t>
            </a:r>
            <a:r>
              <a:rPr lang="ar-SA" sz="3600" b="1" dirty="0"/>
              <a:t> هي :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27F7108-9B02-F853-DA66-509A936C8620}"/>
              </a:ext>
            </a:extLst>
          </p:cNvPr>
          <p:cNvSpPr/>
          <p:nvPr/>
        </p:nvSpPr>
        <p:spPr>
          <a:xfrm>
            <a:off x="10019617" y="2368953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3AF62A42-56E5-2ACC-4534-B77DDEEBAA42}"/>
              </a:ext>
            </a:extLst>
          </p:cNvPr>
          <p:cNvSpPr/>
          <p:nvPr/>
        </p:nvSpPr>
        <p:spPr>
          <a:xfrm>
            <a:off x="9986346" y="325757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6C008ED3-2786-077A-ABDD-A1CAB363AF1B}"/>
              </a:ext>
            </a:extLst>
          </p:cNvPr>
          <p:cNvSpPr/>
          <p:nvPr/>
        </p:nvSpPr>
        <p:spPr>
          <a:xfrm>
            <a:off x="10019617" y="414620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FE0C635-ED2C-33BD-715F-70BA87C27E9B}"/>
              </a:ext>
            </a:extLst>
          </p:cNvPr>
          <p:cNvSpPr txBox="1"/>
          <p:nvPr/>
        </p:nvSpPr>
        <p:spPr>
          <a:xfrm>
            <a:off x="1710178" y="4247226"/>
            <a:ext cx="80826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هي الأرض الصلبة التي تمسك الماء  ولا تنبت العشب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FA89A793-7DAB-30C5-B869-F955B1DF15DE}"/>
              </a:ext>
            </a:extLst>
          </p:cNvPr>
          <p:cNvSpPr txBox="1"/>
          <p:nvPr/>
        </p:nvSpPr>
        <p:spPr>
          <a:xfrm>
            <a:off x="1710177" y="3298053"/>
            <a:ext cx="80826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هي الأرض المستوية الملساء التي لا تمسك الماء  ولا تنبت.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06DCC96-6612-1905-E891-7BAC791296A1}"/>
              </a:ext>
            </a:extLst>
          </p:cNvPr>
          <p:cNvSpPr txBox="1"/>
          <p:nvPr/>
        </p:nvSpPr>
        <p:spPr>
          <a:xfrm>
            <a:off x="1775520" y="2348880"/>
            <a:ext cx="80826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هي الأرض الطيبة 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301645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44444E-6 L -0.07213 -0.4243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7" y="-2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4800" b="1" dirty="0">
                <a:effectLst/>
                <a:ea typeface="Calibri" panose="020F0502020204030204" pitchFamily="34" charset="0"/>
                <a:cs typeface="+mn-cs"/>
              </a:rPr>
              <a:t>حكم تعلم ما تسلم به العقيدة وما تصح به العبادة :: </a:t>
            </a:r>
            <a:endParaRPr lang="ar-SA" sz="48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واجب.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جائز.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مستحب.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مباح.</a:t>
            </a:r>
          </a:p>
        </p:txBody>
      </p:sp>
    </p:spTree>
    <p:extLst>
      <p:ext uri="{BB962C8B-B14F-4D97-AF65-F5344CB8AC3E}">
        <p14:creationId xmlns:p14="http://schemas.microsoft.com/office/powerpoint/2010/main" val="176069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40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الأرض الصلبة التي تمسك الماء ولا تنبت العشب : </a:t>
            </a:r>
            <a:endParaRPr lang="ar-SA" sz="88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 err="1">
                <a:ln w="0"/>
                <a:solidFill>
                  <a:srgbClr val="FF0000"/>
                </a:solidFill>
              </a:rPr>
              <a:t>الأجادب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solidFill>
                  <a:schemeClr val="tx1"/>
                </a:solidFill>
              </a:rPr>
              <a:t>القيعان</a:t>
            </a:r>
            <a:endParaRPr lang="ar-SA" sz="3200" b="1" kern="0" dirty="0">
              <a:ln w="0"/>
              <a:solidFill>
                <a:schemeClr val="tx1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الرطبة 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النقية.</a:t>
            </a:r>
          </a:p>
        </p:txBody>
      </p:sp>
    </p:spTree>
    <p:extLst>
      <p:ext uri="{BB962C8B-B14F-4D97-AF65-F5344CB8AC3E}">
        <p14:creationId xmlns:p14="http://schemas.microsoft.com/office/powerpoint/2010/main" val="184010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شبه النبي صلى الله عليه وسلم الوحي الذي أنزله الله عليه : </a:t>
            </a:r>
            <a:endParaRPr lang="ar-SA" sz="32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الغيث.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الجبل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البدر.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القمر .</a:t>
            </a:r>
          </a:p>
        </p:txBody>
      </p:sp>
    </p:spTree>
    <p:extLst>
      <p:ext uri="{BB962C8B-B14F-4D97-AF65-F5344CB8AC3E}">
        <p14:creationId xmlns:p14="http://schemas.microsoft.com/office/powerpoint/2010/main" val="419884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40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الناس في تلقيهم  للعلم على : </a:t>
            </a:r>
            <a:endParaRPr lang="ar-SA" sz="40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ثلاث أقسام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أربعة أقسام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خمس أقسام.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قسمين.</a:t>
            </a:r>
          </a:p>
        </p:txBody>
      </p:sp>
    </p:spTree>
    <p:extLst>
      <p:ext uri="{BB962C8B-B14F-4D97-AF65-F5344CB8AC3E}">
        <p14:creationId xmlns:p14="http://schemas.microsoft.com/office/powerpoint/2010/main" val="26108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>
                <a:effectLst/>
                <a:ea typeface="Calibri" panose="020F0502020204030204" pitchFamily="34" charset="0"/>
                <a:cs typeface="+mn-cs"/>
              </a:rPr>
              <a:t>في قوله صلى الله عليه وسلم (ما بعثني الله به من الهدى والعلم ) دلالة على أن كل ما جاء به النبي  فهو من عند </a:t>
            </a:r>
            <a:r>
              <a:rPr lang="ar-SA" sz="6600" b="1" dirty="0">
                <a:effectLst/>
                <a:ea typeface="Calibri" panose="020F0502020204030204" pitchFamily="34" charset="0"/>
                <a:cs typeface="+mn-cs"/>
              </a:rPr>
              <a:t>: </a:t>
            </a:r>
            <a:endParaRPr lang="ar-SA" sz="66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الله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 err="1">
                <a:ln w="0"/>
              </a:rPr>
              <a:t>الصحابه</a:t>
            </a:r>
            <a:r>
              <a:rPr lang="ar-SA" sz="3200" b="1" dirty="0">
                <a:ln w="0"/>
              </a:rPr>
              <a:t>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التابعين.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نفسه.</a:t>
            </a:r>
          </a:p>
        </p:txBody>
      </p:sp>
    </p:spTree>
    <p:extLst>
      <p:ext uri="{BB962C8B-B14F-4D97-AF65-F5344CB8AC3E}">
        <p14:creationId xmlns:p14="http://schemas.microsoft.com/office/powerpoint/2010/main" val="395068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99456" y="380822"/>
            <a:ext cx="9289032" cy="189382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6000" b="1" kern="0" dirty="0">
                <a:solidFill>
                  <a:srgbClr val="000000"/>
                </a:solidFill>
                <a:cs typeface="Akhbar MT" pitchFamily="2" charset="-78"/>
              </a:rPr>
              <a:t>لا يشرع إهداء ثواب الأعمال إلى النبي صلى الله عليه وسلم</a:t>
            </a:r>
            <a:r>
              <a:rPr lang="ar-SA" sz="6000" b="1" dirty="0">
                <a:cs typeface="Akhbar MT" pitchFamily="2" charset="-78"/>
              </a:rPr>
              <a:t>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7906519" y="28529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7901896" y="412438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448172" y="4068517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صواب.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470276" y="2852936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خطأ.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232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59259E-6 L -0.03594 -0.44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7" y="-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23392" y="333564"/>
            <a:ext cx="10914756" cy="1754326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السنة هي المصدر</a:t>
            </a:r>
          </a:p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....................................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9216984" y="25310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138310" y="345192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138310" y="445886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77325" y="547145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879976" y="3541817"/>
            <a:ext cx="305769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kern="0" dirty="0">
                <a:ln w="0"/>
                <a:solidFill>
                  <a:srgbClr val="FF0000"/>
                </a:solidFill>
                <a:latin typeface="Calibri"/>
                <a:cs typeface="Akhbar MT" pitchFamily="2" charset="-78"/>
              </a:rPr>
              <a:t>الثاني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  <a:endParaRPr lang="ar-SA" sz="36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5879976" y="5517232"/>
            <a:ext cx="303542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kern="0" dirty="0">
                <a:ln w="0"/>
                <a:latin typeface="Calibri"/>
                <a:cs typeface="Akhbar MT" pitchFamily="2" charset="-78"/>
              </a:rPr>
              <a:t>الرابع 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5946774" y="4458860"/>
            <a:ext cx="296341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الثالث 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879976" y="2616961"/>
            <a:ext cx="303542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الأول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386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07407E-6 L -0.11211 -0.2789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12" y="-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جمع الصحابة رضي الله عنهم للقرآن الكريم في مصحف واحد من أنواع السنة :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ابتكار وسيلة نافعة لعمل مشروع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إحياء السنة إذا أميتت.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البقاء على السنن الثابتة.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المبادرة إلى العمل بالسنة الثابتة</a:t>
            </a:r>
          </a:p>
        </p:txBody>
      </p:sp>
    </p:spTree>
    <p:extLst>
      <p:ext uri="{BB962C8B-B14F-4D97-AF65-F5344CB8AC3E}">
        <p14:creationId xmlns:p14="http://schemas.microsoft.com/office/powerpoint/2010/main" val="401972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4000" b="1" dirty="0">
                <a:effectLst/>
                <a:ea typeface="Calibri" panose="020F0502020204030204" pitchFamily="34" charset="0"/>
                <a:cs typeface="+mn-cs"/>
              </a:rPr>
              <a:t>صيانة المسلم لدينه من وقوعه في  النقص أو الخلل  استبراء لـــــــ</a:t>
            </a:r>
            <a:endParaRPr lang="ar-SA" sz="66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الدين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العقل.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الحدود.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العرض</a:t>
            </a:r>
          </a:p>
        </p:txBody>
      </p:sp>
    </p:spTree>
    <p:extLst>
      <p:ext uri="{BB962C8B-B14F-4D97-AF65-F5344CB8AC3E}">
        <p14:creationId xmlns:p14="http://schemas.microsoft.com/office/powerpoint/2010/main" val="168593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4000" b="1" dirty="0">
                <a:effectLst/>
                <a:ea typeface="Calibri" panose="020F0502020204030204" pitchFamily="34" charset="0"/>
                <a:cs typeface="+mn-cs"/>
              </a:rPr>
              <a:t>صيانة المسلم نفسه من كلام الناس استبراء لـــــــ</a:t>
            </a:r>
            <a:endParaRPr lang="ar-SA" sz="66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العرض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العقل.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الحدود.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الدين.</a:t>
            </a:r>
          </a:p>
        </p:txBody>
      </p:sp>
    </p:spTree>
    <p:extLst>
      <p:ext uri="{BB962C8B-B14F-4D97-AF65-F5344CB8AC3E}">
        <p14:creationId xmlns:p14="http://schemas.microsoft.com/office/powerpoint/2010/main" val="160070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b="1" dirty="0">
                <a:effectLst/>
                <a:ea typeface="Calibri" panose="020F0502020204030204" pitchFamily="34" charset="0"/>
                <a:cs typeface="+mn-cs"/>
              </a:rPr>
              <a:t>في حديث (ألا  ان في الجسد مضغة .....) يقصد بالمضغة: </a:t>
            </a:r>
            <a:endParaRPr lang="ar-SA" sz="166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القلب 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العقل.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الكتف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اليد.</a:t>
            </a:r>
          </a:p>
        </p:txBody>
      </p:sp>
    </p:spTree>
    <p:extLst>
      <p:ext uri="{BB962C8B-B14F-4D97-AF65-F5344CB8AC3E}">
        <p14:creationId xmlns:p14="http://schemas.microsoft.com/office/powerpoint/2010/main" val="263659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b="1" dirty="0">
                <a:effectLst/>
                <a:ea typeface="Calibri" panose="020F0502020204030204" pitchFamily="34" charset="0"/>
                <a:cs typeface="+mn-cs"/>
              </a:rPr>
              <a:t>المحرك لسائر الأعضاء والحاكم عليها: </a:t>
            </a:r>
            <a:endParaRPr lang="ar-SA" sz="166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القلب 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العقل.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62163" y="4968401"/>
            <a:ext cx="51236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الكتف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اليد.</a:t>
            </a:r>
          </a:p>
        </p:txBody>
      </p:sp>
    </p:spTree>
    <p:extLst>
      <p:ext uri="{BB962C8B-B14F-4D97-AF65-F5344CB8AC3E}">
        <p14:creationId xmlns:p14="http://schemas.microsoft.com/office/powerpoint/2010/main" val="391512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>
                <a:effectLst/>
                <a:ea typeface="Calibri" panose="020F0502020204030204" pitchFamily="34" charset="0"/>
                <a:cs typeface="+mn-cs"/>
              </a:rPr>
              <a:t>بين النبي فائدتين عظيمتين تحصل لمن اتقى الشبهات وهي الاستبراء :</a:t>
            </a:r>
            <a:r>
              <a:rPr lang="ar-SA" sz="7200" b="1" dirty="0">
                <a:effectLst/>
                <a:ea typeface="Calibri" panose="020F0502020204030204" pitchFamily="34" charset="0"/>
                <a:cs typeface="+mn-cs"/>
              </a:rPr>
              <a:t>: </a:t>
            </a:r>
            <a:endParaRPr lang="ar-SA" sz="413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688288" y="49829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33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للدين والعرض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للعقل والمال.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647727" y="4968401"/>
            <a:ext cx="493809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للصحة والعرض.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</a:rPr>
              <a:t>للعقل والصحة.</a:t>
            </a:r>
          </a:p>
        </p:txBody>
      </p:sp>
    </p:spTree>
    <p:extLst>
      <p:ext uri="{BB962C8B-B14F-4D97-AF65-F5344CB8AC3E}">
        <p14:creationId xmlns:p14="http://schemas.microsoft.com/office/powerpoint/2010/main" val="145117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1384" y="260001"/>
            <a:ext cx="11089232" cy="189382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6000" b="1" kern="0" dirty="0">
                <a:solidFill>
                  <a:srgbClr val="000000"/>
                </a:solidFill>
                <a:cs typeface="Akhbar MT" pitchFamily="2" charset="-78"/>
              </a:rPr>
              <a:t>الاشتباه في معرفة الأحكام الشرعية أمر نسبي</a:t>
            </a:r>
            <a:r>
              <a:rPr lang="ar-SA" sz="6000" b="1" dirty="0">
                <a:cs typeface="Akhbar MT" pitchFamily="2" charset="-78"/>
              </a:rPr>
              <a:t>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7906519" y="28529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7901896" y="412438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448172" y="4068517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صواب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470276" y="2852936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خطأ.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631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59259E-6 L -0.03594 -0.44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7" y="-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6AAA6-21CC-706F-6341-3DC41A43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44E263-C5BA-1091-FF7F-A646210C4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87432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كل أمر تردد حكمه بين الحلال والحرام: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27F7108-9B02-F853-DA66-509A936C8620}"/>
              </a:ext>
            </a:extLst>
          </p:cNvPr>
          <p:cNvSpPr/>
          <p:nvPr/>
        </p:nvSpPr>
        <p:spPr>
          <a:xfrm>
            <a:off x="10019617" y="2368953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3AF62A42-56E5-2ACC-4534-B77DDEEBAA42}"/>
              </a:ext>
            </a:extLst>
          </p:cNvPr>
          <p:cNvSpPr/>
          <p:nvPr/>
        </p:nvSpPr>
        <p:spPr>
          <a:xfrm>
            <a:off x="9986346" y="325757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6C008ED3-2786-077A-ABDD-A1CAB363AF1B}"/>
              </a:ext>
            </a:extLst>
          </p:cNvPr>
          <p:cNvSpPr/>
          <p:nvPr/>
        </p:nvSpPr>
        <p:spPr>
          <a:xfrm>
            <a:off x="10019617" y="414620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FE0C635-ED2C-33BD-715F-70BA87C27E9B}"/>
              </a:ext>
            </a:extLst>
          </p:cNvPr>
          <p:cNvSpPr txBox="1"/>
          <p:nvPr/>
        </p:nvSpPr>
        <p:spPr>
          <a:xfrm>
            <a:off x="5663952" y="4247226"/>
            <a:ext cx="41288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المشتبهات</a:t>
            </a:r>
            <a:r>
              <a:rPr lang="ar-SA" sz="3200" b="1" dirty="0">
                <a:ln w="0"/>
              </a:rPr>
              <a:t>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FA89A793-7DAB-30C5-B869-F955B1DF15DE}"/>
              </a:ext>
            </a:extLst>
          </p:cNvPr>
          <p:cNvSpPr txBox="1"/>
          <p:nvPr/>
        </p:nvSpPr>
        <p:spPr>
          <a:xfrm>
            <a:off x="5663951" y="3298053"/>
            <a:ext cx="41288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الفسوق.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06DCC96-6612-1905-E891-7BAC791296A1}"/>
              </a:ext>
            </a:extLst>
          </p:cNvPr>
          <p:cNvSpPr txBox="1"/>
          <p:nvPr/>
        </p:nvSpPr>
        <p:spPr>
          <a:xfrm>
            <a:off x="5729294" y="2348880"/>
            <a:ext cx="41288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النفاق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235322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0.07213 -0.4243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7" y="-2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416" y="332011"/>
            <a:ext cx="10723909" cy="165705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الاشتباه في معرفة الأحكام الشرعية أمر:</a:t>
            </a:r>
            <a:br>
              <a:rPr lang="ar-SA" sz="5400" b="1" dirty="0">
                <a:cs typeface="Akhbar MT" pitchFamily="2" charset="-78"/>
              </a:rPr>
            </a:br>
            <a:r>
              <a:rPr lang="ar-SA" sz="5400" b="1" dirty="0">
                <a:cs typeface="Akhbar MT" pitchFamily="2" charset="-78"/>
              </a:rPr>
              <a:t>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8463533" y="223290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441901" y="34290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441901" y="453003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441901" y="5631063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231904" y="3401991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400" b="1" dirty="0">
                <a:ln w="0"/>
                <a:solidFill>
                  <a:srgbClr val="FF0000"/>
                </a:solidFill>
                <a:cs typeface="Akhbar MT" pitchFamily="2" charset="-78"/>
              </a:rPr>
              <a:t>نسب</a:t>
            </a:r>
            <a:r>
              <a:rPr lang="ar-SA" sz="4400" b="1" dirty="0">
                <a:ln w="0"/>
                <a:cs typeface="Akhbar MT" pitchFamily="2" charset="-78"/>
              </a:rPr>
              <a:t>ي.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231904" y="4441202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400" b="1" dirty="0">
                <a:ln w="0"/>
                <a:cs typeface="Akhbar MT" pitchFamily="2" charset="-78"/>
              </a:rPr>
              <a:t>مطلق.</a:t>
            </a:r>
            <a:endParaRPr lang="ar-SA" sz="44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231904" y="5571926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400" b="1" dirty="0">
                <a:ln w="0"/>
                <a:cs typeface="Akhbar MT" pitchFamily="2" charset="-78"/>
              </a:rPr>
              <a:t>عام .</a:t>
            </a:r>
            <a:endParaRPr lang="ar-SA" sz="44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159896" y="2191081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400" b="1" dirty="0">
                <a:ln w="0"/>
                <a:cs typeface="Akhbar MT" pitchFamily="2" charset="-78"/>
              </a:rPr>
              <a:t>كلي.</a:t>
            </a:r>
            <a:endParaRPr lang="ar-SA" sz="44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913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3.33333E-6 L -0.06758 -0.2736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-1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13657" y="78051"/>
            <a:ext cx="11332029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الحب في الله الذي يوصل لظل العرش هو محبة المسلم لما فيه من خصال الخير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378738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80858" y="388837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إجابة صحيحة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04658" y="248584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إجابة خاطئة.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894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871 -0.6060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23392" y="333564"/>
            <a:ext cx="10914756" cy="1754326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من أمثلة الأحكام التي سكت عنها القرآن :</a:t>
            </a:r>
          </a:p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....................................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8998304" y="2543968"/>
            <a:ext cx="1654827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01520" y="3447467"/>
            <a:ext cx="1654827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8998304" y="4412805"/>
            <a:ext cx="1654827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120336" y="5378143"/>
            <a:ext cx="1654827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559496" y="3541817"/>
            <a:ext cx="737817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kern="0" dirty="0">
                <a:ln w="0"/>
                <a:solidFill>
                  <a:srgbClr val="FF0000"/>
                </a:solidFill>
                <a:latin typeface="Calibri"/>
                <a:cs typeface="Akhbar MT" pitchFamily="2" charset="-78"/>
              </a:rPr>
              <a:t>تحريم الجمع بين </a:t>
            </a:r>
            <a:r>
              <a:rPr lang="ar-SA" sz="3600" b="1" kern="0" dirty="0" err="1">
                <a:ln w="0"/>
                <a:solidFill>
                  <a:srgbClr val="FF0000"/>
                </a:solidFill>
                <a:latin typeface="Calibri"/>
                <a:cs typeface="Akhbar MT" pitchFamily="2" charset="-78"/>
              </a:rPr>
              <a:t>المرأ</a:t>
            </a:r>
            <a:r>
              <a:rPr lang="ar-SA" sz="3600" b="1" kern="0" dirty="0">
                <a:ln w="0"/>
                <a:solidFill>
                  <a:srgbClr val="FF0000"/>
                </a:solidFill>
                <a:latin typeface="Calibri"/>
                <a:cs typeface="Akhbar MT" pitchFamily="2" charset="-78"/>
              </a:rPr>
              <a:t> وعمتها أو خالتها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  <a:endParaRPr lang="ar-SA" sz="36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590958" y="5517232"/>
            <a:ext cx="732444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kern="0" dirty="0">
                <a:ln w="0"/>
                <a:latin typeface="Calibri"/>
                <a:cs typeface="Akhbar MT" pitchFamily="2" charset="-78"/>
              </a:rPr>
              <a:t>تحريم السرقة. 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1759502" y="4458860"/>
            <a:ext cx="715068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بيان أحكام الحج.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590958" y="2616961"/>
            <a:ext cx="732444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تفصيل أحكام الصلاة.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50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11211 -0.2789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12" y="-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13657" y="78051"/>
            <a:ext cx="11332029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تكون الصدقة أحب إلى الله إذا كانت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</a:t>
            </a:r>
          </a:p>
        </p:txBody>
      </p:sp>
      <p:sp>
        <p:nvSpPr>
          <p:cNvPr id="3" name="شكل بيضاوي 2">
            <a:extLst>
              <a:ext uri="{FF2B5EF4-FFF2-40B4-BE49-F238E27FC236}">
                <a16:creationId xmlns:a16="http://schemas.microsoft.com/office/drawing/2014/main" id="{CA1833E9-FD46-D935-9872-A145ABC5A968}"/>
              </a:ext>
            </a:extLst>
          </p:cNvPr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3CF20617-F497-DC2D-3624-046576185C19}"/>
              </a:ext>
            </a:extLst>
          </p:cNvPr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33A528D-1282-EF6D-C9F3-315AC4D27412}"/>
              </a:ext>
            </a:extLst>
          </p:cNvPr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0BE3593B-396E-EFBE-0A4D-26B129680544}"/>
              </a:ext>
            </a:extLst>
          </p:cNvPr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90B4826-EE33-0D35-C38F-72DCF537CC60}"/>
              </a:ext>
            </a:extLst>
          </p:cNvPr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في الخفاء.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7465C0D-D12A-FC62-6A0D-DF1A66A4E59A}"/>
              </a:ext>
            </a:extLst>
          </p:cNvPr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مشتركة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3145F23-31EA-1442-DDA6-B00789A77C8F}"/>
              </a:ext>
            </a:extLst>
          </p:cNvPr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في العلن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C2C21D-E6DD-94BF-C1DF-D7E4B3C49D79}"/>
              </a:ext>
            </a:extLst>
          </p:cNvPr>
          <p:cNvSpPr txBox="1"/>
          <p:nvPr/>
        </p:nvSpPr>
        <p:spPr>
          <a:xfrm>
            <a:off x="3791744" y="2435330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كثيرة.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564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871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9985" y="104929"/>
            <a:ext cx="11332029" cy="198102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3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من أهوال يوم القيامة المفهومة من حديث ( سبعة يظلهم الله في ظلة ..)</a:t>
            </a:r>
            <a:r>
              <a:rPr lang="ar-SA" sz="6600" b="1" dirty="0">
                <a:cs typeface="Akhbar MT" pitchFamily="2" charset="-78"/>
              </a:rPr>
              <a:t>.</a:t>
            </a:r>
            <a:br>
              <a:rPr lang="ar-SA" sz="6600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</a:t>
            </a:r>
          </a:p>
        </p:txBody>
      </p:sp>
      <p:sp>
        <p:nvSpPr>
          <p:cNvPr id="3" name="شكل بيضاوي 2">
            <a:extLst>
              <a:ext uri="{FF2B5EF4-FFF2-40B4-BE49-F238E27FC236}">
                <a16:creationId xmlns:a16="http://schemas.microsoft.com/office/drawing/2014/main" id="{CA1833E9-FD46-D935-9872-A145ABC5A968}"/>
              </a:ext>
            </a:extLst>
          </p:cNvPr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3CF20617-F497-DC2D-3624-046576185C19}"/>
              </a:ext>
            </a:extLst>
          </p:cNvPr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33A528D-1282-EF6D-C9F3-315AC4D27412}"/>
              </a:ext>
            </a:extLst>
          </p:cNvPr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0BE3593B-396E-EFBE-0A4D-26B129680544}"/>
              </a:ext>
            </a:extLst>
          </p:cNvPr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90B4826-EE33-0D35-C38F-72DCF537CC60}"/>
              </a:ext>
            </a:extLst>
          </p:cNvPr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دنو الشمس من الخلائق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7465C0D-D12A-FC62-6A0D-DF1A66A4E59A}"/>
              </a:ext>
            </a:extLst>
          </p:cNvPr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سرعة الحساب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3145F23-31EA-1442-DDA6-B00789A77C8F}"/>
              </a:ext>
            </a:extLst>
          </p:cNvPr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سرعة الجزاء.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C2C21D-E6DD-94BF-C1DF-D7E4B3C49D79}"/>
              </a:ext>
            </a:extLst>
          </p:cNvPr>
          <p:cNvSpPr txBox="1"/>
          <p:nvPr/>
        </p:nvSpPr>
        <p:spPr>
          <a:xfrm>
            <a:off x="3791744" y="2435330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تشقق السماء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277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871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6943" y="78051"/>
            <a:ext cx="11168743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من صور التعلق في المساجد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المحافظة على الصلاة في وقتها في المساجد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محبة القراء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الإكثار من الجلوس بجوار المسجد.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435330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الاجتماع فيها لرؤية الجيران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640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871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6943" y="116633"/>
            <a:ext cx="11223171" cy="209513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kern="0" dirty="0">
                <a:solidFill>
                  <a:srgbClr val="000000"/>
                </a:solidFill>
                <a:cs typeface="Akhbar MT" pitchFamily="2" charset="-78"/>
              </a:rPr>
              <a:t>السبب الذي منع الشاب من ارتكاب الفاحشة واتباع الهوى  في حديث السبعة الذين يظلهم الله في ظله  يوم القيامة :</a:t>
            </a:r>
            <a:r>
              <a:rPr lang="ar-SA" sz="4000" b="1" dirty="0">
                <a:cs typeface="Akhbar MT" pitchFamily="2" charset="-78"/>
              </a:rPr>
              <a:t>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519936" y="4125547"/>
            <a:ext cx="346747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الخوف من الله تعالى 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519934" y="4886127"/>
            <a:ext cx="34674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رجاء الله تعالى 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519935" y="3318973"/>
            <a:ext cx="34674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شكر الله تعالى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19934" y="2564905"/>
            <a:ext cx="34674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محبة الله تعالى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981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-0.16597 -0.3962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99" y="-1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8343" y="78051"/>
            <a:ext cx="11560628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عدد الذين يظلهم الله تعالى يوم القيامة في ظله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لا حصر لهم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عشرة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ثمانية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سبعة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870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8343" y="78051"/>
            <a:ext cx="11560628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الحب في الله يراد به محبة المسلم بسبب :</a:t>
            </a:r>
            <a:br>
              <a:rPr lang="ar-SA" sz="4000" b="1" dirty="0">
                <a:cs typeface="Akhbar MT" pitchFamily="2" charset="-78"/>
              </a:rPr>
            </a:br>
            <a:r>
              <a:rPr lang="ar-SA" sz="4000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خصال الخير فيهم.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المهنة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المصالح  الشخصية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القرابة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102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0485" y="185818"/>
            <a:ext cx="10929257" cy="193323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ln w="0"/>
                <a:cs typeface="Akhbar MT" pitchFamily="2" charset="-78"/>
              </a:rPr>
              <a:t>من الأسباب التي تساعد على البكاء من خشية الله </a:t>
            </a:r>
            <a:br>
              <a:rPr lang="ar-SA" sz="4000" b="1" dirty="0">
                <a:ln w="0"/>
                <a:cs typeface="Akhbar MT" pitchFamily="2" charset="-78"/>
              </a:rPr>
            </a:br>
            <a:r>
              <a:rPr lang="ar-SA" sz="4000" b="1" dirty="0">
                <a:ln w="0"/>
                <a:cs typeface="Akhbar MT" pitchFamily="2" charset="-78"/>
              </a:rPr>
              <a:t>.................................</a:t>
            </a:r>
            <a:endParaRPr lang="ar-SA" sz="4000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591944" y="4987152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</a:t>
            </a:r>
            <a:r>
              <a:rPr lang="ar-SA" sz="3200" b="1" dirty="0" err="1">
                <a:ln w="0"/>
                <a:solidFill>
                  <a:srgbClr val="FF0000"/>
                </a:solidFill>
                <a:cs typeface="Akhbar MT" pitchFamily="2" charset="-78"/>
              </a:rPr>
              <a:t>ماسبق</a:t>
            </a: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591944" y="4145120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استماع المواعظ النافعة.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591944" y="3318973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مجالسة الصالحين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91944" y="2564905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قراءة القرآن</a:t>
            </a:r>
          </a:p>
        </p:txBody>
      </p:sp>
    </p:spTree>
    <p:extLst>
      <p:ext uri="{BB962C8B-B14F-4D97-AF65-F5344CB8AC3E}">
        <p14:creationId xmlns:p14="http://schemas.microsoft.com/office/powerpoint/2010/main" val="140526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21302 -0.5953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-29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98714" y="78051"/>
            <a:ext cx="11049000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الطريق الصحيح إلى ولاية الله تعالى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88612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     1 و3.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التقرب إلى الله تعالى بالنوافل .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2085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الملتزم بالسنن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التقرب إلى الله تعالى بالفرائض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71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59259E-6 L 0.0151 -0.5805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-2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98714" y="78051"/>
            <a:ext cx="11049000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معادة أولياء الله تعالى يعتبر من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88612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الكبائر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المباحات.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2085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الصغائر.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المكروهات.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087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59259E-6 L 0.0151 -0.5805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-2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086" y="78051"/>
            <a:ext cx="11484428" cy="213371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3200" b="1" dirty="0">
                <a:ln w="0"/>
                <a:cs typeface="Akhbar MT" pitchFamily="2" charset="-78"/>
              </a:rPr>
              <a:t>قال عليه الصلاة والسلام (إِنَّ اللَّهَ تَعَالَى قَالَ : مَنْ عَادَى لِي وَلِيًّا فَقَدْ آذَنْتُهُ </a:t>
            </a:r>
            <a:r>
              <a:rPr lang="ar-SA" sz="3200" b="1" u="sng" dirty="0">
                <a:ln w="0"/>
                <a:cs typeface="Akhbar MT" pitchFamily="2" charset="-78"/>
              </a:rPr>
              <a:t>بِالْحَرْبِ )</a:t>
            </a:r>
            <a:r>
              <a:rPr lang="ar-SA" sz="3200" b="1" dirty="0">
                <a:ln w="0"/>
                <a:cs typeface="Akhbar MT" pitchFamily="2" charset="-78"/>
              </a:rPr>
              <a:t>  </a:t>
            </a:r>
            <a:br>
              <a:rPr lang="ar-SA" sz="3200" b="1" dirty="0">
                <a:ln w="0"/>
                <a:cs typeface="Akhbar MT" pitchFamily="2" charset="-78"/>
              </a:rPr>
            </a:br>
            <a:r>
              <a:rPr lang="ar-SA" sz="3200" b="1" dirty="0">
                <a:ln w="0"/>
                <a:latin typeface="GE MB MB Bold"/>
                <a:ea typeface="GE MB MB Bold"/>
                <a:cs typeface="Akhbar MT" pitchFamily="2" charset="-78"/>
              </a:rPr>
              <a:t>حذر النبي صلى الله عليه وسلم في هذا الحديث من أمر ما  وهو:</a:t>
            </a:r>
            <a:br>
              <a:rPr lang="ar-SA" sz="3200" b="1" dirty="0">
                <a:ln w="0"/>
                <a:cs typeface="Akhbar MT" pitchFamily="2" charset="-78"/>
              </a:rPr>
            </a:br>
            <a:r>
              <a:rPr lang="ar-SA" sz="3200" b="1" dirty="0">
                <a:ln w="0"/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معاداة أولياء الله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كراهية أولياء الله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بغض أولياء الله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محبة أولياء الله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67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5009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07368" y="344350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تسمى الصحيفة التي كتبها عبدالله بن عمرو بن العاص: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84412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59950" y="341504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59950" y="444527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1940" y="551782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910692" y="5445224"/>
            <a:ext cx="404353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800" b="1" dirty="0">
                <a:ln w="0"/>
                <a:solidFill>
                  <a:srgbClr val="FF0000"/>
                </a:solidFill>
                <a:cs typeface="Akhbar MT" pitchFamily="2" charset="-78"/>
              </a:rPr>
              <a:t>الصادقة</a:t>
            </a:r>
            <a:r>
              <a:rPr lang="ar-SA" sz="4800" b="1" dirty="0">
                <a:ln w="0"/>
                <a:cs typeface="Akhbar MT" pitchFamily="2" charset="-78"/>
              </a:rPr>
              <a:t>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943872" y="4300080"/>
            <a:ext cx="404353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800" b="1" dirty="0">
                <a:ln w="0"/>
                <a:cs typeface="Akhbar MT" pitchFamily="2" charset="-78"/>
              </a:rPr>
              <a:t>الصحيحة</a:t>
            </a:r>
            <a:endParaRPr lang="ar-SA" sz="48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943872" y="3294550"/>
            <a:ext cx="404353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800" b="1" dirty="0">
                <a:ln w="0"/>
                <a:cs typeface="Akhbar MT" pitchFamily="2" charset="-78"/>
              </a:rPr>
              <a:t>الكاملة .</a:t>
            </a:r>
            <a:endParaRPr lang="ar-SA" sz="48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951611" y="2346936"/>
            <a:ext cx="404353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800" b="1" dirty="0">
                <a:ln w="0"/>
                <a:cs typeface="Akhbar MT" pitchFamily="2" charset="-78"/>
              </a:rPr>
              <a:t>الشاملة .</a:t>
            </a:r>
            <a:endParaRPr lang="ar-SA" sz="48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33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7 L -0.18164 -0.5754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89" y="-2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8343" y="78051"/>
            <a:ext cx="11484427" cy="213371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ln w="0"/>
                <a:cs typeface="Akhbar MT" pitchFamily="2" charset="-78"/>
              </a:rPr>
              <a:t>من صور حرب الله تعالى على أعدائه </a:t>
            </a:r>
            <a:br>
              <a:rPr lang="ar-SA" sz="4800" b="1" dirty="0">
                <a:ln w="0"/>
                <a:cs typeface="Akhbar MT" pitchFamily="2" charset="-78"/>
              </a:rPr>
            </a:br>
            <a:r>
              <a:rPr lang="ar-SA" sz="4800" b="1" dirty="0">
                <a:ln w="0"/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الأمراض الفتاكة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فقدان المال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الهم والغم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035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-0.01632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8343" y="78051"/>
            <a:ext cx="11484427" cy="213371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ea typeface="Calibri" panose="020F0502020204030204" pitchFamily="34" charset="0"/>
                <a:cs typeface="+mn-cs"/>
              </a:rPr>
              <a:t>في حديث (من عادى لي وليا ....) اثبات صفة لله هي </a:t>
            </a:r>
            <a:br>
              <a:rPr lang="ar-SA" sz="4800" b="1" dirty="0">
                <a:ln w="0"/>
                <a:cs typeface="Akhbar MT" pitchFamily="2" charset="-78"/>
              </a:rPr>
            </a:br>
            <a:r>
              <a:rPr lang="ar-SA" sz="4800" b="1" dirty="0">
                <a:ln w="0"/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المحبة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السمع.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العلم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الاستواء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081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-0.01632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5" y="78052"/>
            <a:ext cx="11527971" cy="2271902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+mn-cs"/>
              </a:rPr>
              <a:t>عمل الإنسان مجردا لا ينجيه من النار ولا يدخله الجنة وإنما يحصل ذلك ب</a:t>
            </a:r>
            <a:br>
              <a:rPr lang="ar-SA" sz="4000" b="1" dirty="0">
                <a:cs typeface="+mn-cs"/>
              </a:rPr>
            </a:br>
            <a:r>
              <a:rPr lang="ar-SA" sz="4000" b="1" dirty="0">
                <a:cs typeface="+mn-cs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96088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7501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50804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546219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563216"/>
            <a:ext cx="5195664" cy="584775"/>
          </a:xfrm>
          <a:prstGeom prst="rect">
            <a:avLst/>
          </a:prstGeom>
          <a:ln>
            <a:solidFill>
              <a:srgbClr val="FF33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3300"/>
                </a:solidFill>
              </a:rPr>
              <a:t> رحمة الله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65286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الجهاد في سبيل الله 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89503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إيتاء الزكاة 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3140969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قراءة القرآن 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252521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6 L -0.01632 -0.584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" y="-2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799" y="306428"/>
            <a:ext cx="10246501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معنى الغدو في قوله عليه الصلاة والسلام (واغدوا.....: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816479" y="2376038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السير أول النهار 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السير في الليل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64432" y="3226309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السير أخر النهار 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64432" y="499184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السير بعد الزوال ..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429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-0.00052 -0.1914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9343" y="78051"/>
            <a:ext cx="11255827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معنى الدلجة في قوله عليه الصلاة والسلام (وشيء من الدلجة.....: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199" y="4987152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سير الليل</a:t>
            </a:r>
            <a:r>
              <a:rPr lang="ar-SA" sz="3600" b="1" dirty="0">
                <a:ln w="0"/>
                <a:cs typeface="Akhbar MT" pitchFamily="2" charset="-78"/>
              </a:rPr>
              <a:t>.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64432" y="3307804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السير وسط النهار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64432" y="243533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السير أول النهار 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64432" y="4090992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السير آخر النهار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140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00833 -0.5534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2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16429" y="78051"/>
            <a:ext cx="10548257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العبادات التي تشرع في وقت (الرَوحة):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أذكار المساء.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صلاة الليل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صلاة الفجر.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أذكار الصباح.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736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44444E-6 L 0.00729 -0.6268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8457" y="468282"/>
            <a:ext cx="11016343" cy="137654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ln w="0"/>
                <a:cs typeface="Akhbar MT" pitchFamily="2" charset="-78"/>
              </a:rPr>
              <a:t>معنى قوله عليه الصلاة والسلام (القصد </a:t>
            </a:r>
            <a:r>
              <a:rPr lang="ar-SA" sz="4000" b="1" dirty="0" err="1">
                <a:ln w="0"/>
                <a:cs typeface="Akhbar MT" pitchFamily="2" charset="-78"/>
              </a:rPr>
              <a:t>القصد</a:t>
            </a:r>
            <a:r>
              <a:rPr lang="ar-SA" sz="4000" b="1" dirty="0">
                <a:ln w="0"/>
                <a:cs typeface="Akhbar MT" pitchFamily="2" charset="-78"/>
              </a:rPr>
              <a:t> تبلغوا)</a:t>
            </a:r>
            <a:r>
              <a:rPr lang="ar-SA" sz="4000" b="1" kern="0" dirty="0">
                <a:ln w="0"/>
                <a:cs typeface="Akhbar MT" pitchFamily="2" charset="-78"/>
              </a:rPr>
              <a:t>:</a:t>
            </a:r>
            <a:br>
              <a:rPr lang="ar-SA" sz="4000" b="1" dirty="0">
                <a:cs typeface="Akhbar MT" pitchFamily="2" charset="-78"/>
              </a:rPr>
            </a:br>
            <a:r>
              <a:rPr lang="ar-SA" sz="4000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التوسط والاعتدال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  <a:endParaRPr lang="ar-SA" sz="36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kern="0" dirty="0">
                <a:ln w="0"/>
                <a:latin typeface="Calibri"/>
                <a:cs typeface="Akhbar MT" pitchFamily="2" charset="-78"/>
              </a:rPr>
              <a:t>التقصير والتفريط في العبادة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22461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kern="0" dirty="0">
                <a:ln w="0"/>
                <a:latin typeface="Calibri"/>
                <a:cs typeface="Akhbar MT" pitchFamily="2" charset="-78"/>
              </a:rPr>
              <a:t> </a:t>
            </a:r>
            <a:r>
              <a:rPr lang="ar-SA" sz="3600" b="1" kern="0" dirty="0">
                <a:ln w="0"/>
                <a:cs typeface="Akhbar MT" pitchFamily="2" charset="-78"/>
              </a:rPr>
              <a:t>التشديد على النفس في العبادة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  <a:endParaRPr lang="ar-SA" sz="36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8712" y="243533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اتباع الهوى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911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44444E-6 L 0.00729 -0.4905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8457" y="468282"/>
            <a:ext cx="11016343" cy="137654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2800" b="1" dirty="0">
                <a:effectLst/>
                <a:ea typeface="Calibri" panose="020F0502020204030204" pitchFamily="34" charset="0"/>
                <a:cs typeface="+mn-cs"/>
              </a:rPr>
              <a:t>قال صلى الله عليه وسلم ( لن ينجي أحد منكم عمله ) المراد بالنجاة في الحديث النجاة من </a:t>
            </a:r>
            <a:br>
              <a:rPr lang="ar-SA" sz="5400" b="1" dirty="0">
                <a:cs typeface="+mn-cs"/>
              </a:rPr>
            </a:br>
            <a:r>
              <a:rPr lang="ar-SA" sz="4000" b="1" dirty="0">
                <a:cs typeface="+mn-cs"/>
              </a:rPr>
              <a:t>........................................</a:t>
            </a:r>
            <a:endParaRPr lang="ar-SA" sz="5400" b="1" dirty="0">
              <a:cs typeface="+mn-cs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النار ودخول الجنة.</a:t>
            </a:r>
            <a:endParaRPr lang="ar-SA" sz="3600" b="1" kern="0" dirty="0">
              <a:ln w="0"/>
              <a:solidFill>
                <a:srgbClr val="FF0000"/>
              </a:solidFill>
              <a:latin typeface="Calibri"/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kern="0">
                <a:ln w="0"/>
                <a:latin typeface="Calibri"/>
                <a:cs typeface="Akhbar MT" pitchFamily="2" charset="-78"/>
              </a:rPr>
              <a:t>المرض</a:t>
            </a:r>
            <a:r>
              <a:rPr lang="ar-SA" sz="3600" b="1">
                <a:ln w="0"/>
                <a:cs typeface="Akhbar MT" pitchFamily="2" charset="-78"/>
              </a:rPr>
              <a:t>.</a:t>
            </a:r>
            <a:endParaRPr lang="ar-SA" sz="3600" b="1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22461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kern="0" dirty="0">
                <a:ln w="0"/>
                <a:latin typeface="Calibri"/>
                <a:cs typeface="Akhbar MT" pitchFamily="2" charset="-78"/>
              </a:rPr>
              <a:t> </a:t>
            </a:r>
            <a:r>
              <a:rPr lang="ar-SA" sz="3600" b="1" kern="0" dirty="0">
                <a:ln w="0"/>
                <a:cs typeface="Akhbar MT" pitchFamily="2" charset="-78"/>
              </a:rPr>
              <a:t>المصائب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  <a:endParaRPr lang="ar-SA" sz="36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8712" y="2435330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الفقر.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342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44444E-6 L 0.00729 -0.4905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5" y="78052"/>
            <a:ext cx="11527971" cy="2271902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+mn-cs"/>
              </a:rPr>
              <a:t>من أسباب نيل رحمة الله تعالى  المذكورة  في قوله تعالى :</a:t>
            </a:r>
            <a:br>
              <a:rPr lang="ar-SA" sz="4000" b="1" dirty="0">
                <a:ln w="0"/>
                <a:cs typeface="+mn-cs"/>
              </a:rPr>
            </a:br>
            <a:r>
              <a:rPr lang="ar-SA" sz="4000" b="1" dirty="0">
                <a:ln w="0"/>
                <a:cs typeface="+mn-cs"/>
              </a:rPr>
              <a:t>(</a:t>
            </a:r>
            <a:r>
              <a:rPr lang="ar-SA" sz="4000" b="1" dirty="0">
                <a:cs typeface="+mn-cs"/>
              </a:rPr>
              <a:t>إِنَّ رَحْمَتَ اللَّهِ قَرِيبٌ مِّنَ الْمُحْسِنِينَ)</a:t>
            </a:r>
            <a:r>
              <a:rPr lang="ar-SA" sz="4000" b="1" kern="0" dirty="0">
                <a:ln w="0"/>
                <a:latin typeface="Calibri"/>
                <a:cs typeface="+mn-cs"/>
              </a:rPr>
              <a:t>:</a:t>
            </a:r>
            <a:br>
              <a:rPr lang="ar-SA" sz="4000" b="1" dirty="0">
                <a:cs typeface="+mn-cs"/>
              </a:rPr>
            </a:br>
            <a:r>
              <a:rPr lang="ar-SA" sz="4000" b="1" dirty="0">
                <a:cs typeface="+mn-cs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96088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7501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50804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546219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/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563216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الاحسان</a:t>
            </a:r>
            <a:r>
              <a:rPr lang="ar-SA" sz="3200" b="1" dirty="0">
                <a:ln w="0"/>
              </a:rPr>
              <a:t>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65286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الجهاد في سبيل الله .</a:t>
            </a:r>
            <a:endParaRPr lang="ar-SA" sz="3200" b="1" kern="0" dirty="0">
              <a:ln w="0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89503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</a:rPr>
              <a:t>إيتاء الزكاة </a:t>
            </a:r>
            <a:endParaRPr lang="ar-SA" sz="32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3140969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قراءة القرآن .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124556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6 L -0.01632 -0.584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" y="-2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9342" y="258139"/>
            <a:ext cx="10733315" cy="171373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معنى خامة الزرع في قوله عليه الصلاة والسلام (كمثل خامة الزرع: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النبات الصغير الرطب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النبات الصغير  اليابس.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النبات الكبير  الرطب.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النبات الكبير اليابس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241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1384" y="260001"/>
            <a:ext cx="11089232" cy="189382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6000" b="1" kern="0" dirty="0">
                <a:solidFill>
                  <a:srgbClr val="000000"/>
                </a:solidFill>
                <a:cs typeface="Akhbar MT" pitchFamily="2" charset="-78"/>
              </a:rPr>
              <a:t>أصح الكتب بعد كتاب الله تعالى :</a:t>
            </a:r>
            <a:br>
              <a:rPr lang="ar-SA" sz="6000" b="1" dirty="0">
                <a:cs typeface="Akhbar MT" pitchFamily="2" charset="-78"/>
              </a:rPr>
            </a:br>
            <a:r>
              <a:rPr lang="ar-SA" sz="6000" b="1" dirty="0">
                <a:cs typeface="Akhbar MT" pitchFamily="2" charset="-78"/>
              </a:rPr>
              <a:t>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8992787" y="240992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992787" y="34816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992787" y="456730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992787" y="550529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539063" y="4511432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صحيح البخاري.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519936" y="5526823"/>
            <a:ext cx="3270575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جامع الترمذي.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519936" y="3463046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صحيح مسلم 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29499" y="2346568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سنن أبي داود.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950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7.40741E-7 L -0.03594 -0.446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7" y="-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1371" y="290887"/>
            <a:ext cx="11163403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أمثلة الابتلاء بالأقدار الكونية 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871865" y="4092760"/>
            <a:ext cx="413683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الإصابة  بالأمراض.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871864" y="5035840"/>
            <a:ext cx="411554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التهاون في فعل المحرمات 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871864" y="3318973"/>
            <a:ext cx="411554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التهاون في طاعة الله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871864" y="2564905"/>
            <a:ext cx="411554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عدم شكر النعمة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110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06875 -0.4229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2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1371" y="290887"/>
            <a:ext cx="11163403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effectLst/>
                <a:ea typeface="Calibri" panose="020F0502020204030204" pitchFamily="34" charset="0"/>
                <a:cs typeface="+mn-cs"/>
              </a:rPr>
              <a:t>من علامة الخير للمؤمن </a:t>
            </a:r>
            <a:r>
              <a:rPr lang="ar-SA" sz="4000" b="1" kern="0" dirty="0">
                <a:solidFill>
                  <a:srgbClr val="000000"/>
                </a:solidFill>
                <a:cs typeface="+mn-cs"/>
              </a:rPr>
              <a:t>:</a:t>
            </a:r>
            <a:br>
              <a:rPr lang="ar-SA" sz="4000" b="1" dirty="0">
                <a:cs typeface="+mn-cs"/>
              </a:rPr>
            </a:br>
            <a:r>
              <a:rPr lang="ar-SA" b="1" dirty="0">
                <a:cs typeface="Akhbar MT" pitchFamily="2" charset="-78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871865" y="4092760"/>
            <a:ext cx="413683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كثرة الابتلاءات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871865" y="4976961"/>
            <a:ext cx="411554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الاعتدال في البلاء.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871864" y="3318973"/>
            <a:ext cx="411554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عدم البلاء.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871864" y="2564905"/>
            <a:ext cx="411554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قلة الابتلاءات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864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06875 -0.4229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-2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086" y="177708"/>
            <a:ext cx="11494975" cy="1908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شبه النبي صلى الله عليه وسلم المؤمن الصادق في كثرة ما يصيبه من البلاء ب....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النبات الصغير الرطب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الأرزة  الصماء .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الأرزة المعتدلة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النبات الصغير اليابس 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483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-0.00851 -0.5113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2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0487" y="78051"/>
            <a:ext cx="11234056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أثقل الصلاة على المنافقين :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735960" y="4183076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صلاة الفجر والعشاء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735960" y="3423125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صلاة الفجر والمغرب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735960" y="4943027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صلاة العصر  والمغرب.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735960" y="2564905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صلاة الظهر والعشاء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470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-0.09896 -0.4884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8" y="-2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4915" y="78051"/>
            <a:ext cx="11168742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صلاة الجماعة تفضل على صلاة الفرد ب :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735960" y="3357867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سبع وعشرون درجة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735960" y="4076801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ثلاثون درجة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735960" y="4943027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سبعة وثلاثون درجة  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735960" y="2564905"/>
            <a:ext cx="325144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عشرون درجة 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103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-0.05174 -0.3787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7" y="-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350194"/>
            <a:ext cx="11582400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ترك صلاة الجماعة في بلد يدل على استحواذ الشيطان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241752" y="281934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241752" y="39715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1611086" y="4032782"/>
            <a:ext cx="749606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ar-SA" sz="3200" b="1" dirty="0">
                <a:solidFill>
                  <a:srgbClr val="FF0000"/>
                </a:solidFill>
              </a:rPr>
              <a:t>إجابة صحيحة </a:t>
            </a:r>
            <a:r>
              <a:rPr lang="ar-SA" sz="3200" b="1" dirty="0">
                <a:solidFill>
                  <a:srgbClr val="000000"/>
                </a:solidFill>
              </a:rPr>
              <a:t>.</a:t>
            </a:r>
            <a:endParaRPr lang="ar-SA" sz="3200" b="1" dirty="0">
              <a:ln w="0"/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611085" y="2953095"/>
            <a:ext cx="749606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</a:rPr>
              <a:t>إجابة  خاطئة.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533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05169 -0.3787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1" y="-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35429" y="306316"/>
            <a:ext cx="11321142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kern="0" dirty="0">
                <a:solidFill>
                  <a:srgbClr val="000000"/>
                </a:solidFill>
              </a:rPr>
              <a:t>معنى الفطرة في قوله عليه الصلاة والسلام (الفطرة خمس....</a:t>
            </a:r>
            <a:br>
              <a:rPr lang="ar-SA" sz="3600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...............................................</a:t>
            </a:r>
            <a:r>
              <a:rPr lang="ar-SA" sz="3600" b="1" dirty="0">
                <a:cs typeface="Akhbar MT" pitchFamily="2" charset="-78"/>
              </a:rPr>
              <a:t> 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943872" y="3357867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السنة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943872" y="4076801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النهي.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943872" y="4943027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المحرم.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943872" y="2564905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الأمر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751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-0.02414 -0.305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" y="-1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91817" y="449187"/>
            <a:ext cx="10808366" cy="1569660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الختان من خصال الفطرة وحكم الختان ..........</a:t>
            </a:r>
          </a:p>
          <a:p>
            <a:pPr algn="ct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....................................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9077325" y="24368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dirty="0">
                <a:cs typeface="Akhbar MT" pitchFamily="2" charset="-78"/>
              </a:rPr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77325" y="32261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77325" y="398403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55693" y="4938183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3459179" y="5027564"/>
            <a:ext cx="545622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kern="0" dirty="0">
                <a:ln w="0"/>
                <a:solidFill>
                  <a:srgbClr val="FF0000"/>
                </a:solidFill>
                <a:latin typeface="Calibri"/>
                <a:cs typeface="Akhbar MT" pitchFamily="2" charset="-78"/>
              </a:rPr>
              <a:t>واجب في حق الذكور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  <a:endParaRPr lang="ar-SA" sz="32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395700" y="4194236"/>
            <a:ext cx="54836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latin typeface="Calibri"/>
                <a:cs typeface="Akhbar MT" pitchFamily="2" charset="-78"/>
              </a:rPr>
              <a:t>سنة في حق الذكور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3431704" y="3450289"/>
            <a:ext cx="541168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محرم في حق الذكور.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575720" y="2616961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مكروه في حق الذكور.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130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07396 -0.4995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8" y="-2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9229" y="78051"/>
            <a:ext cx="11517085" cy="181606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معنى كلمة زعيم في قوله عليه الصلاة والسلام (أنا زعيم ببيت في ربض الجنة: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528048" y="4110318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ضامن</a:t>
            </a:r>
            <a:r>
              <a:rPr lang="ar-SA" sz="3200" b="1" dirty="0">
                <a:ln w="0"/>
                <a:cs typeface="Akhbar MT" pitchFamily="2" charset="-78"/>
              </a:rPr>
              <a:t>.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6528049" y="5047740"/>
            <a:ext cx="247848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حارس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528048" y="3294550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مدير. 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6528048" y="2564905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قائد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302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11077 -0.36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-1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9229" y="78051"/>
            <a:ext cx="11517085" cy="181606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حكم الاستحداد للرجال والنساء: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528048" y="4110318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سنة.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6528049" y="5047740"/>
            <a:ext cx="247848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مكروه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528048" y="3294550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واجب. 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6528048" y="2564905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محرم</a:t>
            </a:r>
          </a:p>
        </p:txBody>
      </p:sp>
    </p:spTree>
    <p:extLst>
      <p:ext uri="{BB962C8B-B14F-4D97-AF65-F5344CB8AC3E}">
        <p14:creationId xmlns:p14="http://schemas.microsoft.com/office/powerpoint/2010/main" val="230073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11077 -0.36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-1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1384" y="260001"/>
            <a:ext cx="11089232" cy="189382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6000" b="1" kern="0" dirty="0">
                <a:solidFill>
                  <a:srgbClr val="000000"/>
                </a:solidFill>
                <a:cs typeface="Akhbar MT" pitchFamily="2" charset="-78"/>
              </a:rPr>
              <a:t>أول من اهتم بكتابة السنة في عهد التابعين:</a:t>
            </a:r>
            <a:br>
              <a:rPr lang="ar-SA" sz="6000" b="1" dirty="0">
                <a:cs typeface="Akhbar MT" pitchFamily="2" charset="-78"/>
              </a:rPr>
            </a:br>
            <a:r>
              <a:rPr lang="ar-SA" sz="6000" b="1" dirty="0">
                <a:cs typeface="Akhbar MT" pitchFamily="2" charset="-78"/>
              </a:rPr>
              <a:t>أمير المؤمنين عمر بن عبدالعزيز رحمه الله.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7906519" y="28529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7901896" y="412438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448172" y="4068517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صواب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470276" y="2852936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خطأ.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833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59259E-6 L -0.03594 -0.44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7" y="-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2257" y="78051"/>
            <a:ext cx="11136086" cy="17833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معنى كلمة المراء في قوله عليه الصلاة والسلام (لمن ترك المراء وإن كان محقا </a:t>
            </a:r>
            <a:b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</a:br>
            <a:r>
              <a:rPr lang="ar-SA" sz="4800" b="1" kern="0" dirty="0">
                <a:solidFill>
                  <a:srgbClr val="000000"/>
                </a:solidFill>
                <a:cs typeface="Akhbar MT" pitchFamily="2" charset="-78"/>
              </a:rPr>
              <a:t>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943872" y="4996575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الجدال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4943872" y="4076801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الكذب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943872" y="3294550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الاستهزاء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4943872" y="2564905"/>
            <a:ext cx="40435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الغيبة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039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-0.06355 -0.51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-2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07571" y="404664"/>
            <a:ext cx="10874829" cy="144016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solidFill>
                  <a:schemeClr val="tx1"/>
                </a:solidFill>
                <a:cs typeface="Akhbar MT" pitchFamily="2" charset="-78"/>
              </a:rPr>
              <a:t>من أنواع الجدال المحمود : 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335786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الجدال لإظهار الحق 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الجدال لإحراج المقابل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494302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الجدال بغير علم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الجدال لإظهار الغلبة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41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-0.0007 -0.3680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8344" y="460937"/>
            <a:ext cx="11310256" cy="1368152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solidFill>
                  <a:schemeClr val="tx1"/>
                </a:solidFill>
                <a:cs typeface="Akhbar MT" pitchFamily="2" charset="-78"/>
              </a:rPr>
              <a:t>ضمن النبي صلى الله عليه وسلم لمن التزم الصدق حال المزاح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بيت في وسط الجنة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بيت في أعلى الجنة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بيت في أسفل الجنة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بيت في الفردوس الأعلى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8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230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1424" y="78051"/>
            <a:ext cx="11017224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من الوسائل التي تدفع الغضب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السكوت وترك الكلام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البعد عن محل الغضب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 err="1">
                <a:ln w="0"/>
                <a:cs typeface="Akhbar MT" pitchFamily="2" charset="-78"/>
              </a:rPr>
              <a:t>الاستعاذة</a:t>
            </a:r>
            <a:r>
              <a:rPr lang="ar-SA" sz="3200" b="1" dirty="0">
                <a:ln w="0"/>
                <a:cs typeface="Akhbar MT" pitchFamily="2" charset="-78"/>
              </a:rPr>
              <a:t> بالله من الشيطان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132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-0.0007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1424" y="78051"/>
            <a:ext cx="11017224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cs typeface="Akhbar MT" pitchFamily="2" charset="-78"/>
              </a:rPr>
              <a:t>الغضب غير المحمود يكون  من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الشيطان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العمل.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الأصدقاء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النفس.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135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-0.0007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55440" y="78051"/>
            <a:ext cx="10729191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من أمثلة الغضب المحمود 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47728" y="4996575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الغضب عند انتهاك حرمات الشريعة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47728" y="4076801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غضب الزوجة من زوجها. 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647728" y="3294550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غضب الأخ على أخيه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647728" y="2564905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غضب الأب على ولده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941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44444E-6 L -0.06354 -0.5861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55440" y="78051"/>
            <a:ext cx="10729191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من فوائد الغضب المحمود : حفظ حدود الله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.........................................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005317" y="269940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983685" y="365355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503712" y="3763999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صواب.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503712" y="2844225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خطأ</a:t>
            </a:r>
          </a:p>
        </p:txBody>
      </p:sp>
    </p:spTree>
    <p:extLst>
      <p:ext uri="{BB962C8B-B14F-4D97-AF65-F5344CB8AC3E}">
        <p14:creationId xmlns:p14="http://schemas.microsoft.com/office/powerpoint/2010/main" val="9725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81481E-6 L -0.06354 -0.5861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2080" y="78051"/>
            <a:ext cx="11432552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لا يؤثر الغضب على المجتمع وإنما أثره فقط على صاحبه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.........................................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005317" y="269940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983685" y="365355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503712" y="3763999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خطأ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503712" y="2844225"/>
            <a:ext cx="53396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صواب</a:t>
            </a:r>
          </a:p>
        </p:txBody>
      </p:sp>
    </p:spTree>
    <p:extLst>
      <p:ext uri="{BB962C8B-B14F-4D97-AF65-F5344CB8AC3E}">
        <p14:creationId xmlns:p14="http://schemas.microsoft.com/office/powerpoint/2010/main" val="130029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81481E-6 L -0.06354 -0.5861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4543" y="404664"/>
            <a:ext cx="11255828" cy="144016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ln w="0"/>
                <a:cs typeface="Akhbar MT" pitchFamily="2" charset="-78"/>
              </a:rPr>
              <a:t>هي أن يطلب المسلم من الله تعالى أن يختار له ما فيه الخير في أمر يريد فعله أو تركه: ............. </a:t>
            </a:r>
            <a:endParaRPr lang="ar-SA" sz="4000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528048" y="4071930"/>
            <a:ext cx="24593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الاستخارة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6528048" y="4883713"/>
            <a:ext cx="24593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التوكل 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528048" y="3318973"/>
            <a:ext cx="24593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اليقين .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6528048" y="2564905"/>
            <a:ext cx="24593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التوسل. 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206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7.40741E-7 L -0.24466 -0.4303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1113" y="476674"/>
            <a:ext cx="10657115" cy="149520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rgbClr val="000000"/>
                </a:solidFill>
                <a:cs typeface="Akhbar MT" pitchFamily="2" charset="-78"/>
              </a:rPr>
              <a:t>صلاة الاستخارة من أجل أداء فريضة الحج :</a:t>
            </a:r>
            <a:br>
              <a:rPr lang="ar-SA" sz="4000" b="1" kern="0" dirty="0">
                <a:solidFill>
                  <a:srgbClr val="000000"/>
                </a:solidFill>
                <a:cs typeface="Akhbar MT" pitchFamily="2" charset="-78"/>
              </a:rPr>
            </a:br>
            <a:r>
              <a:rPr lang="ar-SA" sz="4000" b="1" kern="0" dirty="0">
                <a:solidFill>
                  <a:srgbClr val="000000"/>
                </a:solidFill>
                <a:cs typeface="Akhbar MT" pitchFamily="2" charset="-78"/>
              </a:rPr>
              <a:t>..................................</a:t>
            </a:r>
            <a:endParaRPr lang="ar-SA" sz="4000" b="1" kern="0" dirty="0">
              <a:solidFill>
                <a:srgbClr val="000000"/>
              </a:solidFill>
              <a:latin typeface="Calibri"/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519936" y="4125547"/>
            <a:ext cx="346747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cs typeface="Akhbar MT" pitchFamily="2" charset="-78"/>
              </a:rPr>
              <a:t> </a:t>
            </a:r>
            <a:r>
              <a:rPr lang="ar-SA" sz="3200" b="1" dirty="0" err="1">
                <a:ln w="0"/>
                <a:solidFill>
                  <a:srgbClr val="FF3300"/>
                </a:solidFill>
                <a:cs typeface="Akhbar MT" pitchFamily="2" charset="-78"/>
              </a:rPr>
              <a:t>لاتشرع</a:t>
            </a: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519934" y="4886127"/>
            <a:ext cx="34674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مستحبة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519935" y="3318973"/>
            <a:ext cx="34674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تشرع.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19934" y="2564905"/>
            <a:ext cx="34674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واجبة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24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-0.11076 -0.4171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-2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1384" y="260001"/>
            <a:ext cx="11089232" cy="189382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ar-SA" sz="6000" b="1" kern="0" dirty="0">
                <a:solidFill>
                  <a:srgbClr val="000000"/>
                </a:solidFill>
                <a:cs typeface="Akhbar MT" pitchFamily="2" charset="-78"/>
              </a:rPr>
              <a:t>نهى النبي صلى الله عليه وسلم في بداية الإسلام  عن كتابة الحديث خشية اختلاطه بالقرآن</a:t>
            </a:r>
            <a:r>
              <a:rPr lang="ar-SA" sz="6000" b="1" dirty="0">
                <a:cs typeface="Akhbar MT" pitchFamily="2" charset="-78"/>
              </a:rPr>
              <a:t>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7906519" y="28529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7901896" y="412438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4448172" y="4068517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صواب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470276" y="2852936"/>
            <a:ext cx="32514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خطأ.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266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2.59259E-6 L -0.03594 -0.44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7" y="-2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4543" y="404664"/>
            <a:ext cx="11255828" cy="144016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ln w="0"/>
                <a:cs typeface="Akhbar MT" pitchFamily="2" charset="-78"/>
              </a:rPr>
              <a:t>حكم قراءة دعاء الاستخارة من ورقة إن لم يكن يحفظ الدعاء: ............. </a:t>
            </a:r>
            <a:endParaRPr lang="ar-SA" sz="4000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528048" y="4071930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مباح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6528048" y="4883713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مكروه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528048" y="3318973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محرم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6528048" y="2564905"/>
            <a:ext cx="245936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لا يجوز.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67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24462 -0.4303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7685" y="260648"/>
            <a:ext cx="10297885" cy="157037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000" b="1" dirty="0">
                <a:ln w="0"/>
                <a:cs typeface="Akhbar MT" pitchFamily="2" charset="-78"/>
              </a:rPr>
              <a:t>من الحالات التي يشرع فيها الاستخارة :</a:t>
            </a:r>
            <a:br>
              <a:rPr lang="ar-SA" sz="4000" b="1" dirty="0">
                <a:ln w="0"/>
                <a:cs typeface="Akhbar MT" pitchFamily="2" charset="-78"/>
              </a:rPr>
            </a:br>
            <a:r>
              <a:rPr lang="ar-SA" sz="4000" b="1" dirty="0">
                <a:ln w="0"/>
                <a:cs typeface="Akhbar MT" pitchFamily="2" charset="-78"/>
              </a:rPr>
              <a:t>.................................</a:t>
            </a:r>
            <a:endParaRPr lang="ar-SA" sz="4000" b="1" dirty="0">
              <a:cs typeface="Akhbar MT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591944" y="4987152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شراء منزل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591944" y="4145120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أداء العمرة.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591944" y="3318973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أداء الحج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591944" y="2564905"/>
            <a:ext cx="3395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السرقة.</a:t>
            </a:r>
          </a:p>
        </p:txBody>
      </p:sp>
    </p:spTree>
    <p:extLst>
      <p:ext uri="{BB962C8B-B14F-4D97-AF65-F5344CB8AC3E}">
        <p14:creationId xmlns:p14="http://schemas.microsoft.com/office/powerpoint/2010/main" val="397142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07517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7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0229" y="510952"/>
            <a:ext cx="10711542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صرف شيء من العبادة لغير الله تعالى هو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الشرك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الكفر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النفاق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الفسق.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584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0229" y="510952"/>
            <a:ext cx="10711542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معنى الموبقات 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المهلكات</a:t>
            </a:r>
            <a:r>
              <a:rPr lang="ar-SA" sz="3200" b="1" dirty="0">
                <a:ln w="0"/>
                <a:cs typeface="Akhbar MT" pitchFamily="2" charset="-78"/>
              </a:rPr>
              <a:t>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المستحيلات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الجرائم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الصغائر.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49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3286" y="250371"/>
            <a:ext cx="11887199" cy="1936592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أمر النبي صلى الله عليه وسلم باجتناب عدد محدود من المعاص ثم سكت  ثم بينها لهم: يعتبر هذا الأسلوب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أسلوب تشويق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أسلوب تهديد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أسلوب تخويف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أسلوب تعليم.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017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0229" y="510952"/>
            <a:ext cx="10711542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السحر من أكبر الكبائر لما فيه من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التعلق بغير الله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أكل المال الباطل  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إيذاء الخلق والإضرار بهم.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999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399" y="199778"/>
            <a:ext cx="11179629" cy="151906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cs typeface="Akhbar MT" pitchFamily="2" charset="-78"/>
              </a:rPr>
              <a:t>من صور زنا  السمع </a:t>
            </a:r>
            <a:br>
              <a:rPr lang="ar-SA" b="1" dirty="0">
                <a:ln w="0"/>
                <a:cs typeface="Akhbar MT" pitchFamily="2" charset="-78"/>
              </a:rPr>
            </a:br>
            <a:r>
              <a:rPr lang="ar-SA" b="1" dirty="0">
                <a:ln w="0"/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2722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28074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528408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602871" y="5273044"/>
            <a:ext cx="6384537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الاستماع للناس دون علمهم صورة 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87552" y="4280740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إيذاء الناس باليدين 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79168" y="3288436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 القذف بالزنا والفجور.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15544" y="2189937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النظر إلى المحرمات  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36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00065 -0.5849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399" y="199778"/>
            <a:ext cx="11179629" cy="151906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cs typeface="Akhbar MT" pitchFamily="2" charset="-78"/>
              </a:rPr>
              <a:t>من صور زنا  البصر</a:t>
            </a:r>
            <a:br>
              <a:rPr lang="ar-SA" b="1" dirty="0">
                <a:ln w="0"/>
                <a:cs typeface="Akhbar MT" pitchFamily="2" charset="-78"/>
              </a:rPr>
            </a:br>
            <a:r>
              <a:rPr lang="ar-SA" b="1" dirty="0">
                <a:ln w="0"/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2722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28074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528408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273044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النظر إلى المحرمات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87552" y="4280740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إيذاء الناس باليدين 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79168" y="3288436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 القذف بالزنا والفجور.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395050" y="2272297"/>
            <a:ext cx="551615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الاستماع للناس دون علمهم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058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00065 -0.5849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399" y="199778"/>
            <a:ext cx="11179629" cy="151906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cs typeface="Akhbar MT" pitchFamily="2" charset="-78"/>
              </a:rPr>
              <a:t>من صور زنا  اللسان</a:t>
            </a:r>
            <a:br>
              <a:rPr lang="ar-SA" b="1" dirty="0">
                <a:ln w="0"/>
                <a:cs typeface="Akhbar MT" pitchFamily="2" charset="-78"/>
              </a:rPr>
            </a:br>
            <a:r>
              <a:rPr lang="ar-SA" b="1" dirty="0">
                <a:ln w="0"/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2722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28074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528408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273044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القذف بالزنا والفجور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87552" y="4280740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إيذاء الناس باليدين 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79168" y="3288436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ar-SA" sz="4000" b="1" dirty="0">
                <a:ln w="0"/>
                <a:cs typeface="Akhbar MT" pitchFamily="2" charset="-78"/>
              </a:rPr>
              <a:t>النظر إلى المحرمات.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3715544" y="2189937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الاستماع للناس دون علمهم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207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00065 -0.5849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399" y="199778"/>
            <a:ext cx="11179629" cy="151906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cs typeface="Akhbar MT" pitchFamily="2" charset="-78"/>
              </a:rPr>
              <a:t>من صور زنا  اليد</a:t>
            </a:r>
            <a:br>
              <a:rPr lang="ar-SA" b="1" dirty="0">
                <a:ln w="0"/>
                <a:cs typeface="Akhbar MT" pitchFamily="2" charset="-78"/>
              </a:rPr>
            </a:br>
            <a:r>
              <a:rPr lang="ar-SA" b="1" dirty="0">
                <a:ln w="0"/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2722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28074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528408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273044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ضرب الناس بدون وجه حق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87552" y="4280740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القذف بالزنا والفجور.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79168" y="3288436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ar-SA" sz="4000" b="1" dirty="0">
                <a:ln w="0"/>
                <a:cs typeface="Akhbar MT" pitchFamily="2" charset="-78"/>
              </a:rPr>
              <a:t>النظر إلى المحرمات.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2917228" y="2323394"/>
            <a:ext cx="60659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الاستماع للناس دون علمهم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68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00065 -0.5849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416" y="332011"/>
            <a:ext cx="10723909" cy="1657053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5400" b="1" kern="0" dirty="0">
                <a:solidFill>
                  <a:srgbClr val="000000"/>
                </a:solidFill>
                <a:cs typeface="Akhbar MT" pitchFamily="2" charset="-78"/>
              </a:rPr>
              <a:t>أقل السنن مرتبة:</a:t>
            </a:r>
            <a:br>
              <a:rPr lang="ar-SA" sz="5400" b="1" dirty="0">
                <a:cs typeface="Akhbar MT" pitchFamily="2" charset="-78"/>
              </a:rPr>
            </a:br>
            <a:r>
              <a:rPr lang="ar-SA" sz="5400" b="1" dirty="0">
                <a:cs typeface="Akhbar MT" pitchFamily="2" charset="-78"/>
              </a:rPr>
              <a:t>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8463533" y="223290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8441901" y="34290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8441901" y="453003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8441901" y="5631063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5231904" y="3401991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400" b="1" dirty="0">
                <a:ln w="0"/>
                <a:solidFill>
                  <a:srgbClr val="FF0000"/>
                </a:solidFill>
                <a:cs typeface="Akhbar MT" pitchFamily="2" charset="-78"/>
              </a:rPr>
              <a:t>سنن ابن ماجه </a:t>
            </a:r>
            <a:r>
              <a:rPr lang="ar-SA" sz="44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5231904" y="4441202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400" b="1" dirty="0">
                <a:ln w="0"/>
                <a:cs typeface="Akhbar MT" pitchFamily="2" charset="-78"/>
              </a:rPr>
              <a:t>سنن أبي داود .</a:t>
            </a:r>
            <a:endParaRPr lang="ar-SA" sz="44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5231904" y="5571926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400" b="1" dirty="0">
                <a:ln w="0"/>
                <a:cs typeface="Akhbar MT" pitchFamily="2" charset="-78"/>
              </a:rPr>
              <a:t>سنن الترمذي.</a:t>
            </a:r>
            <a:endParaRPr lang="ar-SA" sz="44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159896" y="2191081"/>
            <a:ext cx="2963416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400" b="1" dirty="0">
                <a:ln w="0"/>
                <a:cs typeface="Akhbar MT" pitchFamily="2" charset="-78"/>
              </a:rPr>
              <a:t>سنن النسائي .</a:t>
            </a:r>
            <a:endParaRPr lang="ar-SA" sz="44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194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3.33333E-6 L -0.06758 -0.2736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-1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399" y="199778"/>
            <a:ext cx="11179629" cy="151906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cs typeface="Akhbar MT" pitchFamily="2" charset="-78"/>
              </a:rPr>
              <a:t>سمى النبي صلى الله عليه وسلم هذه المعاصي زنا لعدة أمور وهي :</a:t>
            </a:r>
            <a:br>
              <a:rPr lang="ar-SA" b="1" dirty="0">
                <a:ln w="0"/>
                <a:cs typeface="Akhbar MT" pitchFamily="2" charset="-78"/>
              </a:rPr>
            </a:br>
            <a:r>
              <a:rPr lang="ar-SA" b="1" dirty="0">
                <a:ln w="0"/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272298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28074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9333" y="528408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741188" y="5273044"/>
            <a:ext cx="62462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 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580424" y="4302826"/>
            <a:ext cx="640698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لأنها قد تؤدي </a:t>
            </a:r>
            <a:r>
              <a:rPr lang="ar-SA" sz="4000" b="1" dirty="0" err="1">
                <a:ln w="0"/>
                <a:cs typeface="Akhbar MT" pitchFamily="2" charset="-78"/>
              </a:rPr>
              <a:t>لى</a:t>
            </a:r>
            <a:r>
              <a:rPr lang="ar-SA" sz="4000" b="1" dirty="0">
                <a:ln w="0"/>
                <a:cs typeface="Akhbar MT" pitchFamily="2" charset="-78"/>
              </a:rPr>
              <a:t> الزنا الحقيقي.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580424" y="3288436"/>
            <a:ext cx="639440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ar-SA" sz="4000" b="1" dirty="0">
                <a:ln w="0"/>
                <a:cs typeface="Akhbar MT" pitchFamily="2" charset="-78"/>
              </a:rPr>
              <a:t>لبيان خطرها حتى لا يتساهل فيها .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2741188" y="2189936"/>
            <a:ext cx="61700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التنفير منها وتقبيحها .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603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1.85185E-6 L -0.00065 -0.5849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95400" y="348642"/>
            <a:ext cx="10873208" cy="176783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ln w="0"/>
                <a:cs typeface="Akhbar MT" pitchFamily="2" charset="-78"/>
              </a:rPr>
              <a:t>إخفاء وكتمان  العيب في السلعة هو معنى </a:t>
            </a:r>
            <a:br>
              <a:rPr lang="ar-SA" sz="4800" b="1" dirty="0">
                <a:ln w="0"/>
                <a:cs typeface="Akhbar MT" pitchFamily="2" charset="-78"/>
              </a:rPr>
            </a:br>
            <a:r>
              <a:rPr lang="ar-SA" sz="4800" b="1" dirty="0">
                <a:ln w="0"/>
                <a:cs typeface="Akhbar MT" pitchFamily="2" charset="-78"/>
              </a:rPr>
              <a:t>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الغش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الظلم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الربا.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الاعتداء.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01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09 -0.5953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5" y="-29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95400" y="348642"/>
            <a:ext cx="10873208" cy="1767831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ln w="0"/>
                <a:cs typeface="Akhbar MT" pitchFamily="2" charset="-78"/>
              </a:rPr>
              <a:t>من صور الغش  بالفعل</a:t>
            </a:r>
            <a:br>
              <a:rPr lang="ar-SA" sz="4800" b="1" dirty="0">
                <a:ln w="0"/>
                <a:cs typeface="Akhbar MT" pitchFamily="2" charset="-78"/>
              </a:rPr>
            </a:br>
            <a:r>
              <a:rPr lang="ar-SA" sz="4800" b="1" dirty="0">
                <a:ln w="0"/>
                <a:cs typeface="Akhbar MT" pitchFamily="2" charset="-78"/>
              </a:rPr>
              <a:t>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تنظيف محرك السيارة  عند بيعها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980099" y="4076801"/>
            <a:ext cx="600730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أن يقول هذه السلعة لا يوجد أحسن منها.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068119" y="3318974"/>
            <a:ext cx="591928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كتمان العيوب في السلعة 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068119" y="2564905"/>
            <a:ext cx="591928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كتم العيوب الموجودة في الخاطب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465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309 -0.5953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5" y="-29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9376" y="535186"/>
            <a:ext cx="11377264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حكم كتمان العيب الموجود في السلعة  </a:t>
            </a:r>
            <a:r>
              <a:rPr lang="ar-SA" b="1" kern="0" dirty="0" err="1">
                <a:solidFill>
                  <a:srgbClr val="000000"/>
                </a:solidFill>
                <a:cs typeface="Akhbar MT" pitchFamily="2" charset="-78"/>
              </a:rPr>
              <a:t>المبيعة</a:t>
            </a: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 أو المستأجرة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816479" y="2376038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محرم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مكروه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64432" y="3226309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جائز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64432" y="4991840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مباح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7698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7 L -0.00052 -0.1914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1384" y="172138"/>
            <a:ext cx="11377264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أنواع الغش في الجانب العلمي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1837592" y="2376039"/>
            <a:ext cx="7174551" cy="646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cs typeface="Akhbar MT" pitchFamily="2" charset="-78"/>
              </a:rPr>
              <a:t> </a:t>
            </a: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التزوير  في الشهادات.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1785545" y="4076801"/>
            <a:ext cx="720186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كتم العيب الموجود في الخاطب.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785545" y="3226309"/>
            <a:ext cx="717455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cs typeface="Akhbar MT" pitchFamily="2" charset="-78"/>
              </a:rPr>
              <a:t>كتمان العيب 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1785545" y="4991841"/>
            <a:ext cx="717455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عرض مواصفات في السلعة لا تنطبق عليها.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578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-0.00052 -0.1914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0229" y="510952"/>
            <a:ext cx="10711542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صور الصدقة الجارية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حفر </a:t>
            </a:r>
            <a:r>
              <a:rPr lang="ar-SA" sz="3200" b="1" dirty="0" err="1">
                <a:ln w="0"/>
                <a:cs typeface="Akhbar MT" pitchFamily="2" charset="-78"/>
              </a:rPr>
              <a:t>اللآبار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سقيا الماء.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بناء المساجد. 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450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27448" y="332657"/>
            <a:ext cx="10369152" cy="1296145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أمثلة الدعاء للوالدين بالتسبب: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200495" y="4987153"/>
            <a:ext cx="6786369" cy="5847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أن يحسن الولد  للناس فيدعون لوالديه</a:t>
            </a: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356867" y="3307804"/>
            <a:ext cx="660322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أن يقول رب ادخلهما الجنة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356867" y="2435330"/>
            <a:ext cx="660322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أن يقول رب اغفر لوالدي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200495" y="4090993"/>
            <a:ext cx="675960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أن يكرر دائما رب ارحمهما كما ربياني صغيرا </a:t>
            </a:r>
          </a:p>
        </p:txBody>
      </p:sp>
    </p:spTree>
    <p:extLst>
      <p:ext uri="{BB962C8B-B14F-4D97-AF65-F5344CB8AC3E}">
        <p14:creationId xmlns:p14="http://schemas.microsoft.com/office/powerpoint/2010/main" val="202667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-0.00833 -0.5534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27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1424" y="293616"/>
            <a:ext cx="10801200" cy="187910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الغاية من تعلم العلم الشرعي  :</a:t>
            </a:r>
            <a:br>
              <a:rPr lang="ar-SA" sz="4000" b="1" dirty="0">
                <a:cs typeface="Akhbar MT" pitchFamily="2" charset="-78"/>
              </a:rPr>
            </a:br>
            <a:r>
              <a:rPr lang="ar-SA" sz="4000" b="1" dirty="0">
                <a:cs typeface="Akhbar MT" pitchFamily="2" charset="-78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96088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7501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50804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546219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563216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للعمل به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65286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للتفاخر به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89503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لكسب المال 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3140969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لنيل الشهادات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851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6 L 0.02309 -0.6476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-3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7408" y="78051"/>
            <a:ext cx="1116124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المقصود بكلمة أبلاه في قوله عليه الصلاة والسلام  ( وعن جسمه فيما أبلاه).......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3931982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08693" y="4886126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907688" y="4987152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بلى الشيء إذا صار قديما</a:t>
            </a:r>
            <a:r>
              <a:rPr lang="ar-SA" sz="3200" b="1" dirty="0">
                <a:ln w="0"/>
                <a:solidFill>
                  <a:schemeClr val="tx1"/>
                </a:solidFill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907688" y="4076801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بلى الشيء إذا  صار جديدا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بلى الشيء إذا صار قويا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564905"/>
            <a:ext cx="607972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بلى الشيء إذا صار حديثاً</a:t>
            </a:r>
          </a:p>
        </p:txBody>
      </p:sp>
    </p:spTree>
    <p:extLst>
      <p:ext uri="{BB962C8B-B14F-4D97-AF65-F5344CB8AC3E}">
        <p14:creationId xmlns:p14="http://schemas.microsoft.com/office/powerpoint/2010/main" val="199688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94657" y="293616"/>
            <a:ext cx="9405799" cy="187910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لأهمية فترة ................ خص السؤال عنها بالذكر في بعض الأحاديث:</a:t>
            </a:r>
            <a:br>
              <a:rPr lang="ar-SA" sz="4000" b="1" dirty="0">
                <a:cs typeface="Akhbar MT" pitchFamily="2" charset="-78"/>
              </a:rPr>
            </a:br>
            <a:r>
              <a:rPr lang="ar-SA" sz="4000" b="1" dirty="0">
                <a:cs typeface="Akhbar MT" pitchFamily="2" charset="-78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96088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7501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50804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546219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563216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الشباب </a:t>
            </a:r>
            <a:r>
              <a:rPr lang="ar-SA" sz="32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65286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الفتوة 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895037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 </a:t>
            </a:r>
            <a:r>
              <a:rPr lang="ar-SA" sz="3200" b="1" dirty="0" err="1">
                <a:ln w="0"/>
                <a:cs typeface="Akhbar MT" pitchFamily="2" charset="-78"/>
              </a:rPr>
              <a:t>الشيخوخه</a:t>
            </a:r>
            <a:r>
              <a:rPr lang="ar-SA" sz="3200" b="1" dirty="0">
                <a:ln w="0"/>
                <a:cs typeface="Akhbar MT" pitchFamily="2" charset="-78"/>
              </a:rPr>
              <a:t>. 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3140969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الطفولة.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685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6 L 0.02309 -0.6476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-3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4BBFD-CA45-A849-4FCB-71983D271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CEF851-60E7-8EF6-5E41-CD7394673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7" y="78051"/>
            <a:ext cx="11377264" cy="179705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ar-SA" sz="3600" b="1" dirty="0"/>
              <a:t>شبه النبي صلى الله عليه وسلم  المنتفعون بالعلم المبلغون له ب</a:t>
            </a: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3C18771F-44D0-35D4-B9E2-6EE3C57D9166}"/>
              </a:ext>
            </a:extLst>
          </p:cNvPr>
          <p:cNvSpPr/>
          <p:nvPr/>
        </p:nvSpPr>
        <p:spPr>
          <a:xfrm>
            <a:off x="8788817" y="245540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1</a:t>
            </a: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DC0337DF-E755-58A2-8C25-9C0B4C60886D}"/>
              </a:ext>
            </a:extLst>
          </p:cNvPr>
          <p:cNvSpPr/>
          <p:nvPr/>
        </p:nvSpPr>
        <p:spPr>
          <a:xfrm>
            <a:off x="8788817" y="322460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2</a:t>
            </a: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86433424-0842-773B-F17F-C9D4CC429EAD}"/>
              </a:ext>
            </a:extLst>
          </p:cNvPr>
          <p:cNvSpPr/>
          <p:nvPr/>
        </p:nvSpPr>
        <p:spPr>
          <a:xfrm>
            <a:off x="8806433" y="407722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300" dirty="0"/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E1A32482-CD65-F853-7251-04199F230429}"/>
              </a:ext>
            </a:extLst>
          </p:cNvPr>
          <p:cNvSpPr txBox="1"/>
          <p:nvPr/>
        </p:nvSpPr>
        <p:spPr>
          <a:xfrm>
            <a:off x="3606180" y="3224609"/>
            <a:ext cx="4979639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</a:rPr>
              <a:t>الأرض النقية.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A254A98-8941-DC22-D7CC-00C2A6A0E236}"/>
              </a:ext>
            </a:extLst>
          </p:cNvPr>
          <p:cNvSpPr txBox="1"/>
          <p:nvPr/>
        </p:nvSpPr>
        <p:spPr>
          <a:xfrm>
            <a:off x="3606180" y="4077224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الأرض </a:t>
            </a:r>
            <a:r>
              <a:rPr lang="ar-SA" sz="3200" b="1" dirty="0" err="1">
                <a:ln w="0"/>
              </a:rPr>
              <a:t>الأجادب</a:t>
            </a:r>
            <a:r>
              <a:rPr lang="ar-SA" sz="3200" b="1" dirty="0">
                <a:ln w="0"/>
              </a:rPr>
              <a:t>.</a:t>
            </a:r>
            <a:endParaRPr lang="ar-SA" sz="3200" b="1" kern="0" dirty="0">
              <a:ln w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3853F563-D0E2-6293-44E2-C4CD797398B1}"/>
              </a:ext>
            </a:extLst>
          </p:cNvPr>
          <p:cNvSpPr txBox="1"/>
          <p:nvPr/>
        </p:nvSpPr>
        <p:spPr>
          <a:xfrm>
            <a:off x="3647728" y="2435329"/>
            <a:ext cx="4979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</a:rPr>
              <a:t>الأرض القيعان</a:t>
            </a:r>
            <a:endParaRPr lang="ar-SA" sz="3200" b="1" kern="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149764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24583 -0.248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94319" y="568659"/>
            <a:ext cx="10885714" cy="1879107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GE MB MB Bold"/>
                <a:ea typeface="Arial" pitchFamily="34" charset="0"/>
                <a:cs typeface="+mn-cs"/>
              </a:rPr>
              <a:t>ورد في أحاديث أُخر, أسئلة  أخرى يسأل عنها العبد غير ما ورد في حديث ( لا تزول قدما عبد يوم القيامة</a:t>
            </a:r>
            <a:r>
              <a:rPr lang="ar-SA" sz="4000" b="1" dirty="0">
                <a:ln w="0"/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GE MB MB Bold"/>
                <a:ea typeface="Arial" pitchFamily="34" charset="0"/>
                <a:cs typeface="Akhbar MT" pitchFamily="2" charset="-78"/>
              </a:rPr>
              <a:t> ....ومنها:</a:t>
            </a:r>
            <a:br>
              <a:rPr lang="ar-SA" sz="4000" b="1" dirty="0">
                <a:cs typeface="Akhbar MT" pitchFamily="2" charset="-78"/>
              </a:rPr>
            </a:br>
            <a:r>
              <a:rPr lang="ar-SA" sz="4000" b="1" dirty="0">
                <a:cs typeface="Akhbar MT" pitchFamily="2" charset="-78"/>
              </a:rPr>
              <a:t>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96088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4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750161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4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450804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4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546219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4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5563216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600" b="1" dirty="0">
                <a:ln w="0"/>
                <a:solidFill>
                  <a:srgbClr val="FF0000"/>
                </a:solidFill>
                <a:cs typeface="Akhbar MT" pitchFamily="2" charset="-78"/>
              </a:rPr>
              <a:t>جميع ما سبق </a:t>
            </a:r>
            <a:r>
              <a:rPr lang="ar-SA" sz="3600" b="1" dirty="0">
                <a:ln w="0"/>
                <a:cs typeface="Akhbar MT" pitchFamily="2" charset="-78"/>
              </a:rPr>
              <a:t>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652865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العهد.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895037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ln w="0"/>
                <a:cs typeface="Akhbar MT" pitchFamily="2" charset="-78"/>
              </a:rPr>
              <a:t>الصلاة</a:t>
            </a:r>
            <a:endParaRPr lang="ar-SA" sz="36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3140969"/>
            <a:ext cx="519566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600" b="1" dirty="0">
                <a:ln w="0"/>
                <a:cs typeface="Akhbar MT" pitchFamily="2" charset="-78"/>
              </a:rPr>
              <a:t>النعيم</a:t>
            </a:r>
            <a:endParaRPr lang="ar-SA" sz="36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30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33333E-6 L 0.02305 -0.6476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6" y="-3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74915" y="78051"/>
            <a:ext cx="11168742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sz="4800" b="1" dirty="0">
                <a:cs typeface="Akhbar MT" pitchFamily="2" charset="-78"/>
              </a:rPr>
              <a:t>معنى كلمة (</a:t>
            </a:r>
            <a:r>
              <a:rPr lang="ar-SA" sz="4800" b="1" dirty="0" err="1">
                <a:cs typeface="Akhbar MT" pitchFamily="2" charset="-78"/>
              </a:rPr>
              <a:t>لاتزول</a:t>
            </a:r>
            <a:r>
              <a:rPr lang="ar-SA" sz="4800" b="1" dirty="0">
                <a:cs typeface="Akhbar MT" pitchFamily="2" charset="-78"/>
              </a:rPr>
              <a:t> قدما عبد) :</a:t>
            </a:r>
            <a:br>
              <a:rPr lang="ar-SA" sz="4800" b="1" dirty="0">
                <a:cs typeface="Akhbar MT" pitchFamily="2" charset="-78"/>
              </a:rPr>
            </a:br>
            <a:r>
              <a:rPr lang="ar-SA" sz="4800" b="1" dirty="0">
                <a:cs typeface="Akhbar MT" pitchFamily="2" charset="-78"/>
              </a:rPr>
              <a:t>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536371" y="3357867"/>
            <a:ext cx="645103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3300"/>
                </a:solidFill>
                <a:cs typeface="Akhbar MT" pitchFamily="2" charset="-78"/>
              </a:rPr>
              <a:t>لا يتزحزح خارجا من أرض المحشر حتى يسأل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536371" y="4076801"/>
            <a:ext cx="645103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يزال  جانبه فزعا وخوفا.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536371" y="2564905"/>
            <a:ext cx="645103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لا يزال بحاجة إلى المعونة.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029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07407E-6 L -0.0517 -0.3787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1" y="-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أعظم أنواع الظلم 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81289" y="2494844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81289" y="3284124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81289" y="4206873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81288" y="5144391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8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679371" y="4282119"/>
            <a:ext cx="526449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الشرك بالله</a:t>
            </a:r>
            <a:endParaRPr lang="ar-SA" sz="40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679371" y="5135238"/>
            <a:ext cx="526449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السرقة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679371" y="3429000"/>
            <a:ext cx="526449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القتل.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679371" y="2472758"/>
            <a:ext cx="526449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الزنا</a:t>
            </a:r>
          </a:p>
        </p:txBody>
      </p:sp>
    </p:spTree>
    <p:extLst>
      <p:ext uri="{BB962C8B-B14F-4D97-AF65-F5344CB8AC3E}">
        <p14:creationId xmlns:p14="http://schemas.microsoft.com/office/powerpoint/2010/main" val="334286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b="1" dirty="0">
                <a:ln w="0"/>
                <a:cs typeface="Akhbar MT" pitchFamily="2" charset="-78"/>
              </a:rPr>
              <a:t>من أنواع ظلم الخادم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81289" y="2494844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81289" y="3284124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81289" y="4206873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81288" y="5144391"/>
            <a:ext cx="610302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8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527426" y="4282119"/>
            <a:ext cx="641643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تكليفه من العمل ما لا يطيق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678317" y="5135238"/>
            <a:ext cx="62655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dirty="0">
                <a:ln w="0"/>
                <a:cs typeface="Akhbar MT" pitchFamily="2" charset="-78"/>
              </a:rPr>
              <a:t>احترامه وعدم الإساءة إليه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527426" y="3429000"/>
            <a:ext cx="641643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.الخصم من أجرته إذا قصر في عمله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678317" y="2472758"/>
            <a:ext cx="62655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استيفاء العمل منه</a:t>
            </a:r>
          </a:p>
        </p:txBody>
      </p:sp>
    </p:spTree>
    <p:extLst>
      <p:ext uri="{BB962C8B-B14F-4D97-AF65-F5344CB8AC3E}">
        <p14:creationId xmlns:p14="http://schemas.microsoft.com/office/powerpoint/2010/main" val="153065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00729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من أنواع ظلم النفس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074023" y="2494844"/>
            <a:ext cx="717568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074023" y="3284124"/>
            <a:ext cx="717568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074023" y="4206873"/>
            <a:ext cx="717568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8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074022" y="5144391"/>
            <a:ext cx="717568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8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1823267" y="5349983"/>
            <a:ext cx="7120597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3300"/>
                </a:solidFill>
                <a:cs typeface="Akhbar MT" pitchFamily="2" charset="-78"/>
              </a:rPr>
              <a:t>جميع ما سبق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1672377" y="4281587"/>
            <a:ext cx="72714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>
              <a:defRPr/>
            </a:pPr>
            <a:r>
              <a:rPr lang="ar-SA" sz="4000" b="1" kern="0" dirty="0">
                <a:solidFill>
                  <a:schemeClr val="tx1"/>
                </a:solidFill>
                <a:cs typeface="Akhbar MT" pitchFamily="2" charset="-78"/>
              </a:rPr>
              <a:t>القائها في التهلكة </a:t>
            </a:r>
            <a:endParaRPr lang="ar-SA" sz="4000" b="1" dirty="0">
              <a:ln w="0"/>
              <a:solidFill>
                <a:schemeClr val="tx1"/>
              </a:solidFill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672376" y="3429000"/>
            <a:ext cx="727148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التشديد عليها  في عمل الآخرة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672376" y="2472758"/>
            <a:ext cx="727148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ترك الواجبات الشرعية وفعل المحرمات</a:t>
            </a:r>
          </a:p>
        </p:txBody>
      </p:sp>
    </p:spTree>
    <p:extLst>
      <p:ext uri="{BB962C8B-B14F-4D97-AF65-F5344CB8AC3E}">
        <p14:creationId xmlns:p14="http://schemas.microsoft.com/office/powerpoint/2010/main" val="103750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00729 -0.574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416" y="389764"/>
            <a:ext cx="10513168" cy="1766774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dirty="0">
                <a:ln w="0"/>
                <a:solidFill>
                  <a:schemeClr val="tx1"/>
                </a:solidFill>
                <a:cs typeface="Akhbar MT" pitchFamily="2" charset="-78"/>
              </a:rPr>
              <a:t>لقد حرم الإسلام سفك الدماء إلا بحقها  معنى (وسفك دم هذا .......: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49333" y="238481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49333" y="317409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49333" y="3931982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27701" y="488612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791744" y="4987152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3200" b="1" dirty="0">
                <a:ln w="0"/>
                <a:solidFill>
                  <a:srgbClr val="FF0000"/>
                </a:solidFill>
                <a:cs typeface="Akhbar MT" pitchFamily="2" charset="-78"/>
              </a:rPr>
              <a:t>وقتل هذا .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791744" y="4076801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dirty="0">
                <a:ln w="0"/>
                <a:cs typeface="Akhbar MT" pitchFamily="2" charset="-78"/>
              </a:rPr>
              <a:t>وضرب هذا.</a:t>
            </a:r>
            <a:endParaRPr lang="ar-SA" sz="32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91744" y="3318973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ln w="0"/>
                <a:cs typeface="Akhbar MT" pitchFamily="2" charset="-78"/>
              </a:rPr>
              <a:t>وظلم هذا .</a:t>
            </a:r>
            <a:endParaRPr lang="ar-SA" sz="32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91744" y="2564905"/>
            <a:ext cx="51956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ln w="0"/>
                <a:cs typeface="Akhbar MT" pitchFamily="2" charset="-78"/>
              </a:rPr>
              <a:t>وذبح أضحية هذا .</a:t>
            </a:r>
          </a:p>
        </p:txBody>
      </p:sp>
    </p:spTree>
    <p:extLst>
      <p:ext uri="{BB962C8B-B14F-4D97-AF65-F5344CB8AC3E}">
        <p14:creationId xmlns:p14="http://schemas.microsoft.com/office/powerpoint/2010/main" val="96918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0729 -0.6060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3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>
                <a:ln w="0"/>
                <a:solidFill>
                  <a:schemeClr val="tx1"/>
                </a:solidFill>
              </a:rPr>
              <a:t>الأسلوب التعليمي الذي استخدمه رسول الله في هذا حديث</a:t>
            </a:r>
            <a:br>
              <a:rPr lang="ar-SA" sz="4400" b="1" dirty="0">
                <a:ln w="0"/>
                <a:solidFill>
                  <a:schemeClr val="tx1"/>
                </a:solidFill>
              </a:rPr>
            </a:br>
            <a:r>
              <a:rPr lang="ar-SA" sz="4400" b="1" dirty="0">
                <a:ln w="0"/>
                <a:solidFill>
                  <a:schemeClr val="tx1"/>
                </a:solidFill>
              </a:rPr>
              <a:t> ( أتدرون من المفلس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429114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6684" y="5346695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857207" y="5324609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rgbClr val="FF3300"/>
                </a:solidFill>
                <a:latin typeface="Calibri"/>
                <a:cs typeface="Akhbar MT" pitchFamily="2" charset="-78"/>
              </a:rPr>
              <a:t>جميع ما سبق</a:t>
            </a:r>
            <a:endParaRPr lang="ar-SA" sz="4000" b="1" dirty="0">
              <a:ln w="0"/>
              <a:solidFill>
                <a:srgbClr val="FF33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867848" y="429114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>
                <a:solidFill>
                  <a:schemeClr val="tx1"/>
                </a:solidFill>
                <a:cs typeface="Akhbar MT" pitchFamily="2" charset="-78"/>
              </a:rPr>
              <a:t>إلقاء سؤال للحاضرين</a:t>
            </a:r>
            <a:endParaRPr lang="ar-SA" sz="4000" b="1" dirty="0">
              <a:ln w="0"/>
              <a:solidFill>
                <a:schemeClr val="tx1"/>
              </a:solidFill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ضرب المثل 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38481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المحاورة مع المتعلمين</a:t>
            </a:r>
          </a:p>
        </p:txBody>
      </p:sp>
    </p:spTree>
    <p:extLst>
      <p:ext uri="{BB962C8B-B14F-4D97-AF65-F5344CB8AC3E}">
        <p14:creationId xmlns:p14="http://schemas.microsoft.com/office/powerpoint/2010/main" val="9675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0.0073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5" y="404665"/>
            <a:ext cx="11168743" cy="1711808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السبيل الشرعي إلى تجنب الإفلاس يوم القيامة </a:t>
            </a:r>
            <a:r>
              <a:rPr lang="ar-SA" b="1" dirty="0">
                <a:ln w="0"/>
                <a:solidFill>
                  <a:schemeClr val="tx1"/>
                </a:solidFill>
                <a:cs typeface="Akhbar MT" pitchFamily="2" charset="-78"/>
              </a:rPr>
              <a:t>:</a:t>
            </a:r>
            <a:br>
              <a:rPr lang="ar-SA" b="1" kern="0" dirty="0">
                <a:solidFill>
                  <a:srgbClr val="000000"/>
                </a:solidFill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024068" y="238122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035203" y="33111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094795" y="4285925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029730" y="524006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301089" y="3323483"/>
            <a:ext cx="6392743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ترك الظلم ورد الحقوق لأهلها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  <a:endParaRPr lang="ar-SA" sz="40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187921" y="4263839"/>
            <a:ext cx="650591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ln w="0"/>
                <a:solidFill>
                  <a:srgbClr val="000000"/>
                </a:solidFill>
                <a:cs typeface="Akhbar MT" pitchFamily="2" charset="-78"/>
              </a:rPr>
              <a:t>الوصول إلى المراتب العليا في التعليم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187921" y="5217983"/>
            <a:ext cx="650591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نيل مناصب مرموقة 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482132" y="2384817"/>
            <a:ext cx="6211700" cy="7061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ln w="0"/>
                <a:cs typeface="Akhbar MT" pitchFamily="2" charset="-78"/>
              </a:rPr>
              <a:t>ادخار المال الكثير .</a:t>
            </a:r>
          </a:p>
        </p:txBody>
      </p:sp>
    </p:spTree>
    <p:extLst>
      <p:ext uri="{BB962C8B-B14F-4D97-AF65-F5344CB8AC3E}">
        <p14:creationId xmlns:p14="http://schemas.microsoft.com/office/powerpoint/2010/main" val="168658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6389 L -0.00065 -0.3664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6" y="78051"/>
            <a:ext cx="11430000" cy="1981190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ar-SA" sz="4400" b="1" dirty="0"/>
              <a:t>( ثُمَّ ذَكَرَ الرَّجُلُ يُطِيلُ السَّفَرَ</a:t>
            </a:r>
            <a:r>
              <a:rPr lang="ar-SA" sz="4400" b="1" u="sng" dirty="0"/>
              <a:t> أَشْعَثَ </a:t>
            </a:r>
            <a:r>
              <a:rPr lang="ar-SA" sz="4400" b="1" dirty="0"/>
              <a:t>أَغْبَرَ) معنى ما تحته خط</a:t>
            </a:r>
            <a:br>
              <a:rPr lang="ar-SA" b="1" dirty="0"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130325" y="238481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130325" y="317409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130325" y="4291147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146684" y="5346695"/>
            <a:ext cx="7048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857207" y="5324609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rgbClr val="FF0000"/>
                </a:solidFill>
                <a:latin typeface="Calibri"/>
                <a:cs typeface="Akhbar MT" pitchFamily="2" charset="-78"/>
              </a:rPr>
              <a:t>عدم تمشيط الشعر</a:t>
            </a:r>
            <a:endParaRPr lang="ar-SA" sz="4000" b="1" dirty="0">
              <a:ln w="0"/>
              <a:solidFill>
                <a:srgbClr val="FF0000"/>
              </a:solidFill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2867848" y="429114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kern="0" dirty="0">
                <a:solidFill>
                  <a:schemeClr val="tx1"/>
                </a:solidFill>
                <a:cs typeface="Akhbar MT" pitchFamily="2" charset="-78"/>
              </a:rPr>
              <a:t>عدم غسل الوجه</a:t>
            </a:r>
            <a:endParaRPr lang="ar-SA" sz="4000" b="1" dirty="0">
              <a:ln w="0"/>
              <a:solidFill>
                <a:schemeClr val="tx1"/>
              </a:solidFill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907688" y="3318973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عدم ترتيب اللباس.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2907688" y="2384817"/>
            <a:ext cx="607972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solidFill>
                  <a:schemeClr val="tx1"/>
                </a:solidFill>
                <a:latin typeface="Calibri"/>
                <a:cs typeface="Akhbar MT" pitchFamily="2" charset="-78"/>
              </a:rPr>
              <a:t>عدم أخذ قسط من الراحة</a:t>
            </a:r>
          </a:p>
        </p:txBody>
      </p:sp>
    </p:spTree>
    <p:extLst>
      <p:ext uri="{BB962C8B-B14F-4D97-AF65-F5344CB8AC3E}">
        <p14:creationId xmlns:p14="http://schemas.microsoft.com/office/powerpoint/2010/main" val="236559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0.0073 -0.574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285" y="404665"/>
            <a:ext cx="11168743" cy="1711808"/>
          </a:xfrm>
          <a:solidFill>
            <a:srgbClr val="F1F8AE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ar-SA" b="1" kern="0" dirty="0">
                <a:solidFill>
                  <a:srgbClr val="000000"/>
                </a:solidFill>
                <a:cs typeface="Akhbar MT" pitchFamily="2" charset="-78"/>
              </a:rPr>
              <a:t>من الخبائث المحرمة لذاتها</a:t>
            </a:r>
            <a:r>
              <a:rPr lang="ar-SA" b="1" dirty="0">
                <a:ln w="0"/>
                <a:solidFill>
                  <a:schemeClr val="tx1"/>
                </a:solidFill>
                <a:cs typeface="Akhbar MT" pitchFamily="2" charset="-78"/>
              </a:rPr>
              <a:t>:</a:t>
            </a:r>
            <a:br>
              <a:rPr lang="ar-SA" b="1" kern="0" dirty="0">
                <a:solidFill>
                  <a:srgbClr val="000000"/>
                </a:solidFill>
                <a:cs typeface="Akhbar MT" pitchFamily="2" charset="-78"/>
              </a:rPr>
            </a:br>
            <a:r>
              <a:rPr lang="ar-SA" b="1" dirty="0">
                <a:cs typeface="Akhbar MT" pitchFamily="2" charset="-78"/>
              </a:rPr>
              <a:t>................................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9024068" y="2381227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1</a:t>
            </a:r>
          </a:p>
        </p:txBody>
      </p:sp>
      <p:sp>
        <p:nvSpPr>
          <p:cNvPr id="14" name="شكل بيضاوي 13"/>
          <p:cNvSpPr/>
          <p:nvPr/>
        </p:nvSpPr>
        <p:spPr>
          <a:xfrm>
            <a:off x="9035203" y="3311136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2</a:t>
            </a:r>
          </a:p>
        </p:txBody>
      </p:sp>
      <p:sp>
        <p:nvSpPr>
          <p:cNvPr id="15" name="شكل بيضاوي 14"/>
          <p:cNvSpPr/>
          <p:nvPr/>
        </p:nvSpPr>
        <p:spPr>
          <a:xfrm>
            <a:off x="9094795" y="4285925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Akhbar MT" pitchFamily="2" charset="-78"/>
              </a:rPr>
              <a:t>3</a:t>
            </a:r>
          </a:p>
        </p:txBody>
      </p:sp>
      <p:sp>
        <p:nvSpPr>
          <p:cNvPr id="16" name="شكل بيضاوي 15"/>
          <p:cNvSpPr/>
          <p:nvPr/>
        </p:nvSpPr>
        <p:spPr>
          <a:xfrm>
            <a:off x="9029730" y="5240069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000" dirty="0">
                <a:cs typeface="Akhbar MT" pitchFamily="2" charset="-78"/>
              </a:rPr>
              <a:t>4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498168" y="3323483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ar-SA" sz="4000" b="1" dirty="0">
                <a:ln w="0"/>
                <a:solidFill>
                  <a:srgbClr val="FF0000"/>
                </a:solidFill>
                <a:cs typeface="Akhbar MT" pitchFamily="2" charset="-78"/>
              </a:rPr>
              <a:t>أكل لحم الخنزير</a:t>
            </a:r>
            <a:r>
              <a:rPr lang="ar-SA" sz="4000" b="1" dirty="0">
                <a:ln w="0"/>
                <a:cs typeface="Akhbar MT" pitchFamily="2" charset="-78"/>
              </a:rPr>
              <a:t>.</a:t>
            </a:r>
            <a:endParaRPr lang="ar-SA" sz="4000" b="1" kern="0" dirty="0">
              <a:ln w="0"/>
              <a:latin typeface="Calibri"/>
              <a:cs typeface="Akhbar MT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498168" y="4263839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ln w="0"/>
                <a:solidFill>
                  <a:srgbClr val="000000"/>
                </a:solidFill>
                <a:cs typeface="Akhbar MT" pitchFamily="2" charset="-78"/>
              </a:rPr>
              <a:t>أكل مال اليتيم</a:t>
            </a:r>
            <a:endParaRPr lang="ar-SA" sz="4000" b="1" kern="0" dirty="0">
              <a:ln w="0"/>
              <a:cs typeface="Akhbar MT" pitchFamily="2" charset="-78"/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498168" y="5217983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4000" b="1" dirty="0">
                <a:ln w="0"/>
                <a:cs typeface="Akhbar MT" pitchFamily="2" charset="-78"/>
              </a:rPr>
              <a:t>أكل مال الرشوة.</a:t>
            </a:r>
            <a:endParaRPr lang="ar-SA" sz="4000" dirty="0">
              <a:cs typeface="Akhbar MT" pitchFamily="2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498168" y="2384817"/>
            <a:ext cx="519566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4000" b="1" kern="0" dirty="0">
                <a:ln w="0"/>
                <a:cs typeface="Akhbar MT" pitchFamily="2" charset="-78"/>
              </a:rPr>
              <a:t>أكل مال الربا.</a:t>
            </a:r>
          </a:p>
        </p:txBody>
      </p:sp>
    </p:spTree>
    <p:extLst>
      <p:ext uri="{BB962C8B-B14F-4D97-AF65-F5344CB8AC3E}">
        <p14:creationId xmlns:p14="http://schemas.microsoft.com/office/powerpoint/2010/main" val="300578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6389 L -0.00065 -0.3664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</TotalTime>
  <Words>3214</Words>
  <Application>Microsoft Office PowerPoint</Application>
  <PresentationFormat>شاشة عريضة</PresentationFormat>
  <Paragraphs>964</Paragraphs>
  <Slides>105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105</vt:i4>
      </vt:variant>
    </vt:vector>
  </HeadingPairs>
  <TitlesOfParts>
    <vt:vector size="106" baseType="lpstr">
      <vt:lpstr>سمة Office</vt:lpstr>
      <vt:lpstr>ما أضيف إلى النبي صلى الله عليه وسلم  من قول أو فعل أو تقرير أو صفة خلقية أو خلقية  ............................................... </vt:lpstr>
      <vt:lpstr>عرض تقديمي في PowerPoint</vt:lpstr>
      <vt:lpstr>عرض تقديمي في PowerPoint</vt:lpstr>
      <vt:lpstr>تسمى الصحيفة التي كتبها عبدالله بن عمرو بن العاص: .................................................................</vt:lpstr>
      <vt:lpstr>أصح الكتب بعد كتاب الله تعالى : ..............................</vt:lpstr>
      <vt:lpstr>أول من اهتم بكتابة السنة في عهد التابعين: أمير المؤمنين عمر بن عبدالعزيز رحمه الله.</vt:lpstr>
      <vt:lpstr>نهى النبي صلى الله عليه وسلم في بداية الإسلام  عن كتابة الحديث خشية اختلاطه بالقرآن.</vt:lpstr>
      <vt:lpstr>أقل السنن مرتبة: .............................</vt:lpstr>
      <vt:lpstr>شبه النبي صلى الله عليه وسلم  المنتفعون بالعلم المبلغون له ب</vt:lpstr>
      <vt:lpstr>شبه النبي صلى الله عليه وسلم  المعرضون عن العلم ب</vt:lpstr>
      <vt:lpstr>لضرب الأمثال  فوائد كثيرة منها :</vt:lpstr>
      <vt:lpstr>من آثار فقد العلم الشرعي :</vt:lpstr>
      <vt:lpstr>الأرض الأجادب هي :</vt:lpstr>
      <vt:lpstr>حكم تعلم ما تسلم به العقيدة وما تصح به العبادة :: </vt:lpstr>
      <vt:lpstr>الأرض الصلبة التي تمسك الماء ولا تنبت العشب : </vt:lpstr>
      <vt:lpstr>شبه النبي صلى الله عليه وسلم الوحي الذي أنزله الله عليه : </vt:lpstr>
      <vt:lpstr>الناس في تلقيهم  للعلم على : </vt:lpstr>
      <vt:lpstr>في قوله صلى الله عليه وسلم (ما بعثني الله به من الهدى والعلم ) دلالة على أن كل ما جاء به النبي  فهو من عند : </vt:lpstr>
      <vt:lpstr>لا يشرع إهداء ثواب الأعمال إلى النبي صلى الله عليه وسلم.</vt:lpstr>
      <vt:lpstr>جمع الصحابة رضي الله عنهم للقرآن الكريم في مصحف واحد من أنواع السنة :</vt:lpstr>
      <vt:lpstr>صيانة المسلم لدينه من وقوعه في  النقص أو الخلل  استبراء لـــــــ</vt:lpstr>
      <vt:lpstr>صيانة المسلم نفسه من كلام الناس استبراء لـــــــ</vt:lpstr>
      <vt:lpstr>في حديث (ألا  ان في الجسد مضغة .....) يقصد بالمضغة: </vt:lpstr>
      <vt:lpstr>المحرك لسائر الأعضاء والحاكم عليها: </vt:lpstr>
      <vt:lpstr>بين النبي فائدتين عظيمتين تحصل لمن اتقى الشبهات وهي الاستبراء :: </vt:lpstr>
      <vt:lpstr>الاشتباه في معرفة الأحكام الشرعية أمر نسبي.</vt:lpstr>
      <vt:lpstr>كل أمر تردد حكمه بين الحلال والحرام:</vt:lpstr>
      <vt:lpstr>الاشتباه في معرفة الأحكام الشرعية أمر: .............................</vt:lpstr>
      <vt:lpstr>الحب في الله الذي يوصل لظل العرش هو محبة المسلم لما فيه من خصال الخير  .......................................</vt:lpstr>
      <vt:lpstr>تكون الصدقة أحب إلى الله إذا كانت .......................................</vt:lpstr>
      <vt:lpstr>من أهوال يوم القيامة المفهومة من حديث ( سبعة يظلهم الله في ظلة ..). .......................................</vt:lpstr>
      <vt:lpstr>من صور التعلق في المساجد  .......................................</vt:lpstr>
      <vt:lpstr>السبب الذي منع الشاب من ارتكاب الفاحشة واتباع الهوى  في حديث السبعة الذين يظلهم الله في ظله  يوم القيامة :...................</vt:lpstr>
      <vt:lpstr>عدد الذين يظلهم الله تعالى يوم القيامة في ظله  ........................................</vt:lpstr>
      <vt:lpstr>الحب في الله يراد به محبة المسلم بسبب : ........................................</vt:lpstr>
      <vt:lpstr>من الأسباب التي تساعد على البكاء من خشية الله  .................................</vt:lpstr>
      <vt:lpstr>الطريق الصحيح إلى ولاية الله تعالى  ........................................</vt:lpstr>
      <vt:lpstr>معادة أولياء الله تعالى يعتبر من  ........................................</vt:lpstr>
      <vt:lpstr>قال عليه الصلاة والسلام (إِنَّ اللَّهَ تَعَالَى قَالَ : مَنْ عَادَى لِي وَلِيًّا فَقَدْ آذَنْتُهُ بِالْحَرْبِ )   حذر النبي صلى الله عليه وسلم في هذا الحديث من أمر ما  وهو: ........................................</vt:lpstr>
      <vt:lpstr>من صور حرب الله تعالى على أعدائه  ........................................</vt:lpstr>
      <vt:lpstr>في حديث (من عادى لي وليا ....) اثبات صفة لله هي  ........................................</vt:lpstr>
      <vt:lpstr>عمل الإنسان مجردا لا ينجيه من النار ولا يدخله الجنة وإنما يحصل ذلك ب ......................................</vt:lpstr>
      <vt:lpstr>معنى الغدو في قوله عليه الصلاة والسلام (واغدوا.....: ........................................</vt:lpstr>
      <vt:lpstr>معنى الدلجة في قوله عليه الصلاة والسلام (وشيء من الدلجة.....: ........................................</vt:lpstr>
      <vt:lpstr>من العبادات التي تشرع في وقت (الرَوحة): ..........................</vt:lpstr>
      <vt:lpstr>معنى قوله عليه الصلاة والسلام (القصد القصد تبلغوا): ........................................</vt:lpstr>
      <vt:lpstr>قال صلى الله عليه وسلم ( لن ينجي أحد منكم عمله ) المراد بالنجاة في الحديث النجاة من  ........................................</vt:lpstr>
      <vt:lpstr>من أسباب نيل رحمة الله تعالى  المذكورة  في قوله تعالى : (إِنَّ رَحْمَتَ اللَّهِ قَرِيبٌ مِّنَ الْمُحْسِنِينَ): ......................................</vt:lpstr>
      <vt:lpstr>معنى خامة الزرع في قوله عليه الصلاة والسلام (كمثل خامة الزرع: ..........................................</vt:lpstr>
      <vt:lpstr>من أمثلة الابتلاء بالأقدار الكونية : ......................................</vt:lpstr>
      <vt:lpstr>من علامة الخير للمؤمن : ......................................</vt:lpstr>
      <vt:lpstr>شبه النبي صلى الله عليه وسلم المؤمن الصادق في كثرة ما يصيبه من البلاء ب....  ...........................</vt:lpstr>
      <vt:lpstr>أثقل الصلاة على المنافقين :  ........................</vt:lpstr>
      <vt:lpstr>صلاة الجماعة تفضل على صلاة الفرد ب : .............................</vt:lpstr>
      <vt:lpstr>ترك صلاة الجماعة في بلد يدل على استحواذ الشيطان .............................</vt:lpstr>
      <vt:lpstr>معنى الفطرة في قوله عليه الصلاة والسلام (الفطرة خمس.... ............................................... </vt:lpstr>
      <vt:lpstr>عرض تقديمي في PowerPoint</vt:lpstr>
      <vt:lpstr>معنى كلمة زعيم في قوله عليه الصلاة والسلام (أنا زعيم ببيت في ربض الجنة: ..............................</vt:lpstr>
      <vt:lpstr>حكم الاستحداد للرجال والنساء: ..............................</vt:lpstr>
      <vt:lpstr>معنى كلمة المراء في قوله عليه الصلاة والسلام (لمن ترك المراء وإن كان محقا  ......................</vt:lpstr>
      <vt:lpstr>من أنواع الجدال المحمود :   ...........................................</vt:lpstr>
      <vt:lpstr>ضمن النبي صلى الله عليه وسلم لمن التزم الصدق حال المزاح  ....................................</vt:lpstr>
      <vt:lpstr>من الوسائل التي تدفع الغضب  ...................................</vt:lpstr>
      <vt:lpstr>الغضب غير المحمود يكون  من ...................................</vt:lpstr>
      <vt:lpstr>من أمثلة الغضب المحمود  .........................................</vt:lpstr>
      <vt:lpstr>من فوائد الغضب المحمود : حفظ حدود الله .........................................</vt:lpstr>
      <vt:lpstr>لا يؤثر الغضب على المجتمع وإنما أثره فقط على صاحبه .........................................</vt:lpstr>
      <vt:lpstr>هي أن يطلب المسلم من الله تعالى أن يختار له ما فيه الخير في أمر يريد فعله أو تركه: ............. </vt:lpstr>
      <vt:lpstr>صلاة الاستخارة من أجل أداء فريضة الحج : ..................................</vt:lpstr>
      <vt:lpstr>حكم قراءة دعاء الاستخارة من ورقة إن لم يكن يحفظ الدعاء: ............. </vt:lpstr>
      <vt:lpstr>من الحالات التي يشرع فيها الاستخارة : .................................</vt:lpstr>
      <vt:lpstr>صرف شيء من العبادة لغير الله تعالى هو  ........................................</vt:lpstr>
      <vt:lpstr>معنى الموبقات : ........................................</vt:lpstr>
      <vt:lpstr>أمر النبي صلى الله عليه وسلم باجتناب عدد محدود من المعاص ثم سكت  ثم بينها لهم: يعتبر هذا الأسلوب  ........................................</vt:lpstr>
      <vt:lpstr>السحر من أكبر الكبائر لما فيه من  ........................................</vt:lpstr>
      <vt:lpstr>من صور زنا  السمع  ................................</vt:lpstr>
      <vt:lpstr>من صور زنا  البصر ................................</vt:lpstr>
      <vt:lpstr>من صور زنا  اللسان ................................</vt:lpstr>
      <vt:lpstr>من صور زنا  اليد ................................</vt:lpstr>
      <vt:lpstr>سمى النبي صلى الله عليه وسلم هذه المعاصي زنا لعدة أمور وهي : ................................</vt:lpstr>
      <vt:lpstr>إخفاء وكتمان  العيب في السلعة هو معنى  ...........................</vt:lpstr>
      <vt:lpstr>من صور الغش  بالفعل ...........................</vt:lpstr>
      <vt:lpstr>حكم كتمان العيب الموجود في السلعة  المبيعة أو المستأجرة  ........................................</vt:lpstr>
      <vt:lpstr>من أنواع الغش في الجانب العلمي  ........................................</vt:lpstr>
      <vt:lpstr>من صور الصدقة الجارية ........................................</vt:lpstr>
      <vt:lpstr>من أمثلة الدعاء للوالدين بالتسبب: ........................................</vt:lpstr>
      <vt:lpstr>الغاية من تعلم العلم الشرعي  : ......................................</vt:lpstr>
      <vt:lpstr>المقصود بكلمة أبلاه في قوله عليه الصلاة والسلام  ( وعن جسمه فيما أبلاه)....... ..........................................</vt:lpstr>
      <vt:lpstr>لأهمية فترة ................ خص السؤال عنها بالذكر في بعض الأحاديث: ......................................</vt:lpstr>
      <vt:lpstr>ورد في أحاديث أُخر, أسئلة  أخرى يسأل عنها العبد غير ما ورد في حديث ( لا تزول قدما عبد يوم القيامة ....ومنها: ......................................</vt:lpstr>
      <vt:lpstr>معنى كلمة (لاتزول قدما عبد) : .............................</vt:lpstr>
      <vt:lpstr>أعظم أنواع الظلم  ..........................................</vt:lpstr>
      <vt:lpstr>من أنواع ظلم الخادم ..........................................</vt:lpstr>
      <vt:lpstr>من أنواع ظلم النفس ..........................................</vt:lpstr>
      <vt:lpstr>لقد حرم الإسلام سفك الدماء إلا بحقها  معنى (وسفك دم هذا .......: ...................................</vt:lpstr>
      <vt:lpstr>الأسلوب التعليمي الذي استخدمه رسول الله في هذا حديث  ( أتدرون من المفلس ..........................................</vt:lpstr>
      <vt:lpstr>السبيل الشرعي إلى تجنب الإفلاس يوم القيامة : ................................</vt:lpstr>
      <vt:lpstr>( ثُمَّ ذَكَرَ الرَّجُلُ يُطِيلُ السَّفَرَ أَشْعَثَ أَغْبَرَ) معنى ما تحته خط ..........................................</vt:lpstr>
      <vt:lpstr>من الخبائث المحرمة لذاتها: ................................</vt:lpstr>
      <vt:lpstr>المرد بقوله صلى الله عليه وسلم:(إِنَّ اللّهَ طَيِّبٌ)  ..........................................</vt:lpstr>
      <vt:lpstr>أول مولود ولد في الأنصار بعد قدوم النبي صلى الله عليه وسلم   إلى المدينة</vt:lpstr>
      <vt:lpstr>كان شاعر الرسول صلى الله عليه وسلم وأحد الثلاثة الذين تخلفوا عن غزوة تبوك</vt:lpstr>
      <vt:lpstr>كان مستمسكاً بالسنة محافظاً عليها في كل شيء ..........................................</vt:lpstr>
      <vt:lpstr>كان مفتي المدينة في مانه ..........................................</vt:lpstr>
      <vt:lpstr>كان حسن الصوت بالقرآن جدا وكان النبي صلى الله عليه وسلم يستمع إليه </vt:lpstr>
    </vt:vector>
  </TitlesOfParts>
  <Company>configuration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BEST</dc:creator>
  <cp:lastModifiedBy>Office</cp:lastModifiedBy>
  <cp:revision>63</cp:revision>
  <cp:lastPrinted>2018-09-10T18:01:03Z</cp:lastPrinted>
  <dcterms:created xsi:type="dcterms:W3CDTF">2016-01-30T21:04:43Z</dcterms:created>
  <dcterms:modified xsi:type="dcterms:W3CDTF">2025-04-28T09:01:14Z</dcterms:modified>
</cp:coreProperties>
</file>