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5"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7556500" cy="10693400"/>
  <p:notesSz cx="6858000" cy="9144000"/>
  <p:embeddedFontLst>
    <p:embeddedFont>
      <p:font typeface="29LT Bukra Condensed Bold" panose="020B0604020202020204" charset="-78"/>
      <p:regular r:id="rId52"/>
    </p:embeddedFont>
    <p:embeddedFont>
      <p:font typeface="29LT Bukra Condensed Semi-Bold" panose="020B0604020202020204" charset="-78"/>
      <p:regular r:id="rId53"/>
    </p:embeddedFont>
    <p:embeddedFont>
      <p:font typeface="Adobe Arabic" panose="02040503050201020203" charset="-78"/>
      <p:regular r:id="rId54"/>
    </p:embeddedFont>
    <p:embeddedFont>
      <p:font typeface="Canva Sans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366"/>
    <a:srgbClr val="85A2A9"/>
    <a:srgbClr val="7AA4B4"/>
    <a:srgbClr val="FFFFFF"/>
    <a:srgbClr val="996633"/>
    <a:srgbClr val="ECD9E6"/>
    <a:srgbClr val="BD4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3324" y="84"/>
      </p:cViewPr>
      <p:guideLst>
        <p:guide orient="horz" pos="543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157C23EC-4AA1-39A0-0911-57B748097E13}"/>
              </a:ext>
            </a:extLst>
          </p:cNvPr>
          <p:cNvSpPr/>
          <p:nvPr/>
        </p:nvSpPr>
        <p:spPr>
          <a:xfrm>
            <a:off x="756000" y="756000"/>
            <a:ext cx="6048000" cy="9180000"/>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9" name="TextBox 9">
            <a:extLst>
              <a:ext uri="{FF2B5EF4-FFF2-40B4-BE49-F238E27FC236}">
                <a16:creationId xmlns:a16="http://schemas.microsoft.com/office/drawing/2014/main" id="{C58152F1-8876-FF1C-7706-39D74AAE76BE}"/>
              </a:ext>
            </a:extLst>
          </p:cNvPr>
          <p:cNvSpPr txBox="1"/>
          <p:nvPr/>
        </p:nvSpPr>
        <p:spPr>
          <a:xfrm>
            <a:off x="756000" y="623109"/>
            <a:ext cx="6048000" cy="9312891"/>
          </a:xfrm>
          <a:prstGeom prst="rect">
            <a:avLst/>
          </a:prstGeom>
        </p:spPr>
        <p:txBody>
          <a:bodyPr lIns="50800" tIns="50800" rIns="50800" bIns="50800" rtlCol="0" anchor="ctr"/>
          <a:lstStyle/>
          <a:p>
            <a:pPr algn="ctr">
              <a:lnSpc>
                <a:spcPts val="1960"/>
              </a:lnSpc>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368" userDrawn="1">
          <p15:clr>
            <a:srgbClr val="FBAE40"/>
          </p15:clr>
        </p15:guide>
        <p15:guide id="2" pos="23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2" name="صورة 11" descr="صورة تحتوي على لقطة شاشة, التصميم&#10;&#10;قد يكون المحتوى المعد بواسطة الذكاء الاصطناعي غير صحيح.">
            <a:extLst>
              <a:ext uri="{FF2B5EF4-FFF2-40B4-BE49-F238E27FC236}">
                <a16:creationId xmlns:a16="http://schemas.microsoft.com/office/drawing/2014/main" id="{A2A54FFD-1D84-8752-9B6D-A8AA716E412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640"/>
            <a:ext cx="7556500" cy="106881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s://storage2.me-qr.com/pdf/4a36d3a9-d4d0-4bcf-a8c6-984dcb7a0e35.pdf" TargetMode="External"/><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3.sv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5.sv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7.sv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9.sv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hyperlink" Target="https://drive.google.com/drive/folders/1hoIIcadkvccXjxImNPqSRKm3Ncu2ONPB?usp=drive_link" TargetMode="External"/><Relationship Id="rId3" Type="http://schemas.openxmlformats.org/officeDocument/2006/relationships/image" Target="../media/image40.svg"/><Relationship Id="rId7" Type="http://schemas.openxmlformats.org/officeDocument/2006/relationships/image" Target="../media/image4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995382" y="936544"/>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11" name="Group 11"/>
          <p:cNvGrpSpPr/>
          <p:nvPr/>
        </p:nvGrpSpPr>
        <p:grpSpPr>
          <a:xfrm>
            <a:off x="-792277" y="3373153"/>
            <a:ext cx="8856973" cy="1820579"/>
            <a:chOff x="0" y="0"/>
            <a:chExt cx="3174139" cy="652454"/>
          </a:xfrm>
        </p:grpSpPr>
        <p:sp>
          <p:nvSpPr>
            <p:cNvPr id="12" name="Freeform 12"/>
            <p:cNvSpPr/>
            <p:nvPr/>
          </p:nvSpPr>
          <p:spPr>
            <a:xfrm>
              <a:off x="0" y="0"/>
              <a:ext cx="3174139" cy="652454"/>
            </a:xfrm>
            <a:custGeom>
              <a:avLst/>
              <a:gdLst/>
              <a:ahLst/>
              <a:cxnLst/>
              <a:rect l="l" t="t" r="r" b="b"/>
              <a:pathLst>
                <a:path w="3174139" h="652454">
                  <a:moveTo>
                    <a:pt x="23601" y="0"/>
                  </a:moveTo>
                  <a:lnTo>
                    <a:pt x="3150538" y="0"/>
                  </a:lnTo>
                  <a:cubicBezTo>
                    <a:pt x="3156797" y="0"/>
                    <a:pt x="3162801" y="2487"/>
                    <a:pt x="3167226" y="6913"/>
                  </a:cubicBezTo>
                  <a:cubicBezTo>
                    <a:pt x="3171653" y="11339"/>
                    <a:pt x="3174139" y="17341"/>
                    <a:pt x="3174139" y="23601"/>
                  </a:cubicBezTo>
                  <a:lnTo>
                    <a:pt x="3174139" y="628854"/>
                  </a:lnTo>
                  <a:cubicBezTo>
                    <a:pt x="3174139" y="635113"/>
                    <a:pt x="3171653" y="641116"/>
                    <a:pt x="3167226" y="645542"/>
                  </a:cubicBezTo>
                  <a:cubicBezTo>
                    <a:pt x="3162801" y="649968"/>
                    <a:pt x="3156797" y="652454"/>
                    <a:pt x="3150538" y="652454"/>
                  </a:cubicBezTo>
                  <a:lnTo>
                    <a:pt x="23601" y="652454"/>
                  </a:lnTo>
                  <a:cubicBezTo>
                    <a:pt x="17341" y="652454"/>
                    <a:pt x="11339" y="649968"/>
                    <a:pt x="6913" y="645542"/>
                  </a:cubicBezTo>
                  <a:cubicBezTo>
                    <a:pt x="2487" y="641116"/>
                    <a:pt x="0" y="635113"/>
                    <a:pt x="0" y="628854"/>
                  </a:cubicBezTo>
                  <a:lnTo>
                    <a:pt x="0" y="23601"/>
                  </a:lnTo>
                  <a:cubicBezTo>
                    <a:pt x="0" y="17341"/>
                    <a:pt x="2487" y="11339"/>
                    <a:pt x="6913" y="6913"/>
                  </a:cubicBezTo>
                  <a:cubicBezTo>
                    <a:pt x="11339" y="2487"/>
                    <a:pt x="17341" y="0"/>
                    <a:pt x="23601" y="0"/>
                  </a:cubicBezTo>
                  <a:close/>
                </a:path>
              </a:pathLst>
            </a:custGeom>
            <a:solidFill>
              <a:srgbClr val="7AA4B4"/>
            </a:solidFill>
            <a:ln w="38100" cap="rnd">
              <a:solidFill>
                <a:srgbClr val="255366"/>
              </a:solidFill>
              <a:prstDash val="solid"/>
              <a:round/>
            </a:ln>
          </p:spPr>
          <p:txBody>
            <a:bodyPr/>
            <a:lstStyle/>
            <a:p>
              <a:endParaRPr lang="ar-SA" dirty="0"/>
            </a:p>
          </p:txBody>
        </p:sp>
        <p:sp>
          <p:nvSpPr>
            <p:cNvPr id="13" name="TextBox 13"/>
            <p:cNvSpPr txBox="1"/>
            <p:nvPr/>
          </p:nvSpPr>
          <p:spPr>
            <a:xfrm>
              <a:off x="0" y="-38100"/>
              <a:ext cx="3174139" cy="690554"/>
            </a:xfrm>
            <a:prstGeom prst="rect">
              <a:avLst/>
            </a:prstGeom>
          </p:spPr>
          <p:txBody>
            <a:bodyPr lIns="50800" tIns="50800" rIns="50800" bIns="50800" rtlCol="0" anchor="ctr"/>
            <a:lstStyle/>
            <a:p>
              <a:pPr algn="ctr">
                <a:lnSpc>
                  <a:spcPts val="2717"/>
                </a:lnSpc>
              </a:pPr>
              <a:endParaRPr/>
            </a:p>
          </p:txBody>
        </p:sp>
      </p:grpSp>
      <p:sp>
        <p:nvSpPr>
          <p:cNvPr id="14" name="Freeform 14"/>
          <p:cNvSpPr/>
          <p:nvPr/>
        </p:nvSpPr>
        <p:spPr>
          <a:xfrm rot="-745414">
            <a:off x="880913" y="2736529"/>
            <a:ext cx="2568718" cy="2718221"/>
          </a:xfrm>
          <a:custGeom>
            <a:avLst/>
            <a:gdLst/>
            <a:ahLst/>
            <a:cxnLst/>
            <a:rect l="l" t="t" r="r" b="b"/>
            <a:pathLst>
              <a:path w="2568718" h="2718221">
                <a:moveTo>
                  <a:pt x="0" y="0"/>
                </a:moveTo>
                <a:lnTo>
                  <a:pt x="2568718" y="0"/>
                </a:lnTo>
                <a:lnTo>
                  <a:pt x="2568718" y="2718221"/>
                </a:lnTo>
                <a:lnTo>
                  <a:pt x="0" y="27182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TextBox 15"/>
          <p:cNvSpPr txBox="1"/>
          <p:nvPr/>
        </p:nvSpPr>
        <p:spPr>
          <a:xfrm>
            <a:off x="3158002" y="3625367"/>
            <a:ext cx="3999582" cy="982513"/>
          </a:xfrm>
          <a:prstGeom prst="rect">
            <a:avLst/>
          </a:prstGeom>
        </p:spPr>
        <p:txBody>
          <a:bodyPr lIns="0" tIns="0" rIns="0" bIns="0" rtlCol="0" anchor="t">
            <a:spAutoFit/>
          </a:bodyPr>
          <a:lstStyle/>
          <a:p>
            <a:pPr algn="ctr" rtl="1">
              <a:lnSpc>
                <a:spcPts val="6762"/>
              </a:lnSpc>
            </a:pPr>
            <a:r>
              <a:rPr lang="ar-EG" sz="4830" b="1" dirty="0">
                <a:solidFill>
                  <a:srgbClr val="000000"/>
                </a:solidFill>
                <a:latin typeface="29LT Bukra Condensed Bold"/>
                <a:ea typeface="29LT Bukra Condensed Bold"/>
                <a:cs typeface="29LT Bukra Condensed Bold"/>
                <a:sym typeface="29LT Bukra Condensed Bold"/>
                <a:rtl/>
              </a:rPr>
              <a:t>ملف أداء المعلمة </a:t>
            </a:r>
          </a:p>
        </p:txBody>
      </p:sp>
      <p:sp>
        <p:nvSpPr>
          <p:cNvPr id="16" name="TextBox 16"/>
          <p:cNvSpPr txBox="1"/>
          <p:nvPr/>
        </p:nvSpPr>
        <p:spPr>
          <a:xfrm>
            <a:off x="1654604" y="5587552"/>
            <a:ext cx="4250791" cy="1077218"/>
          </a:xfrm>
          <a:prstGeom prst="rect">
            <a:avLst/>
          </a:prstGeom>
        </p:spPr>
        <p:txBody>
          <a:bodyPr lIns="0" tIns="0" rIns="0" bIns="0" rtlCol="0" anchor="t">
            <a:spAutoFit/>
          </a:bodyPr>
          <a:lstStyle/>
          <a:p>
            <a:pPr algn="ctr" rtl="1">
              <a:lnSpc>
                <a:spcPts val="4242"/>
              </a:lnSpc>
            </a:pPr>
            <a:r>
              <a:rPr lang="ar-EG" sz="3030" b="1" dirty="0">
                <a:solidFill>
                  <a:srgbClr val="255366"/>
                </a:solidFill>
                <a:latin typeface="29LT Bukra Condensed Bold"/>
                <a:ea typeface="29LT Bukra Condensed Bold"/>
                <a:cs typeface="29LT Bukra Condensed Bold"/>
                <a:sym typeface="29LT Bukra Condensed Bold"/>
                <a:rtl/>
              </a:rPr>
              <a:t>إعداد </a:t>
            </a:r>
          </a:p>
          <a:p>
            <a:pPr algn="ctr" rtl="1">
              <a:lnSpc>
                <a:spcPts val="4242"/>
              </a:lnSpc>
            </a:pPr>
            <a:r>
              <a:rPr lang="ar-EG" sz="3030" b="1" dirty="0">
                <a:solidFill>
                  <a:srgbClr val="255366"/>
                </a:solidFill>
                <a:latin typeface="29LT Bukra Condensed Bold"/>
                <a:ea typeface="29LT Bukra Condensed Bold"/>
                <a:cs typeface="29LT Bukra Condensed Bold"/>
                <a:sym typeface="29LT Bukra Condensed Bold"/>
                <a:rtl/>
              </a:rPr>
              <a:t>أ . </a:t>
            </a:r>
            <a:r>
              <a:rPr lang="ar-SA" sz="3030" b="1" dirty="0">
                <a:solidFill>
                  <a:srgbClr val="255366"/>
                </a:solidFill>
                <a:latin typeface="29LT Bukra Condensed Bold"/>
                <a:ea typeface="29LT Bukra Condensed Bold"/>
                <a:cs typeface="29LT Bukra Condensed Bold"/>
                <a:sym typeface="29LT Bukra Condensed Bold"/>
                <a:rtl/>
              </a:rPr>
              <a:t>اسم المعلمة </a:t>
            </a:r>
            <a:endParaRPr lang="ar-EG" sz="3030" b="1" dirty="0">
              <a:solidFill>
                <a:srgbClr val="255366"/>
              </a:solidFill>
              <a:latin typeface="29LT Bukra Condensed Bold"/>
              <a:ea typeface="29LT Bukra Condensed Bold"/>
              <a:cs typeface="29LT Bukra Condensed Bold"/>
              <a:sym typeface="29LT Bukra Condensed Bold"/>
              <a:rtl/>
            </a:endParaRPr>
          </a:p>
        </p:txBody>
      </p:sp>
      <p:sp>
        <p:nvSpPr>
          <p:cNvPr id="17" name="TextBox 17"/>
          <p:cNvSpPr txBox="1"/>
          <p:nvPr/>
        </p:nvSpPr>
        <p:spPr>
          <a:xfrm>
            <a:off x="1654604" y="7321692"/>
            <a:ext cx="4250791" cy="1077218"/>
          </a:xfrm>
          <a:prstGeom prst="rect">
            <a:avLst/>
          </a:prstGeom>
        </p:spPr>
        <p:txBody>
          <a:bodyPr lIns="0" tIns="0" rIns="0" bIns="0" rtlCol="0" anchor="t">
            <a:spAutoFit/>
          </a:bodyPr>
          <a:lstStyle/>
          <a:p>
            <a:pPr algn="ctr" rtl="1">
              <a:lnSpc>
                <a:spcPts val="4242"/>
              </a:lnSpc>
            </a:pPr>
            <a:r>
              <a:rPr lang="ar-EG" sz="3030" b="1" dirty="0">
                <a:solidFill>
                  <a:srgbClr val="255366"/>
                </a:solidFill>
                <a:latin typeface="29LT Bukra Condensed Bold"/>
                <a:ea typeface="29LT Bukra Condensed Bold"/>
                <a:cs typeface="29LT Bukra Condensed Bold"/>
                <a:sym typeface="29LT Bukra Condensed Bold"/>
                <a:rtl/>
              </a:rPr>
              <a:t>مديرة المدرسة </a:t>
            </a:r>
          </a:p>
          <a:p>
            <a:pPr algn="ctr" rtl="1">
              <a:lnSpc>
                <a:spcPts val="4242"/>
              </a:lnSpc>
            </a:pPr>
            <a:r>
              <a:rPr lang="ar-EG" sz="3030" b="1" dirty="0">
                <a:solidFill>
                  <a:srgbClr val="255366"/>
                </a:solidFill>
                <a:latin typeface="29LT Bukra Condensed Bold"/>
                <a:ea typeface="29LT Bukra Condensed Bold"/>
                <a:cs typeface="29LT Bukra Condensed Bold"/>
                <a:sym typeface="29LT Bukra Condensed Bold"/>
                <a:rtl/>
              </a:rPr>
              <a:t>أ .</a:t>
            </a:r>
            <a:r>
              <a:rPr lang="ar-SA" sz="3030" b="1" dirty="0">
                <a:solidFill>
                  <a:srgbClr val="255366"/>
                </a:solidFill>
                <a:latin typeface="29LT Bukra Condensed Bold"/>
                <a:ea typeface="29LT Bukra Condensed Bold"/>
                <a:cs typeface="29LT Bukra Condensed Bold"/>
                <a:sym typeface="29LT Bukra Condensed Bold"/>
                <a:rtl/>
              </a:rPr>
              <a:t>اسم المديرة </a:t>
            </a:r>
            <a:endParaRPr lang="ar-EG" sz="3030" b="1" dirty="0">
              <a:solidFill>
                <a:srgbClr val="255366"/>
              </a:solidFill>
              <a:latin typeface="29LT Bukra Condensed Bold"/>
              <a:ea typeface="29LT Bukra Condensed Bold"/>
              <a:cs typeface="29LT Bukra Condensed Bold"/>
              <a:sym typeface="29LT Bukra Condensed Bold"/>
              <a:rtl/>
            </a:endParaRPr>
          </a:p>
        </p:txBody>
      </p:sp>
      <p:sp>
        <p:nvSpPr>
          <p:cNvPr id="18" name="TextBox 18"/>
          <p:cNvSpPr txBox="1"/>
          <p:nvPr/>
        </p:nvSpPr>
        <p:spPr>
          <a:xfrm>
            <a:off x="3721293" y="1119695"/>
            <a:ext cx="2872999" cy="1062743"/>
          </a:xfrm>
          <a:prstGeom prst="rect">
            <a:avLst/>
          </a:prstGeom>
        </p:spPr>
        <p:txBody>
          <a:bodyPr lIns="0" tIns="0" rIns="0" bIns="0" rtlCol="0" anchor="t">
            <a:spAutoFit/>
          </a:bodyPr>
          <a:lstStyle/>
          <a:p>
            <a:pPr algn="ctr" rtl="1">
              <a:lnSpc>
                <a:spcPts val="2014"/>
              </a:lnSpc>
            </a:pPr>
            <a:r>
              <a:rPr lang="ar-EG" sz="1439" b="1" dirty="0">
                <a:solidFill>
                  <a:srgbClr val="255366"/>
                </a:solidFill>
                <a:latin typeface="29LT Bukra Condensed Bold"/>
                <a:ea typeface="29LT Bukra Condensed Bold"/>
                <a:cs typeface="29LT Bukra Condensed Bold"/>
                <a:sym typeface="29LT Bukra Condensed Bold"/>
                <a:rtl/>
              </a:rPr>
              <a:t>المملكة العربية السعودية </a:t>
            </a:r>
          </a:p>
          <a:p>
            <a:pPr algn="ctr" rtl="1">
              <a:lnSpc>
                <a:spcPts val="2014"/>
              </a:lnSpc>
            </a:pPr>
            <a:r>
              <a:rPr lang="ar-SA" sz="1439" b="1" dirty="0">
                <a:solidFill>
                  <a:srgbClr val="255366"/>
                </a:solidFill>
                <a:latin typeface="29LT Bukra Condensed Bold"/>
                <a:ea typeface="29LT Bukra Condensed Bold"/>
                <a:cs typeface="29LT Bukra Condensed Bold"/>
                <a:sym typeface="29LT Bukra Condensed Bold"/>
                <a:rtl/>
              </a:rPr>
              <a:t>وزارة</a:t>
            </a:r>
            <a:r>
              <a:rPr lang="ar-EG" sz="1439" b="1" dirty="0">
                <a:solidFill>
                  <a:srgbClr val="255366"/>
                </a:solidFill>
                <a:latin typeface="29LT Bukra Condensed Bold"/>
                <a:ea typeface="29LT Bukra Condensed Bold"/>
                <a:cs typeface="29LT Bukra Condensed Bold"/>
                <a:sym typeface="29LT Bukra Condensed Bold"/>
                <a:rtl/>
              </a:rPr>
              <a:t> التعليم </a:t>
            </a:r>
          </a:p>
          <a:p>
            <a:pPr algn="ctr" rtl="1">
              <a:lnSpc>
                <a:spcPts val="2014"/>
              </a:lnSpc>
            </a:pPr>
            <a:r>
              <a:rPr lang="ar-EG" sz="1439" b="1" dirty="0">
                <a:solidFill>
                  <a:srgbClr val="255366"/>
                </a:solidFill>
                <a:latin typeface="29LT Bukra Condensed Bold"/>
                <a:ea typeface="29LT Bukra Condensed Bold"/>
                <a:cs typeface="29LT Bukra Condensed Bold"/>
                <a:sym typeface="29LT Bukra Condensed Bold"/>
                <a:rtl/>
              </a:rPr>
              <a:t>إدارة التعليم </a:t>
            </a:r>
            <a:r>
              <a:rPr lang="ar-SA" sz="1439" b="1" dirty="0">
                <a:solidFill>
                  <a:srgbClr val="255366"/>
                </a:solidFill>
                <a:latin typeface="29LT Bukra Condensed Bold"/>
                <a:ea typeface="29LT Bukra Condensed Bold"/>
                <a:cs typeface="29LT Bukra Condensed Bold"/>
                <a:sym typeface="29LT Bukra Condensed Bold"/>
                <a:rtl/>
              </a:rPr>
              <a:t>......................</a:t>
            </a:r>
            <a:endParaRPr lang="ar-EG" sz="1439" b="1" dirty="0">
              <a:solidFill>
                <a:srgbClr val="255366"/>
              </a:solidFill>
              <a:latin typeface="29LT Bukra Condensed Bold"/>
              <a:ea typeface="29LT Bukra Condensed Bold"/>
              <a:cs typeface="29LT Bukra Condensed Bold"/>
              <a:sym typeface="29LT Bukra Condensed Bold"/>
              <a:rtl/>
            </a:endParaRPr>
          </a:p>
          <a:p>
            <a:pPr algn="ctr" rtl="1">
              <a:lnSpc>
                <a:spcPts val="2014"/>
              </a:lnSpc>
            </a:pPr>
            <a:r>
              <a:rPr lang="ar-SA" sz="1439" b="1" dirty="0">
                <a:solidFill>
                  <a:srgbClr val="255366"/>
                </a:solidFill>
                <a:latin typeface="29LT Bukra Condensed Bold"/>
                <a:ea typeface="29LT Bukra Condensed Bold"/>
                <a:cs typeface="29LT Bukra Condensed Bold"/>
                <a:sym typeface="29LT Bukra Condensed Bold"/>
                <a:rtl/>
              </a:rPr>
              <a:t>مدرسة ..........................</a:t>
            </a:r>
            <a:endParaRPr lang="ar-EG" sz="1439" b="1" dirty="0">
              <a:solidFill>
                <a:srgbClr val="255366"/>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9059B3EA-6177-609D-DE7E-FC0C30E0B2E0}"/>
              </a:ext>
            </a:extLst>
          </p:cNvPr>
          <p:cNvGrpSpPr/>
          <p:nvPr/>
        </p:nvGrpSpPr>
        <p:grpSpPr>
          <a:xfrm>
            <a:off x="756000" y="756000"/>
            <a:ext cx="6048000" cy="9180000"/>
            <a:chOff x="0" y="0"/>
            <a:chExt cx="2167467" cy="3289905"/>
          </a:xfrm>
        </p:grpSpPr>
        <p:sp>
          <p:nvSpPr>
            <p:cNvPr id="15" name="Freeform 8">
              <a:extLst>
                <a:ext uri="{FF2B5EF4-FFF2-40B4-BE49-F238E27FC236}">
                  <a16:creationId xmlns:a16="http://schemas.microsoft.com/office/drawing/2014/main" id="{3CD09D29-E9B0-1855-5037-2C0C56E6CBA5}"/>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16" name="TextBox 9">
              <a:extLst>
                <a:ext uri="{FF2B5EF4-FFF2-40B4-BE49-F238E27FC236}">
                  <a16:creationId xmlns:a16="http://schemas.microsoft.com/office/drawing/2014/main" id="{108976D8-E3A8-10C7-A75F-CF14A8C4BB3E}"/>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927941" y="1063819"/>
            <a:ext cx="3796148" cy="2250037"/>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dirty="0">
                <a:solidFill>
                  <a:srgbClr val="000000"/>
                </a:solidFill>
                <a:latin typeface="29LT Bukra Condensed Semi-Bold"/>
                <a:ea typeface="29LT Bukra Condensed Semi-Bold"/>
                <a:cs typeface="29LT Bukra Condensed Semi-Bold"/>
                <a:sym typeface="29LT Bukra Condensed Semi-Bold"/>
                <a:rtl/>
              </a:rPr>
              <a:t>المعلم قدوة لطلابه خاصة، وللمجتمع عامة وهو حريص على أن يكون أثره في الناس حميداً باقياً لذلك فهو يستمسك بالقيم الأخلاقية والمثل العليا ويدعو إليها وينشرها بين طلابه والناس كافة ويعمل على شيوعها واحترامها ما استطاع إلى ذلك سبيلاً.</a:t>
            </a:r>
          </a:p>
          <a:p>
            <a:pPr algn="just" rtl="1">
              <a:lnSpc>
                <a:spcPts val="2519"/>
              </a:lnSpc>
            </a:pPr>
            <a:endParaRPr lang="ar-EG" sz="1799" b="1" dirty="0">
              <a:solidFill>
                <a:srgbClr val="000000"/>
              </a:solidFill>
              <a:latin typeface="29LT Bukra Condensed Semi-Bold"/>
              <a:ea typeface="29LT Bukra Condensed Semi-Bold"/>
              <a:cs typeface="29LT Bukra Condensed Semi-Bold"/>
              <a:sym typeface="29LT Bukra Condensed Semi-Bold"/>
              <a:rtl/>
            </a:endParaRPr>
          </a:p>
        </p:txBody>
      </p:sp>
      <p:sp>
        <p:nvSpPr>
          <p:cNvPr id="12" name="TextBox 12"/>
          <p:cNvSpPr txBox="1"/>
          <p:nvPr/>
        </p:nvSpPr>
        <p:spPr>
          <a:xfrm>
            <a:off x="1034457" y="3218606"/>
            <a:ext cx="5689632" cy="1306963"/>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أحرص الناس على نفع طلابه، يبذل جهده كله في تعليمهم، وتربيتهم، وتوجيههم، يدلهم على طريق الخير ويرغبهم فيه ويبين لهم طريق الشر ويذودهم عنه ، في رعاية متكاملة لنموهم دينياً وعلمياً وخلقياً ونفسياً واجتماعيا وصحياً.</a:t>
            </a:r>
          </a:p>
        </p:txBody>
      </p:sp>
      <p:sp>
        <p:nvSpPr>
          <p:cNvPr id="13" name="TextBox 13"/>
          <p:cNvSpPr txBox="1"/>
          <p:nvPr/>
        </p:nvSpPr>
        <p:spPr>
          <a:xfrm>
            <a:off x="1034457" y="4715714"/>
            <a:ext cx="5689632" cy="4136186"/>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dirty="0">
                <a:solidFill>
                  <a:srgbClr val="000000"/>
                </a:solidFill>
                <a:latin typeface="29LT Bukra Condensed Bold"/>
                <a:ea typeface="29LT Bukra Condensed Bold"/>
                <a:cs typeface="29LT Bukra Condensed Bold"/>
                <a:sym typeface="29LT Bukra Condensed Bold"/>
                <a:rtl/>
              </a:rPr>
              <a:t>المعلم يعدل بين طلابه في عطائه وتعامله ورقابته وتقويمه لأدائهم، ويصون كرامتهم، ويعي حقوقهم ويستثمر أوقاتهم بكل مفيد وهو بذلك لا يسمح باتخاذ دروسهم ساحة لغير ما يعنى بتعليمهم في مجال تخصصهم.</a:t>
            </a:r>
          </a:p>
          <a:p>
            <a:pPr marL="388617" lvl="1" indent="-194308" algn="just" rtl="1">
              <a:lnSpc>
                <a:spcPts val="2519"/>
              </a:lnSpc>
              <a:buFont typeface="Arial"/>
              <a:buChar char="•"/>
            </a:pPr>
            <a:r>
              <a:rPr lang="ar-EG" sz="1799" b="1" dirty="0">
                <a:solidFill>
                  <a:srgbClr val="000000"/>
                </a:solidFill>
                <a:latin typeface="29LT Bukra Condensed Bold"/>
                <a:ea typeface="29LT Bukra Condensed Bold"/>
                <a:cs typeface="29LT Bukra Condensed Bold"/>
                <a:sym typeface="29LT Bukra Condensed Bold"/>
                <a:rtl/>
              </a:rPr>
              <a:t> المعلم أنموذج للحكمة والرفق، يمارسهما ويأمر بهما، ويتجنب العنف وينهى عنه ويعود طلابه على التفكير السليم والحوار البناء، وحسن الاستماع إلى آراء الآخرين والتسامح مع الناس والتخلق بخلق الإسلام في الحوار ونشر مبدأ الشورى.</a:t>
            </a:r>
          </a:p>
          <a:p>
            <a:pPr marL="388617" lvl="1" indent="-194308" algn="just" rtl="1">
              <a:lnSpc>
                <a:spcPts val="2519"/>
              </a:lnSpc>
              <a:buFont typeface="Arial"/>
              <a:buChar char="•"/>
            </a:pPr>
            <a:r>
              <a:rPr lang="ar-EG" sz="1799" b="1" dirty="0">
                <a:solidFill>
                  <a:srgbClr val="000000"/>
                </a:solidFill>
                <a:latin typeface="29LT Bukra Condensed Bold"/>
                <a:ea typeface="29LT Bukra Condensed Bold"/>
                <a:cs typeface="29LT Bukra Condensed Bold"/>
                <a:sym typeface="29LT Bukra Condensed Bold"/>
                <a:rtl/>
              </a:rPr>
              <a:t>يعي المعلم أن الطالب ينفر من المدرسة التي يستخدم فيها العقاب البدني والنفسي، لذا فإن المربي القدير يتجنبهما وينهى عنهما</a:t>
            </a:r>
          </a:p>
          <a:p>
            <a:pPr marL="388617" lvl="1" indent="-194308" algn="just" rtl="1">
              <a:lnSpc>
                <a:spcPts val="2519"/>
              </a:lnSpc>
              <a:buFont typeface="Arial"/>
              <a:buChar char="•"/>
            </a:pPr>
            <a:r>
              <a:rPr lang="ar-EG" sz="1799" b="1" dirty="0">
                <a:solidFill>
                  <a:srgbClr val="000000"/>
                </a:solidFill>
                <a:latin typeface="29LT Bukra Condensed Bold"/>
                <a:ea typeface="29LT Bukra Condensed Bold"/>
                <a:cs typeface="29LT Bukra Condensed Bold"/>
                <a:sym typeface="29LT Bukra Condensed Bold"/>
                <a:rtl/>
              </a:rPr>
              <a:t>يسعى المعلم لإكساب الطالب المهارات العقلية والعلمية التي تنمي لديه التفكير العلمي الناقد وحب التعلم الذاتي المستمر وممارسته. </a:t>
            </a:r>
          </a:p>
          <a:p>
            <a:pPr algn="just" rtl="1">
              <a:lnSpc>
                <a:spcPts val="2519"/>
              </a:lnSpc>
            </a:pPr>
            <a:endParaRPr lang="ar-EG" sz="1799" b="1" dirty="0">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3A92558F-7675-1049-59EF-224E18D4D1C1}"/>
              </a:ext>
            </a:extLst>
          </p:cNvPr>
          <p:cNvGrpSpPr/>
          <p:nvPr/>
        </p:nvGrpSpPr>
        <p:grpSpPr>
          <a:xfrm>
            <a:off x="756000" y="756000"/>
            <a:ext cx="6048000" cy="9180000"/>
            <a:chOff x="0" y="0"/>
            <a:chExt cx="2167467" cy="3289905"/>
          </a:xfrm>
        </p:grpSpPr>
        <p:sp>
          <p:nvSpPr>
            <p:cNvPr id="15" name="Freeform 8">
              <a:extLst>
                <a:ext uri="{FF2B5EF4-FFF2-40B4-BE49-F238E27FC236}">
                  <a16:creationId xmlns:a16="http://schemas.microsoft.com/office/drawing/2014/main" id="{F5AC7C15-777B-D79A-46F0-B7655DB84220}"/>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16" name="TextBox 9">
              <a:extLst>
                <a:ext uri="{FF2B5EF4-FFF2-40B4-BE49-F238E27FC236}">
                  <a16:creationId xmlns:a16="http://schemas.microsoft.com/office/drawing/2014/main" id="{D016D5DA-660B-1CF6-44E1-871E0DEA88A7}"/>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3203780" y="1148408"/>
            <a:ext cx="3186028" cy="359073"/>
          </a:xfrm>
          <a:prstGeom prst="rect">
            <a:avLst/>
          </a:prstGeom>
        </p:spPr>
        <p:txBody>
          <a:bodyPr lIns="0" tIns="0" rIns="0" bIns="0" rtlCol="0" anchor="t">
            <a:spAutoFit/>
          </a:bodyPr>
          <a:lstStyle/>
          <a:p>
            <a:pPr algn="ctr" rtl="1">
              <a:lnSpc>
                <a:spcPts val="2799"/>
              </a:lnSpc>
            </a:pPr>
            <a:r>
              <a:rPr lang="ar-EG" sz="1999" b="1" dirty="0">
                <a:solidFill>
                  <a:srgbClr val="7AA4B4"/>
                </a:solidFill>
                <a:latin typeface="29LT Bukra Condensed Bold"/>
                <a:ea typeface="29LT Bukra Condensed Bold"/>
                <a:cs typeface="29LT Bukra Condensed Bold"/>
                <a:sym typeface="29LT Bukra Condensed Bold"/>
                <a:rtl/>
              </a:rPr>
              <a:t>المادة السادسة : المعلم والمجتمع .</a:t>
            </a:r>
          </a:p>
        </p:txBody>
      </p:sp>
      <p:sp>
        <p:nvSpPr>
          <p:cNvPr id="12" name="TextBox 12"/>
          <p:cNvSpPr txBox="1"/>
          <p:nvPr/>
        </p:nvSpPr>
        <p:spPr>
          <a:xfrm>
            <a:off x="864000" y="3350928"/>
            <a:ext cx="5813573" cy="5393618"/>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أمين على كيان الوطن ووحدته وتعاون أبنائه، يعمل جاهداً لتسود المحبة المثمرة والاحترام الصادق بين المواطنين جميعاً وبينهم وبين أولي الأمر منهم، تحقيقاً لأمن الوطن واستقراره، وتمكيناً لنمائه وازدهاره، وحرصاً على سمعته ومكانته بين المجتمعات الإنسانية الراقية.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موضع تقدير المجتمع، واحترامه، وهو لذلك حريص على أن يكون في مستوى هذه الثقة وذلك التقدير والاحترام، ويحرص على ألا يؤثر عنه إلا ما يؤكد ثقة المجتمع به واحترامه له.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عضو مؤثر في مجتمعه، تعلق عليه الآمال في التقدم المعرفي والارتقاء العلمي والإبداع الفكري والإسهام الحضاري ونشر هذه الشمائل الحميدة بين طلابه.</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المعلم صورة صادقة للمثقف المنتمي الى دينه ووطنه ,الأمر الذي يلزمه توسيع نطاق ثقافته وتنويع مصادرها ، ليكون قادراً على تكوين رأي ناضج مبني على العلم والمعرفة والخبرة الواسعة ُيعين به طلابه على سعة الأفق ورؤية وجهات النظر المتباينة باعتبارها مكونات ثقافية تتكامل وتتعاون في بناء الحضارة الإنسانية.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3" name="TextBox 13"/>
          <p:cNvSpPr txBox="1"/>
          <p:nvPr/>
        </p:nvSpPr>
        <p:spPr>
          <a:xfrm>
            <a:off x="864000" y="2315263"/>
            <a:ext cx="5813573"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يعزز المعلم لدى الطلاب الإحساس بالانتماء لدينهم ووطنهم كما ينمي لديهم أهمية التفاعل الإيجابي مع الثقافات الأخرى ، فالحكمة ضالة المؤمن أنى وجدها فهو أحق الناس بها.</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6C614454-6650-4F6F-50C5-1D3FC9816BCC}"/>
              </a:ext>
            </a:extLst>
          </p:cNvPr>
          <p:cNvGrpSpPr/>
          <p:nvPr/>
        </p:nvGrpSpPr>
        <p:grpSpPr>
          <a:xfrm>
            <a:off x="756000" y="756000"/>
            <a:ext cx="6048000" cy="9180000"/>
            <a:chOff x="0" y="0"/>
            <a:chExt cx="2167467" cy="3289905"/>
          </a:xfrm>
        </p:grpSpPr>
        <p:sp>
          <p:nvSpPr>
            <p:cNvPr id="17" name="Freeform 8">
              <a:extLst>
                <a:ext uri="{FF2B5EF4-FFF2-40B4-BE49-F238E27FC236}">
                  <a16:creationId xmlns:a16="http://schemas.microsoft.com/office/drawing/2014/main" id="{CE929692-0C74-9307-FC93-ABC282C2C2AB}"/>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18" name="TextBox 9">
              <a:extLst>
                <a:ext uri="{FF2B5EF4-FFF2-40B4-BE49-F238E27FC236}">
                  <a16:creationId xmlns:a16="http://schemas.microsoft.com/office/drawing/2014/main" id="{4AF11FE2-5839-3D46-576F-58926238DFD0}"/>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944391" y="1130494"/>
            <a:ext cx="3357363" cy="718145"/>
          </a:xfrm>
          <a:prstGeom prst="rect">
            <a:avLst/>
          </a:prstGeom>
        </p:spPr>
        <p:txBody>
          <a:bodyPr lIns="0" tIns="0" rIns="0" bIns="0" rtlCol="0" anchor="t">
            <a:spAutoFit/>
          </a:bodyPr>
          <a:lstStyle/>
          <a:p>
            <a:pPr algn="ctr" rtl="1">
              <a:lnSpc>
                <a:spcPts val="2799"/>
              </a:lnSpc>
            </a:pPr>
            <a:r>
              <a:rPr lang="ar-EG" sz="1999" b="1" dirty="0">
                <a:solidFill>
                  <a:srgbClr val="7AA4B4"/>
                </a:solidFill>
                <a:latin typeface="29LT Bukra Condensed Bold"/>
                <a:ea typeface="29LT Bukra Condensed Bold"/>
                <a:cs typeface="29LT Bukra Condensed Bold"/>
                <a:sym typeface="29LT Bukra Condensed Bold"/>
                <a:rtl/>
              </a:rPr>
              <a:t>المادة السابعة :المعلم والمجتمع </a:t>
            </a:r>
          </a:p>
          <a:p>
            <a:pPr algn="ctr" rtl="1">
              <a:lnSpc>
                <a:spcPts val="2799"/>
              </a:lnSpc>
            </a:pPr>
            <a:r>
              <a:rPr lang="ar-EG" sz="1999" b="1" dirty="0">
                <a:solidFill>
                  <a:srgbClr val="7AA4B4"/>
                </a:solidFill>
                <a:latin typeface="29LT Bukra Condensed Bold"/>
                <a:ea typeface="29LT Bukra Condensed Bold"/>
                <a:cs typeface="29LT Bukra Condensed Bold"/>
                <a:sym typeface="29LT Bukra Condensed Bold"/>
                <a:rtl/>
              </a:rPr>
              <a:t>المدرسي .</a:t>
            </a:r>
          </a:p>
        </p:txBody>
      </p:sp>
      <p:sp>
        <p:nvSpPr>
          <p:cNvPr id="12" name="TextBox 12"/>
          <p:cNvSpPr txBox="1"/>
          <p:nvPr/>
        </p:nvSpPr>
        <p:spPr>
          <a:xfrm>
            <a:off x="864000" y="3423143"/>
            <a:ext cx="5751588"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يدرك المعلم أن احترام قواعد السلوك الوظيفي والالتزام بالأنظمة والتعليمات وتنفيذها والمشاركة الإيجابية في نشاطات المدرسة وفعالياتها المختلفة أركان أساسية في تحقيق أهداف المؤسسة التعليمية.</a:t>
            </a:r>
          </a:p>
        </p:txBody>
      </p:sp>
      <p:sp>
        <p:nvSpPr>
          <p:cNvPr id="13" name="TextBox 13"/>
          <p:cNvSpPr txBox="1"/>
          <p:nvPr/>
        </p:nvSpPr>
        <p:spPr>
          <a:xfrm>
            <a:off x="864000" y="2681439"/>
            <a:ext cx="5751588" cy="992604"/>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الثقة المتبادلة والعمل بروح الفريق الواحد هما أساس العلاقة بين المعلم وزملائه وبين المعلمين والإدارة التربوية.</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4" name="TextBox 14"/>
          <p:cNvSpPr txBox="1"/>
          <p:nvPr/>
        </p:nvSpPr>
        <p:spPr>
          <a:xfrm>
            <a:off x="2379710" y="4817270"/>
            <a:ext cx="2800581" cy="359073"/>
          </a:xfrm>
          <a:prstGeom prst="rect">
            <a:avLst/>
          </a:prstGeom>
        </p:spPr>
        <p:txBody>
          <a:bodyPr lIns="0" tIns="0" rIns="0" bIns="0" rtlCol="0" anchor="t">
            <a:spAutoFit/>
          </a:bodyPr>
          <a:lstStyle/>
          <a:p>
            <a:pPr algn="ctr" rtl="1">
              <a:lnSpc>
                <a:spcPts val="2799"/>
              </a:lnSpc>
            </a:pPr>
            <a:r>
              <a:rPr lang="ar-EG" sz="1999" b="1">
                <a:solidFill>
                  <a:srgbClr val="7AA4B4"/>
                </a:solidFill>
                <a:latin typeface="29LT Bukra Condensed Bold"/>
                <a:ea typeface="29LT Bukra Condensed Bold"/>
                <a:cs typeface="29LT Bukra Condensed Bold"/>
                <a:sym typeface="29LT Bukra Condensed Bold"/>
                <a:rtl/>
              </a:rPr>
              <a:t>المادة الثامنة : المعلم والأسرة .</a:t>
            </a:r>
          </a:p>
        </p:txBody>
      </p:sp>
      <p:sp>
        <p:nvSpPr>
          <p:cNvPr id="15" name="TextBox 15"/>
          <p:cNvSpPr txBox="1"/>
          <p:nvPr/>
        </p:nvSpPr>
        <p:spPr>
          <a:xfrm>
            <a:off x="864000" y="5395087"/>
            <a:ext cx="5751588" cy="2878753"/>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شريك الوالدين في التربية والتنشئة ، فهو حريص على توطيد أواصر الثقة بين البيت والمدرسة.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يعي أن التشاور مع الأسرة بشأن كل أمر يهم مستقبل الطلاب أو يؤثر في مسيرتهم العلمية وفي كل تغير يطرأ على سلوكهم ، أمر بالغ النفع والأهمية.</a:t>
            </a:r>
          </a:p>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يؤدي العاملون في مهنة التعليم واجباتهم كافة ويصبغون سلوكهم كله بروح المبادئ التي تضمنتها هذه الأخلاقيات ويعملون على نشرها وترسيخها وتأصيلها والالتزام بها بين زملائهم وفي المجتمع بوجه عام.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TextBox 8"/>
          <p:cNvSpPr txBox="1"/>
          <p:nvPr/>
        </p:nvSpPr>
        <p:spPr>
          <a:xfrm>
            <a:off x="990252" y="5326022"/>
            <a:ext cx="3934325" cy="872034"/>
          </a:xfrm>
          <a:prstGeom prst="rect">
            <a:avLst/>
          </a:prstGeom>
        </p:spPr>
        <p:txBody>
          <a:bodyPr lIns="0" tIns="0" rIns="0" bIns="0" rtlCol="0" anchor="t">
            <a:spAutoFit/>
          </a:bodyPr>
          <a:lstStyle/>
          <a:p>
            <a:pPr algn="ctr" rtl="1">
              <a:lnSpc>
                <a:spcPts val="6762"/>
              </a:lnSpc>
            </a:pPr>
            <a:r>
              <a:rPr lang="ar-EG" sz="4830" b="1" dirty="0">
                <a:solidFill>
                  <a:srgbClr val="000000"/>
                </a:solidFill>
                <a:latin typeface="29LT Bukra Condensed Bold"/>
                <a:ea typeface="29LT Bukra Condensed Bold"/>
                <a:cs typeface="29LT Bukra Condensed Bold"/>
                <a:sym typeface="29LT Bukra Condensed Bold"/>
                <a:rtl/>
              </a:rPr>
              <a:t>الرؤية </a:t>
            </a:r>
            <a:r>
              <a:rPr lang="ar-EG" sz="4830" b="1" dirty="0">
                <a:solidFill>
                  <a:srgbClr val="7AA4B4"/>
                </a:solidFill>
                <a:latin typeface="29LT Bukra Condensed Bold"/>
                <a:ea typeface="29LT Bukra Condensed Bold"/>
                <a:cs typeface="29LT Bukra Condensed Bold"/>
                <a:sym typeface="29LT Bukra Condensed Bold"/>
                <a:rtl/>
              </a:rPr>
              <a:t>والرسالة</a:t>
            </a:r>
            <a:r>
              <a:rPr lang="ar-EG" sz="4830" b="1" dirty="0">
                <a:solidFill>
                  <a:srgbClr val="EF9ACF"/>
                </a:solidFill>
                <a:latin typeface="29LT Bukra Condensed Bold"/>
                <a:ea typeface="29LT Bukra Condensed Bold"/>
                <a:cs typeface="29LT Bukra Condensed Bold"/>
                <a:sym typeface="29LT Bukra Condensed Bold"/>
                <a:rtl/>
              </a:rPr>
              <a:t> </a:t>
            </a:r>
          </a:p>
        </p:txBody>
      </p:sp>
      <p:sp>
        <p:nvSpPr>
          <p:cNvPr id="9" name="Freeform 9"/>
          <p:cNvSpPr/>
          <p:nvPr/>
        </p:nvSpPr>
        <p:spPr>
          <a:xfrm>
            <a:off x="3625850" y="1387770"/>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3671466" y="5401849"/>
            <a:ext cx="2580322" cy="648306"/>
          </a:xfrm>
          <a:custGeom>
            <a:avLst/>
            <a:gdLst/>
            <a:ahLst/>
            <a:cxnLst/>
            <a:rect l="l" t="t" r="r" b="b"/>
            <a:pathLst>
              <a:path w="2580322" h="648306">
                <a:moveTo>
                  <a:pt x="0" y="0"/>
                </a:moveTo>
                <a:lnTo>
                  <a:pt x="2580322" y="0"/>
                </a:lnTo>
                <a:lnTo>
                  <a:pt x="2580322" y="648306"/>
                </a:lnTo>
                <a:lnTo>
                  <a:pt x="0" y="6483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a:off x="1091144" y="1957177"/>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a:off x="1091144" y="5867948"/>
            <a:ext cx="5160644" cy="3388823"/>
          </a:xfrm>
          <a:custGeom>
            <a:avLst/>
            <a:gdLst/>
            <a:ahLst/>
            <a:cxnLst/>
            <a:rect l="l" t="t" r="r" b="b"/>
            <a:pathLst>
              <a:path w="5160644" h="3388823">
                <a:moveTo>
                  <a:pt x="0" y="0"/>
                </a:moveTo>
                <a:lnTo>
                  <a:pt x="5160644" y="0"/>
                </a:lnTo>
                <a:lnTo>
                  <a:pt x="5160644" y="3388823"/>
                </a:lnTo>
                <a:lnTo>
                  <a:pt x="0" y="3388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2" name="Freeform 12"/>
          <p:cNvSpPr/>
          <p:nvPr/>
        </p:nvSpPr>
        <p:spPr>
          <a:xfrm>
            <a:off x="3671466" y="1268020"/>
            <a:ext cx="2397837" cy="602457"/>
          </a:xfrm>
          <a:custGeom>
            <a:avLst/>
            <a:gdLst/>
            <a:ahLst/>
            <a:cxnLst/>
            <a:rect l="l" t="t" r="r" b="b"/>
            <a:pathLst>
              <a:path w="2397837" h="602457">
                <a:moveTo>
                  <a:pt x="0" y="0"/>
                </a:moveTo>
                <a:lnTo>
                  <a:pt x="2397837" y="0"/>
                </a:lnTo>
                <a:lnTo>
                  <a:pt x="2397837" y="602456"/>
                </a:lnTo>
                <a:lnTo>
                  <a:pt x="0" y="6024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4" name="Freeform 14"/>
          <p:cNvSpPr/>
          <p:nvPr/>
        </p:nvSpPr>
        <p:spPr>
          <a:xfrm>
            <a:off x="5186284" y="1367023"/>
            <a:ext cx="630720" cy="404449"/>
          </a:xfrm>
          <a:custGeom>
            <a:avLst/>
            <a:gdLst/>
            <a:ahLst/>
            <a:cxnLst/>
            <a:rect l="l" t="t" r="r" b="b"/>
            <a:pathLst>
              <a:path w="630720" h="404449">
                <a:moveTo>
                  <a:pt x="0" y="0"/>
                </a:moveTo>
                <a:lnTo>
                  <a:pt x="630720" y="0"/>
                </a:lnTo>
                <a:lnTo>
                  <a:pt x="630720" y="404449"/>
                </a:lnTo>
                <a:lnTo>
                  <a:pt x="0" y="4044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15" name="Freeform 15"/>
          <p:cNvSpPr/>
          <p:nvPr/>
        </p:nvSpPr>
        <p:spPr>
          <a:xfrm>
            <a:off x="5262986" y="5447699"/>
            <a:ext cx="641032" cy="574597"/>
          </a:xfrm>
          <a:custGeom>
            <a:avLst/>
            <a:gdLst/>
            <a:ahLst/>
            <a:cxnLst/>
            <a:rect l="l" t="t" r="r" b="b"/>
            <a:pathLst>
              <a:path w="641032" h="574597">
                <a:moveTo>
                  <a:pt x="0" y="0"/>
                </a:moveTo>
                <a:lnTo>
                  <a:pt x="641032" y="0"/>
                </a:lnTo>
                <a:lnTo>
                  <a:pt x="641032" y="574597"/>
                </a:lnTo>
                <a:lnTo>
                  <a:pt x="0" y="5745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6" name="TextBox 16"/>
          <p:cNvSpPr txBox="1"/>
          <p:nvPr/>
        </p:nvSpPr>
        <p:spPr>
          <a:xfrm>
            <a:off x="1525928" y="2595635"/>
            <a:ext cx="4291077" cy="1845247"/>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السعي إلى تحقيق التميز والريادة في مجال التعليم وخدمة المتعلمين بما يعود عليهم بالنفع وتنمية قدراتهم اللغوية والفكرية، وبناء المجتمع المعرفي في إطار من القيم الإسلامية والثقافية والاجتماعية للمجتمع وبما يسهم في تحقيق التنمية المستدامة.</a:t>
            </a:r>
          </a:p>
        </p:txBody>
      </p:sp>
      <p:sp>
        <p:nvSpPr>
          <p:cNvPr id="17" name="TextBox 17"/>
          <p:cNvSpPr txBox="1"/>
          <p:nvPr/>
        </p:nvSpPr>
        <p:spPr>
          <a:xfrm>
            <a:off x="1525928" y="6396832"/>
            <a:ext cx="4291077" cy="2207230"/>
          </a:xfrm>
          <a:prstGeom prst="rect">
            <a:avLst/>
          </a:prstGeom>
        </p:spPr>
        <p:txBody>
          <a:bodyPr lIns="0" tIns="0" rIns="0" bIns="0" rtlCol="0" anchor="t">
            <a:spAutoFit/>
          </a:bodyPr>
          <a:lstStyle/>
          <a:p>
            <a:pPr algn="r" rtl="1">
              <a:lnSpc>
                <a:spcPts val="2897"/>
              </a:lnSpc>
            </a:pPr>
            <a:r>
              <a:rPr lang="ar-EG" sz="1833" b="1">
                <a:solidFill>
                  <a:srgbClr val="000000"/>
                </a:solidFill>
                <a:latin typeface="29LT Bukra Condensed Bold"/>
                <a:ea typeface="29LT Bukra Condensed Bold"/>
                <a:cs typeface="29LT Bukra Condensed Bold"/>
                <a:sym typeface="29LT Bukra Condensed Bold"/>
                <a:rtl/>
              </a:rPr>
              <a:t>الترسيخ لأسس المهارات والاستراتيجيات التي تعين المتعلم وتساعده على اتقان مهارة الاستماع والتحدث والقراءة والكتابة وتنمية شخصية الطالب وتزويده بالمهارات التي تجعله قادرًا على الابتكار والقيادة والتعلم الذاتي والعمل الجماعي والمنافسة محليًا  . وإقليميًا وعالميًا.</a:t>
            </a:r>
          </a:p>
        </p:txBody>
      </p:sp>
      <p:sp>
        <p:nvSpPr>
          <p:cNvPr id="18" name="TextBox 18"/>
          <p:cNvSpPr txBox="1"/>
          <p:nvPr/>
        </p:nvSpPr>
        <p:spPr>
          <a:xfrm>
            <a:off x="4154240" y="1246925"/>
            <a:ext cx="992915" cy="422552"/>
          </a:xfrm>
          <a:prstGeom prst="rect">
            <a:avLst/>
          </a:prstGeom>
        </p:spPr>
        <p:txBody>
          <a:bodyPr lIns="0" tIns="0" rIns="0" bIns="0" rtlCol="0" anchor="t">
            <a:spAutoFit/>
          </a:bodyPr>
          <a:lstStyle/>
          <a:p>
            <a:pPr algn="r" rtl="1">
              <a:lnSpc>
                <a:spcPts val="3529"/>
              </a:lnSpc>
            </a:pPr>
            <a:r>
              <a:rPr lang="ar-EG" sz="2233" b="1" dirty="0">
                <a:solidFill>
                  <a:srgbClr val="255366"/>
                </a:solidFill>
                <a:latin typeface="29LT Bukra Condensed Bold"/>
                <a:ea typeface="29LT Bukra Condensed Bold"/>
                <a:cs typeface="29LT Bukra Condensed Bold"/>
                <a:sym typeface="29LT Bukra Condensed Bold"/>
                <a:rtl/>
              </a:rPr>
              <a:t>الرؤيـــــة </a:t>
            </a:r>
          </a:p>
        </p:txBody>
      </p:sp>
      <p:sp>
        <p:nvSpPr>
          <p:cNvPr id="19" name="TextBox 19"/>
          <p:cNvSpPr txBox="1"/>
          <p:nvPr/>
        </p:nvSpPr>
        <p:spPr>
          <a:xfrm>
            <a:off x="4154240" y="5412675"/>
            <a:ext cx="992915" cy="422552"/>
          </a:xfrm>
          <a:prstGeom prst="rect">
            <a:avLst/>
          </a:prstGeom>
        </p:spPr>
        <p:txBody>
          <a:bodyPr lIns="0" tIns="0" rIns="0" bIns="0" rtlCol="0" anchor="t">
            <a:spAutoFit/>
          </a:bodyPr>
          <a:lstStyle/>
          <a:p>
            <a:pPr algn="r" rtl="1">
              <a:lnSpc>
                <a:spcPts val="3529"/>
              </a:lnSpc>
            </a:pPr>
            <a:r>
              <a:rPr lang="ar-EG" sz="2233" b="1" dirty="0">
                <a:solidFill>
                  <a:srgbClr val="255366"/>
                </a:solidFill>
                <a:latin typeface="29LT Bukra Condensed Bold"/>
                <a:ea typeface="29LT Bukra Condensed Bold"/>
                <a:cs typeface="29LT Bukra Condensed Bold"/>
                <a:sym typeface="29LT Bukra Condensed Bold"/>
                <a:rtl/>
              </a:rPr>
              <a:t>الرســـالة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3462108" y="1288755"/>
            <a:ext cx="2456434" cy="3122721"/>
          </a:xfrm>
          <a:custGeom>
            <a:avLst/>
            <a:gdLst/>
            <a:ahLst/>
            <a:cxnLst/>
            <a:rect l="l" t="t" r="r" b="b"/>
            <a:pathLst>
              <a:path w="2774617" h="3506625">
                <a:moveTo>
                  <a:pt x="0" y="0"/>
                </a:moveTo>
                <a:lnTo>
                  <a:pt x="2774617" y="0"/>
                </a:lnTo>
                <a:lnTo>
                  <a:pt x="2774617" y="3506625"/>
                </a:lnTo>
                <a:lnTo>
                  <a:pt x="0" y="3506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1579104" y="5325875"/>
            <a:ext cx="3111221" cy="872034"/>
          </a:xfrm>
          <a:prstGeom prst="rect">
            <a:avLst/>
          </a:prstGeom>
        </p:spPr>
        <p:txBody>
          <a:bodyPr lIns="0" tIns="0" rIns="0" bIns="0" rtlCol="0" anchor="t">
            <a:spAutoFit/>
          </a:bodyPr>
          <a:lstStyle/>
          <a:p>
            <a:pPr algn="ctr" rtl="1">
              <a:lnSpc>
                <a:spcPts val="6762"/>
              </a:lnSpc>
            </a:pPr>
            <a:r>
              <a:rPr lang="ar-EG" sz="4830" b="1" dirty="0">
                <a:solidFill>
                  <a:srgbClr val="000000"/>
                </a:solidFill>
                <a:latin typeface="29LT Bukra Condensed Bold"/>
                <a:ea typeface="29LT Bukra Condensed Bold"/>
                <a:cs typeface="29LT Bukra Condensed Bold"/>
                <a:sym typeface="29LT Bukra Condensed Bold"/>
                <a:rtl/>
              </a:rPr>
              <a:t>بيانات </a:t>
            </a:r>
            <a:r>
              <a:rPr lang="ar-EG" sz="4830" b="1" dirty="0">
                <a:solidFill>
                  <a:srgbClr val="255366"/>
                </a:solidFill>
                <a:latin typeface="29LT Bukra Condensed Bold"/>
                <a:ea typeface="29LT Bukra Condensed Bold"/>
                <a:cs typeface="29LT Bukra Condensed Bold"/>
                <a:sym typeface="29LT Bukra Condensed Bold"/>
                <a:rtl/>
              </a:rPr>
              <a:t>عامة</a:t>
            </a:r>
            <a:r>
              <a:rPr lang="ar-EG" sz="4830"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1" name="Freeform 11"/>
          <p:cNvSpPr/>
          <p:nvPr/>
        </p:nvSpPr>
        <p:spPr>
          <a:xfrm>
            <a:off x="5281952" y="2131468"/>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12" name="TextBox 12"/>
          <p:cNvSpPr txBox="1"/>
          <p:nvPr/>
        </p:nvSpPr>
        <p:spPr>
          <a:xfrm>
            <a:off x="5281952" y="2023842"/>
            <a:ext cx="1398623" cy="661141"/>
          </a:xfrm>
          <a:prstGeom prst="rect">
            <a:avLst/>
          </a:prstGeom>
        </p:spPr>
        <p:txBody>
          <a:bodyPr lIns="50800" tIns="50800" rIns="50800" bIns="50800" rtlCol="0" anchor="ctr"/>
          <a:lstStyle/>
          <a:p>
            <a:pPr algn="ctr">
              <a:lnSpc>
                <a:spcPts val="3359"/>
              </a:lnSpc>
            </a:pPr>
            <a:endParaRPr/>
          </a:p>
        </p:txBody>
      </p:sp>
      <p:sp>
        <p:nvSpPr>
          <p:cNvPr id="14" name="Freeform 14"/>
          <p:cNvSpPr/>
          <p:nvPr/>
        </p:nvSpPr>
        <p:spPr>
          <a:xfrm>
            <a:off x="900110" y="2131468"/>
            <a:ext cx="4322760" cy="553515"/>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15" name="TextBox 15"/>
          <p:cNvSpPr txBox="1"/>
          <p:nvPr/>
        </p:nvSpPr>
        <p:spPr>
          <a:xfrm>
            <a:off x="900110" y="2023842"/>
            <a:ext cx="4322760" cy="661141"/>
          </a:xfrm>
          <a:prstGeom prst="rect">
            <a:avLst/>
          </a:prstGeom>
        </p:spPr>
        <p:txBody>
          <a:bodyPr lIns="50800" tIns="50800" rIns="50800" bIns="50800" rtlCol="0" anchor="ctr"/>
          <a:lstStyle/>
          <a:p>
            <a:pPr algn="ctr">
              <a:lnSpc>
                <a:spcPts val="3359"/>
              </a:lnSpc>
            </a:pPr>
            <a:endParaRPr/>
          </a:p>
        </p:txBody>
      </p:sp>
      <p:sp>
        <p:nvSpPr>
          <p:cNvPr id="16" name="TextBox 16"/>
          <p:cNvSpPr txBox="1"/>
          <p:nvPr/>
        </p:nvSpPr>
        <p:spPr>
          <a:xfrm>
            <a:off x="2654139" y="886400"/>
            <a:ext cx="2251722" cy="628377"/>
          </a:xfrm>
          <a:prstGeom prst="rect">
            <a:avLst/>
          </a:prstGeom>
        </p:spPr>
        <p:txBody>
          <a:bodyPr lIns="0" tIns="0" rIns="0" bIns="0" rtlCol="0" anchor="t">
            <a:spAutoFit/>
          </a:bodyPr>
          <a:lstStyle/>
          <a:p>
            <a:pPr algn="ctr" rtl="1">
              <a:lnSpc>
                <a:spcPts val="4894"/>
              </a:lnSpc>
            </a:pPr>
            <a:r>
              <a:rPr lang="ar-EG" sz="3495" b="1" dirty="0">
                <a:solidFill>
                  <a:srgbClr val="000000"/>
                </a:solidFill>
                <a:latin typeface="29LT Bukra Condensed Bold"/>
                <a:ea typeface="29LT Bukra Condensed Bold"/>
                <a:cs typeface="29LT Bukra Condensed Bold"/>
                <a:sym typeface="29LT Bukra Condensed Bold"/>
                <a:rtl/>
              </a:rPr>
              <a:t>بيانات</a:t>
            </a:r>
            <a:r>
              <a:rPr lang="ar-EG" sz="3495" b="1" dirty="0">
                <a:solidFill>
                  <a:srgbClr val="0FA596"/>
                </a:solidFill>
                <a:latin typeface="29LT Bukra Condensed Bold"/>
                <a:ea typeface="29LT Bukra Condensed Bold"/>
                <a:cs typeface="29LT Bukra Condensed Bold"/>
                <a:sym typeface="29LT Bukra Condensed Bold"/>
                <a:rtl/>
              </a:rPr>
              <a:t> </a:t>
            </a:r>
            <a:r>
              <a:rPr lang="ar-EG" sz="3495" b="1" dirty="0">
                <a:solidFill>
                  <a:srgbClr val="255366"/>
                </a:solidFill>
                <a:latin typeface="29LT Bukra Condensed Bold"/>
                <a:ea typeface="29LT Bukra Condensed Bold"/>
                <a:cs typeface="29LT Bukra Condensed Bold"/>
                <a:sym typeface="29LT Bukra Condensed Bold"/>
                <a:rtl/>
              </a:rPr>
              <a:t>عـامة</a:t>
            </a:r>
            <a:r>
              <a:rPr lang="ar-EG" sz="3495" b="1" dirty="0">
                <a:solidFill>
                  <a:srgbClr val="BD4B85"/>
                </a:solidFill>
                <a:latin typeface="29LT Bukra Condensed Bold"/>
                <a:ea typeface="29LT Bukra Condensed Bold"/>
                <a:cs typeface="29LT Bukra Condensed Bold"/>
                <a:sym typeface="29LT Bukra Condensed Bold"/>
                <a:rtl/>
              </a:rPr>
              <a:t> </a:t>
            </a:r>
          </a:p>
        </p:txBody>
      </p:sp>
      <p:sp>
        <p:nvSpPr>
          <p:cNvPr id="17" name="TextBox 17"/>
          <p:cNvSpPr txBox="1"/>
          <p:nvPr/>
        </p:nvSpPr>
        <p:spPr>
          <a:xfrm>
            <a:off x="5069442" y="212210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الاسم </a:t>
            </a:r>
          </a:p>
        </p:txBody>
      </p:sp>
      <p:sp>
        <p:nvSpPr>
          <p:cNvPr id="19" name="Freeform 19"/>
          <p:cNvSpPr/>
          <p:nvPr/>
        </p:nvSpPr>
        <p:spPr>
          <a:xfrm>
            <a:off x="5260848" y="2785268"/>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20" name="TextBox 20"/>
          <p:cNvSpPr txBox="1"/>
          <p:nvPr/>
        </p:nvSpPr>
        <p:spPr>
          <a:xfrm>
            <a:off x="5260848" y="2677642"/>
            <a:ext cx="1398623" cy="661141"/>
          </a:xfrm>
          <a:prstGeom prst="rect">
            <a:avLst/>
          </a:prstGeom>
        </p:spPr>
        <p:txBody>
          <a:bodyPr lIns="50800" tIns="50800" rIns="50800" bIns="50800" rtlCol="0" anchor="ctr"/>
          <a:lstStyle/>
          <a:p>
            <a:pPr algn="ctr">
              <a:lnSpc>
                <a:spcPts val="3359"/>
              </a:lnSpc>
            </a:pPr>
            <a:endParaRPr/>
          </a:p>
        </p:txBody>
      </p:sp>
      <p:sp>
        <p:nvSpPr>
          <p:cNvPr id="22" name="Freeform 22"/>
          <p:cNvSpPr/>
          <p:nvPr/>
        </p:nvSpPr>
        <p:spPr>
          <a:xfrm>
            <a:off x="5260848" y="3531638"/>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23" name="TextBox 23"/>
          <p:cNvSpPr txBox="1"/>
          <p:nvPr/>
        </p:nvSpPr>
        <p:spPr>
          <a:xfrm>
            <a:off x="5260848" y="3424012"/>
            <a:ext cx="1398623" cy="661141"/>
          </a:xfrm>
          <a:prstGeom prst="rect">
            <a:avLst/>
          </a:prstGeom>
        </p:spPr>
        <p:txBody>
          <a:bodyPr lIns="50800" tIns="50800" rIns="50800" bIns="50800" rtlCol="0" anchor="ctr"/>
          <a:lstStyle/>
          <a:p>
            <a:pPr algn="ctr">
              <a:lnSpc>
                <a:spcPts val="3359"/>
              </a:lnSpc>
            </a:pPr>
            <a:endParaRPr/>
          </a:p>
        </p:txBody>
      </p:sp>
      <p:sp>
        <p:nvSpPr>
          <p:cNvPr id="25" name="Freeform 25"/>
          <p:cNvSpPr/>
          <p:nvPr/>
        </p:nvSpPr>
        <p:spPr>
          <a:xfrm>
            <a:off x="5260848" y="4243785"/>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26" name="TextBox 26"/>
          <p:cNvSpPr txBox="1"/>
          <p:nvPr/>
        </p:nvSpPr>
        <p:spPr>
          <a:xfrm>
            <a:off x="5260848" y="4136159"/>
            <a:ext cx="1398623" cy="661141"/>
          </a:xfrm>
          <a:prstGeom prst="rect">
            <a:avLst/>
          </a:prstGeom>
        </p:spPr>
        <p:txBody>
          <a:bodyPr lIns="50800" tIns="50800" rIns="50800" bIns="50800" rtlCol="0" anchor="ctr"/>
          <a:lstStyle/>
          <a:p>
            <a:pPr algn="ctr">
              <a:lnSpc>
                <a:spcPts val="3359"/>
              </a:lnSpc>
            </a:pPr>
            <a:endParaRPr/>
          </a:p>
        </p:txBody>
      </p:sp>
      <p:sp>
        <p:nvSpPr>
          <p:cNvPr id="28" name="Freeform 28"/>
          <p:cNvSpPr/>
          <p:nvPr/>
        </p:nvSpPr>
        <p:spPr>
          <a:xfrm>
            <a:off x="3824248" y="2785268"/>
            <a:ext cx="1377519" cy="553515"/>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29" name="TextBox 29"/>
          <p:cNvSpPr txBox="1"/>
          <p:nvPr/>
        </p:nvSpPr>
        <p:spPr>
          <a:xfrm>
            <a:off x="3824248" y="2677642"/>
            <a:ext cx="1377519" cy="661141"/>
          </a:xfrm>
          <a:prstGeom prst="rect">
            <a:avLst/>
          </a:prstGeom>
        </p:spPr>
        <p:txBody>
          <a:bodyPr lIns="50800" tIns="50800" rIns="50800" bIns="50800" rtlCol="0" anchor="ctr"/>
          <a:lstStyle/>
          <a:p>
            <a:pPr algn="ctr">
              <a:lnSpc>
                <a:spcPts val="3359"/>
              </a:lnSpc>
            </a:pPr>
            <a:endParaRPr/>
          </a:p>
        </p:txBody>
      </p:sp>
      <p:sp>
        <p:nvSpPr>
          <p:cNvPr id="31" name="Freeform 31"/>
          <p:cNvSpPr/>
          <p:nvPr/>
        </p:nvSpPr>
        <p:spPr>
          <a:xfrm>
            <a:off x="3824248" y="3531638"/>
            <a:ext cx="1377519" cy="553515"/>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32" name="TextBox 32"/>
          <p:cNvSpPr txBox="1"/>
          <p:nvPr/>
        </p:nvSpPr>
        <p:spPr>
          <a:xfrm>
            <a:off x="3824248" y="3424012"/>
            <a:ext cx="1377519" cy="661141"/>
          </a:xfrm>
          <a:prstGeom prst="rect">
            <a:avLst/>
          </a:prstGeom>
        </p:spPr>
        <p:txBody>
          <a:bodyPr lIns="50800" tIns="50800" rIns="50800" bIns="50800" rtlCol="0" anchor="ctr"/>
          <a:lstStyle/>
          <a:p>
            <a:pPr algn="ctr">
              <a:lnSpc>
                <a:spcPts val="3359"/>
              </a:lnSpc>
            </a:pPr>
            <a:endParaRPr/>
          </a:p>
        </p:txBody>
      </p:sp>
      <p:sp>
        <p:nvSpPr>
          <p:cNvPr id="34" name="Freeform 34"/>
          <p:cNvSpPr/>
          <p:nvPr/>
        </p:nvSpPr>
        <p:spPr>
          <a:xfrm>
            <a:off x="3824248" y="4243785"/>
            <a:ext cx="1377519" cy="553515"/>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35" name="TextBox 35"/>
          <p:cNvSpPr txBox="1"/>
          <p:nvPr/>
        </p:nvSpPr>
        <p:spPr>
          <a:xfrm>
            <a:off x="3824248" y="4136159"/>
            <a:ext cx="1377519" cy="661141"/>
          </a:xfrm>
          <a:prstGeom prst="rect">
            <a:avLst/>
          </a:prstGeom>
        </p:spPr>
        <p:txBody>
          <a:bodyPr lIns="50800" tIns="50800" rIns="50800" bIns="50800" rtlCol="0" anchor="ctr"/>
          <a:lstStyle/>
          <a:p>
            <a:pPr algn="ctr">
              <a:lnSpc>
                <a:spcPts val="3359"/>
              </a:lnSpc>
            </a:pPr>
            <a:endParaRPr/>
          </a:p>
        </p:txBody>
      </p:sp>
      <p:sp>
        <p:nvSpPr>
          <p:cNvPr id="36" name="TextBox 36"/>
          <p:cNvSpPr txBox="1"/>
          <p:nvPr/>
        </p:nvSpPr>
        <p:spPr>
          <a:xfrm>
            <a:off x="5048338" y="277590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المؤهل </a:t>
            </a:r>
          </a:p>
        </p:txBody>
      </p:sp>
      <p:sp>
        <p:nvSpPr>
          <p:cNvPr id="37" name="TextBox 37"/>
          <p:cNvSpPr txBox="1"/>
          <p:nvPr/>
        </p:nvSpPr>
        <p:spPr>
          <a:xfrm>
            <a:off x="5048338" y="352227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الجامعة </a:t>
            </a:r>
          </a:p>
        </p:txBody>
      </p:sp>
      <p:sp>
        <p:nvSpPr>
          <p:cNvPr id="38" name="TextBox 38"/>
          <p:cNvSpPr txBox="1"/>
          <p:nvPr/>
        </p:nvSpPr>
        <p:spPr>
          <a:xfrm>
            <a:off x="5048338" y="4234422"/>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تاريخ التعيين </a:t>
            </a:r>
          </a:p>
        </p:txBody>
      </p:sp>
      <p:sp>
        <p:nvSpPr>
          <p:cNvPr id="40" name="Freeform 40"/>
          <p:cNvSpPr/>
          <p:nvPr/>
        </p:nvSpPr>
        <p:spPr>
          <a:xfrm>
            <a:off x="2336711" y="2785268"/>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41" name="TextBox 41"/>
          <p:cNvSpPr txBox="1"/>
          <p:nvPr/>
        </p:nvSpPr>
        <p:spPr>
          <a:xfrm>
            <a:off x="2336711" y="2677642"/>
            <a:ext cx="1398623" cy="661141"/>
          </a:xfrm>
          <a:prstGeom prst="rect">
            <a:avLst/>
          </a:prstGeom>
        </p:spPr>
        <p:txBody>
          <a:bodyPr lIns="50800" tIns="50800" rIns="50800" bIns="50800" rtlCol="0" anchor="ctr"/>
          <a:lstStyle/>
          <a:p>
            <a:pPr algn="ctr">
              <a:lnSpc>
                <a:spcPts val="3359"/>
              </a:lnSpc>
            </a:pPr>
            <a:endParaRPr/>
          </a:p>
        </p:txBody>
      </p:sp>
      <p:sp>
        <p:nvSpPr>
          <p:cNvPr id="43" name="Freeform 43"/>
          <p:cNvSpPr/>
          <p:nvPr/>
        </p:nvSpPr>
        <p:spPr>
          <a:xfrm>
            <a:off x="2336711" y="3531638"/>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dirty="0"/>
          </a:p>
        </p:txBody>
      </p:sp>
      <p:sp>
        <p:nvSpPr>
          <p:cNvPr id="44" name="TextBox 44"/>
          <p:cNvSpPr txBox="1"/>
          <p:nvPr/>
        </p:nvSpPr>
        <p:spPr>
          <a:xfrm>
            <a:off x="2336711" y="3424012"/>
            <a:ext cx="1398623" cy="661141"/>
          </a:xfrm>
          <a:prstGeom prst="rect">
            <a:avLst/>
          </a:prstGeom>
        </p:spPr>
        <p:txBody>
          <a:bodyPr lIns="50800" tIns="50800" rIns="50800" bIns="50800" rtlCol="0" anchor="ctr"/>
          <a:lstStyle/>
          <a:p>
            <a:pPr algn="ctr">
              <a:lnSpc>
                <a:spcPts val="3359"/>
              </a:lnSpc>
            </a:pPr>
            <a:endParaRPr/>
          </a:p>
        </p:txBody>
      </p:sp>
      <p:sp>
        <p:nvSpPr>
          <p:cNvPr id="46" name="Freeform 46"/>
          <p:cNvSpPr/>
          <p:nvPr/>
        </p:nvSpPr>
        <p:spPr>
          <a:xfrm>
            <a:off x="2336711" y="4243785"/>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47" name="TextBox 47"/>
          <p:cNvSpPr txBox="1"/>
          <p:nvPr/>
        </p:nvSpPr>
        <p:spPr>
          <a:xfrm>
            <a:off x="2336711" y="4136159"/>
            <a:ext cx="1398623" cy="661141"/>
          </a:xfrm>
          <a:prstGeom prst="rect">
            <a:avLst/>
          </a:prstGeom>
        </p:spPr>
        <p:txBody>
          <a:bodyPr lIns="50800" tIns="50800" rIns="50800" bIns="50800" rtlCol="0" anchor="ctr"/>
          <a:lstStyle/>
          <a:p>
            <a:pPr algn="ctr">
              <a:lnSpc>
                <a:spcPts val="3359"/>
              </a:lnSpc>
            </a:pPr>
            <a:endParaRPr/>
          </a:p>
        </p:txBody>
      </p:sp>
      <p:sp>
        <p:nvSpPr>
          <p:cNvPr id="49" name="Freeform 49"/>
          <p:cNvSpPr/>
          <p:nvPr/>
        </p:nvSpPr>
        <p:spPr>
          <a:xfrm>
            <a:off x="900110" y="2785268"/>
            <a:ext cx="1377519" cy="553515"/>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50" name="TextBox 50"/>
          <p:cNvSpPr txBox="1"/>
          <p:nvPr/>
        </p:nvSpPr>
        <p:spPr>
          <a:xfrm>
            <a:off x="900110" y="2677642"/>
            <a:ext cx="1377519" cy="661141"/>
          </a:xfrm>
          <a:prstGeom prst="rect">
            <a:avLst/>
          </a:prstGeom>
        </p:spPr>
        <p:txBody>
          <a:bodyPr lIns="50800" tIns="50800" rIns="50800" bIns="50800" rtlCol="0" anchor="ctr"/>
          <a:lstStyle/>
          <a:p>
            <a:pPr algn="ctr">
              <a:lnSpc>
                <a:spcPts val="3359"/>
              </a:lnSpc>
            </a:pPr>
            <a:endParaRPr/>
          </a:p>
        </p:txBody>
      </p:sp>
      <p:sp>
        <p:nvSpPr>
          <p:cNvPr id="52" name="Freeform 52"/>
          <p:cNvSpPr/>
          <p:nvPr/>
        </p:nvSpPr>
        <p:spPr>
          <a:xfrm>
            <a:off x="900110" y="3531638"/>
            <a:ext cx="1377519" cy="553515"/>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53" name="TextBox 53"/>
          <p:cNvSpPr txBox="1"/>
          <p:nvPr/>
        </p:nvSpPr>
        <p:spPr>
          <a:xfrm>
            <a:off x="900110" y="3424012"/>
            <a:ext cx="1377519" cy="661141"/>
          </a:xfrm>
          <a:prstGeom prst="rect">
            <a:avLst/>
          </a:prstGeom>
        </p:spPr>
        <p:txBody>
          <a:bodyPr lIns="50800" tIns="50800" rIns="50800" bIns="50800" rtlCol="0" anchor="ctr"/>
          <a:lstStyle/>
          <a:p>
            <a:pPr algn="ctr">
              <a:lnSpc>
                <a:spcPts val="3359"/>
              </a:lnSpc>
            </a:pPr>
            <a:endParaRPr/>
          </a:p>
        </p:txBody>
      </p:sp>
      <p:sp>
        <p:nvSpPr>
          <p:cNvPr id="55" name="Freeform 55"/>
          <p:cNvSpPr/>
          <p:nvPr/>
        </p:nvSpPr>
        <p:spPr>
          <a:xfrm>
            <a:off x="900110" y="4243785"/>
            <a:ext cx="1377519" cy="553515"/>
          </a:xfrm>
          <a:custGeom>
            <a:avLst/>
            <a:gdLst/>
            <a:ahLst/>
            <a:cxnLst/>
            <a:rect l="l" t="t" r="r" b="b"/>
            <a:pathLst>
              <a:path w="609555" h="244932">
                <a:moveTo>
                  <a:pt x="0" y="0"/>
                </a:moveTo>
                <a:lnTo>
                  <a:pt x="609555" y="0"/>
                </a:lnTo>
                <a:lnTo>
                  <a:pt x="60955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56" name="TextBox 56"/>
          <p:cNvSpPr txBox="1"/>
          <p:nvPr/>
        </p:nvSpPr>
        <p:spPr>
          <a:xfrm>
            <a:off x="900110" y="4136159"/>
            <a:ext cx="1377519" cy="661141"/>
          </a:xfrm>
          <a:prstGeom prst="rect">
            <a:avLst/>
          </a:prstGeom>
        </p:spPr>
        <p:txBody>
          <a:bodyPr lIns="50800" tIns="50800" rIns="50800" bIns="50800" rtlCol="0" anchor="ctr"/>
          <a:lstStyle/>
          <a:p>
            <a:pPr algn="ctr">
              <a:lnSpc>
                <a:spcPts val="3359"/>
              </a:lnSpc>
            </a:pPr>
            <a:endParaRPr/>
          </a:p>
        </p:txBody>
      </p:sp>
      <p:sp>
        <p:nvSpPr>
          <p:cNvPr id="57" name="TextBox 57"/>
          <p:cNvSpPr txBox="1"/>
          <p:nvPr/>
        </p:nvSpPr>
        <p:spPr>
          <a:xfrm>
            <a:off x="2124201" y="2802681"/>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التخصص </a:t>
            </a:r>
          </a:p>
        </p:txBody>
      </p:sp>
      <p:sp>
        <p:nvSpPr>
          <p:cNvPr id="58" name="TextBox 58"/>
          <p:cNvSpPr txBox="1"/>
          <p:nvPr/>
        </p:nvSpPr>
        <p:spPr>
          <a:xfrm>
            <a:off x="2124201" y="352227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تاريخ التخرج </a:t>
            </a:r>
          </a:p>
        </p:txBody>
      </p:sp>
      <p:sp>
        <p:nvSpPr>
          <p:cNvPr id="59" name="TextBox 59"/>
          <p:cNvSpPr txBox="1"/>
          <p:nvPr/>
        </p:nvSpPr>
        <p:spPr>
          <a:xfrm>
            <a:off x="2124201" y="4234422"/>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تاريخ المباشرة </a:t>
            </a:r>
          </a:p>
        </p:txBody>
      </p:sp>
      <p:sp>
        <p:nvSpPr>
          <p:cNvPr id="61" name="Freeform 61"/>
          <p:cNvSpPr/>
          <p:nvPr/>
        </p:nvSpPr>
        <p:spPr>
          <a:xfrm>
            <a:off x="5281952" y="4959298"/>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62" name="TextBox 62"/>
          <p:cNvSpPr txBox="1"/>
          <p:nvPr/>
        </p:nvSpPr>
        <p:spPr>
          <a:xfrm>
            <a:off x="5281952" y="4851672"/>
            <a:ext cx="1398623" cy="661141"/>
          </a:xfrm>
          <a:prstGeom prst="rect">
            <a:avLst/>
          </a:prstGeom>
        </p:spPr>
        <p:txBody>
          <a:bodyPr lIns="50800" tIns="50800" rIns="50800" bIns="50800" rtlCol="0" anchor="ctr"/>
          <a:lstStyle/>
          <a:p>
            <a:pPr algn="ctr">
              <a:lnSpc>
                <a:spcPts val="3359"/>
              </a:lnSpc>
            </a:pPr>
            <a:endParaRPr/>
          </a:p>
        </p:txBody>
      </p:sp>
      <p:sp>
        <p:nvSpPr>
          <p:cNvPr id="64" name="Freeform 64"/>
          <p:cNvSpPr/>
          <p:nvPr/>
        </p:nvSpPr>
        <p:spPr>
          <a:xfrm>
            <a:off x="900110" y="4959298"/>
            <a:ext cx="4322760" cy="553515"/>
          </a:xfrm>
          <a:custGeom>
            <a:avLst/>
            <a:gdLst/>
            <a:ahLst/>
            <a:cxnLst/>
            <a:rect l="l" t="t" r="r" b="b"/>
            <a:pathLst>
              <a:path w="1912831" h="244932">
                <a:moveTo>
                  <a:pt x="0" y="0"/>
                </a:moveTo>
                <a:lnTo>
                  <a:pt x="1912831" y="0"/>
                </a:lnTo>
                <a:lnTo>
                  <a:pt x="1912831"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65" name="TextBox 65"/>
          <p:cNvSpPr txBox="1"/>
          <p:nvPr/>
        </p:nvSpPr>
        <p:spPr>
          <a:xfrm>
            <a:off x="900110" y="4851672"/>
            <a:ext cx="4322760" cy="661141"/>
          </a:xfrm>
          <a:prstGeom prst="rect">
            <a:avLst/>
          </a:prstGeom>
        </p:spPr>
        <p:txBody>
          <a:bodyPr lIns="50800" tIns="50800" rIns="50800" bIns="50800" rtlCol="0" anchor="ctr"/>
          <a:lstStyle/>
          <a:p>
            <a:pPr algn="ctr">
              <a:lnSpc>
                <a:spcPts val="3359"/>
              </a:lnSpc>
            </a:pPr>
            <a:endParaRPr/>
          </a:p>
        </p:txBody>
      </p:sp>
      <p:sp>
        <p:nvSpPr>
          <p:cNvPr id="66" name="TextBox 66"/>
          <p:cNvSpPr txBox="1"/>
          <p:nvPr/>
        </p:nvSpPr>
        <p:spPr>
          <a:xfrm>
            <a:off x="5069442" y="4949935"/>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مواد التدريس </a:t>
            </a:r>
          </a:p>
        </p:txBody>
      </p:sp>
      <p:sp>
        <p:nvSpPr>
          <p:cNvPr id="68" name="Freeform 68"/>
          <p:cNvSpPr/>
          <p:nvPr/>
        </p:nvSpPr>
        <p:spPr>
          <a:xfrm>
            <a:off x="5281952" y="5613097"/>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69" name="TextBox 69"/>
          <p:cNvSpPr txBox="1"/>
          <p:nvPr/>
        </p:nvSpPr>
        <p:spPr>
          <a:xfrm>
            <a:off x="5281952" y="5505471"/>
            <a:ext cx="1398623" cy="661141"/>
          </a:xfrm>
          <a:prstGeom prst="rect">
            <a:avLst/>
          </a:prstGeom>
        </p:spPr>
        <p:txBody>
          <a:bodyPr lIns="50800" tIns="50800" rIns="50800" bIns="50800" rtlCol="0" anchor="ctr"/>
          <a:lstStyle/>
          <a:p>
            <a:pPr algn="ctr">
              <a:lnSpc>
                <a:spcPts val="3359"/>
              </a:lnSpc>
            </a:pPr>
            <a:endParaRPr/>
          </a:p>
        </p:txBody>
      </p:sp>
      <p:sp>
        <p:nvSpPr>
          <p:cNvPr id="71" name="Freeform 71"/>
          <p:cNvSpPr/>
          <p:nvPr/>
        </p:nvSpPr>
        <p:spPr>
          <a:xfrm>
            <a:off x="3195818" y="5613097"/>
            <a:ext cx="2027053" cy="553515"/>
          </a:xfrm>
          <a:custGeom>
            <a:avLst/>
            <a:gdLst/>
            <a:ahLst/>
            <a:cxnLst/>
            <a:rect l="l" t="t" r="r" b="b"/>
            <a:pathLst>
              <a:path w="896975" h="244932">
                <a:moveTo>
                  <a:pt x="0" y="0"/>
                </a:moveTo>
                <a:lnTo>
                  <a:pt x="896975" y="0"/>
                </a:lnTo>
                <a:lnTo>
                  <a:pt x="896975"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72" name="TextBox 72"/>
          <p:cNvSpPr txBox="1"/>
          <p:nvPr/>
        </p:nvSpPr>
        <p:spPr>
          <a:xfrm>
            <a:off x="3195818" y="5505471"/>
            <a:ext cx="2027053" cy="661141"/>
          </a:xfrm>
          <a:prstGeom prst="rect">
            <a:avLst/>
          </a:prstGeom>
        </p:spPr>
        <p:txBody>
          <a:bodyPr lIns="50800" tIns="50800" rIns="50800" bIns="50800" rtlCol="0" anchor="ctr"/>
          <a:lstStyle/>
          <a:p>
            <a:pPr algn="ctr">
              <a:lnSpc>
                <a:spcPts val="3359"/>
              </a:lnSpc>
            </a:pPr>
            <a:endParaRPr/>
          </a:p>
        </p:txBody>
      </p:sp>
      <p:sp>
        <p:nvSpPr>
          <p:cNvPr id="73" name="TextBox 73"/>
          <p:cNvSpPr txBox="1"/>
          <p:nvPr/>
        </p:nvSpPr>
        <p:spPr>
          <a:xfrm>
            <a:off x="5069442" y="5603734"/>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مرحلة التدريس </a:t>
            </a:r>
          </a:p>
        </p:txBody>
      </p:sp>
      <p:sp>
        <p:nvSpPr>
          <p:cNvPr id="75" name="Freeform 75"/>
          <p:cNvSpPr/>
          <p:nvPr/>
        </p:nvSpPr>
        <p:spPr>
          <a:xfrm>
            <a:off x="5289724" y="6359467"/>
            <a:ext cx="1398623" cy="553515"/>
          </a:xfrm>
          <a:custGeom>
            <a:avLst/>
            <a:gdLst/>
            <a:ahLst/>
            <a:cxnLst/>
            <a:rect l="l" t="t" r="r" b="b"/>
            <a:pathLst>
              <a:path w="618894" h="244932">
                <a:moveTo>
                  <a:pt x="0" y="0"/>
                </a:moveTo>
                <a:lnTo>
                  <a:pt x="618894" y="0"/>
                </a:lnTo>
                <a:lnTo>
                  <a:pt x="618894"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76" name="TextBox 76"/>
          <p:cNvSpPr txBox="1"/>
          <p:nvPr/>
        </p:nvSpPr>
        <p:spPr>
          <a:xfrm>
            <a:off x="5289724" y="6273366"/>
            <a:ext cx="1398623" cy="639616"/>
          </a:xfrm>
          <a:prstGeom prst="rect">
            <a:avLst/>
          </a:prstGeom>
        </p:spPr>
        <p:txBody>
          <a:bodyPr lIns="50800" tIns="50800" rIns="50800" bIns="50800" rtlCol="0" anchor="ctr"/>
          <a:lstStyle/>
          <a:p>
            <a:pPr algn="ctr">
              <a:lnSpc>
                <a:spcPts val="2717"/>
              </a:lnSpc>
            </a:pPr>
            <a:endParaRPr/>
          </a:p>
        </p:txBody>
      </p:sp>
      <p:sp>
        <p:nvSpPr>
          <p:cNvPr id="78" name="Freeform 78"/>
          <p:cNvSpPr/>
          <p:nvPr/>
        </p:nvSpPr>
        <p:spPr>
          <a:xfrm>
            <a:off x="900110" y="6359467"/>
            <a:ext cx="4330532" cy="553515"/>
          </a:xfrm>
          <a:custGeom>
            <a:avLst/>
            <a:gdLst/>
            <a:ahLst/>
            <a:cxnLst/>
            <a:rect l="l" t="t" r="r" b="b"/>
            <a:pathLst>
              <a:path w="1916270" h="244932">
                <a:moveTo>
                  <a:pt x="0" y="0"/>
                </a:moveTo>
                <a:lnTo>
                  <a:pt x="1916270" y="0"/>
                </a:lnTo>
                <a:lnTo>
                  <a:pt x="1916270"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79" name="TextBox 79"/>
          <p:cNvSpPr txBox="1"/>
          <p:nvPr/>
        </p:nvSpPr>
        <p:spPr>
          <a:xfrm>
            <a:off x="900110" y="6251841"/>
            <a:ext cx="4330532" cy="661141"/>
          </a:xfrm>
          <a:prstGeom prst="rect">
            <a:avLst/>
          </a:prstGeom>
        </p:spPr>
        <p:txBody>
          <a:bodyPr lIns="50800" tIns="50800" rIns="50800" bIns="50800" rtlCol="0" anchor="ctr"/>
          <a:lstStyle/>
          <a:p>
            <a:pPr algn="ctr">
              <a:lnSpc>
                <a:spcPts val="3359"/>
              </a:lnSpc>
            </a:pPr>
            <a:endParaRPr/>
          </a:p>
        </p:txBody>
      </p:sp>
      <p:sp>
        <p:nvSpPr>
          <p:cNvPr id="80" name="TextBox 80"/>
          <p:cNvSpPr txBox="1"/>
          <p:nvPr/>
        </p:nvSpPr>
        <p:spPr>
          <a:xfrm>
            <a:off x="5077214" y="6350104"/>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بيانات التواصل </a:t>
            </a:r>
          </a:p>
        </p:txBody>
      </p:sp>
      <p:sp>
        <p:nvSpPr>
          <p:cNvPr id="82" name="Freeform 82"/>
          <p:cNvSpPr/>
          <p:nvPr/>
        </p:nvSpPr>
        <p:spPr>
          <a:xfrm>
            <a:off x="2124201" y="5613097"/>
            <a:ext cx="951449" cy="553515"/>
          </a:xfrm>
          <a:custGeom>
            <a:avLst/>
            <a:gdLst/>
            <a:ahLst/>
            <a:cxnLst/>
            <a:rect l="l" t="t" r="r" b="b"/>
            <a:pathLst>
              <a:path w="421018" h="244932">
                <a:moveTo>
                  <a:pt x="0" y="0"/>
                </a:moveTo>
                <a:lnTo>
                  <a:pt x="421018" y="0"/>
                </a:lnTo>
                <a:lnTo>
                  <a:pt x="421018" y="244932"/>
                </a:lnTo>
                <a:lnTo>
                  <a:pt x="0" y="244932"/>
                </a:lnTo>
                <a:close/>
              </a:path>
            </a:pathLst>
          </a:custGeom>
          <a:solidFill>
            <a:schemeClr val="bg1">
              <a:lumMod val="95000"/>
            </a:schemeClr>
          </a:solidFill>
          <a:ln w="38100" cap="sq">
            <a:solidFill>
              <a:srgbClr val="255366"/>
            </a:solidFill>
            <a:prstDash val="solid"/>
            <a:miter/>
          </a:ln>
        </p:spPr>
        <p:txBody>
          <a:bodyPr/>
          <a:lstStyle/>
          <a:p>
            <a:endParaRPr lang="ar-SA"/>
          </a:p>
        </p:txBody>
      </p:sp>
      <p:sp>
        <p:nvSpPr>
          <p:cNvPr id="83" name="TextBox 83"/>
          <p:cNvSpPr txBox="1"/>
          <p:nvPr/>
        </p:nvSpPr>
        <p:spPr>
          <a:xfrm>
            <a:off x="2124201" y="5505471"/>
            <a:ext cx="951449" cy="661141"/>
          </a:xfrm>
          <a:prstGeom prst="rect">
            <a:avLst/>
          </a:prstGeom>
        </p:spPr>
        <p:txBody>
          <a:bodyPr lIns="50800" tIns="50800" rIns="50800" bIns="50800" rtlCol="0" anchor="ctr"/>
          <a:lstStyle/>
          <a:p>
            <a:pPr algn="ctr">
              <a:lnSpc>
                <a:spcPts val="3359"/>
              </a:lnSpc>
            </a:pPr>
            <a:endParaRPr/>
          </a:p>
        </p:txBody>
      </p:sp>
      <p:sp>
        <p:nvSpPr>
          <p:cNvPr id="85" name="Freeform 85"/>
          <p:cNvSpPr/>
          <p:nvPr/>
        </p:nvSpPr>
        <p:spPr>
          <a:xfrm>
            <a:off x="900110" y="5613097"/>
            <a:ext cx="1100663" cy="553515"/>
          </a:xfrm>
          <a:custGeom>
            <a:avLst/>
            <a:gdLst/>
            <a:ahLst/>
            <a:cxnLst/>
            <a:rect l="l" t="t" r="r" b="b"/>
            <a:pathLst>
              <a:path w="487046" h="244932">
                <a:moveTo>
                  <a:pt x="0" y="0"/>
                </a:moveTo>
                <a:lnTo>
                  <a:pt x="487046" y="0"/>
                </a:lnTo>
                <a:lnTo>
                  <a:pt x="487046" y="244932"/>
                </a:lnTo>
                <a:lnTo>
                  <a:pt x="0" y="244932"/>
                </a:lnTo>
                <a:close/>
              </a:path>
            </a:pathLst>
          </a:custGeom>
          <a:solidFill>
            <a:srgbClr val="000000">
              <a:alpha val="0"/>
            </a:srgbClr>
          </a:solidFill>
          <a:ln w="38100" cap="sq">
            <a:solidFill>
              <a:srgbClr val="255366"/>
            </a:solidFill>
            <a:prstDash val="solid"/>
            <a:miter/>
          </a:ln>
        </p:spPr>
        <p:txBody>
          <a:bodyPr/>
          <a:lstStyle/>
          <a:p>
            <a:endParaRPr lang="ar-SA"/>
          </a:p>
        </p:txBody>
      </p:sp>
      <p:sp>
        <p:nvSpPr>
          <p:cNvPr id="86" name="TextBox 86"/>
          <p:cNvSpPr txBox="1"/>
          <p:nvPr/>
        </p:nvSpPr>
        <p:spPr>
          <a:xfrm>
            <a:off x="900110" y="5505471"/>
            <a:ext cx="1100663" cy="661141"/>
          </a:xfrm>
          <a:prstGeom prst="rect">
            <a:avLst/>
          </a:prstGeom>
        </p:spPr>
        <p:txBody>
          <a:bodyPr lIns="50800" tIns="50800" rIns="50800" bIns="50800" rtlCol="0" anchor="ctr"/>
          <a:lstStyle/>
          <a:p>
            <a:pPr algn="ctr">
              <a:lnSpc>
                <a:spcPts val="3359"/>
              </a:lnSpc>
            </a:pPr>
            <a:endParaRPr/>
          </a:p>
        </p:txBody>
      </p:sp>
      <p:sp>
        <p:nvSpPr>
          <p:cNvPr id="87" name="TextBox 87"/>
          <p:cNvSpPr txBox="1"/>
          <p:nvPr/>
        </p:nvSpPr>
        <p:spPr>
          <a:xfrm>
            <a:off x="1688103" y="5603734"/>
            <a:ext cx="1823644" cy="404389"/>
          </a:xfrm>
          <a:prstGeom prst="rect">
            <a:avLst/>
          </a:prstGeom>
        </p:spPr>
        <p:txBody>
          <a:bodyPr lIns="0" tIns="0" rIns="0" bIns="0" rtlCol="0" anchor="t">
            <a:spAutoFit/>
          </a:bodyPr>
          <a:lstStyle/>
          <a:p>
            <a:pPr algn="ctr" rtl="1">
              <a:lnSpc>
                <a:spcPts val="2721"/>
              </a:lnSpc>
            </a:pPr>
            <a:r>
              <a:rPr lang="ar-EG" sz="1943" b="1">
                <a:solidFill>
                  <a:srgbClr val="000000"/>
                </a:solidFill>
                <a:latin typeface="29LT Bukra Condensed Bold"/>
                <a:ea typeface="29LT Bukra Condensed Bold"/>
                <a:cs typeface="29LT Bukra Condensed Bold"/>
                <a:sym typeface="29LT Bukra Condensed Bold"/>
                <a:rtl/>
              </a:rPr>
              <a:t>النصاب </a:t>
            </a:r>
          </a:p>
        </p:txBody>
      </p:sp>
      <p:sp>
        <p:nvSpPr>
          <p:cNvPr id="88" name="TextBox 88"/>
          <p:cNvSpPr txBox="1"/>
          <p:nvPr/>
        </p:nvSpPr>
        <p:spPr>
          <a:xfrm>
            <a:off x="1067086" y="2216959"/>
            <a:ext cx="4075604"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endParaRPr lang="ar-EG" sz="1781" b="1" dirty="0">
              <a:solidFill>
                <a:srgbClr val="000000"/>
              </a:solidFill>
              <a:latin typeface="29LT Bukra Condensed Bold"/>
              <a:ea typeface="29LT Bukra Condensed Bold"/>
              <a:cs typeface="29LT Bukra Condensed Bold"/>
              <a:sym typeface="29LT Bukra Condensed Bold"/>
              <a:rtl/>
            </a:endParaRPr>
          </a:p>
        </p:txBody>
      </p:sp>
      <p:sp>
        <p:nvSpPr>
          <p:cNvPr id="89" name="TextBox 89"/>
          <p:cNvSpPr txBox="1"/>
          <p:nvPr/>
        </p:nvSpPr>
        <p:spPr>
          <a:xfrm>
            <a:off x="3802551" y="290104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0" name="TextBox 90"/>
          <p:cNvSpPr txBox="1"/>
          <p:nvPr/>
        </p:nvSpPr>
        <p:spPr>
          <a:xfrm>
            <a:off x="3802551" y="3647413"/>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1" name="TextBox 91"/>
          <p:cNvSpPr txBox="1"/>
          <p:nvPr/>
        </p:nvSpPr>
        <p:spPr>
          <a:xfrm>
            <a:off x="3802551" y="433278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2" name="TextBox 92"/>
          <p:cNvSpPr txBox="1"/>
          <p:nvPr/>
        </p:nvSpPr>
        <p:spPr>
          <a:xfrm>
            <a:off x="900110" y="290104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3" name="TextBox 93"/>
          <p:cNvSpPr txBox="1"/>
          <p:nvPr/>
        </p:nvSpPr>
        <p:spPr>
          <a:xfrm>
            <a:off x="900110" y="3647413"/>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4" name="TextBox 94"/>
          <p:cNvSpPr txBox="1"/>
          <p:nvPr/>
        </p:nvSpPr>
        <p:spPr>
          <a:xfrm>
            <a:off x="900110" y="4332784"/>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5" name="TextBox 95"/>
          <p:cNvSpPr txBox="1"/>
          <p:nvPr/>
        </p:nvSpPr>
        <p:spPr>
          <a:xfrm>
            <a:off x="3756419" y="4997610"/>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6" name="TextBox 96"/>
          <p:cNvSpPr txBox="1"/>
          <p:nvPr/>
        </p:nvSpPr>
        <p:spPr>
          <a:xfrm>
            <a:off x="3802551" y="5641859"/>
            <a:ext cx="131302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7" name="TextBox 97"/>
          <p:cNvSpPr txBox="1"/>
          <p:nvPr/>
        </p:nvSpPr>
        <p:spPr>
          <a:xfrm>
            <a:off x="1067086" y="5641859"/>
            <a:ext cx="802621" cy="6412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
        <p:nvSpPr>
          <p:cNvPr id="98" name="TextBox 98"/>
          <p:cNvSpPr txBox="1"/>
          <p:nvPr/>
        </p:nvSpPr>
        <p:spPr>
          <a:xfrm>
            <a:off x="3843945" y="6414263"/>
            <a:ext cx="1204393" cy="320601"/>
          </a:xfrm>
          <a:prstGeom prst="rect">
            <a:avLst/>
          </a:prstGeom>
        </p:spPr>
        <p:txBody>
          <a:bodyPr lIns="0" tIns="0" rIns="0" bIns="0" rtlCol="0" anchor="t">
            <a:spAutoFit/>
          </a:bodyPr>
          <a:lstStyle/>
          <a:p>
            <a:pPr algn="r" rtl="1">
              <a:lnSpc>
                <a:spcPts val="2494"/>
              </a:lnSpc>
            </a:pPr>
            <a:r>
              <a:rPr lang="ar-SA" sz="1781" b="1" dirty="0">
                <a:solidFill>
                  <a:srgbClr val="000000"/>
                </a:solidFill>
                <a:latin typeface="29LT Bukra Condensed Bold"/>
                <a:ea typeface="29LT Bukra Condensed Bold"/>
                <a:cs typeface="29LT Bukra Condensed Bold"/>
                <a:sym typeface="29LT Bukra Condensed Bold"/>
                <a:rtl/>
              </a:rPr>
              <a:t>...................</a:t>
            </a:r>
            <a:r>
              <a:rPr lang="ar-EG" sz="1781" b="1" dirty="0">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7DA5CCF1-593C-E43B-14D5-3FB76086C12A}"/>
              </a:ext>
            </a:extLst>
          </p:cNvPr>
          <p:cNvGraphicFramePr>
            <a:graphicFrameLocks noGrp="1"/>
          </p:cNvGraphicFramePr>
          <p:nvPr>
            <p:extLst>
              <p:ext uri="{D42A27DB-BD31-4B8C-83A1-F6EECF244321}">
                <p14:modId xmlns:p14="http://schemas.microsoft.com/office/powerpoint/2010/main" val="4050320903"/>
              </p:ext>
            </p:extLst>
          </p:nvPr>
        </p:nvGraphicFramePr>
        <p:xfrm>
          <a:off x="158749" y="2298700"/>
          <a:ext cx="7239001" cy="6623285"/>
        </p:xfrm>
        <a:graphic>
          <a:graphicData uri="http://schemas.openxmlformats.org/drawingml/2006/table">
            <a:tbl>
              <a:tblPr rtl="1" firstRow="1" bandRow="1">
                <a:tableStyleId>{D7AC3CCA-C797-4891-BE02-D94E43425B78}</a:tableStyleId>
              </a:tblPr>
              <a:tblGrid>
                <a:gridCol w="1562500">
                  <a:extLst>
                    <a:ext uri="{9D8B030D-6E8A-4147-A177-3AD203B41FA5}">
                      <a16:colId xmlns:a16="http://schemas.microsoft.com/office/drawing/2014/main" val="2254431557"/>
                    </a:ext>
                  </a:extLst>
                </a:gridCol>
                <a:gridCol w="1333099">
                  <a:extLst>
                    <a:ext uri="{9D8B030D-6E8A-4147-A177-3AD203B41FA5}">
                      <a16:colId xmlns:a16="http://schemas.microsoft.com/office/drawing/2014/main" val="3280512842"/>
                    </a:ext>
                  </a:extLst>
                </a:gridCol>
                <a:gridCol w="1110648">
                  <a:extLst>
                    <a:ext uri="{9D8B030D-6E8A-4147-A177-3AD203B41FA5}">
                      <a16:colId xmlns:a16="http://schemas.microsoft.com/office/drawing/2014/main" val="2506131795"/>
                    </a:ext>
                  </a:extLst>
                </a:gridCol>
                <a:gridCol w="1243142">
                  <a:extLst>
                    <a:ext uri="{9D8B030D-6E8A-4147-A177-3AD203B41FA5}">
                      <a16:colId xmlns:a16="http://schemas.microsoft.com/office/drawing/2014/main" val="2090396851"/>
                    </a:ext>
                  </a:extLst>
                </a:gridCol>
                <a:gridCol w="1989612">
                  <a:extLst>
                    <a:ext uri="{9D8B030D-6E8A-4147-A177-3AD203B41FA5}">
                      <a16:colId xmlns:a16="http://schemas.microsoft.com/office/drawing/2014/main" val="1660181116"/>
                    </a:ext>
                  </a:extLst>
                </a:gridCol>
              </a:tblGrid>
              <a:tr h="524189">
                <a:tc gridSpan="5">
                  <a:txBody>
                    <a:bodyPr/>
                    <a:lstStyle/>
                    <a:p>
                      <a:pPr algn="r" rtl="1"/>
                      <a:r>
                        <a:rPr lang="ar-SA" sz="1800" b="1" dirty="0">
                          <a:solidFill>
                            <a:schemeClr val="tx1"/>
                          </a:solidFill>
                          <a:latin typeface="29LT Bukra Condensed Bold" panose="020B0604020202020204" charset="-78"/>
                          <a:cs typeface="29LT Bukra Condensed Bold" panose="020B0604020202020204" charset="-78"/>
                        </a:rPr>
                        <a:t>البيانات الشخصية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rtl="1"/>
                      <a:endParaRPr lang="ar-SA" dirty="0"/>
                    </a:p>
                  </a:txBody>
                  <a:tcPr>
                    <a:solidFill>
                      <a:schemeClr val="bg1"/>
                    </a:solidFill>
                  </a:tcPr>
                </a:tc>
                <a:tc hMerge="1">
                  <a:txBody>
                    <a:bodyPr/>
                    <a:lstStyle/>
                    <a:p>
                      <a:pPr algn="r" rtl="1"/>
                      <a:endParaRPr lang="ar-SA" b="1" dirty="0"/>
                    </a:p>
                  </a:txBody>
                  <a:tcPr>
                    <a:solidFill>
                      <a:schemeClr val="bg1"/>
                    </a:solidFill>
                  </a:tcPr>
                </a:tc>
                <a:extLst>
                  <a:ext uri="{0D108BD9-81ED-4DB2-BD59-A6C34878D82A}">
                    <a16:rowId xmlns:a16="http://schemas.microsoft.com/office/drawing/2014/main" val="4029721985"/>
                  </a:ext>
                </a:extLst>
              </a:tr>
              <a:tr h="766122">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الاسم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عبد الله خميس عبد</a:t>
                      </a:r>
                      <a:r>
                        <a:rPr lang="ar-SA" sz="1400" b="1" baseline="0" dirty="0">
                          <a:solidFill>
                            <a:schemeClr val="tx1"/>
                          </a:solidFill>
                          <a:latin typeface="29LT Bukra Condensed Bold" panose="020B0604020202020204" charset="-78"/>
                          <a:cs typeface="29LT Bukra Condensed Bold" panose="020B0604020202020204" charset="-78"/>
                        </a:rPr>
                        <a:t> الهادي الغامدي </a:t>
                      </a:r>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تاريخ الميلاد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620861"/>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رقم الهوية</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رقم التواصل</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4025996"/>
                  </a:ext>
                </a:extLst>
              </a:tr>
              <a:tr h="531408">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بريد منصة مدرستي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البريد الالكتروني</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4558058"/>
                  </a:ext>
                </a:extLst>
              </a:tr>
              <a:tr h="524189">
                <a:tc gridSpan="5">
                  <a:txBody>
                    <a:bodyPr/>
                    <a:lstStyle/>
                    <a:p>
                      <a:pPr algn="r" rtl="1"/>
                      <a:r>
                        <a:rPr lang="ar-SA" sz="1800" b="1" dirty="0">
                          <a:solidFill>
                            <a:schemeClr val="tx1"/>
                          </a:solidFill>
                          <a:latin typeface="29LT Bukra Condensed Bold" panose="020B0604020202020204" charset="-78"/>
                          <a:cs typeface="29LT Bukra Condensed Bold" panose="020B0604020202020204" charset="-78"/>
                        </a:rPr>
                        <a:t>البيانات العلمية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2458414007"/>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المؤهل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sz="1400" b="1" dirty="0"/>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التقدير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0952079"/>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جهة الإصدار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sz="1400" b="1" dirty="0"/>
                    </a:p>
                  </a:txBody>
                  <a:tcPr>
                    <a:solidFill>
                      <a:schemeClr val="bg1"/>
                    </a:solidFill>
                  </a:tcPr>
                </a:tc>
                <a:tc rowSpan="2">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تاريخ التخرج </a:t>
                      </a:r>
                    </a:p>
                  </a:txBody>
                  <a:tcPr anchor="ct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1458587"/>
                  </a:ext>
                </a:extLst>
              </a:tr>
              <a:tr h="46428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التخصص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sz="1400" b="1" dirty="0"/>
                    </a:p>
                  </a:txBody>
                  <a:tcPr>
                    <a:solidFill>
                      <a:schemeClr val="bg1"/>
                    </a:solidFill>
                  </a:tcPr>
                </a:tc>
                <a:tc vMerge="1">
                  <a:txBody>
                    <a:bodyPr/>
                    <a:lstStyle/>
                    <a:p>
                      <a:endParaRPr lang="ar-SA" dirty="0"/>
                    </a:p>
                  </a:txBody>
                  <a:tcPr>
                    <a:solidFill>
                      <a:schemeClr val="bg1"/>
                    </a:solidFill>
                  </a:tcPr>
                </a:tc>
                <a:tc vMerge="1">
                  <a:txBody>
                    <a:bodyPr/>
                    <a:lstStyle/>
                    <a:p>
                      <a:endParaRPr lang="ar-SA" dirty="0"/>
                    </a:p>
                  </a:txBody>
                  <a:tcPr>
                    <a:solidFill>
                      <a:schemeClr val="bg1"/>
                    </a:solidFill>
                  </a:tcPr>
                </a:tc>
                <a:extLst>
                  <a:ext uri="{0D108BD9-81ED-4DB2-BD59-A6C34878D82A}">
                    <a16:rowId xmlns:a16="http://schemas.microsoft.com/office/drawing/2014/main" val="913864645"/>
                  </a:ext>
                </a:extLst>
              </a:tr>
              <a:tr h="524189">
                <a:tc gridSpan="5">
                  <a:txBody>
                    <a:bodyPr/>
                    <a:lstStyle/>
                    <a:p>
                      <a:pPr algn="r" rtl="1"/>
                      <a:r>
                        <a:rPr lang="ar-SA" sz="1800" b="1" dirty="0">
                          <a:solidFill>
                            <a:schemeClr val="tx1"/>
                          </a:solidFill>
                          <a:latin typeface="29LT Bukra Condensed Bold" panose="020B0604020202020204" charset="-78"/>
                          <a:cs typeface="29LT Bukra Condensed Bold" panose="020B0604020202020204" charset="-78"/>
                        </a:rPr>
                        <a:t>البيانات الوظيفية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tc hMerge="1">
                  <a:txBody>
                    <a:bodyPr/>
                    <a:lstStyle/>
                    <a:p>
                      <a:pPr algn="r" rtl="1"/>
                      <a:endParaRPr lang="ar-SA" sz="1400" b="1" dirty="0"/>
                    </a:p>
                  </a:txBody>
                  <a:tcPr>
                    <a:solidFill>
                      <a:schemeClr val="bg1"/>
                    </a:solidFill>
                  </a:tcPr>
                </a:tc>
                <a:extLst>
                  <a:ext uri="{0D108BD9-81ED-4DB2-BD59-A6C34878D82A}">
                    <a16:rowId xmlns:a16="http://schemas.microsoft.com/office/drawing/2014/main" val="3280342161"/>
                  </a:ext>
                </a:extLst>
              </a:tr>
              <a:tr h="766122">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مسمى الوظيفة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مرحلة التدريس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323465"/>
                  </a:ext>
                </a:extLst>
              </a:tr>
              <a:tr h="665661">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المستوى والدرجة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مواد التدريس</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041079"/>
                  </a:ext>
                </a:extLst>
              </a:tr>
              <a:tr h="46428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400" b="1" dirty="0">
                          <a:solidFill>
                            <a:schemeClr val="tx1"/>
                          </a:solidFill>
                          <a:latin typeface="29LT Bukra Condensed Bold" panose="020B0604020202020204" charset="-78"/>
                          <a:cs typeface="29LT Bukra Condensed Bold" panose="020B0604020202020204" charset="-78"/>
                        </a:rPr>
                        <a:t>تاريخ المباشرة </a:t>
                      </a: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rtl="1"/>
                      <a:endParaRPr lang="ar-SA" sz="1400" b="1" dirty="0">
                        <a:solidFill>
                          <a:schemeClr val="bg1"/>
                        </a:solidFill>
                        <a:latin typeface="29LT Bukra Condensed Bold" panose="020B0604020202020204" charset="-78"/>
                        <a:cs typeface="29LT Bukra Condensed Bold" panose="020B0604020202020204" charset="-78"/>
                      </a:endParaRPr>
                    </a:p>
                  </a:txBody>
                  <a:tcPr>
                    <a:solidFill>
                      <a:schemeClr val="bg1"/>
                    </a:solidFill>
                  </a:tcPr>
                </a:tc>
                <a:tc>
                  <a:txBody>
                    <a:bodyPr/>
                    <a:lstStyle/>
                    <a:p>
                      <a:pPr algn="r" rtl="1"/>
                      <a:r>
                        <a:rPr lang="ar-SA" sz="1400" b="1" dirty="0">
                          <a:solidFill>
                            <a:schemeClr val="tx1"/>
                          </a:solidFill>
                          <a:latin typeface="29LT Bukra Condensed Bold" panose="020B0604020202020204" charset="-78"/>
                          <a:cs typeface="29LT Bukra Condensed Bold" panose="020B0604020202020204" charset="-78"/>
                        </a:rPr>
                        <a:t>النصاب</a:t>
                      </a:r>
                      <a:r>
                        <a:rPr lang="ar-SA" sz="1400" b="1" baseline="0" dirty="0">
                          <a:solidFill>
                            <a:schemeClr val="tx1"/>
                          </a:solidFill>
                          <a:latin typeface="29LT Bukra Condensed Bold" panose="020B0604020202020204" charset="-78"/>
                          <a:cs typeface="29LT Bukra Condensed Bold" panose="020B0604020202020204" charset="-78"/>
                        </a:rPr>
                        <a:t> </a:t>
                      </a:r>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ar-SA" sz="1400" b="1" dirty="0">
                        <a:solidFill>
                          <a:schemeClr val="tx1"/>
                        </a:solidFill>
                        <a:latin typeface="29LT Bukra Condensed Bold" panose="020B0604020202020204" charset="-78"/>
                        <a:cs typeface="29LT Bukra Condensed Bold" panose="020B0604020202020204" charset="-78"/>
                      </a:endParaRPr>
                    </a:p>
                  </a:txBody>
                  <a:tcPr>
                    <a:lnL w="12700" cap="flat" cmpd="sng" algn="ctr">
                      <a:solidFill>
                        <a:srgbClr val="7AA4B4"/>
                      </a:solidFill>
                      <a:prstDash val="solid"/>
                      <a:round/>
                      <a:headEnd type="none" w="med" len="med"/>
                      <a:tailEnd type="none" w="med" len="med"/>
                    </a:lnL>
                    <a:lnR w="12700" cap="flat" cmpd="sng" algn="ctr">
                      <a:solidFill>
                        <a:srgbClr val="7AA4B4"/>
                      </a:solidFill>
                      <a:prstDash val="solid"/>
                      <a:round/>
                      <a:headEnd type="none" w="med" len="med"/>
                      <a:tailEnd type="none" w="med" len="med"/>
                    </a:lnR>
                    <a:lnT w="12700" cap="flat" cmpd="sng" algn="ctr">
                      <a:solidFill>
                        <a:srgbClr val="7AA4B4"/>
                      </a:solidFill>
                      <a:prstDash val="solid"/>
                      <a:round/>
                      <a:headEnd type="none" w="med" len="med"/>
                      <a:tailEnd type="none" w="med" len="med"/>
                    </a:lnT>
                    <a:lnB w="12700" cap="flat" cmpd="sng" algn="ctr">
                      <a:solidFill>
                        <a:srgbClr val="7AA4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4864895"/>
                  </a:ext>
                </a:extLst>
              </a:tr>
            </a:tbl>
          </a:graphicData>
        </a:graphic>
      </p:graphicFrame>
      <p:sp>
        <p:nvSpPr>
          <p:cNvPr id="5" name="TextBox 16">
            <a:extLst>
              <a:ext uri="{FF2B5EF4-FFF2-40B4-BE49-F238E27FC236}">
                <a16:creationId xmlns:a16="http://schemas.microsoft.com/office/drawing/2014/main" id="{0BD697DA-B50B-236A-AA36-95946097B1C0}"/>
              </a:ext>
            </a:extLst>
          </p:cNvPr>
          <p:cNvSpPr txBox="1"/>
          <p:nvPr/>
        </p:nvSpPr>
        <p:spPr>
          <a:xfrm>
            <a:off x="3764085" y="1231900"/>
            <a:ext cx="2251722" cy="628377"/>
          </a:xfrm>
          <a:prstGeom prst="rect">
            <a:avLst/>
          </a:prstGeom>
        </p:spPr>
        <p:txBody>
          <a:bodyPr lIns="0" tIns="0" rIns="0" bIns="0" rtlCol="0" anchor="t">
            <a:spAutoFit/>
          </a:bodyPr>
          <a:lstStyle/>
          <a:p>
            <a:pPr algn="ctr" rtl="1">
              <a:lnSpc>
                <a:spcPts val="4894"/>
              </a:lnSpc>
            </a:pPr>
            <a:r>
              <a:rPr lang="ar-EG" sz="3495" b="1" dirty="0">
                <a:solidFill>
                  <a:srgbClr val="000000"/>
                </a:solidFill>
                <a:latin typeface="29LT Bukra Condensed Bold"/>
                <a:ea typeface="29LT Bukra Condensed Bold"/>
                <a:cs typeface="29LT Bukra Condensed Bold"/>
                <a:sym typeface="29LT Bukra Condensed Bold"/>
                <a:rtl/>
              </a:rPr>
              <a:t>بيانات</a:t>
            </a:r>
            <a:r>
              <a:rPr lang="ar-EG" sz="3495" b="1" dirty="0">
                <a:solidFill>
                  <a:srgbClr val="0FA596"/>
                </a:solidFill>
                <a:latin typeface="29LT Bukra Condensed Bold"/>
                <a:ea typeface="29LT Bukra Condensed Bold"/>
                <a:cs typeface="29LT Bukra Condensed Bold"/>
                <a:sym typeface="29LT Bukra Condensed Bold"/>
                <a:rtl/>
              </a:rPr>
              <a:t> </a:t>
            </a:r>
            <a:r>
              <a:rPr lang="ar-EG" sz="3495" b="1" dirty="0">
                <a:solidFill>
                  <a:srgbClr val="85A2A9"/>
                </a:solidFill>
                <a:latin typeface="29LT Bukra Condensed Bold"/>
                <a:ea typeface="29LT Bukra Condensed Bold"/>
                <a:cs typeface="29LT Bukra Condensed Bold"/>
                <a:sym typeface="29LT Bukra Condensed Bold"/>
                <a:rtl/>
              </a:rPr>
              <a:t>عـامة</a:t>
            </a:r>
            <a:r>
              <a:rPr lang="ar-EG" sz="3495" b="1" dirty="0">
                <a:solidFill>
                  <a:srgbClr val="BD4B85"/>
                </a:solidFill>
                <a:latin typeface="29LT Bukra Condensed Bold"/>
                <a:ea typeface="29LT Bukra Condensed Bold"/>
                <a:cs typeface="29LT Bukra Condensed Bold"/>
                <a:sym typeface="29LT Bukra Condensed Bold"/>
                <a:rtl/>
              </a:rPr>
              <a:t> </a:t>
            </a:r>
          </a:p>
        </p:txBody>
      </p:sp>
    </p:spTree>
    <p:extLst>
      <p:ext uri="{BB962C8B-B14F-4D97-AF65-F5344CB8AC3E}">
        <p14:creationId xmlns:p14="http://schemas.microsoft.com/office/powerpoint/2010/main" val="286933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4001428" y="1384300"/>
            <a:ext cx="2596222" cy="2837603"/>
          </a:xfrm>
          <a:custGeom>
            <a:avLst/>
            <a:gdLst/>
            <a:ahLst/>
            <a:cxnLst/>
            <a:rect l="l" t="t" r="r" b="b"/>
            <a:pathLst>
              <a:path w="3024000" h="3465903">
                <a:moveTo>
                  <a:pt x="0" y="0"/>
                </a:moveTo>
                <a:lnTo>
                  <a:pt x="3024000" y="0"/>
                </a:lnTo>
                <a:lnTo>
                  <a:pt x="3024000" y="3465903"/>
                </a:lnTo>
                <a:lnTo>
                  <a:pt x="0" y="3465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5344925"/>
            <a:ext cx="4757428" cy="807913"/>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أداء الواجبات </a:t>
            </a:r>
            <a:r>
              <a:rPr lang="ar-EG" sz="4511" b="1" dirty="0">
                <a:solidFill>
                  <a:srgbClr val="7AA4B4"/>
                </a:solidFill>
                <a:latin typeface="29LT Bukra Condensed Bold"/>
                <a:ea typeface="29LT Bukra Condensed Bold"/>
                <a:cs typeface="29LT Bukra Condensed Bold"/>
                <a:sym typeface="29LT Bukra Condensed Bold"/>
                <a:rtl/>
              </a:rPr>
              <a:t>الوظيفية</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93367828"/>
              </p:ext>
            </p:extLst>
          </p:nvPr>
        </p:nvGraphicFramePr>
        <p:xfrm>
          <a:off x="328860" y="2516132"/>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ميثاق مهنه التعليم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سجل الدوام الرسمي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جدول المناوبة الشهري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جدول الإشراف اليومي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خطة توزيع المنهج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سجل الانتظار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المشاركة في المناسبات الوطنية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Freeform 8"/>
          <p:cNvSpPr/>
          <p:nvPr/>
        </p:nvSpPr>
        <p:spPr>
          <a:xfrm>
            <a:off x="4572000" y="7556500"/>
            <a:ext cx="1894688" cy="1894688"/>
          </a:xfrm>
          <a:custGeom>
            <a:avLst/>
            <a:gdLst/>
            <a:ahLst/>
            <a:cxnLst/>
            <a:rect l="l" t="t" r="r" b="b"/>
            <a:pathLst>
              <a:path w="1894688" h="1894688">
                <a:moveTo>
                  <a:pt x="0" y="0"/>
                </a:moveTo>
                <a:lnTo>
                  <a:pt x="1894688" y="0"/>
                </a:lnTo>
                <a:lnTo>
                  <a:pt x="1894688" y="1894689"/>
                </a:lnTo>
                <a:lnTo>
                  <a:pt x="0" y="18946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flipV="1">
            <a:off x="6466688" y="8354867"/>
            <a:ext cx="688924" cy="1583734"/>
          </a:xfrm>
          <a:custGeom>
            <a:avLst/>
            <a:gdLst/>
            <a:ahLst/>
            <a:cxnLst/>
            <a:rect l="l" t="t" r="r" b="b"/>
            <a:pathLst>
              <a:path w="688924" h="1583734">
                <a:moveTo>
                  <a:pt x="0" y="1583734"/>
                </a:moveTo>
                <a:lnTo>
                  <a:pt x="688924" y="1583734"/>
                </a:lnTo>
                <a:lnTo>
                  <a:pt x="688924" y="0"/>
                </a:lnTo>
                <a:lnTo>
                  <a:pt x="0" y="0"/>
                </a:lnTo>
                <a:lnTo>
                  <a:pt x="0" y="158373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Freeform 10">
            <a:hlinkClick r:id="rId6" tooltip="https://storage2.me-qr.com/pdf/4a36d3a9-d4d0-4bcf-a8c6-984dcb7a0e35.pdf"/>
          </p:cNvPr>
          <p:cNvSpPr/>
          <p:nvPr/>
        </p:nvSpPr>
        <p:spPr>
          <a:xfrm>
            <a:off x="4759752" y="7744252"/>
            <a:ext cx="1519184" cy="1519184"/>
          </a:xfrm>
          <a:custGeom>
            <a:avLst/>
            <a:gdLst/>
            <a:ahLst/>
            <a:cxnLst/>
            <a:rect l="l" t="t" r="r" b="b"/>
            <a:pathLst>
              <a:path w="1519184" h="1519184">
                <a:moveTo>
                  <a:pt x="0" y="0"/>
                </a:moveTo>
                <a:lnTo>
                  <a:pt x="1519184" y="0"/>
                </a:lnTo>
                <a:lnTo>
                  <a:pt x="1519184" y="1519185"/>
                </a:lnTo>
                <a:lnTo>
                  <a:pt x="0" y="1519185"/>
                </a:lnTo>
                <a:lnTo>
                  <a:pt x="0" y="0"/>
                </a:lnTo>
                <a:close/>
              </a:path>
            </a:pathLst>
          </a:custGeom>
          <a:blipFill>
            <a:blip r:embed="rId7">
              <a:biLevel thresh="75000"/>
            </a:blip>
            <a:stretch>
              <a:fillRect/>
            </a:stretch>
          </a:blipFill>
        </p:spPr>
        <p:txBody>
          <a:bodyPr/>
          <a:lstStyle/>
          <a:p>
            <a:endParaRPr lang="ar-SA"/>
          </a:p>
        </p:txBody>
      </p:sp>
      <p:sp>
        <p:nvSpPr>
          <p:cNvPr id="11" name="TextBox 11"/>
          <p:cNvSpPr txBox="1"/>
          <p:nvPr/>
        </p:nvSpPr>
        <p:spPr>
          <a:xfrm>
            <a:off x="2863850" y="1779547"/>
            <a:ext cx="4191145" cy="415498"/>
          </a:xfrm>
          <a:prstGeom prst="rect">
            <a:avLst/>
          </a:prstGeom>
        </p:spPr>
        <p:txBody>
          <a:bodyPr lIns="0" tIns="0" rIns="0" bIns="0" rtlCol="0" anchor="t">
            <a:spAutoFit/>
          </a:bodyPr>
          <a:lstStyle/>
          <a:p>
            <a:pPr algn="ctr" rtl="1">
              <a:lnSpc>
                <a:spcPts val="3214"/>
              </a:lnSpc>
            </a:pPr>
            <a:r>
              <a:rPr lang="ar-EG" sz="2400" b="1" dirty="0">
                <a:solidFill>
                  <a:srgbClr val="000000"/>
                </a:solidFill>
                <a:latin typeface="29LT Bukra Condensed Bold"/>
                <a:ea typeface="29LT Bukra Condensed Bold"/>
                <a:cs typeface="29LT Bukra Condensed Bold"/>
                <a:sym typeface="29LT Bukra Condensed Bold"/>
                <a:rtl/>
              </a:rPr>
              <a:t>شواهد الواجبات </a:t>
            </a:r>
            <a:r>
              <a:rPr lang="ar-EG" sz="2400" b="1" dirty="0">
                <a:solidFill>
                  <a:srgbClr val="7AA4B4"/>
                </a:solidFill>
                <a:latin typeface="29LT Bukra Condensed Bold"/>
                <a:ea typeface="29LT Bukra Condensed Bold"/>
                <a:cs typeface="29LT Bukra Condensed Bold"/>
                <a:sym typeface="29LT Bukra Condensed Bold"/>
                <a:rtl/>
              </a:rPr>
              <a:t>الوظيفية</a:t>
            </a:r>
            <a:r>
              <a:rPr lang="ar-EG" sz="2400" b="1" dirty="0">
                <a:solidFill>
                  <a:srgbClr val="BD4B85"/>
                </a:solidFill>
                <a:latin typeface="29LT Bukra Condensed Bold"/>
                <a:ea typeface="29LT Bukra Condensed Bold"/>
                <a:cs typeface="29LT Bukra Condensed Bold"/>
                <a:sym typeface="29LT Bukra Condensed Bold"/>
                <a:rtl/>
              </a:rPr>
              <a:t> </a:t>
            </a:r>
          </a:p>
        </p:txBody>
      </p:sp>
      <p:sp>
        <p:nvSpPr>
          <p:cNvPr id="12" name="TextBox 12"/>
          <p:cNvSpPr txBox="1"/>
          <p:nvPr/>
        </p:nvSpPr>
        <p:spPr>
          <a:xfrm>
            <a:off x="3798291" y="9530658"/>
            <a:ext cx="2668397" cy="512961"/>
          </a:xfrm>
          <a:prstGeom prst="rect">
            <a:avLst/>
          </a:prstGeom>
        </p:spPr>
        <p:txBody>
          <a:bodyPr lIns="0" tIns="0" rIns="0" bIns="0" rtlCol="0" anchor="t">
            <a:spAutoFit/>
          </a:bodyPr>
          <a:lstStyle/>
          <a:p>
            <a:pPr algn="ctr" rtl="1">
              <a:lnSpc>
                <a:spcPts val="3990"/>
              </a:lnSpc>
            </a:pPr>
            <a:r>
              <a:rPr lang="ar-EG" sz="2850" b="1" dirty="0">
                <a:solidFill>
                  <a:srgbClr val="7AA4B4"/>
                </a:solidFill>
                <a:latin typeface="29LT Bukra Condensed Bold"/>
                <a:ea typeface="29LT Bukra Condensed Bold"/>
                <a:cs typeface="29LT Bukra Condensed Bold"/>
                <a:sym typeface="29LT Bukra Condensed Bold"/>
                <a:rtl/>
              </a:rPr>
              <a:t>ميثاق مهنة التعليم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7">
            <a:extLst>
              <a:ext uri="{FF2B5EF4-FFF2-40B4-BE49-F238E27FC236}">
                <a16:creationId xmlns:a16="http://schemas.microsoft.com/office/drawing/2014/main" id="{3B63C649-C3A0-B14F-0D18-1825DC18136D}"/>
              </a:ext>
            </a:extLst>
          </p:cNvPr>
          <p:cNvGrpSpPr/>
          <p:nvPr/>
        </p:nvGrpSpPr>
        <p:grpSpPr>
          <a:xfrm>
            <a:off x="756000" y="756000"/>
            <a:ext cx="6048000" cy="9180000"/>
            <a:chOff x="0" y="0"/>
            <a:chExt cx="2167467" cy="3289905"/>
          </a:xfrm>
        </p:grpSpPr>
        <p:sp>
          <p:nvSpPr>
            <p:cNvPr id="51" name="Freeform 8">
              <a:extLst>
                <a:ext uri="{FF2B5EF4-FFF2-40B4-BE49-F238E27FC236}">
                  <a16:creationId xmlns:a16="http://schemas.microsoft.com/office/drawing/2014/main" id="{1A7CCE6F-8970-0A26-5DDE-2B9B9D9FDE00}"/>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52" name="TextBox 9">
              <a:extLst>
                <a:ext uri="{FF2B5EF4-FFF2-40B4-BE49-F238E27FC236}">
                  <a16:creationId xmlns:a16="http://schemas.microsoft.com/office/drawing/2014/main" id="{C1712325-57F4-C090-A95A-01976A7C02F3}"/>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64104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2" name="Freeform 12"/>
          <p:cNvSpPr/>
          <p:nvPr/>
        </p:nvSpPr>
        <p:spPr>
          <a:xfrm>
            <a:off x="6145313" y="2697848"/>
            <a:ext cx="460093" cy="44169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13" name="TextBox 13"/>
          <p:cNvSpPr txBox="1"/>
          <p:nvPr/>
        </p:nvSpPr>
        <p:spPr>
          <a:xfrm>
            <a:off x="2249980" y="2604979"/>
            <a:ext cx="3773722" cy="451053"/>
          </a:xfrm>
          <a:prstGeom prst="rect">
            <a:avLst/>
          </a:prstGeom>
        </p:spPr>
        <p:txBody>
          <a:bodyPr lIns="0" tIns="0" rIns="0" bIns="0" rtlCol="0" anchor="t">
            <a:spAutoFit/>
          </a:bodyPr>
          <a:lstStyle/>
          <a:p>
            <a:pPr algn="r" rtl="1">
              <a:lnSpc>
                <a:spcPts val="3359"/>
              </a:lnSpc>
            </a:pPr>
            <a:r>
              <a:rPr lang="ar-SA" sz="2400" b="1" dirty="0">
                <a:solidFill>
                  <a:srgbClr val="000000"/>
                </a:solidFill>
                <a:latin typeface="29LT Bukra Condensed Bold"/>
                <a:ea typeface="29LT Bukra Condensed Bold"/>
                <a:cs typeface="29LT Bukra Condensed Bold"/>
                <a:sym typeface="29LT Bukra Condensed Bold"/>
                <a:rtl/>
              </a:rPr>
              <a:t>الرؤية والرسالة </a:t>
            </a:r>
            <a:endParaRPr lang="ar-EG" sz="2400" b="1" dirty="0">
              <a:solidFill>
                <a:srgbClr val="000000"/>
              </a:solidFill>
              <a:latin typeface="29LT Bukra Condensed Bold"/>
              <a:ea typeface="29LT Bukra Condensed Bold"/>
              <a:cs typeface="29LT Bukra Condensed Bold"/>
              <a:sym typeface="29LT Bukra Condensed Bold"/>
              <a:rtl/>
            </a:endParaRPr>
          </a:p>
        </p:txBody>
      </p:sp>
      <p:sp>
        <p:nvSpPr>
          <p:cNvPr id="15" name="Freeform 15"/>
          <p:cNvSpPr/>
          <p:nvPr/>
        </p:nvSpPr>
        <p:spPr>
          <a:xfrm>
            <a:off x="6145313" y="1639420"/>
            <a:ext cx="460093" cy="44169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16" name="TextBox 16"/>
          <p:cNvSpPr txBox="1"/>
          <p:nvPr/>
        </p:nvSpPr>
        <p:spPr>
          <a:xfrm>
            <a:off x="2249980" y="1546551"/>
            <a:ext cx="3773722" cy="451053"/>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مقدمة </a:t>
            </a:r>
          </a:p>
        </p:txBody>
      </p:sp>
      <p:sp>
        <p:nvSpPr>
          <p:cNvPr id="17" name="Freeform 17"/>
          <p:cNvSpPr/>
          <p:nvPr/>
        </p:nvSpPr>
        <p:spPr>
          <a:xfrm>
            <a:off x="6145313" y="3280697"/>
            <a:ext cx="460093" cy="441690"/>
          </a:xfrm>
          <a:custGeom>
            <a:avLst/>
            <a:gdLst/>
            <a:ahLst/>
            <a:cxnLst/>
            <a:rect l="l" t="t" r="r" b="b"/>
            <a:pathLst>
              <a:path w="460093" h="441690">
                <a:moveTo>
                  <a:pt x="0" y="0"/>
                </a:moveTo>
                <a:lnTo>
                  <a:pt x="460093" y="0"/>
                </a:lnTo>
                <a:lnTo>
                  <a:pt x="460093" y="441690"/>
                </a:lnTo>
                <a:lnTo>
                  <a:pt x="0" y="4416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18" name="TextBox 18"/>
          <p:cNvSpPr txBox="1"/>
          <p:nvPr/>
        </p:nvSpPr>
        <p:spPr>
          <a:xfrm>
            <a:off x="2249980" y="3239078"/>
            <a:ext cx="3773722" cy="482009"/>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الشواهد للأداء </a:t>
            </a:r>
          </a:p>
        </p:txBody>
      </p:sp>
      <p:sp>
        <p:nvSpPr>
          <p:cNvPr id="20" name="TextBox 20"/>
          <p:cNvSpPr txBox="1"/>
          <p:nvPr/>
        </p:nvSpPr>
        <p:spPr>
          <a:xfrm>
            <a:off x="1912117" y="3746000"/>
            <a:ext cx="3773722" cy="411094"/>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أداء الواجبات الوظيفية . </a:t>
            </a:r>
          </a:p>
        </p:txBody>
      </p:sp>
      <p:sp>
        <p:nvSpPr>
          <p:cNvPr id="21" name="Freeform 21"/>
          <p:cNvSpPr/>
          <p:nvPr/>
        </p:nvSpPr>
        <p:spPr>
          <a:xfrm flipH="1">
            <a:off x="5721839" y="3794426"/>
            <a:ext cx="362668" cy="362668"/>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TextBox 22"/>
          <p:cNvSpPr txBox="1"/>
          <p:nvPr/>
        </p:nvSpPr>
        <p:spPr>
          <a:xfrm>
            <a:off x="2959078" y="976484"/>
            <a:ext cx="4089625" cy="525785"/>
          </a:xfrm>
          <a:prstGeom prst="rect">
            <a:avLst/>
          </a:prstGeom>
        </p:spPr>
        <p:txBody>
          <a:bodyPr lIns="0" tIns="0" rIns="0" bIns="0" rtlCol="0" anchor="t">
            <a:spAutoFit/>
          </a:bodyPr>
          <a:lstStyle/>
          <a:p>
            <a:pPr algn="ctr" rtl="1">
              <a:lnSpc>
                <a:spcPts val="4081"/>
              </a:lnSpc>
            </a:pPr>
            <a:r>
              <a:rPr lang="ar-EG" sz="2915" b="1" dirty="0">
                <a:solidFill>
                  <a:srgbClr val="85A2A9"/>
                </a:solidFill>
                <a:latin typeface="29LT Bukra Condensed Bold"/>
                <a:ea typeface="29LT Bukra Condensed Bold"/>
                <a:cs typeface="29LT Bukra Condensed Bold"/>
                <a:sym typeface="29LT Bukra Condensed Bold"/>
                <a:rtl/>
              </a:rPr>
              <a:t>محتويات الملف </a:t>
            </a:r>
          </a:p>
        </p:txBody>
      </p:sp>
      <p:sp>
        <p:nvSpPr>
          <p:cNvPr id="24" name="TextBox 24"/>
          <p:cNvSpPr txBox="1"/>
          <p:nvPr/>
        </p:nvSpPr>
        <p:spPr>
          <a:xfrm>
            <a:off x="1903889" y="4306723"/>
            <a:ext cx="3773722" cy="411094"/>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المجتمع المهني . </a:t>
            </a:r>
          </a:p>
        </p:txBody>
      </p:sp>
      <p:sp>
        <p:nvSpPr>
          <p:cNvPr id="25" name="Freeform 25"/>
          <p:cNvSpPr/>
          <p:nvPr/>
        </p:nvSpPr>
        <p:spPr>
          <a:xfrm flipH="1">
            <a:off x="5713611" y="4355149"/>
            <a:ext cx="362668" cy="362668"/>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TextBox 27"/>
          <p:cNvSpPr txBox="1"/>
          <p:nvPr/>
        </p:nvSpPr>
        <p:spPr>
          <a:xfrm>
            <a:off x="1895661" y="4867445"/>
            <a:ext cx="3773722" cy="411094"/>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التفاعل مع أولياء الأمور . </a:t>
            </a:r>
          </a:p>
        </p:txBody>
      </p:sp>
      <p:sp>
        <p:nvSpPr>
          <p:cNvPr id="28" name="Freeform 28"/>
          <p:cNvSpPr/>
          <p:nvPr/>
        </p:nvSpPr>
        <p:spPr>
          <a:xfrm flipH="1">
            <a:off x="5705383" y="4915871"/>
            <a:ext cx="362668" cy="362668"/>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TextBox 30"/>
          <p:cNvSpPr txBox="1"/>
          <p:nvPr/>
        </p:nvSpPr>
        <p:spPr>
          <a:xfrm>
            <a:off x="1887433" y="5428168"/>
            <a:ext cx="3773722" cy="411094"/>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التنويع في استراتيجيات التدريس . </a:t>
            </a:r>
          </a:p>
        </p:txBody>
      </p:sp>
      <p:sp>
        <p:nvSpPr>
          <p:cNvPr id="31" name="Freeform 31"/>
          <p:cNvSpPr/>
          <p:nvPr/>
        </p:nvSpPr>
        <p:spPr>
          <a:xfrm flipH="1">
            <a:off x="5697155" y="5476594"/>
            <a:ext cx="362668" cy="362668"/>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3" name="TextBox 33"/>
          <p:cNvSpPr txBox="1"/>
          <p:nvPr/>
        </p:nvSpPr>
        <p:spPr>
          <a:xfrm>
            <a:off x="1879204" y="5988891"/>
            <a:ext cx="3773722" cy="411094"/>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تحسين نتائج التعلم . </a:t>
            </a:r>
          </a:p>
        </p:txBody>
      </p:sp>
      <p:sp>
        <p:nvSpPr>
          <p:cNvPr id="34" name="Freeform 34"/>
          <p:cNvSpPr/>
          <p:nvPr/>
        </p:nvSpPr>
        <p:spPr>
          <a:xfrm flipH="1">
            <a:off x="5688926" y="6037317"/>
            <a:ext cx="362668" cy="362668"/>
          </a:xfrm>
          <a:custGeom>
            <a:avLst/>
            <a:gdLst/>
            <a:ahLst/>
            <a:cxnLst/>
            <a:rect l="l" t="t" r="r" b="b"/>
            <a:pathLst>
              <a:path w="483557" h="483557">
                <a:moveTo>
                  <a:pt x="483558" y="0"/>
                </a:moveTo>
                <a:lnTo>
                  <a:pt x="0" y="0"/>
                </a:lnTo>
                <a:lnTo>
                  <a:pt x="0" y="483557"/>
                </a:lnTo>
                <a:lnTo>
                  <a:pt x="483558" y="483557"/>
                </a:lnTo>
                <a:lnTo>
                  <a:pt x="4835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6" name="TextBox 36"/>
          <p:cNvSpPr txBox="1"/>
          <p:nvPr/>
        </p:nvSpPr>
        <p:spPr>
          <a:xfrm>
            <a:off x="1862748" y="6549046"/>
            <a:ext cx="3788606" cy="41237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إعداد وتنفيذ خطة التعلم .</a:t>
            </a:r>
          </a:p>
        </p:txBody>
      </p:sp>
      <p:sp>
        <p:nvSpPr>
          <p:cNvPr id="37" name="Freeform 37"/>
          <p:cNvSpPr/>
          <p:nvPr/>
        </p:nvSpPr>
        <p:spPr>
          <a:xfrm flipH="1">
            <a:off x="5687495" y="6597325"/>
            <a:ext cx="364099" cy="364098"/>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9" name="TextBox 39"/>
          <p:cNvSpPr txBox="1"/>
          <p:nvPr/>
        </p:nvSpPr>
        <p:spPr>
          <a:xfrm>
            <a:off x="1862748" y="7673177"/>
            <a:ext cx="3788606" cy="41237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تهيئة بيئة التعلم . </a:t>
            </a:r>
          </a:p>
        </p:txBody>
      </p:sp>
      <p:sp>
        <p:nvSpPr>
          <p:cNvPr id="40" name="Freeform 40"/>
          <p:cNvSpPr/>
          <p:nvPr/>
        </p:nvSpPr>
        <p:spPr>
          <a:xfrm flipH="1">
            <a:off x="5687495" y="7721456"/>
            <a:ext cx="364099" cy="364098"/>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2" name="TextBox 42"/>
          <p:cNvSpPr txBox="1"/>
          <p:nvPr/>
        </p:nvSpPr>
        <p:spPr>
          <a:xfrm>
            <a:off x="1862748" y="8208726"/>
            <a:ext cx="3788606" cy="412376"/>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الإدارة الصفية . </a:t>
            </a:r>
          </a:p>
        </p:txBody>
      </p:sp>
      <p:sp>
        <p:nvSpPr>
          <p:cNvPr id="43" name="Freeform 43"/>
          <p:cNvSpPr/>
          <p:nvPr/>
        </p:nvSpPr>
        <p:spPr>
          <a:xfrm flipH="1">
            <a:off x="5687495" y="8257005"/>
            <a:ext cx="364099" cy="364098"/>
          </a:xfrm>
          <a:custGeom>
            <a:avLst/>
            <a:gdLst/>
            <a:ahLst/>
            <a:cxnLst/>
            <a:rect l="l" t="t" r="r" b="b"/>
            <a:pathLst>
              <a:path w="485465" h="485465">
                <a:moveTo>
                  <a:pt x="485465" y="0"/>
                </a:moveTo>
                <a:lnTo>
                  <a:pt x="0" y="0"/>
                </a:lnTo>
                <a:lnTo>
                  <a:pt x="0" y="485465"/>
                </a:lnTo>
                <a:lnTo>
                  <a:pt x="485465" y="485465"/>
                </a:lnTo>
                <a:lnTo>
                  <a:pt x="4854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4" name="TextBox 44"/>
          <p:cNvSpPr txBox="1"/>
          <p:nvPr/>
        </p:nvSpPr>
        <p:spPr>
          <a:xfrm>
            <a:off x="966084" y="7081762"/>
            <a:ext cx="4670386" cy="439669"/>
          </a:xfrm>
          <a:prstGeom prst="rect">
            <a:avLst/>
          </a:prstGeom>
        </p:spPr>
        <p:txBody>
          <a:bodyPr lIns="0" tIns="0" rIns="0" bIns="0" rtlCol="0" anchor="t">
            <a:spAutoFit/>
          </a:bodyPr>
          <a:lstStyle/>
          <a:p>
            <a:pPr algn="r" rtl="1">
              <a:lnSpc>
                <a:spcPts val="3066"/>
              </a:lnSpc>
            </a:pPr>
            <a:r>
              <a:rPr lang="ar-EG" sz="2190" b="1">
                <a:solidFill>
                  <a:srgbClr val="000000"/>
                </a:solidFill>
                <a:latin typeface="29LT Bukra Condensed Bold"/>
                <a:ea typeface="29LT Bukra Condensed Bold"/>
                <a:cs typeface="29LT Bukra Condensed Bold"/>
                <a:sym typeface="29LT Bukra Condensed Bold"/>
                <a:rtl/>
              </a:rPr>
              <a:t>توظيف تقنيات التعليم ووسائل التعلم المناسبة . </a:t>
            </a:r>
          </a:p>
        </p:txBody>
      </p:sp>
      <p:sp>
        <p:nvSpPr>
          <p:cNvPr id="45" name="Freeform 45"/>
          <p:cNvSpPr/>
          <p:nvPr/>
        </p:nvSpPr>
        <p:spPr>
          <a:xfrm flipH="1">
            <a:off x="5672470" y="7158763"/>
            <a:ext cx="362668" cy="362668"/>
          </a:xfrm>
          <a:custGeom>
            <a:avLst/>
            <a:gdLst/>
            <a:ahLst/>
            <a:cxnLst/>
            <a:rect l="l" t="t" r="r" b="b"/>
            <a:pathLst>
              <a:path w="362668" h="362668">
                <a:moveTo>
                  <a:pt x="362668" y="0"/>
                </a:moveTo>
                <a:lnTo>
                  <a:pt x="0" y="0"/>
                </a:lnTo>
                <a:lnTo>
                  <a:pt x="0" y="362668"/>
                </a:lnTo>
                <a:lnTo>
                  <a:pt x="362668" y="362668"/>
                </a:lnTo>
                <a:lnTo>
                  <a:pt x="36266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6" name="TextBox 46"/>
          <p:cNvSpPr txBox="1"/>
          <p:nvPr/>
        </p:nvSpPr>
        <p:spPr>
          <a:xfrm>
            <a:off x="1089795" y="8715699"/>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تحليل نتائج المتعلمين وتشخيص مستوياتهم . </a:t>
            </a:r>
          </a:p>
        </p:txBody>
      </p:sp>
      <p:sp>
        <p:nvSpPr>
          <p:cNvPr id="47" name="TextBox 47"/>
          <p:cNvSpPr txBox="1"/>
          <p:nvPr/>
        </p:nvSpPr>
        <p:spPr>
          <a:xfrm>
            <a:off x="1089795" y="9289348"/>
            <a:ext cx="4561559" cy="440952"/>
          </a:xfrm>
          <a:prstGeom prst="rect">
            <a:avLst/>
          </a:prstGeom>
        </p:spPr>
        <p:txBody>
          <a:bodyPr lIns="0" tIns="0" rIns="0" bIns="0" rtlCol="0" anchor="t">
            <a:spAutoFit/>
          </a:bodyPr>
          <a:lstStyle/>
          <a:p>
            <a:pPr algn="r" rtl="1">
              <a:lnSpc>
                <a:spcPts val="3078"/>
              </a:lnSpc>
            </a:pPr>
            <a:r>
              <a:rPr lang="ar-EG" sz="2198" b="1">
                <a:solidFill>
                  <a:srgbClr val="000000"/>
                </a:solidFill>
                <a:latin typeface="29LT Bukra Condensed Bold"/>
                <a:ea typeface="29LT Bukra Condensed Bold"/>
                <a:cs typeface="29LT Bukra Condensed Bold"/>
                <a:sym typeface="29LT Bukra Condensed Bold"/>
                <a:rtl/>
              </a:rPr>
              <a:t>تنوع أساليب التقويم . </a:t>
            </a:r>
          </a:p>
        </p:txBody>
      </p:sp>
      <p:sp>
        <p:nvSpPr>
          <p:cNvPr id="48" name="Freeform 48"/>
          <p:cNvSpPr/>
          <p:nvPr/>
        </p:nvSpPr>
        <p:spPr>
          <a:xfrm flipH="1">
            <a:off x="5687496" y="8828553"/>
            <a:ext cx="364098" cy="364098"/>
          </a:xfrm>
          <a:custGeom>
            <a:avLst/>
            <a:gdLst/>
            <a:ahLst/>
            <a:cxnLst/>
            <a:rect l="l" t="t" r="r" b="b"/>
            <a:pathLst>
              <a:path w="364098" h="364098">
                <a:moveTo>
                  <a:pt x="364098" y="0"/>
                </a:moveTo>
                <a:lnTo>
                  <a:pt x="0" y="0"/>
                </a:lnTo>
                <a:lnTo>
                  <a:pt x="0" y="364099"/>
                </a:lnTo>
                <a:lnTo>
                  <a:pt x="364098" y="364099"/>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49" name="Freeform 49"/>
          <p:cNvSpPr/>
          <p:nvPr/>
        </p:nvSpPr>
        <p:spPr>
          <a:xfrm flipH="1">
            <a:off x="5687496" y="9402202"/>
            <a:ext cx="364098" cy="364098"/>
          </a:xfrm>
          <a:custGeom>
            <a:avLst/>
            <a:gdLst/>
            <a:ahLst/>
            <a:cxnLst/>
            <a:rect l="l" t="t" r="r" b="b"/>
            <a:pathLst>
              <a:path w="364098" h="364098">
                <a:moveTo>
                  <a:pt x="364098" y="0"/>
                </a:moveTo>
                <a:lnTo>
                  <a:pt x="0" y="0"/>
                </a:lnTo>
                <a:lnTo>
                  <a:pt x="0" y="364098"/>
                </a:lnTo>
                <a:lnTo>
                  <a:pt x="364098" y="364098"/>
                </a:lnTo>
                <a:lnTo>
                  <a:pt x="36409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SA"/>
          </a:p>
        </p:txBody>
      </p:sp>
      <p:sp>
        <p:nvSpPr>
          <p:cNvPr id="54" name="Freeform 12">
            <a:extLst>
              <a:ext uri="{FF2B5EF4-FFF2-40B4-BE49-F238E27FC236}">
                <a16:creationId xmlns:a16="http://schemas.microsoft.com/office/drawing/2014/main" id="{051D167E-F9EC-E3B2-6DCD-814B0CD8AF86}"/>
              </a:ext>
            </a:extLst>
          </p:cNvPr>
          <p:cNvSpPr/>
          <p:nvPr/>
        </p:nvSpPr>
        <p:spPr>
          <a:xfrm>
            <a:off x="6145313" y="2162969"/>
            <a:ext cx="460093" cy="44169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55" name="TextBox 13">
            <a:extLst>
              <a:ext uri="{FF2B5EF4-FFF2-40B4-BE49-F238E27FC236}">
                <a16:creationId xmlns:a16="http://schemas.microsoft.com/office/drawing/2014/main" id="{F5F4833F-4F8C-D3D5-727D-880ADA2588BD}"/>
              </a:ext>
            </a:extLst>
          </p:cNvPr>
          <p:cNvSpPr txBox="1"/>
          <p:nvPr/>
        </p:nvSpPr>
        <p:spPr>
          <a:xfrm>
            <a:off x="1353316" y="2070100"/>
            <a:ext cx="4670386" cy="436017"/>
          </a:xfrm>
          <a:prstGeom prst="rect">
            <a:avLst/>
          </a:prstGeom>
        </p:spPr>
        <p:txBody>
          <a:bodyPr wrap="square" lIns="0" tIns="0" rIns="0" bIns="0" rtlCol="0" anchor="t">
            <a:spAutoFit/>
          </a:bodyPr>
          <a:lstStyle/>
          <a:p>
            <a:pPr algn="r" rtl="1">
              <a:lnSpc>
                <a:spcPts val="3359"/>
              </a:lnSpc>
            </a:pPr>
            <a:r>
              <a:rPr lang="ar-SA" sz="2400" b="1" dirty="0">
                <a:solidFill>
                  <a:srgbClr val="000000"/>
                </a:solidFill>
                <a:latin typeface="29LT Bukra Condensed Bold"/>
                <a:ea typeface="29LT Bukra Condensed Bold"/>
                <a:cs typeface="29LT Bukra Condensed Bold"/>
                <a:sym typeface="29LT Bukra Condensed Bold"/>
                <a:rtl/>
              </a:rPr>
              <a:t>أهداف سياسة ا لتعليم والميثاق الأخلاقي </a:t>
            </a:r>
            <a:endParaRPr lang="ar-EG" sz="2400" b="1" dirty="0">
              <a:solidFill>
                <a:srgbClr val="000000"/>
              </a:solidFill>
              <a:latin typeface="29LT Bukra Condensed Bold"/>
              <a:ea typeface="29LT Bukra Condensed Bold"/>
              <a:cs typeface="29LT Bukra Condensed Bold"/>
              <a:sym typeface="29LT Bukra Condensed Bold"/>
              <a:rtl/>
            </a:endParaRPr>
          </a:p>
        </p:txBody>
      </p:sp>
      <p:grpSp>
        <p:nvGrpSpPr>
          <p:cNvPr id="56" name="Group 11">
            <a:extLst>
              <a:ext uri="{FF2B5EF4-FFF2-40B4-BE49-F238E27FC236}">
                <a16:creationId xmlns:a16="http://schemas.microsoft.com/office/drawing/2014/main" id="{364EC0C1-8301-6768-B9BE-68A74D192A81}"/>
              </a:ext>
            </a:extLst>
          </p:cNvPr>
          <p:cNvGrpSpPr/>
          <p:nvPr/>
        </p:nvGrpSpPr>
        <p:grpSpPr>
          <a:xfrm>
            <a:off x="-107950" y="2679700"/>
            <a:ext cx="4355426" cy="441690"/>
            <a:chOff x="0" y="0"/>
            <a:chExt cx="5807235" cy="588920"/>
          </a:xfrm>
        </p:grpSpPr>
        <p:sp>
          <p:nvSpPr>
            <p:cNvPr id="57" name="Freeform 12">
              <a:extLst>
                <a:ext uri="{FF2B5EF4-FFF2-40B4-BE49-F238E27FC236}">
                  <a16:creationId xmlns:a16="http://schemas.microsoft.com/office/drawing/2014/main" id="{767E8996-9E37-9AC0-FFE1-5E2CABD9CA51}"/>
                </a:ext>
              </a:extLst>
            </p:cNvPr>
            <p:cNvSpPr/>
            <p:nvPr/>
          </p:nvSpPr>
          <p:spPr>
            <a:xfrm>
              <a:off x="5193777" y="0"/>
              <a:ext cx="613458" cy="588920"/>
            </a:xfrm>
            <a:custGeom>
              <a:avLst/>
              <a:gdLst/>
              <a:ahLst/>
              <a:cxnLst/>
              <a:rect l="l" t="t" r="r" b="b"/>
              <a:pathLst>
                <a:path w="613458" h="588920">
                  <a:moveTo>
                    <a:pt x="0" y="0"/>
                  </a:moveTo>
                  <a:lnTo>
                    <a:pt x="613458" y="0"/>
                  </a:lnTo>
                  <a:lnTo>
                    <a:pt x="613458" y="588920"/>
                  </a:lnTo>
                  <a:lnTo>
                    <a:pt x="0" y="58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dirty="0"/>
            </a:p>
          </p:txBody>
        </p:sp>
        <p:sp>
          <p:nvSpPr>
            <p:cNvPr id="58" name="TextBox 13">
              <a:extLst>
                <a:ext uri="{FF2B5EF4-FFF2-40B4-BE49-F238E27FC236}">
                  <a16:creationId xmlns:a16="http://schemas.microsoft.com/office/drawing/2014/main" id="{0C6F3707-ACE5-1730-1F54-4969CCDA7616}"/>
                </a:ext>
              </a:extLst>
            </p:cNvPr>
            <p:cNvSpPr txBox="1"/>
            <p:nvPr/>
          </p:nvSpPr>
          <p:spPr>
            <a:xfrm>
              <a:off x="0" y="-123825"/>
              <a:ext cx="5031629" cy="601404"/>
            </a:xfrm>
            <a:prstGeom prst="rect">
              <a:avLst/>
            </a:prstGeom>
          </p:spPr>
          <p:txBody>
            <a:bodyPr lIns="0" tIns="0" rIns="0" bIns="0" rtlCol="0" anchor="t">
              <a:spAutoFit/>
            </a:bodyPr>
            <a:lstStyle/>
            <a:p>
              <a:pPr algn="r" rtl="1">
                <a:lnSpc>
                  <a:spcPts val="3359"/>
                </a:lnSpc>
              </a:pPr>
              <a:r>
                <a:rPr lang="ar-EG" sz="2400" b="1" dirty="0">
                  <a:solidFill>
                    <a:srgbClr val="000000"/>
                  </a:solidFill>
                  <a:latin typeface="29LT Bukra Condensed Bold"/>
                  <a:ea typeface="29LT Bukra Condensed Bold"/>
                  <a:cs typeface="29LT Bukra Condensed Bold"/>
                  <a:sym typeface="29LT Bukra Condensed Bold"/>
                  <a:rtl/>
                </a:rPr>
                <a:t>بيانات عامـــة .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7" name="Freeform 7"/>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Freeform 11"/>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14" name="TextBox 14"/>
          <p:cNvSpPr txBox="1"/>
          <p:nvPr/>
        </p:nvSpPr>
        <p:spPr>
          <a:xfrm>
            <a:off x="2925216" y="1783023"/>
            <a:ext cx="4191145" cy="410369"/>
          </a:xfrm>
          <a:prstGeom prst="rect">
            <a:avLst/>
          </a:prstGeom>
        </p:spPr>
        <p:txBody>
          <a:bodyPr lIns="0" tIns="0" rIns="0" bIns="0" rtlCol="0" anchor="t">
            <a:spAutoFit/>
          </a:bodyPr>
          <a:lstStyle/>
          <a:p>
            <a:pPr algn="ctr" rtl="1">
              <a:lnSpc>
                <a:spcPts val="3214"/>
              </a:lnSpc>
            </a:pPr>
            <a:r>
              <a:rPr lang="ar-EG" sz="2400" b="1" dirty="0">
                <a:solidFill>
                  <a:srgbClr val="000000"/>
                </a:solidFill>
                <a:latin typeface="29LT Bukra Condensed Bold"/>
                <a:ea typeface="29LT Bukra Condensed Bold"/>
                <a:cs typeface="29LT Bukra Condensed Bold"/>
                <a:sym typeface="29LT Bukra Condensed Bold"/>
                <a:rtl/>
              </a:rPr>
              <a:t>شواهد الواجبات </a:t>
            </a:r>
            <a:r>
              <a:rPr lang="ar-EG" sz="2400" b="1" dirty="0">
                <a:solidFill>
                  <a:srgbClr val="7AA4B4"/>
                </a:solidFill>
                <a:latin typeface="29LT Bukra Condensed Bold"/>
                <a:ea typeface="29LT Bukra Condensed Bold"/>
                <a:cs typeface="29LT Bukra Condensed Bold"/>
                <a:sym typeface="29LT Bukra Condensed Bold"/>
                <a:rtl/>
              </a:rPr>
              <a:t>الوظيفية</a:t>
            </a:r>
            <a:r>
              <a:rPr lang="ar-EG" sz="2400" b="1" dirty="0">
                <a:solidFill>
                  <a:srgbClr val="BD4B85"/>
                </a:solidFill>
                <a:latin typeface="29LT Bukra Condensed Bold"/>
                <a:ea typeface="29LT Bukra Condensed Bold"/>
                <a:cs typeface="29LT Bukra Condensed Bold"/>
                <a:sym typeface="29LT Bukra Condensed Bold"/>
                <a:rtl/>
              </a:rPr>
              <a:t> </a:t>
            </a:r>
          </a:p>
        </p:txBody>
      </p:sp>
      <p:sp>
        <p:nvSpPr>
          <p:cNvPr id="15" name="TextBox 15"/>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3" name="صورة 22">
            <a:extLst>
              <a:ext uri="{FF2B5EF4-FFF2-40B4-BE49-F238E27FC236}">
                <a16:creationId xmlns:a16="http://schemas.microsoft.com/office/drawing/2014/main" id="{C6D79ABA-1F22-0D6D-9F8D-F1E06F901E7B}"/>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7" name="صورة 26"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BE6B7339-4590-C71A-1454-59892C9108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a:off x="3778250" y="1751315"/>
            <a:ext cx="3024000" cy="2354940"/>
          </a:xfrm>
          <a:custGeom>
            <a:avLst/>
            <a:gdLst/>
            <a:ahLst/>
            <a:cxnLst/>
            <a:rect l="l" t="t" r="r" b="b"/>
            <a:pathLst>
              <a:path w="3024000" h="2354940">
                <a:moveTo>
                  <a:pt x="0" y="0"/>
                </a:moveTo>
                <a:lnTo>
                  <a:pt x="3024000" y="0"/>
                </a:lnTo>
                <a:lnTo>
                  <a:pt x="3024000" y="2354940"/>
                </a:lnTo>
                <a:lnTo>
                  <a:pt x="0" y="2354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TextBox 10"/>
          <p:cNvSpPr txBox="1"/>
          <p:nvPr/>
        </p:nvSpPr>
        <p:spPr>
          <a:xfrm>
            <a:off x="756000" y="4969503"/>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التفاعل مع المجتمع </a:t>
            </a:r>
            <a:r>
              <a:rPr lang="ar-EG" sz="4511" b="1" dirty="0">
                <a:solidFill>
                  <a:srgbClr val="7AA4B4"/>
                </a:solidFill>
                <a:latin typeface="29LT Bukra Condensed Bold"/>
                <a:ea typeface="29LT Bukra Condensed Bold"/>
                <a:cs typeface="29LT Bukra Condensed Bold"/>
                <a:sym typeface="29LT Bukra Condensed Bold"/>
                <a:rtl/>
              </a:rPr>
              <a:t>المهني</a:t>
            </a:r>
            <a:r>
              <a:rPr lang="ar-EG" sz="4511" b="1" dirty="0">
                <a:solidFill>
                  <a:srgbClr val="BD4B85"/>
                </a:solidFill>
                <a:latin typeface="29LT Bukra Condensed Bold"/>
                <a:ea typeface="29LT Bukra Condensed Bold"/>
                <a:cs typeface="29LT Bukra Condensed Bold"/>
                <a:sym typeface="29LT Bukra Condensed Bold"/>
                <a:rtl/>
              </a:rPr>
              <a:t> </a:t>
            </a:r>
            <a:r>
              <a:rPr lang="ar-EG" sz="4511" b="1" dirty="0">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608656327"/>
              </p:ext>
            </p:extLst>
          </p:nvPr>
        </p:nvGraphicFramePr>
        <p:xfrm>
          <a:off x="327110" y="2679700"/>
          <a:ext cx="6902279" cy="4386749"/>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5726">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نوع الشاهد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غير 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1">
                        <a:lnSpc>
                          <a:spcPts val="1679"/>
                        </a:lnSpc>
                        <a:defRPr/>
                      </a:pPr>
                      <a:r>
                        <a:rPr lang="ar-EG" sz="1200" b="1">
                          <a:solidFill>
                            <a:srgbClr val="000000"/>
                          </a:solidFill>
                          <a:latin typeface="29LT Bukra Condensed Bold" panose="020B0604020202020204" charset="-78"/>
                          <a:ea typeface="Adobe Arabic"/>
                          <a:cs typeface="29LT Bukra Condensed Bold" panose="020B0604020202020204" charset="-78"/>
                          <a:sym typeface="Adobe Arabic"/>
                          <a:rtl/>
                        </a:rPr>
                        <a:t>متوفر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1">
                        <a:lnSpc>
                          <a:spcPts val="1679"/>
                        </a:lnSpc>
                        <a:defRPr/>
                      </a:pPr>
                      <a:r>
                        <a:rPr lang="ar-EG" sz="1200" b="1" dirty="0">
                          <a:solidFill>
                            <a:srgbClr val="000000"/>
                          </a:solidFill>
                          <a:latin typeface="29LT Bukra Condensed Bold" panose="020B0604020202020204" charset="-78"/>
                          <a:ea typeface="Adobe Arabic"/>
                          <a:cs typeface="29LT Bukra Condensed Bold" panose="020B0604020202020204" charset="-78"/>
                          <a:sym typeface="Adobe Arabic"/>
                          <a:rtl/>
                        </a:rPr>
                        <a:t>الشاهد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36270">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حضور المؤتمرات والندوات التعليمية.</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12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المشاركة في المجتمعات المهنية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تقديم استشارات تربوية للمعلمين الجدد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إطلاق مبادرات تعليمية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النمو المهني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دروس تطبيقية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572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تبادل الزيارات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TextBox 9"/>
          <p:cNvSpPr txBox="1"/>
          <p:nvPr/>
        </p:nvSpPr>
        <p:spPr>
          <a:xfrm>
            <a:off x="2863850" y="1841500"/>
            <a:ext cx="4191145" cy="465582"/>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التفاعل مع المجتمع المهني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2" name="TextBox 12"/>
          <p:cNvSpPr txBox="1"/>
          <p:nvPr/>
        </p:nvSpPr>
        <p:spPr>
          <a:xfrm>
            <a:off x="2925216" y="1717702"/>
            <a:ext cx="4191145"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التفاعل مع المجتمع </a:t>
            </a:r>
            <a:r>
              <a:rPr lang="ar-EG" sz="2295" b="1" dirty="0">
                <a:solidFill>
                  <a:srgbClr val="7AA4B4"/>
                </a:solidFill>
                <a:latin typeface="29LT Bukra Condensed Bold"/>
                <a:ea typeface="29LT Bukra Condensed Bold"/>
                <a:cs typeface="29LT Bukra Condensed Bold"/>
                <a:sym typeface="29LT Bukra Condensed Bold"/>
                <a:rtl/>
              </a:rPr>
              <a:t>المهني</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2" name="Freeform 7">
            <a:extLst>
              <a:ext uri="{FF2B5EF4-FFF2-40B4-BE49-F238E27FC236}">
                <a16:creationId xmlns:a16="http://schemas.microsoft.com/office/drawing/2014/main" id="{D6450700-AA31-7058-2812-A1AC040D93B5}"/>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3" name="Freeform 8">
            <a:extLst>
              <a:ext uri="{FF2B5EF4-FFF2-40B4-BE49-F238E27FC236}">
                <a16:creationId xmlns:a16="http://schemas.microsoft.com/office/drawing/2014/main" id="{D7309F38-8377-3482-B69E-FC14698FD40A}"/>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11">
            <a:extLst>
              <a:ext uri="{FF2B5EF4-FFF2-40B4-BE49-F238E27FC236}">
                <a16:creationId xmlns:a16="http://schemas.microsoft.com/office/drawing/2014/main" id="{E3B39652-8861-9139-5A39-DB68576D98F7}"/>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5" name="TextBox 13">
            <a:extLst>
              <a:ext uri="{FF2B5EF4-FFF2-40B4-BE49-F238E27FC236}">
                <a16:creationId xmlns:a16="http://schemas.microsoft.com/office/drawing/2014/main" id="{9630181A-C69C-9453-6DCD-2E149CF80EC1}"/>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6" name="TextBox 15">
            <a:extLst>
              <a:ext uri="{FF2B5EF4-FFF2-40B4-BE49-F238E27FC236}">
                <a16:creationId xmlns:a16="http://schemas.microsoft.com/office/drawing/2014/main" id="{CFCC902D-C8B2-DA21-BAC3-AF11C71876FA}"/>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7" name="صورة 26">
            <a:extLst>
              <a:ext uri="{FF2B5EF4-FFF2-40B4-BE49-F238E27FC236}">
                <a16:creationId xmlns:a16="http://schemas.microsoft.com/office/drawing/2014/main" id="{BC997D73-0613-266D-B3C4-F1057FB206D1}"/>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8" name="صورة 27"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D8A96858-AFA4-173A-717C-95E846CE4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618485" y="1231900"/>
            <a:ext cx="2816171" cy="2700004"/>
          </a:xfrm>
          <a:custGeom>
            <a:avLst/>
            <a:gdLst/>
            <a:ahLst/>
            <a:cxnLst/>
            <a:rect l="l" t="t" r="r" b="b"/>
            <a:pathLst>
              <a:path w="2816171" h="2700004">
                <a:moveTo>
                  <a:pt x="0" y="0"/>
                </a:moveTo>
                <a:lnTo>
                  <a:pt x="2816171" y="0"/>
                </a:lnTo>
                <a:lnTo>
                  <a:pt x="2816171" y="2700004"/>
                </a:lnTo>
                <a:lnTo>
                  <a:pt x="0" y="27000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4969503"/>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التفاعل مع أولياء </a:t>
            </a:r>
          </a:p>
          <a:p>
            <a:pPr algn="ctr" rtl="1">
              <a:lnSpc>
                <a:spcPts val="6315"/>
              </a:lnSpc>
            </a:pPr>
            <a:r>
              <a:rPr lang="ar-EG" sz="4511" b="1" dirty="0">
                <a:solidFill>
                  <a:srgbClr val="7AA4B4"/>
                </a:solidFill>
                <a:latin typeface="29LT Bukra Condensed Bold"/>
                <a:ea typeface="29LT Bukra Condensed Bold"/>
                <a:cs typeface="29LT Bukra Condensed Bold"/>
                <a:sym typeface="29LT Bukra Condensed Bold"/>
                <a:rtl/>
              </a:rPr>
              <a:t>الأمور</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698823787"/>
              </p:ext>
            </p:extLst>
          </p:nvPr>
        </p:nvGraphicFramePr>
        <p:xfrm>
          <a:off x="328860" y="2914675"/>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600" b="1">
                          <a:ln>
                            <a:noFill/>
                          </a:ln>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ln>
                          <a:noFill/>
                        </a:ln>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tc>
                  <a:txBody>
                    <a:bodyPr/>
                    <a:lstStyle/>
                    <a:p>
                      <a:pPr algn="ctr" rtl="1">
                        <a:lnSpc>
                          <a:spcPts val="1679"/>
                        </a:lnSpc>
                        <a:defRPr/>
                      </a:pPr>
                      <a:r>
                        <a:rPr lang="ar-EG" sz="1600" b="1">
                          <a:ln>
                            <a:noFill/>
                          </a:ln>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ln>
                          <a:noFill/>
                        </a:ln>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tc>
                  <a:txBody>
                    <a:bodyPr/>
                    <a:lstStyle/>
                    <a:p>
                      <a:pPr algn="ctr" rtl="1">
                        <a:lnSpc>
                          <a:spcPts val="1679"/>
                        </a:lnSpc>
                        <a:defRPr/>
                      </a:pPr>
                      <a:r>
                        <a:rPr lang="ar-EG" sz="1600" b="1">
                          <a:ln>
                            <a:noFill/>
                          </a:ln>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ln>
                          <a:noFill/>
                        </a:ln>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tc>
                  <a:txBody>
                    <a:bodyPr/>
                    <a:lstStyle/>
                    <a:p>
                      <a:pPr algn="ctr" rtl="1">
                        <a:lnSpc>
                          <a:spcPts val="1679"/>
                        </a:lnSpc>
                        <a:defRPr/>
                      </a:pPr>
                      <a:r>
                        <a:rPr lang="ar-EG" sz="1600" b="1" dirty="0">
                          <a:ln>
                            <a:noFill/>
                          </a:ln>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ln>
                          <a:noFill/>
                        </a:ln>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AA4B4"/>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خطابات إحالة الطالب إلى وكيل المدرسة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تقرير اجتماع مع ولي أمر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سجل زيارات أولياء الأمور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الخطة الأسبوعية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الجمعية العمومية واجتماع أولياء الأمور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3036379" y="1993900"/>
            <a:ext cx="4191145" cy="465582"/>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التفاعل مع أولياء الأمور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2769034" y="1746254"/>
            <a:ext cx="4191145"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التفاعل مع </a:t>
            </a:r>
            <a:r>
              <a:rPr lang="ar-EG" sz="2295" b="1" dirty="0">
                <a:solidFill>
                  <a:srgbClr val="85A2A9"/>
                </a:solidFill>
                <a:latin typeface="29LT Bukra Condensed Bold"/>
                <a:ea typeface="29LT Bukra Condensed Bold"/>
                <a:cs typeface="29LT Bukra Condensed Bold"/>
                <a:sym typeface="29LT Bukra Condensed Bold"/>
                <a:rtl/>
              </a:rPr>
              <a:t>أولياء الأمور  </a:t>
            </a:r>
          </a:p>
        </p:txBody>
      </p:sp>
      <p:sp>
        <p:nvSpPr>
          <p:cNvPr id="23" name="Freeform 7">
            <a:extLst>
              <a:ext uri="{FF2B5EF4-FFF2-40B4-BE49-F238E27FC236}">
                <a16:creationId xmlns:a16="http://schemas.microsoft.com/office/drawing/2014/main" id="{502D5C61-1DD1-AB13-F7ED-09F7B3E4C712}"/>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B980BC4B-6C58-A703-AC06-0A5993EE9888}"/>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21B895CE-9FCB-3FEE-5012-A4C8E80D9E0F}"/>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A5FFDF62-C827-AFEA-DFBF-7ACFD6A01938}"/>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4752D2B0-0243-4485-8346-062F6B064794}"/>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8B24D9A0-BF06-5103-9E64-365A40D7DC02}"/>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EC327C04-4C90-7848-AE99-771E3758E0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473450" y="1553432"/>
            <a:ext cx="2799457" cy="2563065"/>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4969503"/>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التنوع في </a:t>
            </a:r>
            <a:r>
              <a:rPr lang="ar-EG" sz="4511" b="1" dirty="0" err="1">
                <a:solidFill>
                  <a:srgbClr val="000000"/>
                </a:solidFill>
                <a:latin typeface="29LT Bukra Condensed Bold"/>
                <a:ea typeface="29LT Bukra Condensed Bold"/>
                <a:cs typeface="29LT Bukra Condensed Bold"/>
                <a:sym typeface="29LT Bukra Condensed Bold"/>
                <a:rtl/>
              </a:rPr>
              <a:t>استراتجيات</a:t>
            </a:r>
            <a:r>
              <a:rPr lang="ar-EG" sz="4511" b="1" dirty="0">
                <a:solidFill>
                  <a:srgbClr val="000000"/>
                </a:solidFill>
                <a:latin typeface="29LT Bukra Condensed Bold"/>
                <a:ea typeface="29LT Bukra Condensed Bold"/>
                <a:cs typeface="29LT Bukra Condensed Bold"/>
                <a:sym typeface="29LT Bukra Condensed Bold"/>
                <a:rtl/>
              </a:rPr>
              <a:t> </a:t>
            </a:r>
            <a:r>
              <a:rPr lang="ar-EG" sz="4511" b="1" dirty="0">
                <a:solidFill>
                  <a:srgbClr val="85A2A9"/>
                </a:solidFill>
                <a:latin typeface="29LT Bukra Condensed Bold"/>
                <a:ea typeface="29LT Bukra Condensed Bold"/>
                <a:cs typeface="29LT Bukra Condensed Bold"/>
                <a:sym typeface="29LT Bukra Condensed Bold"/>
                <a:rtl/>
              </a:rPr>
              <a:t>التعليم</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892043041"/>
              </p:ext>
            </p:extLst>
          </p:nvPr>
        </p:nvGraphicFramePr>
        <p:xfrm>
          <a:off x="355650" y="3278154"/>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تقرير تنفيذ استراتيجية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شهادة شكر وتقدير حول تفعيل الاستراتيجية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التحضير للدروس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2863850" y="1841500"/>
            <a:ext cx="4191145" cy="820738"/>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dirty="0">
                <a:solidFill>
                  <a:srgbClr val="85A2A9"/>
                </a:solidFill>
                <a:latin typeface="29LT Bukra Condensed Bold"/>
                <a:ea typeface="29LT Bukra Condensed Bold"/>
                <a:cs typeface="29LT Bukra Condensed Bold"/>
                <a:sym typeface="29LT Bukra Condensed Bold"/>
                <a:rtl/>
              </a:rPr>
              <a:t>التعليمية</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3" name="TextBox 13"/>
          <p:cNvSpPr txBox="1"/>
          <p:nvPr/>
        </p:nvSpPr>
        <p:spPr>
          <a:xfrm>
            <a:off x="2857951" y="1522414"/>
            <a:ext cx="4191145" cy="820738"/>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التنوع في تفعيل الاستراتيجيات </a:t>
            </a:r>
            <a:r>
              <a:rPr lang="ar-EG" sz="2295" b="1" dirty="0">
                <a:solidFill>
                  <a:srgbClr val="85A2A9"/>
                </a:solidFill>
                <a:latin typeface="29LT Bukra Condensed Bold"/>
                <a:ea typeface="29LT Bukra Condensed Bold"/>
                <a:cs typeface="29LT Bukra Condensed Bold"/>
                <a:sym typeface="29LT Bukra Condensed Bold"/>
                <a:rtl/>
              </a:rPr>
              <a:t>التعليمية</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4B2E1092-0EB9-499F-E64B-7446B32FABF6}"/>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D9655F75-B0E4-E6F4-65FD-2B8C100B6506}"/>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8206040C-200F-6E96-BA50-38BA297598E4}"/>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5AC8AE36-07A4-7A2F-285A-29666971F044}"/>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260C41A0-01D8-E18C-02F1-F3506828E26C}"/>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CA6A49BC-8C75-834B-DCAE-B8F436EE462C}"/>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704D86E8-33C9-048F-E7B0-D9E0763A92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321050" y="1302194"/>
            <a:ext cx="3024000" cy="3024000"/>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1579104" y="5325875"/>
            <a:ext cx="3111221" cy="982212"/>
          </a:xfrm>
          <a:prstGeom prst="rect">
            <a:avLst/>
          </a:prstGeom>
        </p:spPr>
        <p:txBody>
          <a:bodyPr lIns="0" tIns="0" rIns="0" bIns="0" rtlCol="0" anchor="t">
            <a:spAutoFit/>
          </a:bodyPr>
          <a:lstStyle/>
          <a:p>
            <a:pPr algn="ctr" rtl="1">
              <a:lnSpc>
                <a:spcPts val="6762"/>
              </a:lnSpc>
            </a:pPr>
            <a:r>
              <a:rPr lang="ar-EG" sz="4830" b="1">
                <a:solidFill>
                  <a:srgbClr val="000000"/>
                </a:solidFill>
                <a:latin typeface="29LT Bukra Condensed Bold"/>
                <a:ea typeface="29LT Bukra Condensed Bold"/>
                <a:cs typeface="29LT Bukra Condensed Bold"/>
                <a:sym typeface="29LT Bukra Condensed Bold"/>
                <a:rtl/>
              </a:rPr>
              <a:t>مقدمة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a:off x="3325991" y="1385822"/>
            <a:ext cx="2750001" cy="3118558"/>
          </a:xfrm>
          <a:custGeom>
            <a:avLst/>
            <a:gdLst/>
            <a:ahLst/>
            <a:cxnLst/>
            <a:rect l="l" t="t" r="r" b="b"/>
            <a:pathLst>
              <a:path w="2750001" h="3118558">
                <a:moveTo>
                  <a:pt x="0" y="0"/>
                </a:moveTo>
                <a:lnTo>
                  <a:pt x="2750001" y="0"/>
                </a:lnTo>
                <a:lnTo>
                  <a:pt x="2750001" y="3118558"/>
                </a:lnTo>
                <a:lnTo>
                  <a:pt x="0" y="3118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TextBox 10"/>
          <p:cNvSpPr txBox="1"/>
          <p:nvPr/>
        </p:nvSpPr>
        <p:spPr>
          <a:xfrm>
            <a:off x="756000" y="4969503"/>
            <a:ext cx="4757428" cy="1641475"/>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تحسين نتائج </a:t>
            </a:r>
          </a:p>
          <a:p>
            <a:pPr algn="ctr" rtl="1">
              <a:lnSpc>
                <a:spcPts val="6455"/>
              </a:lnSpc>
            </a:pPr>
            <a:r>
              <a:rPr lang="ar-EG" sz="4611" b="1" dirty="0">
                <a:solidFill>
                  <a:srgbClr val="85A2A9"/>
                </a:solidFill>
                <a:latin typeface="29LT Bukra Condensed Bold"/>
                <a:ea typeface="29LT Bukra Condensed Bold"/>
                <a:cs typeface="29LT Bukra Condensed Bold"/>
                <a:sym typeface="29LT Bukra Condensed Bold"/>
                <a:rtl/>
              </a:rPr>
              <a:t>المتعلمين</a:t>
            </a:r>
            <a:r>
              <a:rPr lang="ar-EG" sz="46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786788735"/>
              </p:ext>
            </p:extLst>
          </p:nvPr>
        </p:nvGraphicFramePr>
        <p:xfrm>
          <a:off x="355650" y="3278154"/>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خطط علاجية للطلاب الضعاف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خطط إثرائية للطلاب المتميزين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تكريم الطلاب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اختبار قبلي واختبار بعدي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كشف متابعة الطلاب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9"/>
          <p:cNvSpPr txBox="1"/>
          <p:nvPr/>
        </p:nvSpPr>
        <p:spPr>
          <a:xfrm>
            <a:off x="2635250" y="2146300"/>
            <a:ext cx="4191145"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dirty="0">
                <a:solidFill>
                  <a:srgbClr val="85A2A9"/>
                </a:solidFill>
                <a:latin typeface="29LT Bukra Condensed Bold"/>
                <a:ea typeface="29LT Bukra Condensed Bold"/>
                <a:cs typeface="29LT Bukra Condensed Bold"/>
                <a:sym typeface="29LT Bukra Condensed Bold"/>
                <a:rtl/>
              </a:rPr>
              <a:t>المتعلمين</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3" name="TextBox 13"/>
          <p:cNvSpPr txBox="1"/>
          <p:nvPr/>
        </p:nvSpPr>
        <p:spPr>
          <a:xfrm>
            <a:off x="2765255" y="1685607"/>
            <a:ext cx="4191145"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تحسين نتائج </a:t>
            </a:r>
            <a:r>
              <a:rPr lang="ar-EG" sz="2295" b="1" dirty="0">
                <a:solidFill>
                  <a:srgbClr val="85A2A9"/>
                </a:solidFill>
                <a:latin typeface="29LT Bukra Condensed Bold"/>
                <a:ea typeface="29LT Bukra Condensed Bold"/>
                <a:cs typeface="29LT Bukra Condensed Bold"/>
                <a:sym typeface="29LT Bukra Condensed Bold"/>
                <a:rtl/>
              </a:rPr>
              <a:t>المتعلمين</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F44B026E-2C4E-9013-16FD-18773199A7C8}"/>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B616BABA-B22F-7853-91F5-649535313D1D}"/>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E9C43B9A-5FD5-6AF9-E71D-B7AF8497E011}"/>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D931A957-E6EF-9B2E-EBAE-D06838F68D1C}"/>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A42B7F66-8D3D-4F00-D386-26C11808632D}"/>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41E4BDE9-5E32-78A4-A955-4ED4DF556F39}"/>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641AA253-8784-CE3F-E850-A68E96E4B4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a:off x="3812149" y="1536700"/>
            <a:ext cx="2391443" cy="2802675"/>
          </a:xfrm>
          <a:custGeom>
            <a:avLst/>
            <a:gdLst/>
            <a:ahLst/>
            <a:cxnLst/>
            <a:rect l="l" t="t" r="r" b="b"/>
            <a:pathLst>
              <a:path w="2391443" h="2802675">
                <a:moveTo>
                  <a:pt x="0" y="0"/>
                </a:moveTo>
                <a:lnTo>
                  <a:pt x="2391443" y="0"/>
                </a:lnTo>
                <a:lnTo>
                  <a:pt x="2391443" y="2802675"/>
                </a:lnTo>
                <a:lnTo>
                  <a:pt x="0" y="28026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TextBox 10"/>
          <p:cNvSpPr txBox="1"/>
          <p:nvPr/>
        </p:nvSpPr>
        <p:spPr>
          <a:xfrm>
            <a:off x="756000" y="4969503"/>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إعداد وتنفيذ خطة</a:t>
            </a:r>
          </a:p>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 </a:t>
            </a:r>
            <a:r>
              <a:rPr lang="ar-EG" sz="4511" b="1" dirty="0">
                <a:solidFill>
                  <a:srgbClr val="85A2A9"/>
                </a:solidFill>
                <a:latin typeface="29LT Bukra Condensed Bold"/>
                <a:ea typeface="29LT Bukra Condensed Bold"/>
                <a:cs typeface="29LT Bukra Condensed Bold"/>
                <a:sym typeface="29LT Bukra Condensed Bold"/>
                <a:rtl/>
              </a:rPr>
              <a:t>التعلم</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452163101"/>
              </p:ext>
            </p:extLst>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خطة توزيع المنهج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إعداد الدروس اليومية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نماذج من الواجبات والاختبارات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1797050" y="2070100"/>
            <a:ext cx="4191145"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dirty="0">
                <a:solidFill>
                  <a:srgbClr val="85A2A9"/>
                </a:solidFill>
                <a:latin typeface="29LT Bukra Condensed Bold"/>
                <a:ea typeface="29LT Bukra Condensed Bold"/>
                <a:cs typeface="29LT Bukra Condensed Bold"/>
                <a:sym typeface="29LT Bukra Condensed Bold"/>
                <a:rtl/>
              </a:rPr>
              <a:t>التعلم</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3" name="TextBox 13"/>
          <p:cNvSpPr txBox="1"/>
          <p:nvPr/>
        </p:nvSpPr>
        <p:spPr>
          <a:xfrm>
            <a:off x="2492253" y="1906531"/>
            <a:ext cx="4191145"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إعداد وتنفيذ خطة </a:t>
            </a:r>
            <a:r>
              <a:rPr lang="ar-EG" sz="2295" b="1" dirty="0">
                <a:solidFill>
                  <a:srgbClr val="85A2A9"/>
                </a:solidFill>
                <a:latin typeface="29LT Bukra Condensed Bold"/>
                <a:ea typeface="29LT Bukra Condensed Bold"/>
                <a:cs typeface="29LT Bukra Condensed Bold"/>
                <a:sym typeface="29LT Bukra Condensed Bold"/>
                <a:rtl/>
              </a:rPr>
              <a:t>التعلم</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DF74201F-F7FE-A8D3-4781-030EBA0927B4}"/>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E42B8394-14AA-0E38-6121-3350E3ADCD1B}"/>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4606882F-1595-F676-1DF6-DAF42011FF72}"/>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4A7A1174-72B7-9676-B626-2E1DC2C01ED5}"/>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AC0D7D88-ED99-4ACE-C34A-A4AB1FA83BE1}"/>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9440E307-D801-2E25-840C-A20BF3A2A320}"/>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30CA53C2-5AAD-D849-71CB-1094B2ED80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a:off x="3377735" y="1553432"/>
            <a:ext cx="2743237" cy="2563065"/>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TextBox 10"/>
          <p:cNvSpPr txBox="1"/>
          <p:nvPr/>
        </p:nvSpPr>
        <p:spPr>
          <a:xfrm>
            <a:off x="756000" y="4969503"/>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توظيف تقنيات ووسائل </a:t>
            </a:r>
            <a:r>
              <a:rPr lang="ar-EG" sz="4511" b="1" dirty="0">
                <a:solidFill>
                  <a:srgbClr val="85A2A9"/>
                </a:solidFill>
                <a:latin typeface="29LT Bukra Condensed Bold"/>
                <a:ea typeface="29LT Bukra Condensed Bold"/>
                <a:cs typeface="29LT Bukra Condensed Bold"/>
                <a:sym typeface="29LT Bukra Condensed Bold"/>
                <a:rtl/>
              </a:rPr>
              <a:t>التعلم</a:t>
            </a:r>
            <a:r>
              <a:rPr lang="ar-EG" sz="4511" b="1" dirty="0">
                <a:solidFill>
                  <a:srgbClr val="BD4B85"/>
                </a:solidFill>
                <a:latin typeface="29LT Bukra Condensed Bold"/>
                <a:ea typeface="29LT Bukra Condensed Bold"/>
                <a:cs typeface="29LT Bukra Condensed Bold"/>
                <a:sym typeface="29LT Bukra Condensed Bold"/>
                <a:rtl/>
              </a:rPr>
              <a:t> </a:t>
            </a:r>
            <a:r>
              <a:rPr lang="ar-EG" sz="4511" b="1" dirty="0">
                <a:solidFill>
                  <a:srgbClr val="85A2A9"/>
                </a:solidFill>
                <a:latin typeface="29LT Bukra Condensed Bold"/>
                <a:ea typeface="29LT Bukra Condensed Bold"/>
                <a:cs typeface="29LT Bukra Condensed Bold"/>
                <a:sym typeface="29LT Bukra Condensed Bold"/>
                <a:rtl/>
              </a:rPr>
              <a:t>المناسبة</a:t>
            </a:r>
            <a:r>
              <a:rPr lang="ar-EG" sz="4511" b="1" dirty="0">
                <a:solidFill>
                  <a:srgbClr val="0FA596"/>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229768260"/>
              </p:ext>
            </p:extLst>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صور من التقنية في التعليم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نماذج من عروض الدروس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صور من الوسائل التعليمية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تقرير عن برنامج تقني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نماذج من الاختبارات الالكترونية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2635250" y="1841500"/>
            <a:ext cx="4390362" cy="820738"/>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توظيف التقنية ووسائل</a:t>
            </a:r>
          </a:p>
          <a:p>
            <a:pPr algn="ctr" rtl="1">
              <a:lnSpc>
                <a:spcPts val="3214"/>
              </a:lnSpc>
            </a:pPr>
            <a:r>
              <a:rPr lang="ar-EG" sz="2295" b="1" dirty="0">
                <a:solidFill>
                  <a:srgbClr val="85A2A9"/>
                </a:solidFill>
                <a:latin typeface="29LT Bukra Condensed Bold"/>
                <a:ea typeface="29LT Bukra Condensed Bold"/>
                <a:cs typeface="29LT Bukra Condensed Bold"/>
                <a:sym typeface="29LT Bukra Condensed Bold"/>
                <a:rtl/>
              </a:rPr>
              <a:t> التعليم المناسبة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2758343" y="1679899"/>
            <a:ext cx="4390362" cy="820738"/>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توظيف التقنية ووسائل</a:t>
            </a:r>
          </a:p>
          <a:p>
            <a:pPr algn="ctr" rtl="1">
              <a:lnSpc>
                <a:spcPts val="3214"/>
              </a:lnSpc>
            </a:pPr>
            <a:r>
              <a:rPr lang="ar-EG" sz="2295" b="1" dirty="0">
                <a:solidFill>
                  <a:srgbClr val="85A2A9"/>
                </a:solidFill>
                <a:latin typeface="29LT Bukra Condensed Bold"/>
                <a:ea typeface="29LT Bukra Condensed Bold"/>
                <a:cs typeface="29LT Bukra Condensed Bold"/>
                <a:sym typeface="29LT Bukra Condensed Bold"/>
                <a:rtl/>
              </a:rPr>
              <a:t> التعليم المناسبة </a:t>
            </a:r>
          </a:p>
        </p:txBody>
      </p:sp>
      <p:sp>
        <p:nvSpPr>
          <p:cNvPr id="23" name="Freeform 7">
            <a:extLst>
              <a:ext uri="{FF2B5EF4-FFF2-40B4-BE49-F238E27FC236}">
                <a16:creationId xmlns:a16="http://schemas.microsoft.com/office/drawing/2014/main" id="{3498E85D-9FE7-DDB0-69F4-BF4FC62FA825}"/>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511F3854-5238-D634-14B7-F4F75E8F6DC8}"/>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9509EE36-5E11-90F5-42D9-AAAA9DD17EAB}"/>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4EBC3D8F-1EB1-FB3B-EB8F-324227E6306B}"/>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67B09DAD-C3E6-6F8D-20CB-CA55B850A49D}"/>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04482BE8-458A-BBF9-BA3F-9CEE926183DF}"/>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6DD3205B-D074-0AD1-FA32-44A9C8379E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473450" y="1585983"/>
            <a:ext cx="2853336" cy="2815280"/>
          </a:xfrm>
          <a:custGeom>
            <a:avLst/>
            <a:gdLst/>
            <a:ahLst/>
            <a:cxnLst/>
            <a:rect l="l" t="t" r="r" b="b"/>
            <a:pathLst>
              <a:path w="3371032" h="3610208">
                <a:moveTo>
                  <a:pt x="0" y="0"/>
                </a:moveTo>
                <a:lnTo>
                  <a:pt x="3371031" y="0"/>
                </a:lnTo>
                <a:lnTo>
                  <a:pt x="3371031" y="3610208"/>
                </a:lnTo>
                <a:lnTo>
                  <a:pt x="0" y="3610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756000" y="4969503"/>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تهيئة البيئة </a:t>
            </a:r>
          </a:p>
          <a:p>
            <a:pPr algn="ctr" rtl="1">
              <a:lnSpc>
                <a:spcPts val="6315"/>
              </a:lnSpc>
            </a:pPr>
            <a:r>
              <a:rPr lang="ar-EG" sz="4511" b="1" dirty="0">
                <a:solidFill>
                  <a:srgbClr val="85A2A9"/>
                </a:solidFill>
                <a:latin typeface="29LT Bukra Condensed Bold"/>
                <a:ea typeface="29LT Bukra Condensed Bold"/>
                <a:cs typeface="29LT Bukra Condensed Bold"/>
                <a:sym typeface="29LT Bukra Condensed Bold"/>
                <a:rtl/>
              </a:rPr>
              <a:t>التعليمية</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756000" y="756000"/>
            <a:ext cx="6048000" cy="9180000"/>
            <a:chOff x="0" y="0"/>
            <a:chExt cx="2167467" cy="3289905"/>
          </a:xfrm>
        </p:grpSpPr>
        <p:sp>
          <p:nvSpPr>
            <p:cNvPr id="11" name="Freeform 11"/>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5C8686"/>
              </a:solidFill>
              <a:prstDash val="solid"/>
              <a:round/>
            </a:ln>
          </p:spPr>
          <p:txBody>
            <a:bodyPr/>
            <a:lstStyle/>
            <a:p>
              <a:endParaRPr lang="ar-SA"/>
            </a:p>
          </p:txBody>
        </p:sp>
        <p:sp>
          <p:nvSpPr>
            <p:cNvPr id="12" name="TextBox 12"/>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grpSp>
        <p:nvGrpSpPr>
          <p:cNvPr id="14" name="Group 14"/>
          <p:cNvGrpSpPr/>
          <p:nvPr/>
        </p:nvGrpSpPr>
        <p:grpSpPr>
          <a:xfrm>
            <a:off x="946222" y="4056546"/>
            <a:ext cx="5574408" cy="1539745"/>
            <a:chOff x="0" y="0"/>
            <a:chExt cx="7432544" cy="2052993"/>
          </a:xfrm>
        </p:grpSpPr>
        <p:sp>
          <p:nvSpPr>
            <p:cNvPr id="15" name="TextBox 15"/>
            <p:cNvSpPr txBox="1"/>
            <p:nvPr/>
          </p:nvSpPr>
          <p:spPr>
            <a:xfrm>
              <a:off x="0" y="-161925"/>
              <a:ext cx="7432544" cy="2214918"/>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وبديهي أن تستمد الأمم والمجتمعات أخلاقيات المهنة من قيمها ومقوماتها ، ونحن بفضل الله تعالى نستم أخلاقيات هذه المهنة من عقيدتنا الإسلامية المقررة في القرآن الكريم والسنة المطهرة ، ورسول الله -               - قدوتنا ومعلمنا في هذا الشأن :  </a:t>
              </a:r>
            </a:p>
          </p:txBody>
        </p:sp>
        <p:sp>
          <p:nvSpPr>
            <p:cNvPr id="16" name="Freeform 16"/>
            <p:cNvSpPr/>
            <p:nvPr/>
          </p:nvSpPr>
          <p:spPr>
            <a:xfrm>
              <a:off x="5469814" y="1516940"/>
              <a:ext cx="518799" cy="404663"/>
            </a:xfrm>
            <a:custGeom>
              <a:avLst/>
              <a:gdLst/>
              <a:ahLst/>
              <a:cxnLst/>
              <a:rect l="l" t="t" r="r" b="b"/>
              <a:pathLst>
                <a:path w="518799" h="404663">
                  <a:moveTo>
                    <a:pt x="0" y="0"/>
                  </a:moveTo>
                  <a:lnTo>
                    <a:pt x="518799" y="0"/>
                  </a:lnTo>
                  <a:lnTo>
                    <a:pt x="518799" y="404663"/>
                  </a:lnTo>
                  <a:lnTo>
                    <a:pt x="0" y="404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a:p>
          </p:txBody>
        </p:sp>
      </p:grpSp>
      <p:sp>
        <p:nvSpPr>
          <p:cNvPr id="17" name="TextBox 17"/>
          <p:cNvSpPr txBox="1"/>
          <p:nvPr/>
        </p:nvSpPr>
        <p:spPr>
          <a:xfrm>
            <a:off x="5538979" y="944152"/>
            <a:ext cx="981650" cy="397545"/>
          </a:xfrm>
          <a:prstGeom prst="rect">
            <a:avLst/>
          </a:prstGeom>
        </p:spPr>
        <p:txBody>
          <a:bodyPr lIns="0" tIns="0" rIns="0" bIns="0" rtlCol="0" anchor="t">
            <a:spAutoFit/>
          </a:bodyPr>
          <a:lstStyle/>
          <a:p>
            <a:pPr algn="r" rtl="1">
              <a:lnSpc>
                <a:spcPts val="3066"/>
              </a:lnSpc>
            </a:pPr>
            <a:r>
              <a:rPr lang="ar-EG" sz="2190" b="1" dirty="0">
                <a:solidFill>
                  <a:srgbClr val="255366"/>
                </a:solidFill>
                <a:latin typeface="29LT Bukra Condensed Bold"/>
                <a:ea typeface="29LT Bukra Condensed Bold"/>
                <a:cs typeface="29LT Bukra Condensed Bold"/>
                <a:sym typeface="29LT Bukra Condensed Bold"/>
                <a:rtl/>
              </a:rPr>
              <a:t>مقدمة</a:t>
            </a:r>
            <a:r>
              <a:rPr lang="ar-EG" sz="2190" b="1" dirty="0">
                <a:solidFill>
                  <a:srgbClr val="BD4B85"/>
                </a:solidFill>
                <a:latin typeface="29LT Bukra Condensed Bold"/>
                <a:ea typeface="29LT Bukra Condensed Bold"/>
                <a:cs typeface="29LT Bukra Condensed Bold"/>
                <a:sym typeface="29LT Bukra Condensed Bold"/>
                <a:rtl/>
              </a:rPr>
              <a:t> </a:t>
            </a:r>
          </a:p>
        </p:txBody>
      </p:sp>
      <p:sp>
        <p:nvSpPr>
          <p:cNvPr id="18" name="TextBox 18"/>
          <p:cNvSpPr txBox="1"/>
          <p:nvPr/>
        </p:nvSpPr>
        <p:spPr>
          <a:xfrm>
            <a:off x="2899523" y="1382756"/>
            <a:ext cx="3621107" cy="813300"/>
          </a:xfrm>
          <a:prstGeom prst="rect">
            <a:avLst/>
          </a:prstGeom>
        </p:spPr>
        <p:txBody>
          <a:bodyPr lIns="0" tIns="0" rIns="0" bIns="0" rtlCol="0" anchor="t">
            <a:spAutoFit/>
          </a:bodyPr>
          <a:lstStyle/>
          <a:p>
            <a:pPr algn="r" rtl="1">
              <a:lnSpc>
                <a:spcPts val="3345"/>
              </a:lnSpc>
            </a:pPr>
            <a:r>
              <a:rPr lang="ar-EG" sz="1890" b="1" dirty="0">
                <a:solidFill>
                  <a:srgbClr val="255366"/>
                </a:solidFill>
                <a:latin typeface="29LT Bukra Condensed Bold"/>
                <a:ea typeface="29LT Bukra Condensed Bold"/>
                <a:cs typeface="29LT Bukra Condensed Bold"/>
                <a:sym typeface="29LT Bukra Condensed Bold"/>
                <a:rtl/>
              </a:rPr>
              <a:t>تعد</a:t>
            </a:r>
            <a:r>
              <a:rPr lang="ar-EG" sz="1890" b="1" dirty="0">
                <a:solidFill>
                  <a:srgbClr val="BD4B85"/>
                </a:solidFill>
                <a:latin typeface="29LT Bukra Condensed Bold"/>
                <a:ea typeface="29LT Bukra Condensed Bold"/>
                <a:cs typeface="29LT Bukra Condensed Bold"/>
                <a:sym typeface="29LT Bukra Condensed Bold"/>
                <a:rtl/>
              </a:rPr>
              <a:t> </a:t>
            </a:r>
            <a:r>
              <a:rPr lang="ar-EG" sz="1890" b="1" dirty="0">
                <a:solidFill>
                  <a:srgbClr val="000000"/>
                </a:solidFill>
                <a:latin typeface="29LT Bukra Condensed Bold"/>
                <a:ea typeface="29LT Bukra Condensed Bold"/>
                <a:cs typeface="29LT Bukra Condensed Bold"/>
                <a:sym typeface="29LT Bukra Condensed Bold"/>
                <a:rtl/>
              </a:rPr>
              <a:t>مهنة التعليم رسالة رفيعة الشأن عالية المنزلة تحظى باهتمام الجميع ، لما لها من </a:t>
            </a:r>
          </a:p>
        </p:txBody>
      </p:sp>
      <p:sp>
        <p:nvSpPr>
          <p:cNvPr id="19" name="TextBox 19"/>
          <p:cNvSpPr txBox="1"/>
          <p:nvPr/>
        </p:nvSpPr>
        <p:spPr>
          <a:xfrm>
            <a:off x="946222" y="2221527"/>
            <a:ext cx="5574408" cy="1701670"/>
          </a:xfrm>
          <a:prstGeom prst="rect">
            <a:avLst/>
          </a:prstGeom>
        </p:spPr>
        <p:txBody>
          <a:bodyPr lIns="0" tIns="0" rIns="0" bIns="0" rtlCol="0" anchor="t">
            <a:spAutoFit/>
          </a:bodyPr>
          <a:lstStyle/>
          <a:p>
            <a:pPr algn="just" rtl="1">
              <a:lnSpc>
                <a:spcPts val="3345"/>
              </a:lnSpc>
            </a:pPr>
            <a:r>
              <a:rPr lang="ar-EG" sz="1890" b="1">
                <a:solidFill>
                  <a:srgbClr val="000000"/>
                </a:solidFill>
                <a:latin typeface="29LT Bukra Condensed Bold"/>
                <a:ea typeface="29LT Bukra Condensed Bold"/>
                <a:cs typeface="29LT Bukra Condensed Bold"/>
                <a:sym typeface="29LT Bukra Condensed Bold"/>
                <a:rtl/>
              </a:rPr>
              <a:t>تأثير عظيم في حاضر الأمة ومستقبلها ، ,يتجلى سمو هذه المهنة ورفعتها في مضمونها الأخلاقي الذي يحدد مسارها المسلكي ، ونتائجها التربوية والتعليمية وعائدها على الفرد والمجتمع والإنسانية جمعاء . </a:t>
            </a:r>
          </a:p>
        </p:txBody>
      </p:sp>
      <p:sp>
        <p:nvSpPr>
          <p:cNvPr id="20" name="TextBox 20"/>
          <p:cNvSpPr txBox="1"/>
          <p:nvPr/>
        </p:nvSpPr>
        <p:spPr>
          <a:xfrm>
            <a:off x="864000" y="5771047"/>
            <a:ext cx="5656629" cy="691215"/>
          </a:xfrm>
          <a:prstGeom prst="rect">
            <a:avLst/>
          </a:prstGeom>
        </p:spPr>
        <p:txBody>
          <a:bodyPr lIns="0" tIns="0" rIns="0" bIns="0" rtlCol="0" anchor="t">
            <a:spAutoFit/>
          </a:bodyPr>
          <a:lstStyle/>
          <a:p>
            <a:pPr algn="r" rtl="1">
              <a:lnSpc>
                <a:spcPts val="2643"/>
              </a:lnSpc>
              <a:spcBef>
                <a:spcPct val="0"/>
              </a:spcBef>
            </a:pPr>
            <a:r>
              <a:rPr lang="ar-EG" sz="2800" dirty="0">
                <a:solidFill>
                  <a:srgbClr val="255366"/>
                </a:solidFill>
                <a:latin typeface="Adobe Arabic"/>
                <a:ea typeface="Adobe Arabic"/>
                <a:cs typeface="Adobe Arabic"/>
                <a:sym typeface="Adobe Arabic"/>
                <a:rtl/>
              </a:rPr>
              <a:t>( </a:t>
            </a:r>
            <a:r>
              <a:rPr lang="ar-EG" sz="2800" b="1" dirty="0">
                <a:solidFill>
                  <a:srgbClr val="255366"/>
                </a:solidFill>
                <a:latin typeface="Adobe Arabic"/>
                <a:ea typeface="Adobe Arabic"/>
                <a:cs typeface="Adobe Arabic"/>
                <a:sym typeface="Adobe Arabic"/>
                <a:rtl/>
              </a:rPr>
              <a:t>لَّقَدْ كَانَ لَكُمْ فِي رَسُولِ اللَّهِ أُسْوَةٌ حَسَنَةٌ لِّمَن كَانَ يَرْجُو اللَّهَ وَالْيَوْمَ الْآخِرَ وَذَكَرَ اللَّهَ كَثِيرًا ) </a:t>
            </a:r>
          </a:p>
        </p:txBody>
      </p:sp>
      <p:sp>
        <p:nvSpPr>
          <p:cNvPr id="21" name="TextBox 21"/>
          <p:cNvSpPr txBox="1"/>
          <p:nvPr/>
        </p:nvSpPr>
        <p:spPr>
          <a:xfrm>
            <a:off x="992796" y="9420423"/>
            <a:ext cx="5574408" cy="285293"/>
          </a:xfrm>
          <a:prstGeom prst="rect">
            <a:avLst/>
          </a:prstGeom>
        </p:spPr>
        <p:txBody>
          <a:bodyPr lIns="0" tIns="0" rIns="0" bIns="0" rtlCol="0" anchor="t">
            <a:spAutoFit/>
          </a:bodyPr>
          <a:lstStyle/>
          <a:p>
            <a:pPr algn="just" rtl="1">
              <a:lnSpc>
                <a:spcPts val="2106"/>
              </a:lnSpc>
            </a:pPr>
            <a:r>
              <a:rPr lang="ar-EG" sz="1190" b="1">
                <a:solidFill>
                  <a:srgbClr val="000000"/>
                </a:solidFill>
                <a:latin typeface="29LT Bukra Condensed Bold"/>
                <a:ea typeface="29LT Bukra Condensed Bold"/>
                <a:cs typeface="29LT Bukra Condensed Bold"/>
                <a:sym typeface="29LT Bukra Condensed Bold"/>
                <a:rtl/>
              </a:rPr>
              <a:t>ــــــــــــــــــــــــــــــــ ميثاق أخلاقيات مهنة التعليم </a:t>
            </a:r>
            <a:r>
              <a:rPr lang="en-US" sz="1190" b="1">
                <a:solidFill>
                  <a:srgbClr val="000000"/>
                </a:solidFill>
                <a:latin typeface="29LT Bukra Condensed Bold"/>
                <a:ea typeface="29LT Bukra Condensed Bold"/>
                <a:cs typeface="29LT Bukra Condensed Bold"/>
                <a:sym typeface="29LT Bukra Condensed Bold"/>
              </a:rPr>
              <a:t>1427</a:t>
            </a:r>
            <a:r>
              <a:rPr lang="ar-EG" sz="1190" b="1">
                <a:solidFill>
                  <a:srgbClr val="000000"/>
                </a:solidFill>
                <a:latin typeface="29LT Bukra Condensed Bold"/>
                <a:ea typeface="29LT Bukra Condensed Bold"/>
                <a:cs typeface="29LT Bukra Condensed Bold"/>
                <a:sym typeface="29LT Bukra Condensed Bold"/>
                <a:rtl/>
              </a:rPr>
              <a:t> هـ    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1127982538"/>
              </p:ext>
            </p:extLst>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تصنيف الطلاب حسب الأنماط التعليمية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كشف بحالات الطلاب الصحية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التحفيز المادي والمعنوي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توفير متطلبات الدرس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2410138" y="1993900"/>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dirty="0">
                <a:solidFill>
                  <a:srgbClr val="85A2A9"/>
                </a:solidFill>
                <a:latin typeface="29LT Bukra Condensed Bold"/>
                <a:ea typeface="29LT Bukra Condensed Bold"/>
                <a:cs typeface="29LT Bukra Condensed Bold"/>
                <a:sym typeface="29LT Bukra Condensed Bold"/>
                <a:rtl/>
              </a:rPr>
              <a:t>التعليمية</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2291426" y="1866160"/>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تهيئة البيئة </a:t>
            </a:r>
            <a:r>
              <a:rPr lang="ar-EG" sz="2295" b="1" dirty="0">
                <a:solidFill>
                  <a:srgbClr val="85A2A9"/>
                </a:solidFill>
                <a:latin typeface="29LT Bukra Condensed Bold"/>
                <a:ea typeface="29LT Bukra Condensed Bold"/>
                <a:cs typeface="29LT Bukra Condensed Bold"/>
                <a:sym typeface="29LT Bukra Condensed Bold"/>
                <a:rtl/>
              </a:rPr>
              <a:t>التعليمية</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E0A20243-D5C1-582E-A07F-15CCA2DE9D69}"/>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B7BDFAEC-9E76-07DF-F565-F57821981E82}"/>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84543496-25FF-DB63-897D-7CF6313ADD70}"/>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6265E96C-C4F9-A9EC-3927-7B02F14CEBAE}"/>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CF66F677-19A0-1B96-DDB2-B954F3FCF9AF}"/>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13C149B1-A9F5-3C50-E1A7-8A970AE2E87F}"/>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9EB9D869-90C6-950C-EDFA-BD5151BDBD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4" name="Freeform 14"/>
          <p:cNvSpPr/>
          <p:nvPr/>
        </p:nvSpPr>
        <p:spPr>
          <a:xfrm>
            <a:off x="3473450" y="1406768"/>
            <a:ext cx="3380455" cy="2709729"/>
          </a:xfrm>
          <a:custGeom>
            <a:avLst/>
            <a:gdLst/>
            <a:ahLst/>
            <a:cxnLst/>
            <a:rect l="l" t="t" r="r" b="b"/>
            <a:pathLst>
              <a:path w="3380455" h="2709729">
                <a:moveTo>
                  <a:pt x="0" y="0"/>
                </a:moveTo>
                <a:lnTo>
                  <a:pt x="3380455" y="0"/>
                </a:lnTo>
                <a:lnTo>
                  <a:pt x="3380455" y="2709729"/>
                </a:lnTo>
                <a:lnTo>
                  <a:pt x="0" y="27097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TextBox 15"/>
          <p:cNvSpPr txBox="1"/>
          <p:nvPr/>
        </p:nvSpPr>
        <p:spPr>
          <a:xfrm>
            <a:off x="756000" y="5362556"/>
            <a:ext cx="4757428" cy="807913"/>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الإدارة </a:t>
            </a:r>
            <a:r>
              <a:rPr lang="ar-EG" sz="4511" b="1" dirty="0">
                <a:solidFill>
                  <a:srgbClr val="85A2A9"/>
                </a:solidFill>
                <a:latin typeface="29LT Bukra Condensed Bold"/>
                <a:ea typeface="29LT Bukra Condensed Bold"/>
                <a:cs typeface="29LT Bukra Condensed Bold"/>
                <a:sym typeface="29LT Bukra Condensed Bold"/>
                <a:rtl/>
              </a:rPr>
              <a:t>الصفية</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49001526"/>
              </p:ext>
            </p:extLst>
          </p:nvPr>
        </p:nvGraphicFramePr>
        <p:xfrm>
          <a:off x="355650" y="2878082"/>
          <a:ext cx="6902279" cy="2786553"/>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072">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786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القوانين الصفية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746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كشف المتابعة اليومي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لوحة تعزيز مناسبة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7072">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تكريم الطالب المثالي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2146639" y="1993900"/>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الإدارة </a:t>
            </a:r>
            <a:r>
              <a:rPr lang="ar-EG" sz="2295" b="1" dirty="0">
                <a:solidFill>
                  <a:srgbClr val="85A2A9"/>
                </a:solidFill>
                <a:latin typeface="29LT Bukra Condensed Bold"/>
                <a:ea typeface="29LT Bukra Condensed Bold"/>
                <a:cs typeface="29LT Bukra Condensed Bold"/>
                <a:sym typeface="29LT Bukra Condensed Bold"/>
                <a:rtl/>
              </a:rPr>
              <a:t>الصفية</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2333238" y="1644480"/>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الإدارة </a:t>
            </a:r>
            <a:r>
              <a:rPr lang="ar-EG" sz="2295" b="1" dirty="0">
                <a:solidFill>
                  <a:srgbClr val="85A2A9"/>
                </a:solidFill>
                <a:latin typeface="29LT Bukra Condensed Bold"/>
                <a:ea typeface="29LT Bukra Condensed Bold"/>
                <a:cs typeface="29LT Bukra Condensed Bold"/>
                <a:sym typeface="29LT Bukra Condensed Bold"/>
                <a:rtl/>
              </a:rPr>
              <a:t>الصفية</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98D3BE4A-7050-2689-48C3-1F6C3D43F00F}"/>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4E40B015-1636-FF36-16FD-DB3E3A9FFB15}"/>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CBDB80EE-D7F0-971F-CC80-C79B53D9EEA3}"/>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B771FB10-F13A-6B71-5539-9471E651402A}"/>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E781952A-D534-930C-5C58-EE541C1276EB}"/>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14717C5E-9116-F6BC-482F-55E4EBCAE55C}"/>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84DFE0E2-2B95-2393-AA69-FE4DB84D29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a:off x="3930650" y="1553432"/>
            <a:ext cx="2764948" cy="2563065"/>
          </a:xfrm>
          <a:custGeom>
            <a:avLst/>
            <a:gdLst/>
            <a:ahLst/>
            <a:cxnLst/>
            <a:rect l="l" t="t" r="r" b="b"/>
            <a:pathLst>
              <a:path w="3024000" h="2881047">
                <a:moveTo>
                  <a:pt x="0" y="0"/>
                </a:moveTo>
                <a:lnTo>
                  <a:pt x="3024000" y="0"/>
                </a:lnTo>
                <a:lnTo>
                  <a:pt x="3024000" y="2881048"/>
                </a:lnTo>
                <a:lnTo>
                  <a:pt x="0" y="28810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0" name="TextBox 10"/>
          <p:cNvSpPr txBox="1"/>
          <p:nvPr/>
        </p:nvSpPr>
        <p:spPr>
          <a:xfrm>
            <a:off x="756000" y="4969547"/>
            <a:ext cx="4757428" cy="1615827"/>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تحليل نتائج المتعلمين </a:t>
            </a:r>
            <a:r>
              <a:rPr lang="ar-EG" sz="4511" b="1" dirty="0">
                <a:solidFill>
                  <a:srgbClr val="85A2A9"/>
                </a:solidFill>
                <a:latin typeface="29LT Bukra Condensed Bold"/>
                <a:ea typeface="29LT Bukra Condensed Bold"/>
                <a:cs typeface="29LT Bukra Condensed Bold"/>
                <a:sym typeface="29LT Bukra Condensed Bold"/>
                <a:rtl/>
              </a:rPr>
              <a:t>وتشخيص مستوياتهم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3466123685"/>
              </p:ext>
            </p:extLst>
          </p:nvPr>
        </p:nvGraphicFramePr>
        <p:xfrm>
          <a:off x="355650" y="2878082"/>
          <a:ext cx="6902279" cy="2253151"/>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7948">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8909">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تحليل نتائج الاختبارات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8346">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معالجة الفقد التعليمي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794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تصنيف الطلاب حسب النتائج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2438273" y="1993900"/>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تحليل نتائج </a:t>
            </a:r>
            <a:r>
              <a:rPr lang="ar-EG" sz="2295" b="1" dirty="0">
                <a:solidFill>
                  <a:srgbClr val="85A2A9"/>
                </a:solidFill>
                <a:latin typeface="29LT Bukra Condensed Bold"/>
                <a:ea typeface="29LT Bukra Condensed Bold"/>
                <a:cs typeface="29LT Bukra Condensed Bold"/>
                <a:sym typeface="29LT Bukra Condensed Bold"/>
                <a:rtl/>
              </a:rPr>
              <a:t>المتعلمين</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4" name="TextBox 14"/>
          <p:cNvSpPr txBox="1"/>
          <p:nvPr/>
        </p:nvSpPr>
        <p:spPr>
          <a:xfrm>
            <a:off x="2380343" y="1843465"/>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تحليل نتائج </a:t>
            </a:r>
            <a:r>
              <a:rPr lang="ar-EG" sz="2295" b="1" dirty="0">
                <a:solidFill>
                  <a:srgbClr val="85A2A9"/>
                </a:solidFill>
                <a:latin typeface="29LT Bukra Condensed Bold"/>
                <a:ea typeface="29LT Bukra Condensed Bold"/>
                <a:cs typeface="29LT Bukra Condensed Bold"/>
                <a:sym typeface="29LT Bukra Condensed Bold"/>
                <a:rtl/>
              </a:rPr>
              <a:t>المتعلمين</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20D4155B-D6D7-986F-C5CA-3A1166DE3F15}"/>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D180BE71-53DC-A505-0AE7-E9AE06E46725}"/>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A7718068-1E2E-1DDD-2DB9-6774A239EB8D}"/>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7BB4D621-4CC6-3D48-5CC9-EBB19A46B423}"/>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D8144BA3-78A1-FDF6-132E-74D48F3BF925}"/>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a:t>
            </a:r>
            <a:r>
              <a:rPr lang="ar-SA" sz="2000" b="1" dirty="0" err="1">
                <a:solidFill>
                  <a:srgbClr val="5271FF"/>
                </a:solidFill>
                <a:latin typeface="Canva Sans Bold"/>
                <a:ea typeface="Canva Sans Bold"/>
                <a:cs typeface="Canva Sans Bold"/>
                <a:sym typeface="Canva Sans Bold"/>
              </a:rPr>
              <a:t>وإداراجه</a:t>
            </a:r>
            <a:r>
              <a:rPr lang="ar-SA" sz="2000" b="1" dirty="0">
                <a:solidFill>
                  <a:srgbClr val="5271FF"/>
                </a:solidFill>
                <a:latin typeface="Canva Sans Bold"/>
                <a:ea typeface="Canva Sans Bold"/>
                <a:cs typeface="Canva Sans Bold"/>
                <a:sym typeface="Canva Sans Bold"/>
              </a:rPr>
              <a:t>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556427D1-171B-F2A5-5E34-C270A81B37C0}"/>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649BEAF9-45C8-467D-A66D-B36844B4C2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a:off x="4006850" y="1574338"/>
            <a:ext cx="1905000" cy="2448303"/>
          </a:xfrm>
          <a:custGeom>
            <a:avLst/>
            <a:gdLst/>
            <a:ahLst/>
            <a:cxnLst/>
            <a:rect l="l" t="t" r="r" b="b"/>
            <a:pathLst>
              <a:path w="2106925" h="2983257">
                <a:moveTo>
                  <a:pt x="0" y="0"/>
                </a:moveTo>
                <a:lnTo>
                  <a:pt x="2106925" y="0"/>
                </a:lnTo>
                <a:lnTo>
                  <a:pt x="2106925" y="2983257"/>
                </a:lnTo>
                <a:lnTo>
                  <a:pt x="0" y="2983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solidFill>
                <a:srgbClr val="85A2A9"/>
              </a:solidFill>
            </a:endParaRPr>
          </a:p>
        </p:txBody>
      </p:sp>
      <p:sp>
        <p:nvSpPr>
          <p:cNvPr id="10" name="TextBox 10"/>
          <p:cNvSpPr txBox="1"/>
          <p:nvPr/>
        </p:nvSpPr>
        <p:spPr>
          <a:xfrm>
            <a:off x="756000" y="5369597"/>
            <a:ext cx="4757428" cy="807913"/>
          </a:xfrm>
          <a:prstGeom prst="rect">
            <a:avLst/>
          </a:prstGeom>
        </p:spPr>
        <p:txBody>
          <a:bodyPr lIns="0" tIns="0" rIns="0" bIns="0" rtlCol="0" anchor="t">
            <a:spAutoFit/>
          </a:bodyPr>
          <a:lstStyle/>
          <a:p>
            <a:pPr algn="ctr" rtl="1">
              <a:lnSpc>
                <a:spcPts val="6315"/>
              </a:lnSpc>
            </a:pPr>
            <a:r>
              <a:rPr lang="ar-EG" sz="4511" b="1" dirty="0">
                <a:solidFill>
                  <a:srgbClr val="000000"/>
                </a:solidFill>
                <a:latin typeface="29LT Bukra Condensed Bold"/>
                <a:ea typeface="29LT Bukra Condensed Bold"/>
                <a:cs typeface="29LT Bukra Condensed Bold"/>
                <a:sym typeface="29LT Bukra Condensed Bold"/>
                <a:rtl/>
              </a:rPr>
              <a:t>تنوع أساليب </a:t>
            </a:r>
            <a:r>
              <a:rPr lang="ar-EG" sz="4511" b="1" dirty="0">
                <a:solidFill>
                  <a:srgbClr val="85A2A9"/>
                </a:solidFill>
                <a:latin typeface="29LT Bukra Condensed Bold"/>
                <a:ea typeface="29LT Bukra Condensed Bold"/>
                <a:cs typeface="29LT Bukra Condensed Bold"/>
                <a:sym typeface="29LT Bukra Condensed Bold"/>
                <a:rtl/>
              </a:rPr>
              <a:t>التقويم</a:t>
            </a:r>
            <a:r>
              <a:rPr lang="ar-EG" sz="4511"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674691678"/>
              </p:ext>
            </p:extLst>
          </p:nvPr>
        </p:nvGraphicFramePr>
        <p:xfrm>
          <a:off x="355650" y="2878082"/>
          <a:ext cx="6902279" cy="3319950"/>
        </p:xfrm>
        <a:graphic>
          <a:graphicData uri="http://schemas.openxmlformats.org/drawingml/2006/table">
            <a:tbl>
              <a:tblPr/>
              <a:tblGrid>
                <a:gridCol w="2188535">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716781">
                  <a:extLst>
                    <a:ext uri="{9D8B030D-6E8A-4147-A177-3AD203B41FA5}">
                      <a16:colId xmlns:a16="http://schemas.microsoft.com/office/drawing/2014/main" val="20002"/>
                    </a:ext>
                  </a:extLst>
                </a:gridCol>
                <a:gridCol w="3080174">
                  <a:extLst>
                    <a:ext uri="{9D8B030D-6E8A-4147-A177-3AD203B41FA5}">
                      <a16:colId xmlns:a16="http://schemas.microsoft.com/office/drawing/2014/main" val="20003"/>
                    </a:ext>
                  </a:extLst>
                </a:gridCol>
              </a:tblGrid>
              <a:tr h="536478">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نوع الشاهد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غير 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a:solidFill>
                            <a:schemeClr val="bg1"/>
                          </a:solidFill>
                          <a:latin typeface="29LT Bukra Condensed Bold" panose="020B0604020202020204" charset="-78"/>
                          <a:ea typeface="Adobe Arabic"/>
                          <a:cs typeface="29LT Bukra Condensed Bold" panose="020B0604020202020204" charset="-78"/>
                          <a:sym typeface="Adobe Arabic"/>
                          <a:rtl/>
                        </a:rPr>
                        <a:t>متوفر </a:t>
                      </a:r>
                      <a:endParaRPr lang="en-US" sz="140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tc>
                  <a:txBody>
                    <a:bodyPr/>
                    <a:lstStyle/>
                    <a:p>
                      <a:pPr algn="ctr" rtl="1">
                        <a:lnSpc>
                          <a:spcPts val="1679"/>
                        </a:lnSpc>
                        <a:defRPr/>
                      </a:pPr>
                      <a:r>
                        <a:rPr lang="ar-EG" sz="1600" b="1" dirty="0">
                          <a:solidFill>
                            <a:schemeClr val="bg1"/>
                          </a:solidFill>
                          <a:latin typeface="29LT Bukra Condensed Bold" panose="020B0604020202020204" charset="-78"/>
                          <a:ea typeface="Adobe Arabic"/>
                          <a:cs typeface="29LT Bukra Condensed Bold" panose="020B0604020202020204" charset="-78"/>
                          <a:sym typeface="Adobe Arabic"/>
                          <a:rtl/>
                        </a:rPr>
                        <a:t>الشاهد </a:t>
                      </a:r>
                      <a:endParaRPr lang="en-US" sz="1400" dirty="0">
                        <a:solidFill>
                          <a:schemeClr val="bg1"/>
                        </a:solidFill>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5A2A9"/>
                    </a:solidFill>
                  </a:tcPr>
                </a:tc>
                <a:extLst>
                  <a:ext uri="{0D108BD9-81ED-4DB2-BD59-A6C34878D82A}">
                    <a16:rowId xmlns:a16="http://schemas.microsoft.com/office/drawing/2014/main" val="10000"/>
                  </a:ext>
                </a:extLst>
              </a:tr>
              <a:tr h="637163">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نماذج من الاختبارات الورقية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6875">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نماذج من الاختبارات الالكترونية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ملفات إنجاز الطلاب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a:solidFill>
                            <a:srgbClr val="000000"/>
                          </a:solidFill>
                          <a:latin typeface="29LT Bukra Condensed Bold" panose="020B0604020202020204" charset="-78"/>
                          <a:ea typeface="Adobe Arabic"/>
                          <a:cs typeface="29LT Bukra Condensed Bold" panose="020B0604020202020204" charset="-78"/>
                          <a:sym typeface="Adobe Arabic"/>
                          <a:rtl/>
                        </a:rPr>
                        <a:t>المهام الأدائية والمشاريع </a:t>
                      </a: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6478">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79"/>
                        </a:lnSpc>
                        <a:defRPr/>
                      </a:pPr>
                      <a:endParaRPr lang="en-US" sz="110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ts val="1679"/>
                        </a:lnSpc>
                        <a:defRPr/>
                      </a:pPr>
                      <a:r>
                        <a:rPr lang="ar-EG" sz="1200" dirty="0">
                          <a:solidFill>
                            <a:srgbClr val="000000"/>
                          </a:solidFill>
                          <a:latin typeface="29LT Bukra Condensed Bold" panose="020B0604020202020204" charset="-78"/>
                          <a:ea typeface="Adobe Arabic"/>
                          <a:cs typeface="29LT Bukra Condensed Bold" panose="020B0604020202020204" charset="-78"/>
                          <a:sym typeface="Adobe Arabic"/>
                          <a:rtl/>
                        </a:rPr>
                        <a:t>الواجبات اليومية </a:t>
                      </a:r>
                      <a:endParaRPr lang="en-US" sz="1100" dirty="0">
                        <a:latin typeface="29LT Bukra Condensed Bold" panose="020B0604020202020204" charset="-78"/>
                        <a:cs typeface="29LT Bukra Condensed Bold" panose="020B0604020202020204" charset="-78"/>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Box 8"/>
          <p:cNvSpPr txBox="1"/>
          <p:nvPr/>
        </p:nvSpPr>
        <p:spPr>
          <a:xfrm>
            <a:off x="1206819" y="1972853"/>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dirty="0">
                <a:solidFill>
                  <a:srgbClr val="85A2A9"/>
                </a:solidFill>
                <a:latin typeface="29LT Bukra Condensed Bold"/>
                <a:ea typeface="29LT Bukra Condensed Bold"/>
                <a:cs typeface="29LT Bukra Condensed Bold"/>
                <a:sym typeface="29LT Bukra Condensed Bold"/>
                <a:rtl/>
              </a:rPr>
              <a:t>التقويم</a:t>
            </a:r>
            <a:r>
              <a:rPr lang="ar-EG" sz="2295"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178325" y="1395330"/>
            <a:ext cx="3024000" cy="3016440"/>
          </a:xfrm>
          <a:custGeom>
            <a:avLst/>
            <a:gdLst/>
            <a:ahLst/>
            <a:cxnLst/>
            <a:rect l="l" t="t" r="r" b="b"/>
            <a:pathLst>
              <a:path w="3024000" h="3016440">
                <a:moveTo>
                  <a:pt x="0" y="0"/>
                </a:moveTo>
                <a:lnTo>
                  <a:pt x="3024000" y="0"/>
                </a:lnTo>
                <a:lnTo>
                  <a:pt x="3024000" y="3016440"/>
                </a:lnTo>
                <a:lnTo>
                  <a:pt x="0" y="3016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1579104" y="4897397"/>
            <a:ext cx="3111221" cy="1744067"/>
          </a:xfrm>
          <a:prstGeom prst="rect">
            <a:avLst/>
          </a:prstGeom>
        </p:spPr>
        <p:txBody>
          <a:bodyPr lIns="0" tIns="0" rIns="0" bIns="0" rtlCol="0" anchor="t">
            <a:spAutoFit/>
          </a:bodyPr>
          <a:lstStyle/>
          <a:p>
            <a:pPr algn="ctr" rtl="1">
              <a:lnSpc>
                <a:spcPts val="6762"/>
              </a:lnSpc>
            </a:pPr>
            <a:r>
              <a:rPr lang="ar-EG" sz="4830" b="1" dirty="0">
                <a:solidFill>
                  <a:srgbClr val="000000"/>
                </a:solidFill>
                <a:latin typeface="29LT Bukra Condensed Bold"/>
                <a:ea typeface="29LT Bukra Condensed Bold"/>
                <a:cs typeface="29LT Bukra Condensed Bold"/>
                <a:sym typeface="29LT Bukra Condensed Bold"/>
                <a:rtl/>
              </a:rPr>
              <a:t>أهداف سياسة </a:t>
            </a:r>
            <a:r>
              <a:rPr lang="ar-EG" sz="4830" b="1" dirty="0">
                <a:solidFill>
                  <a:srgbClr val="7AA4B4"/>
                </a:solidFill>
                <a:latin typeface="29LT Bukra Condensed Bold"/>
                <a:ea typeface="29LT Bukra Condensed Bold"/>
                <a:cs typeface="29LT Bukra Condensed Bold"/>
                <a:sym typeface="29LT Bukra Condensed Bold"/>
                <a:rtl/>
              </a:rPr>
              <a:t>التعليم</a:t>
            </a:r>
            <a:r>
              <a:rPr lang="ar-EG" sz="4830"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13" name="TextBox 13"/>
          <p:cNvSpPr txBox="1"/>
          <p:nvPr/>
        </p:nvSpPr>
        <p:spPr>
          <a:xfrm>
            <a:off x="2190100" y="1851415"/>
            <a:ext cx="5146362" cy="410369"/>
          </a:xfrm>
          <a:prstGeom prst="rect">
            <a:avLst/>
          </a:prstGeom>
        </p:spPr>
        <p:txBody>
          <a:bodyPr lIns="0" tIns="0" rIns="0" bIns="0" rtlCol="0" anchor="t">
            <a:spAutoFit/>
          </a:bodyPr>
          <a:lstStyle/>
          <a:p>
            <a:pPr algn="ctr" rtl="1">
              <a:lnSpc>
                <a:spcPts val="3214"/>
              </a:lnSpc>
            </a:pPr>
            <a:r>
              <a:rPr lang="ar-EG" sz="2295" b="1" dirty="0">
                <a:solidFill>
                  <a:srgbClr val="000000"/>
                </a:solidFill>
                <a:latin typeface="29LT Bukra Condensed Bold"/>
                <a:ea typeface="29LT Bukra Condensed Bold"/>
                <a:cs typeface="29LT Bukra Condensed Bold"/>
                <a:sym typeface="29LT Bukra Condensed Bold"/>
                <a:rtl/>
              </a:rPr>
              <a:t>شواهد من تنوع أساليب </a:t>
            </a:r>
            <a:r>
              <a:rPr lang="ar-EG" sz="2295" b="1" dirty="0">
                <a:solidFill>
                  <a:srgbClr val="85A2A9"/>
                </a:solidFill>
                <a:latin typeface="29LT Bukra Condensed Bold"/>
                <a:ea typeface="29LT Bukra Condensed Bold"/>
                <a:cs typeface="29LT Bukra Condensed Bold"/>
                <a:sym typeface="29LT Bukra Condensed Bold"/>
                <a:rtl/>
              </a:rPr>
              <a:t>التقويم</a:t>
            </a:r>
            <a:r>
              <a:rPr lang="ar-EG" sz="2295" b="1" dirty="0">
                <a:solidFill>
                  <a:srgbClr val="BD4B85"/>
                </a:solidFill>
                <a:latin typeface="29LT Bukra Condensed Bold"/>
                <a:ea typeface="29LT Bukra Condensed Bold"/>
                <a:cs typeface="29LT Bukra Condensed Bold"/>
                <a:sym typeface="29LT Bukra Condensed Bold"/>
                <a:rtl/>
              </a:rPr>
              <a:t> </a:t>
            </a:r>
          </a:p>
        </p:txBody>
      </p:sp>
      <p:sp>
        <p:nvSpPr>
          <p:cNvPr id="23" name="Freeform 7">
            <a:extLst>
              <a:ext uri="{FF2B5EF4-FFF2-40B4-BE49-F238E27FC236}">
                <a16:creationId xmlns:a16="http://schemas.microsoft.com/office/drawing/2014/main" id="{E4FD0EAD-43D8-BC10-489E-F06886BD2B9D}"/>
              </a:ext>
            </a:extLst>
          </p:cNvPr>
          <p:cNvSpPr/>
          <p:nvPr/>
        </p:nvSpPr>
        <p:spPr>
          <a:xfrm>
            <a:off x="4587826" y="7708900"/>
            <a:ext cx="2034339" cy="2034339"/>
          </a:xfrm>
          <a:custGeom>
            <a:avLst/>
            <a:gdLst/>
            <a:ahLst/>
            <a:cxnLst/>
            <a:rect l="l" t="t" r="r" b="b"/>
            <a:pathLst>
              <a:path w="2034339" h="2034339">
                <a:moveTo>
                  <a:pt x="0" y="0"/>
                </a:moveTo>
                <a:lnTo>
                  <a:pt x="2034339" y="0"/>
                </a:lnTo>
                <a:lnTo>
                  <a:pt x="2034339" y="2034339"/>
                </a:lnTo>
                <a:lnTo>
                  <a:pt x="0" y="2034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24" name="Freeform 8">
            <a:extLst>
              <a:ext uri="{FF2B5EF4-FFF2-40B4-BE49-F238E27FC236}">
                <a16:creationId xmlns:a16="http://schemas.microsoft.com/office/drawing/2014/main" id="{E07A38ED-FB36-52DE-B170-9033671301EA}"/>
              </a:ext>
            </a:extLst>
          </p:cNvPr>
          <p:cNvSpPr/>
          <p:nvPr/>
        </p:nvSpPr>
        <p:spPr>
          <a:xfrm flipV="1">
            <a:off x="6551923" y="8814444"/>
            <a:ext cx="652780" cy="1500643"/>
          </a:xfrm>
          <a:custGeom>
            <a:avLst/>
            <a:gdLst/>
            <a:ahLst/>
            <a:cxnLst/>
            <a:rect l="l" t="t" r="r" b="b"/>
            <a:pathLst>
              <a:path w="652780" h="1500643">
                <a:moveTo>
                  <a:pt x="0" y="1500643"/>
                </a:moveTo>
                <a:lnTo>
                  <a:pt x="652780" y="1500643"/>
                </a:lnTo>
                <a:lnTo>
                  <a:pt x="652780" y="0"/>
                </a:lnTo>
                <a:lnTo>
                  <a:pt x="0" y="0"/>
                </a:lnTo>
                <a:lnTo>
                  <a:pt x="0" y="150064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11">
            <a:extLst>
              <a:ext uri="{FF2B5EF4-FFF2-40B4-BE49-F238E27FC236}">
                <a16:creationId xmlns:a16="http://schemas.microsoft.com/office/drawing/2014/main" id="{ECE7C7B1-1F49-6FDE-E165-D4266DCEC64D}"/>
              </a:ext>
            </a:extLst>
          </p:cNvPr>
          <p:cNvSpPr/>
          <p:nvPr/>
        </p:nvSpPr>
        <p:spPr>
          <a:xfrm>
            <a:off x="2925216" y="6074195"/>
            <a:ext cx="3878784" cy="997171"/>
          </a:xfrm>
          <a:custGeom>
            <a:avLst/>
            <a:gdLst/>
            <a:ahLst/>
            <a:cxnLst/>
            <a:rect l="l" t="t" r="r" b="b"/>
            <a:pathLst>
              <a:path w="3878784" h="997171">
                <a:moveTo>
                  <a:pt x="0" y="0"/>
                </a:moveTo>
                <a:lnTo>
                  <a:pt x="3878784" y="0"/>
                </a:lnTo>
                <a:lnTo>
                  <a:pt x="3878784" y="997171"/>
                </a:lnTo>
                <a:lnTo>
                  <a:pt x="0" y="997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TextBox 13">
            <a:extLst>
              <a:ext uri="{FF2B5EF4-FFF2-40B4-BE49-F238E27FC236}">
                <a16:creationId xmlns:a16="http://schemas.microsoft.com/office/drawing/2014/main" id="{00FC3981-8166-12E5-38DF-2188FBFDB982}"/>
              </a:ext>
            </a:extLst>
          </p:cNvPr>
          <p:cNvSpPr txBox="1"/>
          <p:nvPr/>
        </p:nvSpPr>
        <p:spPr>
          <a:xfrm>
            <a:off x="4953524" y="10039311"/>
            <a:ext cx="1448311" cy="384721"/>
          </a:xfrm>
          <a:prstGeom prst="rect">
            <a:avLst/>
          </a:prstGeom>
        </p:spPr>
        <p:txBody>
          <a:bodyPr lIns="0" tIns="0" rIns="0" bIns="0" rtlCol="0" anchor="t">
            <a:spAutoFit/>
          </a:bodyPr>
          <a:lstStyle/>
          <a:p>
            <a:pPr algn="ctr" rtl="1">
              <a:lnSpc>
                <a:spcPts val="2988"/>
              </a:lnSpc>
            </a:pPr>
            <a:r>
              <a:rPr lang="ar-EG" sz="2134" b="1" dirty="0">
                <a:solidFill>
                  <a:srgbClr val="7AA4B4"/>
                </a:solidFill>
                <a:latin typeface="29LT Bukra Condensed Bold"/>
                <a:ea typeface="29LT Bukra Condensed Bold"/>
                <a:cs typeface="29LT Bukra Condensed Bold"/>
                <a:sym typeface="29LT Bukra Condensed Bold"/>
                <a:rtl/>
              </a:rPr>
              <a:t>لتعرف أكثر </a:t>
            </a:r>
          </a:p>
        </p:txBody>
      </p:sp>
      <p:sp>
        <p:nvSpPr>
          <p:cNvPr id="27" name="TextBox 15">
            <a:extLst>
              <a:ext uri="{FF2B5EF4-FFF2-40B4-BE49-F238E27FC236}">
                <a16:creationId xmlns:a16="http://schemas.microsoft.com/office/drawing/2014/main" id="{0A8CA92F-259A-79E8-0B9B-75378FDF4FC0}"/>
              </a:ext>
            </a:extLst>
          </p:cNvPr>
          <p:cNvSpPr txBox="1"/>
          <p:nvPr/>
        </p:nvSpPr>
        <p:spPr>
          <a:xfrm>
            <a:off x="3107050" y="6443481"/>
            <a:ext cx="3515115" cy="258597"/>
          </a:xfrm>
          <a:prstGeom prst="rect">
            <a:avLst/>
          </a:prstGeom>
        </p:spPr>
        <p:txBody>
          <a:bodyPr lIns="0" tIns="0" rIns="0" bIns="0" rtlCol="0" anchor="t">
            <a:spAutoFit/>
          </a:bodyPr>
          <a:lstStyle/>
          <a:p>
            <a:pPr algn="ctr">
              <a:lnSpc>
                <a:spcPts val="1965"/>
              </a:lnSpc>
            </a:pPr>
            <a:r>
              <a:rPr lang="ar-SA" sz="2000" b="1" dirty="0">
                <a:solidFill>
                  <a:srgbClr val="5271FF"/>
                </a:solidFill>
                <a:latin typeface="Canva Sans Bold"/>
                <a:ea typeface="Canva Sans Bold"/>
                <a:cs typeface="Canva Sans Bold"/>
                <a:sym typeface="Canva Sans Bold"/>
              </a:rPr>
              <a:t>نسخ الرابط وإدراجه هنا </a:t>
            </a:r>
            <a:endParaRPr lang="en-US" sz="2000" b="1" dirty="0">
              <a:solidFill>
                <a:srgbClr val="5271FF"/>
              </a:solidFill>
              <a:latin typeface="Canva Sans Bold"/>
              <a:ea typeface="Canva Sans Bold"/>
              <a:cs typeface="Canva Sans Bold"/>
              <a:sym typeface="Canva Sans Bold"/>
              <a:hlinkClick r:id="rId8" tooltip="https://drive.google.com/drive/folders/1hoIIcadkvccXjxImNPqSRKm3Ncu2ONPB?usp=drive_link"/>
            </a:endParaRPr>
          </a:p>
        </p:txBody>
      </p:sp>
      <p:pic>
        <p:nvPicPr>
          <p:cNvPr id="28" name="صورة 27">
            <a:extLst>
              <a:ext uri="{FF2B5EF4-FFF2-40B4-BE49-F238E27FC236}">
                <a16:creationId xmlns:a16="http://schemas.microsoft.com/office/drawing/2014/main" id="{756D112F-EE5D-7EC5-CEBC-EB78017820BA}"/>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63281" y="7870615"/>
            <a:ext cx="1638554" cy="1616923"/>
          </a:xfrm>
          <a:prstGeom prst="rect">
            <a:avLst/>
          </a:prstGeom>
        </p:spPr>
      </p:pic>
      <p:pic>
        <p:nvPicPr>
          <p:cNvPr id="29" name="صورة 28" descr="صورة تحتوي على نص, الخط, لقطة شاشة&#10;&#10;قد يكون المحتوى المعد بواسطة الذكاء الاصطناعي غير صحيح.">
            <a:extLst>
              <a:ext uri="{FF2B5EF4-FFF2-40B4-BE49-F238E27FC236}">
                <a16:creationId xmlns:a16="http://schemas.microsoft.com/office/drawing/2014/main" id="{5CDF88A4-5FDC-2B40-F0C0-F902DD637E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12" y="2572601"/>
            <a:ext cx="6722291" cy="31616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56000" y="756000"/>
            <a:ext cx="6048000" cy="9180000"/>
            <a:chOff x="0" y="0"/>
            <a:chExt cx="2167467" cy="3289905"/>
          </a:xfrm>
        </p:grpSpPr>
        <p:sp>
          <p:nvSpPr>
            <p:cNvPr id="8" name="Freeform 8"/>
            <p:cNvSpPr/>
            <p:nvPr/>
          </p:nvSpPr>
          <p:spPr>
            <a:xfrm>
              <a:off x="0" y="0"/>
              <a:ext cx="2167467" cy="3289905"/>
            </a:xfrm>
            <a:custGeom>
              <a:avLst/>
              <a:gdLst/>
              <a:ahLst/>
              <a:cxnLst/>
              <a:rect l="l" t="t" r="r" b="b"/>
              <a:pathLst>
                <a:path w="2167467" h="3289905">
                  <a:moveTo>
                    <a:pt x="43367" y="0"/>
                  </a:moveTo>
                  <a:lnTo>
                    <a:pt x="2124100" y="0"/>
                  </a:lnTo>
                  <a:cubicBezTo>
                    <a:pt x="2148051" y="0"/>
                    <a:pt x="2167467" y="19416"/>
                    <a:pt x="2167467" y="43367"/>
                  </a:cubicBezTo>
                  <a:lnTo>
                    <a:pt x="2167467" y="3246537"/>
                  </a:lnTo>
                  <a:cubicBezTo>
                    <a:pt x="2167467" y="3270488"/>
                    <a:pt x="2148051" y="3289905"/>
                    <a:pt x="2124100" y="3289905"/>
                  </a:cubicBezTo>
                  <a:lnTo>
                    <a:pt x="43367" y="3289905"/>
                  </a:lnTo>
                  <a:cubicBezTo>
                    <a:pt x="19416" y="3289905"/>
                    <a:pt x="0" y="3270488"/>
                    <a:pt x="0" y="3246537"/>
                  </a:cubicBezTo>
                  <a:lnTo>
                    <a:pt x="0" y="43367"/>
                  </a:lnTo>
                  <a:cubicBezTo>
                    <a:pt x="0" y="19416"/>
                    <a:pt x="19416" y="0"/>
                    <a:pt x="43367" y="0"/>
                  </a:cubicBezTo>
                  <a:close/>
                </a:path>
              </a:pathLst>
            </a:custGeom>
            <a:solidFill>
              <a:srgbClr val="FFFFFF"/>
            </a:solidFill>
            <a:ln w="38100" cap="rnd">
              <a:solidFill>
                <a:srgbClr val="255366"/>
              </a:solidFill>
              <a:prstDash val="solid"/>
              <a:round/>
            </a:ln>
          </p:spPr>
          <p:txBody>
            <a:bodyPr/>
            <a:lstStyle/>
            <a:p>
              <a:endParaRPr lang="ar-SA"/>
            </a:p>
          </p:txBody>
        </p:sp>
        <p:sp>
          <p:nvSpPr>
            <p:cNvPr id="9" name="TextBox 9"/>
            <p:cNvSpPr txBox="1"/>
            <p:nvPr/>
          </p:nvSpPr>
          <p:spPr>
            <a:xfrm>
              <a:off x="0" y="-47625"/>
              <a:ext cx="2167467" cy="3337530"/>
            </a:xfrm>
            <a:prstGeom prst="rect">
              <a:avLst/>
            </a:prstGeom>
          </p:spPr>
          <p:txBody>
            <a:bodyPr lIns="55481" tIns="55481" rIns="55481" bIns="55481"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993191" y="2660543"/>
            <a:ext cx="5574013" cy="5256613"/>
          </a:xfrm>
          <a:prstGeom prst="rect">
            <a:avLst/>
          </a:prstGeom>
        </p:spPr>
        <p:txBody>
          <a:bodyPr lIns="0" tIns="0" rIns="0" bIns="0" rtlCol="0" anchor="t">
            <a:spAutoFit/>
          </a:bodyPr>
          <a:lstStyle/>
          <a:p>
            <a:pPr algn="just" rtl="1">
              <a:lnSpc>
                <a:spcPts val="3191"/>
              </a:lnSpc>
            </a:pPr>
            <a:r>
              <a:rPr lang="ar-EG" sz="2279" b="1">
                <a:solidFill>
                  <a:srgbClr val="000000"/>
                </a:solidFill>
                <a:latin typeface="29LT Bukra Condensed Bold"/>
                <a:ea typeface="29LT Bukra Condensed Bold"/>
                <a:cs typeface="29LT Bukra Condensed Bold"/>
                <a:sym typeface="29LT Bukra Condensed Bold"/>
                <a:rtl/>
              </a:rPr>
              <a:t>سياسة التعليم في أي دولة من الدول هي الإطار العام الذي يحدد الغايات والأهداف العريقة للتعليم والمصادر التي تعتمد عليها لاشتقاق تلك الأهداف، والوسائل التي ينبغي إتباعها لتحقيقها سواء أكانت خططاً أو إجراءات عامة تصف تنفيذ تلك الخطط والسياسة التعليمية في المملكة العربية السعودية تنبثق من الشريعة الإسلامية التي تدين بها الدولة وتعدها مصدراً لكل النظم المعمول بها في المملكة والمدرسة هي مؤسسة تربوية اجتماعية ذات رسالة نبيلة.. وهي أساسي بناء الفرد والمجتمع وتكوين شخصيته وتربيته وتزويده بالقيم الإسلامية وبالمثل العليا وفق ما جاء بسياسة التعليم بالمملكة ويشمل هذا الموضوع الأهداف المحددة لكل من مراحل التعليم الابتدائي والمتوسط والثانوي </a:t>
            </a:r>
          </a:p>
        </p:txBody>
      </p:sp>
      <p:sp>
        <p:nvSpPr>
          <p:cNvPr id="12" name="TextBox 12"/>
          <p:cNvSpPr txBox="1"/>
          <p:nvPr/>
        </p:nvSpPr>
        <p:spPr>
          <a:xfrm>
            <a:off x="2713365" y="1191989"/>
            <a:ext cx="4225300" cy="1000274"/>
          </a:xfrm>
          <a:prstGeom prst="rect">
            <a:avLst/>
          </a:prstGeom>
        </p:spPr>
        <p:txBody>
          <a:bodyPr lIns="0" tIns="0" rIns="0" bIns="0" rtlCol="0" anchor="t">
            <a:spAutoFit/>
          </a:bodyPr>
          <a:lstStyle/>
          <a:p>
            <a:pPr algn="ctr" rtl="1">
              <a:lnSpc>
                <a:spcPts val="3884"/>
              </a:lnSpc>
            </a:pPr>
            <a:r>
              <a:rPr lang="ar-EG" sz="2774" b="1" dirty="0">
                <a:solidFill>
                  <a:srgbClr val="000000"/>
                </a:solidFill>
                <a:latin typeface="29LT Bukra Condensed Bold"/>
                <a:ea typeface="29LT Bukra Condensed Bold"/>
                <a:cs typeface="29LT Bukra Condensed Bold"/>
                <a:sym typeface="29LT Bukra Condensed Bold"/>
                <a:rtl/>
              </a:rPr>
              <a:t>أهداف سياسة </a:t>
            </a:r>
          </a:p>
          <a:p>
            <a:pPr algn="ctr" rtl="1">
              <a:lnSpc>
                <a:spcPts val="3884"/>
              </a:lnSpc>
            </a:pPr>
            <a:r>
              <a:rPr lang="ar-EG" sz="2774" b="1" dirty="0">
                <a:solidFill>
                  <a:srgbClr val="7AA4B4"/>
                </a:solidFill>
                <a:latin typeface="29LT Bukra Condensed Bold"/>
                <a:ea typeface="29LT Bukra Condensed Bold"/>
                <a:cs typeface="29LT Bukra Condensed Bold"/>
                <a:sym typeface="29LT Bukra Condensed Bold"/>
                <a:rtl/>
              </a:rPr>
              <a:t>التعليم</a:t>
            </a:r>
            <a:r>
              <a:rPr lang="ar-EG" sz="2774" b="1" dirty="0">
                <a:solidFill>
                  <a:srgbClr val="BD4B85"/>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756000" y="4659421"/>
            <a:ext cx="4757428" cy="2563065"/>
          </a:xfrm>
          <a:custGeom>
            <a:avLst/>
            <a:gdLst/>
            <a:ahLst/>
            <a:cxnLst/>
            <a:rect l="l" t="t" r="r" b="b"/>
            <a:pathLst>
              <a:path w="4757428" h="2563065">
                <a:moveTo>
                  <a:pt x="0" y="0"/>
                </a:moveTo>
                <a:lnTo>
                  <a:pt x="4757428" y="0"/>
                </a:lnTo>
                <a:lnTo>
                  <a:pt x="4757428" y="2563064"/>
                </a:lnTo>
                <a:lnTo>
                  <a:pt x="0" y="2563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a:off x="3549650" y="1450519"/>
            <a:ext cx="3024000" cy="2978640"/>
          </a:xfrm>
          <a:custGeom>
            <a:avLst/>
            <a:gdLst/>
            <a:ahLst/>
            <a:cxnLst/>
            <a:rect l="l" t="t" r="r" b="b"/>
            <a:pathLst>
              <a:path w="3024000" h="2978640">
                <a:moveTo>
                  <a:pt x="0" y="0"/>
                </a:moveTo>
                <a:lnTo>
                  <a:pt x="3024000" y="0"/>
                </a:lnTo>
                <a:lnTo>
                  <a:pt x="3024000" y="2978640"/>
                </a:lnTo>
                <a:lnTo>
                  <a:pt x="0" y="29786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990252" y="4897397"/>
            <a:ext cx="3934325" cy="1744067"/>
          </a:xfrm>
          <a:prstGeom prst="rect">
            <a:avLst/>
          </a:prstGeom>
        </p:spPr>
        <p:txBody>
          <a:bodyPr lIns="0" tIns="0" rIns="0" bIns="0" rtlCol="0" anchor="t">
            <a:spAutoFit/>
          </a:bodyPr>
          <a:lstStyle/>
          <a:p>
            <a:pPr algn="ctr" rtl="1">
              <a:lnSpc>
                <a:spcPts val="6762"/>
              </a:lnSpc>
            </a:pPr>
            <a:r>
              <a:rPr lang="ar-EG" sz="4830" b="1" dirty="0">
                <a:solidFill>
                  <a:srgbClr val="000000"/>
                </a:solidFill>
                <a:latin typeface="29LT Bukra Condensed Bold"/>
                <a:ea typeface="29LT Bukra Condensed Bold"/>
                <a:cs typeface="29LT Bukra Condensed Bold"/>
                <a:sym typeface="29LT Bukra Condensed Bold"/>
                <a:rtl/>
              </a:rPr>
              <a:t>الميثاق الأخلاقي </a:t>
            </a:r>
            <a:r>
              <a:rPr lang="ar-EG" sz="4830" b="1" dirty="0">
                <a:solidFill>
                  <a:srgbClr val="7AA4B4"/>
                </a:solidFill>
                <a:latin typeface="29LT Bukra Condensed Bold"/>
                <a:ea typeface="29LT Bukra Condensed Bold"/>
                <a:cs typeface="29LT Bukra Condensed Bold"/>
                <a:sym typeface="29LT Bukra Condensed Bold"/>
                <a:rtl/>
              </a:rPr>
              <a:t>لمهنة</a:t>
            </a:r>
            <a:r>
              <a:rPr lang="ar-EG" sz="4830" b="1" dirty="0">
                <a:solidFill>
                  <a:srgbClr val="BD4B85"/>
                </a:solidFill>
                <a:latin typeface="29LT Bukra Condensed Bold"/>
                <a:ea typeface="29LT Bukra Condensed Bold"/>
                <a:cs typeface="29LT Bukra Condensed Bold"/>
                <a:sym typeface="29LT Bukra Condensed Bold"/>
                <a:rtl/>
              </a:rPr>
              <a:t> </a:t>
            </a:r>
            <a:r>
              <a:rPr lang="ar-EG" sz="4830" b="1" dirty="0">
                <a:solidFill>
                  <a:srgbClr val="7AA4B4"/>
                </a:solidFill>
                <a:latin typeface="29LT Bukra Condensed Bold"/>
                <a:ea typeface="29LT Bukra Condensed Bold"/>
                <a:cs typeface="29LT Bukra Condensed Bold"/>
                <a:sym typeface="29LT Bukra Condensed Bold"/>
                <a:rtl/>
              </a:rPr>
              <a:t>التعليم</a:t>
            </a:r>
            <a:r>
              <a:rPr lang="ar-EG" sz="4830" b="1" dirty="0">
                <a:solidFill>
                  <a:srgbClr val="000000"/>
                </a:solidFill>
                <a:latin typeface="29LT Bukra Condensed Bold"/>
                <a:ea typeface="29LT Bukra Condensed Bold"/>
                <a:cs typeface="29LT Bukra Condensed Bold"/>
                <a:sym typeface="29LT Bukra Condensed Bold"/>
                <a:rt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C2EFEA98-96EA-26AC-F229-B735A4574F85}"/>
              </a:ext>
            </a:extLst>
          </p:cNvPr>
          <p:cNvSpPr/>
          <p:nvPr/>
        </p:nvSpPr>
        <p:spPr>
          <a:xfrm>
            <a:off x="756000" y="756000"/>
            <a:ext cx="6048000" cy="9180000"/>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20" name="TextBox 9">
            <a:extLst>
              <a:ext uri="{FF2B5EF4-FFF2-40B4-BE49-F238E27FC236}">
                <a16:creationId xmlns:a16="http://schemas.microsoft.com/office/drawing/2014/main" id="{F3878B2C-FFE0-CDDC-4D2D-4F1FA8E3EB17}"/>
              </a:ext>
            </a:extLst>
          </p:cNvPr>
          <p:cNvSpPr txBox="1"/>
          <p:nvPr/>
        </p:nvSpPr>
        <p:spPr>
          <a:xfrm>
            <a:off x="756000" y="623109"/>
            <a:ext cx="6048000" cy="9312891"/>
          </a:xfrm>
          <a:prstGeom prst="rect">
            <a:avLst/>
          </a:prstGeom>
        </p:spPr>
        <p:txBody>
          <a:bodyPr lIns="50800" tIns="50800" rIns="50800" bIns="50800" rtlCol="0" anchor="ctr"/>
          <a:lstStyle/>
          <a:p>
            <a:pPr algn="ctr">
              <a:lnSpc>
                <a:spcPts val="1960"/>
              </a:lnSpc>
            </a:pPr>
            <a:endParaRPr/>
          </a:p>
        </p:txBody>
      </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960367" y="991229"/>
            <a:ext cx="3482521" cy="1111250"/>
          </a:xfrm>
          <a:prstGeom prst="rect">
            <a:avLst/>
          </a:prstGeom>
        </p:spPr>
        <p:txBody>
          <a:bodyPr lIns="0" tIns="0" rIns="0" bIns="0" rtlCol="0" anchor="t">
            <a:spAutoFit/>
          </a:bodyPr>
          <a:lstStyle/>
          <a:p>
            <a:pPr algn="ctr" rtl="1">
              <a:lnSpc>
                <a:spcPts val="2799"/>
              </a:lnSpc>
            </a:pPr>
            <a:r>
              <a:rPr lang="ar-EG" sz="1999" b="1" dirty="0">
                <a:solidFill>
                  <a:srgbClr val="7AA4B4"/>
                </a:solidFill>
                <a:latin typeface="29LT Bukra Condensed Bold"/>
                <a:ea typeface="29LT Bukra Condensed Bold"/>
                <a:cs typeface="29LT Bukra Condensed Bold"/>
                <a:sym typeface="29LT Bukra Condensed Bold"/>
                <a:rtl/>
              </a:rPr>
              <a:t>المادة الأولى :</a:t>
            </a:r>
          </a:p>
          <a:p>
            <a:pPr algn="ctr" rtl="1">
              <a:lnSpc>
                <a:spcPts val="2799"/>
              </a:lnSpc>
            </a:pPr>
            <a:r>
              <a:rPr lang="ar-EG" sz="1999" b="1" dirty="0">
                <a:solidFill>
                  <a:srgbClr val="7AA4B4"/>
                </a:solidFill>
                <a:latin typeface="29LT Bukra Condensed Bold"/>
                <a:ea typeface="29LT Bukra Condensed Bold"/>
                <a:cs typeface="29LT Bukra Condensed Bold"/>
                <a:sym typeface="29LT Bukra Condensed Bold"/>
                <a:rtl/>
              </a:rPr>
              <a:t> يقصد بالمصطلحات الآتية المعاني الموضحة قرين كل منها </a:t>
            </a:r>
          </a:p>
        </p:txBody>
      </p:sp>
      <p:sp>
        <p:nvSpPr>
          <p:cNvPr id="12" name="TextBox 12"/>
          <p:cNvSpPr txBox="1"/>
          <p:nvPr/>
        </p:nvSpPr>
        <p:spPr>
          <a:xfrm>
            <a:off x="890175" y="2331213"/>
            <a:ext cx="5779649" cy="2250037"/>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أخلاقيات مهنة التعليم : السجايا الحميدة والسلوكيات الفاضلة التي يتعيَّن أن يتحلى بها العاملون في حقل التعليم العام فكراً وسلوكاً أمام الله ثم أمام ولاة الأمر وأمام أنفسهم والآخرين وتُرتب عليهم واجبات أخلاقية.</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 المعلم والمعلمة والقائمون والقائمات على العملية التربوية من مشرفين ومشرفات ومديرين ومديرات ومرشدين ومرشدات ونحوهم.</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الطالب : الطالب والطالبة في مدارس التعليم العام وما في مستواها.</a:t>
            </a:r>
          </a:p>
        </p:txBody>
      </p:sp>
      <p:sp>
        <p:nvSpPr>
          <p:cNvPr id="13" name="TextBox 13"/>
          <p:cNvSpPr txBox="1"/>
          <p:nvPr/>
        </p:nvSpPr>
        <p:spPr>
          <a:xfrm>
            <a:off x="2033890" y="4687996"/>
            <a:ext cx="3333759" cy="359073"/>
          </a:xfrm>
          <a:prstGeom prst="rect">
            <a:avLst/>
          </a:prstGeom>
        </p:spPr>
        <p:txBody>
          <a:bodyPr lIns="0" tIns="0" rIns="0" bIns="0" rtlCol="0" anchor="t">
            <a:spAutoFit/>
          </a:bodyPr>
          <a:lstStyle/>
          <a:p>
            <a:pPr algn="ctr" rtl="1">
              <a:lnSpc>
                <a:spcPts val="2799"/>
              </a:lnSpc>
            </a:pPr>
            <a:r>
              <a:rPr lang="ar-EG" sz="1999" b="1">
                <a:solidFill>
                  <a:srgbClr val="7AA4B4"/>
                </a:solidFill>
                <a:latin typeface="29LT Bukra Condensed Bold"/>
                <a:ea typeface="29LT Bukra Condensed Bold"/>
                <a:cs typeface="29LT Bukra Condensed Bold"/>
                <a:sym typeface="29LT Bukra Condensed Bold"/>
                <a:rtl/>
              </a:rPr>
              <a:t>المادة الثانية : أهداف الميثاق .</a:t>
            </a:r>
          </a:p>
        </p:txBody>
      </p:sp>
      <p:sp>
        <p:nvSpPr>
          <p:cNvPr id="14" name="TextBox 14"/>
          <p:cNvSpPr txBox="1"/>
          <p:nvPr/>
        </p:nvSpPr>
        <p:spPr>
          <a:xfrm>
            <a:off x="730250" y="5099509"/>
            <a:ext cx="5936500" cy="2250037"/>
          </a:xfrm>
          <a:prstGeom prst="rect">
            <a:avLst/>
          </a:prstGeom>
        </p:spPr>
        <p:txBody>
          <a:bodyPr wrap="square" lIns="0" tIns="0" rIns="0" bIns="0" rtlCol="0" anchor="t">
            <a:spAutoFit/>
          </a:bodyPr>
          <a:lstStyle/>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يهدف الميثاق إلى تعزيز انتماء المعلم لرسالته ومهنته والارتقاء بها والإسهام في تطوير المجتمع الذي يعيش فيه </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وتقدمه وتحبيبه لطلابه وشدهم إليه</a:t>
            </a:r>
            <a:r>
              <a:rPr lang="ar-SA" sz="1800" b="1" dirty="0">
                <a:solidFill>
                  <a:srgbClr val="000000"/>
                </a:solidFill>
                <a:latin typeface="29LT Bukra Condensed Bold"/>
                <a:ea typeface="29LT Bukra Condensed Bold"/>
                <a:cs typeface="29LT Bukra Condensed Bold"/>
                <a:sym typeface="29LT Bukra Condensed Bold"/>
                <a:rtl/>
              </a:rPr>
              <a:t> </a:t>
            </a:r>
            <a:r>
              <a:rPr lang="ar-EG" sz="1800" b="1" dirty="0">
                <a:solidFill>
                  <a:srgbClr val="000000"/>
                </a:solidFill>
                <a:latin typeface="29LT Bukra Condensed Bold"/>
                <a:ea typeface="29LT Bukra Condensed Bold"/>
                <a:cs typeface="29LT Bukra Condensed Bold"/>
                <a:sym typeface="29LT Bukra Condensed Bold"/>
                <a:rtl/>
              </a:rPr>
              <a:t>والإفادة منه وذلك من خلال الآتي:</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توعية المعلم بأهمية المهنة ودورها في بناء مستقبل وطنه.</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الإسهام في تعزيز مكانة المعلم العلمية والاجتماعية.</a:t>
            </a:r>
          </a:p>
          <a:p>
            <a:pPr marL="388620" lvl="1" indent="-194310" algn="r" rtl="1">
              <a:lnSpc>
                <a:spcPts val="2520"/>
              </a:lnSpc>
              <a:buFont typeface="Arial"/>
              <a:buChar char="•"/>
            </a:pPr>
            <a:r>
              <a:rPr lang="ar-EG" sz="1800" b="1" dirty="0">
                <a:solidFill>
                  <a:srgbClr val="000000"/>
                </a:solidFill>
                <a:latin typeface="29LT Bukra Condensed Bold"/>
                <a:ea typeface="29LT Bukra Condensed Bold"/>
                <a:cs typeface="29LT Bukra Condensed Bold"/>
                <a:sym typeface="29LT Bukra Condensed Bold"/>
                <a:rtl/>
              </a:rPr>
              <a:t>حفز المعلم على أن يتمثل قيم مهنته وأخلاقها سلوكاً في حياته</a:t>
            </a:r>
          </a:p>
          <a:p>
            <a:pPr algn="r" rtl="1">
              <a:lnSpc>
                <a:spcPts val="2520"/>
              </a:lnSpc>
            </a:pPr>
            <a:endParaRPr lang="ar-EG" sz="1800" b="1" dirty="0">
              <a:solidFill>
                <a:srgbClr val="000000"/>
              </a:solidFill>
              <a:latin typeface="29LT Bukra Condensed Bold"/>
              <a:ea typeface="29LT Bukra Condensed Bold"/>
              <a:cs typeface="29LT Bukra Condensed Bold"/>
              <a:sym typeface="29LT Bukra Condensed Bold"/>
              <a:rtl/>
            </a:endParaRPr>
          </a:p>
        </p:txBody>
      </p:sp>
      <p:sp>
        <p:nvSpPr>
          <p:cNvPr id="15" name="TextBox 15"/>
          <p:cNvSpPr txBox="1"/>
          <p:nvPr/>
        </p:nvSpPr>
        <p:spPr>
          <a:xfrm>
            <a:off x="2460426" y="7093975"/>
            <a:ext cx="2586798" cy="359073"/>
          </a:xfrm>
          <a:prstGeom prst="rect">
            <a:avLst/>
          </a:prstGeom>
        </p:spPr>
        <p:txBody>
          <a:bodyPr lIns="0" tIns="0" rIns="0" bIns="0" rtlCol="0" anchor="t">
            <a:spAutoFit/>
          </a:bodyPr>
          <a:lstStyle/>
          <a:p>
            <a:pPr algn="ctr" rtl="1">
              <a:lnSpc>
                <a:spcPts val="2799"/>
              </a:lnSpc>
            </a:pPr>
            <a:r>
              <a:rPr lang="ar-EG" sz="1999" b="1">
                <a:solidFill>
                  <a:srgbClr val="7AA4B4"/>
                </a:solidFill>
                <a:latin typeface="29LT Bukra Condensed Bold"/>
                <a:ea typeface="29LT Bukra Condensed Bold"/>
                <a:cs typeface="29LT Bukra Condensed Bold"/>
                <a:sym typeface="29LT Bukra Condensed Bold"/>
                <a:rtl/>
              </a:rPr>
              <a:t>المادة الثالثة : رسالة التعليم .</a:t>
            </a:r>
          </a:p>
        </p:txBody>
      </p:sp>
      <p:sp>
        <p:nvSpPr>
          <p:cNvPr id="16" name="TextBox 16"/>
          <p:cNvSpPr txBox="1"/>
          <p:nvPr/>
        </p:nvSpPr>
        <p:spPr>
          <a:xfrm>
            <a:off x="1003164" y="7473867"/>
            <a:ext cx="5640485" cy="1306962"/>
          </a:xfrm>
          <a:prstGeom prst="rect">
            <a:avLst/>
          </a:prstGeom>
        </p:spPr>
        <p:txBody>
          <a:bodyPr lIns="0" tIns="0" rIns="0" bIns="0" rtlCol="0" anchor="t">
            <a:spAutoFit/>
          </a:bodyPr>
          <a:lstStyle/>
          <a:p>
            <a:pPr marL="388620" lvl="1" indent="-194310" algn="just"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التعليم رسالة تستمد أخلاقياتها من هدي شريعتنا ومبادئ حضارتنا وتوجب على القائمين بها أداء حق الانتماء إليها إخلاصاً في العمل وصدقا مع النفس والناس، وعطاء مستمرا لنشر العلم وفضائله.</a:t>
            </a:r>
          </a:p>
          <a:p>
            <a:pPr algn="just"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7" name="TextBox 17"/>
          <p:cNvSpPr txBox="1"/>
          <p:nvPr/>
        </p:nvSpPr>
        <p:spPr>
          <a:xfrm>
            <a:off x="1003164" y="8125949"/>
            <a:ext cx="5666661" cy="1935679"/>
          </a:xfrm>
          <a:prstGeom prst="rect">
            <a:avLst/>
          </a:prstGeom>
        </p:spPr>
        <p:txBody>
          <a:bodyPr lIns="0" tIns="0" rIns="0" bIns="0" rtlCol="0" anchor="t">
            <a:spAutoFit/>
          </a:bodyPr>
          <a:lstStyle/>
          <a:p>
            <a:pPr algn="just" rtl="1">
              <a:lnSpc>
                <a:spcPts val="2519"/>
              </a:lnSpc>
            </a:pPr>
            <a:endParaRP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المعلم صاحب رسالة يستشعر عظمتها ويؤمن بأهميتها ويؤدي حقها بمهنية عالية.</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اعتزاز المعلم بمهنته وإدراكه المستمر لرسالته يدعوانه إلى الحرص على نقاء السيرة وطهارة السريرة، حفاظاً على شرف مهنة التعليم . </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C5A82234-0E05-6C9A-95A8-B98E0EC9F1EC}"/>
              </a:ext>
            </a:extLst>
          </p:cNvPr>
          <p:cNvGrpSpPr/>
          <p:nvPr/>
        </p:nvGrpSpPr>
        <p:grpSpPr>
          <a:xfrm>
            <a:off x="756000" y="756000"/>
            <a:ext cx="6048000" cy="9180000"/>
            <a:chOff x="0" y="0"/>
            <a:chExt cx="2167467" cy="3289905"/>
          </a:xfrm>
        </p:grpSpPr>
        <p:sp>
          <p:nvSpPr>
            <p:cNvPr id="17" name="Freeform 8">
              <a:extLst>
                <a:ext uri="{FF2B5EF4-FFF2-40B4-BE49-F238E27FC236}">
                  <a16:creationId xmlns:a16="http://schemas.microsoft.com/office/drawing/2014/main" id="{CC0ADA81-42B2-DB4F-DBCE-A6CFBFAEAEED}"/>
                </a:ext>
              </a:extLst>
            </p:cNvPr>
            <p:cNvSpPr/>
            <p:nvPr/>
          </p:nvSpPr>
          <p:spPr>
            <a:xfrm>
              <a:off x="0" y="0"/>
              <a:ext cx="2167467" cy="3289905"/>
            </a:xfrm>
            <a:custGeom>
              <a:avLst/>
              <a:gdLst/>
              <a:ahLst/>
              <a:cxnLst/>
              <a:rect l="l" t="t" r="r" b="b"/>
              <a:pathLst>
                <a:path w="2167467" h="3289905">
                  <a:moveTo>
                    <a:pt x="47363" y="0"/>
                  </a:moveTo>
                  <a:lnTo>
                    <a:pt x="2120104" y="0"/>
                  </a:lnTo>
                  <a:cubicBezTo>
                    <a:pt x="2146262" y="0"/>
                    <a:pt x="2167467" y="21205"/>
                    <a:pt x="2167467" y="47363"/>
                  </a:cubicBezTo>
                  <a:lnTo>
                    <a:pt x="2167467" y="3242542"/>
                  </a:lnTo>
                  <a:cubicBezTo>
                    <a:pt x="2167467" y="3255103"/>
                    <a:pt x="2162477" y="3267150"/>
                    <a:pt x="2153595" y="3276032"/>
                  </a:cubicBezTo>
                  <a:cubicBezTo>
                    <a:pt x="2144712" y="3284915"/>
                    <a:pt x="2132665" y="3289905"/>
                    <a:pt x="2120104" y="3289905"/>
                  </a:cubicBezTo>
                  <a:lnTo>
                    <a:pt x="47363" y="3289905"/>
                  </a:lnTo>
                  <a:cubicBezTo>
                    <a:pt x="34802" y="3289905"/>
                    <a:pt x="22755" y="3284915"/>
                    <a:pt x="13872" y="3276032"/>
                  </a:cubicBezTo>
                  <a:cubicBezTo>
                    <a:pt x="4990" y="3267150"/>
                    <a:pt x="0" y="3255103"/>
                    <a:pt x="0" y="3242542"/>
                  </a:cubicBezTo>
                  <a:lnTo>
                    <a:pt x="0" y="47363"/>
                  </a:lnTo>
                  <a:cubicBezTo>
                    <a:pt x="0" y="21205"/>
                    <a:pt x="21205" y="0"/>
                    <a:pt x="47363" y="0"/>
                  </a:cubicBezTo>
                  <a:close/>
                </a:path>
              </a:pathLst>
            </a:custGeom>
            <a:solidFill>
              <a:srgbClr val="FFFFFF"/>
            </a:solidFill>
            <a:ln w="38100" cap="rnd">
              <a:solidFill>
                <a:srgbClr val="255366"/>
              </a:solidFill>
              <a:prstDash val="solid"/>
              <a:round/>
            </a:ln>
          </p:spPr>
          <p:txBody>
            <a:bodyPr/>
            <a:lstStyle/>
            <a:p>
              <a:endParaRPr lang="ar-SA"/>
            </a:p>
          </p:txBody>
        </p:sp>
        <p:sp>
          <p:nvSpPr>
            <p:cNvPr id="18" name="TextBox 9">
              <a:extLst>
                <a:ext uri="{FF2B5EF4-FFF2-40B4-BE49-F238E27FC236}">
                  <a16:creationId xmlns:a16="http://schemas.microsoft.com/office/drawing/2014/main" id="{CB559D31-6CF0-B3CB-C364-770609C3B7F1}"/>
                </a:ext>
              </a:extLst>
            </p:cNvPr>
            <p:cNvSpPr txBox="1"/>
            <p:nvPr/>
          </p:nvSpPr>
          <p:spPr>
            <a:xfrm>
              <a:off x="0" y="-47625"/>
              <a:ext cx="2167467" cy="333753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864000" y="792052"/>
            <a:ext cx="2339780" cy="1505258"/>
          </a:xfrm>
          <a:custGeom>
            <a:avLst/>
            <a:gdLst/>
            <a:ahLst/>
            <a:cxnLst/>
            <a:rect l="l" t="t" r="r" b="b"/>
            <a:pathLst>
              <a:path w="2339780" h="1505258">
                <a:moveTo>
                  <a:pt x="0" y="0"/>
                </a:moveTo>
                <a:lnTo>
                  <a:pt x="2339780" y="0"/>
                </a:lnTo>
                <a:lnTo>
                  <a:pt x="2339780" y="1505258"/>
                </a:lnTo>
                <a:lnTo>
                  <a:pt x="0" y="1505258"/>
                </a:lnTo>
                <a:lnTo>
                  <a:pt x="0" y="0"/>
                </a:lnTo>
                <a:close/>
              </a:path>
            </a:pathLst>
          </a:custGeom>
          <a:blipFill>
            <a:blip r:embed="rId2"/>
            <a:stretch>
              <a:fillRect/>
            </a:stretch>
          </a:blipFill>
        </p:spPr>
        <p:txBody>
          <a:bodyPr/>
          <a:lstStyle/>
          <a:p>
            <a:endParaRPr lang="ar-SA"/>
          </a:p>
        </p:txBody>
      </p:sp>
      <p:sp>
        <p:nvSpPr>
          <p:cNvPr id="11" name="TextBox 11"/>
          <p:cNvSpPr txBox="1"/>
          <p:nvPr/>
        </p:nvSpPr>
        <p:spPr>
          <a:xfrm>
            <a:off x="2825844" y="1315112"/>
            <a:ext cx="3842935" cy="320601"/>
          </a:xfrm>
          <a:prstGeom prst="rect">
            <a:avLst/>
          </a:prstGeom>
        </p:spPr>
        <p:txBody>
          <a:bodyPr lIns="0" tIns="0" rIns="0" bIns="0" rtlCol="0" anchor="t">
            <a:spAutoFit/>
          </a:bodyPr>
          <a:lstStyle/>
          <a:p>
            <a:pPr algn="ctr" rtl="1">
              <a:lnSpc>
                <a:spcPts val="2520"/>
              </a:lnSpc>
            </a:pPr>
            <a:r>
              <a:rPr lang="ar-EG" sz="1800" b="1" dirty="0">
                <a:solidFill>
                  <a:srgbClr val="7AA4B4"/>
                </a:solidFill>
                <a:latin typeface="29LT Bukra Condensed Bold"/>
                <a:ea typeface="29LT Bukra Condensed Bold"/>
                <a:cs typeface="29LT Bukra Condensed Bold"/>
                <a:sym typeface="29LT Bukra Condensed Bold"/>
                <a:rtl/>
              </a:rPr>
              <a:t>المادة الرابعة : المعلم وأداؤه المهني .</a:t>
            </a:r>
          </a:p>
        </p:txBody>
      </p:sp>
      <p:sp>
        <p:nvSpPr>
          <p:cNvPr id="12" name="TextBox 12"/>
          <p:cNvSpPr txBox="1"/>
          <p:nvPr/>
        </p:nvSpPr>
        <p:spPr>
          <a:xfrm>
            <a:off x="946504" y="2285068"/>
            <a:ext cx="5777559" cy="2878753"/>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مثال للمسلم المعتز بدينه المتأسي برسول الله في جميع أقواله وأفعاله وسطيا في تعاملاته وأحكامه.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المعلم يدرك أن النمو المهني واجب أساس، والثقافة الذاتية المستمرة منهج في حياته، يطور نفسه وينمي معارفه منتفعاً بكل جديد في مجال تخصصه وفنون التدريس ومهاراته.</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يدرك المعلم أن الاستقامة والصدق، والأمانة، والحلم، والحزم، والانضباط، والتسامح، وحسن المظهر، وبشاشة الوجه سمات رئيسة في تكوين شخصيته.</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
        <p:nvSpPr>
          <p:cNvPr id="13" name="TextBox 13"/>
          <p:cNvSpPr txBox="1"/>
          <p:nvPr/>
        </p:nvSpPr>
        <p:spPr>
          <a:xfrm>
            <a:off x="1001787" y="4841024"/>
            <a:ext cx="5722276" cy="2564395"/>
          </a:xfrm>
          <a:prstGeom prst="rect">
            <a:avLst/>
          </a:prstGeom>
        </p:spPr>
        <p:txBody>
          <a:bodyPr lIns="0" tIns="0" rIns="0" bIns="0" rtlCol="0" anchor="t">
            <a:spAutoFit/>
          </a:bodyPr>
          <a:lstStyle/>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 المعلم يدرك ان الرقيب الحقيقي على سلوكه، بعد الله - سبحانه وتعالى – هو ضمير يقظ وحس ناقد، وأن الرقابة الخارجية مهما تنوعت الأساليب لا ترقى إلى الرقابة الذاتية لذلك يسعى المعلم بكل وسيلة متاحة إلى بث هذه الروح بين طلابه ومجتمعه، ويضرب المثل والقدوة في التمسك بها.</a:t>
            </a:r>
          </a:p>
          <a:p>
            <a:pPr marL="388617" lvl="1" indent="-194308" algn="just" rtl="1">
              <a:lnSpc>
                <a:spcPts val="2519"/>
              </a:lnSpc>
              <a:buFont typeface="Arial"/>
              <a:buChar char="•"/>
            </a:pPr>
            <a:r>
              <a:rPr lang="ar-EG" sz="1799" b="1">
                <a:solidFill>
                  <a:srgbClr val="000000"/>
                </a:solidFill>
                <a:latin typeface="29LT Bukra Condensed Bold"/>
                <a:ea typeface="29LT Bukra Condensed Bold"/>
                <a:cs typeface="29LT Bukra Condensed Bold"/>
                <a:sym typeface="29LT Bukra Condensed Bold"/>
                <a:rtl/>
              </a:rPr>
              <a:t>يسهم المعلم في ترسيخ مفهوم المواطنة لدى الطلاب، وغرس أهمية مبدأ الاعتدال والتسامح والتعايش بعيداً عن الغلو والتطرف.</a:t>
            </a:r>
          </a:p>
          <a:p>
            <a:pPr algn="just" rtl="1">
              <a:lnSpc>
                <a:spcPts val="2519"/>
              </a:lnSpc>
            </a:pPr>
            <a:endParaRPr lang="ar-EG" sz="1799" b="1">
              <a:solidFill>
                <a:srgbClr val="000000"/>
              </a:solidFill>
              <a:latin typeface="29LT Bukra Condensed Bold"/>
              <a:ea typeface="29LT Bukra Condensed Bold"/>
              <a:cs typeface="29LT Bukra Condensed Bold"/>
              <a:sym typeface="29LT Bukra Condensed Bold"/>
              <a:rtl/>
            </a:endParaRPr>
          </a:p>
        </p:txBody>
      </p:sp>
      <p:sp>
        <p:nvSpPr>
          <p:cNvPr id="14" name="TextBox 14"/>
          <p:cNvSpPr txBox="1"/>
          <p:nvPr/>
        </p:nvSpPr>
        <p:spPr>
          <a:xfrm>
            <a:off x="1997519" y="7102419"/>
            <a:ext cx="3564963" cy="320601"/>
          </a:xfrm>
          <a:prstGeom prst="rect">
            <a:avLst/>
          </a:prstGeom>
        </p:spPr>
        <p:txBody>
          <a:bodyPr lIns="0" tIns="0" rIns="0" bIns="0" rtlCol="0" anchor="t">
            <a:spAutoFit/>
          </a:bodyPr>
          <a:lstStyle/>
          <a:p>
            <a:pPr algn="ctr" rtl="1">
              <a:lnSpc>
                <a:spcPts val="2520"/>
              </a:lnSpc>
            </a:pPr>
            <a:r>
              <a:rPr lang="ar-EG" sz="1800" b="1">
                <a:solidFill>
                  <a:srgbClr val="7AA4B4"/>
                </a:solidFill>
                <a:latin typeface="29LT Bukra Condensed Bold"/>
                <a:ea typeface="29LT Bukra Condensed Bold"/>
                <a:cs typeface="29LT Bukra Condensed Bold"/>
                <a:sym typeface="29LT Bukra Condensed Bold"/>
                <a:rtl/>
              </a:rPr>
              <a:t>المادة الخامسة : المعلم وطلابه .</a:t>
            </a:r>
          </a:p>
        </p:txBody>
      </p:sp>
      <p:sp>
        <p:nvSpPr>
          <p:cNvPr id="15" name="TextBox 15"/>
          <p:cNvSpPr txBox="1"/>
          <p:nvPr/>
        </p:nvSpPr>
        <p:spPr>
          <a:xfrm>
            <a:off x="891221" y="7456782"/>
            <a:ext cx="5777559" cy="2564395"/>
          </a:xfrm>
          <a:prstGeom prst="rect">
            <a:avLst/>
          </a:prstGeom>
        </p:spPr>
        <p:txBody>
          <a:bodyPr lIns="0" tIns="0" rIns="0" bIns="0" rtlCol="0" anchor="t">
            <a:spAutoFit/>
          </a:bodyPr>
          <a:lstStyle/>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 العلاقة بين المعلم وطلابه، والمعلمة وطالباتها لحمتها الرغبة في نفعهم، وسداها الشفقة عليهم والبر بهم وأساسها المودة الحانية، وحارسها الحزم الضروري، وهدفها تحقيق خيري الدنيا والآخرة للجيل المأمول للنهضة والتقدم.</a:t>
            </a:r>
          </a:p>
          <a:p>
            <a:pPr marL="388620" lvl="1" indent="-194310" algn="r" rtl="1">
              <a:lnSpc>
                <a:spcPts val="2520"/>
              </a:lnSpc>
              <a:buFont typeface="Arial"/>
              <a:buChar char="•"/>
            </a:pPr>
            <a:r>
              <a:rPr lang="ar-EG" sz="1800" b="1">
                <a:solidFill>
                  <a:srgbClr val="000000"/>
                </a:solidFill>
                <a:latin typeface="29LT Bukra Condensed Bold"/>
                <a:ea typeface="29LT Bukra Condensed Bold"/>
                <a:cs typeface="29LT Bukra Condensed Bold"/>
                <a:sym typeface="29LT Bukra Condensed Bold"/>
                <a:rtl/>
              </a:rPr>
              <a:t>يحسن المعلم الظن بطلابه ويعلمهم أن يكونوا كذلك في حياتهم العامة والخاصة، ليلتمسوا العذر لغيرهم قبل التماس الخطأ، ويروا عيوب أنفسهم قبل رؤية عيوب الآخرين.</a:t>
            </a:r>
          </a:p>
          <a:p>
            <a:pPr algn="r" rtl="1">
              <a:lnSpc>
                <a:spcPts val="2520"/>
              </a:lnSpc>
            </a:pPr>
            <a:endParaRPr lang="ar-EG" sz="1800" b="1">
              <a:solidFill>
                <a:srgbClr val="000000"/>
              </a:solidFill>
              <a:latin typeface="29LT Bukra Condensed Bold"/>
              <a:ea typeface="29LT Bukra Condensed Bold"/>
              <a:cs typeface="29LT Bukra Condensed Bold"/>
              <a:sym typeface="29LT Bukra Condensed Bold"/>
              <a:rt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1892</Words>
  <Application>Microsoft Office PowerPoint</Application>
  <PresentationFormat>مخصص</PresentationFormat>
  <Paragraphs>291</Paragraphs>
  <Slides>50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50</vt:i4>
      </vt:variant>
    </vt:vector>
  </HeadingPairs>
  <TitlesOfParts>
    <vt:vector size="57" baseType="lpstr">
      <vt:lpstr>Adobe Arabic</vt:lpstr>
      <vt:lpstr>29LT Bukra Condensed Bold</vt:lpstr>
      <vt:lpstr>Arial</vt:lpstr>
      <vt:lpstr>Calibri</vt:lpstr>
      <vt:lpstr>Canva Sans Bold</vt:lpstr>
      <vt:lpstr>29LT Bukra Condensed Semi-Bold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ملف الأداء الوظيفي سمية الغامدي </dc:title>
  <cp:lastModifiedBy>Adnan Ali</cp:lastModifiedBy>
  <cp:revision>5</cp:revision>
  <dcterms:created xsi:type="dcterms:W3CDTF">2006-08-16T00:00:00Z</dcterms:created>
  <dcterms:modified xsi:type="dcterms:W3CDTF">2025-04-24T03:24:44Z</dcterms:modified>
  <dc:identifier>DAGlHPH_kHU</dc:identifier>
</cp:coreProperties>
</file>