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37"/>
  </p:notesMasterIdLst>
  <p:sldIdLst>
    <p:sldId id="302" r:id="rId2"/>
    <p:sldId id="257" r:id="rId3"/>
    <p:sldId id="291" r:id="rId4"/>
    <p:sldId id="304" r:id="rId5"/>
    <p:sldId id="331" r:id="rId6"/>
    <p:sldId id="307" r:id="rId7"/>
    <p:sldId id="333" r:id="rId8"/>
    <p:sldId id="332" r:id="rId9"/>
    <p:sldId id="308" r:id="rId10"/>
    <p:sldId id="309" r:id="rId11"/>
    <p:sldId id="310" r:id="rId12"/>
    <p:sldId id="311" r:id="rId13"/>
    <p:sldId id="312" r:id="rId14"/>
    <p:sldId id="313" r:id="rId15"/>
    <p:sldId id="314" r:id="rId16"/>
    <p:sldId id="334" r:id="rId17"/>
    <p:sldId id="315" r:id="rId18"/>
    <p:sldId id="335" r:id="rId19"/>
    <p:sldId id="316" r:id="rId20"/>
    <p:sldId id="336" r:id="rId21"/>
    <p:sldId id="317" r:id="rId22"/>
    <p:sldId id="319" r:id="rId23"/>
    <p:sldId id="337" r:id="rId24"/>
    <p:sldId id="320" r:id="rId25"/>
    <p:sldId id="322" r:id="rId26"/>
    <p:sldId id="338" r:id="rId27"/>
    <p:sldId id="324" r:id="rId28"/>
    <p:sldId id="326" r:id="rId29"/>
    <p:sldId id="327" r:id="rId30"/>
    <p:sldId id="328" r:id="rId31"/>
    <p:sldId id="339" r:id="rId32"/>
    <p:sldId id="329" r:id="rId33"/>
    <p:sldId id="340" r:id="rId34"/>
    <p:sldId id="330" r:id="rId35"/>
    <p:sldId id="30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9900"/>
    <a:srgbClr val="B2664E"/>
    <a:srgbClr val="F2F2A0"/>
    <a:srgbClr val="009900"/>
    <a:srgbClr val="425F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-51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624DC7-CF16-4D43-BBF4-B7E929CD235F}" type="datetimeFigureOut">
              <a:rPr lang="en-US" smtClean="0"/>
              <a:t>10/26/2014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1A730-40EE-41F4-A3B5-8C7E22325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095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altLang="en-US" smtClean="0"/>
          </a:p>
        </p:txBody>
      </p:sp>
      <p:sp>
        <p:nvSpPr>
          <p:cNvPr id="66564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B0AEE2B-F084-4199-8E92-C63531D811EC}" type="slidenum">
              <a:rPr lang="ar-SA" altLang="en-US">
                <a:latin typeface="Calibri" panose="020F0502020204030204" pitchFamily="34" charset="0"/>
              </a:rPr>
              <a:pPr eaLnBrk="1" hangingPunct="1"/>
              <a:t>2</a:t>
            </a:fld>
            <a:endParaRPr lang="ar-SA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224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D78-44E2-424B-B127-04AA3FCEF635}" type="datetimeFigureOut">
              <a:rPr lang="en-US" smtClean="0"/>
              <a:t>10/26/2014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9F81-EAAA-4AC4-ACB4-19A7D1F4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822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D78-44E2-424B-B127-04AA3FCEF635}" type="datetimeFigureOut">
              <a:rPr lang="en-US" smtClean="0"/>
              <a:t>10/26/2014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9F81-EAAA-4AC4-ACB4-19A7D1F4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661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D78-44E2-424B-B127-04AA3FCEF635}" type="datetimeFigureOut">
              <a:rPr lang="en-US" smtClean="0"/>
              <a:t>10/26/2014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9F81-EAAA-4AC4-ACB4-19A7D1F4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541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D78-44E2-424B-B127-04AA3FCEF635}" type="datetimeFigureOut">
              <a:rPr lang="en-US" smtClean="0"/>
              <a:t>10/26/2014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9F81-EAAA-4AC4-ACB4-19A7D1F4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45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D78-44E2-424B-B127-04AA3FCEF635}" type="datetimeFigureOut">
              <a:rPr lang="en-US" smtClean="0"/>
              <a:t>10/26/2014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9F81-EAAA-4AC4-ACB4-19A7D1F4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90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D78-44E2-424B-B127-04AA3FCEF635}" type="datetimeFigureOut">
              <a:rPr lang="en-US" smtClean="0"/>
              <a:t>10/26/2014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9F81-EAAA-4AC4-ACB4-19A7D1F4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38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D78-44E2-424B-B127-04AA3FCEF635}" type="datetimeFigureOut">
              <a:rPr lang="en-US" smtClean="0"/>
              <a:t>10/26/2014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9F81-EAAA-4AC4-ACB4-19A7D1F4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789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D78-44E2-424B-B127-04AA3FCEF635}" type="datetimeFigureOut">
              <a:rPr lang="en-US" smtClean="0"/>
              <a:t>10/26/2014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9F81-EAAA-4AC4-ACB4-19A7D1F4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93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D78-44E2-424B-B127-04AA3FCEF635}" type="datetimeFigureOut">
              <a:rPr lang="en-US" smtClean="0"/>
              <a:t>10/26/2014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9F81-EAAA-4AC4-ACB4-19A7D1F4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891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D78-44E2-424B-B127-04AA3FCEF635}" type="datetimeFigureOut">
              <a:rPr lang="en-US" smtClean="0"/>
              <a:t>10/26/2014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04219F81-EAAA-4AC4-ACB4-19A7D1F4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214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D78-44E2-424B-B127-04AA3FCEF635}" type="datetimeFigureOut">
              <a:rPr lang="en-US" smtClean="0"/>
              <a:t>10/26/2014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9F81-EAAA-4AC4-ACB4-19A7D1F4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411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D78-44E2-424B-B127-04AA3FCEF635}" type="datetimeFigureOut">
              <a:rPr lang="en-US" smtClean="0"/>
              <a:t>10/26/2014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9F81-EAAA-4AC4-ACB4-19A7D1F4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930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D78-44E2-424B-B127-04AA3FCEF635}" type="datetimeFigureOut">
              <a:rPr lang="en-US" smtClean="0"/>
              <a:t>10/26/2014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9F81-EAAA-4AC4-ACB4-19A7D1F4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60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D78-44E2-424B-B127-04AA3FCEF635}" type="datetimeFigureOut">
              <a:rPr lang="en-US" smtClean="0"/>
              <a:t>10/26/2014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9F81-EAAA-4AC4-ACB4-19A7D1F4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720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D78-44E2-424B-B127-04AA3FCEF635}" type="datetimeFigureOut">
              <a:rPr lang="en-US" smtClean="0"/>
              <a:t>10/26/2014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9F81-EAAA-4AC4-ACB4-19A7D1F4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41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D78-44E2-424B-B127-04AA3FCEF635}" type="datetimeFigureOut">
              <a:rPr lang="en-US" smtClean="0"/>
              <a:t>10/26/2014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9F81-EAAA-4AC4-ACB4-19A7D1F4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389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D78-44E2-424B-B127-04AA3FCEF635}" type="datetimeFigureOut">
              <a:rPr lang="en-US" smtClean="0"/>
              <a:t>10/26/2014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9F81-EAAA-4AC4-ACB4-19A7D1F4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18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8DF1D78-44E2-424B-B127-04AA3FCEF635}" type="datetimeFigureOut">
              <a:rPr lang="en-US" smtClean="0"/>
              <a:t>10/26/2014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4219F81-EAAA-4AC4-ACB4-19A7D1F4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0513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78" y="669703"/>
            <a:ext cx="10180622" cy="417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9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883390" y="588640"/>
            <a:ext cx="10031105" cy="59213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1567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2361063"/>
            <a:ext cx="10018713" cy="4053385"/>
          </a:xfrm>
          <a:solidFill>
            <a:srgbClr val="92D050"/>
          </a:solidFill>
        </p:spPr>
        <p:txBody>
          <a:bodyPr/>
          <a:lstStyle/>
          <a:p>
            <a:pPr algn="just" rtl="1">
              <a:buFont typeface="Wingdings" panose="05000000000000000000" pitchFamily="2" charset="2"/>
              <a:buChar char="q"/>
            </a:pPr>
            <a:r>
              <a:rPr lang="ar-JO" sz="2800" b="1" dirty="0" smtClean="0">
                <a:solidFill>
                  <a:srgbClr val="FF0000"/>
                </a:solidFill>
              </a:rPr>
              <a:t>سمات الوقت</a:t>
            </a:r>
            <a:endParaRPr lang="ar-EG" sz="2800" b="1" dirty="0" smtClean="0">
              <a:solidFill>
                <a:srgbClr val="FF0000"/>
              </a:solidFill>
            </a:endParaRPr>
          </a:p>
          <a:p>
            <a:pPr algn="r">
              <a:buNone/>
            </a:pPr>
            <a:r>
              <a:rPr lang="ar-JO" sz="3200" dirty="0" smtClean="0">
                <a:solidFill>
                  <a:schemeClr val="bg1"/>
                </a:solidFill>
              </a:rPr>
              <a:t>1- الوقت مورد محدود.</a:t>
            </a:r>
          </a:p>
          <a:p>
            <a:pPr algn="r">
              <a:buNone/>
            </a:pPr>
            <a:r>
              <a:rPr lang="ar-JO" sz="3200" dirty="0" smtClean="0">
                <a:solidFill>
                  <a:schemeClr val="bg1"/>
                </a:solidFill>
              </a:rPr>
              <a:t>2- </a:t>
            </a:r>
            <a:r>
              <a:rPr lang="ar-JO" sz="3200" dirty="0">
                <a:solidFill>
                  <a:schemeClr val="bg1"/>
                </a:solidFill>
              </a:rPr>
              <a:t>الوقت لا يمكن تعويضه أو تخزينه.</a:t>
            </a:r>
          </a:p>
          <a:p>
            <a:pPr algn="r">
              <a:buNone/>
            </a:pPr>
            <a:r>
              <a:rPr lang="ar-JO" sz="3200" dirty="0" smtClean="0">
                <a:solidFill>
                  <a:schemeClr val="bg1"/>
                </a:solidFill>
              </a:rPr>
              <a:t>3- يمتلك </a:t>
            </a:r>
            <a:r>
              <a:rPr lang="ar-JO" sz="3200" dirty="0">
                <a:solidFill>
                  <a:schemeClr val="bg1"/>
                </a:solidFill>
              </a:rPr>
              <a:t>كل الناس وقتاً متساوياً.</a:t>
            </a:r>
          </a:p>
          <a:p>
            <a:pPr algn="r">
              <a:buNone/>
            </a:pPr>
            <a:r>
              <a:rPr lang="ar-JO" sz="3200" dirty="0" smtClean="0">
                <a:solidFill>
                  <a:schemeClr val="bg1"/>
                </a:solidFill>
              </a:rPr>
              <a:t>4- الوقت </a:t>
            </a:r>
            <a:r>
              <a:rPr lang="ar-JO" sz="3200" dirty="0">
                <a:solidFill>
                  <a:schemeClr val="bg1"/>
                </a:solidFill>
              </a:rPr>
              <a:t>لا يستأجر أو يشترى.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443251"/>
          </a:xfrm>
          <a:blipFill>
            <a:blip r:embed="rId2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ar-JO" dirty="0">
                <a:solidFill>
                  <a:srgbClr val="0070C0"/>
                </a:solidFill>
              </a:rPr>
              <a:t>الخطوة </a:t>
            </a:r>
            <a:r>
              <a:rPr lang="ar-JO" dirty="0" smtClean="0">
                <a:solidFill>
                  <a:srgbClr val="0070C0"/>
                </a:solidFill>
              </a:rPr>
              <a:t>(1) </a:t>
            </a:r>
            <a:r>
              <a:rPr lang="ar-JO" dirty="0" smtClean="0"/>
              <a:t/>
            </a:r>
            <a:br>
              <a:rPr lang="ar-JO" dirty="0" smtClean="0"/>
            </a:br>
            <a:r>
              <a:rPr lang="ar-JO" dirty="0" smtClean="0"/>
              <a:t> </a:t>
            </a:r>
            <a:r>
              <a:rPr lang="ar-JO" dirty="0">
                <a:solidFill>
                  <a:schemeClr val="bg1"/>
                </a:solidFill>
              </a:rPr>
              <a:t>معرفة ماهية الوقت </a:t>
            </a:r>
            <a:r>
              <a:rPr lang="ar-JO" dirty="0" smtClean="0">
                <a:solidFill>
                  <a:schemeClr val="bg1"/>
                </a:solidFill>
              </a:rPr>
              <a:t>وإدارته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41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161" y="2320119"/>
            <a:ext cx="6084862" cy="4353636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just" rtl="1">
              <a:buNone/>
            </a:pPr>
            <a:r>
              <a:rPr lang="ar-JO" sz="3200" dirty="0">
                <a:solidFill>
                  <a:schemeClr val="bg1"/>
                </a:solidFill>
              </a:rPr>
              <a:t>هو قدرة الشخص على استخدام الوقت لانجاز المهام المنوط بها في التوقيت المحدد، ويكون ذلك باستخدام الطرق </a:t>
            </a:r>
            <a:r>
              <a:rPr lang="ar-JO" sz="3200" dirty="0" smtClean="0">
                <a:solidFill>
                  <a:schemeClr val="bg1"/>
                </a:solidFill>
              </a:rPr>
              <a:t>والوسائل</a:t>
            </a:r>
            <a:r>
              <a:rPr lang="ar-EG" sz="3200" dirty="0" smtClean="0">
                <a:solidFill>
                  <a:schemeClr val="bg1"/>
                </a:solidFill>
              </a:rPr>
              <a:t> </a:t>
            </a:r>
            <a:r>
              <a:rPr lang="ar-JO" sz="3200" dirty="0" smtClean="0">
                <a:solidFill>
                  <a:schemeClr val="bg1"/>
                </a:solidFill>
              </a:rPr>
              <a:t>التي </a:t>
            </a:r>
            <a:r>
              <a:rPr lang="ar-JO" sz="3200" dirty="0">
                <a:solidFill>
                  <a:schemeClr val="bg1"/>
                </a:solidFill>
              </a:rPr>
              <a:t>تعين المرء على الاستفادة القصوى من وقته في تحقيق أهدافه، وخلق التوازن في حياته ما بين الواجبات </a:t>
            </a:r>
            <a:r>
              <a:rPr lang="ar-JO" sz="3200" dirty="0" smtClean="0">
                <a:solidFill>
                  <a:schemeClr val="bg1"/>
                </a:solidFill>
              </a:rPr>
              <a:t>والرغبات</a:t>
            </a:r>
            <a:r>
              <a:rPr lang="ar-EG" sz="3200" dirty="0" smtClean="0">
                <a:solidFill>
                  <a:schemeClr val="bg1"/>
                </a:solidFill>
              </a:rPr>
              <a:t> </a:t>
            </a:r>
            <a:r>
              <a:rPr lang="ar-JO" sz="3200" dirty="0" smtClean="0">
                <a:solidFill>
                  <a:schemeClr val="bg1"/>
                </a:solidFill>
              </a:rPr>
              <a:t>والأهداف</a:t>
            </a:r>
            <a:r>
              <a:rPr lang="ar-JO" sz="3200" dirty="0">
                <a:solidFill>
                  <a:schemeClr val="bg1"/>
                </a:solidFill>
              </a:rPr>
              <a:t>.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306773"/>
          </a:xfrm>
          <a:solidFill>
            <a:srgbClr val="B2664E"/>
          </a:solidFill>
        </p:spPr>
        <p:txBody>
          <a:bodyPr/>
          <a:lstStyle/>
          <a:p>
            <a:r>
              <a:rPr lang="ar-JO" dirty="0">
                <a:solidFill>
                  <a:schemeClr val="bg1"/>
                </a:solidFill>
              </a:rPr>
              <a:t>مفهوم إدارة </a:t>
            </a:r>
            <a:r>
              <a:rPr lang="ar-JO" dirty="0" smtClean="0">
                <a:solidFill>
                  <a:schemeClr val="bg1"/>
                </a:solidFill>
              </a:rPr>
              <a:t>الوقت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69" y="1992573"/>
            <a:ext cx="4850892" cy="4967785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12792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2666999"/>
            <a:ext cx="10018713" cy="3870279"/>
          </a:xfrm>
          <a:solidFill>
            <a:schemeClr val="tx2"/>
          </a:solidFill>
        </p:spPr>
        <p:txBody>
          <a:bodyPr>
            <a:normAutofit/>
          </a:bodyPr>
          <a:lstStyle/>
          <a:p>
            <a:pPr algn="just" rtl="1">
              <a:buFont typeface="Arial" panose="020B0604020202020204" pitchFamily="34" charset="0"/>
              <a:buChar char="•"/>
            </a:pPr>
            <a:r>
              <a:rPr lang="ar-JO" sz="3200" dirty="0" smtClean="0">
                <a:solidFill>
                  <a:schemeClr val="bg1"/>
                </a:solidFill>
              </a:rPr>
              <a:t>اسلوبك </a:t>
            </a:r>
            <a:r>
              <a:rPr lang="ar-JO" sz="3200" dirty="0">
                <a:solidFill>
                  <a:schemeClr val="bg1"/>
                </a:solidFill>
              </a:rPr>
              <a:t>مع الوقت. (</a:t>
            </a:r>
            <a:r>
              <a:rPr lang="ar-JO" sz="3200" dirty="0" smtClean="0">
                <a:solidFill>
                  <a:srgbClr val="FF0000"/>
                </a:solidFill>
              </a:rPr>
              <a:t>كيف </a:t>
            </a:r>
            <a:r>
              <a:rPr lang="ar-JO" sz="3200" dirty="0">
                <a:solidFill>
                  <a:srgbClr val="FF0000"/>
                </a:solidFill>
              </a:rPr>
              <a:t>تتعامل مع المهام </a:t>
            </a:r>
            <a:r>
              <a:rPr lang="ar-JO" sz="3200" dirty="0" smtClean="0">
                <a:solidFill>
                  <a:srgbClr val="FF0000"/>
                </a:solidFill>
              </a:rPr>
              <a:t>والواجبات</a:t>
            </a:r>
            <a:r>
              <a:rPr lang="ar-JO" sz="3200" dirty="0" err="1" smtClean="0">
                <a:solidFill>
                  <a:schemeClr val="bg1"/>
                </a:solidFill>
              </a:rPr>
              <a:t>)</a:t>
            </a:r>
            <a:endParaRPr lang="ar-JO" sz="3200" dirty="0" smtClean="0">
              <a:solidFill>
                <a:schemeClr val="bg1"/>
              </a:solidFill>
            </a:endParaRPr>
          </a:p>
          <a:p>
            <a:pPr algn="just" rtl="1">
              <a:buFont typeface="Arial" panose="020B0604020202020204" pitchFamily="34" charset="0"/>
              <a:buChar char="•"/>
            </a:pPr>
            <a:r>
              <a:rPr lang="ar-JO" sz="3200" dirty="0" smtClean="0">
                <a:solidFill>
                  <a:schemeClr val="bg1"/>
                </a:solidFill>
              </a:rPr>
              <a:t>أجرد وقتك (</a:t>
            </a:r>
            <a:r>
              <a:rPr lang="ar-JO" sz="3200" dirty="0" smtClean="0">
                <a:solidFill>
                  <a:srgbClr val="FF0000"/>
                </a:solidFill>
              </a:rPr>
              <a:t>أين </a:t>
            </a:r>
            <a:r>
              <a:rPr lang="ar-JO" sz="3200" dirty="0">
                <a:solidFill>
                  <a:srgbClr val="FF0000"/>
                </a:solidFill>
              </a:rPr>
              <a:t>يذهب وقتك وفي أي </a:t>
            </a:r>
            <a:r>
              <a:rPr lang="ar-JO" sz="3200" dirty="0" smtClean="0">
                <a:solidFill>
                  <a:srgbClr val="FF0000"/>
                </a:solidFill>
              </a:rPr>
              <a:t>شيء</a:t>
            </a:r>
            <a:r>
              <a:rPr lang="ar-EG" sz="3200" dirty="0" smtClean="0">
                <a:solidFill>
                  <a:schemeClr val="bg1"/>
                </a:solidFill>
              </a:rPr>
              <a:t>)</a:t>
            </a:r>
            <a:endParaRPr lang="ar-JO" sz="3200" dirty="0" smtClean="0">
              <a:solidFill>
                <a:schemeClr val="bg1"/>
              </a:solidFill>
            </a:endParaRPr>
          </a:p>
          <a:p>
            <a:pPr algn="just" rtl="1">
              <a:buFont typeface="Arial" panose="020B0604020202020204" pitchFamily="34" charset="0"/>
              <a:buChar char="•"/>
            </a:pPr>
            <a:r>
              <a:rPr lang="ar-JO" sz="3200" dirty="0" smtClean="0">
                <a:solidFill>
                  <a:schemeClr val="bg1"/>
                </a:solidFill>
              </a:rPr>
              <a:t>حدد مضيعات الوقت. ( </a:t>
            </a:r>
            <a:r>
              <a:rPr lang="ar-JO" sz="3200" dirty="0" smtClean="0">
                <a:solidFill>
                  <a:srgbClr val="FF0000"/>
                </a:solidFill>
              </a:rPr>
              <a:t>ما يمنعك من تنفيذ المهمات والواجبات في وقتها</a:t>
            </a:r>
            <a:r>
              <a:rPr lang="ar-EG" sz="3200" dirty="0" smtClean="0">
                <a:solidFill>
                  <a:schemeClr val="bg1"/>
                </a:solidFill>
              </a:rPr>
              <a:t>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484310" y="232012"/>
            <a:ext cx="10018713" cy="2192739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ar-JO" dirty="0" smtClean="0">
                <a:solidFill>
                  <a:srgbClr val="0070C0"/>
                </a:solidFill>
              </a:rPr>
              <a:t>الخطوة (</a:t>
            </a:r>
            <a:r>
              <a:rPr lang="ar-EG" dirty="0" smtClean="0">
                <a:solidFill>
                  <a:srgbClr val="0070C0"/>
                </a:solidFill>
              </a:rPr>
              <a:t>2</a:t>
            </a:r>
            <a:r>
              <a:rPr lang="ar-JO" dirty="0" smtClean="0">
                <a:solidFill>
                  <a:srgbClr val="0070C0"/>
                </a:solidFill>
              </a:rPr>
              <a:t>) </a:t>
            </a:r>
            <a:r>
              <a:rPr lang="ar-JO" dirty="0" smtClean="0"/>
              <a:t/>
            </a:r>
            <a:br>
              <a:rPr lang="ar-JO" dirty="0" smtClean="0"/>
            </a:br>
            <a:r>
              <a:rPr lang="ar-JO" dirty="0" smtClean="0"/>
              <a:t> </a:t>
            </a:r>
            <a:r>
              <a:rPr lang="ar-EG" b="1" dirty="0">
                <a:solidFill>
                  <a:schemeClr val="bg1"/>
                </a:solidFill>
              </a:rPr>
              <a:t>تشخيص واقعك الحالي في إدارة الوقت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39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2667000"/>
            <a:ext cx="10018713" cy="3610970"/>
          </a:xfrm>
          <a:solidFill>
            <a:schemeClr val="bg1">
              <a:lumMod val="75000"/>
              <a:lumOff val="25000"/>
            </a:schemeClr>
          </a:solidFill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/>
          <a:p>
            <a:pPr algn="r">
              <a:buNone/>
            </a:pPr>
            <a:r>
              <a:rPr lang="ar-JO" sz="3200" dirty="0" smtClean="0"/>
              <a:t>1- تحديد </a:t>
            </a:r>
            <a:r>
              <a:rPr lang="ar-JO" sz="3200" dirty="0"/>
              <a:t>أولوياتك وأهدافك: ترتيب المهام والأعمال حسب الأهمية.</a:t>
            </a:r>
          </a:p>
          <a:p>
            <a:pPr algn="r">
              <a:buNone/>
            </a:pPr>
            <a:r>
              <a:rPr lang="ar-JO" sz="3200" dirty="0" smtClean="0"/>
              <a:t>2- التخلص </a:t>
            </a:r>
            <a:r>
              <a:rPr lang="ar-JO" sz="3200" dirty="0"/>
              <a:t>من الأنشطة غير المهمة.</a:t>
            </a:r>
          </a:p>
          <a:p>
            <a:pPr algn="r">
              <a:buNone/>
            </a:pPr>
            <a:r>
              <a:rPr lang="ar-JO" sz="3200" dirty="0" smtClean="0"/>
              <a:t>3- </a:t>
            </a:r>
            <a:r>
              <a:rPr lang="ar-JO" sz="3200" dirty="0"/>
              <a:t>التخلص من التسويف والتأجيل.</a:t>
            </a:r>
            <a:endParaRPr lang="en-US" sz="32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49881" y="218364"/>
            <a:ext cx="10018713" cy="198290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ar-JO" dirty="0" smtClean="0">
                <a:solidFill>
                  <a:srgbClr val="0070C0"/>
                </a:solidFill>
              </a:rPr>
              <a:t>الخطوة (</a:t>
            </a:r>
            <a:r>
              <a:rPr lang="ar-EG" dirty="0" smtClean="0">
                <a:solidFill>
                  <a:srgbClr val="0070C0"/>
                </a:solidFill>
              </a:rPr>
              <a:t>3</a:t>
            </a:r>
            <a:r>
              <a:rPr lang="ar-JO" dirty="0" smtClean="0">
                <a:solidFill>
                  <a:srgbClr val="0070C0"/>
                </a:solidFill>
              </a:rPr>
              <a:t>) </a:t>
            </a:r>
            <a:r>
              <a:rPr lang="ar-JO" dirty="0" smtClean="0"/>
              <a:t/>
            </a:r>
            <a:br>
              <a:rPr lang="ar-JO" dirty="0" smtClean="0"/>
            </a:br>
            <a:r>
              <a:rPr lang="ar-JO" dirty="0" smtClean="0"/>
              <a:t> </a:t>
            </a:r>
            <a:r>
              <a:rPr lang="ar-EG" b="1" dirty="0">
                <a:solidFill>
                  <a:schemeClr val="bg1"/>
                </a:solidFill>
              </a:rPr>
              <a:t>تحقيق متطلبات إدارة الوقت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29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364776" y="2013400"/>
            <a:ext cx="10426890" cy="465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559558"/>
            <a:ext cx="10018713" cy="921581"/>
          </a:xfrm>
        </p:spPr>
        <p:txBody>
          <a:bodyPr>
            <a:normAutofit fontScale="90000"/>
          </a:bodyPr>
          <a:lstStyle/>
          <a:p>
            <a:pPr rtl="1"/>
            <a:r>
              <a:rPr lang="ar-JO" sz="3200" b="1" dirty="0">
                <a:solidFill>
                  <a:srgbClr val="FF0000"/>
                </a:solidFill>
              </a:rPr>
              <a:t>تذكر أن الإنسان الناجح هو الذي يحقق النتائج المطلوبة في الوقت المتاح</a:t>
            </a:r>
            <a:r>
              <a:rPr lang="ar-JO" sz="3200" b="1" dirty="0" smtClean="0">
                <a:solidFill>
                  <a:srgbClr val="FF0000"/>
                </a:solidFill>
              </a:rPr>
              <a:t>.</a:t>
            </a:r>
            <a:r>
              <a:rPr lang="ar-EG" sz="3200" b="1" dirty="0" smtClean="0">
                <a:solidFill>
                  <a:schemeClr val="bg1"/>
                </a:solidFill>
              </a:rPr>
              <a:t/>
            </a:r>
            <a:br>
              <a:rPr lang="ar-EG" sz="3200" b="1" dirty="0" smtClean="0">
                <a:solidFill>
                  <a:schemeClr val="bg1"/>
                </a:solidFill>
              </a:rPr>
            </a:br>
            <a:r>
              <a:rPr lang="ar-EG" sz="3200" b="1" dirty="0" smtClean="0">
                <a:solidFill>
                  <a:schemeClr val="bg1"/>
                </a:solidFill>
              </a:rPr>
              <a:t/>
            </a:r>
            <a:br>
              <a:rPr lang="ar-EG" sz="3200" b="1" dirty="0" smtClean="0">
                <a:solidFill>
                  <a:schemeClr val="bg1"/>
                </a:solidFill>
              </a:rPr>
            </a:br>
            <a:r>
              <a:rPr lang="ar-EG" sz="3600" b="1" dirty="0">
                <a:solidFill>
                  <a:schemeClr val="accent2"/>
                </a:solidFill>
              </a:rPr>
              <a:t>أولويات إدارة الوقت</a:t>
            </a:r>
            <a:endParaRPr lang="en-US" sz="36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37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b="1" dirty="0" smtClean="0">
                <a:solidFill>
                  <a:srgbClr val="7030A0"/>
                </a:solidFill>
              </a:rPr>
              <a:t>نشاط جماعي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ar-EG" sz="2800" b="1" dirty="0" smtClean="0">
                <a:solidFill>
                  <a:srgbClr val="FF0000"/>
                </a:solidFill>
              </a:rPr>
              <a:t>ماهي العوامل التي تسهم في هدر الوقت واضاعته؟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95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2470245"/>
            <a:ext cx="10018713" cy="4107976"/>
          </a:xfr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2500" lnSpcReduction="10000"/>
          </a:bodyPr>
          <a:lstStyle/>
          <a:p>
            <a:pPr algn="r">
              <a:buNone/>
            </a:pPr>
            <a:r>
              <a:rPr lang="ar-JO" sz="2800" dirty="0">
                <a:solidFill>
                  <a:schemeClr val="bg1"/>
                </a:solidFill>
              </a:rPr>
              <a:t>1-عدم التحديد الدقيق للأهداف أو المهام الدراسية.</a:t>
            </a:r>
          </a:p>
          <a:p>
            <a:pPr algn="r">
              <a:buNone/>
            </a:pPr>
            <a:r>
              <a:rPr lang="ar-JO" sz="2800" dirty="0">
                <a:solidFill>
                  <a:schemeClr val="bg1"/>
                </a:solidFill>
              </a:rPr>
              <a:t>2- الاستغراق في أحلام اليقظة، مما يؤدي إلى استنزاف جزء كبير من الوقت، ويبعد المتعلم عن الواقع.</a:t>
            </a:r>
          </a:p>
          <a:p>
            <a:pPr algn="r">
              <a:buNone/>
            </a:pPr>
            <a:r>
              <a:rPr lang="ar-JO" sz="2800" dirty="0">
                <a:solidFill>
                  <a:schemeClr val="bg1"/>
                </a:solidFill>
              </a:rPr>
              <a:t>3-الافتقار إلى الانضباط الذاتي.</a:t>
            </a:r>
          </a:p>
          <a:p>
            <a:pPr algn="r">
              <a:buNone/>
            </a:pPr>
            <a:r>
              <a:rPr lang="ar-JO" sz="2800" dirty="0">
                <a:solidFill>
                  <a:schemeClr val="bg1"/>
                </a:solidFill>
              </a:rPr>
              <a:t>4- عدم القدرة على قول كلمة (لا) للآخرين مثل الأصدقاء والأقارب.</a:t>
            </a:r>
          </a:p>
          <a:p>
            <a:pPr algn="r">
              <a:buNone/>
            </a:pPr>
            <a:r>
              <a:rPr lang="ar-JO" sz="2800" dirty="0">
                <a:solidFill>
                  <a:schemeClr val="bg1"/>
                </a:solidFill>
              </a:rPr>
              <a:t>5- ضعف </a:t>
            </a:r>
            <a:r>
              <a:rPr lang="ar-JO" sz="2800" dirty="0" err="1">
                <a:solidFill>
                  <a:schemeClr val="bg1"/>
                </a:solidFill>
              </a:rPr>
              <a:t>الحافزية</a:t>
            </a:r>
            <a:r>
              <a:rPr lang="ar-JO" sz="2800" dirty="0">
                <a:solidFill>
                  <a:schemeClr val="bg1"/>
                </a:solidFill>
              </a:rPr>
              <a:t> للقيام بالواجبات والأعمال.</a:t>
            </a:r>
          </a:p>
          <a:p>
            <a:pPr algn="r">
              <a:buNone/>
            </a:pPr>
            <a:r>
              <a:rPr lang="ar-JO" sz="2800" dirty="0">
                <a:solidFill>
                  <a:schemeClr val="bg1"/>
                </a:solidFill>
              </a:rPr>
              <a:t>6- التسويف والتأجيل.</a:t>
            </a:r>
          </a:p>
          <a:p>
            <a:pPr algn="r">
              <a:buNone/>
            </a:pPr>
            <a:r>
              <a:rPr lang="ar-JO" sz="2800" dirty="0">
                <a:solidFill>
                  <a:schemeClr val="bg1"/>
                </a:solidFill>
              </a:rPr>
              <a:t>7- الانشغال بوسائل الترفيه.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147054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ar-JO" sz="3600" b="1" dirty="0">
                <a:solidFill>
                  <a:schemeClr val="accent2"/>
                </a:solidFill>
              </a:rPr>
              <a:t>العوامل التي تسهم في هدر الوقت </a:t>
            </a:r>
            <a:r>
              <a:rPr lang="ar-JO" sz="3600" b="1" dirty="0" smtClean="0">
                <a:solidFill>
                  <a:schemeClr val="accent2"/>
                </a:solidFill>
              </a:rPr>
              <a:t>وضياعه</a:t>
            </a:r>
            <a:endParaRPr lang="en-US" sz="36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29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b="1" dirty="0" smtClean="0">
                <a:solidFill>
                  <a:srgbClr val="7030A0"/>
                </a:solidFill>
              </a:rPr>
              <a:t>نشاط جماعي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ar-EG" sz="2800" b="1" dirty="0" smtClean="0">
                <a:solidFill>
                  <a:srgbClr val="FF0000"/>
                </a:solidFill>
              </a:rPr>
              <a:t>ماهي استراتيجيات الإدارة الفعالة للوقت؟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48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2306473"/>
            <a:ext cx="10018713" cy="4217158"/>
          </a:xfr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r">
              <a:buNone/>
            </a:pPr>
            <a:r>
              <a:rPr lang="ar-JO" sz="3000" dirty="0" smtClean="0">
                <a:solidFill>
                  <a:schemeClr val="bg1"/>
                </a:solidFill>
              </a:rPr>
              <a:t>1- وضوح </a:t>
            </a:r>
            <a:r>
              <a:rPr lang="ar-JO" sz="3000" dirty="0">
                <a:solidFill>
                  <a:schemeClr val="bg1"/>
                </a:solidFill>
              </a:rPr>
              <a:t>الأهداف التي يراد تحقيقها.</a:t>
            </a:r>
          </a:p>
          <a:p>
            <a:pPr algn="r">
              <a:buNone/>
            </a:pPr>
            <a:r>
              <a:rPr lang="ar-JO" sz="3000" dirty="0" smtClean="0">
                <a:solidFill>
                  <a:schemeClr val="bg1"/>
                </a:solidFill>
              </a:rPr>
              <a:t>2- </a:t>
            </a:r>
            <a:r>
              <a:rPr lang="ar-JO" sz="3000" dirty="0">
                <a:solidFill>
                  <a:schemeClr val="bg1"/>
                </a:solidFill>
              </a:rPr>
              <a:t>تحديد ما يجب انجازه حالياً، وتخصيص وقت لمراجعة ما تم انجازه.</a:t>
            </a:r>
          </a:p>
          <a:p>
            <a:pPr algn="r">
              <a:buNone/>
            </a:pPr>
            <a:r>
              <a:rPr lang="ar-JO" sz="3000" dirty="0" smtClean="0">
                <a:solidFill>
                  <a:schemeClr val="bg1"/>
                </a:solidFill>
              </a:rPr>
              <a:t>3- فكر </a:t>
            </a:r>
            <a:r>
              <a:rPr lang="ar-JO" sz="3000" dirty="0">
                <a:solidFill>
                  <a:schemeClr val="bg1"/>
                </a:solidFill>
              </a:rPr>
              <a:t>في الأثر الطيب على نفسك عندما تنجح في انجاز مهامك.</a:t>
            </a:r>
          </a:p>
          <a:p>
            <a:pPr algn="r">
              <a:buNone/>
            </a:pPr>
            <a:r>
              <a:rPr lang="ar-JO" sz="3000" dirty="0" smtClean="0">
                <a:solidFill>
                  <a:schemeClr val="bg1"/>
                </a:solidFill>
              </a:rPr>
              <a:t>4- مكافئة </a:t>
            </a:r>
            <a:r>
              <a:rPr lang="ar-JO" sz="3000" dirty="0">
                <a:solidFill>
                  <a:schemeClr val="bg1"/>
                </a:solidFill>
              </a:rPr>
              <a:t>النفس عند الانجاز، لتعزيز الانجازات مستقبلاً.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1375012"/>
          </a:xfrm>
          <a:solidFill>
            <a:srgbClr val="FFFF00"/>
          </a:solidFill>
        </p:spPr>
        <p:txBody>
          <a:bodyPr/>
          <a:lstStyle/>
          <a:p>
            <a:r>
              <a:rPr lang="ar-JO" b="1" dirty="0" smtClean="0">
                <a:solidFill>
                  <a:schemeClr val="bg1"/>
                </a:solidFill>
              </a:rPr>
              <a:t>استراتيجيات </a:t>
            </a:r>
            <a:r>
              <a:rPr lang="ar-JO" b="1" dirty="0">
                <a:solidFill>
                  <a:schemeClr val="bg1"/>
                </a:solidFill>
              </a:rPr>
              <a:t>الإدارة الفعالة </a:t>
            </a:r>
            <a:r>
              <a:rPr lang="ar-JO" b="1" dirty="0" smtClean="0">
                <a:solidFill>
                  <a:schemeClr val="bg1"/>
                </a:solidFill>
              </a:rPr>
              <a:t>للوقت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46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9"/>
          <p:cNvSpPr/>
          <p:nvPr/>
        </p:nvSpPr>
        <p:spPr>
          <a:xfrm>
            <a:off x="2757488" y="765176"/>
            <a:ext cx="6291262" cy="777875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3600" b="1" dirty="0" err="1"/>
              <a:t>ال</a:t>
            </a:r>
            <a:r>
              <a:rPr lang="ar-EG" sz="3600" b="1" dirty="0"/>
              <a:t>مهارات </a:t>
            </a:r>
            <a:r>
              <a:rPr lang="ar-SA" sz="3600" b="1" dirty="0"/>
              <a:t>الأكاديمية </a:t>
            </a:r>
          </a:p>
        </p:txBody>
      </p:sp>
      <p:sp>
        <p:nvSpPr>
          <p:cNvPr id="2" name="عنصر نائب لرقم الشريحة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1CFC017-0911-4000-A8CD-6E4546953D44}" type="slidenum">
              <a:rPr lang="ar-SA" altLang="en-US">
                <a:solidFill>
                  <a:srgbClr val="FFFFFF"/>
                </a:solidFill>
              </a:rPr>
              <a:pPr eaLnBrk="1" hangingPunct="1"/>
              <a:t>2</a:t>
            </a:fld>
            <a:endParaRPr lang="ar-SA" altLang="en-US">
              <a:solidFill>
                <a:srgbClr val="FFFFFF"/>
              </a:solidFill>
            </a:endParaRPr>
          </a:p>
        </p:txBody>
      </p:sp>
      <p:sp>
        <p:nvSpPr>
          <p:cNvPr id="18437" name="مستطيل 6"/>
          <p:cNvSpPr>
            <a:spLocks noChangeArrowheads="1"/>
          </p:cNvSpPr>
          <p:nvPr/>
        </p:nvSpPr>
        <p:spPr bwMode="auto">
          <a:xfrm>
            <a:off x="2667000" y="1928813"/>
            <a:ext cx="7429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altLang="en-US" sz="3600" b="1" dirty="0">
                <a:solidFill>
                  <a:schemeClr val="bg1"/>
                </a:solidFill>
                <a:latin typeface="Franklin Gothic Book" panose="020B0503020102020204" pitchFamily="34" charset="0"/>
                <a:cs typeface="Tahoma" panose="020B0604030504040204" pitchFamily="34" charset="0"/>
              </a:rPr>
              <a:t>    الوحدة </a:t>
            </a:r>
            <a:r>
              <a:rPr lang="ar-EG" altLang="en-US" sz="3600" b="1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ahoma" panose="020B0604030504040204" pitchFamily="34" charset="0"/>
              </a:rPr>
              <a:t>الخامسة</a:t>
            </a:r>
            <a:endParaRPr lang="ar-SA" altLang="en-US" sz="3600" b="1" dirty="0">
              <a:solidFill>
                <a:schemeClr val="bg1"/>
              </a:solidFill>
              <a:latin typeface="Franklin Gothic Book" panose="020B0503020102020204" pitchFamily="34" charset="0"/>
              <a:cs typeface="Tahoma" panose="020B0604030504040204" pitchFamily="34" charset="0"/>
            </a:endParaRPr>
          </a:p>
        </p:txBody>
      </p:sp>
      <p:sp>
        <p:nvSpPr>
          <p:cNvPr id="18438" name="مستطيل 5"/>
          <p:cNvSpPr>
            <a:spLocks noChangeArrowheads="1"/>
          </p:cNvSpPr>
          <p:nvPr/>
        </p:nvSpPr>
        <p:spPr bwMode="auto">
          <a:xfrm>
            <a:off x="3238501" y="2571751"/>
            <a:ext cx="59293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EG" sz="5400" b="1" dirty="0" smtClean="0">
                <a:solidFill>
                  <a:srgbClr val="FF0000"/>
                </a:solidFill>
              </a:rPr>
              <a:t>إدارة الزمن</a:t>
            </a:r>
            <a:endParaRPr lang="ar-SA" altLang="en-US" sz="5400" dirty="0">
              <a:solidFill>
                <a:srgbClr val="FF0000"/>
              </a:solidFill>
              <a:latin typeface="Franklin Gothic Book" panose="020B0503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4" t="1992" r="7676"/>
          <a:stretch/>
        </p:blipFill>
        <p:spPr>
          <a:xfrm>
            <a:off x="2838734" y="3495082"/>
            <a:ext cx="6550926" cy="336291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921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437" grpId="0"/>
      <p:bldP spid="184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b="1" dirty="0" smtClean="0">
                <a:solidFill>
                  <a:srgbClr val="7030A0"/>
                </a:solidFill>
              </a:rPr>
              <a:t>نشاط جماعي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ar-EG" sz="2800" b="1" dirty="0" smtClean="0">
                <a:solidFill>
                  <a:srgbClr val="FF0000"/>
                </a:solidFill>
              </a:rPr>
              <a:t>ماهي </a:t>
            </a:r>
            <a:r>
              <a:rPr lang="ar-JO" sz="2800" b="1" dirty="0">
                <a:solidFill>
                  <a:srgbClr val="FF0000"/>
                </a:solidFill>
              </a:rPr>
              <a:t>العوامل المؤثرة في عدم الاستغلال الفعال للوقت</a:t>
            </a:r>
            <a:r>
              <a:rPr lang="ar-EG" sz="2800" b="1" dirty="0" smtClean="0">
                <a:solidFill>
                  <a:srgbClr val="FF0000"/>
                </a:solidFill>
              </a:rPr>
              <a:t>؟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44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0430" y="1610436"/>
            <a:ext cx="8270543" cy="5247564"/>
          </a:xfr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lnSpcReduction="10000"/>
          </a:bodyPr>
          <a:lstStyle/>
          <a:p>
            <a:pPr algn="r">
              <a:buNone/>
            </a:pPr>
            <a:r>
              <a:rPr lang="ar-JO" dirty="0" smtClean="0">
                <a:solidFill>
                  <a:srgbClr val="FF0000"/>
                </a:solidFill>
              </a:rPr>
              <a:t>1- صعوبة </a:t>
            </a:r>
            <a:r>
              <a:rPr lang="ar-JO" dirty="0">
                <a:solidFill>
                  <a:srgbClr val="FF0000"/>
                </a:solidFill>
              </a:rPr>
              <a:t>الحصول على المعلومات الدراسية اللازمة.</a:t>
            </a:r>
          </a:p>
          <a:p>
            <a:pPr algn="r">
              <a:buNone/>
            </a:pPr>
            <a:r>
              <a:rPr lang="ar-JO" dirty="0" smtClean="0">
                <a:solidFill>
                  <a:schemeClr val="bg1"/>
                </a:solidFill>
              </a:rPr>
              <a:t>2- عدم </a:t>
            </a:r>
            <a:r>
              <a:rPr lang="ar-JO" dirty="0">
                <a:solidFill>
                  <a:schemeClr val="bg1"/>
                </a:solidFill>
              </a:rPr>
              <a:t>وضوح الواجبات المطلوبة.</a:t>
            </a:r>
          </a:p>
          <a:p>
            <a:pPr algn="r">
              <a:buNone/>
            </a:pPr>
            <a:r>
              <a:rPr lang="ar-JO" dirty="0" smtClean="0">
                <a:solidFill>
                  <a:srgbClr val="FF0000"/>
                </a:solidFill>
              </a:rPr>
              <a:t>3- ضعف </a:t>
            </a:r>
            <a:r>
              <a:rPr lang="ar-JO" dirty="0">
                <a:solidFill>
                  <a:srgbClr val="FF0000"/>
                </a:solidFill>
              </a:rPr>
              <a:t>الدافعية للاستذكار والتفوق.</a:t>
            </a:r>
          </a:p>
          <a:p>
            <a:pPr algn="r">
              <a:buNone/>
            </a:pPr>
            <a:r>
              <a:rPr lang="ar-JO" dirty="0" smtClean="0">
                <a:solidFill>
                  <a:schemeClr val="bg1"/>
                </a:solidFill>
              </a:rPr>
              <a:t>4-  </a:t>
            </a:r>
            <a:r>
              <a:rPr lang="ar-JO" dirty="0">
                <a:solidFill>
                  <a:schemeClr val="bg1"/>
                </a:solidFill>
              </a:rPr>
              <a:t>انخفاض كفاءة التحصيل والفهم</a:t>
            </a:r>
            <a:r>
              <a:rPr lang="ar-JO" dirty="0" smtClean="0">
                <a:solidFill>
                  <a:schemeClr val="bg1"/>
                </a:solidFill>
              </a:rPr>
              <a:t>.</a:t>
            </a:r>
          </a:p>
          <a:p>
            <a:pPr algn="r">
              <a:buNone/>
            </a:pPr>
            <a:r>
              <a:rPr lang="ar-JO" dirty="0" smtClean="0">
                <a:solidFill>
                  <a:srgbClr val="FF0000"/>
                </a:solidFill>
              </a:rPr>
              <a:t>5- </a:t>
            </a:r>
            <a:r>
              <a:rPr lang="ar-JO" dirty="0">
                <a:solidFill>
                  <a:srgbClr val="FF0000"/>
                </a:solidFill>
              </a:rPr>
              <a:t>عدم وجود خطة وجدول للاستذكار.</a:t>
            </a:r>
          </a:p>
          <a:p>
            <a:pPr algn="r">
              <a:buNone/>
            </a:pPr>
            <a:r>
              <a:rPr lang="ar-JO" dirty="0" smtClean="0">
                <a:solidFill>
                  <a:schemeClr val="bg1"/>
                </a:solidFill>
              </a:rPr>
              <a:t>6- </a:t>
            </a:r>
            <a:r>
              <a:rPr lang="ar-JO" dirty="0">
                <a:solidFill>
                  <a:schemeClr val="bg1"/>
                </a:solidFill>
              </a:rPr>
              <a:t>التغيب عن بعض المحاضرات</a:t>
            </a:r>
            <a:r>
              <a:rPr lang="ar-JO" dirty="0" smtClean="0">
                <a:solidFill>
                  <a:schemeClr val="bg1"/>
                </a:solidFill>
              </a:rPr>
              <a:t>.</a:t>
            </a:r>
          </a:p>
          <a:p>
            <a:pPr algn="r">
              <a:buNone/>
            </a:pPr>
            <a:r>
              <a:rPr lang="ar-JO" dirty="0" smtClean="0">
                <a:solidFill>
                  <a:srgbClr val="FF0000"/>
                </a:solidFill>
              </a:rPr>
              <a:t>7- </a:t>
            </a:r>
            <a:r>
              <a:rPr lang="ar-JO" dirty="0">
                <a:solidFill>
                  <a:srgbClr val="FF0000"/>
                </a:solidFill>
              </a:rPr>
              <a:t>عدم فهم دروس ومواضيع المقرر</a:t>
            </a:r>
            <a:r>
              <a:rPr lang="ar-JO" dirty="0" smtClean="0">
                <a:solidFill>
                  <a:srgbClr val="FF0000"/>
                </a:solidFill>
              </a:rPr>
              <a:t>.</a:t>
            </a:r>
            <a:endParaRPr lang="ar-EG" dirty="0" smtClean="0">
              <a:solidFill>
                <a:srgbClr val="FF0000"/>
              </a:solidFill>
            </a:endParaRPr>
          </a:p>
          <a:p>
            <a:pPr algn="r">
              <a:buNone/>
            </a:pPr>
            <a:r>
              <a:rPr lang="ar-EG" dirty="0" smtClean="0">
                <a:solidFill>
                  <a:schemeClr val="bg1"/>
                </a:solidFill>
              </a:rPr>
              <a:t>8- الإحباط </a:t>
            </a:r>
            <a:r>
              <a:rPr lang="ar-EG" dirty="0">
                <a:solidFill>
                  <a:schemeClr val="bg1"/>
                </a:solidFill>
              </a:rPr>
              <a:t>وضياع الكثير من الوقت في اتخاذ حلول دون جدوى.</a:t>
            </a:r>
          </a:p>
          <a:p>
            <a:pPr algn="r">
              <a:buNone/>
            </a:pPr>
            <a:r>
              <a:rPr lang="ar-EG" dirty="0" smtClean="0">
                <a:solidFill>
                  <a:srgbClr val="FF0000"/>
                </a:solidFill>
              </a:rPr>
              <a:t>9- الافتقار </a:t>
            </a:r>
            <a:r>
              <a:rPr lang="ar-EG" dirty="0">
                <a:solidFill>
                  <a:srgbClr val="FF0000"/>
                </a:solidFill>
              </a:rPr>
              <a:t>إلى مهارات الاستذكار.</a:t>
            </a:r>
          </a:p>
          <a:p>
            <a:pPr algn="r">
              <a:buNone/>
            </a:pPr>
            <a:r>
              <a:rPr lang="ar-EG" dirty="0" smtClean="0">
                <a:solidFill>
                  <a:schemeClr val="bg1"/>
                </a:solidFill>
              </a:rPr>
              <a:t>10- عدم </a:t>
            </a:r>
            <a:r>
              <a:rPr lang="ar-EG" dirty="0">
                <a:solidFill>
                  <a:schemeClr val="bg1"/>
                </a:solidFill>
              </a:rPr>
              <a:t>التركيز والفهم أثناء المحاضرات والذي يؤدى إلى بذل مزيد من الوقت للفهم فيما بعد</a:t>
            </a:r>
            <a:r>
              <a:rPr lang="ar-EG" dirty="0"/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018" y="139889"/>
            <a:ext cx="9557982" cy="1183943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ar-JO" sz="3200" b="1" dirty="0">
                <a:solidFill>
                  <a:schemeClr val="bg1"/>
                </a:solidFill>
              </a:rPr>
              <a:t>العوامل المؤثرة في عدم الاستغلال الفعال </a:t>
            </a:r>
            <a:r>
              <a:rPr lang="ar-JO" sz="3200" b="1" dirty="0" smtClean="0">
                <a:solidFill>
                  <a:schemeClr val="bg1"/>
                </a:solidFill>
              </a:rPr>
              <a:t>للوقت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82" y="1323832"/>
            <a:ext cx="2661313" cy="53635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1419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0866" y="2361063"/>
            <a:ext cx="6801134" cy="4244453"/>
          </a:xfrm>
          <a:solidFill>
            <a:srgbClr val="F2F2A0"/>
          </a:solidFill>
        </p:spPr>
        <p:txBody>
          <a:bodyPr>
            <a:normAutofit fontScale="92500" lnSpcReduction="10000"/>
          </a:bodyPr>
          <a:lstStyle/>
          <a:p>
            <a:pPr algn="just" rtl="1">
              <a:buNone/>
            </a:pPr>
            <a:r>
              <a:rPr lang="ar-JO" sz="2800" dirty="0">
                <a:solidFill>
                  <a:schemeClr val="bg1"/>
                </a:solidFill>
              </a:rPr>
              <a:t>1- </a:t>
            </a:r>
            <a:r>
              <a:rPr lang="ar-JO" sz="2800" dirty="0">
                <a:solidFill>
                  <a:srgbClr val="FF0000"/>
                </a:solidFill>
              </a:rPr>
              <a:t>إعداد الجداول المنظمة للوقت</a:t>
            </a:r>
            <a:r>
              <a:rPr lang="ar-JO" sz="2800" dirty="0">
                <a:solidFill>
                  <a:schemeClr val="bg1"/>
                </a:solidFill>
              </a:rPr>
              <a:t>، ومنها ما يكون طويل المدى أو متوسط أو قصير المدى.</a:t>
            </a:r>
          </a:p>
          <a:p>
            <a:pPr algn="just" rtl="1">
              <a:buNone/>
            </a:pPr>
            <a:r>
              <a:rPr lang="ar-JO" sz="2800" dirty="0" smtClean="0">
                <a:solidFill>
                  <a:schemeClr val="bg1"/>
                </a:solidFill>
              </a:rPr>
              <a:t>2- </a:t>
            </a:r>
            <a:r>
              <a:rPr lang="ar-JO" sz="2800" dirty="0" smtClean="0">
                <a:solidFill>
                  <a:srgbClr val="FF0000"/>
                </a:solidFill>
              </a:rPr>
              <a:t>إعداد جدول زمني فصلي</a:t>
            </a:r>
            <a:r>
              <a:rPr lang="ar-JO" sz="2800" dirty="0" smtClean="0">
                <a:solidFill>
                  <a:schemeClr val="bg1"/>
                </a:solidFill>
              </a:rPr>
              <a:t>، </a:t>
            </a:r>
            <a:r>
              <a:rPr lang="ar-JO" sz="2800" dirty="0">
                <a:solidFill>
                  <a:schemeClr val="bg1"/>
                </a:solidFill>
              </a:rPr>
              <a:t>بحيث يوفر خطة شاملة لما </a:t>
            </a:r>
            <a:r>
              <a:rPr lang="ar-JO" sz="2800" dirty="0" smtClean="0">
                <a:solidFill>
                  <a:schemeClr val="bg1"/>
                </a:solidFill>
              </a:rPr>
              <a:t>يراد انجازه على مدار الفصل الدراسي.</a:t>
            </a:r>
          </a:p>
          <a:p>
            <a:pPr algn="just" rtl="1">
              <a:buNone/>
            </a:pPr>
            <a:r>
              <a:rPr lang="ar-JO" sz="2800" dirty="0" smtClean="0">
                <a:solidFill>
                  <a:srgbClr val="FF0000"/>
                </a:solidFill>
              </a:rPr>
              <a:t>3-إعداد </a:t>
            </a:r>
            <a:r>
              <a:rPr lang="ar-JO" sz="2800" dirty="0">
                <a:solidFill>
                  <a:srgbClr val="FF0000"/>
                </a:solidFill>
              </a:rPr>
              <a:t>جدول زمني أسبوعي </a:t>
            </a:r>
            <a:r>
              <a:rPr lang="ar-JO" sz="2800" dirty="0">
                <a:solidFill>
                  <a:schemeClr val="bg1"/>
                </a:solidFill>
              </a:rPr>
              <a:t>لانجاز المهام الدراسية، ومهمته بيان الكيفية التي يكون بها قضاء الوقت أثناء </a:t>
            </a:r>
            <a:r>
              <a:rPr lang="ar-JO" sz="2800" dirty="0" smtClean="0">
                <a:solidFill>
                  <a:schemeClr val="bg1"/>
                </a:solidFill>
              </a:rPr>
              <a:t>الأسبوع</a:t>
            </a:r>
            <a:r>
              <a:rPr lang="ar-EG" sz="2800" dirty="0" smtClean="0">
                <a:solidFill>
                  <a:schemeClr val="bg1"/>
                </a:solidFill>
              </a:rPr>
              <a:t> </a:t>
            </a:r>
            <a:r>
              <a:rPr lang="ar-JO" sz="2800" dirty="0" smtClean="0">
                <a:solidFill>
                  <a:schemeClr val="bg1"/>
                </a:solidFill>
              </a:rPr>
              <a:t>(محاضرات</a:t>
            </a:r>
            <a:r>
              <a:rPr lang="ar-JO" sz="2800" dirty="0">
                <a:solidFill>
                  <a:schemeClr val="bg1"/>
                </a:solidFill>
              </a:rPr>
              <a:t>، مراجعة، مطالعة، زيارة المكتبة...)</a:t>
            </a:r>
          </a:p>
          <a:p>
            <a:pPr algn="just" rtl="1">
              <a:buNone/>
            </a:pPr>
            <a:r>
              <a:rPr lang="ar-JO" sz="2800" dirty="0">
                <a:solidFill>
                  <a:srgbClr val="FF0000"/>
                </a:solidFill>
              </a:rPr>
              <a:t>4- إعداد مفكرة المهام اليومية.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49881" y="218364"/>
            <a:ext cx="10018713" cy="198290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ar-JO" dirty="0" smtClean="0">
                <a:solidFill>
                  <a:srgbClr val="0070C0"/>
                </a:solidFill>
              </a:rPr>
              <a:t>الخطوة (</a:t>
            </a:r>
            <a:r>
              <a:rPr lang="ar-EG" dirty="0" smtClean="0">
                <a:solidFill>
                  <a:srgbClr val="0070C0"/>
                </a:solidFill>
              </a:rPr>
              <a:t>4</a:t>
            </a:r>
            <a:r>
              <a:rPr lang="ar-JO" dirty="0" smtClean="0">
                <a:solidFill>
                  <a:srgbClr val="0070C0"/>
                </a:solidFill>
              </a:rPr>
              <a:t>) </a:t>
            </a:r>
            <a:r>
              <a:rPr lang="ar-JO" dirty="0" smtClean="0"/>
              <a:t/>
            </a:r>
            <a:br>
              <a:rPr lang="ar-JO" dirty="0" smtClean="0"/>
            </a:br>
            <a:r>
              <a:rPr lang="ar-JO" dirty="0" smtClean="0"/>
              <a:t> </a:t>
            </a:r>
            <a:r>
              <a:rPr lang="ar-EG" b="1" dirty="0">
                <a:solidFill>
                  <a:schemeClr val="bg1"/>
                </a:solidFill>
              </a:rPr>
              <a:t>تطبيق الوسائل المثلى لاستثمار الوقت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9" t="3207" r="4452" b="2933"/>
          <a:stretch/>
        </p:blipFill>
        <p:spPr>
          <a:xfrm>
            <a:off x="1678674" y="1398896"/>
            <a:ext cx="3261815" cy="545910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9298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b="1" dirty="0" smtClean="0">
                <a:solidFill>
                  <a:srgbClr val="7030A0"/>
                </a:solidFill>
              </a:rPr>
              <a:t>نشاط جماعي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ar-EG" sz="2800" b="1" dirty="0" smtClean="0">
                <a:solidFill>
                  <a:srgbClr val="FF0000"/>
                </a:solidFill>
              </a:rPr>
              <a:t>ماهي </a:t>
            </a:r>
            <a:r>
              <a:rPr lang="ar-JO" sz="2800" b="1" dirty="0">
                <a:solidFill>
                  <a:srgbClr val="FF0000"/>
                </a:solidFill>
              </a:rPr>
              <a:t>قواعد تخطيط الجداول وتوزيع المهام خلال اليوم</a:t>
            </a:r>
            <a:r>
              <a:rPr lang="ar-EG" sz="2800" b="1" dirty="0" smtClean="0">
                <a:solidFill>
                  <a:srgbClr val="FF0000"/>
                </a:solidFill>
              </a:rPr>
              <a:t>؟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73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2333767"/>
            <a:ext cx="10018713" cy="4148920"/>
          </a:xfrm>
          <a:solidFill>
            <a:srgbClr val="92D050"/>
          </a:solidFill>
        </p:spPr>
        <p:txBody>
          <a:bodyPr>
            <a:normAutofit fontScale="77500" lnSpcReduction="20000"/>
          </a:bodyPr>
          <a:lstStyle/>
          <a:p>
            <a:pPr algn="r">
              <a:buNone/>
            </a:pPr>
            <a:r>
              <a:rPr lang="ar-JO" sz="3000" dirty="0" smtClean="0">
                <a:solidFill>
                  <a:schemeClr val="bg1"/>
                </a:solidFill>
              </a:rPr>
              <a:t>1- حدد </a:t>
            </a:r>
            <a:r>
              <a:rPr lang="ar-JO" sz="3000" dirty="0">
                <a:solidFill>
                  <a:schemeClr val="bg1"/>
                </a:solidFill>
              </a:rPr>
              <a:t>أوقاتاً كافية للدراسة.</a:t>
            </a:r>
          </a:p>
          <a:p>
            <a:pPr algn="r">
              <a:buNone/>
            </a:pPr>
            <a:r>
              <a:rPr lang="ar-JO" sz="3000" dirty="0" smtClean="0">
                <a:solidFill>
                  <a:srgbClr val="FF0000"/>
                </a:solidFill>
              </a:rPr>
              <a:t>2- ذاكر </a:t>
            </a:r>
            <a:r>
              <a:rPr lang="ar-JO" sz="3000" dirty="0">
                <a:solidFill>
                  <a:srgbClr val="FF0000"/>
                </a:solidFill>
              </a:rPr>
              <a:t>في نفس الوقت يومياً.</a:t>
            </a:r>
          </a:p>
          <a:p>
            <a:pPr algn="r">
              <a:buNone/>
            </a:pPr>
            <a:r>
              <a:rPr lang="ar-JO" sz="3000" dirty="0" smtClean="0">
                <a:solidFill>
                  <a:schemeClr val="bg1"/>
                </a:solidFill>
              </a:rPr>
              <a:t>3- استفد </a:t>
            </a:r>
            <a:r>
              <a:rPr lang="ar-JO" sz="3000" dirty="0">
                <a:solidFill>
                  <a:schemeClr val="bg1"/>
                </a:solidFill>
              </a:rPr>
              <a:t>من ساعات الفراغ بين المحاضرات وفي أثناء التنقل خلال المواصلات</a:t>
            </a:r>
            <a:r>
              <a:rPr lang="ar-JO" sz="3000" dirty="0" smtClean="0">
                <a:solidFill>
                  <a:schemeClr val="bg1"/>
                </a:solidFill>
              </a:rPr>
              <a:t>.</a:t>
            </a:r>
          </a:p>
          <a:p>
            <a:pPr algn="r">
              <a:buNone/>
            </a:pPr>
            <a:r>
              <a:rPr lang="ar-JO" sz="3000" dirty="0" smtClean="0">
                <a:solidFill>
                  <a:srgbClr val="FF0000"/>
                </a:solidFill>
              </a:rPr>
              <a:t>4- بادر </a:t>
            </a:r>
            <a:r>
              <a:rPr lang="ar-JO" sz="3000" dirty="0">
                <a:solidFill>
                  <a:srgbClr val="FF0000"/>
                </a:solidFill>
              </a:rPr>
              <a:t>إلى مذاكرة كل مادة مباشرة في </a:t>
            </a:r>
            <a:r>
              <a:rPr lang="ar-JO" sz="3000" dirty="0" smtClean="0">
                <a:solidFill>
                  <a:srgbClr val="FF0000"/>
                </a:solidFill>
              </a:rPr>
              <a:t>يومها.</a:t>
            </a:r>
            <a:endParaRPr lang="ar-JO" sz="3000" dirty="0">
              <a:solidFill>
                <a:srgbClr val="FF0000"/>
              </a:solidFill>
            </a:endParaRPr>
          </a:p>
          <a:p>
            <a:pPr algn="r">
              <a:buNone/>
            </a:pPr>
            <a:r>
              <a:rPr lang="ar-JO" sz="3000" dirty="0" smtClean="0">
                <a:solidFill>
                  <a:schemeClr val="bg1"/>
                </a:solidFill>
              </a:rPr>
              <a:t>5- اعمل </a:t>
            </a:r>
            <a:r>
              <a:rPr lang="ar-JO" sz="3000" dirty="0">
                <a:solidFill>
                  <a:schemeClr val="bg1"/>
                </a:solidFill>
              </a:rPr>
              <a:t>فاصلاً بين فترات المذاكرة كأخذ استراحة قصيرة.</a:t>
            </a:r>
          </a:p>
          <a:p>
            <a:pPr algn="r">
              <a:buNone/>
            </a:pPr>
            <a:r>
              <a:rPr lang="ar-JO" sz="3000" dirty="0" smtClean="0">
                <a:solidFill>
                  <a:srgbClr val="FF0000"/>
                </a:solidFill>
              </a:rPr>
              <a:t>6- </a:t>
            </a:r>
            <a:r>
              <a:rPr lang="ar-JO" sz="3000" dirty="0">
                <a:solidFill>
                  <a:srgbClr val="FF0000"/>
                </a:solidFill>
              </a:rPr>
              <a:t>حدد أوقاتاً للمراجعة الأسبوعية</a:t>
            </a:r>
            <a:r>
              <a:rPr lang="ar-JO" sz="3000" dirty="0" smtClean="0">
                <a:solidFill>
                  <a:srgbClr val="FF0000"/>
                </a:solidFill>
              </a:rPr>
              <a:t>.</a:t>
            </a:r>
            <a:endParaRPr lang="ar-EG" sz="3000" dirty="0" smtClean="0">
              <a:solidFill>
                <a:srgbClr val="FF0000"/>
              </a:solidFill>
            </a:endParaRPr>
          </a:p>
          <a:p>
            <a:pPr algn="r">
              <a:buNone/>
            </a:pPr>
            <a:r>
              <a:rPr lang="ar-EG" sz="3200" dirty="0" smtClean="0">
                <a:solidFill>
                  <a:schemeClr val="bg1"/>
                </a:solidFill>
              </a:rPr>
              <a:t>7- دع </a:t>
            </a:r>
            <a:r>
              <a:rPr lang="ar-EG" sz="3200" dirty="0">
                <a:solidFill>
                  <a:schemeClr val="bg1"/>
                </a:solidFill>
              </a:rPr>
              <a:t>بعض المرونة في الجدول لإضافة أو حذف أو تعديل بعض المهام عند الحاجة</a:t>
            </a:r>
            <a:r>
              <a:rPr lang="ar-EG" sz="3200" dirty="0" smtClean="0">
                <a:solidFill>
                  <a:schemeClr val="bg1"/>
                </a:solidFill>
              </a:rPr>
              <a:t>.</a:t>
            </a:r>
          </a:p>
          <a:p>
            <a:pPr algn="r">
              <a:buNone/>
            </a:pPr>
            <a:r>
              <a:rPr lang="ar-EG" sz="2800" dirty="0" smtClean="0">
                <a:solidFill>
                  <a:srgbClr val="FF0000"/>
                </a:solidFill>
              </a:rPr>
              <a:t>8- اختر </a:t>
            </a:r>
            <a:r>
              <a:rPr lang="ar-EG" sz="2800" dirty="0">
                <a:solidFill>
                  <a:srgbClr val="FF0000"/>
                </a:solidFill>
              </a:rPr>
              <a:t>أفضل الأوقات للدراسة، وهذه الأوقات تختلف من شخص لآخر.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306773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ar-JO" sz="3400" b="1" dirty="0">
                <a:solidFill>
                  <a:schemeClr val="accent2"/>
                </a:solidFill>
              </a:rPr>
              <a:t>قواعد تخطيط الجداول وتوزيع المهام خلال </a:t>
            </a:r>
            <a:r>
              <a:rPr lang="ar-JO" sz="3400" b="1" dirty="0" smtClean="0">
                <a:solidFill>
                  <a:schemeClr val="accent2"/>
                </a:solidFill>
              </a:rPr>
              <a:t>اليوم</a:t>
            </a:r>
            <a:endParaRPr lang="en-US" sz="3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92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2325" y="1651379"/>
            <a:ext cx="8224893" cy="5063320"/>
          </a:xfrm>
          <a:solidFill>
            <a:srgbClr val="92D050"/>
          </a:solidFill>
        </p:spPr>
        <p:txBody>
          <a:bodyPr>
            <a:normAutofit fontScale="92500" lnSpcReduction="20000"/>
          </a:bodyPr>
          <a:lstStyle/>
          <a:p>
            <a:pPr algn="r">
              <a:buNone/>
            </a:pPr>
            <a:r>
              <a:rPr lang="ar-JO" sz="2800" b="1" dirty="0">
                <a:solidFill>
                  <a:srgbClr val="FF0000"/>
                </a:solidFill>
              </a:rPr>
              <a:t>حاسب نفسك في ختام اليوم لتقييم أدائك وفعاليتك، ويكون ذلك بالإجابة عن الأسئلة </a:t>
            </a:r>
            <a:r>
              <a:rPr lang="ar-JO" sz="2800" b="1" dirty="0" err="1">
                <a:solidFill>
                  <a:srgbClr val="FF0000"/>
                </a:solidFill>
              </a:rPr>
              <a:t>التالية:</a:t>
            </a:r>
            <a:endParaRPr lang="ar-JO" sz="2800" b="1" dirty="0">
              <a:solidFill>
                <a:srgbClr val="FF0000"/>
              </a:solidFill>
            </a:endParaRPr>
          </a:p>
          <a:p>
            <a:pPr algn="r">
              <a:buNone/>
            </a:pPr>
            <a:r>
              <a:rPr lang="ar-JO" sz="2800" dirty="0">
                <a:solidFill>
                  <a:schemeClr val="bg1"/>
                </a:solidFill>
              </a:rPr>
              <a:t>1- كم من المهام أنجزت؟</a:t>
            </a:r>
          </a:p>
          <a:p>
            <a:pPr algn="r">
              <a:buNone/>
            </a:pPr>
            <a:r>
              <a:rPr lang="ar-JO" sz="2800" dirty="0"/>
              <a:t>2- لماذا كنت قادراً على إنجازها؟</a:t>
            </a:r>
          </a:p>
          <a:p>
            <a:pPr algn="r">
              <a:buNone/>
            </a:pPr>
            <a:r>
              <a:rPr lang="ar-JO" sz="2800" dirty="0">
                <a:solidFill>
                  <a:schemeClr val="bg1"/>
                </a:solidFill>
              </a:rPr>
              <a:t>3-  كم من الأمور لم تنجز؟</a:t>
            </a:r>
          </a:p>
          <a:p>
            <a:pPr algn="r">
              <a:buNone/>
            </a:pPr>
            <a:r>
              <a:rPr lang="ar-JO" sz="2800" dirty="0"/>
              <a:t>4- لماذا حدث ذلك؟</a:t>
            </a:r>
          </a:p>
          <a:p>
            <a:pPr algn="r">
              <a:buNone/>
            </a:pPr>
            <a:r>
              <a:rPr lang="ar-JO" sz="2800" dirty="0">
                <a:solidFill>
                  <a:schemeClr val="bg1"/>
                </a:solidFill>
              </a:rPr>
              <a:t>5- هل بالإمكان تنفيذ ما فات في اليوم التالي دون الإخلال بالمهام الأخرى</a:t>
            </a:r>
            <a:r>
              <a:rPr lang="ar-JO" sz="2800" dirty="0" smtClean="0">
                <a:solidFill>
                  <a:schemeClr val="bg1"/>
                </a:solidFill>
              </a:rPr>
              <a:t>؟</a:t>
            </a:r>
            <a:endParaRPr lang="ar-EG" sz="2800" dirty="0" smtClean="0">
              <a:solidFill>
                <a:schemeClr val="bg1"/>
              </a:solidFill>
            </a:endParaRPr>
          </a:p>
          <a:p>
            <a:pPr algn="r">
              <a:buNone/>
            </a:pPr>
            <a:r>
              <a:rPr lang="ar-JO" sz="2800" dirty="0"/>
              <a:t>6-هل أنا ملتزم بأولوياتي وأهدافي التي وضعتها لنفسي؟</a:t>
            </a:r>
          </a:p>
          <a:p>
            <a:pPr algn="r">
              <a:buNone/>
            </a:pPr>
            <a:r>
              <a:rPr lang="ar-JO" sz="2800" dirty="0">
                <a:solidFill>
                  <a:schemeClr val="bg1"/>
                </a:solidFill>
              </a:rPr>
              <a:t>7-هل كانت هناك أزمات وطوارئ؟</a:t>
            </a:r>
          </a:p>
          <a:p>
            <a:pPr algn="r">
              <a:buNone/>
            </a:pPr>
            <a:r>
              <a:rPr lang="ar-JO" sz="2800" dirty="0"/>
              <a:t>8- كيف تعاملت معها وقللت من أثرها</a:t>
            </a:r>
            <a:r>
              <a:rPr lang="ar-JO" sz="2800" dirty="0" smtClean="0"/>
              <a:t>؟</a:t>
            </a:r>
            <a:endParaRPr lang="en-US" sz="28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49881" y="218365"/>
            <a:ext cx="10018713" cy="1255594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/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ar-JO" dirty="0" smtClean="0">
                <a:solidFill>
                  <a:srgbClr val="0070C0"/>
                </a:solidFill>
              </a:rPr>
              <a:t>الخطوة (</a:t>
            </a:r>
            <a:r>
              <a:rPr lang="ar-EG" dirty="0" smtClean="0">
                <a:solidFill>
                  <a:srgbClr val="0070C0"/>
                </a:solidFill>
              </a:rPr>
              <a:t>5</a:t>
            </a:r>
            <a:r>
              <a:rPr lang="ar-JO" dirty="0" smtClean="0">
                <a:solidFill>
                  <a:srgbClr val="0070C0"/>
                </a:solidFill>
              </a:rPr>
              <a:t>) </a:t>
            </a:r>
            <a:r>
              <a:rPr lang="ar-JO" dirty="0" smtClean="0"/>
              <a:t/>
            </a:r>
            <a:br>
              <a:rPr lang="ar-JO" dirty="0" smtClean="0"/>
            </a:br>
            <a:r>
              <a:rPr lang="ar-JO" dirty="0" smtClean="0"/>
              <a:t> </a:t>
            </a:r>
            <a:r>
              <a:rPr lang="ar-EG" b="1" dirty="0">
                <a:solidFill>
                  <a:schemeClr val="bg1"/>
                </a:solidFill>
              </a:rPr>
              <a:t>تقييم الأداء ومحاسبة النفس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6" t="1173"/>
          <a:stretch/>
        </p:blipFill>
        <p:spPr>
          <a:xfrm>
            <a:off x="1091816" y="614155"/>
            <a:ext cx="2688609" cy="595042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6810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b="1" dirty="0" smtClean="0">
                <a:solidFill>
                  <a:srgbClr val="7030A0"/>
                </a:solidFill>
              </a:rPr>
              <a:t>نشاط جماعي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ar-EG" sz="2800" b="1" dirty="0" smtClean="0">
                <a:solidFill>
                  <a:srgbClr val="FF0000"/>
                </a:solidFill>
              </a:rPr>
              <a:t>ماهي </a:t>
            </a:r>
            <a:r>
              <a:rPr lang="ar-JO" sz="2800" b="1" dirty="0">
                <a:solidFill>
                  <a:srgbClr val="FF0000"/>
                </a:solidFill>
              </a:rPr>
              <a:t>مزايا استراتيجيات الإدارة الفعالة للوقت</a:t>
            </a:r>
            <a:r>
              <a:rPr lang="ar-EG" sz="2800" b="1" dirty="0" smtClean="0">
                <a:solidFill>
                  <a:srgbClr val="FF0000"/>
                </a:solidFill>
              </a:rPr>
              <a:t>؟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62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2169995"/>
            <a:ext cx="10018713" cy="4688006"/>
          </a:xfrm>
          <a:solidFill>
            <a:srgbClr val="92D050"/>
          </a:solidFill>
        </p:spPr>
        <p:txBody>
          <a:bodyPr>
            <a:normAutofit fontScale="92500" lnSpcReduction="20000"/>
          </a:bodyPr>
          <a:lstStyle/>
          <a:p>
            <a:pPr algn="just" rtl="1">
              <a:buNone/>
            </a:pPr>
            <a:r>
              <a:rPr lang="ar-JO" sz="2800" dirty="0">
                <a:solidFill>
                  <a:schemeClr val="bg1"/>
                </a:solidFill>
              </a:rPr>
              <a:t>1- </a:t>
            </a:r>
            <a:r>
              <a:rPr lang="ar-JO" sz="2800" dirty="0">
                <a:solidFill>
                  <a:srgbClr val="FF0000"/>
                </a:solidFill>
              </a:rPr>
              <a:t>زيادة الفعالية الدراسية </a:t>
            </a:r>
            <a:r>
              <a:rPr lang="ar-JO" sz="2800" dirty="0">
                <a:solidFill>
                  <a:schemeClr val="bg1"/>
                </a:solidFill>
              </a:rPr>
              <a:t>نتيجة التركيز على الأنشطة الأكثر أهمية.</a:t>
            </a:r>
          </a:p>
          <a:p>
            <a:pPr algn="just" rtl="1">
              <a:buNone/>
            </a:pPr>
            <a:r>
              <a:rPr lang="ar-JO" sz="2800" dirty="0">
                <a:solidFill>
                  <a:schemeClr val="bg1"/>
                </a:solidFill>
              </a:rPr>
              <a:t>2- </a:t>
            </a:r>
            <a:r>
              <a:rPr lang="ar-JO" sz="2800" dirty="0">
                <a:solidFill>
                  <a:srgbClr val="FF0000"/>
                </a:solidFill>
              </a:rPr>
              <a:t>تحقيق الأهداف التعلمية </a:t>
            </a:r>
            <a:r>
              <a:rPr lang="ar-JO" sz="2800" dirty="0">
                <a:solidFill>
                  <a:schemeClr val="bg1"/>
                </a:solidFill>
              </a:rPr>
              <a:t>بدوره يؤدي إلى الشعور بالرضا والثقة بالنفس.</a:t>
            </a:r>
          </a:p>
          <a:p>
            <a:pPr algn="just" rtl="1">
              <a:buNone/>
            </a:pPr>
            <a:r>
              <a:rPr lang="ar-JO" sz="2800" dirty="0">
                <a:solidFill>
                  <a:schemeClr val="bg1"/>
                </a:solidFill>
              </a:rPr>
              <a:t>3- </a:t>
            </a:r>
            <a:r>
              <a:rPr lang="ar-JO" sz="2800" dirty="0">
                <a:solidFill>
                  <a:srgbClr val="FF0000"/>
                </a:solidFill>
              </a:rPr>
              <a:t>الشعور بالرضا والثقة بالنفس</a:t>
            </a:r>
            <a:r>
              <a:rPr lang="ar-JO" sz="2800" dirty="0">
                <a:solidFill>
                  <a:schemeClr val="bg1"/>
                </a:solidFill>
              </a:rPr>
              <a:t>، وهو الذي يدعم النجاح والتطوير في شتى المجالات.</a:t>
            </a:r>
          </a:p>
          <a:p>
            <a:pPr algn="just" rtl="1">
              <a:buNone/>
            </a:pPr>
            <a:r>
              <a:rPr lang="ar-JO" sz="2800" dirty="0">
                <a:solidFill>
                  <a:schemeClr val="bg1"/>
                </a:solidFill>
              </a:rPr>
              <a:t>4-</a:t>
            </a:r>
            <a:r>
              <a:rPr lang="ar-JO" sz="2800" dirty="0">
                <a:solidFill>
                  <a:srgbClr val="FF0000"/>
                </a:solidFill>
              </a:rPr>
              <a:t>الحد من ضغوط العمل أو الدراسة</a:t>
            </a:r>
            <a:r>
              <a:rPr lang="ar-JO" sz="2800" dirty="0">
                <a:solidFill>
                  <a:schemeClr val="bg1"/>
                </a:solidFill>
              </a:rPr>
              <a:t>، الأمر الذي يؤدي إلى الحفاظ على الصحة النفسية والجسدية والذهنية، ومن </a:t>
            </a:r>
            <a:r>
              <a:rPr lang="ar-JO" sz="2800" dirty="0" smtClean="0">
                <a:solidFill>
                  <a:schemeClr val="bg1"/>
                </a:solidFill>
              </a:rPr>
              <a:t>ثم</a:t>
            </a:r>
            <a:r>
              <a:rPr lang="ar-EG" sz="2800" dirty="0" smtClean="0">
                <a:solidFill>
                  <a:schemeClr val="bg1"/>
                </a:solidFill>
              </a:rPr>
              <a:t> </a:t>
            </a:r>
            <a:r>
              <a:rPr lang="ar-JO" sz="2800" dirty="0" smtClean="0">
                <a:solidFill>
                  <a:schemeClr val="bg1"/>
                </a:solidFill>
              </a:rPr>
              <a:t>الاستمتاع </a:t>
            </a:r>
            <a:r>
              <a:rPr lang="ar-JO" sz="2800" dirty="0">
                <a:solidFill>
                  <a:schemeClr val="bg1"/>
                </a:solidFill>
              </a:rPr>
              <a:t>بالحياة الدراسية أو الاجتماعية أو المهنية</a:t>
            </a:r>
            <a:r>
              <a:rPr lang="ar-JO" sz="2800" dirty="0" smtClean="0">
                <a:solidFill>
                  <a:schemeClr val="bg1"/>
                </a:solidFill>
              </a:rPr>
              <a:t>.</a:t>
            </a:r>
            <a:endParaRPr lang="ar-EG" sz="2800" dirty="0" smtClean="0">
              <a:solidFill>
                <a:schemeClr val="bg1"/>
              </a:solidFill>
            </a:endParaRPr>
          </a:p>
          <a:p>
            <a:pPr algn="just" rtl="1">
              <a:buNone/>
            </a:pPr>
            <a:r>
              <a:rPr lang="ar-JO" sz="2800" dirty="0">
                <a:solidFill>
                  <a:schemeClr val="bg1"/>
                </a:solidFill>
              </a:rPr>
              <a:t>5- </a:t>
            </a:r>
            <a:r>
              <a:rPr lang="ar-JO" sz="2800" dirty="0">
                <a:solidFill>
                  <a:srgbClr val="FF0000"/>
                </a:solidFill>
              </a:rPr>
              <a:t>توفير الكثير من الجهد والوقت </a:t>
            </a:r>
            <a:r>
              <a:rPr lang="ar-JO" sz="2800" dirty="0">
                <a:solidFill>
                  <a:schemeClr val="bg1"/>
                </a:solidFill>
              </a:rPr>
              <a:t>نتيجة التدريب المستمر </a:t>
            </a:r>
            <a:r>
              <a:rPr lang="ar-JO" sz="2800" dirty="0" smtClean="0">
                <a:solidFill>
                  <a:schemeClr val="bg1"/>
                </a:solidFill>
              </a:rPr>
              <a:t>والاطلاع </a:t>
            </a:r>
            <a:r>
              <a:rPr lang="ar-JO" sz="2800" dirty="0">
                <a:solidFill>
                  <a:schemeClr val="bg1"/>
                </a:solidFill>
              </a:rPr>
              <a:t>على كل جديد في مجال الموضوع المراد دراسته.</a:t>
            </a:r>
          </a:p>
          <a:p>
            <a:pPr algn="just" rtl="1">
              <a:buNone/>
            </a:pPr>
            <a:r>
              <a:rPr lang="ar-JO" sz="2800" dirty="0">
                <a:solidFill>
                  <a:schemeClr val="bg1"/>
                </a:solidFill>
              </a:rPr>
              <a:t>6- </a:t>
            </a:r>
            <a:r>
              <a:rPr lang="ar-JO" sz="2800" dirty="0">
                <a:solidFill>
                  <a:srgbClr val="FF0000"/>
                </a:solidFill>
              </a:rPr>
              <a:t>تحقيق نتائج حسنه </a:t>
            </a:r>
            <a:r>
              <a:rPr lang="ar-JO" sz="2800" dirty="0">
                <a:solidFill>
                  <a:schemeClr val="bg1"/>
                </a:solidFill>
              </a:rPr>
              <a:t>من خلال الاهتمام بالتغيير والتعديل وعدم التوقف عند نظام واحد</a:t>
            </a:r>
            <a:r>
              <a:rPr lang="ar-JO" sz="2800" dirty="0" smtClean="0">
                <a:solidFill>
                  <a:schemeClr val="bg1"/>
                </a:solidFill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293125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r"/>
            <a:r>
              <a:rPr lang="ar-JO" b="1" dirty="0">
                <a:solidFill>
                  <a:schemeClr val="bg1"/>
                </a:solidFill>
              </a:rPr>
              <a:t>ثانيا: مزايا </a:t>
            </a:r>
            <a:r>
              <a:rPr lang="ar-JO" b="1" dirty="0" smtClean="0">
                <a:solidFill>
                  <a:schemeClr val="bg1"/>
                </a:solidFill>
              </a:rPr>
              <a:t>استراتيجيات </a:t>
            </a:r>
            <a:r>
              <a:rPr lang="ar-JO" b="1" dirty="0">
                <a:solidFill>
                  <a:schemeClr val="bg1"/>
                </a:solidFill>
              </a:rPr>
              <a:t>الإدارة الفعالة للوقت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63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25924" y="2006221"/>
            <a:ext cx="8350390" cy="4490114"/>
          </a:xfrm>
        </p:spPr>
        <p:txBody>
          <a:bodyPr>
            <a:noAutofit/>
          </a:bodyPr>
          <a:lstStyle/>
          <a:p>
            <a:pPr marL="0" indent="0" algn="r" rtl="1">
              <a:buNone/>
            </a:pPr>
            <a:r>
              <a:rPr lang="ar-EG" sz="3200" b="1" dirty="0">
                <a:solidFill>
                  <a:srgbClr val="FF0000"/>
                </a:solidFill>
              </a:rPr>
              <a:t>الشعور </a:t>
            </a:r>
            <a:r>
              <a:rPr lang="ar-EG" sz="3200" b="1" dirty="0" smtClean="0">
                <a:solidFill>
                  <a:srgbClr val="FF0000"/>
                </a:solidFill>
              </a:rPr>
              <a:t>بالضغط</a:t>
            </a:r>
            <a:r>
              <a:rPr lang="ar-EG" sz="3200" dirty="0" smtClean="0">
                <a:solidFill>
                  <a:schemeClr val="bg1"/>
                </a:solidFill>
              </a:rPr>
              <a:t>: </a:t>
            </a:r>
            <a:r>
              <a:rPr lang="ar-SA" sz="3200" dirty="0" smtClean="0">
                <a:solidFill>
                  <a:schemeClr val="bg1"/>
                </a:solidFill>
              </a:rPr>
              <a:t>قد يشعر الشخص بالضغط في أوضاع كثيرة منها :</a:t>
            </a:r>
            <a:endParaRPr lang="ar-EG" sz="3200" dirty="0" smtClean="0"/>
          </a:p>
          <a:p>
            <a:pPr marL="0" indent="0" algn="r" rtl="1">
              <a:buNone/>
            </a:pPr>
            <a:r>
              <a:rPr lang="ar-SA" sz="3200" dirty="0" smtClean="0">
                <a:solidFill>
                  <a:schemeClr val="accent2"/>
                </a:solidFill>
              </a:rPr>
              <a:t>1. عند الشعور بعدم كفاية الوقت لأداء مهامه .</a:t>
            </a:r>
          </a:p>
          <a:p>
            <a:pPr marL="0" indent="0" algn="r" rtl="1">
              <a:buNone/>
            </a:pPr>
            <a:r>
              <a:rPr lang="ar-SA" sz="3200" dirty="0" smtClean="0">
                <a:solidFill>
                  <a:srgbClr val="7030A0"/>
                </a:solidFill>
              </a:rPr>
              <a:t>2. عند وضع أهداف صعبة التحقق ، وفوق القدرة على تحقيقها .</a:t>
            </a:r>
          </a:p>
          <a:p>
            <a:pPr marL="0" indent="0" algn="r" rtl="1">
              <a:buNone/>
            </a:pPr>
            <a:r>
              <a:rPr lang="ar-SA" sz="3200" dirty="0" smtClean="0">
                <a:solidFill>
                  <a:schemeClr val="accent2"/>
                </a:solidFill>
              </a:rPr>
              <a:t>3. عند الاهتمام بما يريد تحقيقه في المستقبل .</a:t>
            </a:r>
          </a:p>
          <a:p>
            <a:pPr marL="0" indent="0" algn="r" rtl="1">
              <a:buNone/>
            </a:pPr>
            <a:r>
              <a:rPr lang="ar-SA" sz="3200" dirty="0" smtClean="0">
                <a:solidFill>
                  <a:srgbClr val="7030A0"/>
                </a:solidFill>
              </a:rPr>
              <a:t>4. التفكير بالمشاكل المتعلقة بالرغبات الانسانية الصحة والمال .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224887"/>
          </a:xfrm>
          <a:solidFill>
            <a:srgbClr val="00B0F0"/>
          </a:solidFill>
        </p:spPr>
        <p:txBody>
          <a:bodyPr/>
          <a:lstStyle/>
          <a:p>
            <a:r>
              <a:rPr lang="ar-EG" b="1" dirty="0">
                <a:solidFill>
                  <a:schemeClr val="bg1"/>
                </a:solidFill>
              </a:rPr>
              <a:t>ثالثا: التعامل مع الضغوط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87" y="2006220"/>
            <a:ext cx="3152632" cy="44901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6459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18662" y="2361063"/>
            <a:ext cx="5484361" cy="4299044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just" rtl="1"/>
            <a:r>
              <a:rPr lang="ar-SA" sz="2800" b="1" dirty="0" smtClean="0">
                <a:solidFill>
                  <a:srgbClr val="FF0000"/>
                </a:solidFill>
              </a:rPr>
              <a:t>الضغوط الداخلية </a:t>
            </a:r>
            <a:r>
              <a:rPr lang="ar-SA" sz="2800" dirty="0" smtClean="0">
                <a:solidFill>
                  <a:schemeClr val="bg1"/>
                </a:solidFill>
              </a:rPr>
              <a:t>: تنشأ من داخل الفرد مثل الطموحات والأهداف .</a:t>
            </a:r>
          </a:p>
          <a:p>
            <a:pPr algn="just" rtl="1"/>
            <a:r>
              <a:rPr lang="ar-SA" sz="2800" b="1" dirty="0" smtClean="0">
                <a:solidFill>
                  <a:srgbClr val="FF0000"/>
                </a:solidFill>
              </a:rPr>
              <a:t>الضغوط الخارجية </a:t>
            </a:r>
            <a:r>
              <a:rPr lang="ar-SA" sz="2800" dirty="0" smtClean="0">
                <a:solidFill>
                  <a:schemeClr val="bg1"/>
                </a:solidFill>
              </a:rPr>
              <a:t>: تأتي من البيئة الخارجية من الظروف الصناعية ( الضوضاء ) أو من الظروف الطبيعية ( الزلازل ) 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1511490"/>
          </a:xfrm>
          <a:solidFill>
            <a:srgbClr val="FFFF00"/>
          </a:solidFill>
        </p:spPr>
        <p:txBody>
          <a:bodyPr/>
          <a:lstStyle/>
          <a:p>
            <a:r>
              <a:rPr lang="ar-SA" b="1" dirty="0" smtClean="0">
                <a:solidFill>
                  <a:srgbClr val="7030A0"/>
                </a:solidFill>
              </a:rPr>
              <a:t>مصادر الضغوط من حيث المنشأ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1" r="2322"/>
          <a:stretch/>
        </p:blipFill>
        <p:spPr>
          <a:xfrm>
            <a:off x="1484311" y="2309883"/>
            <a:ext cx="4018482" cy="440140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72543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0" y="288249"/>
            <a:ext cx="8574622" cy="1021938"/>
          </a:xfrm>
        </p:spPr>
        <p:txBody>
          <a:bodyPr>
            <a:normAutofit/>
          </a:bodyPr>
          <a:lstStyle/>
          <a:p>
            <a:pPr algn="ctr"/>
            <a:r>
              <a:rPr lang="ar-EG" sz="4000" b="1" dirty="0">
                <a:solidFill>
                  <a:schemeClr val="accent2"/>
                </a:solidFill>
              </a:rPr>
              <a:t>موضوعات الوحدة</a:t>
            </a:r>
            <a:endParaRPr lang="en-US" sz="4000" b="1" dirty="0">
              <a:solidFill>
                <a:schemeClr val="accent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47165" y="1910688"/>
            <a:ext cx="9455858" cy="2606721"/>
          </a:xfrm>
        </p:spPr>
        <p:txBody>
          <a:bodyPr>
            <a:normAutofit fontScale="92500"/>
          </a:bodyPr>
          <a:lstStyle/>
          <a:p>
            <a:pPr marL="685800" indent="-685800" rtl="1">
              <a:buFont typeface="Arial" panose="020B0604020202020204" pitchFamily="34" charset="0"/>
              <a:buChar char="•"/>
            </a:pPr>
            <a:r>
              <a:rPr lang="ar-EG" sz="4200" dirty="0" smtClean="0">
                <a:solidFill>
                  <a:srgbClr val="FF0000"/>
                </a:solidFill>
              </a:rPr>
              <a:t>أولا: إدارة </a:t>
            </a:r>
            <a:r>
              <a:rPr lang="ar-EG" sz="4200" dirty="0">
                <a:solidFill>
                  <a:srgbClr val="FF0000"/>
                </a:solidFill>
              </a:rPr>
              <a:t>الوقت</a:t>
            </a:r>
            <a:r>
              <a:rPr lang="ar-EG" sz="4200" dirty="0" smtClean="0">
                <a:solidFill>
                  <a:srgbClr val="FF0000"/>
                </a:solidFill>
              </a:rPr>
              <a:t>.</a:t>
            </a:r>
          </a:p>
          <a:p>
            <a:pPr marL="685800" indent="-685800" rtl="1">
              <a:buFont typeface="Arial" panose="020B0604020202020204" pitchFamily="34" charset="0"/>
              <a:buChar char="•"/>
            </a:pPr>
            <a:r>
              <a:rPr lang="ar-EG" sz="4200" dirty="0" smtClean="0">
                <a:solidFill>
                  <a:srgbClr val="7030A0"/>
                </a:solidFill>
              </a:rPr>
              <a:t>ثانيا:</a:t>
            </a:r>
            <a:r>
              <a:rPr lang="ar-JO" sz="4200" dirty="0" smtClean="0">
                <a:solidFill>
                  <a:srgbClr val="7030A0"/>
                </a:solidFill>
              </a:rPr>
              <a:t>مزايا </a:t>
            </a:r>
            <a:r>
              <a:rPr lang="ar-JO" sz="4200" dirty="0">
                <a:solidFill>
                  <a:srgbClr val="7030A0"/>
                </a:solidFill>
              </a:rPr>
              <a:t>استراتيجيات الإدارة الفعالة للوقت</a:t>
            </a:r>
            <a:endParaRPr lang="ar-EG" sz="4200" dirty="0" smtClean="0">
              <a:solidFill>
                <a:srgbClr val="7030A0"/>
              </a:solidFill>
            </a:endParaRPr>
          </a:p>
          <a:p>
            <a:pPr marL="685800" indent="-685800" rtl="1">
              <a:buFont typeface="Arial" panose="020B0604020202020204" pitchFamily="34" charset="0"/>
              <a:buChar char="•"/>
            </a:pPr>
            <a:r>
              <a:rPr lang="ar-EG" sz="4200" dirty="0" smtClean="0">
                <a:solidFill>
                  <a:srgbClr val="FF0000"/>
                </a:solidFill>
              </a:rPr>
              <a:t>ثالثا: التعامل </a:t>
            </a:r>
            <a:r>
              <a:rPr lang="ar-EG" sz="4200" dirty="0">
                <a:solidFill>
                  <a:srgbClr val="FF0000"/>
                </a:solidFill>
              </a:rPr>
              <a:t>مع الضغوط.</a:t>
            </a:r>
            <a:endParaRPr lang="ar-EG" sz="4200" b="1" dirty="0">
              <a:solidFill>
                <a:srgbClr val="FF0000"/>
              </a:solidFill>
            </a:endParaRPr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64111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84310" y="2306473"/>
            <a:ext cx="10018713" cy="3484728"/>
          </a:xfrm>
          <a:solidFill>
            <a:srgbClr val="92D050"/>
          </a:solidFill>
        </p:spPr>
        <p:txBody>
          <a:bodyPr/>
          <a:lstStyle/>
          <a:p>
            <a:pPr marL="0" indent="0" algn="r" rtl="1">
              <a:buNone/>
            </a:pPr>
            <a:r>
              <a:rPr lang="ar-EG" b="1" dirty="0">
                <a:solidFill>
                  <a:srgbClr val="FF0000"/>
                </a:solidFill>
              </a:rPr>
              <a:t>يتصرف الأشخاص بردود فعل مختلفة في مواجهة الضغوط، </a:t>
            </a:r>
            <a:r>
              <a:rPr lang="ar-EG" b="1" dirty="0">
                <a:solidFill>
                  <a:srgbClr val="0070C0"/>
                </a:solidFill>
              </a:rPr>
              <a:t>ولتجنب هذه الضغوط حاول أن تتبع ما يلي:</a:t>
            </a:r>
            <a:endParaRPr lang="ar-SA" b="1" dirty="0" smtClean="0">
              <a:solidFill>
                <a:srgbClr val="0070C0"/>
              </a:solidFill>
            </a:endParaRP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b="1" dirty="0" smtClean="0">
                <a:solidFill>
                  <a:srgbClr val="7030A0"/>
                </a:solidFill>
              </a:rPr>
              <a:t>اسأل نفسك ما الذي أدى إلى أن تكون مضغوطا </a:t>
            </a:r>
            <a:r>
              <a:rPr lang="ar-SA" dirty="0" smtClean="0">
                <a:solidFill>
                  <a:srgbClr val="7030A0"/>
                </a:solidFill>
              </a:rPr>
              <a:t>.     </a:t>
            </a:r>
            <a:r>
              <a:rPr lang="ar-SA" dirty="0" smtClean="0">
                <a:solidFill>
                  <a:schemeClr val="bg1"/>
                </a:solidFill>
              </a:rPr>
              <a:t>( إذا عرف السبب يسهل إيجاد الحل )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EG" b="1" dirty="0" smtClean="0">
                <a:solidFill>
                  <a:schemeClr val="bg1"/>
                </a:solidFill>
              </a:rPr>
              <a:t>ك</a:t>
            </a:r>
            <a:r>
              <a:rPr lang="ar-SA" b="1" dirty="0" smtClean="0">
                <a:solidFill>
                  <a:schemeClr val="bg1"/>
                </a:solidFill>
              </a:rPr>
              <a:t>لما كانت خطتك لإدارة الوقت فعالة أكثر كلما تجنبت الضغط بشكل أكبر .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429603"/>
          </a:xfrm>
          <a:solidFill>
            <a:srgbClr val="FFFF00"/>
          </a:solidFill>
        </p:spPr>
        <p:txBody>
          <a:bodyPr/>
          <a:lstStyle/>
          <a:p>
            <a:r>
              <a:rPr lang="ar-SA" b="1" dirty="0" smtClean="0">
                <a:solidFill>
                  <a:schemeClr val="bg1"/>
                </a:solidFill>
              </a:rPr>
              <a:t>تجنب الضغوط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11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b="1" dirty="0" smtClean="0">
                <a:solidFill>
                  <a:srgbClr val="7030A0"/>
                </a:solidFill>
              </a:rPr>
              <a:t>نشاط جماعي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ar-EG" sz="2800" b="1" dirty="0" smtClean="0">
                <a:solidFill>
                  <a:srgbClr val="FF0000"/>
                </a:solidFill>
              </a:rPr>
              <a:t>ماهي </a:t>
            </a:r>
            <a:r>
              <a:rPr lang="ar-SA" sz="2800" b="1" dirty="0">
                <a:solidFill>
                  <a:srgbClr val="FF0000"/>
                </a:solidFill>
              </a:rPr>
              <a:t>مسببات الضغط على الصعيد الدراسي</a:t>
            </a:r>
            <a:r>
              <a:rPr lang="ar-EG" sz="2800" b="1" dirty="0" smtClean="0">
                <a:solidFill>
                  <a:srgbClr val="FF0000"/>
                </a:solidFill>
              </a:rPr>
              <a:t>؟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15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85397" y="2019869"/>
            <a:ext cx="7217626" cy="4394579"/>
          </a:xfrm>
        </p:spPr>
        <p:txBody>
          <a:bodyPr>
            <a:normAutofit fontScale="85000" lnSpcReduction="20000"/>
          </a:bodyPr>
          <a:lstStyle/>
          <a:p>
            <a:pPr algn="r" rtl="1"/>
            <a:r>
              <a:rPr lang="ar-SA" dirty="0" smtClean="0">
                <a:solidFill>
                  <a:srgbClr val="FF0000"/>
                </a:solidFill>
              </a:rPr>
              <a:t>العلامة المتدنية في مقرر ما .</a:t>
            </a:r>
          </a:p>
          <a:p>
            <a:pPr algn="r" rtl="1"/>
            <a:r>
              <a:rPr lang="ar-SA" dirty="0" smtClean="0">
                <a:solidFill>
                  <a:schemeClr val="bg1"/>
                </a:solidFill>
              </a:rPr>
              <a:t>صعوبة مواضيع المقرر .</a:t>
            </a:r>
          </a:p>
          <a:p>
            <a:pPr algn="r" rtl="1"/>
            <a:r>
              <a:rPr lang="ar-SA" dirty="0" smtClean="0">
                <a:solidFill>
                  <a:srgbClr val="FF0000"/>
                </a:solidFill>
              </a:rPr>
              <a:t>المشاكل المالية – عند عدم القدرة على توفير متطلبات الدراسة .</a:t>
            </a:r>
          </a:p>
          <a:p>
            <a:pPr algn="r" rtl="1"/>
            <a:r>
              <a:rPr lang="ar-SA" dirty="0" smtClean="0">
                <a:solidFill>
                  <a:schemeClr val="bg1"/>
                </a:solidFill>
              </a:rPr>
              <a:t>المرض – الشخص أو من يخصه - .</a:t>
            </a:r>
          </a:p>
          <a:p>
            <a:pPr algn="r" rtl="1"/>
            <a:r>
              <a:rPr lang="ar-SA" dirty="0" smtClean="0">
                <a:solidFill>
                  <a:srgbClr val="FF0000"/>
                </a:solidFill>
              </a:rPr>
              <a:t>العلاقات الجديدة مع أصدقاء جدد .</a:t>
            </a:r>
          </a:p>
          <a:p>
            <a:pPr algn="r" rtl="1"/>
            <a:r>
              <a:rPr lang="ar-SA" dirty="0" smtClean="0">
                <a:solidFill>
                  <a:schemeClr val="bg1"/>
                </a:solidFill>
              </a:rPr>
              <a:t>إنهاء علاقة صداقة .</a:t>
            </a:r>
          </a:p>
          <a:p>
            <a:pPr algn="r" rtl="1"/>
            <a:r>
              <a:rPr lang="ar-SA" dirty="0" smtClean="0">
                <a:solidFill>
                  <a:srgbClr val="FF0000"/>
                </a:solidFill>
              </a:rPr>
              <a:t>الجدل والمناكفة العقيمة .</a:t>
            </a:r>
          </a:p>
          <a:p>
            <a:pPr algn="r" rtl="1"/>
            <a:r>
              <a:rPr lang="ar-SA" dirty="0" smtClean="0">
                <a:solidFill>
                  <a:schemeClr val="bg1"/>
                </a:solidFill>
              </a:rPr>
              <a:t>تغيير مكان السكن – لحين التعرف على مفردات المكان الجديد - .</a:t>
            </a:r>
          </a:p>
          <a:p>
            <a:pPr algn="r" rtl="1"/>
            <a:r>
              <a:rPr lang="ar-SA" dirty="0" smtClean="0">
                <a:solidFill>
                  <a:srgbClr val="FF0000"/>
                </a:solidFill>
              </a:rPr>
              <a:t>البحث عن عمل جديد أو فقدان العمل الحالي .</a:t>
            </a:r>
          </a:p>
          <a:p>
            <a:pPr algn="r" rtl="1"/>
            <a:r>
              <a:rPr lang="ar-SA" dirty="0" smtClean="0">
                <a:solidFill>
                  <a:schemeClr val="bg1"/>
                </a:solidFill>
              </a:rPr>
              <a:t>صعوبة المواصلات أو ازدحامها .</a:t>
            </a:r>
          </a:p>
          <a:p>
            <a:pPr algn="r" rtl="1"/>
            <a:r>
              <a:rPr lang="ar-SA" dirty="0" smtClean="0">
                <a:solidFill>
                  <a:srgbClr val="FF0000"/>
                </a:solidFill>
              </a:rPr>
              <a:t>نوعية الغذاء والشراب ( الإكثار من تناول المنبهات 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1115704"/>
          </a:xfrm>
          <a:solidFill>
            <a:srgbClr val="FFFF00"/>
          </a:solidFill>
        </p:spPr>
        <p:txBody>
          <a:bodyPr/>
          <a:lstStyle/>
          <a:p>
            <a:r>
              <a:rPr lang="ar-SA" b="1" dirty="0" smtClean="0">
                <a:solidFill>
                  <a:srgbClr val="7030A0"/>
                </a:solidFill>
              </a:rPr>
              <a:t>مسببات الضغط على الصعيد الدراسي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71" r="590"/>
          <a:stretch/>
        </p:blipFill>
        <p:spPr>
          <a:xfrm>
            <a:off x="982638" y="2019869"/>
            <a:ext cx="3493827" cy="4565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0471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b="1" dirty="0" smtClean="0">
                <a:solidFill>
                  <a:srgbClr val="7030A0"/>
                </a:solidFill>
              </a:rPr>
              <a:t>نشاط جماعي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ar-EG" sz="2800" b="1" dirty="0" smtClean="0">
                <a:solidFill>
                  <a:srgbClr val="FF0000"/>
                </a:solidFill>
              </a:rPr>
              <a:t>كيف يمكنك التعامل مع الضغوط؟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32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84310" y="2006221"/>
            <a:ext cx="10018713" cy="4851779"/>
          </a:xfrm>
        </p:spPr>
        <p:txBody>
          <a:bodyPr>
            <a:normAutofit fontScale="92500" lnSpcReduction="20000"/>
          </a:bodyPr>
          <a:lstStyle/>
          <a:p>
            <a:pPr marL="0" indent="0" algn="r" rtl="1">
              <a:buNone/>
            </a:pPr>
            <a:r>
              <a:rPr lang="ar-EG" dirty="0" smtClean="0">
                <a:solidFill>
                  <a:srgbClr val="FF0000"/>
                </a:solidFill>
              </a:rPr>
              <a:t>هناك أوضاع من الضغوط يمكن تجنبها، وأخرى لا يمكن تجنبها ولكن من الممكن مواجهتها والتعامل معها، واليك بعض الأساليب لذلك</a:t>
            </a:r>
          </a:p>
          <a:p>
            <a:pPr marL="0" indent="0" algn="r" rtl="1">
              <a:buNone/>
            </a:pPr>
            <a:r>
              <a:rPr lang="ar-SA" dirty="0" smtClean="0">
                <a:solidFill>
                  <a:schemeClr val="bg1"/>
                </a:solidFill>
              </a:rPr>
              <a:t>1. كن حازما في اتخاذ القرارات المدروسة .</a:t>
            </a:r>
          </a:p>
          <a:p>
            <a:pPr marL="0" indent="0" algn="r" rtl="1">
              <a:buNone/>
            </a:pPr>
            <a:r>
              <a:rPr lang="ar-SA" dirty="0" smtClean="0">
                <a:solidFill>
                  <a:schemeClr val="bg1"/>
                </a:solidFill>
              </a:rPr>
              <a:t>2. حدد مصادر المساعدة ( الأشخاص الذين تعتقد قدرتهم على مساعدتك ، كيفية المساعدة ، مصادر المساعدة ) .</a:t>
            </a:r>
          </a:p>
          <a:p>
            <a:pPr marL="0" indent="0" algn="r" rtl="1">
              <a:buNone/>
            </a:pPr>
            <a:r>
              <a:rPr lang="ar-SA" dirty="0" smtClean="0">
                <a:solidFill>
                  <a:schemeClr val="bg1"/>
                </a:solidFill>
              </a:rPr>
              <a:t>3. حاول أن تكتب عن المشكلة مصدر الضغط ( لماذا تهتم </a:t>
            </a:r>
            <a:r>
              <a:rPr lang="ar-SA" dirty="0" err="1" smtClean="0">
                <a:solidFill>
                  <a:schemeClr val="bg1"/>
                </a:solidFill>
              </a:rPr>
              <a:t>بها</a:t>
            </a:r>
            <a:r>
              <a:rPr lang="ar-SA" dirty="0" smtClean="0">
                <a:solidFill>
                  <a:schemeClr val="bg1"/>
                </a:solidFill>
              </a:rPr>
              <a:t> ؟ ما أسوأ التوقعات ؟ ) </a:t>
            </a:r>
          </a:p>
          <a:p>
            <a:pPr marL="0" indent="0" algn="r" rtl="1">
              <a:buNone/>
            </a:pPr>
            <a:r>
              <a:rPr lang="ar-SA" dirty="0" smtClean="0">
                <a:solidFill>
                  <a:schemeClr val="bg1"/>
                </a:solidFill>
              </a:rPr>
              <a:t>4. احتفظ بلياقة بدنية وصحية جيدة </a:t>
            </a:r>
            <a:r>
              <a:rPr lang="ar-EG" dirty="0" smtClean="0">
                <a:solidFill>
                  <a:schemeClr val="bg1"/>
                </a:solidFill>
              </a:rPr>
              <a:t>من خلال </a:t>
            </a:r>
            <a:r>
              <a:rPr lang="ar-SA" dirty="0" smtClean="0">
                <a:solidFill>
                  <a:schemeClr val="bg1"/>
                </a:solidFill>
              </a:rPr>
              <a:t>( </a:t>
            </a:r>
            <a:r>
              <a:rPr lang="ar-EG" dirty="0" smtClean="0">
                <a:solidFill>
                  <a:schemeClr val="bg1"/>
                </a:solidFill>
              </a:rPr>
              <a:t>التدريبات ال</a:t>
            </a:r>
            <a:r>
              <a:rPr lang="ar-SA" dirty="0" smtClean="0">
                <a:solidFill>
                  <a:schemeClr val="bg1"/>
                </a:solidFill>
              </a:rPr>
              <a:t>رياضة و</a:t>
            </a:r>
            <a:r>
              <a:rPr lang="ar-EG" dirty="0" smtClean="0">
                <a:solidFill>
                  <a:schemeClr val="bg1"/>
                </a:solidFill>
              </a:rPr>
              <a:t>ال</a:t>
            </a:r>
            <a:r>
              <a:rPr lang="ar-SA" dirty="0" smtClean="0">
                <a:solidFill>
                  <a:schemeClr val="bg1"/>
                </a:solidFill>
              </a:rPr>
              <a:t>غذاء</a:t>
            </a:r>
            <a:r>
              <a:rPr lang="ar-EG" dirty="0" smtClean="0">
                <a:solidFill>
                  <a:schemeClr val="bg1"/>
                </a:solidFill>
              </a:rPr>
              <a:t> المتوازن </a:t>
            </a:r>
            <a:r>
              <a:rPr lang="ar-SA" dirty="0" smtClean="0">
                <a:solidFill>
                  <a:schemeClr val="bg1"/>
                </a:solidFill>
              </a:rPr>
              <a:t> )</a:t>
            </a:r>
          </a:p>
          <a:p>
            <a:pPr marL="0" indent="0" algn="r" rtl="1">
              <a:buNone/>
            </a:pPr>
            <a:r>
              <a:rPr lang="ar-SA" dirty="0" smtClean="0">
                <a:solidFill>
                  <a:schemeClr val="bg1"/>
                </a:solidFill>
              </a:rPr>
              <a:t>5. الاسترخاء .</a:t>
            </a:r>
          </a:p>
          <a:p>
            <a:pPr marL="0" indent="0" algn="r" rtl="1">
              <a:buNone/>
            </a:pPr>
            <a:r>
              <a:rPr lang="ar-SA" dirty="0" smtClean="0">
                <a:solidFill>
                  <a:schemeClr val="bg1"/>
                </a:solidFill>
              </a:rPr>
              <a:t>6. ابتعد بعقلك عن التفكير في الموضوع ، كأن تتكلم بصوت مرتفع عن شيء مختلف .</a:t>
            </a:r>
          </a:p>
          <a:p>
            <a:pPr marL="0" indent="0" algn="r" rtl="1">
              <a:buNone/>
            </a:pPr>
            <a:r>
              <a:rPr lang="ar-SA" dirty="0" smtClean="0">
                <a:solidFill>
                  <a:schemeClr val="bg1"/>
                </a:solidFill>
              </a:rPr>
              <a:t>7. القدرة على النوم ( حدث نفسك بالخبرات الممتعة ) .</a:t>
            </a:r>
          </a:p>
          <a:p>
            <a:pPr marL="0" indent="0" algn="r" rtl="1">
              <a:buNone/>
            </a:pPr>
            <a:r>
              <a:rPr lang="ar-SA" dirty="0" smtClean="0">
                <a:solidFill>
                  <a:schemeClr val="bg1"/>
                </a:solidFill>
              </a:rPr>
              <a:t>8. احتفظ بدفتر الملاحظات قرب السرير لكتابة ما يرد لذهنك وتجده مهما .</a:t>
            </a:r>
            <a:endParaRPr lang="ar-EG" dirty="0" smtClean="0">
              <a:solidFill>
                <a:schemeClr val="bg1"/>
              </a:solidFill>
            </a:endParaRPr>
          </a:p>
          <a:p>
            <a:pPr marL="0" indent="0" algn="r" rtl="1">
              <a:buNone/>
            </a:pPr>
            <a:r>
              <a:rPr lang="ar-EG" dirty="0" smtClean="0">
                <a:solidFill>
                  <a:schemeClr val="bg1"/>
                </a:solidFill>
              </a:rPr>
              <a:t>9- اشرب </a:t>
            </a:r>
            <a:r>
              <a:rPr lang="ar-EG" dirty="0">
                <a:solidFill>
                  <a:schemeClr val="bg1"/>
                </a:solidFill>
              </a:rPr>
              <a:t>الحليب.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1129352"/>
          </a:xfrm>
          <a:solidFill>
            <a:srgbClr val="FFFF00"/>
          </a:solidFill>
        </p:spPr>
        <p:txBody>
          <a:bodyPr/>
          <a:lstStyle/>
          <a:p>
            <a:r>
              <a:rPr lang="ar-SA" b="1" dirty="0" smtClean="0">
                <a:solidFill>
                  <a:schemeClr val="bg1"/>
                </a:solidFill>
              </a:rPr>
              <a:t>التعامل مع الضغوط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82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عنصر نائب للمحتوى 2"/>
          <p:cNvSpPr>
            <a:spLocks noGrp="1"/>
          </p:cNvSpPr>
          <p:nvPr>
            <p:ph idx="1"/>
          </p:nvPr>
        </p:nvSpPr>
        <p:spPr>
          <a:xfrm>
            <a:off x="1484310" y="1571258"/>
            <a:ext cx="10018713" cy="3191811"/>
          </a:xfrm>
        </p:spPr>
        <p:txBody>
          <a:bodyPr/>
          <a:lstStyle/>
          <a:p>
            <a:pPr algn="ctr" rtl="1" eaLnBrk="1" hangingPunct="1">
              <a:buFont typeface="Arial" panose="020B0604020202020204" pitchFamily="34" charset="0"/>
              <a:buNone/>
            </a:pPr>
            <a:r>
              <a:rPr lang="ar-SA" altLang="en-US" sz="4000" b="1" dirty="0" smtClean="0">
                <a:solidFill>
                  <a:srgbClr val="009900"/>
                </a:solidFill>
              </a:rPr>
              <a:t>تم</a:t>
            </a:r>
            <a:r>
              <a:rPr lang="ar-EG" altLang="en-US" sz="4000" b="1" dirty="0" smtClean="0">
                <a:solidFill>
                  <a:srgbClr val="009900"/>
                </a:solidFill>
              </a:rPr>
              <a:t>ت المحاضرة </a:t>
            </a:r>
          </a:p>
          <a:p>
            <a:pPr algn="ctr" rtl="1" eaLnBrk="1" hangingPunct="1">
              <a:buFont typeface="Arial" panose="020B0604020202020204" pitchFamily="34" charset="0"/>
              <a:buNone/>
            </a:pPr>
            <a:r>
              <a:rPr lang="ar-SA" altLang="en-US" sz="4000" b="1" dirty="0" smtClean="0">
                <a:solidFill>
                  <a:srgbClr val="660066"/>
                </a:solidFill>
              </a:rPr>
              <a:t> </a:t>
            </a:r>
            <a:r>
              <a:rPr lang="ar-SA" altLang="en-US" sz="4000" b="1" dirty="0">
                <a:solidFill>
                  <a:srgbClr val="660066"/>
                </a:solidFill>
              </a:rPr>
              <a:t>بحمد الله تعالى</a:t>
            </a:r>
          </a:p>
          <a:p>
            <a:pPr algn="ctr" rtl="1" eaLnBrk="1" hangingPunct="1">
              <a:buFont typeface="Arial" panose="020B0604020202020204" pitchFamily="34" charset="0"/>
              <a:buNone/>
            </a:pPr>
            <a:endParaRPr lang="en-US" altLang="en-US" sz="9600" b="1" dirty="0">
              <a:solidFill>
                <a:srgbClr val="660066"/>
              </a:solidFill>
            </a:endParaRPr>
          </a:p>
        </p:txBody>
      </p:sp>
      <p:sp>
        <p:nvSpPr>
          <p:cNvPr id="44038" name="عنصر نائب لرقم الشريحة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CD5CC7E-D77B-4162-92A6-FD518CBCDB7D}" type="slidenum">
              <a:rPr lang="en-US" altLang="en-US" sz="2000" b="1">
                <a:latin typeface="Calibri" panose="020F0502020204030204" pitchFamily="34" charset="0"/>
              </a:rPr>
              <a:pPr eaLnBrk="1" hangingPunct="1"/>
              <a:t>35</a:t>
            </a:fld>
            <a:endParaRPr lang="en-US" altLang="en-US" sz="2000" b="1">
              <a:latin typeface="Calibri" panose="020F0502020204030204" pitchFamily="34" charset="0"/>
            </a:endParaRPr>
          </a:p>
        </p:txBody>
      </p:sp>
      <p:sp>
        <p:nvSpPr>
          <p:cNvPr id="5" name="وجه ضاحك 4"/>
          <p:cNvSpPr/>
          <p:nvPr/>
        </p:nvSpPr>
        <p:spPr>
          <a:xfrm>
            <a:off x="4088692" y="3433090"/>
            <a:ext cx="4104000" cy="3214710"/>
          </a:xfrm>
          <a:prstGeom prst="smileyFace">
            <a:avLst/>
          </a:prstGeom>
          <a:solidFill>
            <a:srgbClr val="FFFF00">
              <a:alpha val="99000"/>
            </a:srgbClr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37783" y="4717279"/>
            <a:ext cx="4454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600" b="1" dirty="0" smtClean="0">
                <a:solidFill>
                  <a:srgbClr val="FF0000"/>
                </a:solidFill>
              </a:rPr>
              <a:t>أ/ </a:t>
            </a:r>
            <a:r>
              <a:rPr lang="ar-JO" sz="3600" b="1" dirty="0" smtClean="0">
                <a:solidFill>
                  <a:srgbClr val="FF0000"/>
                </a:solidFill>
              </a:rPr>
              <a:t>ايمن العمري 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0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678975"/>
          </a:xfrm>
        </p:spPr>
        <p:txBody>
          <a:bodyPr>
            <a:normAutofit fontScale="90000"/>
          </a:bodyPr>
          <a:lstStyle/>
          <a:p>
            <a:r>
              <a:rPr lang="ar-EG" b="1" dirty="0">
                <a:solidFill>
                  <a:schemeClr val="accent2"/>
                </a:solidFill>
              </a:rPr>
              <a:t>أهداف الوحدة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569493"/>
            <a:ext cx="10375594" cy="4981432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ar-EG" sz="2600" dirty="0">
                <a:solidFill>
                  <a:srgbClr val="FF0000"/>
                </a:solidFill>
              </a:rPr>
              <a:t>يتوقع منك عزيزي الطالب، بعد دراسة هذه الوحدة، أن تحقق النتاجات الآتية:</a:t>
            </a:r>
            <a:endParaRPr lang="ar-EG" sz="2600" dirty="0" smtClean="0">
              <a:solidFill>
                <a:srgbClr val="FF0000"/>
              </a:solidFill>
            </a:endParaRPr>
          </a:p>
          <a:p>
            <a:pPr marL="514350" indent="-514350" algn="r" rtl="1">
              <a:buFont typeface="+mj-lt"/>
              <a:buAutoNum type="arabicPeriod"/>
            </a:pPr>
            <a:r>
              <a:rPr lang="ar-EG" sz="2800" dirty="0" smtClean="0">
                <a:solidFill>
                  <a:schemeClr val="bg1"/>
                </a:solidFill>
              </a:rPr>
              <a:t>تتعرف </a:t>
            </a:r>
            <a:r>
              <a:rPr lang="ar-EG" sz="2800" dirty="0">
                <a:solidFill>
                  <a:schemeClr val="bg1"/>
                </a:solidFill>
              </a:rPr>
              <a:t>أسلوبك في إدارة الوقت وتقيم مدى فعاليته.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EG" sz="2800" dirty="0" smtClean="0">
                <a:solidFill>
                  <a:schemeClr val="bg1"/>
                </a:solidFill>
              </a:rPr>
              <a:t>تحدد </a:t>
            </a:r>
            <a:r>
              <a:rPr lang="ar-EG" sz="2800" dirty="0">
                <a:solidFill>
                  <a:schemeClr val="bg1"/>
                </a:solidFill>
              </a:rPr>
              <a:t>أوقاتك اليومية الضائعة.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EG" sz="2800" dirty="0" smtClean="0">
                <a:solidFill>
                  <a:schemeClr val="bg1"/>
                </a:solidFill>
              </a:rPr>
              <a:t>تتعرف </a:t>
            </a:r>
            <a:r>
              <a:rPr lang="ar-EG" sz="2800" dirty="0">
                <a:solidFill>
                  <a:schemeClr val="bg1"/>
                </a:solidFill>
              </a:rPr>
              <a:t>المتطلبات اللازمة لإدارة الوقت وتنظيمه.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EG" sz="2800" dirty="0" smtClean="0">
                <a:solidFill>
                  <a:schemeClr val="bg1"/>
                </a:solidFill>
              </a:rPr>
              <a:t>تطبق </a:t>
            </a:r>
            <a:r>
              <a:rPr lang="ar-EG" sz="2800" dirty="0">
                <a:solidFill>
                  <a:schemeClr val="bg1"/>
                </a:solidFill>
              </a:rPr>
              <a:t>الوسائل المثلى في إدارة الوقت وطرق استثماره.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EG" sz="2800" dirty="0" smtClean="0">
                <a:solidFill>
                  <a:schemeClr val="bg1"/>
                </a:solidFill>
              </a:rPr>
              <a:t>تُعد </a:t>
            </a:r>
            <a:r>
              <a:rPr lang="ar-EG" sz="2800" dirty="0">
                <a:solidFill>
                  <a:schemeClr val="bg1"/>
                </a:solidFill>
              </a:rPr>
              <a:t>جداول الوقت وتستخدمها.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EG" sz="2800" dirty="0" smtClean="0">
                <a:solidFill>
                  <a:schemeClr val="bg1"/>
                </a:solidFill>
              </a:rPr>
              <a:t>تحدد </a:t>
            </a:r>
            <a:r>
              <a:rPr lang="ar-EG" sz="2800" dirty="0">
                <a:solidFill>
                  <a:schemeClr val="bg1"/>
                </a:solidFill>
              </a:rPr>
              <a:t>مصادر الضغوط.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EG" sz="2800" dirty="0" smtClean="0">
                <a:solidFill>
                  <a:schemeClr val="bg1"/>
                </a:solidFill>
              </a:rPr>
              <a:t>تحدد </a:t>
            </a:r>
            <a:r>
              <a:rPr lang="ar-EG" sz="2800" dirty="0">
                <a:solidFill>
                  <a:schemeClr val="bg1"/>
                </a:solidFill>
              </a:rPr>
              <a:t>ردود الأفعال التي تتبعها في مواجهة الضغوط.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EG" sz="2800" dirty="0" smtClean="0">
                <a:solidFill>
                  <a:schemeClr val="bg1"/>
                </a:solidFill>
              </a:rPr>
              <a:t>تطور </a:t>
            </a:r>
            <a:r>
              <a:rPr lang="ar-EG" sz="2800" dirty="0">
                <a:solidFill>
                  <a:schemeClr val="bg1"/>
                </a:solidFill>
              </a:rPr>
              <a:t>خطة لإدارة الضغوط والتعامل معها.</a:t>
            </a:r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48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3287" y="0"/>
            <a:ext cx="9904981" cy="1183943"/>
          </a:xfrm>
        </p:spPr>
        <p:txBody>
          <a:bodyPr/>
          <a:lstStyle/>
          <a:p>
            <a:pPr algn="r"/>
            <a:r>
              <a:rPr lang="ar-EG" b="1" dirty="0" smtClean="0">
                <a:solidFill>
                  <a:schemeClr val="accent2"/>
                </a:solidFill>
              </a:rPr>
              <a:t>مقدمه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941696"/>
            <a:ext cx="10593959" cy="5431807"/>
          </a:xfrm>
        </p:spPr>
        <p:txBody>
          <a:bodyPr>
            <a:noAutofit/>
          </a:bodyPr>
          <a:lstStyle/>
          <a:p>
            <a:pPr marL="0" indent="0" algn="just" rtl="1">
              <a:buNone/>
            </a:pPr>
            <a:r>
              <a:rPr lang="ar-EG" sz="2800" dirty="0" smtClean="0">
                <a:solidFill>
                  <a:schemeClr val="bg1"/>
                </a:solidFill>
              </a:rPr>
              <a:t>يعد </a:t>
            </a:r>
            <a:r>
              <a:rPr lang="ar-EG" sz="2800" b="1" dirty="0" smtClean="0">
                <a:solidFill>
                  <a:srgbClr val="FF0000"/>
                </a:solidFill>
              </a:rPr>
              <a:t>الاستفادة </a:t>
            </a:r>
            <a:r>
              <a:rPr lang="ar-EG" sz="2800" b="1" dirty="0">
                <a:solidFill>
                  <a:srgbClr val="FF0000"/>
                </a:solidFill>
              </a:rPr>
              <a:t>من الوقت هو الحد الفارق ما بين الناجحين والفاشلين</a:t>
            </a:r>
            <a:r>
              <a:rPr lang="ar-EG" sz="2800" dirty="0">
                <a:solidFill>
                  <a:srgbClr val="FF0000"/>
                </a:solidFill>
              </a:rPr>
              <a:t> </a:t>
            </a:r>
            <a:r>
              <a:rPr lang="ar-EG" sz="2800" dirty="0">
                <a:solidFill>
                  <a:schemeClr val="bg1"/>
                </a:solidFill>
              </a:rPr>
              <a:t>في هذه </a:t>
            </a:r>
            <a:r>
              <a:rPr lang="ar-EG" sz="2800" dirty="0" smtClean="0">
                <a:solidFill>
                  <a:schemeClr val="bg1"/>
                </a:solidFill>
              </a:rPr>
              <a:t>الحياة.</a:t>
            </a:r>
          </a:p>
          <a:p>
            <a:pPr marL="0" indent="0" algn="just" rtl="1">
              <a:buNone/>
            </a:pPr>
            <a:r>
              <a:rPr lang="ar-EG" sz="2800" dirty="0" smtClean="0">
                <a:solidFill>
                  <a:schemeClr val="bg1"/>
                </a:solidFill>
              </a:rPr>
              <a:t> </a:t>
            </a:r>
            <a:r>
              <a:rPr lang="ar-EG" sz="2800" dirty="0">
                <a:solidFill>
                  <a:schemeClr val="bg1"/>
                </a:solidFill>
              </a:rPr>
              <a:t>إذ أن </a:t>
            </a:r>
            <a:r>
              <a:rPr lang="ar-EG" sz="2800" b="1" dirty="0">
                <a:solidFill>
                  <a:srgbClr val="7030A0"/>
                </a:solidFill>
              </a:rPr>
              <a:t>السمة المشتركة بين كل </a:t>
            </a:r>
            <a:r>
              <a:rPr lang="ar-EG" sz="2800" b="1" dirty="0" smtClean="0">
                <a:solidFill>
                  <a:srgbClr val="7030A0"/>
                </a:solidFill>
              </a:rPr>
              <a:t>الناجحين هو </a:t>
            </a:r>
            <a:r>
              <a:rPr lang="ar-EG" sz="2800" b="1" dirty="0">
                <a:solidFill>
                  <a:srgbClr val="7030A0"/>
                </a:solidFill>
              </a:rPr>
              <a:t>قدرتهم على الموازنة ما بين الأهداف التي يرغبون في تحقيقها والواجبات اللازمة عليهم</a:t>
            </a:r>
            <a:r>
              <a:rPr lang="ar-EG" sz="2800" dirty="0">
                <a:solidFill>
                  <a:schemeClr val="bg1"/>
                </a:solidFill>
              </a:rPr>
              <a:t>، وهذه الموازنة </a:t>
            </a:r>
            <a:r>
              <a:rPr lang="ar-EG" sz="2800" dirty="0">
                <a:solidFill>
                  <a:srgbClr val="FF0000"/>
                </a:solidFill>
              </a:rPr>
              <a:t>تأتي من </a:t>
            </a:r>
            <a:r>
              <a:rPr lang="ar-EG" sz="2800" dirty="0" smtClean="0">
                <a:solidFill>
                  <a:srgbClr val="FF0000"/>
                </a:solidFill>
              </a:rPr>
              <a:t>خلال إدارتهم </a:t>
            </a:r>
            <a:r>
              <a:rPr lang="ar-EG" sz="2800" dirty="0">
                <a:solidFill>
                  <a:srgbClr val="FF0000"/>
                </a:solidFill>
              </a:rPr>
              <a:t>لذواتهم</a:t>
            </a:r>
            <a:r>
              <a:rPr lang="ar-EG" sz="2800" dirty="0">
                <a:solidFill>
                  <a:schemeClr val="bg1"/>
                </a:solidFill>
              </a:rPr>
              <a:t>، وهذه الإدارة للذات تحتاج قبل كل شيء إلى أهداف تسير على هداها</a:t>
            </a:r>
            <a:r>
              <a:rPr lang="ar-EG" sz="2800" dirty="0" smtClean="0">
                <a:solidFill>
                  <a:schemeClr val="bg1"/>
                </a:solidFill>
              </a:rPr>
              <a:t>،</a:t>
            </a:r>
          </a:p>
          <a:p>
            <a:pPr marL="0" indent="0" algn="just" rtl="1">
              <a:buNone/>
            </a:pPr>
            <a:r>
              <a:rPr lang="ar-EG" sz="2800" b="1" dirty="0" smtClean="0">
                <a:solidFill>
                  <a:srgbClr val="FF0000"/>
                </a:solidFill>
              </a:rPr>
              <a:t>إذ </a:t>
            </a:r>
            <a:r>
              <a:rPr lang="ar-EG" sz="2800" b="1" dirty="0">
                <a:solidFill>
                  <a:srgbClr val="FF0000"/>
                </a:solidFill>
              </a:rPr>
              <a:t>لا حاجة إلى إدارة الوقت </a:t>
            </a:r>
            <a:r>
              <a:rPr lang="ar-EG" sz="2800" b="1" dirty="0" smtClean="0">
                <a:solidFill>
                  <a:srgbClr val="FF0000"/>
                </a:solidFill>
              </a:rPr>
              <a:t>بدون أهداف </a:t>
            </a:r>
            <a:r>
              <a:rPr lang="ar-EG" sz="2800" b="1" dirty="0">
                <a:solidFill>
                  <a:srgbClr val="FF0000"/>
                </a:solidFill>
              </a:rPr>
              <a:t>يضعها المرء لحياته</a:t>
            </a:r>
            <a:r>
              <a:rPr lang="ar-EG" sz="2800" dirty="0">
                <a:solidFill>
                  <a:schemeClr val="bg1"/>
                </a:solidFill>
              </a:rPr>
              <a:t>، لأن حياته ستسير في كل الاتجاهات مما يجعل من حياة الإنسان حياة مشتتة لا تحقق شيء </a:t>
            </a:r>
            <a:r>
              <a:rPr lang="ar-EG" sz="2800" dirty="0" smtClean="0">
                <a:solidFill>
                  <a:schemeClr val="bg1"/>
                </a:solidFill>
              </a:rPr>
              <a:t>وإن حققت </a:t>
            </a:r>
            <a:r>
              <a:rPr lang="ar-EG" sz="2800" dirty="0">
                <a:solidFill>
                  <a:schemeClr val="bg1"/>
                </a:solidFill>
              </a:rPr>
              <a:t>شيء فسيكون ذلك الإنجاز ضعيفاً وذلك نتيجة عدم التركيز على أهداف معينة.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82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2279175"/>
            <a:ext cx="10018713" cy="3657601"/>
          </a:xfrm>
          <a:noFill/>
        </p:spPr>
        <p:txBody>
          <a:bodyPr>
            <a:normAutofit/>
          </a:bodyPr>
          <a:lstStyle/>
          <a:p>
            <a:pPr algn="just" rtl="1"/>
            <a:r>
              <a:rPr lang="ar-EG" sz="2800" dirty="0" smtClean="0">
                <a:solidFill>
                  <a:schemeClr val="bg1"/>
                </a:solidFill>
              </a:rPr>
              <a:t>إن </a:t>
            </a:r>
            <a:r>
              <a:rPr lang="ar-EG" sz="2800" dirty="0">
                <a:solidFill>
                  <a:schemeClr val="bg1"/>
                </a:solidFill>
              </a:rPr>
              <a:t>الإدارة الصحيحة للوقت تضيف إلى حياتك ساعات طوال إذا أحسنت استغلال الأوقات </a:t>
            </a:r>
            <a:r>
              <a:rPr lang="ar-EG" sz="2800" dirty="0" smtClean="0">
                <a:solidFill>
                  <a:schemeClr val="bg1"/>
                </a:solidFill>
              </a:rPr>
              <a:t>الضائعة.</a:t>
            </a:r>
          </a:p>
          <a:p>
            <a:pPr algn="just" rtl="1"/>
            <a:r>
              <a:rPr lang="ar-EG" sz="2800" dirty="0" smtClean="0">
                <a:solidFill>
                  <a:schemeClr val="bg1"/>
                </a:solidFill>
              </a:rPr>
              <a:t>فإضافة </a:t>
            </a:r>
            <a:r>
              <a:rPr lang="ar-EG" sz="2800" dirty="0">
                <a:solidFill>
                  <a:schemeClr val="bg1"/>
                </a:solidFill>
              </a:rPr>
              <a:t>15 دقيقة كل </a:t>
            </a:r>
            <a:r>
              <a:rPr lang="ar-EG" sz="2800" dirty="0" smtClean="0">
                <a:solidFill>
                  <a:schemeClr val="bg1"/>
                </a:solidFill>
              </a:rPr>
              <a:t>يوم تعنى </a:t>
            </a:r>
            <a:r>
              <a:rPr lang="ar-EG" sz="2800" dirty="0">
                <a:solidFill>
                  <a:schemeClr val="bg1"/>
                </a:solidFill>
              </a:rPr>
              <a:t>إضافة 13 يوم عمل كل </a:t>
            </a:r>
            <a:r>
              <a:rPr lang="ar-EG" sz="2800" dirty="0" smtClean="0">
                <a:solidFill>
                  <a:schemeClr val="bg1"/>
                </a:solidFill>
              </a:rPr>
              <a:t>عام.</a:t>
            </a:r>
          </a:p>
          <a:p>
            <a:pPr algn="just" rtl="1"/>
            <a:r>
              <a:rPr lang="ar-EG" sz="2800" dirty="0" smtClean="0">
                <a:solidFill>
                  <a:schemeClr val="bg1"/>
                </a:solidFill>
              </a:rPr>
              <a:t>وإضافة </a:t>
            </a:r>
            <a:r>
              <a:rPr lang="ar-EG" sz="2800" dirty="0">
                <a:solidFill>
                  <a:schemeClr val="bg1"/>
                </a:solidFill>
              </a:rPr>
              <a:t>30 دقيقة كل يوم تعنى انك تضيف 26 يوم عمل كل عام, إن هذا يعادل </a:t>
            </a:r>
            <a:r>
              <a:rPr lang="ar-EG" sz="2800" dirty="0" smtClean="0">
                <a:solidFill>
                  <a:schemeClr val="bg1"/>
                </a:solidFill>
              </a:rPr>
              <a:t>شهرا جديدا </a:t>
            </a:r>
            <a:r>
              <a:rPr lang="ar-EG" sz="2800" dirty="0">
                <a:solidFill>
                  <a:schemeClr val="bg1"/>
                </a:solidFill>
              </a:rPr>
              <a:t>كل </a:t>
            </a:r>
            <a:r>
              <a:rPr lang="ar-EG" sz="2800" dirty="0" smtClean="0">
                <a:solidFill>
                  <a:schemeClr val="bg1"/>
                </a:solidFill>
              </a:rPr>
              <a:t>عام.</a:t>
            </a:r>
          </a:p>
          <a:p>
            <a:pPr marL="0" indent="0" algn="just" rtl="1">
              <a:buNone/>
            </a:pP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951931"/>
          </a:xfrm>
          <a:solidFill>
            <a:srgbClr val="00B0F0"/>
          </a:solidFill>
        </p:spPr>
        <p:txBody>
          <a:bodyPr/>
          <a:lstStyle/>
          <a:p>
            <a:pPr algn="r"/>
            <a:r>
              <a:rPr lang="ar-EG" dirty="0" smtClean="0">
                <a:solidFill>
                  <a:schemeClr val="bg1"/>
                </a:solidFill>
              </a:rPr>
              <a:t>أولا</a:t>
            </a:r>
            <a:r>
              <a:rPr lang="ar-JO" dirty="0" smtClean="0">
                <a:solidFill>
                  <a:schemeClr val="bg1"/>
                </a:solidFill>
              </a:rPr>
              <a:t>:</a:t>
            </a:r>
            <a:r>
              <a:rPr lang="ar-SA" dirty="0" err="1" smtClean="0">
                <a:solidFill>
                  <a:schemeClr val="bg1"/>
                </a:solidFill>
              </a:rPr>
              <a:t>إ</a:t>
            </a:r>
            <a:r>
              <a:rPr lang="ar-JO" dirty="0" smtClean="0">
                <a:solidFill>
                  <a:schemeClr val="bg1"/>
                </a:solidFill>
              </a:rPr>
              <a:t>دارة الوقت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27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b="1" dirty="0" smtClean="0">
                <a:solidFill>
                  <a:schemeClr val="accent2"/>
                </a:solidFill>
              </a:rPr>
              <a:t>نشاط جماعي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ar-EG" b="1" dirty="0" smtClean="0">
                <a:solidFill>
                  <a:srgbClr val="FF0000"/>
                </a:solidFill>
              </a:rPr>
              <a:t>اذكر الخطوات الناجحة لإدارة الوقت، مع تناول احدى الخطوات بالتفصيل؟</a:t>
            </a:r>
          </a:p>
          <a:p>
            <a:pPr algn="r" rtl="1"/>
            <a:r>
              <a:rPr lang="ar-EG" b="1" dirty="0" smtClean="0">
                <a:solidFill>
                  <a:srgbClr val="FF0000"/>
                </a:solidFill>
              </a:rPr>
              <a:t>تكلم باختصار عن أهم الخطوات الناجحة لإدارة الوقت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25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061113"/>
          </a:xfrm>
        </p:spPr>
        <p:txBody>
          <a:bodyPr/>
          <a:lstStyle/>
          <a:p>
            <a:r>
              <a:rPr lang="ar-EG" b="1" dirty="0" smtClean="0">
                <a:solidFill>
                  <a:srgbClr val="002060"/>
                </a:solidFill>
              </a:rPr>
              <a:t>مخطط الخطوات الناجحة لإدارة الوقت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2238233"/>
            <a:ext cx="10018713" cy="3552967"/>
          </a:xfrm>
        </p:spPr>
        <p:txBody>
          <a:bodyPr/>
          <a:lstStyle/>
          <a:p>
            <a:pPr marL="0" indent="0" algn="just" rtl="1">
              <a:buNone/>
            </a:pPr>
            <a:r>
              <a:rPr lang="ar-JO" sz="3600" dirty="0" smtClean="0">
                <a:solidFill>
                  <a:srgbClr val="FF0000"/>
                </a:solidFill>
              </a:rPr>
              <a:t>يوضح </a:t>
            </a:r>
            <a:r>
              <a:rPr lang="ar-JO" sz="3600" dirty="0">
                <a:solidFill>
                  <a:srgbClr val="FF0000"/>
                </a:solidFill>
              </a:rPr>
              <a:t>المخطط خطوات إدارة الوقت بنجاح </a:t>
            </a:r>
            <a:r>
              <a:rPr lang="ar-JO" sz="3600" dirty="0">
                <a:solidFill>
                  <a:schemeClr val="bg1"/>
                </a:solidFill>
              </a:rPr>
              <a:t>مبتدأً</a:t>
            </a:r>
            <a:r>
              <a:rPr lang="ar-JO" sz="3600" dirty="0">
                <a:solidFill>
                  <a:srgbClr val="FF0000"/>
                </a:solidFill>
              </a:rPr>
              <a:t> </a:t>
            </a:r>
            <a:r>
              <a:rPr lang="ar-JO" sz="3600" u="sng" dirty="0">
                <a:solidFill>
                  <a:srgbClr val="FF0000"/>
                </a:solidFill>
              </a:rPr>
              <a:t>بمفهوم إدارة الوقت </a:t>
            </a:r>
            <a:r>
              <a:rPr lang="ar-JO" sz="3600" dirty="0">
                <a:solidFill>
                  <a:schemeClr val="bg1"/>
                </a:solidFill>
              </a:rPr>
              <a:t>ومنتهياً</a:t>
            </a:r>
            <a:r>
              <a:rPr lang="ar-JO" sz="3600" dirty="0">
                <a:solidFill>
                  <a:srgbClr val="FF0000"/>
                </a:solidFill>
              </a:rPr>
              <a:t> </a:t>
            </a:r>
            <a:r>
              <a:rPr lang="ar-JO" sz="3600" u="sng" dirty="0">
                <a:solidFill>
                  <a:srgbClr val="FF0000"/>
                </a:solidFill>
              </a:rPr>
              <a:t>بتقييم أداءك في أدارة وقتك</a:t>
            </a:r>
            <a:endParaRPr lang="en-US" sz="3600" u="sng" dirty="0">
              <a:solidFill>
                <a:srgbClr val="FF0000"/>
              </a:solidFill>
            </a:endParaRPr>
          </a:p>
          <a:p>
            <a:pPr marL="0" indent="0" algn="r" rtl="1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03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92573" y="1070146"/>
            <a:ext cx="10031105" cy="55490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150125"/>
            <a:ext cx="10018713" cy="764275"/>
          </a:xfrm>
        </p:spPr>
        <p:txBody>
          <a:bodyPr>
            <a:normAutofit/>
          </a:bodyPr>
          <a:lstStyle/>
          <a:p>
            <a:r>
              <a:rPr lang="ar-SA" b="1" dirty="0" smtClean="0">
                <a:solidFill>
                  <a:schemeClr val="accent3"/>
                </a:solidFill>
              </a:rPr>
              <a:t>خطوات إدارة الوقت</a:t>
            </a:r>
            <a:endParaRPr lang="en-US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4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980</TotalTime>
  <Words>1471</Words>
  <Application>Microsoft Office PowerPoint</Application>
  <PresentationFormat>Custom</PresentationFormat>
  <Paragraphs>159</Paragraphs>
  <Slides>35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Parallax</vt:lpstr>
      <vt:lpstr>PowerPoint Presentation</vt:lpstr>
      <vt:lpstr>PowerPoint Presentation</vt:lpstr>
      <vt:lpstr>موضوعات الوحدة</vt:lpstr>
      <vt:lpstr>أهداف الوحدة</vt:lpstr>
      <vt:lpstr>مقدمه</vt:lpstr>
      <vt:lpstr>أولا:إدارة الوقت </vt:lpstr>
      <vt:lpstr>نشاط جماعي</vt:lpstr>
      <vt:lpstr>مخطط الخطوات الناجحة لإدارة الوقت</vt:lpstr>
      <vt:lpstr>خطوات إدارة الوقت</vt:lpstr>
      <vt:lpstr>PowerPoint Presentation</vt:lpstr>
      <vt:lpstr>الخطوة (1)   معرفة ماهية الوقت وإدارته</vt:lpstr>
      <vt:lpstr>مفهوم إدارة الوقت</vt:lpstr>
      <vt:lpstr>PowerPoint Presentation</vt:lpstr>
      <vt:lpstr>PowerPoint Presentation</vt:lpstr>
      <vt:lpstr>تذكر أن الإنسان الناجح هو الذي يحقق النتائج المطلوبة في الوقت المتاح.  أولويات إدارة الوقت</vt:lpstr>
      <vt:lpstr>نشاط جماعي</vt:lpstr>
      <vt:lpstr>العوامل التي تسهم في هدر الوقت وضياعه</vt:lpstr>
      <vt:lpstr>نشاط جماعي</vt:lpstr>
      <vt:lpstr>استراتيجيات الإدارة الفعالة للوقت</vt:lpstr>
      <vt:lpstr>نشاط جماعي</vt:lpstr>
      <vt:lpstr>العوامل المؤثرة في عدم الاستغلال الفعال للوقت</vt:lpstr>
      <vt:lpstr>PowerPoint Presentation</vt:lpstr>
      <vt:lpstr>نشاط جماعي</vt:lpstr>
      <vt:lpstr>قواعد تخطيط الجداول وتوزيع المهام خلال اليوم</vt:lpstr>
      <vt:lpstr>PowerPoint Presentation</vt:lpstr>
      <vt:lpstr>نشاط جماعي</vt:lpstr>
      <vt:lpstr>ثانيا: مزايا استراتيجيات الإدارة الفعالة للوقت</vt:lpstr>
      <vt:lpstr>ثالثا: التعامل مع الضغوط</vt:lpstr>
      <vt:lpstr>مصادر الضغوط من حيث المنشأ</vt:lpstr>
      <vt:lpstr>تجنب الضغوط</vt:lpstr>
      <vt:lpstr>نشاط جماعي</vt:lpstr>
      <vt:lpstr>مسببات الضغط على الصعيد الدراسي</vt:lpstr>
      <vt:lpstr>نشاط جماعي</vt:lpstr>
      <vt:lpstr>التعامل مع الضغوط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</dc:creator>
  <cp:lastModifiedBy>Ayman Al-omeri</cp:lastModifiedBy>
  <cp:revision>99</cp:revision>
  <dcterms:created xsi:type="dcterms:W3CDTF">2014-09-18T17:57:28Z</dcterms:created>
  <dcterms:modified xsi:type="dcterms:W3CDTF">2014-10-26T11:58:25Z</dcterms:modified>
</cp:coreProperties>
</file>