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الخامسة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مراحل تصميم المنتج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247.WAV">
            <a:hlinkClick r:id="" action="ppaction://media"/>
          </p:cNvPr>
          <p:cNvPicPr>
            <a:picLocks noRot="1" noChangeAspect="1"/>
          </p:cNvPicPr>
          <p:nvPr>
            <a:wavAudioFile r:embed="rId1" name="~PP24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 Box 177"/>
          <p:cNvSpPr txBox="1">
            <a:spLocks noChangeArrowheads="1"/>
          </p:cNvSpPr>
          <p:nvPr/>
        </p:nvSpPr>
        <p:spPr bwMode="auto">
          <a:xfrm>
            <a:off x="3646528" y="1028002"/>
            <a:ext cx="2714644" cy="21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E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Simplified Arabic" pitchFamily="2" charset="-78"/>
              </a:rPr>
              <a:t>معلومات عن المشاكل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Simplified Arabic" pitchFamily="2" charset="-78"/>
              </a:rPr>
              <a:t> </a:t>
            </a:r>
            <a:r>
              <a:rPr kumimoji="0" lang="ar-EG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Simplified Arabic" pitchFamily="2" charset="-78"/>
              </a:rPr>
              <a:t> والأهداف المراد تناولها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Arial" pitchFamily="34" charset="0"/>
              <a:cs typeface="Simplified Arabic" pitchFamily="2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257143" y="285728"/>
            <a:ext cx="3574129" cy="876993"/>
            <a:chOff x="5396" y="491"/>
            <a:chExt cx="2888" cy="1390"/>
          </a:xfrm>
          <a:noFill/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396" y="491"/>
              <a:ext cx="2888" cy="937"/>
            </a:xfrm>
            <a:prstGeom prst="rect">
              <a:avLst/>
            </a:prstGeom>
            <a:solidFill>
              <a:schemeClr val="tx1"/>
            </a:solidFill>
            <a:ln w="38100" cmpd="dbl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EG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396" y="497"/>
              <a:ext cx="2888" cy="1384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6000"/>
                </a:lnSpc>
                <a:spcAft>
                  <a:spcPts val="1000"/>
                </a:spcAft>
              </a:pPr>
              <a:r>
                <a:rPr lang="ar-EG" sz="1400" b="1" u="sng" dirty="0" smtClean="0">
                  <a:solidFill>
                    <a:schemeClr val="bg1"/>
                  </a:solidFill>
                  <a:latin typeface="+mj-lt"/>
                </a:rPr>
                <a:t>مرحلة </a:t>
              </a:r>
              <a:r>
                <a:rPr lang="ar-SA" sz="1400" b="1" u="sng" dirty="0" smtClean="0">
                  <a:solidFill>
                    <a:schemeClr val="bg1"/>
                  </a:solidFill>
                  <a:latin typeface="+mj-lt"/>
                </a:rPr>
                <a:t>التصور</a:t>
              </a:r>
              <a:r>
                <a:rPr lang="en-US" sz="1400" b="1" u="sng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ar-EG" sz="1400" b="1" u="sng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u="sng" dirty="0" smtClean="0">
                  <a:solidFill>
                    <a:schemeClr val="bg1"/>
                  </a:solidFill>
                  <a:latin typeface="+mj-lt"/>
                </a:rPr>
                <a:t>stage</a:t>
              </a:r>
              <a:r>
                <a:rPr lang="ar-SA" sz="1400" b="1" u="sng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400" b="1" u="sng" dirty="0" smtClean="0">
                  <a:solidFill>
                    <a:schemeClr val="bg1"/>
                  </a:solidFill>
                  <a:latin typeface="+mj-lt"/>
                </a:rPr>
                <a:t>Conception</a:t>
              </a:r>
            </a:p>
            <a:p>
              <a:pPr algn="ctr"/>
              <a:r>
                <a:rPr lang="ar-EG" sz="1400" b="1" dirty="0" smtClean="0">
                  <a:solidFill>
                    <a:schemeClr val="bg1"/>
                  </a:solidFill>
                  <a:latin typeface="+mj-lt"/>
                  <a:ea typeface="Arial" pitchFamily="34" charset="0"/>
                  <a:cs typeface="+mj-cs"/>
                </a:rPr>
                <a:t> </a:t>
              </a:r>
              <a:r>
                <a:rPr lang="ar-EG" sz="1400" b="1" dirty="0" smtClean="0">
                  <a:solidFill>
                    <a:schemeClr val="bg1"/>
                  </a:solidFill>
                  <a:latin typeface="+mj-lt"/>
                </a:rPr>
                <a:t>تكوين أفكار حول الأهداف الرئيسية لعملية التصميم القائمة</a:t>
              </a:r>
              <a:endParaRPr lang="en-US" sz="1400" dirty="0" smtClean="0">
                <a:solidFill>
                  <a:schemeClr val="bg1"/>
                </a:solidFill>
                <a:latin typeface="+mj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+mj-cs"/>
              </a:endParaRPr>
            </a:p>
          </p:txBody>
        </p:sp>
      </p:grpSp>
      <p:grpSp>
        <p:nvGrpSpPr>
          <p:cNvPr id="13" name="Group 93"/>
          <p:cNvGrpSpPr/>
          <p:nvPr/>
        </p:nvGrpSpPr>
        <p:grpSpPr>
          <a:xfrm>
            <a:off x="3251491" y="906898"/>
            <a:ext cx="3571828" cy="947464"/>
            <a:chOff x="2159254" y="1586180"/>
            <a:chExt cx="2678871" cy="1305124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2159254" y="2004337"/>
              <a:ext cx="2678871" cy="886967"/>
              <a:chOff x="3524" y="3281"/>
              <a:chExt cx="2880" cy="1580"/>
            </a:xfrm>
            <a:noFill/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3524" y="3281"/>
                <a:ext cx="2880" cy="1580"/>
              </a:xfrm>
              <a:prstGeom prst="rect">
                <a:avLst/>
              </a:prstGeom>
              <a:solidFill>
                <a:schemeClr val="tx1"/>
              </a:solidFill>
              <a:ln w="38100" cmpd="dbl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54000" tIns="54000" rIns="54000" bIns="54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3524" y="3453"/>
                <a:ext cx="2822" cy="1348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6000"/>
                  </a:lnSpc>
                  <a:spcAft>
                    <a:spcPts val="1000"/>
                  </a:spcAft>
                </a:pPr>
                <a:r>
                  <a:rPr lang="ar-EG" sz="1400" b="1" u="sng" dirty="0" smtClean="0">
                    <a:solidFill>
                      <a:schemeClr val="bg1"/>
                    </a:solidFill>
                  </a:rPr>
                  <a:t>مرحلة </a:t>
                </a:r>
                <a:r>
                  <a:rPr lang="ar-SA" sz="1400" b="1" u="sng" dirty="0" smtClean="0">
                    <a:solidFill>
                      <a:schemeClr val="bg1"/>
                    </a:solidFill>
                  </a:rPr>
                  <a:t>الاستقصاء</a:t>
                </a:r>
                <a:r>
                  <a:rPr lang="en-US" sz="1400" b="1" u="sng" dirty="0" smtClean="0">
                    <a:solidFill>
                      <a:schemeClr val="bg1"/>
                    </a:solidFill>
                  </a:rPr>
                  <a:t>stage </a:t>
                </a:r>
                <a:r>
                  <a:rPr lang="ar-SA" sz="1400" b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b="1" u="sng" dirty="0" smtClean="0">
                    <a:solidFill>
                      <a:schemeClr val="bg1"/>
                    </a:solidFill>
                  </a:rPr>
                  <a:t>Investigation</a:t>
                </a:r>
              </a:p>
              <a:p>
                <a:pPr algn="ctr">
                  <a:lnSpc>
                    <a:spcPct val="96000"/>
                  </a:lnSpc>
                  <a:spcAft>
                    <a:spcPts val="1000"/>
                  </a:spcAft>
                </a:pPr>
                <a:r>
                  <a:rPr lang="ar-EG" sz="1400" b="1" dirty="0" smtClean="0">
                    <a:solidFill>
                      <a:schemeClr val="bg1"/>
                    </a:solidFill>
                  </a:rPr>
                  <a:t>جمع معلومات عن المنتج موضوع عملية التصميم</a:t>
                </a:r>
                <a:endParaRPr lang="en-US" sz="1400" u="sng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500438" y="1586180"/>
              <a:ext cx="0" cy="396718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oup 116"/>
          <p:cNvGrpSpPr/>
          <p:nvPr/>
        </p:nvGrpSpPr>
        <p:grpSpPr>
          <a:xfrm>
            <a:off x="1898000" y="961328"/>
            <a:ext cx="3135545" cy="1781186"/>
            <a:chOff x="1525515" y="961328"/>
            <a:chExt cx="3135545" cy="1781186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H="1">
              <a:off x="1529060" y="961328"/>
              <a:ext cx="313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H="1">
              <a:off x="1525515" y="2742514"/>
              <a:ext cx="313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 type="stealth" w="med" len="med"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104"/>
          <p:cNvGrpSpPr/>
          <p:nvPr/>
        </p:nvGrpSpPr>
        <p:grpSpPr>
          <a:xfrm>
            <a:off x="1219200" y="969168"/>
            <a:ext cx="2535711" cy="3960029"/>
            <a:chOff x="-328598" y="1994554"/>
            <a:chExt cx="1901783" cy="5280045"/>
          </a:xfrm>
        </p:grpSpPr>
        <p:sp>
          <p:nvSpPr>
            <p:cNvPr id="22" name="Line 54"/>
            <p:cNvSpPr>
              <a:spLocks noChangeShapeType="1"/>
            </p:cNvSpPr>
            <p:nvPr/>
          </p:nvSpPr>
          <p:spPr bwMode="auto">
            <a:xfrm>
              <a:off x="180950" y="7274599"/>
              <a:ext cx="504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3" name="Text Box 75"/>
            <p:cNvSpPr txBox="1">
              <a:spLocks noChangeArrowheads="1"/>
            </p:cNvSpPr>
            <p:nvPr/>
          </p:nvSpPr>
          <p:spPr bwMode="auto">
            <a:xfrm>
              <a:off x="-328598" y="6959818"/>
              <a:ext cx="1901783" cy="30013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ar-EG" sz="1400" b="1" dirty="0" smtClean="0">
                  <a:solidFill>
                    <a:srgbClr val="FF0000"/>
                  </a:solidFill>
                  <a:latin typeface="Calibri" pitchFamily="34" charset="0"/>
                  <a:cs typeface="+mj-cs"/>
                </a:rPr>
                <a:t>الأفكار ليست جيدة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+mj-cs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185715" y="1994554"/>
              <a:ext cx="0" cy="52800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2801346" y="-24"/>
            <a:ext cx="4498579" cy="287964"/>
            <a:chOff x="1821644" y="142844"/>
            <a:chExt cx="3373934" cy="383952"/>
          </a:xfrm>
        </p:grpSpPr>
        <p:sp>
          <p:nvSpPr>
            <p:cNvPr id="26" name="Line 57"/>
            <p:cNvSpPr>
              <a:spLocks noChangeShapeType="1"/>
            </p:cNvSpPr>
            <p:nvPr/>
          </p:nvSpPr>
          <p:spPr bwMode="auto">
            <a:xfrm>
              <a:off x="2986056" y="367947"/>
              <a:ext cx="0" cy="158849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7" name="Line 58"/>
            <p:cNvSpPr>
              <a:spLocks noChangeShapeType="1"/>
            </p:cNvSpPr>
            <p:nvPr/>
          </p:nvSpPr>
          <p:spPr bwMode="auto">
            <a:xfrm>
              <a:off x="2474873" y="367947"/>
              <a:ext cx="0" cy="158849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8" name="Line 59"/>
            <p:cNvSpPr>
              <a:spLocks noChangeShapeType="1"/>
            </p:cNvSpPr>
            <p:nvPr/>
          </p:nvSpPr>
          <p:spPr bwMode="auto">
            <a:xfrm>
              <a:off x="4008423" y="367947"/>
              <a:ext cx="0" cy="158849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3497239" y="367947"/>
              <a:ext cx="0" cy="158849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4519606" y="367947"/>
              <a:ext cx="0" cy="158849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3321842" y="143641"/>
              <a:ext cx="1873736" cy="2019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EG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ea typeface="Arial" pitchFamily="34" charset="0"/>
                  <a:cs typeface="+mj-cs"/>
                </a:rPr>
                <a:t>معلومـــــــات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+mj-cs"/>
              </a:endParaRPr>
            </a:p>
          </p:txBody>
        </p:sp>
        <p:sp>
          <p:nvSpPr>
            <p:cNvPr id="32" name="Text Box 78"/>
            <p:cNvSpPr txBox="1">
              <a:spLocks noChangeArrowheads="1"/>
            </p:cNvSpPr>
            <p:nvPr/>
          </p:nvSpPr>
          <p:spPr bwMode="auto">
            <a:xfrm>
              <a:off x="1821644" y="142844"/>
              <a:ext cx="1874641" cy="2019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EG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ea typeface="Arial" pitchFamily="34" charset="0"/>
                  <a:cs typeface="+mj-cs"/>
                </a:rPr>
                <a:t>م</a:t>
              </a:r>
              <a:r>
                <a:rPr lang="ar-EG" sz="1400" b="1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+mj-cs"/>
                </a:rPr>
                <a:t>شكـــــلات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+mj-cs"/>
              </a:endParaRPr>
            </a:p>
          </p:txBody>
        </p:sp>
      </p:grpSp>
      <p:sp>
        <p:nvSpPr>
          <p:cNvPr id="35" name="Text Box 180"/>
          <p:cNvSpPr txBox="1">
            <a:spLocks noChangeArrowheads="1"/>
          </p:cNvSpPr>
          <p:nvPr/>
        </p:nvSpPr>
        <p:spPr bwMode="auto">
          <a:xfrm>
            <a:off x="4127691" y="3357562"/>
            <a:ext cx="17877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latinLnBrk="0" hangingPunct="1">
              <a:lnSpc>
                <a:spcPct val="48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FF0000"/>
              </a:solidFill>
              <a:latin typeface="+mj-lt"/>
              <a:ea typeface="Arial" pitchFamily="34" charset="0"/>
              <a:cs typeface="Simplified Arabic" pitchFamily="2" charset="-78"/>
            </a:endParaRPr>
          </a:p>
          <a:p>
            <a:pPr marL="0" marR="0" lvl="0" indent="0" algn="ctr" defTabSz="914400" rtl="0" eaLnBrk="1" latinLnBrk="0" hangingPunct="1">
              <a:lnSpc>
                <a:spcPct val="8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EG" sz="1400" b="1" dirty="0" smtClean="0">
                <a:solidFill>
                  <a:srgbClr val="FF0000"/>
                </a:solidFill>
                <a:latin typeface="+mj-lt"/>
                <a:ea typeface="Arial" pitchFamily="34" charset="0"/>
                <a:cs typeface="Simplified Arabic" pitchFamily="2" charset="-78"/>
              </a:rPr>
              <a:t>اقتراح جيـــد للتصميم</a:t>
            </a:r>
            <a:endParaRPr lang="en-US" sz="1400" b="1" dirty="0" smtClean="0">
              <a:solidFill>
                <a:srgbClr val="FF0000"/>
              </a:solidFill>
              <a:latin typeface="+mj-lt"/>
              <a:ea typeface="Arial" pitchFamily="34" charset="0"/>
              <a:cs typeface="Simplified Arabic" pitchFamily="2" charset="-78"/>
            </a:endParaRPr>
          </a:p>
          <a:p>
            <a:pPr marL="0" marR="0" lvl="0" indent="0" algn="l" defTabSz="914400" rtl="0" eaLnBrk="1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FF0000"/>
              </a:solidFill>
              <a:latin typeface="+mj-lt"/>
              <a:ea typeface="Arial" pitchFamily="34" charset="0"/>
              <a:cs typeface="Simplified Arabic" pitchFamily="2" charset="-78"/>
            </a:endParaRPr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3749494" y="5331156"/>
            <a:ext cx="2458291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rtl="0" eaLnBrk="1" hangingPunct="1">
              <a:lnSpc>
                <a:spcPct val="80000"/>
              </a:lnSpc>
              <a:spcAft>
                <a:spcPts val="1000"/>
              </a:spcAft>
            </a:pPr>
            <a:r>
              <a:rPr lang="ar-EG" sz="1400" b="1" dirty="0" smtClean="0">
                <a:solidFill>
                  <a:srgbClr val="FF0000"/>
                </a:solidFill>
                <a:latin typeface="+mj-lt"/>
                <a:ea typeface="Arial" pitchFamily="34" charset="0"/>
                <a:cs typeface="Simplified Arabic" pitchFamily="2" charset="-78"/>
              </a:rPr>
              <a:t>فكرة تصميم جيــدة وتحقق الهـدف</a:t>
            </a:r>
            <a:endParaRPr lang="en-US" sz="1400" b="1" dirty="0" smtClean="0">
              <a:solidFill>
                <a:srgbClr val="FF0000"/>
              </a:solidFill>
              <a:latin typeface="+mj-lt"/>
              <a:ea typeface="Arial" pitchFamily="34" charset="0"/>
              <a:cs typeface="Simplified Arabic" pitchFamily="2" charset="-78"/>
            </a:endParaRPr>
          </a:p>
          <a:p>
            <a:pPr algn="l" rtl="0" eaLnBrk="1" hangingPunct="1">
              <a:lnSpc>
                <a:spcPct val="100000"/>
              </a:lnSpc>
              <a:spcAft>
                <a:spcPct val="0"/>
              </a:spcAft>
            </a:pPr>
            <a:endParaRPr lang="en-US" sz="1400" b="1" dirty="0" smtClean="0">
              <a:solidFill>
                <a:srgbClr val="FF0000"/>
              </a:solidFill>
              <a:latin typeface="+mj-lt"/>
              <a:ea typeface="Arial" pitchFamily="34" charset="0"/>
              <a:cs typeface="Simplified Arabic" pitchFamily="2" charset="-78"/>
            </a:endParaRPr>
          </a:p>
        </p:txBody>
      </p:sp>
      <p:grpSp>
        <p:nvGrpSpPr>
          <p:cNvPr id="38" name="Group 115"/>
          <p:cNvGrpSpPr/>
          <p:nvPr/>
        </p:nvGrpSpPr>
        <p:grpSpPr>
          <a:xfrm>
            <a:off x="2487699" y="6099614"/>
            <a:ext cx="5155849" cy="667378"/>
            <a:chOff x="2115214" y="6099614"/>
            <a:chExt cx="5155849" cy="667378"/>
          </a:xfrm>
        </p:grpSpPr>
        <p:sp>
          <p:nvSpPr>
            <p:cNvPr id="39" name="Oval 75"/>
            <p:cNvSpPr>
              <a:spLocks noChangeArrowheads="1"/>
            </p:cNvSpPr>
            <p:nvPr/>
          </p:nvSpPr>
          <p:spPr bwMode="auto">
            <a:xfrm>
              <a:off x="2155226" y="6316322"/>
              <a:ext cx="5115837" cy="398826"/>
            </a:xfrm>
            <a:prstGeom prst="ellipse">
              <a:avLst/>
            </a:prstGeom>
            <a:solidFill>
              <a:schemeClr val="tx1"/>
            </a:solidFill>
            <a:ln w="38100" cmpd="dbl">
              <a:solidFill>
                <a:srgbClr val="92D050"/>
              </a:solidFill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 Box 74"/>
            <p:cNvSpPr txBox="1">
              <a:spLocks noChangeArrowheads="1"/>
            </p:cNvSpPr>
            <p:nvPr/>
          </p:nvSpPr>
          <p:spPr bwMode="auto">
            <a:xfrm>
              <a:off x="2115214" y="6445682"/>
              <a:ext cx="5092338" cy="32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8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ar-EG" sz="1600" b="1" dirty="0" smtClean="0">
                  <a:solidFill>
                    <a:schemeClr val="bg1"/>
                  </a:solidFill>
                </a:rPr>
                <a:t>اقتراح معتمد ، ومستنــدات تصميم  نهائية ، ونماذج أولية </a:t>
              </a:r>
              <a:r>
                <a:rPr lang="en-US" sz="1600" b="1" dirty="0" smtClean="0">
                  <a:solidFill>
                    <a:schemeClr val="bg1"/>
                  </a:solidFill>
                  <a:ea typeface="Arial" pitchFamily="34" charset="0"/>
                  <a:cs typeface="Simplified Arabic" pitchFamily="2" charset="-78"/>
                </a:rPr>
                <a:t> </a:t>
              </a: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4693104" y="6099614"/>
              <a:ext cx="0" cy="186906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Group 99"/>
          <p:cNvGrpSpPr/>
          <p:nvPr/>
        </p:nvGrpSpPr>
        <p:grpSpPr>
          <a:xfrm>
            <a:off x="3230585" y="2686726"/>
            <a:ext cx="3644041" cy="859499"/>
            <a:chOff x="2143574" y="5073572"/>
            <a:chExt cx="2733031" cy="866547"/>
          </a:xfrm>
        </p:grpSpPr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3490913" y="5073572"/>
              <a:ext cx="0" cy="290362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143574" y="5372103"/>
              <a:ext cx="2733031" cy="568016"/>
              <a:chOff x="3808" y="491"/>
              <a:chExt cx="2416" cy="1833"/>
            </a:xfrm>
            <a:noFill/>
          </p:grpSpPr>
          <p:sp>
            <p:nvSpPr>
              <p:cNvPr id="45" name="Text Box 32"/>
              <p:cNvSpPr txBox="1">
                <a:spLocks noChangeArrowheads="1"/>
              </p:cNvSpPr>
              <p:nvPr/>
            </p:nvSpPr>
            <p:spPr bwMode="auto">
              <a:xfrm>
                <a:off x="3820" y="491"/>
                <a:ext cx="2368" cy="1798"/>
              </a:xfrm>
              <a:prstGeom prst="rect">
                <a:avLst/>
              </a:prstGeom>
              <a:solidFill>
                <a:schemeClr val="tx1"/>
              </a:solidFill>
              <a:ln w="38100" cmpd="dbl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33"/>
              <p:cNvSpPr txBox="1">
                <a:spLocks noChangeArrowheads="1"/>
              </p:cNvSpPr>
              <p:nvPr/>
            </p:nvSpPr>
            <p:spPr bwMode="auto">
              <a:xfrm>
                <a:off x="3808" y="675"/>
                <a:ext cx="2416" cy="164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ts val="1200"/>
                  </a:lnSpc>
                  <a:spcAft>
                    <a:spcPts val="1000"/>
                  </a:spcAft>
                </a:pPr>
                <a:r>
                  <a:rPr lang="ar-EG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+mj-cs"/>
                  </a:rPr>
                  <a:t>مرحلة التصميم </a:t>
                </a:r>
                <a:r>
                  <a:rPr lang="en-US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+mj-cs"/>
                  </a:rPr>
                  <a:t>Design stage</a:t>
                </a:r>
              </a:p>
              <a:p>
                <a:pPr lvl="0" algn="ctr">
                  <a:lnSpc>
                    <a:spcPts val="1200"/>
                  </a:lnSpc>
                  <a:spcAft>
                    <a:spcPts val="1000"/>
                  </a:spcAft>
                </a:pPr>
                <a:r>
                  <a:rPr lang="ar-EG" sz="1400" b="1" dirty="0" smtClean="0">
                    <a:solidFill>
                      <a:schemeClr val="bg1"/>
                    </a:solidFill>
                  </a:rPr>
                  <a:t>توليد أفكار وتقييمها ، وتطويرها</a:t>
                </a:r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marL="0" marR="1143000" lvl="0" indent="0" algn="r" defTabSz="914400" rtl="1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ar-EG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Arial" pitchFamily="34" charset="0"/>
                    <a:cs typeface="+mj-cs"/>
                  </a:rPr>
                  <a:t>-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+mj-cs"/>
                </a:endParaRPr>
              </a:p>
            </p:txBody>
          </p:sp>
        </p:grpSp>
      </p:grpSp>
      <p:grpSp>
        <p:nvGrpSpPr>
          <p:cNvPr id="47" name="Group 96"/>
          <p:cNvGrpSpPr/>
          <p:nvPr/>
        </p:nvGrpSpPr>
        <p:grpSpPr>
          <a:xfrm>
            <a:off x="3230691" y="1869410"/>
            <a:ext cx="3600417" cy="830106"/>
            <a:chOff x="2143654" y="3413023"/>
            <a:chExt cx="2700314" cy="1106808"/>
          </a:xfrm>
        </p:grpSpPr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3490914" y="3413023"/>
              <a:ext cx="0" cy="288000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>
              <a:off x="2143654" y="3712014"/>
              <a:ext cx="2700314" cy="807817"/>
              <a:chOff x="3809" y="278"/>
              <a:chExt cx="2387" cy="1440"/>
            </a:xfrm>
            <a:noFill/>
          </p:grpSpPr>
          <p:sp>
            <p:nvSpPr>
              <p:cNvPr id="50" name="Text Box 24"/>
              <p:cNvSpPr txBox="1">
                <a:spLocks noChangeArrowheads="1"/>
              </p:cNvSpPr>
              <p:nvPr/>
            </p:nvSpPr>
            <p:spPr bwMode="auto">
              <a:xfrm>
                <a:off x="3828" y="278"/>
                <a:ext cx="2368" cy="1364"/>
              </a:xfrm>
              <a:prstGeom prst="rect">
                <a:avLst/>
              </a:prstGeom>
              <a:solidFill>
                <a:schemeClr val="tx1"/>
              </a:solidFill>
              <a:ln w="38100" cmpd="dbl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25"/>
              <p:cNvSpPr txBox="1">
                <a:spLocks noChangeArrowheads="1"/>
              </p:cNvSpPr>
              <p:nvPr/>
            </p:nvSpPr>
            <p:spPr bwMode="auto">
              <a:xfrm>
                <a:off x="3809" y="335"/>
                <a:ext cx="2368" cy="1383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ar-EG" sz="1400" b="1" u="sng" dirty="0" smtClean="0">
                    <a:solidFill>
                      <a:schemeClr val="bg1"/>
                    </a:solidFill>
                  </a:rPr>
                  <a:t>مرحلة </a:t>
                </a:r>
                <a:r>
                  <a:rPr lang="ar-SA" sz="1400" b="1" u="sng" dirty="0" smtClean="0">
                    <a:solidFill>
                      <a:schemeClr val="bg1"/>
                    </a:solidFill>
                  </a:rPr>
                  <a:t>تحليل المعلومات</a:t>
                </a:r>
                <a:r>
                  <a:rPr lang="en-US" sz="1400" b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ar-EG" sz="1400" b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b="1" u="sng" dirty="0" smtClean="0">
                    <a:solidFill>
                      <a:schemeClr val="bg1"/>
                    </a:solidFill>
                  </a:rPr>
                  <a:t>Information analysis stage</a:t>
                </a:r>
              </a:p>
              <a:p>
                <a:pPr algn="ctr"/>
                <a:r>
                  <a:rPr lang="ar-EG" sz="1400" b="1" dirty="0" smtClean="0">
                    <a:solidFill>
                      <a:schemeClr val="bg1"/>
                    </a:solidFill>
                  </a:rPr>
                  <a:t>تحليل المعلومات وتصنيفها لوضع </a:t>
                </a:r>
                <a:r>
                  <a:rPr lang="ar-EG" sz="1400" b="1" dirty="0" smtClean="0">
                    <a:solidFill>
                      <a:schemeClr val="bg1"/>
                    </a:solidFill>
                  </a:rPr>
                  <a:t>م</a:t>
                </a:r>
                <a:r>
                  <a:rPr lang="ar-EG" sz="1400" b="1" dirty="0" smtClean="0">
                    <a:solidFill>
                      <a:schemeClr val="bg1"/>
                    </a:solidFill>
                  </a:rPr>
                  <a:t>تطلبات</a:t>
                </a:r>
                <a:r>
                  <a:rPr lang="ar-EG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ar-EG" sz="1400" b="1" dirty="0" smtClean="0">
                    <a:solidFill>
                      <a:schemeClr val="bg1"/>
                    </a:solidFill>
                  </a:rPr>
                  <a:t>التصميم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400" u="sng" dirty="0" smtClean="0">
                  <a:solidFill>
                    <a:schemeClr val="bg1"/>
                  </a:solidFill>
                </a:endParaRPr>
              </a:p>
              <a:p>
                <a:pPr marL="0" marR="1133475" lvl="0" indent="0" algn="r" defTabSz="914400" rtl="1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+mj-cs"/>
                </a:endParaRPr>
              </a:p>
              <a:p>
                <a:pPr marL="0" marR="1133475" lvl="0" indent="0" algn="r" defTabSz="914400" rtl="1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+mj-cs"/>
                </a:endParaRPr>
              </a:p>
            </p:txBody>
          </p:sp>
        </p:grpSp>
      </p:grpSp>
      <p:grpSp>
        <p:nvGrpSpPr>
          <p:cNvPr id="52" name="Group 102"/>
          <p:cNvGrpSpPr/>
          <p:nvPr/>
        </p:nvGrpSpPr>
        <p:grpSpPr>
          <a:xfrm>
            <a:off x="3229420" y="3571876"/>
            <a:ext cx="3582719" cy="756904"/>
            <a:chOff x="2142700" y="5173077"/>
            <a:chExt cx="2687038" cy="1009208"/>
          </a:xfrm>
        </p:grpSpPr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3502725" y="5173077"/>
              <a:ext cx="0" cy="288001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grpSp>
          <p:nvGrpSpPr>
            <p:cNvPr id="54" name="Group 39"/>
            <p:cNvGrpSpPr>
              <a:grpSpLocks/>
            </p:cNvGrpSpPr>
            <p:nvPr/>
          </p:nvGrpSpPr>
          <p:grpSpPr bwMode="auto">
            <a:xfrm>
              <a:off x="2142700" y="5473534"/>
              <a:ext cx="2687038" cy="708751"/>
              <a:chOff x="3808" y="-3024"/>
              <a:chExt cx="2375" cy="2287"/>
            </a:xfrm>
            <a:noFill/>
          </p:grpSpPr>
          <p:sp>
            <p:nvSpPr>
              <p:cNvPr id="55" name="Text Box 40"/>
              <p:cNvSpPr txBox="1">
                <a:spLocks noChangeArrowheads="1"/>
              </p:cNvSpPr>
              <p:nvPr/>
            </p:nvSpPr>
            <p:spPr bwMode="auto">
              <a:xfrm>
                <a:off x="3815" y="-3024"/>
                <a:ext cx="2368" cy="2287"/>
              </a:xfrm>
              <a:prstGeom prst="rect">
                <a:avLst/>
              </a:prstGeom>
              <a:solidFill>
                <a:schemeClr val="tx1"/>
              </a:solidFill>
              <a:ln w="38100" cmpd="dbl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 Box 41"/>
              <p:cNvSpPr txBox="1">
                <a:spLocks noChangeArrowheads="1"/>
              </p:cNvSpPr>
              <p:nvPr/>
            </p:nvSpPr>
            <p:spPr bwMode="auto">
              <a:xfrm>
                <a:off x="3808" y="-2688"/>
                <a:ext cx="2368" cy="1806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200"/>
                  </a:lnSpc>
                  <a:spcAft>
                    <a:spcPts val="1000"/>
                  </a:spcAft>
                </a:pPr>
                <a:r>
                  <a:rPr lang="ar-EG" sz="1400" b="1" u="sng" dirty="0" smtClean="0">
                    <a:solidFill>
                      <a:schemeClr val="bg1"/>
                    </a:solidFill>
                    <a:latin typeface="+mn-lt"/>
                    <a:ea typeface="Arial" pitchFamily="34" charset="0"/>
                    <a:cs typeface="+mj-cs"/>
                  </a:rPr>
                  <a:t>مرحلة </a:t>
                </a:r>
                <a:r>
                  <a:rPr lang="ar-SA" sz="1400" b="1" u="sng" dirty="0" smtClean="0">
                    <a:solidFill>
                      <a:schemeClr val="bg1"/>
                    </a:solidFill>
                    <a:latin typeface="+mn-lt"/>
                    <a:ea typeface="Arial" pitchFamily="34" charset="0"/>
                    <a:cs typeface="+mj-cs"/>
                  </a:rPr>
                  <a:t>العرض</a:t>
                </a:r>
                <a:r>
                  <a:rPr lang="ar-EG" sz="1400" b="1" u="sng" dirty="0" smtClean="0">
                    <a:solidFill>
                      <a:schemeClr val="bg1"/>
                    </a:solidFill>
                    <a:latin typeface="+mn-lt"/>
                    <a:ea typeface="Arial" pitchFamily="34" charset="0"/>
                    <a:cs typeface="+mj-cs"/>
                  </a:rPr>
                  <a:t> </a:t>
                </a:r>
                <a:r>
                  <a:rPr lang="en-US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+mj-cs"/>
                  </a:rPr>
                  <a:t>stage</a:t>
                </a:r>
                <a:r>
                  <a:rPr lang="ar-EG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Simplified Arabic" pitchFamily="2" charset="-78"/>
                  </a:rPr>
                  <a:t> </a:t>
                </a:r>
                <a:r>
                  <a:rPr lang="en-US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Simplified Arabic" pitchFamily="2" charset="-78"/>
                  </a:rPr>
                  <a:t> </a:t>
                </a:r>
                <a:r>
                  <a:rPr lang="en-US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Arial" pitchFamily="34" charset="0"/>
                  </a:rPr>
                  <a:t>Presentation</a:t>
                </a:r>
                <a:endParaRPr lang="en-US" sz="2400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ts val="1200"/>
                  </a:lnSpc>
                  <a:spcAft>
                    <a:spcPts val="1000"/>
                  </a:spcAft>
                </a:pPr>
                <a:r>
                  <a:rPr lang="ar-EG" sz="1400" b="1" dirty="0" smtClean="0">
                    <a:solidFill>
                      <a:schemeClr val="bg1"/>
                    </a:solidFill>
                  </a:rPr>
                  <a:t>عرض أفكار التصميم على من يهمه الأمر</a:t>
                </a:r>
              </a:p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ts val="1000"/>
                  </a:spcAft>
                </a:pPr>
                <a:endPara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Arial" pitchFamily="34" charset="0"/>
                  <a:cs typeface="+mj-cs"/>
                </a:endParaRPr>
              </a:p>
              <a:p>
                <a:pPr marL="0" marR="1143000" lvl="0" indent="0" algn="r" defTabSz="914400" rtl="1" eaLnBrk="1" fontAlgn="base" latinLnBrk="0" hangingPunct="1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ar-EG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Arial" pitchFamily="34" charset="0"/>
                    <a:cs typeface="+mj-cs"/>
                  </a:rPr>
                  <a:t>- 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+mj-cs"/>
                </a:endParaRPr>
              </a:p>
            </p:txBody>
          </p:sp>
        </p:grpSp>
      </p:grpSp>
      <p:grpSp>
        <p:nvGrpSpPr>
          <p:cNvPr id="57" name="Group 114"/>
          <p:cNvGrpSpPr/>
          <p:nvPr/>
        </p:nvGrpSpPr>
        <p:grpSpPr>
          <a:xfrm>
            <a:off x="2667000" y="4350593"/>
            <a:ext cx="4724400" cy="1205183"/>
            <a:chOff x="2351673" y="4350593"/>
            <a:chExt cx="4724400" cy="1205183"/>
          </a:xfrm>
          <a:solidFill>
            <a:schemeClr val="tx1"/>
          </a:solidFill>
        </p:grpSpPr>
        <p:grpSp>
          <p:nvGrpSpPr>
            <p:cNvPr id="58" name="Group 103"/>
            <p:cNvGrpSpPr/>
            <p:nvPr/>
          </p:nvGrpSpPr>
          <p:grpSpPr>
            <a:xfrm>
              <a:off x="2351673" y="4350593"/>
              <a:ext cx="4724400" cy="943599"/>
              <a:chOff x="2351674" y="6273325"/>
              <a:chExt cx="4724400" cy="1453976"/>
            </a:xfrm>
            <a:grpFill/>
          </p:grpSpPr>
          <p:sp>
            <p:nvSpPr>
              <p:cNvPr id="60" name="Line 42"/>
              <p:cNvSpPr>
                <a:spLocks noChangeShapeType="1"/>
              </p:cNvSpPr>
              <p:nvPr/>
            </p:nvSpPr>
            <p:spPr bwMode="auto">
              <a:xfrm>
                <a:off x="4713874" y="6273325"/>
                <a:ext cx="0" cy="288000"/>
              </a:xfrm>
              <a:prstGeom prst="line">
                <a:avLst/>
              </a:prstGeom>
              <a:grpFill/>
              <a:ln w="19050">
                <a:solidFill>
                  <a:srgbClr val="92D050"/>
                </a:solidFill>
                <a:round/>
                <a:headEnd/>
                <a:tailEnd type="stealth" w="med" len="med"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AutoShape 44"/>
              <p:cNvSpPr>
                <a:spLocks noChangeArrowheads="1"/>
              </p:cNvSpPr>
              <p:nvPr/>
            </p:nvSpPr>
            <p:spPr bwMode="auto">
              <a:xfrm>
                <a:off x="2351674" y="6584292"/>
                <a:ext cx="4724400" cy="1143009"/>
              </a:xfrm>
              <a:prstGeom prst="diamond">
                <a:avLst/>
              </a:prstGeom>
              <a:grpFill/>
              <a:ln w="38100" cmpd="dbl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9" name="Text Box 46"/>
            <p:cNvSpPr txBox="1">
              <a:spLocks noChangeArrowheads="1"/>
            </p:cNvSpPr>
            <p:nvPr/>
          </p:nvSpPr>
          <p:spPr bwMode="auto">
            <a:xfrm>
              <a:off x="2870129" y="4658613"/>
              <a:ext cx="3643339" cy="8971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ts val="1500"/>
                </a:lnSpc>
                <a:spcAft>
                  <a:spcPts val="1000"/>
                </a:spcAft>
              </a:pPr>
              <a:r>
                <a:rPr lang="ar-EG" sz="1400" b="1" u="sng" dirty="0" smtClean="0">
                  <a:solidFill>
                    <a:schemeClr val="bg1"/>
                  </a:solidFill>
                  <a:latin typeface="Calibri" pitchFamily="34" charset="0"/>
                  <a:ea typeface="Arial" pitchFamily="34" charset="0"/>
                  <a:cs typeface="+mj-cs"/>
                </a:rPr>
                <a:t>مرحلة الإختبار </a:t>
              </a:r>
              <a:r>
                <a:rPr lang="en-US" sz="1400" b="1" u="sng" dirty="0" smtClean="0">
                  <a:solidFill>
                    <a:schemeClr val="bg1"/>
                  </a:solidFill>
                  <a:latin typeface="Calibri" pitchFamily="34" charset="0"/>
                  <a:ea typeface="Arial" pitchFamily="34" charset="0"/>
                  <a:cs typeface="+mj-cs"/>
                </a:rPr>
                <a:t>Testing stage</a:t>
              </a:r>
            </a:p>
            <a:p>
              <a:pPr algn="ctr"/>
              <a:r>
                <a:rPr lang="ar-EG" sz="1400" b="1" dirty="0" smtClean="0">
                  <a:solidFill>
                    <a:schemeClr val="bg1"/>
                  </a:solidFill>
                </a:rPr>
                <a:t>التأكد من قيمة الاقتراح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+mj-cs"/>
              </a:endParaRPr>
            </a:p>
          </p:txBody>
        </p:sp>
      </p:grpSp>
      <p:grpSp>
        <p:nvGrpSpPr>
          <p:cNvPr id="62" name="Group 105"/>
          <p:cNvGrpSpPr/>
          <p:nvPr/>
        </p:nvGrpSpPr>
        <p:grpSpPr>
          <a:xfrm>
            <a:off x="3251179" y="5292508"/>
            <a:ext cx="3572377" cy="922792"/>
            <a:chOff x="2159019" y="7056676"/>
            <a:chExt cx="2679283" cy="1230389"/>
          </a:xfrm>
        </p:grpSpPr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3517987" y="7056676"/>
              <a:ext cx="0" cy="288000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stealth" w="med" len="med"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00"/>
                </a:solidFill>
              </a:endParaRPr>
            </a:p>
          </p:txBody>
        </p:sp>
        <p:grpSp>
          <p:nvGrpSpPr>
            <p:cNvPr id="64" name="Group 48"/>
            <p:cNvGrpSpPr>
              <a:grpSpLocks/>
            </p:cNvGrpSpPr>
            <p:nvPr/>
          </p:nvGrpSpPr>
          <p:grpSpPr bwMode="auto">
            <a:xfrm>
              <a:off x="2159019" y="7348605"/>
              <a:ext cx="2679283" cy="938459"/>
              <a:chOff x="3824" y="-1487"/>
              <a:chExt cx="2369" cy="2067"/>
            </a:xfrm>
            <a:noFill/>
          </p:grpSpPr>
          <p:sp>
            <p:nvSpPr>
              <p:cNvPr id="65" name="Text Box 49"/>
              <p:cNvSpPr txBox="1">
                <a:spLocks noChangeArrowheads="1"/>
              </p:cNvSpPr>
              <p:nvPr/>
            </p:nvSpPr>
            <p:spPr bwMode="auto">
              <a:xfrm>
                <a:off x="3824" y="-1487"/>
                <a:ext cx="2369" cy="1647"/>
              </a:xfrm>
              <a:prstGeom prst="rect">
                <a:avLst/>
              </a:prstGeom>
              <a:solidFill>
                <a:schemeClr val="tx1"/>
              </a:solidFill>
              <a:ln w="38100" cmpd="dbl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 Box 50"/>
              <p:cNvSpPr txBox="1">
                <a:spLocks noChangeArrowheads="1"/>
              </p:cNvSpPr>
              <p:nvPr/>
            </p:nvSpPr>
            <p:spPr bwMode="auto">
              <a:xfrm>
                <a:off x="3824" y="-1308"/>
                <a:ext cx="2369" cy="1888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lnSpc>
                    <a:spcPts val="1400"/>
                  </a:lnSpc>
                  <a:spcAft>
                    <a:spcPts val="1000"/>
                  </a:spcAft>
                </a:pPr>
                <a:r>
                  <a:rPr lang="ar-EG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+mj-cs"/>
                  </a:rPr>
                  <a:t>مرحلة المتابعة  </a:t>
                </a:r>
                <a:r>
                  <a:rPr lang="en-US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+mj-cs"/>
                  </a:rPr>
                  <a:t>Follow-Up stage</a:t>
                </a:r>
                <a:endParaRPr lang="ar-EG" sz="1400" b="1" u="sng" dirty="0" smtClean="0">
                  <a:solidFill>
                    <a:schemeClr val="bg1"/>
                  </a:solidFill>
                  <a:latin typeface="Calibri" pitchFamily="34" charset="0"/>
                  <a:ea typeface="Arial" pitchFamily="34" charset="0"/>
                  <a:cs typeface="+mj-cs"/>
                </a:endParaRPr>
              </a:p>
              <a:p>
                <a:pPr lvl="0" algn="ctr">
                  <a:lnSpc>
                    <a:spcPts val="1400"/>
                  </a:lnSpc>
                  <a:spcAft>
                    <a:spcPts val="1000"/>
                  </a:spcAft>
                </a:pPr>
                <a:r>
                  <a:rPr lang="ar-EG" sz="1400" b="1" dirty="0" smtClean="0">
                    <a:solidFill>
                      <a:schemeClr val="bg1"/>
                    </a:solidFill>
                  </a:rPr>
                  <a:t>إتمام التجويد والتطوير المطلوب للارتقاء بالتصميم</a:t>
                </a:r>
                <a:r>
                  <a:rPr lang="ar-EG" sz="1400" b="1" u="sng" dirty="0" smtClean="0">
                    <a:solidFill>
                      <a:schemeClr val="bg1"/>
                    </a:solidFill>
                    <a:latin typeface="Calibri" pitchFamily="34" charset="0"/>
                    <a:ea typeface="Arial" pitchFamily="34" charset="0"/>
                    <a:cs typeface="+mj-cs"/>
                  </a:rPr>
                  <a:t> </a:t>
                </a:r>
                <a:endPara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Arial" pitchFamily="34" charset="0"/>
                  <a:cs typeface="+mj-cs"/>
                </a:endParaRPr>
              </a:p>
            </p:txBody>
          </p:sp>
        </p:grpSp>
      </p:grpSp>
      <p:pic>
        <p:nvPicPr>
          <p:cNvPr id="67" name="~PP1364.WAV">
            <a:hlinkClick r:id="" action="ppaction://media"/>
          </p:cNvPr>
          <p:cNvPicPr>
            <a:picLocks noRot="1" noChangeAspect="1"/>
          </p:cNvPicPr>
          <p:nvPr>
            <a:wavAudioFile r:embed="rId2" name="~PP1364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9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8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638.WAV">
            <a:hlinkClick r:id="" action="ppaction://media"/>
          </p:cNvPr>
          <p:cNvPicPr>
            <a:picLocks noRot="1" noChangeAspect="1"/>
          </p:cNvPicPr>
          <p:nvPr>
            <a:wavAudioFile r:embed="rId1" name="~PP63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17.8|13.8|46.8|38.2|49.6|10.8|114.5|105.1|27.5|6.1|8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135</Words>
  <Application>Microsoft Office PowerPoint</Application>
  <PresentationFormat>On-screen Show (4:3)</PresentationFormat>
  <Paragraphs>41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14</cp:revision>
  <dcterms:created xsi:type="dcterms:W3CDTF">2020-03-22T00:53:49Z</dcterms:created>
  <dcterms:modified xsi:type="dcterms:W3CDTF">2020-04-05T06:41:23Z</dcterms:modified>
</cp:coreProperties>
</file>