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36"/>
  </p:notesMasterIdLst>
  <p:sldIdLst>
    <p:sldId id="258" r:id="rId2"/>
    <p:sldId id="298" r:id="rId3"/>
    <p:sldId id="299" r:id="rId4"/>
    <p:sldId id="581" r:id="rId5"/>
    <p:sldId id="300" r:id="rId6"/>
    <p:sldId id="302" r:id="rId7"/>
    <p:sldId id="301" r:id="rId8"/>
    <p:sldId id="303" r:id="rId9"/>
    <p:sldId id="304" r:id="rId10"/>
    <p:sldId id="305" r:id="rId11"/>
    <p:sldId id="306" r:id="rId12"/>
    <p:sldId id="307" r:id="rId13"/>
    <p:sldId id="308" r:id="rId14"/>
    <p:sldId id="310" r:id="rId15"/>
    <p:sldId id="561" r:id="rId16"/>
    <p:sldId id="313" r:id="rId17"/>
    <p:sldId id="580" r:id="rId18"/>
    <p:sldId id="563" r:id="rId19"/>
    <p:sldId id="564" r:id="rId20"/>
    <p:sldId id="565" r:id="rId21"/>
    <p:sldId id="566" r:id="rId22"/>
    <p:sldId id="567" r:id="rId23"/>
    <p:sldId id="569" r:id="rId24"/>
    <p:sldId id="568" r:id="rId25"/>
    <p:sldId id="574" r:id="rId26"/>
    <p:sldId id="576" r:id="rId27"/>
    <p:sldId id="578" r:id="rId28"/>
    <p:sldId id="570" r:id="rId29"/>
    <p:sldId id="571" r:id="rId30"/>
    <p:sldId id="572" r:id="rId31"/>
    <p:sldId id="573" r:id="rId32"/>
    <p:sldId id="579" r:id="rId33"/>
    <p:sldId id="562" r:id="rId34"/>
    <p:sldId id="582"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6FF"/>
    <a:srgbClr val="AD97FD"/>
    <a:srgbClr val="A0C6FF"/>
    <a:srgbClr val="E50069"/>
    <a:srgbClr val="F293B7"/>
    <a:srgbClr val="C3ADE6"/>
    <a:srgbClr val="F2B275"/>
    <a:srgbClr val="D5F29D"/>
    <a:srgbClr val="17375E"/>
    <a:srgbClr val="67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68" autoAdjust="0"/>
    <p:restoredTop sz="94694"/>
  </p:normalViewPr>
  <p:slideViewPr>
    <p:cSldViewPr>
      <p:cViewPr varScale="1">
        <p:scale>
          <a:sx n="80" d="100"/>
          <a:sy n="80" d="100"/>
        </p:scale>
        <p:origin x="1002" y="84"/>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49EF9-EF5E-4C48-B129-F7FA36AEAA0E}" type="doc">
      <dgm:prSet loTypeId="urn:microsoft.com/office/officeart/2009/3/layout/RandomtoResultProcess" loCatId="process" qsTypeId="urn:microsoft.com/office/officeart/2005/8/quickstyle/simple1" qsCatId="simple" csTypeId="urn:microsoft.com/office/officeart/2005/8/colors/colorful1" csCatId="colorful" phldr="1"/>
      <dgm:spPr/>
    </dgm:pt>
    <dgm:pt modelId="{87FAE6FE-57DD-421E-A197-61FB0B4B876E}">
      <dgm:prSet phldrT="[نص]"/>
      <dgm:spPr/>
      <dgm:t>
        <a:bodyPr/>
        <a:lstStyle/>
        <a:p>
          <a:pPr rtl="1"/>
          <a:r>
            <a:rPr lang="ar-SA" b="0" i="0">
              <a:effectLst/>
              <a:latin typeface="+mj-lt"/>
            </a:rPr>
            <a:t>الاتصال</a:t>
          </a:r>
          <a:endParaRPr lang="ar-SA" dirty="0"/>
        </a:p>
      </dgm:t>
    </dgm:pt>
    <dgm:pt modelId="{08F0782E-753F-4CB0-BFA1-03CD487BFD74}" type="parTrans" cxnId="{95B47487-F112-46DB-8D7D-1232A0A1EAF6}">
      <dgm:prSet/>
      <dgm:spPr/>
      <dgm:t>
        <a:bodyPr/>
        <a:lstStyle/>
        <a:p>
          <a:pPr rtl="1"/>
          <a:endParaRPr lang="ar-SA"/>
        </a:p>
      </dgm:t>
    </dgm:pt>
    <dgm:pt modelId="{B9C49906-1CB4-41E2-BBA2-B823E997966A}" type="sibTrans" cxnId="{95B47487-F112-46DB-8D7D-1232A0A1EAF6}">
      <dgm:prSet/>
      <dgm:spPr/>
      <dgm:t>
        <a:bodyPr/>
        <a:lstStyle/>
        <a:p>
          <a:pPr rtl="1"/>
          <a:endParaRPr lang="ar-SA"/>
        </a:p>
      </dgm:t>
    </dgm:pt>
    <dgm:pt modelId="{A8E983D7-3ADC-427E-BC52-008AEEC8529C}">
      <dgm:prSet phldrT="[نص]"/>
      <dgm:spPr/>
      <dgm:t>
        <a:bodyPr/>
        <a:lstStyle/>
        <a:p>
          <a:pPr rtl="1"/>
          <a:r>
            <a:rPr lang="ar-SA" b="0" i="0" dirty="0">
              <a:effectLst/>
              <a:latin typeface="+mj-lt"/>
            </a:rPr>
            <a:t>الاقتصاد الشبكي</a:t>
          </a:r>
          <a:endParaRPr lang="ar-SA" dirty="0"/>
        </a:p>
      </dgm:t>
    </dgm:pt>
    <dgm:pt modelId="{5E8FAC43-1C53-4A46-94DB-306F4FFE385F}" type="parTrans" cxnId="{5AC54EA7-F54D-44AB-853C-9F7DEA7AFAFB}">
      <dgm:prSet/>
      <dgm:spPr/>
      <dgm:t>
        <a:bodyPr/>
        <a:lstStyle/>
        <a:p>
          <a:pPr rtl="1"/>
          <a:endParaRPr lang="ar-SA"/>
        </a:p>
      </dgm:t>
    </dgm:pt>
    <dgm:pt modelId="{5A05503B-CFE8-41F2-A2C3-99502554754D}" type="sibTrans" cxnId="{5AC54EA7-F54D-44AB-853C-9F7DEA7AFAFB}">
      <dgm:prSet/>
      <dgm:spPr/>
      <dgm:t>
        <a:bodyPr/>
        <a:lstStyle/>
        <a:p>
          <a:pPr rtl="1"/>
          <a:endParaRPr lang="ar-SA"/>
        </a:p>
      </dgm:t>
    </dgm:pt>
    <dgm:pt modelId="{C209D536-0923-4673-B072-D0659F97C03F}">
      <dgm:prSet phldrT="[نص]"/>
      <dgm:spPr/>
      <dgm:t>
        <a:bodyPr/>
        <a:lstStyle/>
        <a:p>
          <a:pPr rtl="1"/>
          <a:r>
            <a:rPr lang="ar-SA" b="0" i="0" dirty="0">
              <a:effectLst/>
              <a:latin typeface="+mj-lt"/>
            </a:rPr>
            <a:t>التفاعل مع التقنية</a:t>
          </a:r>
          <a:endParaRPr lang="ar-SA" dirty="0"/>
        </a:p>
      </dgm:t>
    </dgm:pt>
    <dgm:pt modelId="{3C8A2B75-4724-4525-9486-1AF18FCBE7BE}" type="parTrans" cxnId="{9E506662-5609-4084-8E85-CBF2202AABB1}">
      <dgm:prSet/>
      <dgm:spPr/>
      <dgm:t>
        <a:bodyPr/>
        <a:lstStyle/>
        <a:p>
          <a:pPr rtl="1"/>
          <a:endParaRPr lang="ar-SA"/>
        </a:p>
      </dgm:t>
    </dgm:pt>
    <dgm:pt modelId="{94AF59EB-D142-42BC-8290-2D01F074EB01}" type="sibTrans" cxnId="{9E506662-5609-4084-8E85-CBF2202AABB1}">
      <dgm:prSet/>
      <dgm:spPr/>
      <dgm:t>
        <a:bodyPr/>
        <a:lstStyle/>
        <a:p>
          <a:pPr rtl="1"/>
          <a:endParaRPr lang="ar-SA"/>
        </a:p>
      </dgm:t>
    </dgm:pt>
    <dgm:pt modelId="{8D77BA6C-BC5F-4A65-9EA9-CF075E1E1A3B}">
      <dgm:prSet phldrT="[نص]"/>
      <dgm:spPr/>
      <dgm:t>
        <a:bodyPr/>
        <a:lstStyle/>
        <a:p>
          <a:pPr rtl="1"/>
          <a:r>
            <a:rPr lang="ar-SA" b="0" i="0" dirty="0">
              <a:effectLst/>
              <a:latin typeface="+mj-lt"/>
            </a:rPr>
            <a:t>إنترنت الأشياء</a:t>
          </a:r>
          <a:endParaRPr lang="ar-SA" dirty="0"/>
        </a:p>
      </dgm:t>
    </dgm:pt>
    <dgm:pt modelId="{09F7AC3A-9F55-460F-B568-456F3857475C}" type="parTrans" cxnId="{A5644BFD-CDB7-4A72-A2DF-2D4D9BFB0815}">
      <dgm:prSet/>
      <dgm:spPr/>
      <dgm:t>
        <a:bodyPr/>
        <a:lstStyle/>
        <a:p>
          <a:pPr rtl="1"/>
          <a:endParaRPr lang="ar-SA"/>
        </a:p>
      </dgm:t>
    </dgm:pt>
    <dgm:pt modelId="{6C805E9C-3EDB-42E7-A649-C570288A2E24}" type="sibTrans" cxnId="{A5644BFD-CDB7-4A72-A2DF-2D4D9BFB0815}">
      <dgm:prSet/>
      <dgm:spPr/>
      <dgm:t>
        <a:bodyPr/>
        <a:lstStyle/>
        <a:p>
          <a:pPr rtl="1"/>
          <a:endParaRPr lang="ar-SA"/>
        </a:p>
      </dgm:t>
    </dgm:pt>
    <dgm:pt modelId="{5E2CC167-59CF-4B50-BA14-1B03AD8CD255}" type="pres">
      <dgm:prSet presAssocID="{06849EF9-EF5E-4C48-B129-F7FA36AEAA0E}" presName="Name0" presStyleCnt="0">
        <dgm:presLayoutVars>
          <dgm:dir/>
          <dgm:animOne val="branch"/>
          <dgm:animLvl val="lvl"/>
        </dgm:presLayoutVars>
      </dgm:prSet>
      <dgm:spPr/>
    </dgm:pt>
    <dgm:pt modelId="{AA7BAA2E-DE43-48DC-A8FF-F2BD5B99545F}" type="pres">
      <dgm:prSet presAssocID="{87FAE6FE-57DD-421E-A197-61FB0B4B876E}" presName="chaos" presStyleCnt="0"/>
      <dgm:spPr/>
    </dgm:pt>
    <dgm:pt modelId="{236E0100-E882-40F1-A2BC-D5C88F85F815}" type="pres">
      <dgm:prSet presAssocID="{87FAE6FE-57DD-421E-A197-61FB0B4B876E}" presName="parTx1" presStyleLbl="revTx" presStyleIdx="0" presStyleCnt="3"/>
      <dgm:spPr/>
    </dgm:pt>
    <dgm:pt modelId="{5D0CCCCF-B351-4061-8950-B4E0ED62DF03}" type="pres">
      <dgm:prSet presAssocID="{87FAE6FE-57DD-421E-A197-61FB0B4B876E}" presName="c1" presStyleLbl="node1" presStyleIdx="0" presStyleCnt="19"/>
      <dgm:spPr/>
    </dgm:pt>
    <dgm:pt modelId="{AD67C9B9-EA82-45D7-B00A-16D614549175}" type="pres">
      <dgm:prSet presAssocID="{87FAE6FE-57DD-421E-A197-61FB0B4B876E}" presName="c2" presStyleLbl="node1" presStyleIdx="1" presStyleCnt="19"/>
      <dgm:spPr/>
    </dgm:pt>
    <dgm:pt modelId="{5806D169-0992-428F-BADA-26AC2AA2EDC3}" type="pres">
      <dgm:prSet presAssocID="{87FAE6FE-57DD-421E-A197-61FB0B4B876E}" presName="c3" presStyleLbl="node1" presStyleIdx="2" presStyleCnt="19"/>
      <dgm:spPr/>
    </dgm:pt>
    <dgm:pt modelId="{9DD9CA2F-F0E5-4402-9638-3B415964A290}" type="pres">
      <dgm:prSet presAssocID="{87FAE6FE-57DD-421E-A197-61FB0B4B876E}" presName="c4" presStyleLbl="node1" presStyleIdx="3" presStyleCnt="19"/>
      <dgm:spPr/>
    </dgm:pt>
    <dgm:pt modelId="{57F4819B-5A02-417B-8E05-7AA52FBE4E5F}" type="pres">
      <dgm:prSet presAssocID="{87FAE6FE-57DD-421E-A197-61FB0B4B876E}" presName="c5" presStyleLbl="node1" presStyleIdx="4" presStyleCnt="19"/>
      <dgm:spPr/>
    </dgm:pt>
    <dgm:pt modelId="{DE476B96-CB54-4B18-8FD6-56DD0EEE49F2}" type="pres">
      <dgm:prSet presAssocID="{87FAE6FE-57DD-421E-A197-61FB0B4B876E}" presName="c6" presStyleLbl="node1" presStyleIdx="5" presStyleCnt="19"/>
      <dgm:spPr/>
    </dgm:pt>
    <dgm:pt modelId="{FEBFF85C-13C2-4EE8-857E-2DEB2637E7CC}" type="pres">
      <dgm:prSet presAssocID="{87FAE6FE-57DD-421E-A197-61FB0B4B876E}" presName="c7" presStyleLbl="node1" presStyleIdx="6" presStyleCnt="19"/>
      <dgm:spPr/>
    </dgm:pt>
    <dgm:pt modelId="{0D4812F5-41C8-43CF-B521-627012C69579}" type="pres">
      <dgm:prSet presAssocID="{87FAE6FE-57DD-421E-A197-61FB0B4B876E}" presName="c8" presStyleLbl="node1" presStyleIdx="7" presStyleCnt="19"/>
      <dgm:spPr/>
    </dgm:pt>
    <dgm:pt modelId="{B92E92A7-8B9A-485A-AE39-5DF77779FDC9}" type="pres">
      <dgm:prSet presAssocID="{87FAE6FE-57DD-421E-A197-61FB0B4B876E}" presName="c9" presStyleLbl="node1" presStyleIdx="8" presStyleCnt="19"/>
      <dgm:spPr/>
    </dgm:pt>
    <dgm:pt modelId="{D03D8041-0C44-4928-BBB3-419CB46DEB7C}" type="pres">
      <dgm:prSet presAssocID="{87FAE6FE-57DD-421E-A197-61FB0B4B876E}" presName="c10" presStyleLbl="node1" presStyleIdx="9" presStyleCnt="19"/>
      <dgm:spPr/>
    </dgm:pt>
    <dgm:pt modelId="{3DDA8863-110C-43E6-8F83-2603FBAABC33}" type="pres">
      <dgm:prSet presAssocID="{87FAE6FE-57DD-421E-A197-61FB0B4B876E}" presName="c11" presStyleLbl="node1" presStyleIdx="10" presStyleCnt="19"/>
      <dgm:spPr/>
    </dgm:pt>
    <dgm:pt modelId="{DB3D9B17-ED34-44B0-A272-99B991178324}" type="pres">
      <dgm:prSet presAssocID="{87FAE6FE-57DD-421E-A197-61FB0B4B876E}" presName="c12" presStyleLbl="node1" presStyleIdx="11" presStyleCnt="19"/>
      <dgm:spPr/>
    </dgm:pt>
    <dgm:pt modelId="{1D9A225A-A488-4AF0-B20C-2298DD5815AF}" type="pres">
      <dgm:prSet presAssocID="{87FAE6FE-57DD-421E-A197-61FB0B4B876E}" presName="c13" presStyleLbl="node1" presStyleIdx="12" presStyleCnt="19"/>
      <dgm:spPr/>
    </dgm:pt>
    <dgm:pt modelId="{EAAF9199-E278-40E7-8C1C-BB09A8F2B3B9}" type="pres">
      <dgm:prSet presAssocID="{87FAE6FE-57DD-421E-A197-61FB0B4B876E}" presName="c14" presStyleLbl="node1" presStyleIdx="13" presStyleCnt="19"/>
      <dgm:spPr/>
    </dgm:pt>
    <dgm:pt modelId="{BBBCCE75-4914-45C7-A698-C2D2114A294C}" type="pres">
      <dgm:prSet presAssocID="{87FAE6FE-57DD-421E-A197-61FB0B4B876E}" presName="c15" presStyleLbl="node1" presStyleIdx="14" presStyleCnt="19"/>
      <dgm:spPr/>
    </dgm:pt>
    <dgm:pt modelId="{42BACD59-97B9-4F76-BA13-8E4C737CC180}" type="pres">
      <dgm:prSet presAssocID="{87FAE6FE-57DD-421E-A197-61FB0B4B876E}" presName="c16" presStyleLbl="node1" presStyleIdx="15" presStyleCnt="19"/>
      <dgm:spPr/>
    </dgm:pt>
    <dgm:pt modelId="{1D2F616F-D917-437C-942A-85C05020757F}" type="pres">
      <dgm:prSet presAssocID="{87FAE6FE-57DD-421E-A197-61FB0B4B876E}" presName="c17" presStyleLbl="node1" presStyleIdx="16" presStyleCnt="19"/>
      <dgm:spPr/>
    </dgm:pt>
    <dgm:pt modelId="{4D2E924B-4CB1-4DDD-9252-079522797987}" type="pres">
      <dgm:prSet presAssocID="{87FAE6FE-57DD-421E-A197-61FB0B4B876E}" presName="c18" presStyleLbl="node1" presStyleIdx="17" presStyleCnt="19"/>
      <dgm:spPr/>
    </dgm:pt>
    <dgm:pt modelId="{5A6F27BE-7FE0-494C-AFB4-D5268D440BBB}" type="pres">
      <dgm:prSet presAssocID="{B9C49906-1CB4-41E2-BBA2-B823E997966A}" presName="chevronComposite1" presStyleCnt="0"/>
      <dgm:spPr/>
    </dgm:pt>
    <dgm:pt modelId="{5D369595-DF8F-487D-BE79-57CC57D33839}" type="pres">
      <dgm:prSet presAssocID="{B9C49906-1CB4-41E2-BBA2-B823E997966A}" presName="chevron1" presStyleLbl="sibTrans2D1" presStyleIdx="0" presStyleCnt="3"/>
      <dgm:spPr/>
    </dgm:pt>
    <dgm:pt modelId="{0A37F024-77D4-42EB-916E-DF51A5762332}" type="pres">
      <dgm:prSet presAssocID="{B9C49906-1CB4-41E2-BBA2-B823E997966A}" presName="spChevron1" presStyleCnt="0"/>
      <dgm:spPr/>
    </dgm:pt>
    <dgm:pt modelId="{5CFB226E-1436-4018-957C-D4462B153EC9}" type="pres">
      <dgm:prSet presAssocID="{A8E983D7-3ADC-427E-BC52-008AEEC8529C}" presName="middle" presStyleCnt="0"/>
      <dgm:spPr/>
    </dgm:pt>
    <dgm:pt modelId="{A1A5DD4A-55C1-4D1E-8F9C-03303087E804}" type="pres">
      <dgm:prSet presAssocID="{A8E983D7-3ADC-427E-BC52-008AEEC8529C}" presName="parTxMid" presStyleLbl="revTx" presStyleIdx="1" presStyleCnt="3"/>
      <dgm:spPr/>
    </dgm:pt>
    <dgm:pt modelId="{3D32ED9A-0971-4F17-96CD-0F12C01B0463}" type="pres">
      <dgm:prSet presAssocID="{A8E983D7-3ADC-427E-BC52-008AEEC8529C}" presName="spMid" presStyleCnt="0"/>
      <dgm:spPr/>
    </dgm:pt>
    <dgm:pt modelId="{93C931C3-1261-403E-B338-3D371E221870}" type="pres">
      <dgm:prSet presAssocID="{5A05503B-CFE8-41F2-A2C3-99502554754D}" presName="chevronComposite1" presStyleCnt="0"/>
      <dgm:spPr/>
    </dgm:pt>
    <dgm:pt modelId="{1C747264-9E8E-4944-A085-61C6A700DBF9}" type="pres">
      <dgm:prSet presAssocID="{5A05503B-CFE8-41F2-A2C3-99502554754D}" presName="chevron1" presStyleLbl="sibTrans2D1" presStyleIdx="1" presStyleCnt="3"/>
      <dgm:spPr/>
    </dgm:pt>
    <dgm:pt modelId="{95B47722-0354-4B31-B0D4-D15C789EDCD3}" type="pres">
      <dgm:prSet presAssocID="{5A05503B-CFE8-41F2-A2C3-99502554754D}" presName="spChevron1" presStyleCnt="0"/>
      <dgm:spPr/>
    </dgm:pt>
    <dgm:pt modelId="{1F87C6F8-7698-49B9-A709-51E1BC2AB5AD}" type="pres">
      <dgm:prSet presAssocID="{C209D536-0923-4673-B072-D0659F97C03F}" presName="middle" presStyleCnt="0"/>
      <dgm:spPr/>
    </dgm:pt>
    <dgm:pt modelId="{746ABD01-31EC-45A8-AC9A-AFE5444689B4}" type="pres">
      <dgm:prSet presAssocID="{C209D536-0923-4673-B072-D0659F97C03F}" presName="parTxMid" presStyleLbl="revTx" presStyleIdx="2" presStyleCnt="3"/>
      <dgm:spPr/>
    </dgm:pt>
    <dgm:pt modelId="{CD477AEC-A277-4C6B-99CC-82ABD774FF8E}" type="pres">
      <dgm:prSet presAssocID="{C209D536-0923-4673-B072-D0659F97C03F}" presName="spMid" presStyleCnt="0"/>
      <dgm:spPr/>
    </dgm:pt>
    <dgm:pt modelId="{732C8BFB-76FB-48E9-9483-62884DDE6BCC}" type="pres">
      <dgm:prSet presAssocID="{94AF59EB-D142-42BC-8290-2D01F074EB01}" presName="chevronComposite1" presStyleCnt="0"/>
      <dgm:spPr/>
    </dgm:pt>
    <dgm:pt modelId="{4112364B-C732-47BE-94A8-A1CFE41C4386}" type="pres">
      <dgm:prSet presAssocID="{94AF59EB-D142-42BC-8290-2D01F074EB01}" presName="chevron1" presStyleLbl="sibTrans2D1" presStyleIdx="2" presStyleCnt="3"/>
      <dgm:spPr/>
    </dgm:pt>
    <dgm:pt modelId="{10657A83-1733-4F30-A701-6150A3239BD5}" type="pres">
      <dgm:prSet presAssocID="{94AF59EB-D142-42BC-8290-2D01F074EB01}" presName="spChevron1" presStyleCnt="0"/>
      <dgm:spPr/>
    </dgm:pt>
    <dgm:pt modelId="{ACC88B3F-1706-4536-A02A-8A807C77B429}" type="pres">
      <dgm:prSet presAssocID="{8D77BA6C-BC5F-4A65-9EA9-CF075E1E1A3B}" presName="last" presStyleCnt="0"/>
      <dgm:spPr/>
    </dgm:pt>
    <dgm:pt modelId="{DE60266F-7E49-4A1B-A770-7C8BE6850AA7}" type="pres">
      <dgm:prSet presAssocID="{8D77BA6C-BC5F-4A65-9EA9-CF075E1E1A3B}" presName="circleTx" presStyleLbl="node1" presStyleIdx="18" presStyleCnt="19"/>
      <dgm:spPr/>
    </dgm:pt>
    <dgm:pt modelId="{A0F56684-EB1A-4037-8340-6DE3B6B9F131}" type="pres">
      <dgm:prSet presAssocID="{8D77BA6C-BC5F-4A65-9EA9-CF075E1E1A3B}" presName="spN" presStyleCnt="0"/>
      <dgm:spPr/>
    </dgm:pt>
  </dgm:ptLst>
  <dgm:cxnLst>
    <dgm:cxn modelId="{E98DAC07-2CDD-4960-92FE-D44CFB924F45}" type="presOf" srcId="{C209D536-0923-4673-B072-D0659F97C03F}" destId="{746ABD01-31EC-45A8-AC9A-AFE5444689B4}" srcOrd="0" destOrd="0" presId="urn:microsoft.com/office/officeart/2009/3/layout/RandomtoResultProcess"/>
    <dgm:cxn modelId="{4236EA23-02CF-402B-B4FC-4A03CA84039D}" type="presOf" srcId="{8D77BA6C-BC5F-4A65-9EA9-CF075E1E1A3B}" destId="{DE60266F-7E49-4A1B-A770-7C8BE6850AA7}" srcOrd="0" destOrd="0" presId="urn:microsoft.com/office/officeart/2009/3/layout/RandomtoResultProcess"/>
    <dgm:cxn modelId="{9E506662-5609-4084-8E85-CBF2202AABB1}" srcId="{06849EF9-EF5E-4C48-B129-F7FA36AEAA0E}" destId="{C209D536-0923-4673-B072-D0659F97C03F}" srcOrd="2" destOrd="0" parTransId="{3C8A2B75-4724-4525-9486-1AF18FCBE7BE}" sibTransId="{94AF59EB-D142-42BC-8290-2D01F074EB01}"/>
    <dgm:cxn modelId="{55E0D175-30C5-49E7-AAF6-D791F5A1B7C2}" type="presOf" srcId="{87FAE6FE-57DD-421E-A197-61FB0B4B876E}" destId="{236E0100-E882-40F1-A2BC-D5C88F85F815}" srcOrd="0" destOrd="0" presId="urn:microsoft.com/office/officeart/2009/3/layout/RandomtoResultProcess"/>
    <dgm:cxn modelId="{95B47487-F112-46DB-8D7D-1232A0A1EAF6}" srcId="{06849EF9-EF5E-4C48-B129-F7FA36AEAA0E}" destId="{87FAE6FE-57DD-421E-A197-61FB0B4B876E}" srcOrd="0" destOrd="0" parTransId="{08F0782E-753F-4CB0-BFA1-03CD487BFD74}" sibTransId="{B9C49906-1CB4-41E2-BBA2-B823E997966A}"/>
    <dgm:cxn modelId="{5AC54EA7-F54D-44AB-853C-9F7DEA7AFAFB}" srcId="{06849EF9-EF5E-4C48-B129-F7FA36AEAA0E}" destId="{A8E983D7-3ADC-427E-BC52-008AEEC8529C}" srcOrd="1" destOrd="0" parTransId="{5E8FAC43-1C53-4A46-94DB-306F4FFE385F}" sibTransId="{5A05503B-CFE8-41F2-A2C3-99502554754D}"/>
    <dgm:cxn modelId="{505337DA-0DDF-4ECA-BCE3-278385393D81}" type="presOf" srcId="{06849EF9-EF5E-4C48-B129-F7FA36AEAA0E}" destId="{5E2CC167-59CF-4B50-BA14-1B03AD8CD255}" srcOrd="0" destOrd="0" presId="urn:microsoft.com/office/officeart/2009/3/layout/RandomtoResultProcess"/>
    <dgm:cxn modelId="{D94C42E1-14DD-4911-A7E2-DE31B7344B5D}" type="presOf" srcId="{A8E983D7-3ADC-427E-BC52-008AEEC8529C}" destId="{A1A5DD4A-55C1-4D1E-8F9C-03303087E804}" srcOrd="0" destOrd="0" presId="urn:microsoft.com/office/officeart/2009/3/layout/RandomtoResultProcess"/>
    <dgm:cxn modelId="{A5644BFD-CDB7-4A72-A2DF-2D4D9BFB0815}" srcId="{06849EF9-EF5E-4C48-B129-F7FA36AEAA0E}" destId="{8D77BA6C-BC5F-4A65-9EA9-CF075E1E1A3B}" srcOrd="3" destOrd="0" parTransId="{09F7AC3A-9F55-460F-B568-456F3857475C}" sibTransId="{6C805E9C-3EDB-42E7-A649-C570288A2E24}"/>
    <dgm:cxn modelId="{46FA6155-153B-4B66-8ABB-39D8E05EB8F6}" type="presParOf" srcId="{5E2CC167-59CF-4B50-BA14-1B03AD8CD255}" destId="{AA7BAA2E-DE43-48DC-A8FF-F2BD5B99545F}" srcOrd="0" destOrd="0" presId="urn:microsoft.com/office/officeart/2009/3/layout/RandomtoResultProcess"/>
    <dgm:cxn modelId="{7AE5CC86-E3B6-432E-916D-1AC7B15663B9}" type="presParOf" srcId="{AA7BAA2E-DE43-48DC-A8FF-F2BD5B99545F}" destId="{236E0100-E882-40F1-A2BC-D5C88F85F815}" srcOrd="0" destOrd="0" presId="urn:microsoft.com/office/officeart/2009/3/layout/RandomtoResultProcess"/>
    <dgm:cxn modelId="{A31AC3C7-A816-40BB-B7F6-716BDD4958C8}" type="presParOf" srcId="{AA7BAA2E-DE43-48DC-A8FF-F2BD5B99545F}" destId="{5D0CCCCF-B351-4061-8950-B4E0ED62DF03}" srcOrd="1" destOrd="0" presId="urn:microsoft.com/office/officeart/2009/3/layout/RandomtoResultProcess"/>
    <dgm:cxn modelId="{9436E817-E32C-4687-A222-0D5488AEDC22}" type="presParOf" srcId="{AA7BAA2E-DE43-48DC-A8FF-F2BD5B99545F}" destId="{AD67C9B9-EA82-45D7-B00A-16D614549175}" srcOrd="2" destOrd="0" presId="urn:microsoft.com/office/officeart/2009/3/layout/RandomtoResultProcess"/>
    <dgm:cxn modelId="{91CC5D74-43D0-46FF-A223-0A27B69D4F29}" type="presParOf" srcId="{AA7BAA2E-DE43-48DC-A8FF-F2BD5B99545F}" destId="{5806D169-0992-428F-BADA-26AC2AA2EDC3}" srcOrd="3" destOrd="0" presId="urn:microsoft.com/office/officeart/2009/3/layout/RandomtoResultProcess"/>
    <dgm:cxn modelId="{EF314B4E-4BF5-44CF-9E27-9AA4680857F5}" type="presParOf" srcId="{AA7BAA2E-DE43-48DC-A8FF-F2BD5B99545F}" destId="{9DD9CA2F-F0E5-4402-9638-3B415964A290}" srcOrd="4" destOrd="0" presId="urn:microsoft.com/office/officeart/2009/3/layout/RandomtoResultProcess"/>
    <dgm:cxn modelId="{530F2D46-7FC2-470E-A9E5-8F3E5F02517A}" type="presParOf" srcId="{AA7BAA2E-DE43-48DC-A8FF-F2BD5B99545F}" destId="{57F4819B-5A02-417B-8E05-7AA52FBE4E5F}" srcOrd="5" destOrd="0" presId="urn:microsoft.com/office/officeart/2009/3/layout/RandomtoResultProcess"/>
    <dgm:cxn modelId="{423BF701-EDA8-465E-981B-A2D5B7408E4A}" type="presParOf" srcId="{AA7BAA2E-DE43-48DC-A8FF-F2BD5B99545F}" destId="{DE476B96-CB54-4B18-8FD6-56DD0EEE49F2}" srcOrd="6" destOrd="0" presId="urn:microsoft.com/office/officeart/2009/3/layout/RandomtoResultProcess"/>
    <dgm:cxn modelId="{8CB60FDA-BC03-4AD4-8B79-37FE586B3D4A}" type="presParOf" srcId="{AA7BAA2E-DE43-48DC-A8FF-F2BD5B99545F}" destId="{FEBFF85C-13C2-4EE8-857E-2DEB2637E7CC}" srcOrd="7" destOrd="0" presId="urn:microsoft.com/office/officeart/2009/3/layout/RandomtoResultProcess"/>
    <dgm:cxn modelId="{DBD732FC-FF65-4DBC-809D-493D291E9CB8}" type="presParOf" srcId="{AA7BAA2E-DE43-48DC-A8FF-F2BD5B99545F}" destId="{0D4812F5-41C8-43CF-B521-627012C69579}" srcOrd="8" destOrd="0" presId="urn:microsoft.com/office/officeart/2009/3/layout/RandomtoResultProcess"/>
    <dgm:cxn modelId="{47E2553F-6374-4351-808E-511B68705076}" type="presParOf" srcId="{AA7BAA2E-DE43-48DC-A8FF-F2BD5B99545F}" destId="{B92E92A7-8B9A-485A-AE39-5DF77779FDC9}" srcOrd="9" destOrd="0" presId="urn:microsoft.com/office/officeart/2009/3/layout/RandomtoResultProcess"/>
    <dgm:cxn modelId="{FFBC3CFD-CCAD-432E-ACCA-7CAC978CEF05}" type="presParOf" srcId="{AA7BAA2E-DE43-48DC-A8FF-F2BD5B99545F}" destId="{D03D8041-0C44-4928-BBB3-419CB46DEB7C}" srcOrd="10" destOrd="0" presId="urn:microsoft.com/office/officeart/2009/3/layout/RandomtoResultProcess"/>
    <dgm:cxn modelId="{A44E8A23-01D3-40A1-B2E2-10A45C95D5A1}" type="presParOf" srcId="{AA7BAA2E-DE43-48DC-A8FF-F2BD5B99545F}" destId="{3DDA8863-110C-43E6-8F83-2603FBAABC33}" srcOrd="11" destOrd="0" presId="urn:microsoft.com/office/officeart/2009/3/layout/RandomtoResultProcess"/>
    <dgm:cxn modelId="{F79AFA0A-4F27-4112-848E-E59435A7EF45}" type="presParOf" srcId="{AA7BAA2E-DE43-48DC-A8FF-F2BD5B99545F}" destId="{DB3D9B17-ED34-44B0-A272-99B991178324}" srcOrd="12" destOrd="0" presId="urn:microsoft.com/office/officeart/2009/3/layout/RandomtoResultProcess"/>
    <dgm:cxn modelId="{95365B05-2ECD-4327-831F-1E8CEC93CD04}" type="presParOf" srcId="{AA7BAA2E-DE43-48DC-A8FF-F2BD5B99545F}" destId="{1D9A225A-A488-4AF0-B20C-2298DD5815AF}" srcOrd="13" destOrd="0" presId="urn:microsoft.com/office/officeart/2009/3/layout/RandomtoResultProcess"/>
    <dgm:cxn modelId="{E94A4997-A9C6-42B3-B2C4-F4E0D51E4200}" type="presParOf" srcId="{AA7BAA2E-DE43-48DC-A8FF-F2BD5B99545F}" destId="{EAAF9199-E278-40E7-8C1C-BB09A8F2B3B9}" srcOrd="14" destOrd="0" presId="urn:microsoft.com/office/officeart/2009/3/layout/RandomtoResultProcess"/>
    <dgm:cxn modelId="{C81507D6-0425-4F0F-8E32-2CF32CF10EAA}" type="presParOf" srcId="{AA7BAA2E-DE43-48DC-A8FF-F2BD5B99545F}" destId="{BBBCCE75-4914-45C7-A698-C2D2114A294C}" srcOrd="15" destOrd="0" presId="urn:microsoft.com/office/officeart/2009/3/layout/RandomtoResultProcess"/>
    <dgm:cxn modelId="{0E9F286B-241C-4F41-9D74-09066662834A}" type="presParOf" srcId="{AA7BAA2E-DE43-48DC-A8FF-F2BD5B99545F}" destId="{42BACD59-97B9-4F76-BA13-8E4C737CC180}" srcOrd="16" destOrd="0" presId="urn:microsoft.com/office/officeart/2009/3/layout/RandomtoResultProcess"/>
    <dgm:cxn modelId="{EAA3B86E-E810-4543-9FB2-E839874082F4}" type="presParOf" srcId="{AA7BAA2E-DE43-48DC-A8FF-F2BD5B99545F}" destId="{1D2F616F-D917-437C-942A-85C05020757F}" srcOrd="17" destOrd="0" presId="urn:microsoft.com/office/officeart/2009/3/layout/RandomtoResultProcess"/>
    <dgm:cxn modelId="{CE1044D3-D199-423C-935E-03AC9C99CAA6}" type="presParOf" srcId="{AA7BAA2E-DE43-48DC-A8FF-F2BD5B99545F}" destId="{4D2E924B-4CB1-4DDD-9252-079522797987}" srcOrd="18" destOrd="0" presId="urn:microsoft.com/office/officeart/2009/3/layout/RandomtoResultProcess"/>
    <dgm:cxn modelId="{40A48C45-A2B9-4856-889C-47B68216A968}" type="presParOf" srcId="{5E2CC167-59CF-4B50-BA14-1B03AD8CD255}" destId="{5A6F27BE-7FE0-494C-AFB4-D5268D440BBB}" srcOrd="1" destOrd="0" presId="urn:microsoft.com/office/officeart/2009/3/layout/RandomtoResultProcess"/>
    <dgm:cxn modelId="{546FEC3A-BEFE-4DC9-9CC1-A33AF8CC74D4}" type="presParOf" srcId="{5A6F27BE-7FE0-494C-AFB4-D5268D440BBB}" destId="{5D369595-DF8F-487D-BE79-57CC57D33839}" srcOrd="0" destOrd="0" presId="urn:microsoft.com/office/officeart/2009/3/layout/RandomtoResultProcess"/>
    <dgm:cxn modelId="{43A6DBFB-C3A5-42FB-A77B-052F1FA1E738}" type="presParOf" srcId="{5A6F27BE-7FE0-494C-AFB4-D5268D440BBB}" destId="{0A37F024-77D4-42EB-916E-DF51A5762332}" srcOrd="1" destOrd="0" presId="urn:microsoft.com/office/officeart/2009/3/layout/RandomtoResultProcess"/>
    <dgm:cxn modelId="{681E0CB3-918A-4790-A28F-B0A115002369}" type="presParOf" srcId="{5E2CC167-59CF-4B50-BA14-1B03AD8CD255}" destId="{5CFB226E-1436-4018-957C-D4462B153EC9}" srcOrd="2" destOrd="0" presId="urn:microsoft.com/office/officeart/2009/3/layout/RandomtoResultProcess"/>
    <dgm:cxn modelId="{F0DEACA7-65A0-460A-B28D-A6BDCEB825AD}" type="presParOf" srcId="{5CFB226E-1436-4018-957C-D4462B153EC9}" destId="{A1A5DD4A-55C1-4D1E-8F9C-03303087E804}" srcOrd="0" destOrd="0" presId="urn:microsoft.com/office/officeart/2009/3/layout/RandomtoResultProcess"/>
    <dgm:cxn modelId="{8487C2FB-145B-4075-905D-BBFB9D19E8E8}" type="presParOf" srcId="{5CFB226E-1436-4018-957C-D4462B153EC9}" destId="{3D32ED9A-0971-4F17-96CD-0F12C01B0463}" srcOrd="1" destOrd="0" presId="urn:microsoft.com/office/officeart/2009/3/layout/RandomtoResultProcess"/>
    <dgm:cxn modelId="{B77B898F-E307-418D-8F5A-87C81B19C0D2}" type="presParOf" srcId="{5E2CC167-59CF-4B50-BA14-1B03AD8CD255}" destId="{93C931C3-1261-403E-B338-3D371E221870}" srcOrd="3" destOrd="0" presId="urn:microsoft.com/office/officeart/2009/3/layout/RandomtoResultProcess"/>
    <dgm:cxn modelId="{BF275EC0-006C-4100-BF99-E00C65B19766}" type="presParOf" srcId="{93C931C3-1261-403E-B338-3D371E221870}" destId="{1C747264-9E8E-4944-A085-61C6A700DBF9}" srcOrd="0" destOrd="0" presId="urn:microsoft.com/office/officeart/2009/3/layout/RandomtoResultProcess"/>
    <dgm:cxn modelId="{7589EAD1-178C-415A-92D9-C3D02ED6D592}" type="presParOf" srcId="{93C931C3-1261-403E-B338-3D371E221870}" destId="{95B47722-0354-4B31-B0D4-D15C789EDCD3}" srcOrd="1" destOrd="0" presId="urn:microsoft.com/office/officeart/2009/3/layout/RandomtoResultProcess"/>
    <dgm:cxn modelId="{5A90F015-EA53-4304-A187-CC3CAB5B4CC3}" type="presParOf" srcId="{5E2CC167-59CF-4B50-BA14-1B03AD8CD255}" destId="{1F87C6F8-7698-49B9-A709-51E1BC2AB5AD}" srcOrd="4" destOrd="0" presId="urn:microsoft.com/office/officeart/2009/3/layout/RandomtoResultProcess"/>
    <dgm:cxn modelId="{9BA20A13-4D27-4731-BED4-4269F0D3F34A}" type="presParOf" srcId="{1F87C6F8-7698-49B9-A709-51E1BC2AB5AD}" destId="{746ABD01-31EC-45A8-AC9A-AFE5444689B4}" srcOrd="0" destOrd="0" presId="urn:microsoft.com/office/officeart/2009/3/layout/RandomtoResultProcess"/>
    <dgm:cxn modelId="{4AC74E4B-B077-4E53-99AF-E84210435D04}" type="presParOf" srcId="{1F87C6F8-7698-49B9-A709-51E1BC2AB5AD}" destId="{CD477AEC-A277-4C6B-99CC-82ABD774FF8E}" srcOrd="1" destOrd="0" presId="urn:microsoft.com/office/officeart/2009/3/layout/RandomtoResultProcess"/>
    <dgm:cxn modelId="{5E99E2AD-ED09-4FA9-9D51-C40B8D8F4B65}" type="presParOf" srcId="{5E2CC167-59CF-4B50-BA14-1B03AD8CD255}" destId="{732C8BFB-76FB-48E9-9483-62884DDE6BCC}" srcOrd="5" destOrd="0" presId="urn:microsoft.com/office/officeart/2009/3/layout/RandomtoResultProcess"/>
    <dgm:cxn modelId="{57A54711-309E-4795-A025-CADAF02933C6}" type="presParOf" srcId="{732C8BFB-76FB-48E9-9483-62884DDE6BCC}" destId="{4112364B-C732-47BE-94A8-A1CFE41C4386}" srcOrd="0" destOrd="0" presId="urn:microsoft.com/office/officeart/2009/3/layout/RandomtoResultProcess"/>
    <dgm:cxn modelId="{E6B27F42-F4F6-453A-9EEE-F8BB39EB94F6}" type="presParOf" srcId="{732C8BFB-76FB-48E9-9483-62884DDE6BCC}" destId="{10657A83-1733-4F30-A701-6150A3239BD5}" srcOrd="1" destOrd="0" presId="urn:microsoft.com/office/officeart/2009/3/layout/RandomtoResultProcess"/>
    <dgm:cxn modelId="{BBA2213D-F6FA-4A59-AF01-4F785AAAE383}" type="presParOf" srcId="{5E2CC167-59CF-4B50-BA14-1B03AD8CD255}" destId="{ACC88B3F-1706-4536-A02A-8A807C77B429}" srcOrd="6" destOrd="0" presId="urn:microsoft.com/office/officeart/2009/3/layout/RandomtoResultProcess"/>
    <dgm:cxn modelId="{418C1EFE-9F4E-4E4B-82A7-054B1AA2E691}" type="presParOf" srcId="{ACC88B3F-1706-4536-A02A-8A807C77B429}" destId="{DE60266F-7E49-4A1B-A770-7C8BE6850AA7}" srcOrd="0" destOrd="0" presId="urn:microsoft.com/office/officeart/2009/3/layout/RandomtoResultProcess"/>
    <dgm:cxn modelId="{A4570336-3352-42F4-8CEA-302CA1EFBAD0}" type="presParOf" srcId="{ACC88B3F-1706-4536-A02A-8A807C77B429}" destId="{A0F56684-EB1A-4037-8340-6DE3B6B9F131}"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E0100-E882-40F1-A2BC-D5C88F85F815}">
      <dsp:nvSpPr>
        <dsp:cNvPr id="0" name=""/>
        <dsp:cNvSpPr/>
      </dsp:nvSpPr>
      <dsp:spPr>
        <a:xfrm>
          <a:off x="59609" y="932711"/>
          <a:ext cx="852085" cy="2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0" i="0" kern="1200">
              <a:effectLst/>
              <a:latin typeface="+mj-lt"/>
            </a:rPr>
            <a:t>الاتصال</a:t>
          </a:r>
          <a:endParaRPr lang="ar-SA" sz="1400" kern="1200" dirty="0"/>
        </a:p>
      </dsp:txBody>
      <dsp:txXfrm>
        <a:off x="59609" y="932711"/>
        <a:ext cx="852085" cy="280800"/>
      </dsp:txXfrm>
    </dsp:sp>
    <dsp:sp modelId="{5D0CCCCF-B351-4061-8950-B4E0ED62DF03}">
      <dsp:nvSpPr>
        <dsp:cNvPr id="0" name=""/>
        <dsp:cNvSpPr/>
      </dsp:nvSpPr>
      <dsp:spPr>
        <a:xfrm>
          <a:off x="58641" y="847309"/>
          <a:ext cx="67779" cy="677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7C9B9-EA82-45D7-B00A-16D614549175}">
      <dsp:nvSpPr>
        <dsp:cNvPr id="0" name=""/>
        <dsp:cNvSpPr/>
      </dsp:nvSpPr>
      <dsp:spPr>
        <a:xfrm>
          <a:off x="106086" y="752418"/>
          <a:ext cx="67779" cy="677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6D169-0992-428F-BADA-26AC2AA2EDC3}">
      <dsp:nvSpPr>
        <dsp:cNvPr id="0" name=""/>
        <dsp:cNvSpPr/>
      </dsp:nvSpPr>
      <dsp:spPr>
        <a:xfrm>
          <a:off x="219956" y="771396"/>
          <a:ext cx="106510" cy="1065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9CA2F-F0E5-4402-9638-3B415964A290}">
      <dsp:nvSpPr>
        <dsp:cNvPr id="0" name=""/>
        <dsp:cNvSpPr/>
      </dsp:nvSpPr>
      <dsp:spPr>
        <a:xfrm>
          <a:off x="314847" y="667016"/>
          <a:ext cx="67779" cy="6777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4819B-5A02-417B-8E05-7AA52FBE4E5F}">
      <dsp:nvSpPr>
        <dsp:cNvPr id="0" name=""/>
        <dsp:cNvSpPr/>
      </dsp:nvSpPr>
      <dsp:spPr>
        <a:xfrm>
          <a:off x="438206" y="629059"/>
          <a:ext cx="67779" cy="6777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76B96-CB54-4B18-8FD6-56DD0EEE49F2}">
      <dsp:nvSpPr>
        <dsp:cNvPr id="0" name=""/>
        <dsp:cNvSpPr/>
      </dsp:nvSpPr>
      <dsp:spPr>
        <a:xfrm>
          <a:off x="590032" y="695483"/>
          <a:ext cx="67779" cy="677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FF85C-13C2-4EE8-857E-2DEB2637E7CC}">
      <dsp:nvSpPr>
        <dsp:cNvPr id="0" name=""/>
        <dsp:cNvSpPr/>
      </dsp:nvSpPr>
      <dsp:spPr>
        <a:xfrm>
          <a:off x="684924" y="742929"/>
          <a:ext cx="106510" cy="1065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812F5-41C8-43CF-B521-627012C69579}">
      <dsp:nvSpPr>
        <dsp:cNvPr id="0" name=""/>
        <dsp:cNvSpPr/>
      </dsp:nvSpPr>
      <dsp:spPr>
        <a:xfrm>
          <a:off x="817772" y="847309"/>
          <a:ext cx="67779" cy="6777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E92A7-8B9A-485A-AE39-5DF77779FDC9}">
      <dsp:nvSpPr>
        <dsp:cNvPr id="0" name=""/>
        <dsp:cNvSpPr/>
      </dsp:nvSpPr>
      <dsp:spPr>
        <a:xfrm>
          <a:off x="874707" y="951690"/>
          <a:ext cx="67779" cy="6777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D8041-0C44-4928-BBB3-419CB46DEB7C}">
      <dsp:nvSpPr>
        <dsp:cNvPr id="0" name=""/>
        <dsp:cNvSpPr/>
      </dsp:nvSpPr>
      <dsp:spPr>
        <a:xfrm>
          <a:off x="381271" y="752418"/>
          <a:ext cx="174290" cy="17429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DA8863-110C-43E6-8F83-2603FBAABC33}">
      <dsp:nvSpPr>
        <dsp:cNvPr id="0" name=""/>
        <dsp:cNvSpPr/>
      </dsp:nvSpPr>
      <dsp:spPr>
        <a:xfrm>
          <a:off x="11195" y="1113005"/>
          <a:ext cx="67779" cy="677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3D9B17-ED34-44B0-A272-99B991178324}">
      <dsp:nvSpPr>
        <dsp:cNvPr id="0" name=""/>
        <dsp:cNvSpPr/>
      </dsp:nvSpPr>
      <dsp:spPr>
        <a:xfrm>
          <a:off x="68130" y="1198407"/>
          <a:ext cx="106510" cy="1065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A225A-A488-4AF0-B20C-2298DD5815AF}">
      <dsp:nvSpPr>
        <dsp:cNvPr id="0" name=""/>
        <dsp:cNvSpPr/>
      </dsp:nvSpPr>
      <dsp:spPr>
        <a:xfrm>
          <a:off x="210467" y="1274320"/>
          <a:ext cx="154924" cy="1549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F9199-E278-40E7-8C1C-BB09A8F2B3B9}">
      <dsp:nvSpPr>
        <dsp:cNvPr id="0" name=""/>
        <dsp:cNvSpPr/>
      </dsp:nvSpPr>
      <dsp:spPr>
        <a:xfrm>
          <a:off x="409739" y="1397679"/>
          <a:ext cx="67779" cy="6777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BCCE75-4914-45C7-A698-C2D2114A294C}">
      <dsp:nvSpPr>
        <dsp:cNvPr id="0" name=""/>
        <dsp:cNvSpPr/>
      </dsp:nvSpPr>
      <dsp:spPr>
        <a:xfrm>
          <a:off x="447695" y="1274320"/>
          <a:ext cx="106510" cy="10651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ACD59-97B9-4F76-BA13-8E4C737CC180}">
      <dsp:nvSpPr>
        <dsp:cNvPr id="0" name=""/>
        <dsp:cNvSpPr/>
      </dsp:nvSpPr>
      <dsp:spPr>
        <a:xfrm>
          <a:off x="542587" y="1407168"/>
          <a:ext cx="67779" cy="6777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F616F-D917-437C-942A-85C05020757F}">
      <dsp:nvSpPr>
        <dsp:cNvPr id="0" name=""/>
        <dsp:cNvSpPr/>
      </dsp:nvSpPr>
      <dsp:spPr>
        <a:xfrm>
          <a:off x="627989" y="1255342"/>
          <a:ext cx="154924" cy="1549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E924B-4CB1-4DDD-9252-079522797987}">
      <dsp:nvSpPr>
        <dsp:cNvPr id="0" name=""/>
        <dsp:cNvSpPr/>
      </dsp:nvSpPr>
      <dsp:spPr>
        <a:xfrm>
          <a:off x="836750" y="1217386"/>
          <a:ext cx="106510" cy="10651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69595-DF8F-487D-BE79-57CC57D33839}">
      <dsp:nvSpPr>
        <dsp:cNvPr id="0" name=""/>
        <dsp:cNvSpPr/>
      </dsp:nvSpPr>
      <dsp:spPr>
        <a:xfrm>
          <a:off x="943261" y="771238"/>
          <a:ext cx="312806" cy="59718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5DD4A-55C1-4D1E-8F9C-03303087E804}">
      <dsp:nvSpPr>
        <dsp:cNvPr id="0" name=""/>
        <dsp:cNvSpPr/>
      </dsp:nvSpPr>
      <dsp:spPr>
        <a:xfrm>
          <a:off x="1256067" y="771528"/>
          <a:ext cx="853109" cy="59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0" i="0" kern="1200" dirty="0">
              <a:effectLst/>
              <a:latin typeface="+mj-lt"/>
            </a:rPr>
            <a:t>الاقتصاد الشبكي</a:t>
          </a:r>
          <a:endParaRPr lang="ar-SA" sz="1400" kern="1200" dirty="0"/>
        </a:p>
      </dsp:txBody>
      <dsp:txXfrm>
        <a:off x="1256067" y="771528"/>
        <a:ext cx="853109" cy="597176"/>
      </dsp:txXfrm>
    </dsp:sp>
    <dsp:sp modelId="{1C747264-9E8E-4944-A085-61C6A700DBF9}">
      <dsp:nvSpPr>
        <dsp:cNvPr id="0" name=""/>
        <dsp:cNvSpPr/>
      </dsp:nvSpPr>
      <dsp:spPr>
        <a:xfrm>
          <a:off x="2109177" y="771238"/>
          <a:ext cx="312806" cy="59718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6ABD01-31EC-45A8-AC9A-AFE5444689B4}">
      <dsp:nvSpPr>
        <dsp:cNvPr id="0" name=""/>
        <dsp:cNvSpPr/>
      </dsp:nvSpPr>
      <dsp:spPr>
        <a:xfrm>
          <a:off x="2421984" y="771528"/>
          <a:ext cx="853109" cy="597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ar-SA" sz="1400" b="0" i="0" kern="1200" dirty="0">
              <a:effectLst/>
              <a:latin typeface="+mj-lt"/>
            </a:rPr>
            <a:t>التفاعل مع التقنية</a:t>
          </a:r>
          <a:endParaRPr lang="ar-SA" sz="1400" kern="1200" dirty="0"/>
        </a:p>
      </dsp:txBody>
      <dsp:txXfrm>
        <a:off x="2421984" y="771528"/>
        <a:ext cx="853109" cy="597176"/>
      </dsp:txXfrm>
    </dsp:sp>
    <dsp:sp modelId="{4112364B-C732-47BE-94A8-A1CFE41C4386}">
      <dsp:nvSpPr>
        <dsp:cNvPr id="0" name=""/>
        <dsp:cNvSpPr/>
      </dsp:nvSpPr>
      <dsp:spPr>
        <a:xfrm>
          <a:off x="3275093" y="771238"/>
          <a:ext cx="312806" cy="597182"/>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0266F-7E49-4A1B-A770-7C8BE6850AA7}">
      <dsp:nvSpPr>
        <dsp:cNvPr id="0" name=""/>
        <dsp:cNvSpPr/>
      </dsp:nvSpPr>
      <dsp:spPr>
        <a:xfrm>
          <a:off x="3622024" y="721886"/>
          <a:ext cx="725143" cy="72514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r>
            <a:rPr lang="ar-SA" sz="1400" b="0" i="0" kern="1200" dirty="0">
              <a:effectLst/>
              <a:latin typeface="+mj-lt"/>
            </a:rPr>
            <a:t>إنترنت الأشياء</a:t>
          </a:r>
          <a:endParaRPr lang="ar-SA" sz="1400" kern="1200" dirty="0"/>
        </a:p>
      </dsp:txBody>
      <dsp:txXfrm>
        <a:off x="3728219" y="828081"/>
        <a:ext cx="512753" cy="512753"/>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9B237-5AB2-48CF-8032-32E9FB6EB4FF}" type="datetimeFigureOut">
              <a:rPr lang="zh-CN" altLang="en-US" smtClean="0"/>
              <a:t>2022/10/22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861678-F871-4BA5-BC3E-7CD7D2CF1E81}" type="slidenum">
              <a:rPr lang="zh-CN" altLang="en-US" smtClean="0"/>
              <a:t>‹#›</a:t>
            </a:fld>
            <a:endParaRPr lang="zh-CN" altLang="en-US"/>
          </a:p>
        </p:txBody>
      </p:sp>
    </p:spTree>
    <p:extLst>
      <p:ext uri="{BB962C8B-B14F-4D97-AF65-F5344CB8AC3E}">
        <p14:creationId xmlns:p14="http://schemas.microsoft.com/office/powerpoint/2010/main" val="10824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a:t>
            </a:fld>
            <a:endParaRPr lang="zh-CN" altLang="en-US"/>
          </a:p>
        </p:txBody>
      </p:sp>
    </p:spTree>
    <p:extLst>
      <p:ext uri="{BB962C8B-B14F-4D97-AF65-F5344CB8AC3E}">
        <p14:creationId xmlns:p14="http://schemas.microsoft.com/office/powerpoint/2010/main" val="271028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extLst>
      <p:ext uri="{BB962C8B-B14F-4D97-AF65-F5344CB8AC3E}">
        <p14:creationId xmlns:p14="http://schemas.microsoft.com/office/powerpoint/2010/main" val="309963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17</a:t>
            </a:fld>
            <a:endParaRPr lang="zh-CN" altLang="en-US"/>
          </a:p>
        </p:txBody>
      </p:sp>
    </p:spTree>
    <p:extLst>
      <p:ext uri="{BB962C8B-B14F-4D97-AF65-F5344CB8AC3E}">
        <p14:creationId xmlns:p14="http://schemas.microsoft.com/office/powerpoint/2010/main" val="213514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E4861678-F871-4BA5-BC3E-7CD7D2CF1E81}" type="slidenum">
              <a:rPr lang="zh-CN" altLang="en-US" smtClean="0"/>
              <a:t>30</a:t>
            </a:fld>
            <a:endParaRPr lang="zh-CN" altLang="en-US"/>
          </a:p>
        </p:txBody>
      </p:sp>
    </p:spTree>
    <p:extLst>
      <p:ext uri="{BB962C8B-B14F-4D97-AF65-F5344CB8AC3E}">
        <p14:creationId xmlns:p14="http://schemas.microsoft.com/office/powerpoint/2010/main" val="298186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800" y="1597821"/>
            <a:ext cx="7772400" cy="1102519"/>
          </a:xfrm>
        </p:spPr>
        <p:txBody>
          <a:bodyPr/>
          <a:lstStyle/>
          <a:p>
            <a:r>
              <a:rPr lang="tr-TR" altLang="zh-CN" dirty="0"/>
              <a:t>Freepptbackgrounds.net</a:t>
            </a:r>
            <a:endParaRPr lang="zh-CN" altLang="en-US" dirty="0"/>
          </a:p>
        </p:txBody>
      </p:sp>
      <p:sp>
        <p:nvSpPr>
          <p:cNvPr id="3" name="副标题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Slide 10">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2" y="204787"/>
            <a:ext cx="3008313" cy="871538"/>
          </a:xfrm>
        </p:spPr>
        <p:txBody>
          <a:bodyPr anchor="b"/>
          <a:lstStyle>
            <a:lvl1pPr algn="l">
              <a:defRPr sz="2000" b="1"/>
            </a:lvl1pPr>
          </a:lstStyle>
          <a:p>
            <a:r>
              <a:rPr lang="tr-TR" altLang="zh-CN" dirty="0"/>
              <a:t>Freepptbackgrounds.net</a:t>
            </a:r>
            <a:endParaRPr lang="zh-CN" altLang="en-US" dirty="0"/>
          </a:p>
        </p:txBody>
      </p:sp>
      <p:sp>
        <p:nvSpPr>
          <p:cNvPr id="3" name="内容占位符 2"/>
          <p:cNvSpPr>
            <a:spLocks noGrp="1"/>
          </p:cNvSpPr>
          <p:nvPr>
            <p:ph idx="1" hasCustomPrompt="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文本占位符 3"/>
          <p:cNvSpPr>
            <a:spLocks noGrp="1"/>
          </p:cNvSpPr>
          <p:nvPr>
            <p:ph type="body" sz="half" idx="2" hasCustomPrompt="1"/>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Slide 11">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3600451"/>
            <a:ext cx="5486400" cy="425054"/>
          </a:xfrm>
        </p:spPr>
        <p:txBody>
          <a:bodyPr anchor="b"/>
          <a:lstStyle>
            <a:lvl1pPr algn="l">
              <a:defRPr sz="2000" b="1"/>
            </a:lvl1pPr>
          </a:lstStyle>
          <a:p>
            <a:r>
              <a:rPr lang="tr-TR" altLang="zh-CN" dirty="0"/>
              <a:t>Freepptbackgrounds.net</a:t>
            </a:r>
            <a:endParaRPr lang="zh-CN" altLang="en-US" dirty="0"/>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ltLang="zh-CN" dirty="0"/>
              <a:t>www.freepptbackgrounds.net</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Slide 1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lide 13">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05979"/>
            <a:ext cx="2057400" cy="4388644"/>
          </a:xfrm>
        </p:spPr>
        <p:txBody>
          <a:bodyPr vert="eaVert"/>
          <a:lstStyle/>
          <a:p>
            <a:r>
              <a:rPr lang="tr-TR" altLang="zh-CN" dirty="0"/>
              <a:t>Freepptbackgrounds.net</a:t>
            </a:r>
            <a:endParaRPr lang="zh-CN" altLang="en-US" dirty="0"/>
          </a:p>
        </p:txBody>
      </p:sp>
      <p:sp>
        <p:nvSpPr>
          <p:cNvPr id="3" name="竖排文字占位符 2"/>
          <p:cNvSpPr>
            <a:spLocks noGrp="1"/>
          </p:cNvSpPr>
          <p:nvPr>
            <p:ph type="body" orient="vert" idx="1" hasCustomPrompt="1"/>
          </p:nvPr>
        </p:nvSpPr>
        <p:spPr>
          <a:xfrm>
            <a:off x="457200" y="205979"/>
            <a:ext cx="6019800" cy="4388644"/>
          </a:xfrm>
        </p:spPr>
        <p:txBody>
          <a:bodyPr vert="eaVert"/>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pic>
        <p:nvPicPr>
          <p:cNvPr id="7" name="图片 21">
            <a:extLst>
              <a:ext uri="{FF2B5EF4-FFF2-40B4-BE49-F238E27FC236}">
                <a16:creationId xmlns:a16="http://schemas.microsoft.com/office/drawing/2014/main" id="{E5A01AA5-245A-AEF2-32D6-D5F5BEBCD9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54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41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2">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idx="1" hasCustomPrompt="1"/>
          </p:nvPr>
        </p:nvSpPr>
        <p:spPr/>
        <p:txBody>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lide 3">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3305176"/>
            <a:ext cx="7772400" cy="1021556"/>
          </a:xfrm>
        </p:spPr>
        <p:txBody>
          <a:bodyPr anchor="t"/>
          <a:lstStyle>
            <a:lvl1pPr algn="l">
              <a:defRPr sz="4000" b="1" cap="all"/>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ltLang="zh-CN" dirty="0"/>
              <a:t>www.freepptbackgrounds.net</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 4">
    <p:spTree>
      <p:nvGrpSpPr>
        <p:cNvPr id="1" name=""/>
        <p:cNvGrpSpPr/>
        <p:nvPr/>
      </p:nvGrpSpPr>
      <p:grpSpPr>
        <a:xfrm>
          <a:off x="0" y="0"/>
          <a:ext cx="0" cy="0"/>
          <a:chOff x="0" y="0"/>
          <a:chExt cx="0" cy="0"/>
        </a:xfrm>
      </p:grpSpPr>
      <p:sp>
        <p:nvSpPr>
          <p:cNvPr id="8" name="矩形 7"/>
          <p:cNvSpPr/>
          <p:nvPr userDrawn="1"/>
        </p:nvSpPr>
        <p:spPr>
          <a:xfrm>
            <a:off x="6228184" y="2571750"/>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lvl="0"/>
            <a:r>
              <a:rPr lang="zh-CN" altLang="en-US" sz="100" dirty="0">
                <a:solidFill>
                  <a:schemeClr val="bg1"/>
                </a:solidFill>
              </a:rPr>
              <a:t>精美</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PPT</a:t>
            </a:r>
            <a:r>
              <a:rPr lang="zh-CN" altLang="en-US" sz="100" dirty="0">
                <a:solidFill>
                  <a:schemeClr val="bg1"/>
                </a:solidFill>
              </a:rPr>
              <a:t>课件：</a:t>
            </a:r>
            <a:r>
              <a:rPr lang="en-US" altLang="zh-CN" sz="100" dirty="0">
                <a:solidFill>
                  <a:schemeClr val="bg1"/>
                </a:solidFill>
              </a:rPr>
              <a:t>www.1ppt.com/kejian/             </a:t>
            </a:r>
            <a:r>
              <a:rPr lang="zh-CN" altLang="en-US" sz="100" dirty="0">
                <a:solidFill>
                  <a:schemeClr val="bg1"/>
                </a:solidFill>
              </a:rPr>
              <a:t>字体下载：</a:t>
            </a:r>
            <a:r>
              <a:rPr lang="en-US" altLang="zh-CN" sz="100" dirty="0">
                <a:solidFill>
                  <a:schemeClr val="bg1"/>
                </a:solidFill>
              </a:rPr>
              <a:t>www.1ppt.com/ziti/</a:t>
            </a:r>
          </a:p>
          <a:p>
            <a:pPr lvl="0"/>
            <a:r>
              <a:rPr lang="zh-CN" altLang="en-US" sz="100" dirty="0">
                <a:solidFill>
                  <a:schemeClr val="bg1"/>
                </a:solidFill>
              </a:rPr>
              <a:t>工作总结</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www.1ppt.com/xiazai/zongjie/ </a:t>
            </a:r>
            <a:r>
              <a:rPr lang="zh-CN" altLang="en-US" sz="100" dirty="0">
                <a:solidFill>
                  <a:schemeClr val="bg1"/>
                </a:solidFill>
              </a:rPr>
              <a:t>工作计划：</a:t>
            </a:r>
            <a:r>
              <a:rPr lang="en-US" altLang="zh-CN" sz="100" dirty="0">
                <a:solidFill>
                  <a:schemeClr val="bg1"/>
                </a:solidFill>
              </a:rPr>
              <a:t>www.1ppt.com/xiazai/jihua/</a:t>
            </a:r>
          </a:p>
          <a:p>
            <a:pPr lvl="0"/>
            <a:r>
              <a:rPr lang="zh-CN" altLang="en-US" sz="100" dirty="0">
                <a:solidFill>
                  <a:schemeClr val="bg1"/>
                </a:solidFill>
              </a:rPr>
              <a:t>商务</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www.1ppt.com/moban/shangwu/  </a:t>
            </a:r>
            <a:r>
              <a:rPr lang="zh-CN" altLang="en-US" sz="100" dirty="0">
                <a:solidFill>
                  <a:schemeClr val="bg1"/>
                </a:solidFill>
              </a:rPr>
              <a:t>个人简历</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www.1ppt.com/xiazai/jianli/  </a:t>
            </a:r>
          </a:p>
          <a:p>
            <a:pPr lvl="0"/>
            <a:r>
              <a:rPr lang="zh-CN" altLang="en-US" sz="100" dirty="0">
                <a:solidFill>
                  <a:schemeClr val="bg1"/>
                </a:solidFill>
              </a:rPr>
              <a:t>毕业答辩</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www.1ppt.com/xiazai/dabian/  </a:t>
            </a:r>
            <a:r>
              <a:rPr lang="zh-CN" altLang="en-US" sz="100" dirty="0">
                <a:solidFill>
                  <a:schemeClr val="bg1"/>
                </a:solidFill>
              </a:rPr>
              <a:t>工作汇报</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www.1ppt.com/xiazai/huibao/    </a:t>
            </a:r>
          </a:p>
          <a:p>
            <a:pPr lvl="0"/>
            <a:r>
              <a:rPr lang="en-US" altLang="zh-CN" sz="100" dirty="0">
                <a:solidFill>
                  <a:schemeClr val="bg1"/>
                </a:solidFill>
              </a:rPr>
              <a:t> </a:t>
            </a:r>
          </a:p>
        </p:txBody>
      </p:sp>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内容占位符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内容占位符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日期占位符 4"/>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lide 5">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tr-TR" altLang="zh-CN" dirty="0"/>
              <a:t>Freepptbackgrounds.net</a:t>
            </a:r>
            <a:endParaRPr lang="zh-CN" altLang="en-US" dirty="0"/>
          </a:p>
        </p:txBody>
      </p:sp>
      <p:sp>
        <p:nvSpPr>
          <p:cNvPr id="3" name="文本占位符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4" name="内容占位符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5" name="文本占位符 4"/>
          <p:cNvSpPr>
            <a:spLocks noGrp="1"/>
          </p:cNvSpPr>
          <p:nvPr>
            <p:ph type="body" sz="quarter" idx="3" hasCustomPrompt="1"/>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ltLang="zh-CN" dirty="0"/>
              <a:t>www.freepptbackgrounds.net</a:t>
            </a:r>
            <a:endParaRPr lang="zh-CN" altLang="en-US" dirty="0"/>
          </a:p>
        </p:txBody>
      </p:sp>
      <p:sp>
        <p:nvSpPr>
          <p:cNvPr id="6" name="内容占位符 5"/>
          <p:cNvSpPr>
            <a:spLocks noGrp="1"/>
          </p:cNvSpPr>
          <p:nvPr>
            <p:ph sz="quarter" idx="4" hasCustomPrompt="1"/>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7" name="日期占位符 6"/>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6">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tr-TR" altLang="zh-CN" dirty="0"/>
              <a:t>Freepptbackgrounds.net</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 7">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19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9">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43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ltLang="zh-CN" dirty="0"/>
              <a:t>Freepptbackgrounds.net</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CN" dirty="0"/>
              <a:t>Download free</a:t>
            </a:r>
            <a:endParaRPr lang="tr-TR" altLang="zh-CN" dirty="0"/>
          </a:p>
          <a:p>
            <a:pPr lvl="1"/>
            <a:r>
              <a:rPr lang="en-US" altLang="zh-CN" dirty="0" err="1"/>
              <a:t>Powerpoint</a:t>
            </a:r>
            <a:r>
              <a:rPr lang="en-US" altLang="zh-CN" dirty="0"/>
              <a:t> Template</a:t>
            </a:r>
            <a:endParaRPr lang="tr-TR" altLang="zh-CN" dirty="0"/>
          </a:p>
          <a:p>
            <a:pPr lvl="2"/>
            <a:r>
              <a:rPr lang="en-US" altLang="zh-CN" dirty="0"/>
              <a:t>and </a:t>
            </a:r>
            <a:endParaRPr lang="tr-TR" altLang="zh-CN" dirty="0"/>
          </a:p>
          <a:p>
            <a:pPr lvl="3"/>
            <a:r>
              <a:rPr lang="en-US" altLang="zh-CN" dirty="0"/>
              <a:t>Google slides</a:t>
            </a:r>
            <a:endParaRPr lang="tr-TR" altLang="zh-CN" dirty="0"/>
          </a:p>
          <a:p>
            <a:pPr lvl="4"/>
            <a:r>
              <a:rPr lang="en-US" altLang="zh-CN" dirty="0"/>
              <a:t>Presentation for you.</a:t>
            </a:r>
            <a:endParaRPr lang="zh-CN" altLang="en-US" dirty="0"/>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2022/10/22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82762" y="1477212"/>
            <a:ext cx="6774118" cy="180959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10" name="矩形 9"/>
          <p:cNvSpPr/>
          <p:nvPr/>
        </p:nvSpPr>
        <p:spPr>
          <a:xfrm>
            <a:off x="1977875" y="1563638"/>
            <a:ext cx="7344816" cy="1015663"/>
          </a:xfrm>
          <a:prstGeom prst="rect">
            <a:avLst/>
          </a:prstGeom>
        </p:spPr>
        <p:txBody>
          <a:bodyPr wrap="square">
            <a:spAutoFit/>
          </a:bodyPr>
          <a:lstStyle/>
          <a:p>
            <a:pPr algn="ctr" rtl="1"/>
            <a:r>
              <a:rPr lang="ar-SA" altLang="zh-CN" sz="6000" b="1" dirty="0">
                <a:solidFill>
                  <a:schemeClr val="bg1"/>
                </a:solidFill>
                <a:effectLst>
                  <a:outerShdw blurRad="38100" dist="38100" dir="2700000" algn="tl">
                    <a:srgbClr val="000000">
                      <a:alpha val="43137"/>
                    </a:srgbClr>
                  </a:outerShdw>
                </a:effectLst>
                <a:latin typeface="+mj-lt"/>
                <a:ea typeface="微软雅黑" panose="020B0503020204020204" pitchFamily="34" charset="-122"/>
              </a:rPr>
              <a:t>انترنت الأشياء</a:t>
            </a:r>
            <a:r>
              <a:rPr lang="en-US" sz="4400" dirty="0">
                <a:solidFill>
                  <a:schemeClr val="tx2">
                    <a:lumMod val="20000"/>
                    <a:lumOff val="80000"/>
                  </a:schemeClr>
                </a:solidFill>
                <a:latin typeface="Roboto" panose="02000000000000000000" pitchFamily="2" charset="0"/>
                <a:cs typeface="Sultan bold" pitchFamily="2" charset="-78"/>
              </a:rPr>
              <a:t> IoT</a:t>
            </a:r>
            <a:endParaRPr lang="zh-CN" altLang="en-US" sz="4400" b="1" dirty="0">
              <a:solidFill>
                <a:schemeClr val="tx2">
                  <a:lumMod val="20000"/>
                  <a:lumOff val="80000"/>
                </a:schemeClr>
              </a:solidFill>
              <a:effectLst>
                <a:outerShdw blurRad="38100" dist="38100" dir="2700000" algn="tl">
                  <a:srgbClr val="000000">
                    <a:alpha val="43137"/>
                  </a:srgbClr>
                </a:outerShdw>
              </a:effectLst>
              <a:latin typeface="+mj-lt"/>
              <a:ea typeface="微软雅黑" panose="020B0503020204020204" pitchFamily="34" charset="-122"/>
            </a:endParaRPr>
          </a:p>
        </p:txBody>
      </p:sp>
      <p:sp>
        <p:nvSpPr>
          <p:cNvPr id="13" name="TextBox 12"/>
          <p:cNvSpPr txBox="1"/>
          <p:nvPr/>
        </p:nvSpPr>
        <p:spPr>
          <a:xfrm>
            <a:off x="2263224" y="2393817"/>
            <a:ext cx="6774118" cy="746340"/>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gn="ctr" rtl="1"/>
            <a:r>
              <a:rPr lang="ar-SA" altLang="zh-CN" sz="4400" dirty="0">
                <a:solidFill>
                  <a:schemeClr val="bg1">
                    <a:lumMod val="95000"/>
                  </a:schemeClr>
                </a:solidFill>
                <a:latin typeface="+mj-lt"/>
                <a:ea typeface="微软雅黑" panose="020B0503020204020204" pitchFamily="34" charset="-122"/>
              </a:rPr>
              <a:t>علي معشي</a:t>
            </a:r>
            <a:endParaRPr lang="zh-CN" altLang="en-US" sz="4400" dirty="0">
              <a:solidFill>
                <a:schemeClr val="bg1">
                  <a:lumMod val="95000"/>
                </a:schemeClr>
              </a:solidFill>
              <a:latin typeface="+mj-lt"/>
              <a:ea typeface="微软雅黑" panose="020B0503020204020204" pitchFamily="34" charset="-122"/>
            </a:endParaRPr>
          </a:p>
        </p:txBody>
      </p:sp>
      <p:sp>
        <p:nvSpPr>
          <p:cNvPr id="57" name="矩形 56"/>
          <p:cNvSpPr/>
          <p:nvPr/>
        </p:nvSpPr>
        <p:spPr>
          <a:xfrm rot="2700000">
            <a:off x="-974839" y="4119423"/>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65" name="矩形 64"/>
          <p:cNvSpPr/>
          <p:nvPr/>
        </p:nvSpPr>
        <p:spPr>
          <a:xfrm rot="2700000">
            <a:off x="-164786" y="2757201"/>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3" name="矩形 72"/>
          <p:cNvSpPr/>
          <p:nvPr/>
        </p:nvSpPr>
        <p:spPr>
          <a:xfrm rot="2700000">
            <a:off x="836957" y="43099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4" name="矩形 73"/>
          <p:cNvSpPr/>
          <p:nvPr/>
        </p:nvSpPr>
        <p:spPr>
          <a:xfrm rot="2700000">
            <a:off x="4035200" y="4288667"/>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5" name="矩形 74"/>
          <p:cNvSpPr/>
          <p:nvPr/>
        </p:nvSpPr>
        <p:spPr>
          <a:xfrm rot="2700000">
            <a:off x="2139606" y="4078384"/>
            <a:ext cx="1647406" cy="1647406"/>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7" name="矩形 76"/>
          <p:cNvSpPr/>
          <p:nvPr/>
        </p:nvSpPr>
        <p:spPr>
          <a:xfrm rot="2700000">
            <a:off x="5248457" y="3889038"/>
            <a:ext cx="1099801" cy="1099801"/>
          </a:xfrm>
          <a:prstGeom prst="rect">
            <a:avLst/>
          </a:prstGeom>
          <a:solidFill>
            <a:srgbClr val="17375E"/>
          </a:soli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8" name="矩形 77"/>
          <p:cNvSpPr/>
          <p:nvPr/>
        </p:nvSpPr>
        <p:spPr>
          <a:xfrm rot="2700000">
            <a:off x="6065317" y="4796710"/>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79" name="矩形 78"/>
          <p:cNvSpPr/>
          <p:nvPr/>
        </p:nvSpPr>
        <p:spPr>
          <a:xfrm rot="2700000">
            <a:off x="7522107" y="3732723"/>
            <a:ext cx="1647406" cy="16474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80" name="矩形 79"/>
          <p:cNvSpPr/>
          <p:nvPr/>
        </p:nvSpPr>
        <p:spPr>
          <a:xfrm rot="2700000">
            <a:off x="3491023" y="3951690"/>
            <a:ext cx="619900" cy="6199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a:latin typeface="+mj-lt"/>
            </a:endParaRPr>
          </a:p>
        </p:txBody>
      </p:sp>
      <p:sp>
        <p:nvSpPr>
          <p:cNvPr id="3" name="矩形 15">
            <a:extLst>
              <a:ext uri="{FF2B5EF4-FFF2-40B4-BE49-F238E27FC236}">
                <a16:creationId xmlns:a16="http://schemas.microsoft.com/office/drawing/2014/main" id="{4F3ED7A8-C49C-BFCD-09B1-59395DF6FD89}"/>
              </a:ext>
            </a:extLst>
          </p:cNvPr>
          <p:cNvSpPr/>
          <p:nvPr/>
        </p:nvSpPr>
        <p:spPr>
          <a:xfrm>
            <a:off x="2364486" y="2829042"/>
            <a:ext cx="2178802" cy="400110"/>
          </a:xfrm>
          <a:prstGeom prst="rect">
            <a:avLst/>
          </a:prstGeom>
          <a:noFill/>
        </p:spPr>
        <p:txBody>
          <a:bodyPr wrap="none" rtlCol="0">
            <a:spAutoFit/>
          </a:bodyPr>
          <a:lstStyle/>
          <a:p>
            <a:pPr algn="ctr" rtl="1"/>
            <a:r>
              <a:rPr lang="ar-SA" sz="2000" spc="-113" dirty="0">
                <a:solidFill>
                  <a:schemeClr val="bg1"/>
                </a:solidFill>
                <a:latin typeface="Abd ElRady" panose="02000500000000000000" pitchFamily="2" charset="-78"/>
                <a:cs typeface="Abd ElRady" panose="02000500000000000000" pitchFamily="2" charset="-78"/>
              </a:rPr>
              <a:t>مسار علوم الحاسب والهندسة</a:t>
            </a:r>
            <a:endParaRPr lang="zh-CN" altLang="en-US" sz="2000" spc="-113" dirty="0">
              <a:solidFill>
                <a:schemeClr val="bg1"/>
              </a:solidFill>
              <a:latin typeface="Abd ElRady" panose="02000500000000000000" pitchFamily="2" charset="-78"/>
              <a:cs typeface="Abd ElRady" panose="020005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750"/>
                            </p:stCondLst>
                            <p:childTnLst>
                              <p:par>
                                <p:cTn id="17" presetID="42"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par>
                                <p:cTn id="22" presetID="31" presetClass="entr" presetSubtype="0" fill="hold" grpId="0" nodeType="withEffect">
                                  <p:stCondLst>
                                    <p:cond delay="250"/>
                                  </p:stCondLst>
                                  <p:childTnLst>
                                    <p:set>
                                      <p:cBhvr>
                                        <p:cTn id="23" dur="1" fill="hold">
                                          <p:stCondLst>
                                            <p:cond delay="0"/>
                                          </p:stCondLst>
                                        </p:cTn>
                                        <p:tgtEl>
                                          <p:spTgt spid="57"/>
                                        </p:tgtEl>
                                        <p:attrNameLst>
                                          <p:attrName>style.visibility</p:attrName>
                                        </p:attrNameLst>
                                      </p:cBhvr>
                                      <p:to>
                                        <p:strVal val="visible"/>
                                      </p:to>
                                    </p:set>
                                    <p:anim calcmode="lin" valueType="num">
                                      <p:cBhvr>
                                        <p:cTn id="24" dur="1000" fill="hold"/>
                                        <p:tgtEl>
                                          <p:spTgt spid="57"/>
                                        </p:tgtEl>
                                        <p:attrNameLst>
                                          <p:attrName>ppt_w</p:attrName>
                                        </p:attrNameLst>
                                      </p:cBhvr>
                                      <p:tavLst>
                                        <p:tav tm="0">
                                          <p:val>
                                            <p:fltVal val="0"/>
                                          </p:val>
                                        </p:tav>
                                        <p:tav tm="100000">
                                          <p:val>
                                            <p:strVal val="#ppt_w"/>
                                          </p:val>
                                        </p:tav>
                                      </p:tavLst>
                                    </p:anim>
                                    <p:anim calcmode="lin" valueType="num">
                                      <p:cBhvr>
                                        <p:cTn id="25" dur="1000" fill="hold"/>
                                        <p:tgtEl>
                                          <p:spTgt spid="57"/>
                                        </p:tgtEl>
                                        <p:attrNameLst>
                                          <p:attrName>ppt_h</p:attrName>
                                        </p:attrNameLst>
                                      </p:cBhvr>
                                      <p:tavLst>
                                        <p:tav tm="0">
                                          <p:val>
                                            <p:fltVal val="0"/>
                                          </p:val>
                                        </p:tav>
                                        <p:tav tm="100000">
                                          <p:val>
                                            <p:strVal val="#ppt_h"/>
                                          </p:val>
                                        </p:tav>
                                      </p:tavLst>
                                    </p:anim>
                                    <p:anim calcmode="lin" valueType="num">
                                      <p:cBhvr>
                                        <p:cTn id="26" dur="1000" fill="hold"/>
                                        <p:tgtEl>
                                          <p:spTgt spid="57"/>
                                        </p:tgtEl>
                                        <p:attrNameLst>
                                          <p:attrName>style.rotation</p:attrName>
                                        </p:attrNameLst>
                                      </p:cBhvr>
                                      <p:tavLst>
                                        <p:tav tm="0">
                                          <p:val>
                                            <p:fltVal val="90"/>
                                          </p:val>
                                        </p:tav>
                                        <p:tav tm="100000">
                                          <p:val>
                                            <p:fltVal val="0"/>
                                          </p:val>
                                        </p:tav>
                                      </p:tavLst>
                                    </p:anim>
                                    <p:animEffect transition="in" filter="fade">
                                      <p:cBhvr>
                                        <p:cTn id="27" dur="1000"/>
                                        <p:tgtEl>
                                          <p:spTgt spid="57"/>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65"/>
                                        </p:tgtEl>
                                        <p:attrNameLst>
                                          <p:attrName>style.visibility</p:attrName>
                                        </p:attrNameLst>
                                      </p:cBhvr>
                                      <p:to>
                                        <p:strVal val="visible"/>
                                      </p:to>
                                    </p:set>
                                    <p:anim calcmode="lin" valueType="num">
                                      <p:cBhvr>
                                        <p:cTn id="30" dur="1000" fill="hold"/>
                                        <p:tgtEl>
                                          <p:spTgt spid="65"/>
                                        </p:tgtEl>
                                        <p:attrNameLst>
                                          <p:attrName>ppt_w</p:attrName>
                                        </p:attrNameLst>
                                      </p:cBhvr>
                                      <p:tavLst>
                                        <p:tav tm="0">
                                          <p:val>
                                            <p:fltVal val="0"/>
                                          </p:val>
                                        </p:tav>
                                        <p:tav tm="100000">
                                          <p:val>
                                            <p:strVal val="#ppt_w"/>
                                          </p:val>
                                        </p:tav>
                                      </p:tavLst>
                                    </p:anim>
                                    <p:anim calcmode="lin" valueType="num">
                                      <p:cBhvr>
                                        <p:cTn id="31" dur="1000" fill="hold"/>
                                        <p:tgtEl>
                                          <p:spTgt spid="65"/>
                                        </p:tgtEl>
                                        <p:attrNameLst>
                                          <p:attrName>ppt_h</p:attrName>
                                        </p:attrNameLst>
                                      </p:cBhvr>
                                      <p:tavLst>
                                        <p:tav tm="0">
                                          <p:val>
                                            <p:fltVal val="0"/>
                                          </p:val>
                                        </p:tav>
                                        <p:tav tm="100000">
                                          <p:val>
                                            <p:strVal val="#ppt_h"/>
                                          </p:val>
                                        </p:tav>
                                      </p:tavLst>
                                    </p:anim>
                                    <p:anim calcmode="lin" valueType="num">
                                      <p:cBhvr>
                                        <p:cTn id="32" dur="1000" fill="hold"/>
                                        <p:tgtEl>
                                          <p:spTgt spid="65"/>
                                        </p:tgtEl>
                                        <p:attrNameLst>
                                          <p:attrName>style.rotation</p:attrName>
                                        </p:attrNameLst>
                                      </p:cBhvr>
                                      <p:tavLst>
                                        <p:tav tm="0">
                                          <p:val>
                                            <p:fltVal val="90"/>
                                          </p:val>
                                        </p:tav>
                                        <p:tav tm="100000">
                                          <p:val>
                                            <p:fltVal val="0"/>
                                          </p:val>
                                        </p:tav>
                                      </p:tavLst>
                                    </p:anim>
                                    <p:animEffect transition="in" filter="fade">
                                      <p:cBhvr>
                                        <p:cTn id="33" dur="1000"/>
                                        <p:tgtEl>
                                          <p:spTgt spid="65"/>
                                        </p:tgtEl>
                                      </p:cBhvr>
                                    </p:animEffect>
                                  </p:childTnLst>
                                </p:cTn>
                              </p:par>
                              <p:par>
                                <p:cTn id="34" presetID="31" presetClass="entr" presetSubtype="0" fill="hold" grpId="0" nodeType="withEffect">
                                  <p:stCondLst>
                                    <p:cond delay="250"/>
                                  </p:stCondLst>
                                  <p:childTnLst>
                                    <p:set>
                                      <p:cBhvr>
                                        <p:cTn id="35" dur="1" fill="hold">
                                          <p:stCondLst>
                                            <p:cond delay="0"/>
                                          </p:stCondLst>
                                        </p:cTn>
                                        <p:tgtEl>
                                          <p:spTgt spid="73"/>
                                        </p:tgtEl>
                                        <p:attrNameLst>
                                          <p:attrName>style.visibility</p:attrName>
                                        </p:attrNameLst>
                                      </p:cBhvr>
                                      <p:to>
                                        <p:strVal val="visible"/>
                                      </p:to>
                                    </p:set>
                                    <p:anim calcmode="lin" valueType="num">
                                      <p:cBhvr>
                                        <p:cTn id="36" dur="1000" fill="hold"/>
                                        <p:tgtEl>
                                          <p:spTgt spid="73"/>
                                        </p:tgtEl>
                                        <p:attrNameLst>
                                          <p:attrName>ppt_w</p:attrName>
                                        </p:attrNameLst>
                                      </p:cBhvr>
                                      <p:tavLst>
                                        <p:tav tm="0">
                                          <p:val>
                                            <p:fltVal val="0"/>
                                          </p:val>
                                        </p:tav>
                                        <p:tav tm="100000">
                                          <p:val>
                                            <p:strVal val="#ppt_w"/>
                                          </p:val>
                                        </p:tav>
                                      </p:tavLst>
                                    </p:anim>
                                    <p:anim calcmode="lin" valueType="num">
                                      <p:cBhvr>
                                        <p:cTn id="37" dur="1000" fill="hold"/>
                                        <p:tgtEl>
                                          <p:spTgt spid="73"/>
                                        </p:tgtEl>
                                        <p:attrNameLst>
                                          <p:attrName>ppt_h</p:attrName>
                                        </p:attrNameLst>
                                      </p:cBhvr>
                                      <p:tavLst>
                                        <p:tav tm="0">
                                          <p:val>
                                            <p:fltVal val="0"/>
                                          </p:val>
                                        </p:tav>
                                        <p:tav tm="100000">
                                          <p:val>
                                            <p:strVal val="#ppt_h"/>
                                          </p:val>
                                        </p:tav>
                                      </p:tavLst>
                                    </p:anim>
                                    <p:anim calcmode="lin" valueType="num">
                                      <p:cBhvr>
                                        <p:cTn id="38" dur="1000" fill="hold"/>
                                        <p:tgtEl>
                                          <p:spTgt spid="73"/>
                                        </p:tgtEl>
                                        <p:attrNameLst>
                                          <p:attrName>style.rotation</p:attrName>
                                        </p:attrNameLst>
                                      </p:cBhvr>
                                      <p:tavLst>
                                        <p:tav tm="0">
                                          <p:val>
                                            <p:fltVal val="90"/>
                                          </p:val>
                                        </p:tav>
                                        <p:tav tm="100000">
                                          <p:val>
                                            <p:fltVal val="0"/>
                                          </p:val>
                                        </p:tav>
                                      </p:tavLst>
                                    </p:anim>
                                    <p:animEffect transition="in" filter="fade">
                                      <p:cBhvr>
                                        <p:cTn id="39" dur="1000"/>
                                        <p:tgtEl>
                                          <p:spTgt spid="73"/>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74"/>
                                        </p:tgtEl>
                                        <p:attrNameLst>
                                          <p:attrName>style.visibility</p:attrName>
                                        </p:attrNameLst>
                                      </p:cBhvr>
                                      <p:to>
                                        <p:strVal val="visible"/>
                                      </p:to>
                                    </p:set>
                                    <p:anim calcmode="lin" valueType="num">
                                      <p:cBhvr>
                                        <p:cTn id="42" dur="1000" fill="hold"/>
                                        <p:tgtEl>
                                          <p:spTgt spid="74"/>
                                        </p:tgtEl>
                                        <p:attrNameLst>
                                          <p:attrName>ppt_w</p:attrName>
                                        </p:attrNameLst>
                                      </p:cBhvr>
                                      <p:tavLst>
                                        <p:tav tm="0">
                                          <p:val>
                                            <p:fltVal val="0"/>
                                          </p:val>
                                        </p:tav>
                                        <p:tav tm="100000">
                                          <p:val>
                                            <p:strVal val="#ppt_w"/>
                                          </p:val>
                                        </p:tav>
                                      </p:tavLst>
                                    </p:anim>
                                    <p:anim calcmode="lin" valueType="num">
                                      <p:cBhvr>
                                        <p:cTn id="43" dur="1000" fill="hold"/>
                                        <p:tgtEl>
                                          <p:spTgt spid="74"/>
                                        </p:tgtEl>
                                        <p:attrNameLst>
                                          <p:attrName>ppt_h</p:attrName>
                                        </p:attrNameLst>
                                      </p:cBhvr>
                                      <p:tavLst>
                                        <p:tav tm="0">
                                          <p:val>
                                            <p:fltVal val="0"/>
                                          </p:val>
                                        </p:tav>
                                        <p:tav tm="100000">
                                          <p:val>
                                            <p:strVal val="#ppt_h"/>
                                          </p:val>
                                        </p:tav>
                                      </p:tavLst>
                                    </p:anim>
                                    <p:anim calcmode="lin" valueType="num">
                                      <p:cBhvr>
                                        <p:cTn id="44" dur="1000" fill="hold"/>
                                        <p:tgtEl>
                                          <p:spTgt spid="74"/>
                                        </p:tgtEl>
                                        <p:attrNameLst>
                                          <p:attrName>style.rotation</p:attrName>
                                        </p:attrNameLst>
                                      </p:cBhvr>
                                      <p:tavLst>
                                        <p:tav tm="0">
                                          <p:val>
                                            <p:fltVal val="90"/>
                                          </p:val>
                                        </p:tav>
                                        <p:tav tm="100000">
                                          <p:val>
                                            <p:fltVal val="0"/>
                                          </p:val>
                                        </p:tav>
                                      </p:tavLst>
                                    </p:anim>
                                    <p:animEffect transition="in" filter="fade">
                                      <p:cBhvr>
                                        <p:cTn id="45" dur="1000"/>
                                        <p:tgtEl>
                                          <p:spTgt spid="74"/>
                                        </p:tgtEl>
                                      </p:cBhvr>
                                    </p:animEffect>
                                  </p:childTnLst>
                                </p:cTn>
                              </p:par>
                              <p:par>
                                <p:cTn id="46" presetID="31" presetClass="entr" presetSubtype="0" fill="hold" grpId="0" nodeType="withEffect">
                                  <p:stCondLst>
                                    <p:cond delay="250"/>
                                  </p:stCondLst>
                                  <p:childTnLst>
                                    <p:set>
                                      <p:cBhvr>
                                        <p:cTn id="47" dur="1" fill="hold">
                                          <p:stCondLst>
                                            <p:cond delay="0"/>
                                          </p:stCondLst>
                                        </p:cTn>
                                        <p:tgtEl>
                                          <p:spTgt spid="75"/>
                                        </p:tgtEl>
                                        <p:attrNameLst>
                                          <p:attrName>style.visibility</p:attrName>
                                        </p:attrNameLst>
                                      </p:cBhvr>
                                      <p:to>
                                        <p:strVal val="visible"/>
                                      </p:to>
                                    </p:set>
                                    <p:anim calcmode="lin" valueType="num">
                                      <p:cBhvr>
                                        <p:cTn id="48" dur="1000" fill="hold"/>
                                        <p:tgtEl>
                                          <p:spTgt spid="75"/>
                                        </p:tgtEl>
                                        <p:attrNameLst>
                                          <p:attrName>ppt_w</p:attrName>
                                        </p:attrNameLst>
                                      </p:cBhvr>
                                      <p:tavLst>
                                        <p:tav tm="0">
                                          <p:val>
                                            <p:fltVal val="0"/>
                                          </p:val>
                                        </p:tav>
                                        <p:tav tm="100000">
                                          <p:val>
                                            <p:strVal val="#ppt_w"/>
                                          </p:val>
                                        </p:tav>
                                      </p:tavLst>
                                    </p:anim>
                                    <p:anim calcmode="lin" valueType="num">
                                      <p:cBhvr>
                                        <p:cTn id="49" dur="1000" fill="hold"/>
                                        <p:tgtEl>
                                          <p:spTgt spid="75"/>
                                        </p:tgtEl>
                                        <p:attrNameLst>
                                          <p:attrName>ppt_h</p:attrName>
                                        </p:attrNameLst>
                                      </p:cBhvr>
                                      <p:tavLst>
                                        <p:tav tm="0">
                                          <p:val>
                                            <p:fltVal val="0"/>
                                          </p:val>
                                        </p:tav>
                                        <p:tav tm="100000">
                                          <p:val>
                                            <p:strVal val="#ppt_h"/>
                                          </p:val>
                                        </p:tav>
                                      </p:tavLst>
                                    </p:anim>
                                    <p:anim calcmode="lin" valueType="num">
                                      <p:cBhvr>
                                        <p:cTn id="50" dur="1000" fill="hold"/>
                                        <p:tgtEl>
                                          <p:spTgt spid="75"/>
                                        </p:tgtEl>
                                        <p:attrNameLst>
                                          <p:attrName>style.rotation</p:attrName>
                                        </p:attrNameLst>
                                      </p:cBhvr>
                                      <p:tavLst>
                                        <p:tav tm="0">
                                          <p:val>
                                            <p:fltVal val="90"/>
                                          </p:val>
                                        </p:tav>
                                        <p:tav tm="100000">
                                          <p:val>
                                            <p:fltVal val="0"/>
                                          </p:val>
                                        </p:tav>
                                      </p:tavLst>
                                    </p:anim>
                                    <p:animEffect transition="in" filter="fade">
                                      <p:cBhvr>
                                        <p:cTn id="51" dur="1000"/>
                                        <p:tgtEl>
                                          <p:spTgt spid="75"/>
                                        </p:tgtEl>
                                      </p:cBhvr>
                                    </p:animEffect>
                                  </p:childTnLst>
                                </p:cTn>
                              </p:par>
                              <p:par>
                                <p:cTn id="52" presetID="31" presetClass="entr" presetSubtype="0" fill="hold" grpId="0" nodeType="withEffect">
                                  <p:stCondLst>
                                    <p:cond delay="250"/>
                                  </p:stCondLst>
                                  <p:childTnLst>
                                    <p:set>
                                      <p:cBhvr>
                                        <p:cTn id="53" dur="1" fill="hold">
                                          <p:stCondLst>
                                            <p:cond delay="0"/>
                                          </p:stCondLst>
                                        </p:cTn>
                                        <p:tgtEl>
                                          <p:spTgt spid="77"/>
                                        </p:tgtEl>
                                        <p:attrNameLst>
                                          <p:attrName>style.visibility</p:attrName>
                                        </p:attrNameLst>
                                      </p:cBhvr>
                                      <p:to>
                                        <p:strVal val="visible"/>
                                      </p:to>
                                    </p:set>
                                    <p:anim calcmode="lin" valueType="num">
                                      <p:cBhvr>
                                        <p:cTn id="54" dur="1000" fill="hold"/>
                                        <p:tgtEl>
                                          <p:spTgt spid="77"/>
                                        </p:tgtEl>
                                        <p:attrNameLst>
                                          <p:attrName>ppt_w</p:attrName>
                                        </p:attrNameLst>
                                      </p:cBhvr>
                                      <p:tavLst>
                                        <p:tav tm="0">
                                          <p:val>
                                            <p:fltVal val="0"/>
                                          </p:val>
                                        </p:tav>
                                        <p:tav tm="100000">
                                          <p:val>
                                            <p:strVal val="#ppt_w"/>
                                          </p:val>
                                        </p:tav>
                                      </p:tavLst>
                                    </p:anim>
                                    <p:anim calcmode="lin" valueType="num">
                                      <p:cBhvr>
                                        <p:cTn id="55" dur="1000" fill="hold"/>
                                        <p:tgtEl>
                                          <p:spTgt spid="77"/>
                                        </p:tgtEl>
                                        <p:attrNameLst>
                                          <p:attrName>ppt_h</p:attrName>
                                        </p:attrNameLst>
                                      </p:cBhvr>
                                      <p:tavLst>
                                        <p:tav tm="0">
                                          <p:val>
                                            <p:fltVal val="0"/>
                                          </p:val>
                                        </p:tav>
                                        <p:tav tm="100000">
                                          <p:val>
                                            <p:strVal val="#ppt_h"/>
                                          </p:val>
                                        </p:tav>
                                      </p:tavLst>
                                    </p:anim>
                                    <p:anim calcmode="lin" valueType="num">
                                      <p:cBhvr>
                                        <p:cTn id="56" dur="1000" fill="hold"/>
                                        <p:tgtEl>
                                          <p:spTgt spid="77"/>
                                        </p:tgtEl>
                                        <p:attrNameLst>
                                          <p:attrName>style.rotation</p:attrName>
                                        </p:attrNameLst>
                                      </p:cBhvr>
                                      <p:tavLst>
                                        <p:tav tm="0">
                                          <p:val>
                                            <p:fltVal val="90"/>
                                          </p:val>
                                        </p:tav>
                                        <p:tav tm="100000">
                                          <p:val>
                                            <p:fltVal val="0"/>
                                          </p:val>
                                        </p:tav>
                                      </p:tavLst>
                                    </p:anim>
                                    <p:animEffect transition="in" filter="fade">
                                      <p:cBhvr>
                                        <p:cTn id="57" dur="1000"/>
                                        <p:tgtEl>
                                          <p:spTgt spid="77"/>
                                        </p:tgtEl>
                                      </p:cBhvr>
                                    </p:animEffect>
                                  </p:childTnLst>
                                </p:cTn>
                              </p:par>
                              <p:par>
                                <p:cTn id="58" presetID="31" presetClass="entr" presetSubtype="0" fill="hold" grpId="0" nodeType="withEffect">
                                  <p:stCondLst>
                                    <p:cond delay="250"/>
                                  </p:stCondLst>
                                  <p:childTnLst>
                                    <p:set>
                                      <p:cBhvr>
                                        <p:cTn id="59" dur="1" fill="hold">
                                          <p:stCondLst>
                                            <p:cond delay="0"/>
                                          </p:stCondLst>
                                        </p:cTn>
                                        <p:tgtEl>
                                          <p:spTgt spid="78"/>
                                        </p:tgtEl>
                                        <p:attrNameLst>
                                          <p:attrName>style.visibility</p:attrName>
                                        </p:attrNameLst>
                                      </p:cBhvr>
                                      <p:to>
                                        <p:strVal val="visible"/>
                                      </p:to>
                                    </p:set>
                                    <p:anim calcmode="lin" valueType="num">
                                      <p:cBhvr>
                                        <p:cTn id="60" dur="1000" fill="hold"/>
                                        <p:tgtEl>
                                          <p:spTgt spid="78"/>
                                        </p:tgtEl>
                                        <p:attrNameLst>
                                          <p:attrName>ppt_w</p:attrName>
                                        </p:attrNameLst>
                                      </p:cBhvr>
                                      <p:tavLst>
                                        <p:tav tm="0">
                                          <p:val>
                                            <p:fltVal val="0"/>
                                          </p:val>
                                        </p:tav>
                                        <p:tav tm="100000">
                                          <p:val>
                                            <p:strVal val="#ppt_w"/>
                                          </p:val>
                                        </p:tav>
                                      </p:tavLst>
                                    </p:anim>
                                    <p:anim calcmode="lin" valueType="num">
                                      <p:cBhvr>
                                        <p:cTn id="61" dur="1000" fill="hold"/>
                                        <p:tgtEl>
                                          <p:spTgt spid="78"/>
                                        </p:tgtEl>
                                        <p:attrNameLst>
                                          <p:attrName>ppt_h</p:attrName>
                                        </p:attrNameLst>
                                      </p:cBhvr>
                                      <p:tavLst>
                                        <p:tav tm="0">
                                          <p:val>
                                            <p:fltVal val="0"/>
                                          </p:val>
                                        </p:tav>
                                        <p:tav tm="100000">
                                          <p:val>
                                            <p:strVal val="#ppt_h"/>
                                          </p:val>
                                        </p:tav>
                                      </p:tavLst>
                                    </p:anim>
                                    <p:anim calcmode="lin" valueType="num">
                                      <p:cBhvr>
                                        <p:cTn id="62" dur="1000" fill="hold"/>
                                        <p:tgtEl>
                                          <p:spTgt spid="78"/>
                                        </p:tgtEl>
                                        <p:attrNameLst>
                                          <p:attrName>style.rotation</p:attrName>
                                        </p:attrNameLst>
                                      </p:cBhvr>
                                      <p:tavLst>
                                        <p:tav tm="0">
                                          <p:val>
                                            <p:fltVal val="90"/>
                                          </p:val>
                                        </p:tav>
                                        <p:tav tm="100000">
                                          <p:val>
                                            <p:fltVal val="0"/>
                                          </p:val>
                                        </p:tav>
                                      </p:tavLst>
                                    </p:anim>
                                    <p:animEffect transition="in" filter="fade">
                                      <p:cBhvr>
                                        <p:cTn id="63" dur="1000"/>
                                        <p:tgtEl>
                                          <p:spTgt spid="78"/>
                                        </p:tgtEl>
                                      </p:cBhvr>
                                    </p:animEffect>
                                  </p:childTnLst>
                                </p:cTn>
                              </p:par>
                              <p:par>
                                <p:cTn id="64" presetID="31" presetClass="entr" presetSubtype="0" fill="hold" grpId="0" nodeType="withEffect">
                                  <p:stCondLst>
                                    <p:cond delay="250"/>
                                  </p:stCondLst>
                                  <p:childTnLst>
                                    <p:set>
                                      <p:cBhvr>
                                        <p:cTn id="65" dur="1" fill="hold">
                                          <p:stCondLst>
                                            <p:cond delay="0"/>
                                          </p:stCondLst>
                                        </p:cTn>
                                        <p:tgtEl>
                                          <p:spTgt spid="79"/>
                                        </p:tgtEl>
                                        <p:attrNameLst>
                                          <p:attrName>style.visibility</p:attrName>
                                        </p:attrNameLst>
                                      </p:cBhvr>
                                      <p:to>
                                        <p:strVal val="visible"/>
                                      </p:to>
                                    </p:set>
                                    <p:anim calcmode="lin" valueType="num">
                                      <p:cBhvr>
                                        <p:cTn id="66" dur="1000" fill="hold"/>
                                        <p:tgtEl>
                                          <p:spTgt spid="79"/>
                                        </p:tgtEl>
                                        <p:attrNameLst>
                                          <p:attrName>ppt_w</p:attrName>
                                        </p:attrNameLst>
                                      </p:cBhvr>
                                      <p:tavLst>
                                        <p:tav tm="0">
                                          <p:val>
                                            <p:fltVal val="0"/>
                                          </p:val>
                                        </p:tav>
                                        <p:tav tm="100000">
                                          <p:val>
                                            <p:strVal val="#ppt_w"/>
                                          </p:val>
                                        </p:tav>
                                      </p:tavLst>
                                    </p:anim>
                                    <p:anim calcmode="lin" valueType="num">
                                      <p:cBhvr>
                                        <p:cTn id="67" dur="1000" fill="hold"/>
                                        <p:tgtEl>
                                          <p:spTgt spid="79"/>
                                        </p:tgtEl>
                                        <p:attrNameLst>
                                          <p:attrName>ppt_h</p:attrName>
                                        </p:attrNameLst>
                                      </p:cBhvr>
                                      <p:tavLst>
                                        <p:tav tm="0">
                                          <p:val>
                                            <p:fltVal val="0"/>
                                          </p:val>
                                        </p:tav>
                                        <p:tav tm="100000">
                                          <p:val>
                                            <p:strVal val="#ppt_h"/>
                                          </p:val>
                                        </p:tav>
                                      </p:tavLst>
                                    </p:anim>
                                    <p:anim calcmode="lin" valueType="num">
                                      <p:cBhvr>
                                        <p:cTn id="68" dur="1000" fill="hold"/>
                                        <p:tgtEl>
                                          <p:spTgt spid="79"/>
                                        </p:tgtEl>
                                        <p:attrNameLst>
                                          <p:attrName>style.rotation</p:attrName>
                                        </p:attrNameLst>
                                      </p:cBhvr>
                                      <p:tavLst>
                                        <p:tav tm="0">
                                          <p:val>
                                            <p:fltVal val="90"/>
                                          </p:val>
                                        </p:tav>
                                        <p:tav tm="100000">
                                          <p:val>
                                            <p:fltVal val="0"/>
                                          </p:val>
                                        </p:tav>
                                      </p:tavLst>
                                    </p:anim>
                                    <p:animEffect transition="in" filter="fade">
                                      <p:cBhvr>
                                        <p:cTn id="69" dur="1000"/>
                                        <p:tgtEl>
                                          <p:spTgt spid="79"/>
                                        </p:tgtEl>
                                      </p:cBhvr>
                                    </p:animEffect>
                                  </p:childTnLst>
                                </p:cTn>
                              </p:par>
                              <p:par>
                                <p:cTn id="70" presetID="31" presetClass="entr" presetSubtype="0" fill="hold" grpId="0" nodeType="withEffect">
                                  <p:stCondLst>
                                    <p:cond delay="250"/>
                                  </p:stCondLst>
                                  <p:childTnLst>
                                    <p:set>
                                      <p:cBhvr>
                                        <p:cTn id="71" dur="1" fill="hold">
                                          <p:stCondLst>
                                            <p:cond delay="0"/>
                                          </p:stCondLst>
                                        </p:cTn>
                                        <p:tgtEl>
                                          <p:spTgt spid="80"/>
                                        </p:tgtEl>
                                        <p:attrNameLst>
                                          <p:attrName>style.visibility</p:attrName>
                                        </p:attrNameLst>
                                      </p:cBhvr>
                                      <p:to>
                                        <p:strVal val="visible"/>
                                      </p:to>
                                    </p:set>
                                    <p:anim calcmode="lin" valueType="num">
                                      <p:cBhvr>
                                        <p:cTn id="72" dur="1000" fill="hold"/>
                                        <p:tgtEl>
                                          <p:spTgt spid="80"/>
                                        </p:tgtEl>
                                        <p:attrNameLst>
                                          <p:attrName>ppt_w</p:attrName>
                                        </p:attrNameLst>
                                      </p:cBhvr>
                                      <p:tavLst>
                                        <p:tav tm="0">
                                          <p:val>
                                            <p:fltVal val="0"/>
                                          </p:val>
                                        </p:tav>
                                        <p:tav tm="100000">
                                          <p:val>
                                            <p:strVal val="#ppt_w"/>
                                          </p:val>
                                        </p:tav>
                                      </p:tavLst>
                                    </p:anim>
                                    <p:anim calcmode="lin" valueType="num">
                                      <p:cBhvr>
                                        <p:cTn id="73" dur="1000" fill="hold"/>
                                        <p:tgtEl>
                                          <p:spTgt spid="80"/>
                                        </p:tgtEl>
                                        <p:attrNameLst>
                                          <p:attrName>ppt_h</p:attrName>
                                        </p:attrNameLst>
                                      </p:cBhvr>
                                      <p:tavLst>
                                        <p:tav tm="0">
                                          <p:val>
                                            <p:fltVal val="0"/>
                                          </p:val>
                                        </p:tav>
                                        <p:tav tm="100000">
                                          <p:val>
                                            <p:strVal val="#ppt_h"/>
                                          </p:val>
                                        </p:tav>
                                      </p:tavLst>
                                    </p:anim>
                                    <p:anim calcmode="lin" valueType="num">
                                      <p:cBhvr>
                                        <p:cTn id="74" dur="1000" fill="hold"/>
                                        <p:tgtEl>
                                          <p:spTgt spid="80"/>
                                        </p:tgtEl>
                                        <p:attrNameLst>
                                          <p:attrName>style.rotation</p:attrName>
                                        </p:attrNameLst>
                                      </p:cBhvr>
                                      <p:tavLst>
                                        <p:tav tm="0">
                                          <p:val>
                                            <p:fltVal val="90"/>
                                          </p:val>
                                        </p:tav>
                                        <p:tav tm="100000">
                                          <p:val>
                                            <p:fltVal val="0"/>
                                          </p:val>
                                        </p:tav>
                                      </p:tavLst>
                                    </p:anim>
                                    <p:animEffect transition="in" filter="fade">
                                      <p:cBhvr>
                                        <p:cTn id="75" dur="1000"/>
                                        <p:tgtEl>
                                          <p:spTgt spid="80"/>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57" grpId="0" animBg="1"/>
      <p:bldP spid="65" grpId="0" animBg="1"/>
      <p:bldP spid="73" grpId="0" animBg="1"/>
      <p:bldP spid="74" grpId="0" animBg="1"/>
      <p:bldP spid="75" grpId="0" animBg="1"/>
      <p:bldP spid="77" grpId="0" animBg="1"/>
      <p:bldP spid="78" grpId="0" animBg="1"/>
      <p:bldP spid="79" grpId="0" animBg="1"/>
      <p:bldP spid="80"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22C5AF9-1BB8-EA2A-E956-B4C00CDCA090}"/>
              </a:ext>
            </a:extLst>
          </p:cNvPr>
          <p:cNvSpPr txBox="1"/>
          <p:nvPr/>
        </p:nvSpPr>
        <p:spPr>
          <a:xfrm>
            <a:off x="179512" y="483518"/>
            <a:ext cx="8856984" cy="3447098"/>
          </a:xfrm>
          <a:prstGeom prst="rect">
            <a:avLst/>
          </a:prstGeom>
          <a:noFill/>
        </p:spPr>
        <p:txBody>
          <a:bodyPr wrap="square">
            <a:spAutoFit/>
          </a:bodyPr>
          <a:lstStyle/>
          <a:p>
            <a:pPr algn="r" rtl="1"/>
            <a:r>
              <a:rPr lang="ar-SA" b="0" i="0" dirty="0">
                <a:solidFill>
                  <a:srgbClr val="202124"/>
                </a:solidFill>
                <a:effectLst/>
                <a:latin typeface="+mj-lt"/>
              </a:rPr>
              <a:t>أن شبكة الإنترنت تربط بين أجهزة الحاسب والمحتوى</a:t>
            </a:r>
          </a:p>
          <a:p>
            <a:pPr algn="r" rtl="1"/>
            <a:r>
              <a:rPr lang="ar-SA" b="0" i="0" dirty="0">
                <a:solidFill>
                  <a:srgbClr val="202124"/>
                </a:solidFill>
                <a:effectLst/>
                <a:latin typeface="+mj-lt"/>
              </a:rPr>
              <a:t> بينما إنترنت الأشياء يربط الأجهزة والبيانات والأشخاص معا.</a:t>
            </a:r>
          </a:p>
          <a:p>
            <a:pPr algn="r" rtl="1"/>
            <a:r>
              <a:rPr lang="ar-SA" b="0" i="0" dirty="0">
                <a:solidFill>
                  <a:srgbClr val="202124"/>
                </a:solidFill>
                <a:effectLst/>
                <a:latin typeface="+mj-lt"/>
              </a:rPr>
              <a:t> كذلك فإن ازدياد الترابط بين التقنيات والأنظمة، وتسارع عملية جمع البيانات، يكسب هذا العالم المتصل قوة ويزيده قيمة. تقود التقنيات الناشئة مثل: إنترنت الأشياء والذكاء الاصطناعي </a:t>
            </a:r>
            <a:r>
              <a:rPr lang="en-US" b="0" i="0" dirty="0">
                <a:solidFill>
                  <a:srgbClr val="202124"/>
                </a:solidFill>
                <a:effectLst/>
                <a:latin typeface="+mj-lt"/>
              </a:rPr>
              <a:t>AI</a:t>
            </a:r>
            <a:r>
              <a:rPr lang="ar-SA" b="0" i="0" dirty="0">
                <a:solidFill>
                  <a:srgbClr val="202124"/>
                </a:solidFill>
                <a:effectLst/>
                <a:latin typeface="+mj-lt"/>
              </a:rPr>
              <a:t> والروبوتات، التحول الرقمي والذي يعرف بالثورة الصناعية الرابعة.</a:t>
            </a:r>
            <a:br>
              <a:rPr lang="ar-SA" dirty="0">
                <a:latin typeface="+mj-lt"/>
              </a:rPr>
            </a:br>
            <a:br>
              <a:rPr lang="ar-SA" dirty="0">
                <a:latin typeface="+mj-lt"/>
              </a:rPr>
            </a:br>
            <a:r>
              <a:rPr lang="ar-SA" sz="2000" dirty="0">
                <a:solidFill>
                  <a:schemeClr val="accent1">
                    <a:lumMod val="75000"/>
                  </a:schemeClr>
                </a:solidFill>
                <a:latin typeface="+mj-lt"/>
                <a:cs typeface="Sultan bold" pitchFamily="2" charset="-78"/>
              </a:rPr>
              <a:t>ما الذي يفعله إنترنت الأشياء؟ </a:t>
            </a:r>
            <a:r>
              <a:rPr lang="en-US" sz="2000" dirty="0">
                <a:solidFill>
                  <a:schemeClr val="accent1">
                    <a:lumMod val="75000"/>
                  </a:schemeClr>
                </a:solidFill>
                <a:latin typeface="+mj-lt"/>
                <a:cs typeface="Sultan bold" pitchFamily="2" charset="-78"/>
              </a:rPr>
              <a:t>What the Internet of Things Does</a:t>
            </a:r>
            <a:br>
              <a:rPr lang="en-US" dirty="0">
                <a:latin typeface="+mj-lt"/>
              </a:rPr>
            </a:br>
            <a:r>
              <a:rPr lang="ar-SA" b="0" i="0" u="sng" dirty="0">
                <a:solidFill>
                  <a:schemeClr val="accent3">
                    <a:lumMod val="75000"/>
                  </a:schemeClr>
                </a:solidFill>
                <a:effectLst/>
                <a:latin typeface="+mj-lt"/>
              </a:rPr>
              <a:t>وتكمن أهمية إنترنت الأشياء في إتاحة نقل البيانات المجمعة (التي تم التوصل إليها ) من حيز محدد إلى مركز بيانات ثم إلى جميع أنحاء العالم.</a:t>
            </a:r>
          </a:p>
          <a:p>
            <a:pPr algn="r" rtl="1"/>
            <a:r>
              <a:rPr lang="ar-SA" b="0" i="0" dirty="0">
                <a:solidFill>
                  <a:srgbClr val="202124"/>
                </a:solidFill>
                <a:effectLst/>
                <a:latin typeface="+mj-lt"/>
              </a:rPr>
              <a:t> يمكن معالجة البيانات بجانب المعلومات الأخرى في موقع مركزي</a:t>
            </a:r>
          </a:p>
          <a:p>
            <a:pPr algn="r" rtl="1"/>
            <a:r>
              <a:rPr lang="ar-SA" b="0" i="0" dirty="0">
                <a:solidFill>
                  <a:srgbClr val="202124"/>
                </a:solidFill>
                <a:effectLst/>
                <a:latin typeface="+mj-lt"/>
              </a:rPr>
              <a:t> ويمكن القيام بهذا الإجراء في الموقع نفسه من خلال مشغل. فعلى سبيل المثال، يستشعر منظم الحرارة في غرفتك كلا من درجة الحرارة ودرجة الرطوبة، وتجمع خوارزمية عملية معالجة هاتين القيمتين مع بيانات الطقس في مدينتك، وذلك لتشغل نظام تكييف الهواء بناء على خوارزمية الذكاء الاصطناعي، والتي من شأنها التوفير استهلاك الطاقة.</a:t>
            </a:r>
          </a:p>
          <a:p>
            <a:pPr algn="r" rtl="1"/>
            <a:r>
              <a:rPr lang="ar-SA" b="0" i="0" dirty="0">
                <a:solidFill>
                  <a:srgbClr val="C00000"/>
                </a:solidFill>
                <a:effectLst/>
                <a:latin typeface="+mj-lt"/>
              </a:rPr>
              <a:t> يحدث كل هذا في الوقت الفعلي ودون أي تدخل بشري.</a:t>
            </a:r>
            <a:endParaRPr lang="ar-SA" dirty="0">
              <a:solidFill>
                <a:srgbClr val="C00000"/>
              </a:solidFill>
              <a:latin typeface="+mj-lt"/>
            </a:endParaRPr>
          </a:p>
        </p:txBody>
      </p:sp>
      <p:pic>
        <p:nvPicPr>
          <p:cNvPr id="5" name="صورة 4">
            <a:extLst>
              <a:ext uri="{FF2B5EF4-FFF2-40B4-BE49-F238E27FC236}">
                <a16:creationId xmlns:a16="http://schemas.microsoft.com/office/drawing/2014/main" id="{49F84FC3-A619-3C84-A759-41D5CA9870A3}"/>
              </a:ext>
            </a:extLst>
          </p:cNvPr>
          <p:cNvPicPr>
            <a:picLocks noChangeAspect="1"/>
          </p:cNvPicPr>
          <p:nvPr/>
        </p:nvPicPr>
        <p:blipFill>
          <a:blip r:embed="rId2"/>
          <a:stretch>
            <a:fillRect/>
          </a:stretch>
        </p:blipFill>
        <p:spPr>
          <a:xfrm>
            <a:off x="1547664" y="3291830"/>
            <a:ext cx="2423327" cy="1759652"/>
          </a:xfrm>
          <a:prstGeom prst="rect">
            <a:avLst/>
          </a:prstGeom>
        </p:spPr>
      </p:pic>
      <p:sp>
        <p:nvSpPr>
          <p:cNvPr id="2" name="文本框 11">
            <a:extLst>
              <a:ext uri="{FF2B5EF4-FFF2-40B4-BE49-F238E27FC236}">
                <a16:creationId xmlns:a16="http://schemas.microsoft.com/office/drawing/2014/main" id="{2C56A134-91BB-BFA6-F1DD-F22D84962D47}"/>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24084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24E9CB9-7211-B9F8-FD72-88C53BC859B8}"/>
              </a:ext>
            </a:extLst>
          </p:cNvPr>
          <p:cNvSpPr txBox="1"/>
          <p:nvPr/>
        </p:nvSpPr>
        <p:spPr>
          <a:xfrm>
            <a:off x="183831" y="605208"/>
            <a:ext cx="8856984" cy="2646878"/>
          </a:xfrm>
          <a:prstGeom prst="rect">
            <a:avLst/>
          </a:prstGeom>
          <a:noFill/>
        </p:spPr>
        <p:txBody>
          <a:bodyPr wrap="square">
            <a:spAutoFit/>
          </a:bodyPr>
          <a:lstStyle/>
          <a:p>
            <a:pPr algn="r" rtl="1"/>
            <a:r>
              <a:rPr lang="ar-SA" sz="2000" dirty="0">
                <a:solidFill>
                  <a:schemeClr val="accent1">
                    <a:lumMod val="75000"/>
                  </a:schemeClr>
                </a:solidFill>
                <a:latin typeface="+mj-lt"/>
                <a:cs typeface="Sultan bold" pitchFamily="2" charset="-78"/>
              </a:rPr>
              <a:t>يتم تصنيف تطبيقات إنترنت الأشياء إلى أربعة مجالات رئيسة:</a:t>
            </a:r>
          </a:p>
          <a:p>
            <a:pPr marL="457200" indent="-457200" algn="r" rtl="1">
              <a:buFont typeface="+mj-lt"/>
              <a:buAutoNum type="arabicPeriod"/>
            </a:pPr>
            <a:r>
              <a:rPr lang="ar-SA" sz="2000" dirty="0">
                <a:solidFill>
                  <a:schemeClr val="accent1">
                    <a:lumMod val="75000"/>
                  </a:schemeClr>
                </a:solidFill>
                <a:latin typeface="+mj-lt"/>
                <a:cs typeface="Sultan bold" pitchFamily="2" charset="-78"/>
              </a:rPr>
              <a:t> </a:t>
            </a:r>
            <a:r>
              <a:rPr lang="ar-SA" b="0" i="0" dirty="0">
                <a:solidFill>
                  <a:srgbClr val="202124"/>
                </a:solidFill>
                <a:effectLst/>
                <a:latin typeface="Roboto" panose="02000000000000000000" pitchFamily="2" charset="0"/>
              </a:rPr>
              <a:t>استهلاكية /</a:t>
            </a:r>
            <a:r>
              <a:rPr lang="ar-SA" dirty="0">
                <a:solidFill>
                  <a:srgbClr val="202124"/>
                </a:solidFill>
                <a:latin typeface="Roboto" panose="02000000000000000000" pitchFamily="2" charset="0"/>
              </a:rPr>
              <a:t>الأجهزة القابلة للارتداء والمنازل الذكية</a:t>
            </a:r>
            <a:endParaRPr lang="ar-SA" b="0" i="0" dirty="0">
              <a:solidFill>
                <a:srgbClr val="202124"/>
              </a:solidFill>
              <a:effectLst/>
              <a:latin typeface="Roboto" panose="02000000000000000000" pitchFamily="2" charset="0"/>
            </a:endParaRPr>
          </a:p>
          <a:p>
            <a:pPr marL="457200" indent="-457200" algn="r" rtl="1">
              <a:buFont typeface="+mj-lt"/>
              <a:buAutoNum type="arabicPeriod"/>
            </a:pPr>
            <a:r>
              <a:rPr lang="ar-SA" dirty="0">
                <a:solidFill>
                  <a:srgbClr val="202124"/>
                </a:solidFill>
                <a:latin typeface="Roboto" panose="02000000000000000000" pitchFamily="2" charset="0"/>
              </a:rPr>
              <a:t>تجارية /في المدارس والمكاتب ومحلات البيع بالتجزئة</a:t>
            </a:r>
            <a:endParaRPr lang="ar-SA" b="0" i="0" dirty="0">
              <a:solidFill>
                <a:srgbClr val="202124"/>
              </a:solidFill>
              <a:effectLst/>
              <a:latin typeface="Roboto" panose="02000000000000000000" pitchFamily="2" charset="0"/>
            </a:endParaRPr>
          </a:p>
          <a:p>
            <a:pPr marL="457200" indent="-457200" algn="r" rtl="1">
              <a:buFont typeface="+mj-lt"/>
              <a:buAutoNum type="arabicPeriod"/>
            </a:pPr>
            <a:r>
              <a:rPr lang="ar-SA" dirty="0">
                <a:solidFill>
                  <a:srgbClr val="202124"/>
                </a:solidFill>
                <a:latin typeface="Roboto" panose="02000000000000000000" pitchFamily="2" charset="0"/>
              </a:rPr>
              <a:t>صناعية /في المصانع والمزارع وشبكات النقل</a:t>
            </a:r>
            <a:endParaRPr lang="ar-SA" b="0" i="0" dirty="0">
              <a:solidFill>
                <a:srgbClr val="202124"/>
              </a:solidFill>
              <a:effectLst/>
              <a:latin typeface="Roboto" panose="02000000000000000000" pitchFamily="2" charset="0"/>
            </a:endParaRPr>
          </a:p>
          <a:p>
            <a:pPr marL="457200" indent="-457200" algn="r" rtl="1">
              <a:buFont typeface="+mj-lt"/>
              <a:buAutoNum type="arabicPeriod"/>
            </a:pPr>
            <a:r>
              <a:rPr lang="ar-SA" b="0" i="0" dirty="0">
                <a:solidFill>
                  <a:srgbClr val="202124"/>
                </a:solidFill>
                <a:effectLst/>
                <a:latin typeface="Roboto" panose="02000000000000000000" pitchFamily="2" charset="0"/>
              </a:rPr>
              <a:t>بنية تحتية</a:t>
            </a:r>
            <a:r>
              <a:rPr lang="ar-SA" dirty="0">
                <a:solidFill>
                  <a:srgbClr val="202124"/>
                </a:solidFill>
                <a:latin typeface="Roboto" panose="02000000000000000000" pitchFamily="2" charset="0"/>
              </a:rPr>
              <a:t>./إدارة الطاقة والمياه </a:t>
            </a:r>
          </a:p>
          <a:p>
            <a:pPr algn="r" rtl="1"/>
            <a:endParaRPr lang="ar-SA" b="0" i="0" dirty="0">
              <a:solidFill>
                <a:srgbClr val="202124"/>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لقد أصبح إنترنت الأشياء جزءا لا يتجزأ من الحلول التقنية الحديثة، وبات يدمج بصورة متزايدة مع التقنيات الأخرى مثل الذكاء الاصطناعي وعلم الروبوت، والتي يتم توظيفها لتحسين تطبيقات إنترنت الأشياء، أو دعمها بالكائنات الإضافية . أتاح هذا الأمر تطبيق مجموعة من التقنيات الحالية والناشئة لحل المشكلات الحالية والجديدة بأكثر الطرق فعالية.</a:t>
            </a:r>
          </a:p>
        </p:txBody>
      </p:sp>
      <p:pic>
        <p:nvPicPr>
          <p:cNvPr id="7" name="صورة 6">
            <a:extLst>
              <a:ext uri="{FF2B5EF4-FFF2-40B4-BE49-F238E27FC236}">
                <a16:creationId xmlns:a16="http://schemas.microsoft.com/office/drawing/2014/main" id="{3539E3BE-6BE4-4B02-8D68-ED5B2C11969F}"/>
              </a:ext>
            </a:extLst>
          </p:cNvPr>
          <p:cNvPicPr>
            <a:picLocks noChangeAspect="1"/>
          </p:cNvPicPr>
          <p:nvPr/>
        </p:nvPicPr>
        <p:blipFill>
          <a:blip r:embed="rId2"/>
          <a:stretch>
            <a:fillRect/>
          </a:stretch>
        </p:blipFill>
        <p:spPr>
          <a:xfrm>
            <a:off x="103185" y="1008656"/>
            <a:ext cx="5020376" cy="952633"/>
          </a:xfrm>
          <a:prstGeom prst="rect">
            <a:avLst/>
          </a:prstGeom>
        </p:spPr>
      </p:pic>
      <p:sp>
        <p:nvSpPr>
          <p:cNvPr id="9" name="مربع نص 8">
            <a:extLst>
              <a:ext uri="{FF2B5EF4-FFF2-40B4-BE49-F238E27FC236}">
                <a16:creationId xmlns:a16="http://schemas.microsoft.com/office/drawing/2014/main" id="{12B26F97-E78C-003C-A7A2-66A441099E12}"/>
              </a:ext>
            </a:extLst>
          </p:cNvPr>
          <p:cNvSpPr txBox="1"/>
          <p:nvPr/>
        </p:nvSpPr>
        <p:spPr>
          <a:xfrm>
            <a:off x="0" y="3272151"/>
            <a:ext cx="9000492" cy="1631216"/>
          </a:xfrm>
          <a:prstGeom prst="rect">
            <a:avLst/>
          </a:prstGeom>
          <a:noFill/>
        </p:spPr>
        <p:txBody>
          <a:bodyPr wrap="square">
            <a:spAutoFit/>
          </a:bodyPr>
          <a:lstStyle/>
          <a:p>
            <a:pPr algn="r" rtl="1"/>
            <a:r>
              <a:rPr lang="ar-SA" sz="2000" b="0" i="0" dirty="0">
                <a:solidFill>
                  <a:srgbClr val="202124"/>
                </a:solidFill>
                <a:effectLst/>
                <a:latin typeface="Roboto" panose="02000000000000000000" pitchFamily="2" charset="0"/>
              </a:rPr>
              <a:t>تطبيقات التقنيات الناشئة المحسنة بواسطة تقنيات إنترنت الأشياء.</a:t>
            </a:r>
          </a:p>
          <a:p>
            <a:pPr algn="r" rtl="1"/>
            <a:r>
              <a:rPr lang="ar-SA" sz="2000" b="0" i="0" dirty="0">
                <a:solidFill>
                  <a:srgbClr val="C00000"/>
                </a:solidFill>
                <a:effectLst/>
                <a:latin typeface="+mj-lt"/>
              </a:rPr>
              <a:t>الأتمتة			الرؤية الحاسوبية  			معالجة اللغات الطبيعية</a:t>
            </a:r>
          </a:p>
          <a:p>
            <a:pPr algn="r" rtl="1"/>
            <a:r>
              <a:rPr lang="ar-SA" sz="2000" b="0" i="0" dirty="0">
                <a:solidFill>
                  <a:srgbClr val="C00000"/>
                </a:solidFill>
                <a:effectLst/>
                <a:latin typeface="+mj-lt"/>
              </a:rPr>
              <a:t>تعلم الآلة			</a:t>
            </a:r>
            <a:r>
              <a:rPr lang="ar-SA" sz="2000" b="0" i="0" dirty="0" err="1">
                <a:solidFill>
                  <a:srgbClr val="C00000"/>
                </a:solidFill>
                <a:effectLst/>
                <a:latin typeface="+mj-lt"/>
              </a:rPr>
              <a:t>إيدج</a:t>
            </a:r>
            <a:r>
              <a:rPr lang="ar-SA" sz="2000" b="0" i="0" dirty="0">
                <a:solidFill>
                  <a:srgbClr val="C00000"/>
                </a:solidFill>
                <a:effectLst/>
                <a:latin typeface="+mj-lt"/>
              </a:rPr>
              <a:t> للذكاء الاء لاصطناعي		التحليلات المتقدمة</a:t>
            </a:r>
          </a:p>
          <a:p>
            <a:pPr algn="r" rtl="1"/>
            <a:r>
              <a:rPr lang="ar-SA" sz="2000" b="0" i="0" dirty="0">
                <a:solidFill>
                  <a:srgbClr val="C00000"/>
                </a:solidFill>
                <a:effectLst/>
                <a:latin typeface="+mj-lt"/>
              </a:rPr>
              <a:t>علم الروبوت			الواقع المعزز				الواقع الافتراضي</a:t>
            </a:r>
          </a:p>
          <a:p>
            <a:pPr algn="ctr" rtl="1"/>
            <a:r>
              <a:rPr lang="ar-SA" sz="2000" b="0" i="0" dirty="0">
                <a:solidFill>
                  <a:srgbClr val="C00000"/>
                </a:solidFill>
                <a:effectLst/>
                <a:latin typeface="+mj-lt"/>
              </a:rPr>
              <a:t>تقنية سلسلة الكتل</a:t>
            </a:r>
            <a:endParaRPr lang="ar-SA" sz="2000" dirty="0">
              <a:solidFill>
                <a:srgbClr val="C00000"/>
              </a:solidFill>
            </a:endParaRPr>
          </a:p>
        </p:txBody>
      </p:sp>
      <p:sp>
        <p:nvSpPr>
          <p:cNvPr id="2" name="文本框 11">
            <a:extLst>
              <a:ext uri="{FF2B5EF4-FFF2-40B4-BE49-F238E27FC236}">
                <a16:creationId xmlns:a16="http://schemas.microsoft.com/office/drawing/2014/main" id="{CEC098DE-567E-A05C-136F-BCEDE1818D06}"/>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28597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001F7B95-8978-1D86-2E1D-C873551052BF}"/>
              </a:ext>
            </a:extLst>
          </p:cNvPr>
          <p:cNvSpPr txBox="1"/>
          <p:nvPr/>
        </p:nvSpPr>
        <p:spPr>
          <a:xfrm>
            <a:off x="0" y="485753"/>
            <a:ext cx="9144000" cy="4493538"/>
          </a:xfrm>
          <a:prstGeom prst="rect">
            <a:avLst/>
          </a:prstGeom>
          <a:noFill/>
        </p:spPr>
        <p:txBody>
          <a:bodyPr wrap="square">
            <a:spAutoFit/>
          </a:bodyPr>
          <a:lstStyle/>
          <a:p>
            <a:pPr algn="r" rtl="1"/>
            <a:r>
              <a:rPr lang="ar-SA" sz="2400" b="0" i="0" dirty="0">
                <a:solidFill>
                  <a:srgbClr val="00B050"/>
                </a:solidFill>
                <a:effectLst/>
                <a:latin typeface="Roboto" panose="02000000000000000000" pitchFamily="2" charset="0"/>
              </a:rPr>
              <a:t>تطبيقات التقنيات الناشئة المحسنة بواسطة تقنيات إنترنت الأشياء.</a:t>
            </a:r>
            <a:endParaRPr lang="ar-SA" sz="2400" dirty="0">
              <a:solidFill>
                <a:srgbClr val="00B050"/>
              </a:solidFill>
              <a:latin typeface="+mj-lt"/>
              <a:cs typeface="Sultan bold" pitchFamily="2" charset="-78"/>
            </a:endParaRPr>
          </a:p>
          <a:p>
            <a:pPr marL="342900" indent="-342900" algn="r" rtl="1">
              <a:buFont typeface="Arial" panose="020B0604020202020204" pitchFamily="34" charset="0"/>
              <a:buChar char="•"/>
            </a:pPr>
            <a:r>
              <a:rPr lang="ar-SA" sz="2000" b="0" i="0" dirty="0">
                <a:solidFill>
                  <a:srgbClr val="C00000"/>
                </a:solidFill>
                <a:effectLst/>
                <a:latin typeface="+mj-lt"/>
              </a:rPr>
              <a:t>الأتمتة </a:t>
            </a:r>
            <a:r>
              <a:rPr lang="ar-SA" b="0" i="0" dirty="0">
                <a:solidFill>
                  <a:srgbClr val="202124"/>
                </a:solidFill>
                <a:effectLst/>
                <a:latin typeface="+mj-lt"/>
              </a:rPr>
              <a:t> تشمل عمليات الأتمتة في الوقت الحاضر المنازل الذكية، والمباني الذكية، المصانع الذكية، والتي تشتمل على المنتجات الذكية المختلفة: أدوات التحكم في الإضاءة ومكبرات الصوت الذكية، وأنظمة الأمان، والروبوتات.</a:t>
            </a:r>
          </a:p>
          <a:p>
            <a:pPr marL="342900" indent="-342900" algn="r" rtl="1">
              <a:buFont typeface="Arial" panose="020B0604020202020204" pitchFamily="34" charset="0"/>
              <a:buChar char="•"/>
            </a:pPr>
            <a:r>
              <a:rPr lang="ar-SA" sz="2000" dirty="0">
                <a:solidFill>
                  <a:srgbClr val="C00000"/>
                </a:solidFill>
                <a:latin typeface="+mj-lt"/>
              </a:rPr>
              <a:t>الرؤية الحاسوبية  </a:t>
            </a:r>
            <a:r>
              <a:rPr lang="ar-SA" b="0" i="0" dirty="0">
                <a:solidFill>
                  <a:srgbClr val="202124"/>
                </a:solidFill>
                <a:effectLst/>
                <a:latin typeface="+mj-lt"/>
              </a:rPr>
              <a:t>فهم الصور ومقاطع الفيديو بالطريقة نفسها التي يقوم بها الإنسان، ولكن بقدرات فائقة. إن تقنيات التعرف على الوجوه ومعالجة الصور تساعد الطائرات دون طيار والمركبات ذاتية القيادة على الملاحة وتجنب الاصطدامات.</a:t>
            </a:r>
            <a:br>
              <a:rPr lang="ar-SA" b="0" i="0" dirty="0">
                <a:solidFill>
                  <a:srgbClr val="202124"/>
                </a:solidFill>
                <a:effectLst/>
                <a:latin typeface="+mj-lt"/>
              </a:rPr>
            </a:br>
            <a:r>
              <a:rPr lang="ar-SA" sz="2000" dirty="0">
                <a:solidFill>
                  <a:srgbClr val="C00000"/>
                </a:solidFill>
                <a:latin typeface="+mj-lt"/>
              </a:rPr>
              <a:t>معالجة اللغات الطبيعية </a:t>
            </a:r>
            <a:r>
              <a:rPr lang="ar-SA" b="0" i="0" dirty="0">
                <a:solidFill>
                  <a:srgbClr val="202124"/>
                </a:solidFill>
                <a:effectLst/>
                <a:latin typeface="+mj-lt"/>
              </a:rPr>
              <a:t>يستخدم هذا المجال اللغويات والحوسبة والذكاء الاصطناعي لفهم ومحاكاة اللغة البشرية. تعد أليكسا</a:t>
            </a:r>
            <a:r>
              <a:rPr lang="en-US" b="0" i="0" dirty="0">
                <a:solidFill>
                  <a:srgbClr val="202124"/>
                </a:solidFill>
                <a:effectLst/>
                <a:latin typeface="+mj-lt"/>
              </a:rPr>
              <a:t> </a:t>
            </a:r>
            <a:r>
              <a:rPr lang="ar-SA" b="0" i="0" dirty="0">
                <a:solidFill>
                  <a:srgbClr val="202124"/>
                </a:solidFill>
                <a:effectLst/>
                <a:latin typeface="+mj-lt"/>
              </a:rPr>
              <a:t>وسيري</a:t>
            </a:r>
            <a:r>
              <a:rPr lang="en-US" b="0" i="0" dirty="0">
                <a:solidFill>
                  <a:srgbClr val="202124"/>
                </a:solidFill>
                <a:effectLst/>
                <a:latin typeface="+mj-lt"/>
              </a:rPr>
              <a:t> </a:t>
            </a:r>
            <a:r>
              <a:rPr lang="ar-SA" b="0" i="0" dirty="0">
                <a:solidFill>
                  <a:srgbClr val="202124"/>
                </a:solidFill>
                <a:effectLst/>
                <a:latin typeface="+mj-lt"/>
              </a:rPr>
              <a:t>ومساعد قوقل واجهات مستخدم لمعالجة اللغات الطبيعية القياسية، كما يقوم الباحثون أيضا لتطوير أنظمة للتعرف على العواطف والمشاعر.</a:t>
            </a:r>
          </a:p>
          <a:p>
            <a:pPr marL="342900" indent="-342900" algn="r" rtl="1">
              <a:buFont typeface="Arial" panose="020B0604020202020204" pitchFamily="34" charset="0"/>
              <a:buChar char="•"/>
            </a:pPr>
            <a:r>
              <a:rPr lang="ar-SA" sz="2000" dirty="0">
                <a:solidFill>
                  <a:srgbClr val="C00000"/>
                </a:solidFill>
                <a:latin typeface="+mj-lt"/>
              </a:rPr>
              <a:t>تعلم الآلة </a:t>
            </a:r>
            <a:r>
              <a:rPr lang="ar-SA" b="0" i="0" dirty="0">
                <a:solidFill>
                  <a:srgbClr val="202124"/>
                </a:solidFill>
                <a:effectLst/>
                <a:latin typeface="+mj-lt"/>
              </a:rPr>
              <a:t>يعد تعلم الآلة فرعا من فروع الذكاء الاصطناعي، وتتنبأ التقنية المرتبطة به بالنتائج المستقبلية لسيناريوهات مختلفة، وتفسرها باستخدام نماذج رياضية يتم تدريبها باستخدام ما يسمى "بيانات التدريب". يساعد التعلم الآلي الأنظمة الموزعة عالميا داخل إنترنت الأشياء على إكمال المهام دون برمجة محددة مما يفيد على وجه الخصوص في عمليات المراقبة والتنبؤ وتطبيقات القياس عن بعد.</a:t>
            </a:r>
          </a:p>
          <a:p>
            <a:pPr marL="342900" indent="-342900" algn="r" rtl="1">
              <a:buFont typeface="Arial" panose="020B0604020202020204" pitchFamily="34" charset="0"/>
              <a:buChar char="•"/>
            </a:pPr>
            <a:r>
              <a:rPr lang="ar-SA" sz="2000" dirty="0" err="1">
                <a:solidFill>
                  <a:srgbClr val="C00000"/>
                </a:solidFill>
                <a:latin typeface="+mj-lt"/>
              </a:rPr>
              <a:t>إيدج</a:t>
            </a:r>
            <a:r>
              <a:rPr lang="ar-SA" sz="2000" dirty="0">
                <a:solidFill>
                  <a:srgbClr val="C00000"/>
                </a:solidFill>
                <a:latin typeface="+mj-lt"/>
              </a:rPr>
              <a:t> للذكاء الاء لاصطناعي </a:t>
            </a:r>
            <a:r>
              <a:rPr lang="ar-SA" b="0" i="0" dirty="0">
                <a:solidFill>
                  <a:srgbClr val="202124"/>
                </a:solidFill>
                <a:effectLst/>
                <a:latin typeface="+mj-lt"/>
              </a:rPr>
              <a:t>حيث يتم نقل البيانات من المستشعرات المدمجة في الأجهزة مثل الروبوت أو السيارات ذاتية القيادة أثناء قيـام نـظـام </a:t>
            </a:r>
            <a:r>
              <a:rPr lang="ar-SA" b="0" i="0" dirty="0" err="1">
                <a:solidFill>
                  <a:srgbClr val="202124"/>
                </a:solidFill>
                <a:effectLst/>
                <a:latin typeface="+mj-lt"/>
              </a:rPr>
              <a:t>إيدج</a:t>
            </a:r>
            <a:r>
              <a:rPr lang="ar-SA" b="0" i="0" dirty="0">
                <a:solidFill>
                  <a:srgbClr val="202124"/>
                </a:solidFill>
                <a:effectLst/>
                <a:latin typeface="+mj-lt"/>
              </a:rPr>
              <a:t> للذكاء الاصطناعي بالعمليات الرياضية، ويقوم الجهاز بتخزين النتائج  لقد ساهم هذا المجال في تغيير آليات تشغيل الأجهزة المستقلة، وأتاح إطالة عمر بطارية المستشعرات لسنوات.</a:t>
            </a:r>
            <a:endParaRPr lang="en-US" b="0" i="0" dirty="0">
              <a:solidFill>
                <a:srgbClr val="202124"/>
              </a:solidFill>
              <a:effectLst/>
              <a:latin typeface="+mj-lt"/>
            </a:endParaRPr>
          </a:p>
          <a:p>
            <a:pPr marL="342900" indent="-342900" algn="r" rtl="1">
              <a:buFont typeface="Arial" panose="020B0604020202020204" pitchFamily="34" charset="0"/>
              <a:buChar char="•"/>
            </a:pPr>
            <a:endParaRPr lang="ar-SA" dirty="0">
              <a:latin typeface="+mj-lt"/>
            </a:endParaRPr>
          </a:p>
        </p:txBody>
      </p:sp>
      <p:sp>
        <p:nvSpPr>
          <p:cNvPr id="2" name="文本框 11">
            <a:extLst>
              <a:ext uri="{FF2B5EF4-FFF2-40B4-BE49-F238E27FC236}">
                <a16:creationId xmlns:a16="http://schemas.microsoft.com/office/drawing/2014/main" id="{6E0B459C-A896-5C04-7347-727E2116942F}"/>
              </a:ext>
            </a:extLst>
          </p:cNvPr>
          <p:cNvSpPr txBox="1"/>
          <p:nvPr/>
        </p:nvSpPr>
        <p:spPr>
          <a:xfrm>
            <a:off x="5220072" y="0"/>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35524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F0F5296-6C3F-3B65-9069-92AE7C8E5537}"/>
              </a:ext>
            </a:extLst>
          </p:cNvPr>
          <p:cNvSpPr txBox="1"/>
          <p:nvPr/>
        </p:nvSpPr>
        <p:spPr>
          <a:xfrm>
            <a:off x="-180528" y="771550"/>
            <a:ext cx="9252520" cy="3970318"/>
          </a:xfrm>
          <a:prstGeom prst="rect">
            <a:avLst/>
          </a:prstGeom>
          <a:noFill/>
        </p:spPr>
        <p:txBody>
          <a:bodyPr wrap="square">
            <a:spAutoFit/>
          </a:bodyPr>
          <a:lstStyle/>
          <a:p>
            <a:pPr marL="342900" indent="-342900" algn="r" rtl="1">
              <a:buFont typeface="Arial" panose="020B0604020202020204" pitchFamily="34" charset="0"/>
              <a:buChar char="•"/>
            </a:pPr>
            <a:r>
              <a:rPr lang="ar-SA" dirty="0">
                <a:solidFill>
                  <a:srgbClr val="C00000"/>
                </a:solidFill>
                <a:latin typeface="+mj-lt"/>
              </a:rPr>
              <a:t>التحليلات المتقدمة </a:t>
            </a:r>
            <a:r>
              <a:rPr lang="ar-SA" sz="1600" b="0" i="0" dirty="0">
                <a:solidFill>
                  <a:srgbClr val="202124"/>
                </a:solidFill>
                <a:effectLst/>
                <a:latin typeface="+mj-lt"/>
              </a:rPr>
              <a:t> حيث يقوم البرنامج . مثلا بتجميع وتفسير البيانات المناسبة، بعد التحليل المرتكز على إنترنت الأشياء مفيدا للغاية في عمليات التصنيع والرعاية الصحية والنقل والخدمات المالية والطاقة والاتصالات وأتمتة المنازل.</a:t>
            </a:r>
            <a:endParaRPr lang="en-US" sz="1600" b="0" i="0" dirty="0">
              <a:solidFill>
                <a:srgbClr val="202124"/>
              </a:solidFill>
              <a:effectLst/>
              <a:latin typeface="+mj-lt"/>
            </a:endParaRPr>
          </a:p>
          <a:p>
            <a:pPr marL="342900" indent="-342900" algn="r" rtl="1">
              <a:buFont typeface="Arial" panose="020B0604020202020204" pitchFamily="34" charset="0"/>
              <a:buChar char="•"/>
            </a:pPr>
            <a:r>
              <a:rPr lang="ar-SA" dirty="0">
                <a:solidFill>
                  <a:srgbClr val="C00000"/>
                </a:solidFill>
                <a:latin typeface="+mj-lt"/>
              </a:rPr>
              <a:t>علم الروبوت </a:t>
            </a:r>
            <a:r>
              <a:rPr lang="ar-SA" sz="1600" b="0" i="0" dirty="0">
                <a:solidFill>
                  <a:srgbClr val="202124"/>
                </a:solidFill>
                <a:effectLst/>
                <a:latin typeface="+mj-lt"/>
              </a:rPr>
              <a:t>شهدت الآلات المستقلة مثل الطائرات دون طيار والروبوتات المحمولة والمركبات ذاتية القيادة تطورا كبيرا بسبب الذكاء الاصطناعي وتقنيات الاستشعار القوية، فظهر مفهوم جديد وهو إنترنت التقنيات الروبوتية والذي يشير إلى الأنظمة التي تراقب الأحداث من حولها ، وتحسب البيانات الموجودة داخليا أو سحابيا، لكي تستخدم هذه المعلومات في التعامل مع العالم الحقيقي.</a:t>
            </a:r>
            <a:r>
              <a:rPr lang="ar-SA" dirty="0">
                <a:solidFill>
                  <a:srgbClr val="C00000"/>
                </a:solidFill>
                <a:latin typeface="+mj-lt"/>
              </a:rPr>
              <a:t> </a:t>
            </a:r>
          </a:p>
          <a:p>
            <a:pPr marL="342900" indent="-342900" algn="r" rtl="1">
              <a:buFont typeface="Arial" panose="020B0604020202020204" pitchFamily="34" charset="0"/>
              <a:buChar char="•"/>
            </a:pPr>
            <a:r>
              <a:rPr lang="ar-SA" dirty="0">
                <a:solidFill>
                  <a:srgbClr val="C00000"/>
                </a:solidFill>
                <a:latin typeface="+mj-lt"/>
              </a:rPr>
              <a:t>الواقع المعزز</a:t>
            </a:r>
            <a:r>
              <a:rPr lang="ar-SA" sz="1600" b="0" i="0" dirty="0">
                <a:solidFill>
                  <a:srgbClr val="202124"/>
                </a:solidFill>
                <a:effectLst/>
                <a:latin typeface="+mj-lt"/>
              </a:rPr>
              <a:t> تكمن قوة الواقع المعزز في قدرته على تعديل ودمج العالمين الافتراضي والواقعي، تستخدم تطبيقات الواقع المعزز في الهواتف الذكية في الأعمال التجارية لإدخال التحسينات على الصور، ولتجربة الملابس رقميا، ولممارسة الألعاب المختلفة، تستخدم نظارات الواقع المعزز المختلفة في التدريب والهندسة والمجالات المختلفة. يتم إنشاء النص والرسومات في بيئة الواقع المعزز بواسطة محرك تقديم يتلقى البيانات المناسبة من إنترنت الأشياء ويوصلها إلى الجهاز.</a:t>
            </a:r>
          </a:p>
          <a:p>
            <a:pPr marL="342900" indent="-342900" algn="r" rtl="1">
              <a:buFont typeface="Arial" panose="020B0604020202020204" pitchFamily="34" charset="0"/>
              <a:buChar char="•"/>
            </a:pPr>
            <a:r>
              <a:rPr lang="ar-SA" dirty="0">
                <a:solidFill>
                  <a:srgbClr val="C00000"/>
                </a:solidFill>
                <a:latin typeface="+mj-lt"/>
              </a:rPr>
              <a:t>الواقع الافتراضي </a:t>
            </a:r>
            <a:r>
              <a:rPr lang="ar-SA" sz="1600" dirty="0">
                <a:solidFill>
                  <a:srgbClr val="202124"/>
                </a:solidFill>
                <a:latin typeface="+mj-lt"/>
              </a:rPr>
              <a:t>عمليات المحاكاة ثلاثية الأبعاد الإبداعية المنشأة بواسطة الحاسب تتطلب وجـود البنية التحتية لإنترنت الأشياء. فعلى سبيل المثال، تحولت أنظمة المؤتمرات عبر الفيديو إلى أماكن واقع افتراضي تمكن الأفراد من جميع أ أنحاء العالم من الانضمام إلى اجتماع أو المشاركة في ندوة عبر الإنترنت، أو حضور مؤتمر افتراضـي مـن خلال شاشة ثنائية الأبعاد مثل جهاز حاسب محمـول أو هاتف ذكي أو نظارات مخصصة، يتيح الواقع الافتراضي دمج مجموعة من الأجزاء من مواقع مختلفة داخل عالم افتراضي واحد.</a:t>
            </a:r>
            <a:endParaRPr lang="ar-SA" sz="1600" b="0" i="0" dirty="0">
              <a:solidFill>
                <a:srgbClr val="202124"/>
              </a:solidFill>
              <a:effectLst/>
              <a:latin typeface="+mj-lt"/>
            </a:endParaRPr>
          </a:p>
          <a:p>
            <a:pPr marL="342900" indent="-342900" algn="r" rtl="1">
              <a:buFont typeface="Arial" panose="020B0604020202020204" pitchFamily="34" charset="0"/>
              <a:buChar char="•"/>
            </a:pPr>
            <a:r>
              <a:rPr lang="ar-SA" dirty="0">
                <a:solidFill>
                  <a:srgbClr val="C00000"/>
                </a:solidFill>
                <a:latin typeface="+mj-lt"/>
              </a:rPr>
              <a:t>تقنية سلسلة الكتل </a:t>
            </a:r>
            <a:r>
              <a:rPr lang="ar-SA" sz="1600" dirty="0">
                <a:solidFill>
                  <a:srgbClr val="202124"/>
                </a:solidFill>
                <a:latin typeface="+mj-lt"/>
              </a:rPr>
              <a:t>تلعب تقنية سلسلة الكتل التي ارتبطت في بدايتها بالعملات الرقمية دورا مهما في إنترنت الأشياء، فيمكن مراقبة البيانات والمصادقة عليها أثناء مرورها للأجهزة وقواعد البيانات والخدمات المصغرة، وبالتالي يمكن أن تساعد في الأتمتة واكتشاف المخالفات مثل التلاعب أو التزوير، يفيـد هـذا في سياق إنترنت الأشياء اللامركزي بشكل </a:t>
            </a:r>
            <a:r>
              <a:rPr lang="ar-SA" sz="1600" dirty="0" err="1">
                <a:solidFill>
                  <a:srgbClr val="202124"/>
                </a:solidFill>
                <a:latin typeface="+mj-lt"/>
              </a:rPr>
              <a:t>خاص،مميت</a:t>
            </a:r>
            <a:r>
              <a:rPr lang="ar-SA" sz="1600" dirty="0">
                <a:solidFill>
                  <a:srgbClr val="202124"/>
                </a:solidFill>
                <a:latin typeface="+mj-lt"/>
              </a:rPr>
              <a:t> نهر البيانات باستمرار عبر المؤسسات والخوادم والأنظمة.</a:t>
            </a:r>
            <a:endParaRPr lang="ar-SA" sz="1600" dirty="0">
              <a:latin typeface="+mj-lt"/>
            </a:endParaRPr>
          </a:p>
        </p:txBody>
      </p:sp>
      <p:sp>
        <p:nvSpPr>
          <p:cNvPr id="2" name="文本框 11">
            <a:extLst>
              <a:ext uri="{FF2B5EF4-FFF2-40B4-BE49-F238E27FC236}">
                <a16:creationId xmlns:a16="http://schemas.microsoft.com/office/drawing/2014/main" id="{980756F6-5777-2957-36AD-884D71629393}"/>
              </a:ext>
            </a:extLst>
          </p:cNvPr>
          <p:cNvSpPr txBox="1"/>
          <p:nvPr/>
        </p:nvSpPr>
        <p:spPr>
          <a:xfrm>
            <a:off x="5220072" y="0"/>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34757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681D7C2-7848-0AF3-9AA7-FA148C331712}"/>
              </a:ext>
            </a:extLst>
          </p:cNvPr>
          <p:cNvSpPr txBox="1"/>
          <p:nvPr/>
        </p:nvSpPr>
        <p:spPr>
          <a:xfrm>
            <a:off x="143508" y="555526"/>
            <a:ext cx="8856984" cy="2369880"/>
          </a:xfrm>
          <a:prstGeom prst="rect">
            <a:avLst/>
          </a:prstGeom>
          <a:noFill/>
        </p:spPr>
        <p:txBody>
          <a:bodyPr wrap="square">
            <a:spAutoFit/>
          </a:bodyPr>
          <a:lstStyle/>
          <a:p>
            <a:pPr algn="r" rtl="1"/>
            <a:r>
              <a:rPr lang="ar-SA" sz="2000" dirty="0">
                <a:solidFill>
                  <a:schemeClr val="accent1">
                    <a:lumMod val="75000"/>
                  </a:schemeClr>
                </a:solidFill>
                <a:latin typeface="+mj-lt"/>
                <a:cs typeface="Sultan bold" pitchFamily="2" charset="-78"/>
              </a:rPr>
              <a:t>مكونات تطبيق إنترنت الأشياء </a:t>
            </a:r>
            <a:r>
              <a:rPr lang="en-US" sz="2000" dirty="0">
                <a:solidFill>
                  <a:schemeClr val="accent1">
                    <a:lumMod val="75000"/>
                  </a:schemeClr>
                </a:solidFill>
                <a:latin typeface="+mj-lt"/>
                <a:cs typeface="Sultan bold" pitchFamily="2" charset="-78"/>
              </a:rPr>
              <a:t>The Components of an IoT Application</a:t>
            </a:r>
            <a:br>
              <a:rPr lang="en-US" dirty="0">
                <a:latin typeface="+mj-lt"/>
              </a:rPr>
            </a:br>
            <a:r>
              <a:rPr lang="ar-SA" b="0" i="0" dirty="0">
                <a:solidFill>
                  <a:srgbClr val="202124"/>
                </a:solidFill>
                <a:effectLst/>
                <a:latin typeface="+mj-lt"/>
              </a:rPr>
              <a:t>يتكون تطبيق إنترنت الأشياء من </a:t>
            </a:r>
            <a:r>
              <a:rPr lang="ar-SA" b="0" i="0" dirty="0">
                <a:solidFill>
                  <a:srgbClr val="FF0000"/>
                </a:solidFill>
                <a:effectLst/>
                <a:latin typeface="+mj-lt"/>
              </a:rPr>
              <a:t>أجهزة</a:t>
            </a:r>
            <a:r>
              <a:rPr lang="ar-SA" b="0" i="0" dirty="0">
                <a:solidFill>
                  <a:srgbClr val="202124"/>
                </a:solidFill>
                <a:effectLst/>
                <a:latin typeface="+mj-lt"/>
              </a:rPr>
              <a:t> و </a:t>
            </a:r>
            <a:r>
              <a:rPr lang="ar-SA" b="0" i="0" dirty="0">
                <a:solidFill>
                  <a:srgbClr val="FF0000"/>
                </a:solidFill>
                <a:effectLst/>
                <a:latin typeface="+mj-lt"/>
              </a:rPr>
              <a:t>برامج</a:t>
            </a:r>
            <a:r>
              <a:rPr lang="ar-SA" b="0" i="0" dirty="0">
                <a:solidFill>
                  <a:srgbClr val="202124"/>
                </a:solidFill>
                <a:effectLst/>
                <a:latin typeface="+mj-lt"/>
              </a:rPr>
              <a:t> و </a:t>
            </a:r>
            <a:r>
              <a:rPr lang="ar-SA" b="0" i="0" dirty="0">
                <a:solidFill>
                  <a:srgbClr val="FF0000"/>
                </a:solidFill>
                <a:effectLst/>
                <a:latin typeface="+mj-lt"/>
              </a:rPr>
              <a:t>مكونات</a:t>
            </a:r>
            <a:r>
              <a:rPr lang="ar-SA" b="0" i="0" dirty="0">
                <a:solidFill>
                  <a:srgbClr val="202124"/>
                </a:solidFill>
                <a:effectLst/>
                <a:latin typeface="+mj-lt"/>
              </a:rPr>
              <a:t> </a:t>
            </a:r>
            <a:r>
              <a:rPr lang="ar-SA" b="0" i="0" dirty="0">
                <a:solidFill>
                  <a:srgbClr val="FF0000"/>
                </a:solidFill>
                <a:effectLst/>
                <a:latin typeface="+mj-lt"/>
              </a:rPr>
              <a:t>بنية</a:t>
            </a:r>
            <a:r>
              <a:rPr lang="ar-SA" b="0" i="0" dirty="0">
                <a:solidFill>
                  <a:srgbClr val="202124"/>
                </a:solidFill>
                <a:effectLst/>
                <a:latin typeface="+mj-lt"/>
              </a:rPr>
              <a:t> </a:t>
            </a:r>
            <a:r>
              <a:rPr lang="ar-SA" b="0" i="0" dirty="0">
                <a:solidFill>
                  <a:srgbClr val="FF0000"/>
                </a:solidFill>
                <a:effectLst/>
                <a:latin typeface="+mj-lt"/>
              </a:rPr>
              <a:t>تحتية</a:t>
            </a:r>
            <a:endParaRPr lang="ar-SA" dirty="0">
              <a:solidFill>
                <a:srgbClr val="202124"/>
              </a:solidFill>
              <a:latin typeface="+mj-lt"/>
            </a:endParaRPr>
          </a:p>
          <a:p>
            <a:pPr algn="r" rtl="1"/>
            <a:r>
              <a:rPr lang="ar-SA" b="0" i="0" dirty="0">
                <a:solidFill>
                  <a:srgbClr val="202124"/>
                </a:solidFill>
                <a:effectLst/>
                <a:latin typeface="+mj-lt"/>
              </a:rPr>
              <a:t> يعتبر بعضها </a:t>
            </a:r>
            <a:r>
              <a:rPr lang="ar-SA" b="0" i="0" dirty="0">
                <a:solidFill>
                  <a:srgbClr val="FF0000"/>
                </a:solidFill>
                <a:effectLst/>
                <a:latin typeface="+mj-lt"/>
              </a:rPr>
              <a:t>ضروريا</a:t>
            </a:r>
            <a:r>
              <a:rPr lang="ar-SA" b="0" i="0" dirty="0">
                <a:solidFill>
                  <a:srgbClr val="202124"/>
                </a:solidFill>
                <a:effectLst/>
                <a:latin typeface="+mj-lt"/>
              </a:rPr>
              <a:t> ، بينما يعتمد البعض الآخر على </a:t>
            </a:r>
            <a:r>
              <a:rPr lang="ar-SA" b="0" i="0" dirty="0">
                <a:solidFill>
                  <a:srgbClr val="FF0000"/>
                </a:solidFill>
                <a:effectLst/>
                <a:latin typeface="+mj-lt"/>
              </a:rPr>
              <a:t>نوع التطبيق نفسه</a:t>
            </a:r>
            <a:r>
              <a:rPr lang="ar-SA" b="0" i="0" dirty="0">
                <a:solidFill>
                  <a:srgbClr val="202124"/>
                </a:solidFill>
                <a:effectLst/>
                <a:latin typeface="+mj-lt"/>
              </a:rPr>
              <a:t>. </a:t>
            </a:r>
          </a:p>
          <a:p>
            <a:pPr algn="r" rtl="1"/>
            <a:r>
              <a:rPr lang="ar-SA" b="0" i="0" dirty="0">
                <a:solidFill>
                  <a:srgbClr val="00B050"/>
                </a:solidFill>
                <a:effectLst/>
                <a:latin typeface="+mj-lt"/>
              </a:rPr>
              <a:t>المكون الرئيس </a:t>
            </a:r>
            <a:r>
              <a:rPr lang="ar-SA" b="0" i="0" dirty="0">
                <a:solidFill>
                  <a:srgbClr val="202124"/>
                </a:solidFill>
                <a:effectLst/>
                <a:latin typeface="+mj-lt"/>
              </a:rPr>
              <a:t>هنا هو "</a:t>
            </a:r>
            <a:r>
              <a:rPr lang="ar-SA" b="0" i="0" dirty="0">
                <a:solidFill>
                  <a:srgbClr val="FF0000"/>
                </a:solidFill>
                <a:effectLst/>
                <a:latin typeface="+mj-lt"/>
              </a:rPr>
              <a:t>الشيء</a:t>
            </a:r>
            <a:r>
              <a:rPr lang="ar-SA" b="0" i="0" dirty="0">
                <a:solidFill>
                  <a:srgbClr val="202124"/>
                </a:solidFill>
                <a:effectLst/>
                <a:latin typeface="+mj-lt"/>
              </a:rPr>
              <a:t> أو </a:t>
            </a:r>
            <a:r>
              <a:rPr lang="ar-SA" b="0" i="0" dirty="0">
                <a:solidFill>
                  <a:srgbClr val="FF0000"/>
                </a:solidFill>
                <a:effectLst/>
                <a:latin typeface="+mj-lt"/>
              </a:rPr>
              <a:t>الكائن</a:t>
            </a:r>
            <a:r>
              <a:rPr lang="ar-SA" b="0" i="0" dirty="0">
                <a:solidFill>
                  <a:srgbClr val="202124"/>
                </a:solidFill>
                <a:effectLst/>
                <a:latin typeface="+mj-lt"/>
              </a:rPr>
              <a:t>"، أي جهاز إنترنت الأشياء الذي يتفاعل مع بيئته بطرق مختلفة. قد يحتوي جهاز إنترنت الأشياء على مستشعرات أو مشغلات، ولكن يجب تزويده بمتحكم دقيق مدعم بمصدر للطاقة وذاكرة ووحدة اتصال بالشبكة لتبادل البيانات عبر تلك الشبكة.</a:t>
            </a:r>
          </a:p>
          <a:p>
            <a:pPr algn="r" rtl="1"/>
            <a:endParaRPr lang="ar-SA" b="0" i="0" dirty="0">
              <a:solidFill>
                <a:srgbClr val="202124"/>
              </a:solidFill>
              <a:effectLst/>
              <a:latin typeface="+mj-lt"/>
            </a:endParaRPr>
          </a:p>
          <a:p>
            <a:pPr algn="r" rtl="1"/>
            <a:r>
              <a:rPr lang="ar-SA" sz="2000" dirty="0">
                <a:solidFill>
                  <a:schemeClr val="accent1">
                    <a:lumMod val="75000"/>
                  </a:schemeClr>
                </a:solidFill>
                <a:latin typeface="+mj-lt"/>
                <a:cs typeface="Sultan bold" pitchFamily="2" charset="-78"/>
              </a:rPr>
              <a:t>أمثلة على أجهزة إنترنت الأشياء</a:t>
            </a:r>
          </a:p>
        </p:txBody>
      </p:sp>
      <p:sp>
        <p:nvSpPr>
          <p:cNvPr id="4" name="مربع نص 3">
            <a:extLst>
              <a:ext uri="{FF2B5EF4-FFF2-40B4-BE49-F238E27FC236}">
                <a16:creationId xmlns:a16="http://schemas.microsoft.com/office/drawing/2014/main" id="{1ACB14B1-E3EA-A7C8-54F4-DCA6E98DAA9B}"/>
              </a:ext>
            </a:extLst>
          </p:cNvPr>
          <p:cNvSpPr txBox="1"/>
          <p:nvPr/>
        </p:nvSpPr>
        <p:spPr>
          <a:xfrm>
            <a:off x="4572000" y="2934687"/>
            <a:ext cx="4355976" cy="2031325"/>
          </a:xfrm>
          <a:prstGeom prst="rect">
            <a:avLst/>
          </a:prstGeom>
          <a:noFill/>
        </p:spPr>
        <p:txBody>
          <a:bodyPr wrap="square">
            <a:spAutoFit/>
          </a:bodyPr>
          <a:lstStyle/>
          <a:p>
            <a:pPr marL="457200" indent="-457200" algn="r" rtl="1">
              <a:buFont typeface="Arial" panose="020B0604020202020204" pitchFamily="34" charset="0"/>
              <a:buChar char="•"/>
            </a:pPr>
            <a:r>
              <a:rPr lang="ar-SA" dirty="0">
                <a:latin typeface="+mj-lt"/>
              </a:rPr>
              <a:t>ت</a:t>
            </a:r>
            <a:r>
              <a:rPr lang="ar-SA" b="0" i="0" dirty="0">
                <a:solidFill>
                  <a:srgbClr val="202124"/>
                </a:solidFill>
                <a:effectLst/>
                <a:latin typeface="+mj-lt"/>
              </a:rPr>
              <a:t>لفاز ذكي  </a:t>
            </a:r>
          </a:p>
          <a:p>
            <a:pPr marL="457200" indent="-457200" algn="r" rtl="1">
              <a:buFont typeface="Arial" panose="020B0604020202020204" pitchFamily="34" charset="0"/>
              <a:buChar char="•"/>
            </a:pPr>
            <a:r>
              <a:rPr lang="ar-SA" b="0" i="0" dirty="0">
                <a:solidFill>
                  <a:srgbClr val="202124"/>
                </a:solidFill>
                <a:effectLst/>
                <a:latin typeface="+mj-lt"/>
              </a:rPr>
              <a:t>سماعات أذن ذكية. </a:t>
            </a:r>
          </a:p>
          <a:p>
            <a:pPr marL="457200" indent="-457200" algn="r" rtl="1">
              <a:buFont typeface="Arial" panose="020B0604020202020204" pitchFamily="34" charset="0"/>
              <a:buChar char="•"/>
            </a:pPr>
            <a:r>
              <a:rPr lang="ar-SA" b="0" i="0" dirty="0">
                <a:solidFill>
                  <a:srgbClr val="202124"/>
                </a:solidFill>
                <a:effectLst/>
                <a:latin typeface="+mj-lt"/>
              </a:rPr>
              <a:t>تحكم المنزل الذكي مثل أليكسا </a:t>
            </a:r>
            <a:r>
              <a:rPr lang="en-US" b="0" i="0" dirty="0">
                <a:solidFill>
                  <a:srgbClr val="202124"/>
                </a:solidFill>
                <a:effectLst/>
                <a:latin typeface="+mj-lt"/>
              </a:rPr>
              <a:t>Alexa</a:t>
            </a:r>
            <a:r>
              <a:rPr lang="ar-SA" b="0" i="0" dirty="0">
                <a:solidFill>
                  <a:srgbClr val="202124"/>
                </a:solidFill>
                <a:effectLst/>
                <a:latin typeface="+mj-lt"/>
              </a:rPr>
              <a:t> </a:t>
            </a:r>
          </a:p>
          <a:p>
            <a:pPr marL="457200" indent="-457200" algn="r" rtl="1">
              <a:buFont typeface="Arial" panose="020B0604020202020204" pitchFamily="34" charset="0"/>
              <a:buChar char="•"/>
            </a:pPr>
            <a:r>
              <a:rPr lang="ar-SA" b="0" i="0" dirty="0">
                <a:solidFill>
                  <a:srgbClr val="202124"/>
                </a:solidFill>
                <a:effectLst/>
                <a:latin typeface="+mj-lt"/>
              </a:rPr>
              <a:t>نظام الشبكة اللاسلكية </a:t>
            </a:r>
            <a:r>
              <a:rPr lang="en-US" b="0" i="0" dirty="0" err="1">
                <a:solidFill>
                  <a:srgbClr val="202124"/>
                </a:solidFill>
                <a:effectLst/>
                <a:latin typeface="+mj-lt"/>
              </a:rPr>
              <a:t>WiFi</a:t>
            </a:r>
            <a:endParaRPr lang="ar-SA" b="0" i="0" dirty="0">
              <a:solidFill>
                <a:srgbClr val="202124"/>
              </a:solidFill>
              <a:effectLst/>
              <a:latin typeface="+mj-lt"/>
            </a:endParaRPr>
          </a:p>
          <a:p>
            <a:pPr marL="457200" indent="-457200" algn="r" rtl="1">
              <a:buFont typeface="Arial" panose="020B0604020202020204" pitchFamily="34" charset="0"/>
              <a:buChar char="•"/>
            </a:pPr>
            <a:r>
              <a:rPr lang="ar-SA" b="0" i="0" dirty="0">
                <a:solidFill>
                  <a:srgbClr val="202124"/>
                </a:solidFill>
                <a:effectLst/>
                <a:latin typeface="+mj-lt"/>
              </a:rPr>
              <a:t>منظم حرارة ذكي مع حساسات للغرفة. </a:t>
            </a:r>
          </a:p>
          <a:p>
            <a:pPr marL="457200" indent="-457200" algn="r" rtl="1">
              <a:buFont typeface="Arial" panose="020B0604020202020204" pitchFamily="34" charset="0"/>
              <a:buChar char="•"/>
            </a:pPr>
            <a:r>
              <a:rPr lang="ar-SA" b="0" i="0" dirty="0">
                <a:solidFill>
                  <a:srgbClr val="202124"/>
                </a:solidFill>
                <a:effectLst/>
                <a:latin typeface="+mj-lt"/>
              </a:rPr>
              <a:t>مراقب الصحة أو اللياقة البدنية. </a:t>
            </a:r>
          </a:p>
          <a:p>
            <a:pPr marL="457200" indent="-457200" algn="r" rtl="1">
              <a:buFont typeface="Arial" panose="020B0604020202020204" pitchFamily="34" charset="0"/>
              <a:buChar char="•"/>
            </a:pPr>
            <a:r>
              <a:rPr lang="ar-SA" b="0" i="0" dirty="0">
                <a:solidFill>
                  <a:srgbClr val="202124"/>
                </a:solidFill>
                <a:effectLst/>
                <a:latin typeface="+mj-lt"/>
              </a:rPr>
              <a:t>مكيف الهواء الذكي. </a:t>
            </a:r>
            <a:endParaRPr lang="ar-SA" dirty="0">
              <a:latin typeface="+mj-lt"/>
            </a:endParaRPr>
          </a:p>
        </p:txBody>
      </p:sp>
      <p:sp>
        <p:nvSpPr>
          <p:cNvPr id="6" name="مربع نص 5">
            <a:extLst>
              <a:ext uri="{FF2B5EF4-FFF2-40B4-BE49-F238E27FC236}">
                <a16:creationId xmlns:a16="http://schemas.microsoft.com/office/drawing/2014/main" id="{75D3144A-B4F7-24BC-03B5-6E603CEDBB4A}"/>
              </a:ext>
            </a:extLst>
          </p:cNvPr>
          <p:cNvSpPr txBox="1"/>
          <p:nvPr/>
        </p:nvSpPr>
        <p:spPr>
          <a:xfrm>
            <a:off x="0" y="2934686"/>
            <a:ext cx="4572000" cy="2031325"/>
          </a:xfrm>
          <a:prstGeom prst="rect">
            <a:avLst/>
          </a:prstGeom>
          <a:noFill/>
        </p:spPr>
        <p:txBody>
          <a:bodyPr wrap="square">
            <a:spAutoFit/>
          </a:bodyPr>
          <a:lstStyle/>
          <a:p>
            <a:pPr marL="342900" indent="-342900" algn="r" rtl="1">
              <a:buFont typeface="Arial" panose="020B0604020202020204" pitchFamily="34" charset="0"/>
              <a:buChar char="•"/>
            </a:pPr>
            <a:r>
              <a:rPr lang="ar-SA" b="0" i="0" dirty="0">
                <a:solidFill>
                  <a:srgbClr val="202124"/>
                </a:solidFill>
                <a:effectLst/>
                <a:latin typeface="+mj-lt"/>
              </a:rPr>
              <a:t>أضواء بمفاتيح ومصابيح ذكية . </a:t>
            </a:r>
          </a:p>
          <a:p>
            <a:pPr marL="342900" indent="-342900" algn="r" rtl="1">
              <a:buFont typeface="Arial" panose="020B0604020202020204" pitchFamily="34" charset="0"/>
              <a:buChar char="•"/>
            </a:pPr>
            <a:r>
              <a:rPr lang="ar-SA" b="0" i="0" dirty="0">
                <a:solidFill>
                  <a:srgbClr val="202124"/>
                </a:solidFill>
                <a:effectLst/>
                <a:latin typeface="+mj-lt"/>
              </a:rPr>
              <a:t>مقابس الطاقة الذكية.</a:t>
            </a:r>
          </a:p>
          <a:p>
            <a:pPr marL="342900" indent="-342900" algn="r" rtl="1">
              <a:buFont typeface="Arial" panose="020B0604020202020204" pitchFamily="34" charset="0"/>
              <a:buChar char="•"/>
            </a:pPr>
            <a:r>
              <a:rPr lang="ar-SA" b="0" i="0" dirty="0">
                <a:solidFill>
                  <a:srgbClr val="202124"/>
                </a:solidFill>
                <a:effectLst/>
                <a:latin typeface="+mj-lt"/>
              </a:rPr>
              <a:t>مراقب جودة الهواء. </a:t>
            </a:r>
          </a:p>
          <a:p>
            <a:pPr marL="342900" indent="-342900" algn="r" rtl="1">
              <a:buFont typeface="Arial" panose="020B0604020202020204" pitchFamily="34" charset="0"/>
              <a:buChar char="•"/>
            </a:pPr>
            <a:r>
              <a:rPr lang="ar-SA" b="0" i="0" dirty="0">
                <a:solidFill>
                  <a:srgbClr val="202124"/>
                </a:solidFill>
                <a:effectLst/>
                <a:latin typeface="+mj-lt"/>
              </a:rPr>
              <a:t>مراقب استهلاك الكهرباء. </a:t>
            </a:r>
          </a:p>
          <a:p>
            <a:pPr marL="342900" indent="-342900" algn="r" rtl="1">
              <a:buFont typeface="Arial" panose="020B0604020202020204" pitchFamily="34" charset="0"/>
              <a:buChar char="•"/>
            </a:pPr>
            <a:r>
              <a:rPr lang="ar-SA" b="0" i="0" dirty="0">
                <a:solidFill>
                  <a:srgbClr val="202124"/>
                </a:solidFill>
                <a:effectLst/>
                <a:latin typeface="+mj-lt"/>
              </a:rPr>
              <a:t>ثلاجة متصلة بالإنترنت. </a:t>
            </a:r>
          </a:p>
          <a:p>
            <a:pPr marL="342900" indent="-342900" algn="r" rtl="1">
              <a:buFont typeface="Arial" panose="020B0604020202020204" pitchFamily="34" charset="0"/>
              <a:buChar char="•"/>
            </a:pPr>
            <a:r>
              <a:rPr lang="ar-SA" b="0" i="0" dirty="0">
                <a:solidFill>
                  <a:srgbClr val="202124"/>
                </a:solidFill>
                <a:effectLst/>
                <a:latin typeface="+mj-lt"/>
              </a:rPr>
              <a:t>نظام الحماية المنزلي المزود بكاميرا جرس الباب الذكية. </a:t>
            </a:r>
          </a:p>
          <a:p>
            <a:pPr marL="342900" indent="-342900" algn="r" rtl="1">
              <a:buFont typeface="Arial" panose="020B0604020202020204" pitchFamily="34" charset="0"/>
              <a:buChar char="•"/>
            </a:pPr>
            <a:r>
              <a:rPr lang="ar-SA" b="0" i="0" dirty="0">
                <a:solidFill>
                  <a:srgbClr val="202124"/>
                </a:solidFill>
                <a:effectLst/>
                <a:latin typeface="+mj-lt"/>
              </a:rPr>
              <a:t>باب مرآب بقفل ذكي</a:t>
            </a:r>
            <a:endParaRPr lang="ar-SA" dirty="0"/>
          </a:p>
        </p:txBody>
      </p:sp>
      <p:sp>
        <p:nvSpPr>
          <p:cNvPr id="2" name="文本框 11">
            <a:extLst>
              <a:ext uri="{FF2B5EF4-FFF2-40B4-BE49-F238E27FC236}">
                <a16:creationId xmlns:a16="http://schemas.microsoft.com/office/drawing/2014/main" id="{19600F3B-AB10-3A1E-1377-5877FB667F93}"/>
              </a:ext>
            </a:extLst>
          </p:cNvPr>
          <p:cNvSpPr txBox="1"/>
          <p:nvPr/>
        </p:nvSpPr>
        <p:spPr>
          <a:xfrm>
            <a:off x="5220072" y="0"/>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11949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build="p" bldLvl="5"/>
      <p:bldP spid="6"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4E40042-5626-31F0-8C52-3022C764832B}"/>
              </a:ext>
            </a:extLst>
          </p:cNvPr>
          <p:cNvSpPr txBox="1"/>
          <p:nvPr/>
        </p:nvSpPr>
        <p:spPr>
          <a:xfrm>
            <a:off x="0" y="171857"/>
            <a:ext cx="8532128" cy="438582"/>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250" dirty="0">
                <a:cs typeface="+mj-cs"/>
              </a:rPr>
              <a:t>ملخص </a:t>
            </a:r>
            <a:r>
              <a:rPr lang="ar-SA" sz="2000" dirty="0">
                <a:solidFill>
                  <a:schemeClr val="accent1">
                    <a:lumMod val="75000"/>
                  </a:schemeClr>
                </a:solidFill>
                <a:latin typeface="Roboto" panose="02000000000000000000" pitchFamily="2" charset="0"/>
                <a:cs typeface="Sultan bold" pitchFamily="2" charset="-78"/>
              </a:rPr>
              <a:t>الدرس الأول </a:t>
            </a:r>
            <a:r>
              <a:rPr lang="ar-SA" sz="2000" dirty="0">
                <a:solidFill>
                  <a:srgbClr val="202124"/>
                </a:solidFill>
                <a:latin typeface="Roboto" panose="02000000000000000000" pitchFamily="2" charset="0"/>
              </a:rPr>
              <a:t>مفاهيم إنترنت الأشياء</a:t>
            </a:r>
            <a:endParaRPr lang="en-US" altLang="zh-CN" sz="2800" dirty="0">
              <a:solidFill>
                <a:schemeClr val="accent1">
                  <a:lumMod val="75000"/>
                </a:schemeClr>
              </a:solidFill>
            </a:endParaRPr>
          </a:p>
        </p:txBody>
      </p:sp>
      <p:grpSp>
        <p:nvGrpSpPr>
          <p:cNvPr id="3" name="组合 6">
            <a:extLst>
              <a:ext uri="{FF2B5EF4-FFF2-40B4-BE49-F238E27FC236}">
                <a16:creationId xmlns:a16="http://schemas.microsoft.com/office/drawing/2014/main" id="{88A4CB24-CE48-08E4-02E4-4ED164BDE9FC}"/>
              </a:ext>
            </a:extLst>
          </p:cNvPr>
          <p:cNvGrpSpPr/>
          <p:nvPr/>
        </p:nvGrpSpPr>
        <p:grpSpPr>
          <a:xfrm>
            <a:off x="8513198" y="171857"/>
            <a:ext cx="450313" cy="429102"/>
            <a:chOff x="956666" y="3498086"/>
            <a:chExt cx="600417" cy="572136"/>
          </a:xfrm>
        </p:grpSpPr>
        <p:sp>
          <p:nvSpPr>
            <p:cNvPr id="4" name="矩形 8">
              <a:extLst>
                <a:ext uri="{FF2B5EF4-FFF2-40B4-BE49-F238E27FC236}">
                  <a16:creationId xmlns:a16="http://schemas.microsoft.com/office/drawing/2014/main" id="{BCA6B6A2-3A91-743B-BA9C-9D3EED076DDF}"/>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sp>
          <p:nvSpPr>
            <p:cNvPr id="5" name="矩形 9">
              <a:extLst>
                <a:ext uri="{FF2B5EF4-FFF2-40B4-BE49-F238E27FC236}">
                  <a16:creationId xmlns:a16="http://schemas.microsoft.com/office/drawing/2014/main" id="{6090D271-253E-183C-262D-35923197BA8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grpSp>
      <p:sp>
        <p:nvSpPr>
          <p:cNvPr id="6" name="مربع نص 5">
            <a:extLst>
              <a:ext uri="{FF2B5EF4-FFF2-40B4-BE49-F238E27FC236}">
                <a16:creationId xmlns:a16="http://schemas.microsoft.com/office/drawing/2014/main" id="{65654D4B-8B6D-0423-8894-7099EABCC648}"/>
              </a:ext>
            </a:extLst>
          </p:cNvPr>
          <p:cNvSpPr txBox="1"/>
          <p:nvPr/>
        </p:nvSpPr>
        <p:spPr>
          <a:xfrm>
            <a:off x="146080" y="999168"/>
            <a:ext cx="8532128" cy="1569660"/>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pPr marL="285750" indent="-285750">
              <a:buFont typeface="Arial" panose="020B0604020202020204" pitchFamily="34" charset="0"/>
              <a:buChar char="•"/>
            </a:pPr>
            <a:r>
              <a:rPr lang="ar-SA" sz="2400" dirty="0"/>
              <a:t>مصطلح إنترنت الأشياء.</a:t>
            </a:r>
            <a:endParaRPr lang="ar-SA" sz="2000" dirty="0"/>
          </a:p>
          <a:p>
            <a:pPr marL="285750" indent="-285750">
              <a:buFont typeface="Arial" panose="020B0604020202020204" pitchFamily="34" charset="0"/>
              <a:buChar char="•"/>
            </a:pPr>
            <a:r>
              <a:rPr lang="ar-SA" sz="2400" dirty="0"/>
              <a:t>تطور إنترنت الأشياء.</a:t>
            </a:r>
          </a:p>
          <a:p>
            <a:pPr marL="285750" indent="-285750">
              <a:buFont typeface="Arial" panose="020B0604020202020204" pitchFamily="34" charset="0"/>
              <a:buChar char="•"/>
            </a:pPr>
            <a:r>
              <a:rPr lang="ar-SA" sz="2400" dirty="0"/>
              <a:t>الغرض من إنترنت الأشياء.</a:t>
            </a:r>
          </a:p>
          <a:p>
            <a:pPr marL="285750" indent="-285750">
              <a:buFont typeface="Arial" panose="020B0604020202020204" pitchFamily="34" charset="0"/>
              <a:buChar char="•"/>
            </a:pPr>
            <a:r>
              <a:rPr lang="ar-SA" sz="2400" dirty="0"/>
              <a:t>تأثير إنترنت الأشياء على التقنيات الناشئة.</a:t>
            </a:r>
          </a:p>
        </p:txBody>
      </p:sp>
    </p:spTree>
    <p:extLst>
      <p:ext uri="{BB962C8B-B14F-4D97-AF65-F5344CB8AC3E}">
        <p14:creationId xmlns:p14="http://schemas.microsoft.com/office/powerpoint/2010/main" val="143051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0-#ppt_w/2"/>
                                          </p:val>
                                        </p:tav>
                                        <p:tav tm="100000">
                                          <p:val>
                                            <p:strVal val="#ppt_x"/>
                                          </p:val>
                                        </p:tav>
                                      </p:tavLst>
                                    </p:anim>
                                    <p:anim calcmode="lin" valueType="num">
                                      <p:cBhvr additive="base">
                                        <p:cTn id="8" dur="1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75E0E86-5CEE-3D14-6F51-4369A187D979}"/>
              </a:ext>
            </a:extLst>
          </p:cNvPr>
          <p:cNvPicPr>
            <a:picLocks noChangeAspect="1"/>
          </p:cNvPicPr>
          <p:nvPr/>
        </p:nvPicPr>
        <p:blipFill>
          <a:blip r:embed="rId2"/>
          <a:stretch>
            <a:fillRect/>
          </a:stretch>
        </p:blipFill>
        <p:spPr>
          <a:xfrm>
            <a:off x="1505782" y="241759"/>
            <a:ext cx="6132436" cy="4659982"/>
          </a:xfrm>
          <a:prstGeom prst="rect">
            <a:avLst/>
          </a:prstGeom>
        </p:spPr>
      </p:pic>
    </p:spTree>
    <p:extLst>
      <p:ext uri="{BB962C8B-B14F-4D97-AF65-F5344CB8AC3E}">
        <p14:creationId xmlns:p14="http://schemas.microsoft.com/office/powerpoint/2010/main" val="36609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02</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505189" y="1370529"/>
            <a:ext cx="5554726" cy="769441"/>
          </a:xfrm>
          <a:prstGeom prst="rect">
            <a:avLst/>
          </a:prstGeom>
        </p:spPr>
        <p:txBody>
          <a:bodyPr wrap="none">
            <a:spAutoFit/>
          </a:bodyPr>
          <a:lstStyle/>
          <a:p>
            <a:pPr algn="ctr"/>
            <a:r>
              <a:rPr lang="ar-SA" sz="4400" dirty="0">
                <a:solidFill>
                  <a:schemeClr val="accent1">
                    <a:lumMod val="75000"/>
                  </a:schemeClr>
                </a:solidFill>
                <a:latin typeface="Roboto" panose="02000000000000000000" pitchFamily="2" charset="0"/>
                <a:cs typeface="Sultan bold" pitchFamily="2" charset="-78"/>
              </a:rPr>
              <a:t>الدرس الثاني </a:t>
            </a:r>
            <a:r>
              <a:rPr lang="ar-SA" sz="4400" dirty="0">
                <a:solidFill>
                  <a:srgbClr val="202124"/>
                </a:solidFill>
                <a:latin typeface="Roboto" panose="02000000000000000000" pitchFamily="2" charset="0"/>
              </a:rPr>
              <a:t>أجهزة إنترنت الأشياء</a:t>
            </a:r>
            <a:endParaRPr lang="en-US" altLang="zh-CN" sz="54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628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8" name="مربع نص 7">
            <a:extLst>
              <a:ext uri="{FF2B5EF4-FFF2-40B4-BE49-F238E27FC236}">
                <a16:creationId xmlns:a16="http://schemas.microsoft.com/office/drawing/2014/main" id="{F133E24E-8273-C6C2-E941-D7576CB9CAF1}"/>
              </a:ext>
            </a:extLst>
          </p:cNvPr>
          <p:cNvSpPr txBox="1"/>
          <p:nvPr/>
        </p:nvSpPr>
        <p:spPr>
          <a:xfrm>
            <a:off x="0" y="971312"/>
            <a:ext cx="8947290" cy="3447098"/>
          </a:xfrm>
          <a:prstGeom prst="rect">
            <a:avLst/>
          </a:prstGeom>
          <a:noFill/>
        </p:spPr>
        <p:txBody>
          <a:bodyPr wrap="square">
            <a:spAutoFit/>
          </a:bodyPr>
          <a:lstStyle/>
          <a:p>
            <a:pPr algn="r" rtl="1"/>
            <a:r>
              <a:rPr lang="ar-SA" sz="2400" dirty="0">
                <a:solidFill>
                  <a:schemeClr val="accent1">
                    <a:lumMod val="75000"/>
                  </a:schemeClr>
                </a:solidFill>
                <a:latin typeface="+mj-lt"/>
                <a:cs typeface="Sultan bold" pitchFamily="2" charset="-78"/>
              </a:rPr>
              <a:t>ما المقصود "بالأشياء	"؟ "</a:t>
            </a:r>
            <a:r>
              <a:rPr lang="en-US" sz="2400" dirty="0">
                <a:solidFill>
                  <a:schemeClr val="accent1">
                    <a:lumMod val="75000"/>
                  </a:schemeClr>
                </a:solidFill>
                <a:latin typeface="+mj-lt"/>
                <a:cs typeface="Sultan bold" pitchFamily="2" charset="-78"/>
              </a:rPr>
              <a:t>What is a "Thing				</a:t>
            </a:r>
            <a:endParaRPr lang="ar-SA" sz="2400" dirty="0">
              <a:solidFill>
                <a:schemeClr val="accent1">
                  <a:lumMod val="75000"/>
                </a:schemeClr>
              </a:solidFill>
              <a:latin typeface="+mj-lt"/>
              <a:cs typeface="Sultan bold" pitchFamily="2" charset="-78"/>
            </a:endParaRPr>
          </a:p>
          <a:p>
            <a:pPr algn="r" rtl="1"/>
            <a:br>
              <a:rPr lang="en-US" sz="1600" dirty="0">
                <a:latin typeface="+mj-lt"/>
              </a:rPr>
            </a:br>
            <a:r>
              <a:rPr lang="ar-SA" dirty="0">
                <a:solidFill>
                  <a:srgbClr val="C00000"/>
                </a:solidFill>
                <a:latin typeface="+mj-lt"/>
                <a:cs typeface="Sultan bold" pitchFamily="2" charset="-78"/>
              </a:rPr>
              <a:t>الكائنات الذكية </a:t>
            </a:r>
            <a:r>
              <a:rPr lang="en-US" dirty="0">
                <a:solidFill>
                  <a:srgbClr val="C00000"/>
                </a:solidFill>
                <a:latin typeface="+mj-lt"/>
                <a:cs typeface="Sultan bold" pitchFamily="2" charset="-78"/>
              </a:rPr>
              <a:t>The Smart Objects</a:t>
            </a:r>
            <a:endParaRPr lang="ar-SA" dirty="0">
              <a:solidFill>
                <a:srgbClr val="C00000"/>
              </a:solidFill>
              <a:latin typeface="+mj-lt"/>
              <a:cs typeface="Sultan bold" pitchFamily="2" charset="-78"/>
            </a:endParaRPr>
          </a:p>
          <a:p>
            <a:pPr algn="r" rtl="1"/>
            <a:r>
              <a:rPr lang="ar-SA" sz="1600" b="0" i="0" dirty="0">
                <a:solidFill>
                  <a:srgbClr val="202124"/>
                </a:solidFill>
                <a:effectLst/>
                <a:latin typeface="+mj-lt"/>
              </a:rPr>
              <a:t>إن "الأشياء" أو "الكائنات الذكية" هـي اللبنات الأساسية لإنترنت الأشياء، فهي أجهزة محوسبة صغيرة منخفضة التكلفة تتفاعل مع بيئتها المادية المحيطة بها، وذلك بجمع البيانات من المستشعرات، والتفاعل الفوري مع هذه البيانات عبر المشغلات.</a:t>
            </a:r>
          </a:p>
          <a:p>
            <a:pPr algn="r" rtl="1"/>
            <a:r>
              <a:rPr lang="ar-SA" sz="1600" b="0" i="0" dirty="0">
                <a:solidFill>
                  <a:srgbClr val="202124"/>
                </a:solidFill>
                <a:effectLst/>
                <a:latin typeface="+mj-lt"/>
              </a:rPr>
              <a:t> تقوم المستشعرات والمشغلات بتحويل الأشياء اليومية إلى كائنات ذكية قادرة على الحصـول علـى المعلومات من بيئتهـا وتتفاعل معها بطريقة مفيدة. </a:t>
            </a:r>
          </a:p>
          <a:p>
            <a:pPr algn="r" rtl="1"/>
            <a:r>
              <a:rPr lang="ar-SA" sz="1600" b="0" i="0" dirty="0">
                <a:solidFill>
                  <a:srgbClr val="202124"/>
                </a:solidFill>
                <a:effectLst/>
                <a:latin typeface="+mj-lt"/>
              </a:rPr>
              <a:t>وتكمن القوة الحقيقية للكائنات الذكية في حلول إنترنت الأشياء التي تربطها ببعضها، بدلاً من عملها بشكل مستقل كأجهزة قائمة بذاتها.</a:t>
            </a:r>
          </a:p>
          <a:p>
            <a:pPr algn="r" rtl="1"/>
            <a:r>
              <a:rPr lang="ar-SA" sz="1600" b="0" i="0" dirty="0">
                <a:solidFill>
                  <a:srgbClr val="202124"/>
                </a:solidFill>
                <a:effectLst/>
                <a:latin typeface="+mj-lt"/>
              </a:rPr>
              <a:t>يتم تشغيل الكائنات الذكية بواسطة مصدر للطاقة مثل الشبكة الكهربائية أو البطارية، أو بمصدر للطاقة الذاتية من خلال الطاقة الشمسية أو طاقة الرياح. يعد استهلاك هذه الكائنات للطاقة منخفضا جدا لدرجة أنه في بعض الأحيان يمكن تشغيل الكائن الذكي لأشهر أو لسنوات باستخدام البطاريات</a:t>
            </a:r>
          </a:p>
          <a:p>
            <a:pPr algn="r" rtl="1"/>
            <a:r>
              <a:rPr lang="ar-SA" sz="1600" b="0" i="0" dirty="0">
                <a:solidFill>
                  <a:srgbClr val="202124"/>
                </a:solidFill>
                <a:effectLst/>
                <a:latin typeface="+mj-lt"/>
              </a:rPr>
              <a:t> يوجد جيل جديد من الكائنات (المستشعرات) الذكية الخاصة بالصحة،</a:t>
            </a:r>
            <a:br>
              <a:rPr lang="ar-SA" sz="1600" dirty="0">
                <a:latin typeface="+mj-lt"/>
              </a:rPr>
            </a:br>
            <a:r>
              <a:rPr lang="ar-SA" sz="1600" b="0" i="0" dirty="0">
                <a:solidFill>
                  <a:srgbClr val="202124"/>
                </a:solidFill>
                <a:effectLst/>
                <a:latin typeface="+mj-lt"/>
              </a:rPr>
              <a:t>والتي يمكن تشغيلها بالتيار الكهربائي المنبعث من جسم الإنسان.</a:t>
            </a:r>
            <a:br>
              <a:rPr lang="ar-SA" sz="1600" dirty="0">
                <a:latin typeface="+mj-lt"/>
              </a:rPr>
            </a:br>
            <a:r>
              <a:rPr lang="ar-SA" sz="1600" b="0" i="0" dirty="0">
                <a:solidFill>
                  <a:srgbClr val="202124"/>
                </a:solidFill>
                <a:effectLst/>
                <a:latin typeface="+mj-lt"/>
              </a:rPr>
              <a:t>يحتوي كل كائن ذكي على جهاز اتصال يرسل البيانات التي يتم جمعها من المستشعرات ويتلقى التعليمات اللازمة للمشغلات. </a:t>
            </a:r>
          </a:p>
          <a:p>
            <a:pPr algn="r" rtl="1"/>
            <a:r>
              <a:rPr lang="ar-SA" sz="1600" b="0" i="0" dirty="0">
                <a:solidFill>
                  <a:srgbClr val="202124"/>
                </a:solidFill>
                <a:effectLst/>
                <a:latin typeface="+mj-lt"/>
              </a:rPr>
              <a:t>ويقوم جهاز الاتصال بتوصيل الكائن الذكي بالتخزين السحابي.</a:t>
            </a:r>
            <a:endParaRPr lang="ar-SA" sz="1600" dirty="0">
              <a:latin typeface="+mj-lt"/>
            </a:endParaRPr>
          </a:p>
        </p:txBody>
      </p:sp>
    </p:spTree>
    <p:extLst>
      <p:ext uri="{BB962C8B-B14F-4D97-AF65-F5344CB8AC3E}">
        <p14:creationId xmlns:p14="http://schemas.microsoft.com/office/powerpoint/2010/main" val="180260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4" name="مربع نص 3">
            <a:extLst>
              <a:ext uri="{FF2B5EF4-FFF2-40B4-BE49-F238E27FC236}">
                <a16:creationId xmlns:a16="http://schemas.microsoft.com/office/drawing/2014/main" id="{9DD997DA-DBCC-1F27-F452-913637773D9E}"/>
              </a:ext>
            </a:extLst>
          </p:cNvPr>
          <p:cNvSpPr txBox="1"/>
          <p:nvPr/>
        </p:nvSpPr>
        <p:spPr>
          <a:xfrm>
            <a:off x="2826611" y="1563638"/>
            <a:ext cx="6120679" cy="2862322"/>
          </a:xfrm>
          <a:prstGeom prst="rect">
            <a:avLst/>
          </a:prstGeom>
          <a:noFill/>
        </p:spPr>
        <p:txBody>
          <a:bodyPr wrap="square">
            <a:spAutoFit/>
          </a:bodyPr>
          <a:lstStyle/>
          <a:p>
            <a:pPr algn="r" rtl="1"/>
            <a:r>
              <a:rPr lang="ar-SA" dirty="0">
                <a:solidFill>
                  <a:srgbClr val="C00000"/>
                </a:solidFill>
                <a:latin typeface="Roboto" panose="02000000000000000000" pitchFamily="2" charset="0"/>
                <a:cs typeface="Sultan bold" pitchFamily="2" charset="-78"/>
              </a:rPr>
              <a:t>المكون</a:t>
            </a:r>
            <a:r>
              <a:rPr lang="ar-SA" dirty="0">
                <a:solidFill>
                  <a:schemeClr val="accent1">
                    <a:lumMod val="75000"/>
                  </a:schemeClr>
                </a:solidFill>
                <a:latin typeface="Roboto" panose="02000000000000000000" pitchFamily="2" charset="0"/>
                <a:cs typeface="Sultan bold" pitchFamily="2" charset="-78"/>
              </a:rPr>
              <a:t> </a:t>
            </a:r>
            <a:r>
              <a:rPr lang="ar-SA" dirty="0">
                <a:solidFill>
                  <a:srgbClr val="C00000"/>
                </a:solidFill>
                <a:latin typeface="Roboto" panose="02000000000000000000" pitchFamily="2" charset="0"/>
                <a:cs typeface="Sultan bold" pitchFamily="2" charset="-78"/>
              </a:rPr>
              <a:t>المشترك</a:t>
            </a:r>
            <a:r>
              <a:rPr lang="ar-SA" dirty="0">
                <a:solidFill>
                  <a:schemeClr val="accent1">
                    <a:lumMod val="75000"/>
                  </a:schemeClr>
                </a:solidFill>
                <a:latin typeface="Roboto" panose="02000000000000000000" pitchFamily="2" charset="0"/>
                <a:cs typeface="Sultan bold" pitchFamily="2" charset="-78"/>
              </a:rPr>
              <a:t> هو وحدة المعالجة على هيئة جهاز التحكم الدقيق. </a:t>
            </a:r>
            <a:br>
              <a:rPr lang="ar-SA" dirty="0">
                <a:latin typeface="+mj-lt"/>
              </a:rPr>
            </a:br>
            <a:r>
              <a:rPr lang="ar-SA" b="0" i="0" dirty="0">
                <a:solidFill>
                  <a:srgbClr val="202124"/>
                </a:solidFill>
                <a:effectLst/>
                <a:latin typeface="+mj-lt"/>
              </a:rPr>
              <a:t>يقوم جهاز التحكم الدقيق بالتنسيق بين المستشعرات والمشغلات وجهاز الاتصال.</a:t>
            </a:r>
          </a:p>
          <a:p>
            <a:pPr algn="r" rtl="1"/>
            <a:r>
              <a:rPr lang="ar-SA" b="0" i="0" dirty="0">
                <a:solidFill>
                  <a:srgbClr val="202124"/>
                </a:solidFill>
                <a:effectLst/>
                <a:latin typeface="+mj-lt"/>
              </a:rPr>
              <a:t> إن أجهزة التحكم الدقيقة المستخدمة في التطوير أو الأغراض الأكاديمية مثل:</a:t>
            </a:r>
          </a:p>
          <a:p>
            <a:pPr algn="r" rtl="1"/>
            <a:r>
              <a:rPr lang="ar-SA" b="0" i="0" dirty="0">
                <a:solidFill>
                  <a:srgbClr val="202124"/>
                </a:solidFill>
                <a:effectLst/>
                <a:latin typeface="+mj-lt"/>
              </a:rPr>
              <a:t> </a:t>
            </a:r>
            <a:r>
              <a:rPr lang="ar-SA" b="0" i="0" dirty="0" err="1">
                <a:solidFill>
                  <a:srgbClr val="202124"/>
                </a:solidFill>
                <a:effectLst/>
                <a:latin typeface="+mj-lt"/>
              </a:rPr>
              <a:t>الأردوينو</a:t>
            </a:r>
            <a:r>
              <a:rPr lang="ar-SA" b="0" i="0" dirty="0">
                <a:solidFill>
                  <a:srgbClr val="202124"/>
                </a:solidFill>
                <a:effectLst/>
                <a:latin typeface="+mj-lt"/>
              </a:rPr>
              <a:t> </a:t>
            </a:r>
            <a:r>
              <a:rPr lang="en-US" b="0" i="0" dirty="0">
                <a:solidFill>
                  <a:srgbClr val="202124"/>
                </a:solidFill>
                <a:effectLst/>
                <a:latin typeface="+mj-lt"/>
              </a:rPr>
              <a:t> Arduino </a:t>
            </a:r>
            <a:r>
              <a:rPr lang="ar-SA" b="0" i="0" dirty="0">
                <a:solidFill>
                  <a:srgbClr val="202124"/>
                </a:solidFill>
                <a:effectLst/>
                <a:latin typeface="+mj-lt"/>
              </a:rPr>
              <a:t>أو </a:t>
            </a:r>
            <a:r>
              <a:rPr lang="ar-SA" b="0" i="0" dirty="0" err="1">
                <a:solidFill>
                  <a:srgbClr val="202124"/>
                </a:solidFill>
                <a:effectLst/>
                <a:latin typeface="+mj-lt"/>
              </a:rPr>
              <a:t>رازبيري</a:t>
            </a:r>
            <a:r>
              <a:rPr lang="ar-SA" b="0" i="0" dirty="0">
                <a:solidFill>
                  <a:srgbClr val="202124"/>
                </a:solidFill>
                <a:effectLst/>
                <a:latin typeface="+mj-lt"/>
              </a:rPr>
              <a:t> باي </a:t>
            </a:r>
            <a:r>
              <a:rPr lang="en-US" b="0" i="0" dirty="0">
                <a:solidFill>
                  <a:srgbClr val="202124"/>
                </a:solidFill>
                <a:effectLst/>
                <a:latin typeface="+mj-lt"/>
              </a:rPr>
              <a:t> Raspberry Pi </a:t>
            </a:r>
            <a:r>
              <a:rPr lang="ar-SA" b="0" i="0" dirty="0">
                <a:solidFill>
                  <a:srgbClr val="202124"/>
                </a:solidFill>
                <a:effectLst/>
                <a:latin typeface="+mj-lt"/>
              </a:rPr>
              <a:t>هي عبارة عن حواسيب صغيرة.</a:t>
            </a:r>
            <a:br>
              <a:rPr lang="ar-SA" dirty="0">
                <a:latin typeface="+mj-lt"/>
              </a:rPr>
            </a:br>
            <a:r>
              <a:rPr lang="ar-SA" b="0" i="0" dirty="0">
                <a:solidFill>
                  <a:srgbClr val="202124"/>
                </a:solidFill>
                <a:effectLst/>
                <a:latin typeface="+mj-lt"/>
              </a:rPr>
              <a:t>تستخدم تطبيقات إنترنت الأشياء الفعلية وحدات تحكم دقيقة صغيرة الحجم يصل حجمها أحيانًا إلى 2×2 ملم. أحد الأمثلة على ذلك شبكة الغبار الذكي </a:t>
            </a:r>
            <a:r>
              <a:rPr lang="en-US" b="0" i="0" dirty="0">
                <a:solidFill>
                  <a:srgbClr val="202124"/>
                </a:solidFill>
                <a:effectLst/>
                <a:latin typeface="+mj-lt"/>
              </a:rPr>
              <a:t>Smart dust</a:t>
            </a:r>
          </a:p>
          <a:p>
            <a:pPr algn="r" rtl="1"/>
            <a:r>
              <a:rPr lang="en-US" b="0" i="0" dirty="0">
                <a:solidFill>
                  <a:srgbClr val="202124"/>
                </a:solidFill>
                <a:effectLst/>
                <a:latin typeface="+mj-lt"/>
              </a:rPr>
              <a:t> </a:t>
            </a:r>
            <a:r>
              <a:rPr lang="ar-SA" b="0" i="0" dirty="0">
                <a:solidFill>
                  <a:srgbClr val="202124"/>
                </a:solidFill>
                <a:effectLst/>
                <a:latin typeface="+mj-lt"/>
              </a:rPr>
              <a:t>وهـي شـبكة لاسلكية لمنصات حوسبة واستشعار لا يتجاوز حجمها حبة الرمل الواحدة والتي يمكنها أن تعمل بمفردها.</a:t>
            </a:r>
          </a:p>
          <a:p>
            <a:pPr algn="r" rtl="1"/>
            <a:r>
              <a:rPr lang="ar-SA" b="0" i="0" dirty="0">
                <a:solidFill>
                  <a:srgbClr val="202124"/>
                </a:solidFill>
                <a:effectLst/>
                <a:latin typeface="+mj-lt"/>
              </a:rPr>
              <a:t> يمكن لشبكة الغبار الذكي أن تستشعر أشياء مثل الإضاءة ودرجة الحرارة والصـوت ووجـود السموم أو الاهتزازات ثم تسجل هذه المعلومات وترسلها لاسلكيًا إلى أنظمة الحاسب المركزية.</a:t>
            </a:r>
            <a:endParaRPr lang="ar-SA" dirty="0">
              <a:latin typeface="+mj-lt"/>
            </a:endParaRPr>
          </a:p>
        </p:txBody>
      </p:sp>
      <p:pic>
        <p:nvPicPr>
          <p:cNvPr id="10" name="صورة 9">
            <a:extLst>
              <a:ext uri="{FF2B5EF4-FFF2-40B4-BE49-F238E27FC236}">
                <a16:creationId xmlns:a16="http://schemas.microsoft.com/office/drawing/2014/main" id="{3E935CA7-871C-FC1C-7258-DFDC1086BD3A}"/>
              </a:ext>
            </a:extLst>
          </p:cNvPr>
          <p:cNvPicPr>
            <a:picLocks noChangeAspect="1"/>
          </p:cNvPicPr>
          <p:nvPr/>
        </p:nvPicPr>
        <p:blipFill>
          <a:blip r:embed="rId2"/>
          <a:stretch>
            <a:fillRect/>
          </a:stretch>
        </p:blipFill>
        <p:spPr>
          <a:xfrm>
            <a:off x="196710" y="1313402"/>
            <a:ext cx="2581635" cy="3362794"/>
          </a:xfrm>
          <a:prstGeom prst="rect">
            <a:avLst/>
          </a:prstGeom>
        </p:spPr>
      </p:pic>
    </p:spTree>
    <p:extLst>
      <p:ext uri="{BB962C8B-B14F-4D97-AF65-F5344CB8AC3E}">
        <p14:creationId xmlns:p14="http://schemas.microsoft.com/office/powerpoint/2010/main" val="798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9A6C34DB-E40F-46D4-8687-3D333166B945}"/>
              </a:ext>
            </a:extLst>
          </p:cNvPr>
          <p:cNvSpPr txBox="1"/>
          <p:nvPr/>
        </p:nvSpPr>
        <p:spPr>
          <a:xfrm>
            <a:off x="7087910" y="246781"/>
            <a:ext cx="1636987" cy="461665"/>
          </a:xfrm>
          <a:prstGeom prst="rect">
            <a:avLst/>
          </a:prstGeom>
          <a:noFill/>
        </p:spPr>
        <p:txBody>
          <a:bodyPr wrap="non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r>
              <a:rPr lang="ar-SA" altLang="zh-CN" dirty="0"/>
              <a:t>محتويات المقرر </a:t>
            </a:r>
            <a:endParaRPr lang="en-US" altLang="zh-CN" dirty="0"/>
          </a:p>
        </p:txBody>
      </p:sp>
      <p:cxnSp>
        <p:nvCxnSpPr>
          <p:cNvPr id="24" name="直接连接符 23">
            <a:extLst>
              <a:ext uri="{FF2B5EF4-FFF2-40B4-BE49-F238E27FC236}">
                <a16:creationId xmlns:a16="http://schemas.microsoft.com/office/drawing/2014/main" id="{FBC3792E-9E97-413A-A518-3D321BD201A9}"/>
              </a:ext>
            </a:extLst>
          </p:cNvPr>
          <p:cNvCxnSpPr>
            <a:cxnSpLocks/>
          </p:cNvCxnSpPr>
          <p:nvPr/>
        </p:nvCxnSpPr>
        <p:spPr>
          <a:xfrm>
            <a:off x="7281473" y="762561"/>
            <a:ext cx="1683394" cy="0"/>
          </a:xfrm>
          <a:prstGeom prst="line">
            <a:avLst/>
          </a:prstGeom>
          <a:ln w="28575" cap="rnd">
            <a:solidFill>
              <a:schemeClr val="tx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B6CAFAAB-DF05-4E70-8049-58A795772E95}"/>
              </a:ext>
            </a:extLst>
          </p:cNvPr>
          <p:cNvGrpSpPr/>
          <p:nvPr/>
        </p:nvGrpSpPr>
        <p:grpSpPr>
          <a:xfrm>
            <a:off x="5366613" y="977181"/>
            <a:ext cx="3560326" cy="461665"/>
            <a:chOff x="-3190018" y="3460805"/>
            <a:chExt cx="4747101" cy="615553"/>
          </a:xfrm>
        </p:grpSpPr>
        <p:sp>
          <p:nvSpPr>
            <p:cNvPr id="35" name="TextBox 38">
              <a:extLst>
                <a:ext uri="{FF2B5EF4-FFF2-40B4-BE49-F238E27FC236}">
                  <a16:creationId xmlns:a16="http://schemas.microsoft.com/office/drawing/2014/main" id="{022D715D-C24C-4216-BD56-4DA343A7984C}"/>
                </a:ext>
              </a:extLst>
            </p:cNvPr>
            <p:cNvSpPr txBox="1"/>
            <p:nvPr/>
          </p:nvSpPr>
          <p:spPr>
            <a:xfrm>
              <a:off x="-3190018" y="3460805"/>
              <a:ext cx="4060865" cy="615553"/>
            </a:xfrm>
            <a:prstGeom prst="rect">
              <a:avLst/>
            </a:prstGeom>
            <a:noFill/>
          </p:spPr>
          <p:txBody>
            <a:bodyPr wrap="square" rtlCol="0">
              <a:spAutoFit/>
            </a:bodyPr>
            <a:lstStyle>
              <a:defPPr>
                <a:defRPr lang="zh-CN"/>
              </a:defPPr>
              <a:lvl1pPr>
                <a:defRPr sz="2400" spc="-150">
                  <a:solidFill>
                    <a:schemeClr val="tx2">
                      <a:lumMod val="75000"/>
                    </a:schemeClr>
                  </a:solidFill>
                  <a:latin typeface="SultanRuqahLongo-Bold" panose="00000500000000020004" pitchFamily="2" charset="-78"/>
                  <a:cs typeface="Sultan bold" pitchFamily="2" charset="-78"/>
                </a:defRPr>
              </a:lvl1pPr>
            </a:lstStyle>
            <a:p>
              <a:pPr algn="r"/>
              <a:r>
                <a:rPr lang="ar-SA" dirty="0"/>
                <a:t>أسس إنترنت الأشياء</a:t>
              </a:r>
              <a:endParaRPr lang="en-US" altLang="zh-CN" dirty="0"/>
            </a:p>
          </p:txBody>
        </p:sp>
        <p:sp>
          <p:nvSpPr>
            <p:cNvPr id="36" name="矩形 35">
              <a:extLst>
                <a:ext uri="{FF2B5EF4-FFF2-40B4-BE49-F238E27FC236}">
                  <a16:creationId xmlns:a16="http://schemas.microsoft.com/office/drawing/2014/main" id="{EA288B7E-6BA4-400B-A440-CAC8E0AA4344}"/>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37" name="矩形 36">
              <a:extLst>
                <a:ext uri="{FF2B5EF4-FFF2-40B4-BE49-F238E27FC236}">
                  <a16:creationId xmlns:a16="http://schemas.microsoft.com/office/drawing/2014/main" id="{76F977DD-7338-48C5-BA15-4FBD4B4B72F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5" name="组合 33">
            <a:extLst>
              <a:ext uri="{FF2B5EF4-FFF2-40B4-BE49-F238E27FC236}">
                <a16:creationId xmlns:a16="http://schemas.microsoft.com/office/drawing/2014/main" id="{3E023B09-08D7-9F1A-0149-E8A3D7EE3E9F}"/>
              </a:ext>
            </a:extLst>
          </p:cNvPr>
          <p:cNvGrpSpPr/>
          <p:nvPr/>
        </p:nvGrpSpPr>
        <p:grpSpPr>
          <a:xfrm>
            <a:off x="5071561" y="3012777"/>
            <a:ext cx="3855377" cy="461665"/>
            <a:chOff x="-3583419" y="3460807"/>
            <a:chExt cx="5140502" cy="615554"/>
          </a:xfrm>
        </p:grpSpPr>
        <p:sp>
          <p:nvSpPr>
            <p:cNvPr id="6" name="TextBox 38">
              <a:extLst>
                <a:ext uri="{FF2B5EF4-FFF2-40B4-BE49-F238E27FC236}">
                  <a16:creationId xmlns:a16="http://schemas.microsoft.com/office/drawing/2014/main" id="{0CA2F1BE-241D-F2F4-4B25-9C7FB44F373A}"/>
                </a:ext>
              </a:extLst>
            </p:cNvPr>
            <p:cNvSpPr txBox="1"/>
            <p:nvPr/>
          </p:nvSpPr>
          <p:spPr>
            <a:xfrm>
              <a:off x="-3583419" y="3460807"/>
              <a:ext cx="4403849" cy="615554"/>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إنترنت الأشياء في حياتنا</a:t>
              </a:r>
              <a:endParaRPr lang="en-US" altLang="zh-CN" dirty="0"/>
            </a:p>
          </p:txBody>
        </p:sp>
        <p:sp>
          <p:nvSpPr>
            <p:cNvPr id="7" name="矩形 35">
              <a:extLst>
                <a:ext uri="{FF2B5EF4-FFF2-40B4-BE49-F238E27FC236}">
                  <a16:creationId xmlns:a16="http://schemas.microsoft.com/office/drawing/2014/main" id="{1A6BDAF9-0007-3525-8193-F2F9CDB980D3}"/>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8" name="矩形 36">
              <a:extLst>
                <a:ext uri="{FF2B5EF4-FFF2-40B4-BE49-F238E27FC236}">
                  <a16:creationId xmlns:a16="http://schemas.microsoft.com/office/drawing/2014/main" id="{6437FCE1-C2D6-06B1-A070-299ECBE4EE53}"/>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9" name="组合 33">
            <a:extLst>
              <a:ext uri="{FF2B5EF4-FFF2-40B4-BE49-F238E27FC236}">
                <a16:creationId xmlns:a16="http://schemas.microsoft.com/office/drawing/2014/main" id="{EF2D5A5E-B707-47EF-4211-C00A7C0080F6}"/>
              </a:ext>
            </a:extLst>
          </p:cNvPr>
          <p:cNvGrpSpPr/>
          <p:nvPr/>
        </p:nvGrpSpPr>
        <p:grpSpPr>
          <a:xfrm>
            <a:off x="-1" y="1061911"/>
            <a:ext cx="4399679" cy="461665"/>
            <a:chOff x="-4309155" y="3498086"/>
            <a:chExt cx="5866238" cy="615553"/>
          </a:xfrm>
        </p:grpSpPr>
        <p:sp>
          <p:nvSpPr>
            <p:cNvPr id="10" name="TextBox 38">
              <a:extLst>
                <a:ext uri="{FF2B5EF4-FFF2-40B4-BE49-F238E27FC236}">
                  <a16:creationId xmlns:a16="http://schemas.microsoft.com/office/drawing/2014/main" id="{FBDAB005-F190-1A5F-063F-966A9C5EBA49}"/>
                </a:ext>
              </a:extLst>
            </p:cNvPr>
            <p:cNvSpPr txBox="1"/>
            <p:nvPr/>
          </p:nvSpPr>
          <p:spPr>
            <a:xfrm>
              <a:off x="-4309155" y="3498086"/>
              <a:ext cx="5171497"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تطبيقات إنترنت الأشياء باستخدام </a:t>
              </a:r>
              <a:r>
                <a:rPr lang="ar-SA" dirty="0" err="1"/>
                <a:t>الأردوينو</a:t>
              </a:r>
              <a:endParaRPr lang="en-US" altLang="zh-CN" dirty="0"/>
            </a:p>
          </p:txBody>
        </p:sp>
        <p:sp>
          <p:nvSpPr>
            <p:cNvPr id="11" name="矩形 35">
              <a:extLst>
                <a:ext uri="{FF2B5EF4-FFF2-40B4-BE49-F238E27FC236}">
                  <a16:creationId xmlns:a16="http://schemas.microsoft.com/office/drawing/2014/main" id="{0CE4ADD6-038F-B45A-4151-23414C391A0E}"/>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2" name="矩形 36">
              <a:extLst>
                <a:ext uri="{FF2B5EF4-FFF2-40B4-BE49-F238E27FC236}">
                  <a16:creationId xmlns:a16="http://schemas.microsoft.com/office/drawing/2014/main" id="{7558F380-089C-482E-4BC2-6ECBE0359912}"/>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grpSp>
        <p:nvGrpSpPr>
          <p:cNvPr id="13" name="组合 33">
            <a:extLst>
              <a:ext uri="{FF2B5EF4-FFF2-40B4-BE49-F238E27FC236}">
                <a16:creationId xmlns:a16="http://schemas.microsoft.com/office/drawing/2014/main" id="{13A92EBD-BBB9-3C26-45EB-EF7C15A8F69D}"/>
              </a:ext>
            </a:extLst>
          </p:cNvPr>
          <p:cNvGrpSpPr/>
          <p:nvPr/>
        </p:nvGrpSpPr>
        <p:grpSpPr>
          <a:xfrm>
            <a:off x="97825" y="3097508"/>
            <a:ext cx="4380869" cy="461665"/>
            <a:chOff x="-4178721" y="3472444"/>
            <a:chExt cx="5735804" cy="615553"/>
          </a:xfrm>
        </p:grpSpPr>
        <p:sp>
          <p:nvSpPr>
            <p:cNvPr id="14" name="TextBox 38">
              <a:extLst>
                <a:ext uri="{FF2B5EF4-FFF2-40B4-BE49-F238E27FC236}">
                  <a16:creationId xmlns:a16="http://schemas.microsoft.com/office/drawing/2014/main" id="{53B9F506-1872-B154-956C-8E7BA9BA1074}"/>
                </a:ext>
              </a:extLst>
            </p:cNvPr>
            <p:cNvSpPr txBox="1"/>
            <p:nvPr/>
          </p:nvSpPr>
          <p:spPr>
            <a:xfrm>
              <a:off x="-4178721" y="3472444"/>
              <a:ext cx="5078221" cy="615553"/>
            </a:xfrm>
            <a:prstGeom prst="rect">
              <a:avLst/>
            </a:prstGeom>
            <a:noFill/>
          </p:spPr>
          <p:txBody>
            <a:bodyPr wrap="square" rtlCol="0">
              <a:spAutoFit/>
            </a:bodyPr>
            <a:lstStyle>
              <a:defPPr>
                <a:defRPr lang="zh-CN"/>
              </a:defPPr>
              <a:lvl1pPr algn="r">
                <a:defRPr sz="2400" spc="-150">
                  <a:solidFill>
                    <a:schemeClr val="tx2">
                      <a:lumMod val="75000"/>
                    </a:schemeClr>
                  </a:solidFill>
                  <a:latin typeface="SultanRuqahLongo-Bold" panose="00000500000000020004" pitchFamily="2" charset="-78"/>
                  <a:cs typeface="Sultan bold" pitchFamily="2" charset="-78"/>
                </a:defRPr>
              </a:lvl1pPr>
            </a:lstStyle>
            <a:p>
              <a:r>
                <a:rPr lang="ar-SA" dirty="0"/>
                <a:t>إنشاء تطبيق سحابي لإنترنت الأشياء.</a:t>
              </a:r>
              <a:endParaRPr lang="en-US" altLang="zh-CN" dirty="0"/>
            </a:p>
          </p:txBody>
        </p:sp>
        <p:sp>
          <p:nvSpPr>
            <p:cNvPr id="15" name="矩形 35">
              <a:extLst>
                <a:ext uri="{FF2B5EF4-FFF2-40B4-BE49-F238E27FC236}">
                  <a16:creationId xmlns:a16="http://schemas.microsoft.com/office/drawing/2014/main" id="{D3F8DADD-646E-425A-A842-E05DE1C622B7}"/>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sp>
          <p:nvSpPr>
            <p:cNvPr id="16" name="矩形 36">
              <a:extLst>
                <a:ext uri="{FF2B5EF4-FFF2-40B4-BE49-F238E27FC236}">
                  <a16:creationId xmlns:a16="http://schemas.microsoft.com/office/drawing/2014/main" id="{55A4FF87-2083-4771-CC2E-D7E6CF5C4B96}"/>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dirty="0">
                <a:effectLst>
                  <a:outerShdw blurRad="38100" dist="38100" dir="2700000" algn="tl">
                    <a:srgbClr val="000000">
                      <a:alpha val="43137"/>
                    </a:srgbClr>
                  </a:outerShdw>
                </a:effectLst>
                <a:latin typeface="+mj-lt"/>
                <a:ea typeface="微软雅黑" panose="020B0503020204020204" pitchFamily="34" charset="-122"/>
              </a:endParaRPr>
            </a:p>
          </p:txBody>
        </p:sp>
      </p:grpSp>
      <p:sp>
        <p:nvSpPr>
          <p:cNvPr id="33" name="مربع نص 32">
            <a:extLst>
              <a:ext uri="{FF2B5EF4-FFF2-40B4-BE49-F238E27FC236}">
                <a16:creationId xmlns:a16="http://schemas.microsoft.com/office/drawing/2014/main" id="{19C21159-436F-79FF-B466-25111EF240AF}"/>
              </a:ext>
            </a:extLst>
          </p:cNvPr>
          <p:cNvSpPr txBox="1"/>
          <p:nvPr/>
        </p:nvSpPr>
        <p:spPr>
          <a:xfrm>
            <a:off x="5295693" y="1564677"/>
            <a:ext cx="3488593" cy="923330"/>
          </a:xfrm>
          <a:prstGeom prst="rect">
            <a:avLst/>
          </a:prstGeom>
          <a:noFill/>
        </p:spPr>
        <p:txBody>
          <a:bodyPr wrap="square">
            <a:spAutoFit/>
          </a:bodyPr>
          <a:lstStyle/>
          <a:p>
            <a:pPr algn="r" rtl="1"/>
            <a:r>
              <a:rPr lang="ar-SA" dirty="0">
                <a:solidFill>
                  <a:schemeClr val="accent1">
                    <a:lumMod val="75000"/>
                  </a:schemeClr>
                </a:solidFill>
                <a:latin typeface="Roboto" panose="02000000000000000000" pitchFamily="2" charset="0"/>
                <a:cs typeface="Sultan bold" pitchFamily="2" charset="-78"/>
              </a:rPr>
              <a:t>الدرس الأول </a:t>
            </a:r>
            <a:r>
              <a:rPr lang="ar-SA" dirty="0">
                <a:solidFill>
                  <a:srgbClr val="202124"/>
                </a:solidFill>
                <a:latin typeface="Roboto" panose="02000000000000000000" pitchFamily="2" charset="0"/>
              </a:rPr>
              <a:t>مفاهيم إنترنت الأشياء</a:t>
            </a:r>
            <a:br>
              <a:rPr lang="ar-SA" dirty="0">
                <a:cs typeface="Sultan bold" pitchFamily="2" charset="-78"/>
              </a:rPr>
            </a:br>
            <a:r>
              <a:rPr lang="ar-SA" dirty="0">
                <a:solidFill>
                  <a:schemeClr val="accent1">
                    <a:lumMod val="75000"/>
                  </a:schemeClr>
                </a:solidFill>
                <a:latin typeface="Roboto" panose="02000000000000000000" pitchFamily="2" charset="0"/>
                <a:cs typeface="Sultan bold" pitchFamily="2" charset="-78"/>
              </a:rPr>
              <a:t>الدرس الثاني</a:t>
            </a:r>
            <a:r>
              <a:rPr lang="en-US" dirty="0">
                <a:solidFill>
                  <a:schemeClr val="accent1">
                    <a:lumMod val="75000"/>
                  </a:schemeClr>
                </a:solidFill>
                <a:latin typeface="Roboto" panose="02000000000000000000" pitchFamily="2" charset="0"/>
                <a:cs typeface="Sultan bold" pitchFamily="2" charset="-78"/>
              </a:rPr>
              <a:t> </a:t>
            </a:r>
            <a:r>
              <a:rPr lang="ar-SA" dirty="0">
                <a:solidFill>
                  <a:srgbClr val="202124"/>
                </a:solidFill>
                <a:latin typeface="Roboto" panose="02000000000000000000" pitchFamily="2" charset="0"/>
              </a:rPr>
              <a:t>أجهزة إنترنت الأشياء .</a:t>
            </a:r>
            <a:br>
              <a:rPr lang="ar-SA" dirty="0">
                <a:cs typeface="Sultan bold" pitchFamily="2" charset="-78"/>
              </a:rPr>
            </a:br>
            <a:r>
              <a:rPr lang="ar-SA" dirty="0">
                <a:solidFill>
                  <a:schemeClr val="accent1">
                    <a:lumMod val="75000"/>
                  </a:schemeClr>
                </a:solidFill>
                <a:latin typeface="Roboto" panose="02000000000000000000" pitchFamily="2" charset="0"/>
                <a:cs typeface="Sultan bold" pitchFamily="2" charset="-78"/>
              </a:rPr>
              <a:t>المشروع</a:t>
            </a:r>
            <a:r>
              <a:rPr lang="ar-SA" dirty="0">
                <a:solidFill>
                  <a:srgbClr val="202124"/>
                </a:solidFill>
                <a:latin typeface="Roboto" panose="02000000000000000000" pitchFamily="2" charset="0"/>
                <a:cs typeface="Sultan bold" pitchFamily="2" charset="-78"/>
              </a:rPr>
              <a:t> .</a:t>
            </a:r>
          </a:p>
        </p:txBody>
      </p:sp>
      <p:sp>
        <p:nvSpPr>
          <p:cNvPr id="39" name="مربع نص 38">
            <a:extLst>
              <a:ext uri="{FF2B5EF4-FFF2-40B4-BE49-F238E27FC236}">
                <a16:creationId xmlns:a16="http://schemas.microsoft.com/office/drawing/2014/main" id="{7865B952-926C-1D54-F2C0-DF3F04FC4DB1}"/>
              </a:ext>
            </a:extLst>
          </p:cNvPr>
          <p:cNvSpPr txBox="1"/>
          <p:nvPr/>
        </p:nvSpPr>
        <p:spPr>
          <a:xfrm>
            <a:off x="5090802" y="3621297"/>
            <a:ext cx="3693484"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منصة إنترنت الأشياء.</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تطبيقات وتحديات إنترنت الأشياء</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المشروع .</a:t>
            </a:r>
            <a:br>
              <a:rPr lang="ar-SA" sz="1800" dirty="0">
                <a:cs typeface="Sultan bold" pitchFamily="2" charset="-78"/>
              </a:rPr>
            </a:br>
            <a:endParaRPr lang="ar-SA" sz="1800" dirty="0">
              <a:cs typeface="Sultan bold" pitchFamily="2" charset="-78"/>
            </a:endParaRPr>
          </a:p>
        </p:txBody>
      </p:sp>
      <p:sp>
        <p:nvSpPr>
          <p:cNvPr id="41" name="مربع نص 40">
            <a:extLst>
              <a:ext uri="{FF2B5EF4-FFF2-40B4-BE49-F238E27FC236}">
                <a16:creationId xmlns:a16="http://schemas.microsoft.com/office/drawing/2014/main" id="{987E232E-9B27-972C-CC27-A1A61A891E86}"/>
              </a:ext>
            </a:extLst>
          </p:cNvPr>
          <p:cNvSpPr txBox="1"/>
          <p:nvPr/>
        </p:nvSpPr>
        <p:spPr>
          <a:xfrm>
            <a:off x="188479" y="1664620"/>
            <a:ext cx="4188038" cy="1477328"/>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إنشاء نظام منزل ذكي </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إنشاء نظام لري النباتات</a:t>
            </a:r>
            <a:r>
              <a:rPr lang="ar-SA" sz="1800" dirty="0">
                <a:cs typeface="Sultan bold" pitchFamily="2" charset="-78"/>
              </a:rPr>
              <a:t>.</a:t>
            </a:r>
            <a:br>
              <a:rPr lang="ar-SA" sz="1800" dirty="0">
                <a:cs typeface="Sultan bold" pitchFamily="2" charset="-78"/>
              </a:rPr>
            </a:br>
            <a:r>
              <a:rPr lang="ar-SA" sz="1800" dirty="0">
                <a:solidFill>
                  <a:schemeClr val="accent1">
                    <a:lumMod val="75000"/>
                  </a:schemeClr>
                </a:solidFill>
                <a:cs typeface="Sultan bold" pitchFamily="2" charset="-78"/>
              </a:rPr>
              <a:t>الدرس الثالث </a:t>
            </a:r>
            <a:r>
              <a:rPr lang="ar-SA" sz="1800" dirty="0"/>
              <a:t>إنشاء نظام تسرب الغاز.</a:t>
            </a:r>
            <a:br>
              <a:rPr lang="ar-SA"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br>
              <a:rPr lang="ar-SA" sz="1800" dirty="0">
                <a:cs typeface="Sultan bold" pitchFamily="2" charset="-78"/>
              </a:rPr>
            </a:br>
            <a:endParaRPr lang="ar-SA" sz="1800" dirty="0">
              <a:cs typeface="Sultan bold" pitchFamily="2" charset="-78"/>
            </a:endParaRPr>
          </a:p>
        </p:txBody>
      </p:sp>
      <p:sp>
        <p:nvSpPr>
          <p:cNvPr id="51" name="مربع نص 50">
            <a:extLst>
              <a:ext uri="{FF2B5EF4-FFF2-40B4-BE49-F238E27FC236}">
                <a16:creationId xmlns:a16="http://schemas.microsoft.com/office/drawing/2014/main" id="{E6FB2D56-F2D3-03E9-565F-A9E9F1AD4472}"/>
              </a:ext>
            </a:extLst>
          </p:cNvPr>
          <p:cNvSpPr txBox="1"/>
          <p:nvPr/>
        </p:nvSpPr>
        <p:spPr>
          <a:xfrm>
            <a:off x="188479" y="3648571"/>
            <a:ext cx="4093010" cy="1200329"/>
          </a:xfrm>
          <a:prstGeom prst="rect">
            <a:avLst/>
          </a:prstGeom>
          <a:noFill/>
        </p:spPr>
        <p:txBody>
          <a:bodyPr wrap="square">
            <a:spAutoFit/>
          </a:bodyPr>
          <a:lstStyle>
            <a:defPPr>
              <a:defRPr lang="zh-CN"/>
            </a:defPPr>
            <a:lvl1pPr algn="r" rtl="1">
              <a:defRPr sz="2400" b="0" i="0">
                <a:solidFill>
                  <a:srgbClr val="202124"/>
                </a:solidFill>
                <a:effectLst/>
                <a:latin typeface="Roboto" panose="02000000000000000000" pitchFamily="2" charset="0"/>
                <a:cs typeface="Fanan" pitchFamily="2" charset="-78"/>
              </a:defRPr>
            </a:lvl1pPr>
          </a:lstStyle>
          <a:p>
            <a:r>
              <a:rPr lang="ar-SA" sz="1800" dirty="0">
                <a:solidFill>
                  <a:schemeClr val="accent1">
                    <a:lumMod val="75000"/>
                  </a:schemeClr>
                </a:solidFill>
                <a:cs typeface="Sultan bold" pitchFamily="2" charset="-78"/>
              </a:rPr>
              <a:t>الدرس الأول </a:t>
            </a:r>
            <a:r>
              <a:rPr lang="ar-SA" sz="1800" dirty="0"/>
              <a:t>إعداد بيئة تطوير </a:t>
            </a:r>
            <a:r>
              <a:rPr lang="ar-SA" sz="1800" dirty="0" err="1"/>
              <a:t>الأردوينو</a:t>
            </a:r>
            <a:r>
              <a:rPr lang="ar-SA" sz="1800" dirty="0"/>
              <a:t>.</a:t>
            </a:r>
            <a:br>
              <a:rPr lang="ar-SA" sz="1800" dirty="0">
                <a:cs typeface="Sultan bold" pitchFamily="2" charset="-78"/>
              </a:rPr>
            </a:br>
            <a:r>
              <a:rPr lang="ar-SA" sz="1800" dirty="0">
                <a:solidFill>
                  <a:schemeClr val="accent1">
                    <a:lumMod val="75000"/>
                  </a:schemeClr>
                </a:solidFill>
                <a:cs typeface="Sultan bold" pitchFamily="2" charset="-78"/>
              </a:rPr>
              <a:t>الدرس الثاني </a:t>
            </a:r>
            <a:r>
              <a:rPr lang="ar-SA" sz="1800" dirty="0"/>
              <a:t>برمجة </a:t>
            </a:r>
            <a:r>
              <a:rPr lang="ar-SA" sz="1800" dirty="0" err="1"/>
              <a:t>الأردوينو</a:t>
            </a:r>
            <a:r>
              <a:rPr lang="ar-SA" sz="1800" dirty="0"/>
              <a:t> في البايثون </a:t>
            </a:r>
            <a:endParaRPr lang="en-US" sz="2100" spc="-113" dirty="0">
              <a:solidFill>
                <a:srgbClr val="206763"/>
              </a:solidFill>
              <a:latin typeface="+mn-lt"/>
              <a:cs typeface="+mn-cs"/>
            </a:endParaRPr>
          </a:p>
          <a:p>
            <a:r>
              <a:rPr lang="ar-SA" sz="1800" dirty="0">
                <a:solidFill>
                  <a:schemeClr val="accent1">
                    <a:lumMod val="75000"/>
                  </a:schemeClr>
                </a:solidFill>
                <a:cs typeface="Sultan bold" pitchFamily="2" charset="-78"/>
              </a:rPr>
              <a:t>الدرس الثالث </a:t>
            </a:r>
            <a:r>
              <a:rPr lang="ar-SA" sz="1800" dirty="0"/>
              <a:t>التفاعل مع خدمات الويب السحابية </a:t>
            </a:r>
            <a:br>
              <a:rPr lang="en-US" sz="1800" dirty="0">
                <a:cs typeface="Sultan bold" pitchFamily="2" charset="-78"/>
              </a:rPr>
            </a:br>
            <a:r>
              <a:rPr lang="ar-SA" sz="1800" dirty="0">
                <a:solidFill>
                  <a:schemeClr val="accent1">
                    <a:lumMod val="75000"/>
                  </a:schemeClr>
                </a:solidFill>
                <a:cs typeface="Sultan bold" pitchFamily="2" charset="-78"/>
              </a:rPr>
              <a:t>المشروع</a:t>
            </a:r>
            <a:r>
              <a:rPr lang="ar-SA" sz="1800" dirty="0">
                <a:cs typeface="Sultan bold" pitchFamily="2" charset="-78"/>
              </a:rPr>
              <a:t> .</a:t>
            </a:r>
          </a:p>
        </p:txBody>
      </p:sp>
      <p:sp>
        <p:nvSpPr>
          <p:cNvPr id="2" name="文本框 23">
            <a:extLst>
              <a:ext uri="{FF2B5EF4-FFF2-40B4-BE49-F238E27FC236}">
                <a16:creationId xmlns:a16="http://schemas.microsoft.com/office/drawing/2014/main" id="{D26579B7-A8EE-5B21-B2C1-54E6D2BBFF81}"/>
              </a:ext>
            </a:extLst>
          </p:cNvPr>
          <p:cNvSpPr txBox="1"/>
          <p:nvPr/>
        </p:nvSpPr>
        <p:spPr>
          <a:xfrm>
            <a:off x="8526077" y="872180"/>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1</a:t>
            </a:r>
            <a:endParaRPr lang="zh-CN" altLang="en-US" sz="4050" b="1" dirty="0">
              <a:solidFill>
                <a:srgbClr val="FFFF00"/>
              </a:solidFill>
              <a:latin typeface="+mj-lt"/>
              <a:ea typeface="微软雅黑" panose="020B0503020204020204" pitchFamily="34" charset="-122"/>
            </a:endParaRPr>
          </a:p>
        </p:txBody>
      </p:sp>
      <p:sp>
        <p:nvSpPr>
          <p:cNvPr id="3" name="文本框 23">
            <a:extLst>
              <a:ext uri="{FF2B5EF4-FFF2-40B4-BE49-F238E27FC236}">
                <a16:creationId xmlns:a16="http://schemas.microsoft.com/office/drawing/2014/main" id="{E292537D-2FFA-65AD-52FA-36FD7AE37903}"/>
              </a:ext>
            </a:extLst>
          </p:cNvPr>
          <p:cNvSpPr txBox="1"/>
          <p:nvPr/>
        </p:nvSpPr>
        <p:spPr>
          <a:xfrm>
            <a:off x="8515378" y="2899301"/>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2</a:t>
            </a:r>
            <a:endParaRPr lang="zh-CN" altLang="en-US" sz="4050" b="1" dirty="0">
              <a:solidFill>
                <a:srgbClr val="FFFF00"/>
              </a:solidFill>
              <a:latin typeface="+mj-lt"/>
              <a:ea typeface="微软雅黑" panose="020B0503020204020204" pitchFamily="34" charset="-122"/>
            </a:endParaRPr>
          </a:p>
        </p:txBody>
      </p:sp>
      <p:sp>
        <p:nvSpPr>
          <p:cNvPr id="4" name="文本框 23">
            <a:extLst>
              <a:ext uri="{FF2B5EF4-FFF2-40B4-BE49-F238E27FC236}">
                <a16:creationId xmlns:a16="http://schemas.microsoft.com/office/drawing/2014/main" id="{32841E05-6FAB-323B-B396-D4623565B776}"/>
              </a:ext>
            </a:extLst>
          </p:cNvPr>
          <p:cNvSpPr txBox="1"/>
          <p:nvPr/>
        </p:nvSpPr>
        <p:spPr>
          <a:xfrm>
            <a:off x="3911695" y="928953"/>
            <a:ext cx="471604" cy="715581"/>
          </a:xfrm>
          <a:prstGeom prst="rect">
            <a:avLst/>
          </a:prstGeom>
          <a:noFill/>
        </p:spPr>
        <p:txBody>
          <a:bodyPr wrap="squar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3</a:t>
            </a:r>
            <a:endParaRPr lang="zh-CN" altLang="en-US" sz="4050" b="1" dirty="0">
              <a:solidFill>
                <a:srgbClr val="FFFF00"/>
              </a:solidFill>
              <a:latin typeface="+mj-lt"/>
              <a:ea typeface="微软雅黑" panose="020B0503020204020204" pitchFamily="34" charset="-122"/>
            </a:endParaRPr>
          </a:p>
        </p:txBody>
      </p:sp>
      <p:sp>
        <p:nvSpPr>
          <p:cNvPr id="17" name="文本框 23">
            <a:extLst>
              <a:ext uri="{FF2B5EF4-FFF2-40B4-BE49-F238E27FC236}">
                <a16:creationId xmlns:a16="http://schemas.microsoft.com/office/drawing/2014/main" id="{1CC8F8D6-F56E-D704-0809-0E3D95281FC3}"/>
              </a:ext>
            </a:extLst>
          </p:cNvPr>
          <p:cNvSpPr txBox="1"/>
          <p:nvPr/>
        </p:nvSpPr>
        <p:spPr>
          <a:xfrm>
            <a:off x="3947879" y="2990905"/>
            <a:ext cx="471604" cy="715581"/>
          </a:xfrm>
          <a:prstGeom prst="rect">
            <a:avLst/>
          </a:prstGeom>
          <a:noFill/>
        </p:spPr>
        <p:txBody>
          <a:bodyPr wrap="none" rtlCol="0">
            <a:spAutoFit/>
            <a:scene3d>
              <a:camera prst="orthographicFront"/>
              <a:lightRig rig="threePt" dir="t"/>
            </a:scene3d>
            <a:sp3d contourW="12700"/>
          </a:bodyPr>
          <a:lstStyle/>
          <a:p>
            <a:r>
              <a:rPr lang="en-US" altLang="zh-CN" sz="4050" b="1" dirty="0">
                <a:solidFill>
                  <a:srgbClr val="FFFF00"/>
                </a:solidFill>
                <a:latin typeface="+mj-lt"/>
                <a:ea typeface="微软雅黑" panose="020B0503020204020204" pitchFamily="34" charset="-122"/>
              </a:rPr>
              <a:t>4</a:t>
            </a:r>
            <a:endParaRPr lang="zh-CN" altLang="en-US" sz="4050" b="1" dirty="0">
              <a:solidFill>
                <a:srgbClr val="FFFF00"/>
              </a:solidFill>
              <a:latin typeface="+mj-lt"/>
              <a:ea typeface="微软雅黑" panose="020B0503020204020204" pitchFamily="34" charset="-122"/>
            </a:endParaRPr>
          </a:p>
        </p:txBody>
      </p:sp>
    </p:spTree>
    <p:extLst>
      <p:ext uri="{BB962C8B-B14F-4D97-AF65-F5344CB8AC3E}">
        <p14:creationId xmlns:p14="http://schemas.microsoft.com/office/powerpoint/2010/main" val="4952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P spid="39" grpId="0"/>
      <p:bldP spid="41" grpId="0"/>
      <p:bldP spid="51" grpId="0"/>
      <p:bldP spid="2" grpId="0"/>
      <p:bldP spid="3" grpId="0"/>
      <p:bldP spid="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8" name="مربع نص 7">
            <a:extLst>
              <a:ext uri="{FF2B5EF4-FFF2-40B4-BE49-F238E27FC236}">
                <a16:creationId xmlns:a16="http://schemas.microsoft.com/office/drawing/2014/main" id="{10C97B03-5778-1C18-A60A-E9B381D21B53}"/>
              </a:ext>
            </a:extLst>
          </p:cNvPr>
          <p:cNvSpPr txBox="1"/>
          <p:nvPr/>
        </p:nvSpPr>
        <p:spPr>
          <a:xfrm>
            <a:off x="0" y="585143"/>
            <a:ext cx="9144000" cy="4616648"/>
          </a:xfrm>
          <a:prstGeom prst="rect">
            <a:avLst/>
          </a:prstGeom>
          <a:noFill/>
        </p:spPr>
        <p:txBody>
          <a:bodyPr wrap="square">
            <a:spAutoFit/>
          </a:bodyPr>
          <a:lstStyle/>
          <a:p>
            <a:pPr algn="r" rtl="1"/>
            <a:r>
              <a:rPr lang="ar-SA" sz="2400" dirty="0">
                <a:solidFill>
                  <a:schemeClr val="accent1">
                    <a:lumMod val="75000"/>
                  </a:schemeClr>
                </a:solidFill>
                <a:latin typeface="Roboto" panose="02000000000000000000" pitchFamily="2" charset="0"/>
                <a:cs typeface="Sultan bold" pitchFamily="2" charset="-78"/>
              </a:rPr>
              <a:t>تصنيفات الكائنات الذكية </a:t>
            </a:r>
            <a:r>
              <a:rPr lang="en-US" sz="2400" dirty="0">
                <a:solidFill>
                  <a:schemeClr val="accent1">
                    <a:lumMod val="75000"/>
                  </a:schemeClr>
                </a:solidFill>
                <a:latin typeface="Roboto" panose="02000000000000000000" pitchFamily="2" charset="0"/>
                <a:cs typeface="Sultan bold" pitchFamily="2" charset="-78"/>
              </a:rPr>
              <a:t>Classifications of Smart Objects</a:t>
            </a:r>
            <a:br>
              <a:rPr lang="en-US" dirty="0"/>
            </a:br>
            <a:endParaRPr lang="ar-SA" dirty="0"/>
          </a:p>
          <a:p>
            <a:pPr marL="342900" indent="-342900" algn="r" rtl="1">
              <a:buFont typeface="Arial" panose="020B0604020202020204" pitchFamily="34" charset="0"/>
              <a:buChar char="•"/>
            </a:pPr>
            <a:r>
              <a:rPr lang="ar-SA" b="0" i="0" dirty="0">
                <a:solidFill>
                  <a:srgbClr val="C00000"/>
                </a:solidFill>
                <a:effectLst/>
                <a:latin typeface="Roboto" panose="02000000000000000000" pitchFamily="2" charset="0"/>
              </a:rPr>
              <a:t>تعمل بالطاقة الذاتية أو تتصل بمزود للطاقة </a:t>
            </a:r>
            <a:r>
              <a:rPr lang="ar-SA" b="0" i="0" dirty="0">
                <a:solidFill>
                  <a:srgbClr val="202124"/>
                </a:solidFill>
                <a:effectLst/>
                <a:latin typeface="Roboto" panose="02000000000000000000" pitchFamily="2" charset="0"/>
              </a:rPr>
              <a:t>قد يحتوي الكائن على </a:t>
            </a:r>
            <a:r>
              <a:rPr lang="ar-SA" b="0" i="0" dirty="0">
                <a:solidFill>
                  <a:srgbClr val="00B050"/>
                </a:solidFill>
                <a:effectLst/>
                <a:latin typeface="Roboto" panose="02000000000000000000" pitchFamily="2" charset="0"/>
              </a:rPr>
              <a:t>مصدر الطاقة الذاتي </a:t>
            </a:r>
            <a:r>
              <a:rPr lang="ar-SA" b="0" i="0" dirty="0">
                <a:solidFill>
                  <a:srgbClr val="202124"/>
                </a:solidFill>
                <a:effectLst/>
                <a:latin typeface="Roboto" panose="02000000000000000000" pitchFamily="2" charset="0"/>
              </a:rPr>
              <a:t>الخاص به كالبطارية أو الألواح الشمسية، أو</a:t>
            </a:r>
            <a:br>
              <a:rPr lang="ar-SA" dirty="0"/>
            </a:br>
            <a:r>
              <a:rPr lang="ar-SA" b="0" i="0" dirty="0">
                <a:solidFill>
                  <a:srgbClr val="202124"/>
                </a:solidFill>
                <a:effectLst/>
                <a:latin typeface="Roboto" panose="02000000000000000000" pitchFamily="2" charset="0"/>
              </a:rPr>
              <a:t>يمكن أن يعمل باستمرار بواسطة </a:t>
            </a:r>
            <a:r>
              <a:rPr lang="ar-SA" b="0" i="0" dirty="0">
                <a:solidFill>
                  <a:srgbClr val="00B050"/>
                </a:solidFill>
                <a:effectLst/>
                <a:latin typeface="Roboto" panose="02000000000000000000" pitchFamily="2" charset="0"/>
              </a:rPr>
              <a:t>مصدر خارجي</a:t>
            </a:r>
            <a:r>
              <a:rPr lang="ar-SA" b="0" i="0" dirty="0">
                <a:solidFill>
                  <a:srgbClr val="202124"/>
                </a:solidFill>
                <a:effectLst/>
                <a:latin typeface="Roboto" panose="02000000000000000000" pitchFamily="2" charset="0"/>
              </a:rPr>
              <a:t>. يمكن للكائنات التي تعمل بالطاقة الذاتية أن تكون متحركة، أما الكائنات التي تزود ببطاريات فتكون مقيدة من حيث فترة استخدامها وقدرتها على جمع البيانات وإرسالها.</a:t>
            </a:r>
          </a:p>
          <a:p>
            <a:pPr marL="342900" indent="-342900" algn="r" rtl="1">
              <a:buFont typeface="Arial" panose="020B0604020202020204" pitchFamily="34" charset="0"/>
              <a:buChar char="•"/>
            </a:pPr>
            <a:r>
              <a:rPr lang="ar-SA" dirty="0">
                <a:solidFill>
                  <a:srgbClr val="C00000"/>
                </a:solidFill>
                <a:latin typeface="Roboto" panose="02000000000000000000" pitchFamily="2" charset="0"/>
              </a:rPr>
              <a:t>متحرك أو ثابت </a:t>
            </a:r>
            <a:r>
              <a:rPr lang="ar-SA" b="0" i="0" dirty="0">
                <a:solidFill>
                  <a:srgbClr val="202124"/>
                </a:solidFill>
                <a:effectLst/>
                <a:latin typeface="Roboto" panose="02000000000000000000" pitchFamily="2" charset="0"/>
              </a:rPr>
              <a:t>يمكن للكائن الذكي أن يكون </a:t>
            </a:r>
            <a:r>
              <a:rPr lang="ar-SA" b="0" i="0" dirty="0">
                <a:solidFill>
                  <a:srgbClr val="00B050"/>
                </a:solidFill>
                <a:effectLst/>
                <a:latin typeface="Roboto" panose="02000000000000000000" pitchFamily="2" charset="0"/>
              </a:rPr>
              <a:t>متحركا</a:t>
            </a:r>
            <a:r>
              <a:rPr lang="ar-SA" b="0" i="0" dirty="0">
                <a:solidFill>
                  <a:srgbClr val="202124"/>
                </a:solidFill>
                <a:effectLst/>
                <a:latin typeface="Roboto" panose="02000000000000000000" pitchFamily="2" charset="0"/>
              </a:rPr>
              <a:t>، ويمكنه أن يبقى </a:t>
            </a:r>
            <a:r>
              <a:rPr lang="ar-SA" b="0" i="0" dirty="0">
                <a:solidFill>
                  <a:srgbClr val="00B050"/>
                </a:solidFill>
                <a:effectLst/>
                <a:latin typeface="Roboto" panose="02000000000000000000" pitchFamily="2" charset="0"/>
              </a:rPr>
              <a:t>ثابتا</a:t>
            </a:r>
            <a:r>
              <a:rPr lang="ar-SA" b="0" i="0" dirty="0">
                <a:solidFill>
                  <a:srgbClr val="202124"/>
                </a:solidFill>
                <a:effectLst/>
                <a:latin typeface="Roboto" panose="02000000000000000000" pitchFamily="2" charset="0"/>
              </a:rPr>
              <a:t> في مكانه، كما يمكن أن يكون الجسم متحركا إذا تم توصيله بجسم متحرك أكبر.</a:t>
            </a:r>
          </a:p>
          <a:p>
            <a:pPr marL="342900" indent="-342900" algn="r" rtl="1">
              <a:buFont typeface="Arial" panose="020B0604020202020204" pitchFamily="34" charset="0"/>
              <a:buChar char="•"/>
            </a:pPr>
            <a:r>
              <a:rPr lang="ar-SA" dirty="0">
                <a:solidFill>
                  <a:srgbClr val="C00000"/>
                </a:solidFill>
                <a:latin typeface="Roboto" panose="02000000000000000000" pitchFamily="2" charset="0"/>
              </a:rPr>
              <a:t>معدل إرسال بيانات منخفض أو مرتفع </a:t>
            </a:r>
            <a:r>
              <a:rPr lang="ar-SA" b="0" i="0" dirty="0">
                <a:solidFill>
                  <a:srgbClr val="202124"/>
                </a:solidFill>
                <a:effectLst/>
                <a:latin typeface="Roboto" panose="02000000000000000000" pitchFamily="2" charset="0"/>
              </a:rPr>
              <a:t>يمكن أن تكون </a:t>
            </a:r>
            <a:r>
              <a:rPr lang="ar-SA" b="0" i="0" dirty="0">
                <a:solidFill>
                  <a:srgbClr val="00B050"/>
                </a:solidFill>
                <a:effectLst/>
                <a:latin typeface="Roboto" panose="02000000000000000000" pitchFamily="2" charset="0"/>
              </a:rPr>
              <a:t>عمليات</a:t>
            </a:r>
            <a:r>
              <a:rPr lang="ar-SA" b="0" i="0" dirty="0">
                <a:solidFill>
                  <a:srgbClr val="202124"/>
                </a:solidFill>
                <a:effectLst/>
                <a:latin typeface="Roboto" panose="02000000000000000000" pitchFamily="2" charset="0"/>
              </a:rPr>
              <a:t> </a:t>
            </a:r>
            <a:r>
              <a:rPr lang="ar-SA" b="0" i="0" dirty="0">
                <a:solidFill>
                  <a:srgbClr val="00B050"/>
                </a:solidFill>
                <a:effectLst/>
                <a:latin typeface="Roboto" panose="02000000000000000000" pitchFamily="2" charset="0"/>
              </a:rPr>
              <a:t>إرسال</a:t>
            </a:r>
            <a:r>
              <a:rPr lang="ar-SA" b="0" i="0" dirty="0">
                <a:solidFill>
                  <a:srgbClr val="202124"/>
                </a:solidFill>
                <a:effectLst/>
                <a:latin typeface="Roboto" panose="02000000000000000000" pitchFamily="2" charset="0"/>
              </a:rPr>
              <a:t> </a:t>
            </a:r>
            <a:r>
              <a:rPr lang="ar-SA" b="0" i="0" dirty="0">
                <a:solidFill>
                  <a:srgbClr val="00B050"/>
                </a:solidFill>
                <a:effectLst/>
                <a:latin typeface="Roboto" panose="02000000000000000000" pitchFamily="2" charset="0"/>
              </a:rPr>
              <a:t>البيانات</a:t>
            </a:r>
            <a:r>
              <a:rPr lang="ar-SA" b="0" i="0" dirty="0">
                <a:solidFill>
                  <a:srgbClr val="202124"/>
                </a:solidFill>
                <a:effectLst/>
                <a:latin typeface="Roboto" panose="02000000000000000000" pitchFamily="2" charset="0"/>
              </a:rPr>
              <a:t> الخاصة بعمليات المراقبة للكائن الذكي </a:t>
            </a:r>
            <a:r>
              <a:rPr lang="ar-SA" b="0" i="0" dirty="0">
                <a:solidFill>
                  <a:srgbClr val="00B050"/>
                </a:solidFill>
                <a:effectLst/>
                <a:latin typeface="Roboto" panose="02000000000000000000" pitchFamily="2" charset="0"/>
              </a:rPr>
              <a:t>منخفضة</a:t>
            </a:r>
            <a:r>
              <a:rPr lang="ar-SA" b="0" i="0" dirty="0">
                <a:solidFill>
                  <a:srgbClr val="202124"/>
                </a:solidFill>
                <a:effectLst/>
                <a:latin typeface="Roboto" panose="02000000000000000000" pitchFamily="2" charset="0"/>
              </a:rPr>
              <a:t> أو</a:t>
            </a:r>
            <a:br>
              <a:rPr lang="ar-SA" dirty="0"/>
            </a:br>
            <a:r>
              <a:rPr lang="ar-SA" b="0" i="0" dirty="0">
                <a:solidFill>
                  <a:srgbClr val="00B050"/>
                </a:solidFill>
                <a:effectLst/>
                <a:latin typeface="Roboto" panose="02000000000000000000" pitchFamily="2" charset="0"/>
              </a:rPr>
              <a:t>مرتفعة</a:t>
            </a:r>
            <a:r>
              <a:rPr lang="ar-SA" b="0" i="0" dirty="0">
                <a:solidFill>
                  <a:srgbClr val="202124"/>
                </a:solidFill>
                <a:effectLst/>
                <a:latin typeface="Roboto" panose="02000000000000000000" pitchFamily="2" charset="0"/>
              </a:rPr>
              <a:t>. فمثلا قد يرسل مستشعر الصدأ الموجود على أحد الجسور القيم المسجلة شهريا، وقد يرسل مستشعر الحركة في السيارة قيم التسارع مئات المرات في الثانية، تؤدي معدلات التقارير المرتفعة إلى ازدياد استهلاك الطاقة مما قد يفرض قيودا على مصدر الطاقة.</a:t>
            </a:r>
          </a:p>
          <a:p>
            <a:pPr marL="342900" indent="-342900" algn="r" rtl="1">
              <a:buFont typeface="Arial" panose="020B0604020202020204" pitchFamily="34" charset="0"/>
              <a:buChar char="•"/>
            </a:pPr>
            <a:r>
              <a:rPr lang="ar-SA" dirty="0">
                <a:solidFill>
                  <a:srgbClr val="C00000"/>
                </a:solidFill>
                <a:latin typeface="Roboto" panose="02000000000000000000" pitchFamily="2" charset="0"/>
              </a:rPr>
              <a:t>بيانات بسيطة أو معقدة </a:t>
            </a:r>
            <a:r>
              <a:rPr lang="ar-SA" b="0" i="0" dirty="0">
                <a:solidFill>
                  <a:srgbClr val="202124"/>
                </a:solidFill>
                <a:effectLst/>
                <a:latin typeface="Roboto" panose="02000000000000000000" pitchFamily="2" charset="0"/>
              </a:rPr>
              <a:t>يعتمد . هذا التصنيف على كمية البيانات التي تم جمعها وتبادلها خلال كل دورة تقارير. يمكن لمستشعر الرطوبة في حقل زراعي تسجيل قيمة يومية غير معقدة، في حين يسجل مستشعر المحرك مئات القيم، مثل درجة الحرارة والضغط وسرعة الغاز وسرعة الانضغاط، يتم تحديد معدل نقل البيانات بناء على عاملين هما تصنيف البيانات ( بسيطة أو معقدة)، ومعدل ارسال البيانات (منخفض إلى مرتفع). والنتيجة هنا عبارة عن مقياس مدمج. قد ينقل كائن متوسط الإنتاج بيانات غير معقدة بمعدل مرتفع نسبيا (في هذه الحالة يظهر مخطط التدفق بصورة متصلة)، أو قد ينقل بيانات كثيرة بمعدل منخفض نسبيا (وفي هذه الحالة يبدو مخطط التدفق متقطعا).</a:t>
            </a:r>
            <a:br>
              <a:rPr lang="ar-SA" dirty="0"/>
            </a:br>
            <a:endParaRPr lang="ar-SA" dirty="0"/>
          </a:p>
        </p:txBody>
      </p:sp>
    </p:spTree>
    <p:extLst>
      <p:ext uri="{BB962C8B-B14F-4D97-AF65-F5344CB8AC3E}">
        <p14:creationId xmlns:p14="http://schemas.microsoft.com/office/powerpoint/2010/main" val="361053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5" name="文本框 11">
            <a:extLst>
              <a:ext uri="{FF2B5EF4-FFF2-40B4-BE49-F238E27FC236}">
                <a16:creationId xmlns:a16="http://schemas.microsoft.com/office/drawing/2014/main" id="{9AFCD28A-241F-E1A9-1A93-4AF189FFEB6F}"/>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6" name="مربع نص 5">
            <a:extLst>
              <a:ext uri="{FF2B5EF4-FFF2-40B4-BE49-F238E27FC236}">
                <a16:creationId xmlns:a16="http://schemas.microsoft.com/office/drawing/2014/main" id="{AA7E001A-85B7-6005-4FFC-03C9A8E34888}"/>
              </a:ext>
            </a:extLst>
          </p:cNvPr>
          <p:cNvSpPr txBox="1"/>
          <p:nvPr/>
        </p:nvSpPr>
        <p:spPr>
          <a:xfrm>
            <a:off x="0" y="585143"/>
            <a:ext cx="9144000" cy="2677656"/>
          </a:xfrm>
          <a:prstGeom prst="rect">
            <a:avLst/>
          </a:prstGeom>
          <a:noFill/>
        </p:spPr>
        <p:txBody>
          <a:bodyPr wrap="square">
            <a:spAutoFit/>
          </a:bodyPr>
          <a:lstStyle/>
          <a:p>
            <a:pPr algn="r" rtl="1"/>
            <a:r>
              <a:rPr lang="ar-SA" sz="2400" dirty="0">
                <a:solidFill>
                  <a:schemeClr val="accent1">
                    <a:lumMod val="75000"/>
                  </a:schemeClr>
                </a:solidFill>
                <a:latin typeface="Roboto" panose="02000000000000000000" pitchFamily="2" charset="0"/>
                <a:cs typeface="Sultan bold" pitchFamily="2" charset="-78"/>
              </a:rPr>
              <a:t>تصنيفات الكائنات الذكية </a:t>
            </a:r>
            <a:r>
              <a:rPr lang="en-US" sz="2400" dirty="0">
                <a:solidFill>
                  <a:schemeClr val="accent1">
                    <a:lumMod val="75000"/>
                  </a:schemeClr>
                </a:solidFill>
                <a:latin typeface="Roboto" panose="02000000000000000000" pitchFamily="2" charset="0"/>
                <a:cs typeface="Sultan bold" pitchFamily="2" charset="-78"/>
              </a:rPr>
              <a:t>Classifications of Smart Objects</a:t>
            </a:r>
            <a:br>
              <a:rPr lang="en-US" dirty="0"/>
            </a:br>
            <a:endParaRPr lang="ar-SA" dirty="0"/>
          </a:p>
          <a:p>
            <a:pPr marL="342900" indent="-342900" algn="r" rtl="1">
              <a:buFont typeface="Arial" panose="020B0604020202020204" pitchFamily="34" charset="0"/>
              <a:buChar char="•"/>
            </a:pPr>
            <a:r>
              <a:rPr lang="ar-SA" dirty="0">
                <a:solidFill>
                  <a:srgbClr val="C00000"/>
                </a:solidFill>
                <a:latin typeface="Roboto" panose="02000000000000000000" pitchFamily="2" charset="0"/>
              </a:rPr>
              <a:t>نطاق التقرير </a:t>
            </a:r>
            <a:r>
              <a:rPr lang="ar-SA" b="0" i="0" dirty="0">
                <a:solidFill>
                  <a:srgbClr val="202124"/>
                </a:solidFill>
                <a:effectLst/>
                <a:latin typeface="Roboto" panose="02000000000000000000" pitchFamily="2" charset="0"/>
              </a:rPr>
              <a:t>تحدد المسافة بين الكائن الذكي وجامع البيانات نطاق التقرير. فبالنسبة للسوار الرياضي الذي يرسل البيانات إلى هاتفك على سبيل المثال، يصل نطاق التقرير إلى بضعة أمتار، وفي المقابل قد يحتاج مستشعر الرطوبة المضمن في سطح الأسفلت في الطريق الاتصال بهوائي يقع على بعد مئات الأمتار أو حتى كيلومترات.</a:t>
            </a:r>
          </a:p>
          <a:p>
            <a:pPr marL="342900" indent="-342900" algn="r" rtl="1">
              <a:buFont typeface="Arial" panose="020B0604020202020204" pitchFamily="34" charset="0"/>
              <a:buChar char="•"/>
            </a:pPr>
            <a:r>
              <a:rPr lang="ar-SA" dirty="0">
                <a:solidFill>
                  <a:srgbClr val="C00000"/>
                </a:solidFill>
                <a:latin typeface="Roboto" panose="02000000000000000000" pitchFamily="2" charset="0"/>
              </a:rPr>
              <a:t>كثافة الكائنات في كل خلية </a:t>
            </a:r>
            <a:r>
              <a:rPr lang="ar-SA" b="0" i="0" dirty="0">
                <a:solidFill>
                  <a:srgbClr val="202124"/>
                </a:solidFill>
                <a:effectLst/>
                <a:latin typeface="Roboto" panose="02000000000000000000" pitchFamily="2" charset="0"/>
              </a:rPr>
              <a:t>يعتمد هذا التصنيف على كمية الكائنات الذكية ذات احتياجات الاتصال المتماثلة والمتصلة بنفس البوابة، قد يستخدم خط أنابيب النفط مستشعرا واحدا كل بضعة أميال، وفي المقابل تستخدم تلسكوبات علم الفلك المئات أو حتى الآلاف من المرايا على مساحة صغيرة يزود كل منها بمقاييس </a:t>
            </a:r>
            <a:r>
              <a:rPr lang="ar-SA" b="0" i="0" dirty="0" err="1">
                <a:solidFill>
                  <a:srgbClr val="202124"/>
                </a:solidFill>
                <a:effectLst/>
                <a:latin typeface="Roboto" panose="02000000000000000000" pitchFamily="2" charset="0"/>
              </a:rPr>
              <a:t>الجايروسكوب</a:t>
            </a:r>
            <a:r>
              <a:rPr lang="ar-SA" b="0" i="0" dirty="0">
                <a:solidFill>
                  <a:srgbClr val="202124"/>
                </a:solidFill>
                <a:effectLst/>
                <a:latin typeface="Roboto" panose="02000000000000000000" pitchFamily="2" charset="0"/>
              </a:rPr>
              <a:t> (أداة لتحديد زاوية الاتجاهات والدوران) ومستشعرات للجاذبية والاهتزاز.</a:t>
            </a:r>
            <a:br>
              <a:rPr lang="ar-SA" dirty="0"/>
            </a:br>
            <a:endParaRPr lang="ar-SA" dirty="0"/>
          </a:p>
        </p:txBody>
      </p:sp>
    </p:spTree>
    <p:extLst>
      <p:ext uri="{BB962C8B-B14F-4D97-AF65-F5344CB8AC3E}">
        <p14:creationId xmlns:p14="http://schemas.microsoft.com/office/powerpoint/2010/main" val="11297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041110B4-6D1C-745C-81EF-C0D564546130}"/>
              </a:ext>
            </a:extLst>
          </p:cNvPr>
          <p:cNvSpPr txBox="1"/>
          <p:nvPr/>
        </p:nvSpPr>
        <p:spPr>
          <a:xfrm>
            <a:off x="98355" y="620183"/>
            <a:ext cx="8947290" cy="2985433"/>
          </a:xfrm>
          <a:prstGeom prst="rect">
            <a:avLst/>
          </a:prstGeom>
          <a:noFill/>
        </p:spPr>
        <p:txBody>
          <a:bodyPr wrap="square">
            <a:spAutoFit/>
          </a:bodyPr>
          <a:lstStyle/>
          <a:p>
            <a:pPr algn="r" rtl="1"/>
            <a:r>
              <a:rPr lang="ar-SA" sz="2000" dirty="0">
                <a:solidFill>
                  <a:schemeClr val="accent1">
                    <a:lumMod val="75000"/>
                  </a:schemeClr>
                </a:solidFill>
                <a:latin typeface="Roboto" panose="02000000000000000000" pitchFamily="2" charset="0"/>
                <a:cs typeface="Sultan bold" pitchFamily="2" charset="-78"/>
              </a:rPr>
              <a:t>المكونات الرئيسة للكائن الذكي </a:t>
            </a:r>
            <a:r>
              <a:rPr lang="en-US" sz="2000" dirty="0">
                <a:solidFill>
                  <a:schemeClr val="accent1">
                    <a:lumMod val="75000"/>
                  </a:schemeClr>
                </a:solidFill>
                <a:latin typeface="Roboto" panose="02000000000000000000" pitchFamily="2" charset="0"/>
                <a:cs typeface="Sultan bold" pitchFamily="2" charset="-78"/>
              </a:rPr>
              <a:t>The Main Components of a Smart Object</a:t>
            </a:r>
            <a:br>
              <a:rPr lang="en-US" dirty="0"/>
            </a:br>
            <a:r>
              <a:rPr lang="ar-SA" b="0" i="0" dirty="0">
                <a:solidFill>
                  <a:srgbClr val="202124"/>
                </a:solidFill>
                <a:effectLst/>
                <a:latin typeface="Roboto" panose="02000000000000000000" pitchFamily="2" charset="0"/>
              </a:rPr>
              <a:t>إن الكائن الذكي هو جهاز يمتلك المكونات الأربعة المدرجة أدناه كحد أدنى، قد يحتوي الكائن الذكي على مستشعر واحد فقط أو على مجموعة من المستشعرات، وكذلك على مشغل واحد فقط أو على مجموعة من المشغلات، وكذلك على مجموعة من المشغلات والمستشعرات معا، وذلك حسب الغرض من تطبيق إنترنت الأشياء.</a:t>
            </a:r>
          </a:p>
          <a:p>
            <a:pPr algn="r" rtl="1"/>
            <a:endParaRPr lang="ar-SA" dirty="0">
              <a:solidFill>
                <a:srgbClr val="202124"/>
              </a:solidFill>
              <a:latin typeface="Roboto" panose="02000000000000000000" pitchFamily="2" charset="0"/>
            </a:endParaRPr>
          </a:p>
          <a:p>
            <a:pPr algn="r" rtl="1"/>
            <a:r>
              <a:rPr lang="ar-SA" sz="2400" dirty="0">
                <a:solidFill>
                  <a:srgbClr val="FF0000"/>
                </a:solidFill>
                <a:latin typeface="Roboto" panose="02000000000000000000" pitchFamily="2" charset="0"/>
              </a:rPr>
              <a:t>وحدة المعالجة </a:t>
            </a:r>
            <a:r>
              <a:rPr lang="en-US" sz="2400" dirty="0">
                <a:solidFill>
                  <a:srgbClr val="FF0000"/>
                </a:solidFill>
                <a:latin typeface="Roboto" panose="02000000000000000000" pitchFamily="2" charset="0"/>
              </a:rPr>
              <a:t>Processing unit</a:t>
            </a:r>
            <a:endParaRPr lang="ar-SA" sz="2400" dirty="0">
              <a:solidFill>
                <a:srgbClr val="FF0000"/>
              </a:solidFill>
              <a:latin typeface="Roboto" panose="02000000000000000000" pitchFamily="2" charset="0"/>
            </a:endParaRPr>
          </a:p>
          <a:p>
            <a:pPr algn="r" rtl="1"/>
            <a:r>
              <a:rPr lang="ar-SA" sz="2400" dirty="0">
                <a:solidFill>
                  <a:srgbClr val="FF0000"/>
                </a:solidFill>
                <a:latin typeface="Roboto" panose="02000000000000000000" pitchFamily="2" charset="0"/>
              </a:rPr>
              <a:t>مصدر الطاقة </a:t>
            </a:r>
            <a:r>
              <a:rPr lang="en-US" sz="2400" dirty="0">
                <a:solidFill>
                  <a:srgbClr val="FF0000"/>
                </a:solidFill>
                <a:latin typeface="Roboto" panose="02000000000000000000" pitchFamily="2" charset="0"/>
              </a:rPr>
              <a:t>Power source</a:t>
            </a:r>
            <a:endParaRPr lang="ar-SA" sz="2400" dirty="0">
              <a:solidFill>
                <a:srgbClr val="FF0000"/>
              </a:solidFill>
              <a:latin typeface="Roboto" panose="02000000000000000000" pitchFamily="2" charset="0"/>
            </a:endParaRPr>
          </a:p>
          <a:p>
            <a:pPr algn="r" rtl="1"/>
            <a:r>
              <a:rPr lang="ar-SA" sz="2400" dirty="0">
                <a:solidFill>
                  <a:srgbClr val="FF0000"/>
                </a:solidFill>
                <a:latin typeface="Roboto" panose="02000000000000000000" pitchFamily="2" charset="0"/>
              </a:rPr>
              <a:t>المستشعرات والمشغلات </a:t>
            </a:r>
            <a:r>
              <a:rPr lang="en-US" sz="2400" dirty="0">
                <a:solidFill>
                  <a:srgbClr val="FF0000"/>
                </a:solidFill>
                <a:latin typeface="Roboto" panose="02000000000000000000" pitchFamily="2" charset="0"/>
              </a:rPr>
              <a:t>Sensors and Actuators</a:t>
            </a:r>
            <a:endParaRPr lang="ar-SA" sz="2400" dirty="0">
              <a:solidFill>
                <a:srgbClr val="FF0000"/>
              </a:solidFill>
              <a:latin typeface="Roboto" panose="02000000000000000000" pitchFamily="2" charset="0"/>
            </a:endParaRPr>
          </a:p>
          <a:p>
            <a:pPr algn="r" rtl="1"/>
            <a:r>
              <a:rPr lang="ar-SA" sz="2400" dirty="0">
                <a:solidFill>
                  <a:srgbClr val="FF0000"/>
                </a:solidFill>
                <a:latin typeface="Roboto" panose="02000000000000000000" pitchFamily="2" charset="0"/>
              </a:rPr>
              <a:t>وحدة الاتصالات </a:t>
            </a:r>
            <a:r>
              <a:rPr lang="en-US" sz="2400" dirty="0">
                <a:solidFill>
                  <a:srgbClr val="FF0000"/>
                </a:solidFill>
                <a:latin typeface="Roboto" panose="02000000000000000000" pitchFamily="2" charset="0"/>
              </a:rPr>
              <a:t>Communication unit</a:t>
            </a:r>
            <a:endParaRPr lang="ar-SA" sz="2400" dirty="0">
              <a:solidFill>
                <a:srgbClr val="FF0000"/>
              </a:solidFill>
              <a:latin typeface="Roboto" panose="02000000000000000000" pitchFamily="2" charset="0"/>
            </a:endParaRPr>
          </a:p>
        </p:txBody>
      </p:sp>
    </p:spTree>
    <p:extLst>
      <p:ext uri="{BB962C8B-B14F-4D97-AF65-F5344CB8AC3E}">
        <p14:creationId xmlns:p14="http://schemas.microsoft.com/office/powerpoint/2010/main" val="14246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041110B4-6D1C-745C-81EF-C0D564546130}"/>
              </a:ext>
            </a:extLst>
          </p:cNvPr>
          <p:cNvSpPr txBox="1"/>
          <p:nvPr/>
        </p:nvSpPr>
        <p:spPr>
          <a:xfrm>
            <a:off x="0" y="585143"/>
            <a:ext cx="9144000" cy="400110"/>
          </a:xfrm>
          <a:prstGeom prst="rect">
            <a:avLst/>
          </a:prstGeom>
          <a:noFill/>
        </p:spPr>
        <p:txBody>
          <a:bodyPr wrap="square">
            <a:spAutoFit/>
          </a:bodyPr>
          <a:lstStyle/>
          <a:p>
            <a:pPr algn="r" rtl="1"/>
            <a:r>
              <a:rPr lang="ar-SA" sz="2000" dirty="0">
                <a:solidFill>
                  <a:schemeClr val="accent1">
                    <a:lumMod val="75000"/>
                  </a:schemeClr>
                </a:solidFill>
                <a:latin typeface="Roboto" panose="02000000000000000000" pitchFamily="2" charset="0"/>
                <a:cs typeface="Sultan bold" pitchFamily="2" charset="-78"/>
              </a:rPr>
              <a:t>المكونات الرئيسة للكائن الذكي </a:t>
            </a:r>
            <a:r>
              <a:rPr lang="en-US" sz="2000" dirty="0">
                <a:solidFill>
                  <a:schemeClr val="accent1">
                    <a:lumMod val="75000"/>
                  </a:schemeClr>
                </a:solidFill>
                <a:latin typeface="Roboto" panose="02000000000000000000" pitchFamily="2" charset="0"/>
                <a:cs typeface="Sultan bold" pitchFamily="2" charset="-78"/>
              </a:rPr>
              <a:t>The Main Components of a Smart Object</a:t>
            </a:r>
            <a:endParaRPr lang="ar-SA" dirty="0"/>
          </a:p>
        </p:txBody>
      </p:sp>
      <p:sp>
        <p:nvSpPr>
          <p:cNvPr id="5" name="مربع نص 4">
            <a:extLst>
              <a:ext uri="{FF2B5EF4-FFF2-40B4-BE49-F238E27FC236}">
                <a16:creationId xmlns:a16="http://schemas.microsoft.com/office/drawing/2014/main" id="{938BA374-F78B-F5BC-D33E-D1A5F8A80029}"/>
              </a:ext>
            </a:extLst>
          </p:cNvPr>
          <p:cNvSpPr txBox="1"/>
          <p:nvPr/>
        </p:nvSpPr>
        <p:spPr>
          <a:xfrm>
            <a:off x="98355" y="985253"/>
            <a:ext cx="8947290" cy="4185761"/>
          </a:xfrm>
          <a:prstGeom prst="rect">
            <a:avLst/>
          </a:prstGeom>
          <a:noFill/>
        </p:spPr>
        <p:txBody>
          <a:bodyPr wrap="square">
            <a:spAutoFit/>
          </a:bodyPr>
          <a:lstStyle/>
          <a:p>
            <a:pPr algn="r" rtl="1"/>
            <a:r>
              <a:rPr lang="ar-SA" sz="1400" b="1" i="0" dirty="0">
                <a:solidFill>
                  <a:srgbClr val="FF0000"/>
                </a:solidFill>
                <a:effectLst/>
                <a:latin typeface="Roboto" panose="02000000000000000000" pitchFamily="2" charset="0"/>
              </a:rPr>
              <a:t>وحدة المعالجة </a:t>
            </a:r>
            <a:r>
              <a:rPr lang="en-US" sz="1400" b="1" i="0" dirty="0">
                <a:solidFill>
                  <a:srgbClr val="FF0000"/>
                </a:solidFill>
                <a:effectLst/>
                <a:latin typeface="Roboto" panose="02000000000000000000" pitchFamily="2" charset="0"/>
              </a:rPr>
              <a:t>Processing unit</a:t>
            </a:r>
            <a:br>
              <a:rPr lang="en-US" sz="1400" b="1" dirty="0"/>
            </a:br>
            <a:r>
              <a:rPr lang="ar-SA" sz="1400" b="1" i="0" dirty="0">
                <a:solidFill>
                  <a:srgbClr val="202124"/>
                </a:solidFill>
                <a:effectLst/>
                <a:latin typeface="Roboto" panose="02000000000000000000" pitchFamily="2" charset="0"/>
              </a:rPr>
              <a:t>يـحـتـوي الكائـن الـذكـي علـى وحـدة معالجة لجمع البيانات ومعالجتها وتحليل معلومات الاستشعار التي يتلقاها المستشعر (أو المستشعرات)، يمكن أن يختلف نوع وحدة المعالجة المستخدمة بشكل كبير وذلك اعتمادا على متطلبات المعالجة لتطبيق محدد. </a:t>
            </a:r>
          </a:p>
          <a:p>
            <a:pPr algn="r" rtl="1"/>
            <a:r>
              <a:rPr lang="ar-SA" sz="1400" b="1" i="0" dirty="0">
                <a:solidFill>
                  <a:srgbClr val="202124"/>
                </a:solidFill>
                <a:effectLst/>
                <a:latin typeface="Roboto" panose="02000000000000000000" pitchFamily="2" charset="0"/>
              </a:rPr>
              <a:t>تعتبر أجهزة التحكم الدقيقة الأكثر انتشارا نظرا لحجمها الصغير، وتتعدد استخداماتها لسهولة برمجتها وانتشارها الواسع، ولاستهلاكها المنخفض للطاقة وتكلفتها المنخفضة.</a:t>
            </a:r>
            <a:br>
              <a:rPr lang="ar-SA" sz="1400" b="1" dirty="0"/>
            </a:br>
            <a:r>
              <a:rPr lang="ar-SA" sz="1400" b="1" i="0" dirty="0">
                <a:solidFill>
                  <a:srgbClr val="FF0000"/>
                </a:solidFill>
                <a:effectLst/>
                <a:latin typeface="Roboto" panose="02000000000000000000" pitchFamily="2" charset="0"/>
              </a:rPr>
              <a:t>مصدر الطاقة </a:t>
            </a:r>
            <a:r>
              <a:rPr lang="en-US" sz="1400" b="1" i="0" dirty="0">
                <a:solidFill>
                  <a:srgbClr val="FF0000"/>
                </a:solidFill>
                <a:effectLst/>
                <a:latin typeface="Roboto" panose="02000000000000000000" pitchFamily="2" charset="0"/>
              </a:rPr>
              <a:t>Power source</a:t>
            </a:r>
            <a:br>
              <a:rPr lang="en-US" sz="1400" b="1" dirty="0"/>
            </a:br>
            <a:r>
              <a:rPr lang="ar-SA" sz="1400" b="1" i="0" dirty="0">
                <a:solidFill>
                  <a:srgbClr val="202124"/>
                </a:solidFill>
                <a:effectLst/>
                <a:latin typeface="Roboto" panose="02000000000000000000" pitchFamily="2" charset="0"/>
              </a:rPr>
              <a:t>تحتوي الكائنات الذكية على مكونات تتطلب مصدرا للطاقة.</a:t>
            </a:r>
          </a:p>
          <a:p>
            <a:pPr algn="r" rtl="1"/>
            <a:r>
              <a:rPr lang="ar-SA" sz="1400" b="1" i="0" dirty="0">
                <a:solidFill>
                  <a:srgbClr val="202124"/>
                </a:solidFill>
                <a:effectLst/>
                <a:latin typeface="Roboto" panose="02000000000000000000" pitchFamily="2" charset="0"/>
              </a:rPr>
              <a:t>من المثير للاهتمام أن وحدة الاتصال الخاصة بالعنصر الذكي تستهلك عادة أكبر قدر من الطاقة. وكما هو الحال مع العناصر الثلاثة الأخرى للأشياء الذكية، تختلف احتياجات الطاقة بشكل كبير حسب التطبيقات. </a:t>
            </a:r>
          </a:p>
          <a:p>
            <a:pPr algn="r" rtl="1"/>
            <a:r>
              <a:rPr lang="ar-SA" sz="1400" b="1" i="0" dirty="0">
                <a:solidFill>
                  <a:srgbClr val="202124"/>
                </a:solidFill>
                <a:effectLst/>
                <a:latin typeface="Roboto" panose="02000000000000000000" pitchFamily="2" charset="0"/>
              </a:rPr>
              <a:t>فعادة تعمل الكائنات الذكية بطاقة محدودة، ويمكنها الاستمرار لمدة زمنية طويلة، ويشكل خاص عندما يكون من الصعب الوصول إليها، ويتطلب هذا المزيج كفاءة الطاقة، وإدارتها بفعالية، وتفعيل أوضاع السكون، ووجود أجهزة استهلاك طاقة منخفضة للغاية، وغيرها، خاصة عند اعتماد الكائن الذكي على طاقة البطارية. عنـد وجـود عناصر ذكية بتركيبات طويلة المدى ولجميع المقاصد والأغراض تُستخدم عادة مصادر بديلة لتوفير الطاقة. </a:t>
            </a:r>
          </a:p>
          <a:p>
            <a:pPr algn="r" rtl="1"/>
            <a:r>
              <a:rPr lang="ar-SA" sz="1400" b="1" dirty="0">
                <a:solidFill>
                  <a:srgbClr val="FF0000"/>
                </a:solidFill>
                <a:latin typeface="Roboto" panose="02000000000000000000" pitchFamily="2" charset="0"/>
              </a:rPr>
              <a:t>المستشعرات والمشغلات </a:t>
            </a:r>
            <a:r>
              <a:rPr lang="en-US" sz="1400" b="1" dirty="0">
                <a:solidFill>
                  <a:srgbClr val="FF0000"/>
                </a:solidFill>
                <a:latin typeface="Roboto" panose="02000000000000000000" pitchFamily="2" charset="0"/>
              </a:rPr>
              <a:t>Sensors and Actuators</a:t>
            </a:r>
            <a:br>
              <a:rPr lang="en-US" sz="1400" b="1" dirty="0"/>
            </a:br>
            <a:r>
              <a:rPr lang="ar-SA" sz="1400" b="1" i="0" dirty="0">
                <a:solidFill>
                  <a:srgbClr val="202124"/>
                </a:solidFill>
                <a:effectLst/>
                <a:latin typeface="Roboto" panose="02000000000000000000" pitchFamily="2" charset="0"/>
              </a:rPr>
              <a:t>يستطيع الكائن الذكـي التفاعـل مـع العـالم المـادي عبر المستشعرات والمشغلات الخاصة به، فليس ضروريا أن يضم الكائن الذكي كلا من المستشعرات والمشغلات، فقد يحتوي الكائن الذكي على واحد أو أكثر من المستشعرات والمشغلات اعتمادا علـى نـوع التطبيق.</a:t>
            </a:r>
            <a:br>
              <a:rPr lang="ar-SA" sz="1400" b="1" dirty="0"/>
            </a:br>
            <a:r>
              <a:rPr lang="ar-SA" sz="1400" b="1" dirty="0">
                <a:solidFill>
                  <a:srgbClr val="FF0000"/>
                </a:solidFill>
                <a:latin typeface="Roboto" panose="02000000000000000000" pitchFamily="2" charset="0"/>
              </a:rPr>
              <a:t>وحدة الاتصالات </a:t>
            </a:r>
            <a:r>
              <a:rPr lang="en-US" sz="1400" b="1" dirty="0">
                <a:solidFill>
                  <a:srgbClr val="FF0000"/>
                </a:solidFill>
                <a:latin typeface="Roboto" panose="02000000000000000000" pitchFamily="2" charset="0"/>
              </a:rPr>
              <a:t>Communication unit</a:t>
            </a:r>
            <a:br>
              <a:rPr lang="en-US" sz="1400" b="1" dirty="0"/>
            </a:br>
            <a:r>
              <a:rPr lang="ar-SA" sz="1400" b="1" i="0" dirty="0">
                <a:solidFill>
                  <a:srgbClr val="202124"/>
                </a:solidFill>
                <a:effectLst/>
                <a:latin typeface="Roboto" panose="02000000000000000000" pitchFamily="2" charset="0"/>
              </a:rPr>
              <a:t>وحدة الاتصالات مسؤولة عن ربط العنصر الذكي بأشياء ذكية أخرى وبالعالم الخارجي (بواسطة الشبكة). يمكن أن تكون أجهزة اتصالات الكائنات الذكية سلكية أو لاسلكية.</a:t>
            </a:r>
            <a:br>
              <a:rPr lang="ar-SA" sz="1400" b="1" dirty="0"/>
            </a:br>
            <a:r>
              <a:rPr lang="ar-SA" sz="1400" b="1" i="0" dirty="0">
                <a:solidFill>
                  <a:srgbClr val="202124"/>
                </a:solidFill>
                <a:effectLst/>
                <a:latin typeface="Roboto" panose="02000000000000000000" pitchFamily="2" charset="0"/>
              </a:rPr>
              <a:t>ويتم ربط العناصر الذكية في شبكات إنترنت الأشياء لاسلكيا لعدة أسباب، أهمها التكلفة ومحدودية توافر البنية التحتية وسهولة التنفيذ، توجد العديد من بروتوكولات الاتصال للعناصر الذكية.</a:t>
            </a:r>
            <a:endParaRPr lang="ar-SA" sz="1400" b="1" dirty="0"/>
          </a:p>
          <a:p>
            <a:pPr algn="r" rtl="1"/>
            <a:endParaRPr lang="ar-SA" sz="1400" b="1" dirty="0"/>
          </a:p>
        </p:txBody>
      </p:sp>
    </p:spTree>
    <p:extLst>
      <p:ext uri="{BB962C8B-B14F-4D97-AF65-F5344CB8AC3E}">
        <p14:creationId xmlns:p14="http://schemas.microsoft.com/office/powerpoint/2010/main" val="205569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D0621878-2A55-9D8A-3F36-581E27831597}"/>
              </a:ext>
            </a:extLst>
          </p:cNvPr>
          <p:cNvSpPr txBox="1"/>
          <p:nvPr/>
        </p:nvSpPr>
        <p:spPr>
          <a:xfrm>
            <a:off x="0" y="585143"/>
            <a:ext cx="9144000" cy="4493538"/>
          </a:xfrm>
          <a:prstGeom prst="rect">
            <a:avLst/>
          </a:prstGeom>
          <a:noFill/>
        </p:spPr>
        <p:txBody>
          <a:bodyPr wrap="square">
            <a:spAutoFit/>
          </a:bodyPr>
          <a:lstStyle/>
          <a:p>
            <a:pPr algn="r" rtl="1"/>
            <a:r>
              <a:rPr lang="ar-SA" dirty="0">
                <a:solidFill>
                  <a:schemeClr val="accent1">
                    <a:lumMod val="75000"/>
                  </a:schemeClr>
                </a:solidFill>
                <a:latin typeface="Roboto" panose="02000000000000000000" pitchFamily="2" charset="0"/>
                <a:cs typeface="Sultan bold" pitchFamily="2" charset="-78"/>
              </a:rPr>
              <a:t>المستشعرات </a:t>
            </a:r>
            <a:r>
              <a:rPr lang="en-US" dirty="0">
                <a:solidFill>
                  <a:schemeClr val="accent1">
                    <a:lumMod val="75000"/>
                  </a:schemeClr>
                </a:solidFill>
                <a:latin typeface="Roboto" panose="02000000000000000000" pitchFamily="2" charset="0"/>
                <a:cs typeface="Sultan bold" pitchFamily="2" charset="-78"/>
              </a:rPr>
              <a:t>The Sensors</a:t>
            </a:r>
            <a:endParaRPr lang="ar-SA" dirty="0">
              <a:solidFill>
                <a:schemeClr val="accent1">
                  <a:lumMod val="75000"/>
                </a:schemeClr>
              </a:solidFill>
              <a:latin typeface="Roboto" panose="02000000000000000000" pitchFamily="2" charset="0"/>
              <a:cs typeface="Sultan bold" pitchFamily="2" charset="-78"/>
            </a:endParaRPr>
          </a:p>
          <a:p>
            <a:pPr algn="r" rtl="1"/>
            <a:r>
              <a:rPr lang="ar-SA" sz="1400" b="0" i="0" dirty="0">
                <a:solidFill>
                  <a:srgbClr val="202124"/>
                </a:solidFill>
                <a:effectLst/>
                <a:latin typeface="Roboto" panose="02000000000000000000" pitchFamily="2" charset="0"/>
              </a:rPr>
              <a:t>ينفذ المستشعر ما يشير إليه اسمه، فهو يستشعر، فعلى وجه التحديد، يقيس المستشعر كمية فيزيائية ويحولها إلى بيانات يمررها لتستخدم بواسطة الأجهزة الذكية أو الإنسان، لا تقتصر وظيفة المستشعرات على جمع البيانات الحسية المشابهة لحواس الإنسان، فهي توفر مجموعة واسعة من بيانات القياس وبدقة أكبر من الحواس البشرية. يمكن تضمين المستشعرات في أي كائن مادي وتوصيلها بالإنترنت عن طريق الشبكات السلكية أو اللاسلكية.</a:t>
            </a:r>
          </a:p>
          <a:p>
            <a:pPr algn="r" rtl="1"/>
            <a:r>
              <a:rPr lang="ar-SA" sz="1400" b="0" i="0" dirty="0">
                <a:solidFill>
                  <a:srgbClr val="202124"/>
                </a:solidFill>
                <a:effectLst/>
                <a:latin typeface="Roboto" panose="02000000000000000000" pitchFamily="2" charset="0"/>
              </a:rPr>
              <a:t>تحتوي السيارة الحديثة على مجموعة متنوعة من المستشعرات التي توفر كما هائلا من البيانات يمكن استخدامها في أنظمة ذكية، أو مشاركتها مع المركبات الأخرى على الطريق. يمكن للسائق فحص كل شيء بالسيارة والتحكم بها باستخدام مجموعة متنوعة من المستشعرات مثل قياس درجة حرارة الماء والزيت، والموقع وضغط الإطارات والسرعة والتي توفر البيانات ذات العلاقة لتحسين السلامة وصيانة السيارة.</a:t>
            </a:r>
          </a:p>
          <a:p>
            <a:pPr algn="r" rtl="1"/>
            <a:r>
              <a:rPr lang="ar-SA" sz="2000" dirty="0">
                <a:solidFill>
                  <a:schemeClr val="accent1">
                    <a:lumMod val="75000"/>
                  </a:schemeClr>
                </a:solidFill>
                <a:latin typeface="Roboto" panose="02000000000000000000" pitchFamily="2" charset="0"/>
                <a:cs typeface="Sultan bold" pitchFamily="2" charset="-78"/>
              </a:rPr>
              <a:t>تصنيف المستشعرات </a:t>
            </a:r>
            <a:r>
              <a:rPr lang="en-US" sz="2000" dirty="0">
                <a:solidFill>
                  <a:schemeClr val="accent1">
                    <a:lumMod val="75000"/>
                  </a:schemeClr>
                </a:solidFill>
                <a:latin typeface="Roboto" panose="02000000000000000000" pitchFamily="2" charset="0"/>
                <a:cs typeface="Sultan bold" pitchFamily="2" charset="-78"/>
              </a:rPr>
              <a:t>Classification of Sensors</a:t>
            </a:r>
            <a:endParaRPr lang="ar-SA" sz="2000" dirty="0">
              <a:solidFill>
                <a:schemeClr val="accent1">
                  <a:lumMod val="75000"/>
                </a:schemeClr>
              </a:solidFill>
              <a:latin typeface="Roboto" panose="02000000000000000000" pitchFamily="2" charset="0"/>
              <a:cs typeface="Sultan bold" pitchFamily="2" charset="-78"/>
            </a:endParaRPr>
          </a:p>
          <a:p>
            <a:pPr marL="342900" indent="-342900" algn="r" rtl="1">
              <a:buFont typeface="+mj-lt"/>
              <a:buAutoNum type="arabicPeriod"/>
            </a:pPr>
            <a:r>
              <a:rPr lang="ar-SA" sz="1600" dirty="0">
                <a:solidFill>
                  <a:srgbClr val="FF0000"/>
                </a:solidFill>
                <a:latin typeface="Roboto" panose="02000000000000000000" pitchFamily="2" charset="0"/>
                <a:cs typeface="Sultan bold" pitchFamily="2" charset="-78"/>
              </a:rPr>
              <a:t>نشطة أو سلبية</a:t>
            </a:r>
            <a:br>
              <a:rPr lang="ar-SA" sz="2000" dirty="0">
                <a:solidFill>
                  <a:srgbClr val="FF0000"/>
                </a:solidFill>
                <a:latin typeface="Roboto" panose="02000000000000000000" pitchFamily="2" charset="0"/>
                <a:cs typeface="Sultan bold" pitchFamily="2" charset="-78"/>
              </a:rPr>
            </a:br>
            <a:r>
              <a:rPr lang="ar-SA" sz="1400" b="1" dirty="0">
                <a:solidFill>
                  <a:srgbClr val="202124"/>
                </a:solidFill>
                <a:latin typeface="Roboto" panose="02000000000000000000" pitchFamily="2" charset="0"/>
              </a:rPr>
              <a:t>يمكن تصنيف المستشعرات بناء على مصدر الطاقة، فإذا كانت تتطلب مصدر طاقة خارجي للعمل وتنقل الطاقة وتكتشفها في نفس الوقت فهي مستشعرات (نشطة)، وإذا كانت لا تتطلب توفر أي مصدر طاقة خارجي ولا تنقل الطاقة، ولكن تكتشفها فقط فهي مستشعرات (سلبية).</a:t>
            </a:r>
          </a:p>
          <a:p>
            <a:pPr marL="342900" indent="-342900" algn="r" rtl="1">
              <a:buFont typeface="+mj-lt"/>
              <a:buAutoNum type="arabicPeriod"/>
            </a:pPr>
            <a:r>
              <a:rPr lang="ar-SA" sz="1600" dirty="0" err="1">
                <a:solidFill>
                  <a:srgbClr val="FF0000"/>
                </a:solidFill>
                <a:latin typeface="Roboto" panose="02000000000000000000" pitchFamily="2" charset="0"/>
                <a:cs typeface="Sultan bold" pitchFamily="2" charset="-78"/>
              </a:rPr>
              <a:t>توغلية</a:t>
            </a:r>
            <a:r>
              <a:rPr lang="ar-SA" sz="1600" dirty="0">
                <a:solidFill>
                  <a:srgbClr val="FF0000"/>
                </a:solidFill>
                <a:latin typeface="Roboto" panose="02000000000000000000" pitchFamily="2" charset="0"/>
                <a:cs typeface="Sultan bold" pitchFamily="2" charset="-78"/>
              </a:rPr>
              <a:t> أو غير </a:t>
            </a:r>
            <a:r>
              <a:rPr lang="ar-SA" sz="1600" dirty="0" err="1">
                <a:solidFill>
                  <a:srgbClr val="FF0000"/>
                </a:solidFill>
                <a:latin typeface="Roboto" panose="02000000000000000000" pitchFamily="2" charset="0"/>
                <a:cs typeface="Sultan bold" pitchFamily="2" charset="-78"/>
              </a:rPr>
              <a:t>توغلية</a:t>
            </a:r>
            <a:br>
              <a:rPr lang="ar-SA" sz="2000" dirty="0">
                <a:solidFill>
                  <a:srgbClr val="FF0000"/>
                </a:solidFill>
                <a:latin typeface="Roboto" panose="02000000000000000000" pitchFamily="2" charset="0"/>
                <a:cs typeface="Sultan bold" pitchFamily="2" charset="-78"/>
              </a:rPr>
            </a:br>
            <a:r>
              <a:rPr lang="ar-SA" sz="1400" b="1" dirty="0">
                <a:solidFill>
                  <a:srgbClr val="202124"/>
                </a:solidFill>
                <a:latin typeface="Roboto" panose="02000000000000000000" pitchFamily="2" charset="0"/>
              </a:rPr>
              <a:t>يمكن أن تكون المستشعرات جزءا من البيئة التي تقيسها (</a:t>
            </a:r>
            <a:r>
              <a:rPr lang="ar-SA" sz="1400" b="1" dirty="0" err="1">
                <a:solidFill>
                  <a:srgbClr val="202124"/>
                </a:solidFill>
                <a:latin typeface="Roboto" panose="02000000000000000000" pitchFamily="2" charset="0"/>
              </a:rPr>
              <a:t>توغلية</a:t>
            </a:r>
            <a:r>
              <a:rPr lang="ar-SA" sz="1400" b="1" dirty="0">
                <a:solidFill>
                  <a:srgbClr val="202124"/>
                </a:solidFill>
                <a:latin typeface="Roboto" panose="02000000000000000000" pitchFamily="2" charset="0"/>
              </a:rPr>
              <a:t>)، أو قد تكون مكونا خارجيا (غير </a:t>
            </a:r>
            <a:r>
              <a:rPr lang="ar-SA" sz="1400" b="1" dirty="0" err="1">
                <a:solidFill>
                  <a:srgbClr val="202124"/>
                </a:solidFill>
                <a:latin typeface="Roboto" panose="02000000000000000000" pitchFamily="2" charset="0"/>
              </a:rPr>
              <a:t>توغلية</a:t>
            </a:r>
            <a:r>
              <a:rPr lang="ar-SA" sz="1400" b="1" dirty="0">
                <a:solidFill>
                  <a:srgbClr val="202124"/>
                </a:solidFill>
                <a:latin typeface="Roboto" panose="02000000000000000000" pitchFamily="2" charset="0"/>
              </a:rPr>
              <a:t>).</a:t>
            </a:r>
          </a:p>
          <a:p>
            <a:pPr marL="342900" indent="-342900" algn="r" rtl="1">
              <a:buFont typeface="+mj-lt"/>
              <a:buAutoNum type="arabicPeriod"/>
            </a:pPr>
            <a:r>
              <a:rPr lang="ar-SA" sz="1600" dirty="0" err="1">
                <a:solidFill>
                  <a:srgbClr val="FF0000"/>
                </a:solidFill>
                <a:latin typeface="Roboto" panose="02000000000000000000" pitchFamily="2" charset="0"/>
                <a:cs typeface="Sultan bold" pitchFamily="2" charset="-78"/>
              </a:rPr>
              <a:t>تلامسية</a:t>
            </a:r>
            <a:r>
              <a:rPr lang="ar-SA" sz="1600" dirty="0">
                <a:solidFill>
                  <a:srgbClr val="FF0000"/>
                </a:solidFill>
                <a:latin typeface="Roboto" panose="02000000000000000000" pitchFamily="2" charset="0"/>
                <a:cs typeface="Sultan bold" pitchFamily="2" charset="-78"/>
              </a:rPr>
              <a:t> أو غير </a:t>
            </a:r>
            <a:r>
              <a:rPr lang="ar-SA" sz="1600" dirty="0" err="1">
                <a:solidFill>
                  <a:srgbClr val="FF0000"/>
                </a:solidFill>
                <a:latin typeface="Roboto" panose="02000000000000000000" pitchFamily="2" charset="0"/>
                <a:cs typeface="Sultan bold" pitchFamily="2" charset="-78"/>
              </a:rPr>
              <a:t>تلامسية</a:t>
            </a:r>
            <a:br>
              <a:rPr lang="ar-SA" sz="2000" dirty="0">
                <a:solidFill>
                  <a:srgbClr val="FF0000"/>
                </a:solidFill>
                <a:latin typeface="Roboto" panose="02000000000000000000" pitchFamily="2" charset="0"/>
                <a:cs typeface="Sultan bold" pitchFamily="2" charset="-78"/>
              </a:rPr>
            </a:br>
            <a:r>
              <a:rPr lang="ar-SA" sz="1400" b="1" dirty="0">
                <a:solidFill>
                  <a:srgbClr val="202124"/>
                </a:solidFill>
                <a:latin typeface="Roboto" panose="02000000000000000000" pitchFamily="2" charset="0"/>
              </a:rPr>
              <a:t>قد تتطلب المستشعرات ملامسة مادية للجسم الذي يتم قياسه (</a:t>
            </a:r>
            <a:r>
              <a:rPr lang="ar-SA" sz="1400" b="1" dirty="0" err="1">
                <a:solidFill>
                  <a:srgbClr val="202124"/>
                </a:solidFill>
                <a:latin typeface="Roboto" panose="02000000000000000000" pitchFamily="2" charset="0"/>
              </a:rPr>
              <a:t>تلامسية</a:t>
            </a:r>
            <a:r>
              <a:rPr lang="ar-SA" sz="1400" b="1" dirty="0">
                <a:solidFill>
                  <a:srgbClr val="202124"/>
                </a:solidFill>
                <a:latin typeface="Roboto" panose="02000000000000000000" pitchFamily="2" charset="0"/>
              </a:rPr>
              <a:t>) وقد لا تتطلب ذلك (غير </a:t>
            </a:r>
            <a:r>
              <a:rPr lang="ar-SA" sz="1400" b="1" dirty="0" err="1">
                <a:solidFill>
                  <a:srgbClr val="202124"/>
                </a:solidFill>
                <a:latin typeface="Roboto" panose="02000000000000000000" pitchFamily="2" charset="0"/>
              </a:rPr>
              <a:t>تلامسية</a:t>
            </a:r>
            <a:r>
              <a:rPr lang="ar-SA" sz="1400" b="1" dirty="0">
                <a:solidFill>
                  <a:srgbClr val="202124"/>
                </a:solidFill>
                <a:latin typeface="Roboto" panose="02000000000000000000" pitchFamily="2" charset="0"/>
              </a:rPr>
              <a:t>).</a:t>
            </a:r>
          </a:p>
          <a:p>
            <a:pPr marL="342900" indent="-342900" algn="r" rtl="1">
              <a:buFont typeface="+mj-lt"/>
              <a:buAutoNum type="arabicPeriod"/>
            </a:pPr>
            <a:r>
              <a:rPr lang="ar-SA" sz="1600" dirty="0">
                <a:solidFill>
                  <a:srgbClr val="FF0000"/>
                </a:solidFill>
                <a:latin typeface="Roboto" panose="02000000000000000000" pitchFamily="2" charset="0"/>
                <a:cs typeface="Sultan bold" pitchFamily="2" charset="-78"/>
              </a:rPr>
              <a:t>مطلقة أو نسبية</a:t>
            </a:r>
            <a:br>
              <a:rPr lang="ar-SA" sz="2000" dirty="0">
                <a:solidFill>
                  <a:srgbClr val="FF0000"/>
                </a:solidFill>
                <a:latin typeface="Roboto" panose="02000000000000000000" pitchFamily="2" charset="0"/>
                <a:cs typeface="Sultan bold" pitchFamily="2" charset="-78"/>
              </a:rPr>
            </a:br>
            <a:r>
              <a:rPr lang="ar-SA" sz="1400" b="1" dirty="0">
                <a:solidFill>
                  <a:srgbClr val="202124"/>
                </a:solidFill>
                <a:latin typeface="Roboto" panose="02000000000000000000" pitchFamily="2" charset="0"/>
              </a:rPr>
              <a:t>يمكن للمستشعرات جمع البيانات وفق مقياس مطلق، أو نسبة إلى قيمة مرجعية.</a:t>
            </a:r>
          </a:p>
          <a:p>
            <a:pPr marL="342900" indent="-342900" algn="r" rtl="1">
              <a:buFont typeface="+mj-lt"/>
              <a:buAutoNum type="arabicPeriod"/>
            </a:pPr>
            <a:r>
              <a:rPr lang="ar-SA" sz="1600" dirty="0">
                <a:solidFill>
                  <a:srgbClr val="FF0000"/>
                </a:solidFill>
                <a:latin typeface="Roboto" panose="02000000000000000000" pitchFamily="2" charset="0"/>
                <a:cs typeface="Sultan bold" pitchFamily="2" charset="-78"/>
              </a:rPr>
              <a:t>مجال التطبيق</a:t>
            </a:r>
            <a:br>
              <a:rPr lang="ar-SA" sz="1400" dirty="0"/>
            </a:br>
            <a:r>
              <a:rPr lang="ar-SA" sz="1400" b="1" i="0" dirty="0">
                <a:solidFill>
                  <a:srgbClr val="202124"/>
                </a:solidFill>
                <a:effectLst/>
                <a:latin typeface="Roboto" panose="02000000000000000000" pitchFamily="2" charset="0"/>
              </a:rPr>
              <a:t>يمكن تصنيف المستشعرات وفقا للتطبيق المحدد الذي تستخدم به.</a:t>
            </a:r>
            <a:endParaRPr lang="ar-SA" dirty="0"/>
          </a:p>
        </p:txBody>
      </p:sp>
    </p:spTree>
    <p:extLst>
      <p:ext uri="{BB962C8B-B14F-4D97-AF65-F5344CB8AC3E}">
        <p14:creationId xmlns:p14="http://schemas.microsoft.com/office/powerpoint/2010/main" val="40671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D0621878-2A55-9D8A-3F36-581E27831597}"/>
              </a:ext>
            </a:extLst>
          </p:cNvPr>
          <p:cNvSpPr txBox="1"/>
          <p:nvPr/>
        </p:nvSpPr>
        <p:spPr>
          <a:xfrm>
            <a:off x="0" y="585143"/>
            <a:ext cx="9144000" cy="369332"/>
          </a:xfrm>
          <a:prstGeom prst="rect">
            <a:avLst/>
          </a:prstGeom>
          <a:noFill/>
        </p:spPr>
        <p:txBody>
          <a:bodyPr wrap="square">
            <a:spAutoFit/>
          </a:bodyPr>
          <a:lstStyle/>
          <a:p>
            <a:pPr algn="r" rtl="1"/>
            <a:r>
              <a:rPr lang="ar-SA" dirty="0">
                <a:solidFill>
                  <a:schemeClr val="accent1">
                    <a:lumMod val="75000"/>
                  </a:schemeClr>
                </a:solidFill>
                <a:latin typeface="Roboto" panose="02000000000000000000" pitchFamily="2" charset="0"/>
                <a:cs typeface="Sultan bold" pitchFamily="2" charset="-78"/>
              </a:rPr>
              <a:t>أنواع المستشعرات و أمثلتها </a:t>
            </a:r>
            <a:endParaRPr lang="ar-SA" dirty="0"/>
          </a:p>
        </p:txBody>
      </p:sp>
      <p:pic>
        <p:nvPicPr>
          <p:cNvPr id="9" name="صورة 8">
            <a:extLst>
              <a:ext uri="{FF2B5EF4-FFF2-40B4-BE49-F238E27FC236}">
                <a16:creationId xmlns:a16="http://schemas.microsoft.com/office/drawing/2014/main" id="{BFBBAA87-5125-19EE-DC1B-6DD619E65FFA}"/>
              </a:ext>
            </a:extLst>
          </p:cNvPr>
          <p:cNvPicPr>
            <a:picLocks noChangeAspect="1"/>
          </p:cNvPicPr>
          <p:nvPr/>
        </p:nvPicPr>
        <p:blipFill>
          <a:blip r:embed="rId2"/>
          <a:stretch>
            <a:fillRect/>
          </a:stretch>
        </p:blipFill>
        <p:spPr>
          <a:xfrm>
            <a:off x="8092800" y="969526"/>
            <a:ext cx="658800" cy="1047600"/>
          </a:xfrm>
          <a:prstGeom prst="rect">
            <a:avLst/>
          </a:prstGeom>
        </p:spPr>
      </p:pic>
      <p:sp>
        <p:nvSpPr>
          <p:cNvPr id="12" name="مربع نص 11">
            <a:extLst>
              <a:ext uri="{FF2B5EF4-FFF2-40B4-BE49-F238E27FC236}">
                <a16:creationId xmlns:a16="http://schemas.microsoft.com/office/drawing/2014/main" id="{257CA980-90D2-DE19-2B61-35C0D5AC10D3}"/>
              </a:ext>
            </a:extLst>
          </p:cNvPr>
          <p:cNvSpPr txBox="1"/>
          <p:nvPr/>
        </p:nvSpPr>
        <p:spPr>
          <a:xfrm>
            <a:off x="2123728" y="1131590"/>
            <a:ext cx="5969072"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0" i="0" kern="1200" dirty="0">
                <a:solidFill>
                  <a:srgbClr val="E50069"/>
                </a:solidFill>
                <a:effectLst/>
                <a:latin typeface="+mn-lt"/>
                <a:ea typeface="+mn-ea"/>
                <a:cs typeface="+mn-cs"/>
              </a:rPr>
              <a:t>يقيس هذا المستشعر موضع الجسم؛ فيمكن أن يكون القياس بشكل مطلق أو نسبي. هناك ثلاثة أنواع مـن مستشعرات الموضع: خطية وزاوية ومتعددة المحاور.</a:t>
            </a:r>
            <a:endParaRPr lang="ar-SA" dirty="0">
              <a:solidFill>
                <a:srgbClr val="E50069"/>
              </a:solidFill>
            </a:endParaRPr>
          </a:p>
        </p:txBody>
      </p:sp>
      <p:sp>
        <p:nvSpPr>
          <p:cNvPr id="14" name="مربع نص 13">
            <a:extLst>
              <a:ext uri="{FF2B5EF4-FFF2-40B4-BE49-F238E27FC236}">
                <a16:creationId xmlns:a16="http://schemas.microsoft.com/office/drawing/2014/main" id="{D87C51A8-8CF0-0169-3601-7F2E41E0FECA}"/>
              </a:ext>
            </a:extLst>
          </p:cNvPr>
          <p:cNvSpPr txBox="1"/>
          <p:nvPr/>
        </p:nvSpPr>
        <p:spPr>
          <a:xfrm>
            <a:off x="107504" y="1186398"/>
            <a:ext cx="1799184" cy="646331"/>
          </a:xfrm>
          <a:prstGeom prst="rect">
            <a:avLst/>
          </a:prstGeom>
          <a:noFill/>
        </p:spPr>
        <p:txBody>
          <a:bodyPr wrap="square">
            <a:spAutoFit/>
          </a:bodyPr>
          <a:lstStyle/>
          <a:p>
            <a:pPr algn="r" rtl="1"/>
            <a:r>
              <a:rPr lang="ar-SA" sz="1800" b="0" i="0" kern="1200" dirty="0">
                <a:solidFill>
                  <a:srgbClr val="FF0000"/>
                </a:solidFill>
                <a:effectLst/>
                <a:latin typeface="+mn-lt"/>
                <a:ea typeface="+mn-ea"/>
                <a:cs typeface="+mn-cs"/>
              </a:rPr>
              <a:t>مقياس الجهد، ومقياس الميل  و مستشعر القرب.</a:t>
            </a:r>
            <a:endParaRPr lang="ar-SA" dirty="0">
              <a:solidFill>
                <a:srgbClr val="FF0000"/>
              </a:solidFill>
            </a:endParaRPr>
          </a:p>
        </p:txBody>
      </p:sp>
      <p:pic>
        <p:nvPicPr>
          <p:cNvPr id="16" name="صورة 15">
            <a:extLst>
              <a:ext uri="{FF2B5EF4-FFF2-40B4-BE49-F238E27FC236}">
                <a16:creationId xmlns:a16="http://schemas.microsoft.com/office/drawing/2014/main" id="{CC3756A7-5CBC-A40C-2059-1F4FB9E21AD4}"/>
              </a:ext>
            </a:extLst>
          </p:cNvPr>
          <p:cNvPicPr>
            <a:picLocks noChangeAspect="1"/>
          </p:cNvPicPr>
          <p:nvPr/>
        </p:nvPicPr>
        <p:blipFill>
          <a:blip r:embed="rId3">
            <a:duotone>
              <a:prstClr val="black"/>
              <a:schemeClr val="accent1">
                <a:tint val="45000"/>
                <a:satMod val="400000"/>
              </a:schemeClr>
            </a:duotone>
          </a:blip>
          <a:stretch>
            <a:fillRect/>
          </a:stretch>
        </p:blipFill>
        <p:spPr>
          <a:xfrm>
            <a:off x="8092800" y="2069222"/>
            <a:ext cx="658800" cy="790560"/>
          </a:xfrm>
          <a:prstGeom prst="rect">
            <a:avLst/>
          </a:prstGeom>
        </p:spPr>
      </p:pic>
      <p:sp>
        <p:nvSpPr>
          <p:cNvPr id="18" name="مربع نص 17">
            <a:extLst>
              <a:ext uri="{FF2B5EF4-FFF2-40B4-BE49-F238E27FC236}">
                <a16:creationId xmlns:a16="http://schemas.microsoft.com/office/drawing/2014/main" id="{D0FD9B28-7FF5-B84A-DB90-910143DE0FA0}"/>
              </a:ext>
            </a:extLst>
          </p:cNvPr>
          <p:cNvSpPr txBox="1"/>
          <p:nvPr/>
        </p:nvSpPr>
        <p:spPr>
          <a:xfrm>
            <a:off x="2123728" y="2022303"/>
            <a:ext cx="5969072" cy="92333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0" i="0" kern="1200" dirty="0">
                <a:solidFill>
                  <a:srgbClr val="0070C0"/>
                </a:solidFill>
                <a:effectLst/>
                <a:latin typeface="+mn-lt"/>
                <a:ea typeface="+mn-ea"/>
                <a:cs typeface="+mn-cs"/>
              </a:rPr>
              <a:t>تكتشف مستشعرات الإشغال وجود الأشخاص والحيوانات في المنطقة التي يتم مراقبتها، بينما تكتشف مستشعرات الحركة حركة الأشخاص والأشياء. وتبعث مستشعرات الإشغال إشارة حتى عندما يكون الشخص خاملا، على </a:t>
            </a:r>
            <a:r>
              <a:rPr lang="ar-SA" sz="1800" b="0" i="0" kern="1200" dirty="0" err="1">
                <a:solidFill>
                  <a:srgbClr val="0070C0"/>
                </a:solidFill>
                <a:effectLst/>
                <a:latin typeface="+mn-lt"/>
                <a:ea typeface="+mn-ea"/>
                <a:cs typeface="+mn-cs"/>
              </a:rPr>
              <a:t>عکس</a:t>
            </a:r>
            <a:r>
              <a:rPr lang="ar-SA" sz="1800" b="0" i="0" kern="1200" dirty="0">
                <a:solidFill>
                  <a:srgbClr val="0070C0"/>
                </a:solidFill>
                <a:effectLst/>
                <a:latin typeface="+mn-lt"/>
                <a:ea typeface="+mn-ea"/>
                <a:cs typeface="+mn-cs"/>
              </a:rPr>
              <a:t> مستشعرات الحركة.</a:t>
            </a:r>
            <a:endParaRPr lang="ar-SA" dirty="0">
              <a:solidFill>
                <a:srgbClr val="0070C0"/>
              </a:solidFill>
            </a:endParaRPr>
          </a:p>
        </p:txBody>
      </p:sp>
      <p:sp>
        <p:nvSpPr>
          <p:cNvPr id="19" name="مربع نص 18">
            <a:extLst>
              <a:ext uri="{FF2B5EF4-FFF2-40B4-BE49-F238E27FC236}">
                <a16:creationId xmlns:a16="http://schemas.microsoft.com/office/drawing/2014/main" id="{12C26D71-2F29-2AD2-62B9-869B490EFDFE}"/>
              </a:ext>
            </a:extLst>
          </p:cNvPr>
          <p:cNvSpPr txBox="1"/>
          <p:nvPr/>
        </p:nvSpPr>
        <p:spPr>
          <a:xfrm>
            <a:off x="177381" y="2184189"/>
            <a:ext cx="1659430" cy="369332"/>
          </a:xfrm>
          <a:prstGeom prst="rect">
            <a:avLst/>
          </a:prstGeom>
          <a:noFill/>
        </p:spPr>
        <p:txBody>
          <a:bodyPr wrap="square">
            <a:spAutoFit/>
          </a:bodyPr>
          <a:lstStyle/>
          <a:p>
            <a:pPr algn="r" rtl="1"/>
            <a:r>
              <a:rPr lang="ar-SA" sz="1800" b="0" i="0" kern="1200" dirty="0">
                <a:solidFill>
                  <a:srgbClr val="0070C0"/>
                </a:solidFill>
                <a:effectLst/>
                <a:latin typeface="+mn-lt"/>
                <a:ea typeface="+mn-ea"/>
                <a:cs typeface="+mn-cs"/>
              </a:rPr>
              <a:t>عين كهربائية، رادار.</a:t>
            </a:r>
            <a:endParaRPr lang="ar-SA" dirty="0">
              <a:solidFill>
                <a:srgbClr val="0070C0"/>
              </a:solidFill>
            </a:endParaRPr>
          </a:p>
        </p:txBody>
      </p:sp>
      <p:sp>
        <p:nvSpPr>
          <p:cNvPr id="20" name="مربع نص 19">
            <a:extLst>
              <a:ext uri="{FF2B5EF4-FFF2-40B4-BE49-F238E27FC236}">
                <a16:creationId xmlns:a16="http://schemas.microsoft.com/office/drawing/2014/main" id="{7EBC4B9F-0293-B9E8-6FBF-B45577EC3C32}"/>
              </a:ext>
            </a:extLst>
          </p:cNvPr>
          <p:cNvSpPr txBox="1"/>
          <p:nvPr/>
        </p:nvSpPr>
        <p:spPr>
          <a:xfrm>
            <a:off x="2123728" y="3065158"/>
            <a:ext cx="5969072"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0" i="0" kern="1200" dirty="0">
                <a:solidFill>
                  <a:schemeClr val="dk1"/>
                </a:solidFill>
                <a:effectLst/>
                <a:latin typeface="+mn-lt"/>
                <a:ea typeface="+mn-ea"/>
                <a:cs typeface="+mn-cs"/>
              </a:rPr>
              <a:t>قد تكون مستشعرات السرعة خطية أو زاوية، مما يشير إلى مدى سرعة تحرك الجسم في خط مستقيم أو مدى سرعة دورانه. وتقيس مستشعرات التسارع تغيرات السرعة.</a:t>
            </a:r>
            <a:endParaRPr lang="ar-SA" dirty="0"/>
          </a:p>
        </p:txBody>
      </p:sp>
      <p:sp>
        <p:nvSpPr>
          <p:cNvPr id="21" name="مربع نص 20">
            <a:extLst>
              <a:ext uri="{FF2B5EF4-FFF2-40B4-BE49-F238E27FC236}">
                <a16:creationId xmlns:a16="http://schemas.microsoft.com/office/drawing/2014/main" id="{C35E1199-2D10-38EC-FF96-76B735886D17}"/>
              </a:ext>
            </a:extLst>
          </p:cNvPr>
          <p:cNvSpPr txBox="1"/>
          <p:nvPr/>
        </p:nvSpPr>
        <p:spPr>
          <a:xfrm>
            <a:off x="293856" y="3052279"/>
            <a:ext cx="1433319" cy="646331"/>
          </a:xfrm>
          <a:prstGeom prst="rect">
            <a:avLst/>
          </a:prstGeom>
          <a:noFill/>
        </p:spPr>
        <p:txBody>
          <a:bodyPr wrap="square">
            <a:spAutoFit/>
          </a:bodyPr>
          <a:lstStyle/>
          <a:p>
            <a:pPr algn="r" rtl="1"/>
            <a:r>
              <a:rPr lang="ar-SA" sz="1800" b="0" i="0" kern="1200" dirty="0">
                <a:solidFill>
                  <a:schemeClr val="dk1"/>
                </a:solidFill>
                <a:effectLst/>
                <a:latin typeface="+mn-lt"/>
                <a:ea typeface="+mn-ea"/>
                <a:cs typeface="+mn-cs"/>
              </a:rPr>
              <a:t>مقياس التسارع</a:t>
            </a:r>
            <a:br>
              <a:rPr lang="ar-SA" sz="1800" b="0" i="0" kern="1200" dirty="0">
                <a:solidFill>
                  <a:schemeClr val="dk1"/>
                </a:solidFill>
                <a:effectLst/>
                <a:latin typeface="+mn-lt"/>
                <a:ea typeface="+mn-ea"/>
                <a:cs typeface="+mn-cs"/>
              </a:rPr>
            </a:br>
            <a:r>
              <a:rPr lang="ar-SA" sz="1800" b="0" i="0" kern="1200" dirty="0">
                <a:solidFill>
                  <a:schemeClr val="dk1"/>
                </a:solidFill>
                <a:effectLst/>
                <a:latin typeface="+mn-lt"/>
                <a:ea typeface="+mn-ea"/>
                <a:cs typeface="+mn-cs"/>
              </a:rPr>
              <a:t> </a:t>
            </a:r>
            <a:r>
              <a:rPr lang="ar-SA" sz="1800" b="0" i="0" kern="1200" dirty="0" err="1">
                <a:solidFill>
                  <a:schemeClr val="dk1"/>
                </a:solidFill>
                <a:effectLst/>
                <a:latin typeface="+mn-lt"/>
                <a:ea typeface="+mn-ea"/>
                <a:cs typeface="+mn-cs"/>
              </a:rPr>
              <a:t>والجايروسكوب</a:t>
            </a:r>
            <a:r>
              <a:rPr lang="ar-SA" sz="1800" b="0" i="0" kern="1200" dirty="0">
                <a:solidFill>
                  <a:schemeClr val="dk1"/>
                </a:solidFill>
                <a:effectLst/>
                <a:latin typeface="+mn-lt"/>
                <a:ea typeface="+mn-ea"/>
                <a:cs typeface="+mn-cs"/>
              </a:rPr>
              <a:t>.</a:t>
            </a:r>
            <a:endParaRPr lang="ar-SA" dirty="0"/>
          </a:p>
        </p:txBody>
      </p:sp>
      <p:sp>
        <p:nvSpPr>
          <p:cNvPr id="24" name="مربع نص 23">
            <a:extLst>
              <a:ext uri="{FF2B5EF4-FFF2-40B4-BE49-F238E27FC236}">
                <a16:creationId xmlns:a16="http://schemas.microsoft.com/office/drawing/2014/main" id="{DFAD7103-8CFC-AD13-4F90-05379416FA2E}"/>
              </a:ext>
            </a:extLst>
          </p:cNvPr>
          <p:cNvSpPr txBox="1"/>
          <p:nvPr/>
        </p:nvSpPr>
        <p:spPr>
          <a:xfrm>
            <a:off x="2123728" y="4194509"/>
            <a:ext cx="5969072"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0" i="0" kern="1200" dirty="0">
                <a:solidFill>
                  <a:schemeClr val="accent6">
                    <a:lumMod val="50000"/>
                  </a:schemeClr>
                </a:solidFill>
                <a:effectLst/>
                <a:latin typeface="+mn-lt"/>
                <a:ea typeface="+mn-ea"/>
                <a:cs typeface="+mn-cs"/>
              </a:rPr>
              <a:t>تحدد مستشعرات القوة الحالـة التـي يـتـم بهـا تطبيـق قوة فيزيائية معينة.</a:t>
            </a:r>
            <a:endParaRPr lang="ar-SA" dirty="0">
              <a:solidFill>
                <a:schemeClr val="accent6">
                  <a:lumMod val="50000"/>
                </a:schemeClr>
              </a:solidFill>
            </a:endParaRPr>
          </a:p>
        </p:txBody>
      </p:sp>
      <p:sp>
        <p:nvSpPr>
          <p:cNvPr id="25" name="مربع نص 24">
            <a:extLst>
              <a:ext uri="{FF2B5EF4-FFF2-40B4-BE49-F238E27FC236}">
                <a16:creationId xmlns:a16="http://schemas.microsoft.com/office/drawing/2014/main" id="{DDFF2052-5BA7-E4F0-6DAD-8F139E9DDA2D}"/>
              </a:ext>
            </a:extLst>
          </p:cNvPr>
          <p:cNvSpPr txBox="1"/>
          <p:nvPr/>
        </p:nvSpPr>
        <p:spPr>
          <a:xfrm>
            <a:off x="0" y="4133364"/>
            <a:ext cx="2267744" cy="646331"/>
          </a:xfrm>
          <a:prstGeom prst="rect">
            <a:avLst/>
          </a:prstGeom>
          <a:noFill/>
        </p:spPr>
        <p:txBody>
          <a:bodyPr wrap="square">
            <a:spAutoFit/>
          </a:bodyPr>
          <a:lstStyle/>
          <a:p>
            <a:pPr algn="ctr" rtl="1"/>
            <a:r>
              <a:rPr lang="ar-SA" sz="1800" b="0" i="0" kern="1200" dirty="0">
                <a:solidFill>
                  <a:schemeClr val="accent6">
                    <a:lumMod val="50000"/>
                  </a:schemeClr>
                </a:solidFill>
                <a:effectLst/>
                <a:latin typeface="+mn-lt"/>
                <a:ea typeface="+mn-ea"/>
                <a:cs typeface="+mn-cs"/>
              </a:rPr>
              <a:t>مقياس القـوة، مقياس اللزوجة،</a:t>
            </a:r>
            <a:br>
              <a:rPr lang="ar-SA" dirty="0">
                <a:solidFill>
                  <a:schemeClr val="accent6">
                    <a:lumMod val="50000"/>
                  </a:schemeClr>
                </a:solidFill>
              </a:rPr>
            </a:br>
            <a:r>
              <a:rPr lang="ar-SA" sz="1800" b="0" i="0" kern="1200" dirty="0">
                <a:solidFill>
                  <a:schemeClr val="accent6">
                    <a:lumMod val="50000"/>
                  </a:schemeClr>
                </a:solidFill>
                <a:effectLst/>
                <a:latin typeface="+mn-lt"/>
                <a:ea typeface="+mn-ea"/>
                <a:cs typeface="+mn-cs"/>
              </a:rPr>
              <a:t>مستشعر اللمس.</a:t>
            </a:r>
            <a:endParaRPr lang="ar-SA" dirty="0">
              <a:solidFill>
                <a:schemeClr val="accent6">
                  <a:lumMod val="50000"/>
                </a:schemeClr>
              </a:solidFill>
            </a:endParaRPr>
          </a:p>
        </p:txBody>
      </p:sp>
      <p:pic>
        <p:nvPicPr>
          <p:cNvPr id="27" name="صورة 26">
            <a:extLst>
              <a:ext uri="{FF2B5EF4-FFF2-40B4-BE49-F238E27FC236}">
                <a16:creationId xmlns:a16="http://schemas.microsoft.com/office/drawing/2014/main" id="{A722A62E-2B83-5A7E-C825-EC0173462AF0}"/>
              </a:ext>
            </a:extLst>
          </p:cNvPr>
          <p:cNvPicPr>
            <a:picLocks noChangeAspect="1"/>
          </p:cNvPicPr>
          <p:nvPr/>
        </p:nvPicPr>
        <p:blipFill>
          <a:blip r:embed="rId4">
            <a:grayscl/>
          </a:blip>
          <a:stretch>
            <a:fillRect/>
          </a:stretch>
        </p:blipFill>
        <p:spPr>
          <a:xfrm>
            <a:off x="8092800" y="3003794"/>
            <a:ext cx="658800" cy="720084"/>
          </a:xfrm>
          <a:prstGeom prst="rect">
            <a:avLst/>
          </a:prstGeom>
        </p:spPr>
      </p:pic>
      <p:pic>
        <p:nvPicPr>
          <p:cNvPr id="29" name="صورة 28">
            <a:extLst>
              <a:ext uri="{FF2B5EF4-FFF2-40B4-BE49-F238E27FC236}">
                <a16:creationId xmlns:a16="http://schemas.microsoft.com/office/drawing/2014/main" id="{5E49A62A-A5D1-149D-58F9-E54006F461FC}"/>
              </a:ext>
            </a:extLst>
          </p:cNvPr>
          <p:cNvPicPr>
            <a:picLocks noChangeAspect="1"/>
          </p:cNvPicPr>
          <p:nvPr/>
        </p:nvPicPr>
        <p:blipFill>
          <a:blip r:embed="rId5">
            <a:duotone>
              <a:prstClr val="black"/>
              <a:schemeClr val="accent6">
                <a:tint val="45000"/>
                <a:satMod val="400000"/>
              </a:schemeClr>
            </a:duotone>
          </a:blip>
          <a:stretch>
            <a:fillRect/>
          </a:stretch>
        </p:blipFill>
        <p:spPr>
          <a:xfrm>
            <a:off x="8092800" y="4011910"/>
            <a:ext cx="658800" cy="666203"/>
          </a:xfrm>
          <a:prstGeom prst="rect">
            <a:avLst/>
          </a:prstGeom>
        </p:spPr>
      </p:pic>
    </p:spTree>
    <p:extLst>
      <p:ext uri="{BB962C8B-B14F-4D97-AF65-F5344CB8AC3E}">
        <p14:creationId xmlns:p14="http://schemas.microsoft.com/office/powerpoint/2010/main" val="67889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8" grpId="0"/>
      <p:bldP spid="19" grpId="0"/>
      <p:bldP spid="20" grpId="0"/>
      <p:bldP spid="21"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12" name="مربع نص 11">
            <a:extLst>
              <a:ext uri="{FF2B5EF4-FFF2-40B4-BE49-F238E27FC236}">
                <a16:creationId xmlns:a16="http://schemas.microsoft.com/office/drawing/2014/main" id="{257CA980-90D2-DE19-2B61-35C0D5AC10D3}"/>
              </a:ext>
            </a:extLst>
          </p:cNvPr>
          <p:cNvSpPr txBox="1"/>
          <p:nvPr/>
        </p:nvSpPr>
        <p:spPr>
          <a:xfrm>
            <a:off x="2627784" y="1150628"/>
            <a:ext cx="5472608" cy="646331"/>
          </a:xfrm>
          <a:prstGeom prst="rect">
            <a:avLst/>
          </a:prstGeom>
          <a:noFill/>
        </p:spPr>
        <p:txBody>
          <a:bodyPr wrap="square">
            <a:spAutoFit/>
          </a:bodyPr>
          <a:lstStyle/>
          <a:p>
            <a:pPr algn="r" rtl="1"/>
            <a:r>
              <a:rPr lang="ar-SA" sz="1800" b="0" i="0" kern="1200" dirty="0">
                <a:solidFill>
                  <a:srgbClr val="E50069"/>
                </a:solidFill>
                <a:effectLst/>
                <a:latin typeface="+mn-lt"/>
                <a:ea typeface="+mn-ea"/>
                <a:cs typeface="+mn-cs"/>
              </a:rPr>
              <a:t>على غرار مستشعرات القـوة، تقيس مستشعرات الضغط القوة الناجمة عن ضغط السوائل أو الغازات.</a:t>
            </a:r>
            <a:endParaRPr lang="ar-SA" dirty="0">
              <a:solidFill>
                <a:srgbClr val="E50069"/>
              </a:solidFill>
            </a:endParaRPr>
          </a:p>
        </p:txBody>
      </p:sp>
      <p:sp>
        <p:nvSpPr>
          <p:cNvPr id="14" name="مربع نص 13">
            <a:extLst>
              <a:ext uri="{FF2B5EF4-FFF2-40B4-BE49-F238E27FC236}">
                <a16:creationId xmlns:a16="http://schemas.microsoft.com/office/drawing/2014/main" id="{D87C51A8-8CF0-0169-3601-7F2E41E0FECA}"/>
              </a:ext>
            </a:extLst>
          </p:cNvPr>
          <p:cNvSpPr txBox="1"/>
          <p:nvPr/>
        </p:nvSpPr>
        <p:spPr>
          <a:xfrm>
            <a:off x="0" y="1210703"/>
            <a:ext cx="3189964" cy="369332"/>
          </a:xfrm>
          <a:prstGeom prst="rect">
            <a:avLst/>
          </a:prstGeom>
          <a:noFill/>
        </p:spPr>
        <p:txBody>
          <a:bodyPr wrap="square">
            <a:spAutoFit/>
          </a:bodyPr>
          <a:lstStyle/>
          <a:p>
            <a:pPr algn="ctr" rtl="1"/>
            <a:r>
              <a:rPr lang="ar-SA" sz="1800" b="0" i="0" kern="1200" dirty="0">
                <a:solidFill>
                  <a:srgbClr val="E50069"/>
                </a:solidFill>
                <a:effectLst/>
                <a:latin typeface="+mn-lt"/>
                <a:ea typeface="+mn-ea"/>
                <a:cs typeface="+mn-cs"/>
              </a:rPr>
              <a:t>بارومتر، </a:t>
            </a:r>
            <a:r>
              <a:rPr lang="ar-SA" sz="1800" b="0" i="0" kern="1200" dirty="0" err="1">
                <a:solidFill>
                  <a:srgbClr val="E50069"/>
                </a:solidFill>
                <a:effectLst/>
                <a:latin typeface="+mn-lt"/>
                <a:ea typeface="+mn-ea"/>
                <a:cs typeface="+mn-cs"/>
              </a:rPr>
              <a:t>بیزومتر</a:t>
            </a:r>
            <a:r>
              <a:rPr lang="ar-SA" sz="1800" b="0" i="0" kern="1200" dirty="0">
                <a:solidFill>
                  <a:srgbClr val="E50069"/>
                </a:solidFill>
                <a:effectLst/>
                <a:latin typeface="+mn-lt"/>
                <a:ea typeface="+mn-ea"/>
                <a:cs typeface="+mn-cs"/>
              </a:rPr>
              <a:t>.</a:t>
            </a:r>
            <a:endParaRPr lang="ar-SA" dirty="0">
              <a:solidFill>
                <a:srgbClr val="E50069"/>
              </a:solidFill>
            </a:endParaRPr>
          </a:p>
        </p:txBody>
      </p:sp>
      <p:sp>
        <p:nvSpPr>
          <p:cNvPr id="18" name="مربع نص 17">
            <a:extLst>
              <a:ext uri="{FF2B5EF4-FFF2-40B4-BE49-F238E27FC236}">
                <a16:creationId xmlns:a16="http://schemas.microsoft.com/office/drawing/2014/main" id="{D0FD9B28-7FF5-B84A-DB90-910143DE0FA0}"/>
              </a:ext>
            </a:extLst>
          </p:cNvPr>
          <p:cNvSpPr txBox="1"/>
          <p:nvPr/>
        </p:nvSpPr>
        <p:spPr>
          <a:xfrm>
            <a:off x="2645730" y="2084269"/>
            <a:ext cx="5472608"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0" i="0" kern="1200" dirty="0">
                <a:solidFill>
                  <a:srgbClr val="0070C0"/>
                </a:solidFill>
                <a:effectLst/>
                <a:latin typeface="+mn-lt"/>
                <a:ea typeface="+mn-ea"/>
                <a:cs typeface="+mn-cs"/>
              </a:rPr>
              <a:t>تكتشف مستشعرات التدفق معدل تدفق السوائل.</a:t>
            </a:r>
            <a:endParaRPr lang="ar-SA" dirty="0">
              <a:solidFill>
                <a:srgbClr val="0070C0"/>
              </a:solidFill>
            </a:endParaRPr>
          </a:p>
        </p:txBody>
      </p:sp>
      <p:sp>
        <p:nvSpPr>
          <p:cNvPr id="19" name="مربع نص 18">
            <a:extLst>
              <a:ext uri="{FF2B5EF4-FFF2-40B4-BE49-F238E27FC236}">
                <a16:creationId xmlns:a16="http://schemas.microsoft.com/office/drawing/2014/main" id="{12C26D71-2F29-2AD2-62B9-869B490EFDFE}"/>
              </a:ext>
            </a:extLst>
          </p:cNvPr>
          <p:cNvSpPr txBox="1"/>
          <p:nvPr/>
        </p:nvSpPr>
        <p:spPr>
          <a:xfrm>
            <a:off x="5679" y="1981202"/>
            <a:ext cx="2505380" cy="646331"/>
          </a:xfrm>
          <a:prstGeom prst="rect">
            <a:avLst/>
          </a:prstGeom>
          <a:noFill/>
        </p:spPr>
        <p:txBody>
          <a:bodyPr wrap="square">
            <a:spAutoFit/>
          </a:bodyPr>
          <a:lstStyle/>
          <a:p>
            <a:pPr algn="r" rtl="1"/>
            <a:r>
              <a:rPr lang="ar-SA" sz="1800" b="0" i="0" kern="1200" dirty="0">
                <a:solidFill>
                  <a:srgbClr val="0070C0"/>
                </a:solidFill>
                <a:effectLst/>
                <a:latin typeface="+mn-lt"/>
                <a:ea typeface="+mn-ea"/>
                <a:cs typeface="+mn-cs"/>
              </a:rPr>
              <a:t>مقياس شدة الريح، مستشعر تدفق الكتلة الحرارية، عداد المياه.</a:t>
            </a:r>
            <a:endParaRPr lang="ar-SA" dirty="0">
              <a:solidFill>
                <a:srgbClr val="0070C0"/>
              </a:solidFill>
            </a:endParaRPr>
          </a:p>
        </p:txBody>
      </p:sp>
      <p:sp>
        <p:nvSpPr>
          <p:cNvPr id="20" name="مربع نص 19">
            <a:extLst>
              <a:ext uri="{FF2B5EF4-FFF2-40B4-BE49-F238E27FC236}">
                <a16:creationId xmlns:a16="http://schemas.microsoft.com/office/drawing/2014/main" id="{7EBC4B9F-0293-B9E8-6FBF-B45577EC3C32}"/>
              </a:ext>
            </a:extLst>
          </p:cNvPr>
          <p:cNvSpPr txBox="1"/>
          <p:nvPr/>
        </p:nvSpPr>
        <p:spPr>
          <a:xfrm>
            <a:off x="2627784" y="3232950"/>
            <a:ext cx="5472608"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0" i="0" dirty="0">
                <a:solidFill>
                  <a:srgbClr val="202124"/>
                </a:solidFill>
                <a:effectLst/>
                <a:latin typeface="Roboto" panose="02000000000000000000" pitchFamily="2" charset="0"/>
              </a:rPr>
              <a:t>تقيس المستشعرات الصوتية مستويات الصوت الموجودة في البيئة.</a:t>
            </a:r>
            <a:endParaRPr lang="ar-SA" dirty="0"/>
          </a:p>
        </p:txBody>
      </p:sp>
      <p:sp>
        <p:nvSpPr>
          <p:cNvPr id="21" name="مربع نص 20">
            <a:extLst>
              <a:ext uri="{FF2B5EF4-FFF2-40B4-BE49-F238E27FC236}">
                <a16:creationId xmlns:a16="http://schemas.microsoft.com/office/drawing/2014/main" id="{C35E1199-2D10-38EC-FF96-76B735886D17}"/>
              </a:ext>
            </a:extLst>
          </p:cNvPr>
          <p:cNvSpPr txBox="1"/>
          <p:nvPr/>
        </p:nvSpPr>
        <p:spPr>
          <a:xfrm>
            <a:off x="0" y="3061834"/>
            <a:ext cx="2505380" cy="646331"/>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ميكروفون، مسجل أصوات تحت</a:t>
            </a:r>
            <a:br>
              <a:rPr lang="ar-SA" dirty="0"/>
            </a:br>
            <a:r>
              <a:rPr lang="ar-SA" b="0" i="0" dirty="0">
                <a:solidFill>
                  <a:srgbClr val="202124"/>
                </a:solidFill>
                <a:effectLst/>
                <a:latin typeface="Roboto" panose="02000000000000000000" pitchFamily="2" charset="0"/>
              </a:rPr>
              <a:t>الأرض، مسجل أصوات تحت الماء.</a:t>
            </a:r>
            <a:endParaRPr lang="ar-SA" dirty="0"/>
          </a:p>
        </p:txBody>
      </p:sp>
      <p:sp>
        <p:nvSpPr>
          <p:cNvPr id="24" name="مربع نص 23">
            <a:extLst>
              <a:ext uri="{FF2B5EF4-FFF2-40B4-BE49-F238E27FC236}">
                <a16:creationId xmlns:a16="http://schemas.microsoft.com/office/drawing/2014/main" id="{DFAD7103-8CFC-AD13-4F90-05379416FA2E}"/>
              </a:ext>
            </a:extLst>
          </p:cNvPr>
          <p:cNvSpPr txBox="1"/>
          <p:nvPr/>
        </p:nvSpPr>
        <p:spPr>
          <a:xfrm>
            <a:off x="2627784" y="4329238"/>
            <a:ext cx="5472608"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0" i="0" dirty="0">
                <a:solidFill>
                  <a:schemeClr val="accent5">
                    <a:lumMod val="75000"/>
                  </a:schemeClr>
                </a:solidFill>
                <a:effectLst/>
                <a:latin typeface="Roboto" panose="02000000000000000000" pitchFamily="2" charset="0"/>
              </a:rPr>
              <a:t>تقيس مستشعرات الرطوبة كمية الرطوبة في الهواء أو في أي حيز.</a:t>
            </a:r>
            <a:endParaRPr lang="ar-SA" dirty="0">
              <a:solidFill>
                <a:schemeClr val="accent5">
                  <a:lumMod val="75000"/>
                </a:schemeClr>
              </a:solidFill>
            </a:endParaRPr>
          </a:p>
        </p:txBody>
      </p:sp>
      <p:sp>
        <p:nvSpPr>
          <p:cNvPr id="25" name="مربع نص 24">
            <a:extLst>
              <a:ext uri="{FF2B5EF4-FFF2-40B4-BE49-F238E27FC236}">
                <a16:creationId xmlns:a16="http://schemas.microsoft.com/office/drawing/2014/main" id="{DDFF2052-5BA7-E4F0-6DAD-8F139E9DDA2D}"/>
              </a:ext>
            </a:extLst>
          </p:cNvPr>
          <p:cNvSpPr txBox="1"/>
          <p:nvPr/>
        </p:nvSpPr>
        <p:spPr>
          <a:xfrm>
            <a:off x="123823" y="4104437"/>
            <a:ext cx="2505380" cy="646331"/>
          </a:xfrm>
          <a:prstGeom prst="rect">
            <a:avLst/>
          </a:prstGeom>
          <a:noFill/>
        </p:spPr>
        <p:txBody>
          <a:bodyPr wrap="square">
            <a:spAutoFit/>
          </a:bodyPr>
          <a:lstStyle/>
          <a:p>
            <a:pPr algn="ctr" rtl="1"/>
            <a:r>
              <a:rPr lang="ar-SA" b="0" i="0" dirty="0">
                <a:solidFill>
                  <a:schemeClr val="accent5">
                    <a:lumMod val="75000"/>
                  </a:schemeClr>
                </a:solidFill>
                <a:effectLst/>
                <a:latin typeface="Roboto" panose="02000000000000000000" pitchFamily="2" charset="0"/>
              </a:rPr>
              <a:t>مقياس الرطوبة، مستشعر</a:t>
            </a:r>
            <a:br>
              <a:rPr lang="ar-SA" dirty="0">
                <a:solidFill>
                  <a:schemeClr val="accent5">
                    <a:lumMod val="75000"/>
                  </a:schemeClr>
                </a:solidFill>
              </a:rPr>
            </a:br>
            <a:r>
              <a:rPr lang="ar-SA" b="0" i="0" dirty="0">
                <a:solidFill>
                  <a:schemeClr val="accent5">
                    <a:lumMod val="75000"/>
                  </a:schemeClr>
                </a:solidFill>
                <a:effectLst/>
                <a:latin typeface="Roboto" panose="02000000000000000000" pitchFamily="2" charset="0"/>
              </a:rPr>
              <a:t>الرطوبة، مستشعر رطوبة التربة.</a:t>
            </a:r>
            <a:endParaRPr lang="ar-SA" dirty="0">
              <a:solidFill>
                <a:schemeClr val="accent5">
                  <a:lumMod val="75000"/>
                </a:schemeClr>
              </a:solidFill>
            </a:endParaRPr>
          </a:p>
        </p:txBody>
      </p:sp>
      <p:pic>
        <p:nvPicPr>
          <p:cNvPr id="5" name="صورة 4">
            <a:extLst>
              <a:ext uri="{FF2B5EF4-FFF2-40B4-BE49-F238E27FC236}">
                <a16:creationId xmlns:a16="http://schemas.microsoft.com/office/drawing/2014/main" id="{A17EF88C-FDE6-955F-B2EB-2BB3F950860E}"/>
              </a:ext>
            </a:extLst>
          </p:cNvPr>
          <p:cNvPicPr>
            <a:picLocks noChangeAspect="1"/>
          </p:cNvPicPr>
          <p:nvPr/>
        </p:nvPicPr>
        <p:blipFill>
          <a:blip r:embed="rId2"/>
          <a:stretch>
            <a:fillRect/>
          </a:stretch>
        </p:blipFill>
        <p:spPr>
          <a:xfrm>
            <a:off x="8138621" y="841361"/>
            <a:ext cx="658800" cy="829600"/>
          </a:xfrm>
          <a:prstGeom prst="rect">
            <a:avLst/>
          </a:prstGeom>
        </p:spPr>
      </p:pic>
      <p:pic>
        <p:nvPicPr>
          <p:cNvPr id="7" name="صورة 6">
            <a:extLst>
              <a:ext uri="{FF2B5EF4-FFF2-40B4-BE49-F238E27FC236}">
                <a16:creationId xmlns:a16="http://schemas.microsoft.com/office/drawing/2014/main" id="{63CE8310-CE98-2C0C-D64E-39F6E13591B9}"/>
              </a:ext>
            </a:extLst>
          </p:cNvPr>
          <p:cNvPicPr>
            <a:picLocks noChangeAspect="1"/>
          </p:cNvPicPr>
          <p:nvPr/>
        </p:nvPicPr>
        <p:blipFill>
          <a:blip r:embed="rId3">
            <a:duotone>
              <a:prstClr val="black"/>
              <a:schemeClr val="accent1">
                <a:tint val="45000"/>
                <a:satMod val="400000"/>
              </a:schemeClr>
            </a:duotone>
          </a:blip>
          <a:stretch>
            <a:fillRect/>
          </a:stretch>
        </p:blipFill>
        <p:spPr>
          <a:xfrm>
            <a:off x="8138621" y="1790894"/>
            <a:ext cx="658800" cy="901928"/>
          </a:xfrm>
          <a:prstGeom prst="rect">
            <a:avLst/>
          </a:prstGeom>
        </p:spPr>
      </p:pic>
      <p:pic>
        <p:nvPicPr>
          <p:cNvPr id="10" name="صورة 9">
            <a:extLst>
              <a:ext uri="{FF2B5EF4-FFF2-40B4-BE49-F238E27FC236}">
                <a16:creationId xmlns:a16="http://schemas.microsoft.com/office/drawing/2014/main" id="{F1043856-E6F3-7595-29C7-69FF84915024}"/>
              </a:ext>
            </a:extLst>
          </p:cNvPr>
          <p:cNvPicPr>
            <a:picLocks noChangeAspect="1"/>
          </p:cNvPicPr>
          <p:nvPr/>
        </p:nvPicPr>
        <p:blipFill>
          <a:blip r:embed="rId4">
            <a:grayscl/>
          </a:blip>
          <a:stretch>
            <a:fillRect/>
          </a:stretch>
        </p:blipFill>
        <p:spPr>
          <a:xfrm>
            <a:off x="8081463" y="2916142"/>
            <a:ext cx="704948" cy="981212"/>
          </a:xfrm>
          <a:prstGeom prst="rect">
            <a:avLst/>
          </a:prstGeom>
        </p:spPr>
      </p:pic>
      <p:pic>
        <p:nvPicPr>
          <p:cNvPr id="13" name="صورة 12">
            <a:extLst>
              <a:ext uri="{FF2B5EF4-FFF2-40B4-BE49-F238E27FC236}">
                <a16:creationId xmlns:a16="http://schemas.microsoft.com/office/drawing/2014/main" id="{1E1D29CB-F55B-99F8-0114-B2FBCC732C36}"/>
              </a:ext>
            </a:extLst>
          </p:cNvPr>
          <p:cNvPicPr>
            <a:picLocks noChangeAspect="1"/>
          </p:cNvPicPr>
          <p:nvPr/>
        </p:nvPicPr>
        <p:blipFill>
          <a:blip r:embed="rId5">
            <a:duotone>
              <a:prstClr val="black"/>
              <a:schemeClr val="accent4">
                <a:tint val="45000"/>
                <a:satMod val="400000"/>
              </a:schemeClr>
            </a:duotone>
          </a:blip>
          <a:stretch>
            <a:fillRect/>
          </a:stretch>
        </p:blipFill>
        <p:spPr>
          <a:xfrm>
            <a:off x="8138621" y="4004028"/>
            <a:ext cx="658800" cy="920383"/>
          </a:xfrm>
          <a:prstGeom prst="rect">
            <a:avLst/>
          </a:prstGeom>
        </p:spPr>
      </p:pic>
      <p:sp>
        <p:nvSpPr>
          <p:cNvPr id="22" name="مربع نص 21">
            <a:extLst>
              <a:ext uri="{FF2B5EF4-FFF2-40B4-BE49-F238E27FC236}">
                <a16:creationId xmlns:a16="http://schemas.microsoft.com/office/drawing/2014/main" id="{D05349FC-563F-315D-1858-9BE4340BC0F3}"/>
              </a:ext>
            </a:extLst>
          </p:cNvPr>
          <p:cNvSpPr txBox="1"/>
          <p:nvPr/>
        </p:nvSpPr>
        <p:spPr>
          <a:xfrm>
            <a:off x="0" y="585143"/>
            <a:ext cx="9144000" cy="369332"/>
          </a:xfrm>
          <a:prstGeom prst="rect">
            <a:avLst/>
          </a:prstGeom>
          <a:noFill/>
        </p:spPr>
        <p:txBody>
          <a:bodyPr wrap="square">
            <a:spAutoFit/>
          </a:bodyPr>
          <a:lstStyle/>
          <a:p>
            <a:pPr algn="r" rtl="1"/>
            <a:r>
              <a:rPr lang="ar-SA" dirty="0">
                <a:solidFill>
                  <a:schemeClr val="accent1">
                    <a:lumMod val="75000"/>
                  </a:schemeClr>
                </a:solidFill>
                <a:latin typeface="Roboto" panose="02000000000000000000" pitchFamily="2" charset="0"/>
                <a:cs typeface="Sultan bold" pitchFamily="2" charset="-78"/>
              </a:rPr>
              <a:t>أنواع المستشعرات و أمثلتها </a:t>
            </a:r>
            <a:endParaRPr lang="ar-SA" dirty="0"/>
          </a:p>
        </p:txBody>
      </p:sp>
    </p:spTree>
    <p:extLst>
      <p:ext uri="{BB962C8B-B14F-4D97-AF65-F5344CB8AC3E}">
        <p14:creationId xmlns:p14="http://schemas.microsoft.com/office/powerpoint/2010/main" val="21867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p:bldP spid="20" grpId="0"/>
      <p:bldP spid="21" grpId="0"/>
      <p:bldP spid="24" grpId="0"/>
      <p:bldP spid="25"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12" name="مربع نص 11">
            <a:extLst>
              <a:ext uri="{FF2B5EF4-FFF2-40B4-BE49-F238E27FC236}">
                <a16:creationId xmlns:a16="http://schemas.microsoft.com/office/drawing/2014/main" id="{257CA980-90D2-DE19-2B61-35C0D5AC10D3}"/>
              </a:ext>
            </a:extLst>
          </p:cNvPr>
          <p:cNvSpPr txBox="1"/>
          <p:nvPr/>
        </p:nvSpPr>
        <p:spPr>
          <a:xfrm>
            <a:off x="2203720" y="995855"/>
            <a:ext cx="5905112" cy="369332"/>
          </a:xfrm>
          <a:prstGeom prst="rect">
            <a:avLst/>
          </a:prstGeom>
          <a:noFill/>
        </p:spPr>
        <p:txBody>
          <a:bodyPr wrap="square">
            <a:spAutoFit/>
          </a:bodyPr>
          <a:lstStyle/>
          <a:p>
            <a:pPr algn="r" rtl="1"/>
            <a:r>
              <a:rPr lang="ar-SA" b="0" i="0" dirty="0">
                <a:solidFill>
                  <a:srgbClr val="E50069"/>
                </a:solidFill>
                <a:effectLst/>
                <a:latin typeface="Roboto" panose="02000000000000000000" pitchFamily="2" charset="0"/>
              </a:rPr>
              <a:t>تكتشف مستشعرات الضـوء وجـود الضـوء بأنواعه ودرجاته المختلفة.</a:t>
            </a:r>
            <a:endParaRPr lang="ar-SA" dirty="0">
              <a:solidFill>
                <a:srgbClr val="E50069"/>
              </a:solidFill>
            </a:endParaRPr>
          </a:p>
        </p:txBody>
      </p:sp>
      <p:sp>
        <p:nvSpPr>
          <p:cNvPr id="14" name="مربع نص 13">
            <a:extLst>
              <a:ext uri="{FF2B5EF4-FFF2-40B4-BE49-F238E27FC236}">
                <a16:creationId xmlns:a16="http://schemas.microsoft.com/office/drawing/2014/main" id="{D87C51A8-8CF0-0169-3601-7F2E41E0FECA}"/>
              </a:ext>
            </a:extLst>
          </p:cNvPr>
          <p:cNvSpPr txBox="1"/>
          <p:nvPr/>
        </p:nvSpPr>
        <p:spPr>
          <a:xfrm>
            <a:off x="52179" y="906405"/>
            <a:ext cx="2378394" cy="646331"/>
          </a:xfrm>
          <a:prstGeom prst="rect">
            <a:avLst/>
          </a:prstGeom>
          <a:noFill/>
        </p:spPr>
        <p:txBody>
          <a:bodyPr wrap="square">
            <a:spAutoFit/>
          </a:bodyPr>
          <a:lstStyle/>
          <a:p>
            <a:pPr algn="ctr" rtl="1"/>
            <a:r>
              <a:rPr lang="ar-SA" b="0" i="0" dirty="0">
                <a:solidFill>
                  <a:srgbClr val="E50069"/>
                </a:solidFill>
                <a:effectLst/>
                <a:latin typeface="Roboto" panose="02000000000000000000" pitchFamily="2" charset="0"/>
              </a:rPr>
              <a:t>مستشعر الأشعة تحت الحمراء،</a:t>
            </a:r>
            <a:br>
              <a:rPr lang="ar-SA" dirty="0">
                <a:solidFill>
                  <a:srgbClr val="E50069"/>
                </a:solidFill>
              </a:rPr>
            </a:br>
            <a:r>
              <a:rPr lang="ar-SA" b="0" i="0" dirty="0">
                <a:solidFill>
                  <a:srgbClr val="E50069"/>
                </a:solidFill>
                <a:effectLst/>
                <a:latin typeface="Roboto" panose="02000000000000000000" pitchFamily="2" charset="0"/>
              </a:rPr>
              <a:t>كاشف الضوء، كاشف اللهب.</a:t>
            </a:r>
            <a:endParaRPr lang="ar-SA" dirty="0">
              <a:solidFill>
                <a:srgbClr val="E50069"/>
              </a:solidFill>
            </a:endParaRPr>
          </a:p>
        </p:txBody>
      </p:sp>
      <p:sp>
        <p:nvSpPr>
          <p:cNvPr id="18" name="مربع نص 17">
            <a:extLst>
              <a:ext uri="{FF2B5EF4-FFF2-40B4-BE49-F238E27FC236}">
                <a16:creationId xmlns:a16="http://schemas.microsoft.com/office/drawing/2014/main" id="{D0FD9B28-7FF5-B84A-DB90-910143DE0FA0}"/>
              </a:ext>
            </a:extLst>
          </p:cNvPr>
          <p:cNvSpPr txBox="1"/>
          <p:nvPr/>
        </p:nvSpPr>
        <p:spPr>
          <a:xfrm>
            <a:off x="2239092" y="1856584"/>
            <a:ext cx="5826872"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0" i="0" dirty="0">
                <a:solidFill>
                  <a:schemeClr val="accent1">
                    <a:lumMod val="75000"/>
                  </a:schemeClr>
                </a:solidFill>
                <a:effectLst/>
                <a:latin typeface="Roboto" panose="02000000000000000000" pitchFamily="2" charset="0"/>
              </a:rPr>
              <a:t>تكتشف مستشعرات الإشعاع أي إشعاع في البيئة المحيطة.</a:t>
            </a:r>
            <a:endParaRPr lang="ar-SA" dirty="0">
              <a:solidFill>
                <a:schemeClr val="accent1">
                  <a:lumMod val="75000"/>
                </a:schemeClr>
              </a:solidFill>
            </a:endParaRPr>
          </a:p>
        </p:txBody>
      </p:sp>
      <p:sp>
        <p:nvSpPr>
          <p:cNvPr id="19" name="مربع نص 18">
            <a:extLst>
              <a:ext uri="{FF2B5EF4-FFF2-40B4-BE49-F238E27FC236}">
                <a16:creationId xmlns:a16="http://schemas.microsoft.com/office/drawing/2014/main" id="{12C26D71-2F29-2AD2-62B9-869B490EFDFE}"/>
              </a:ext>
            </a:extLst>
          </p:cNvPr>
          <p:cNvSpPr txBox="1"/>
          <p:nvPr/>
        </p:nvSpPr>
        <p:spPr>
          <a:xfrm>
            <a:off x="-44890" y="1704836"/>
            <a:ext cx="2378395" cy="646331"/>
          </a:xfrm>
          <a:prstGeom prst="rect">
            <a:avLst/>
          </a:prstGeom>
          <a:noFill/>
        </p:spPr>
        <p:txBody>
          <a:bodyPr wrap="square">
            <a:spAutoFit/>
          </a:bodyPr>
          <a:lstStyle/>
          <a:p>
            <a:pPr algn="r" rtl="1"/>
            <a:r>
              <a:rPr lang="ar-SA" b="0" i="0" dirty="0">
                <a:solidFill>
                  <a:schemeClr val="accent1">
                    <a:lumMod val="75000"/>
                  </a:schemeClr>
                </a:solidFill>
                <a:effectLst/>
                <a:latin typeface="Roboto" panose="02000000000000000000" pitchFamily="2" charset="0"/>
              </a:rPr>
              <a:t>عداد </a:t>
            </a:r>
            <a:r>
              <a:rPr lang="ar-SA" b="0" i="0" dirty="0" err="1">
                <a:solidFill>
                  <a:schemeClr val="accent1">
                    <a:lumMod val="75000"/>
                  </a:schemeClr>
                </a:solidFill>
                <a:effectLst/>
                <a:latin typeface="Roboto" panose="02000000000000000000" pitchFamily="2" charset="0"/>
              </a:rPr>
              <a:t>جيجر</a:t>
            </a:r>
            <a:r>
              <a:rPr lang="ar-SA" b="0" i="0" dirty="0">
                <a:solidFill>
                  <a:schemeClr val="accent1">
                    <a:lumMod val="75000"/>
                  </a:schemeClr>
                </a:solidFill>
                <a:effectLst/>
                <a:latin typeface="Roboto" panose="02000000000000000000" pitchFamily="2" charset="0"/>
              </a:rPr>
              <a:t> مولر، </a:t>
            </a:r>
            <a:r>
              <a:rPr lang="ar-SA" b="0" i="0" dirty="0" err="1">
                <a:solidFill>
                  <a:schemeClr val="accent1">
                    <a:lumMod val="75000"/>
                  </a:schemeClr>
                </a:solidFill>
                <a:effectLst/>
                <a:latin typeface="Roboto" panose="02000000000000000000" pitchFamily="2" charset="0"/>
              </a:rPr>
              <a:t>کاشف</a:t>
            </a:r>
            <a:br>
              <a:rPr lang="ar-SA" dirty="0">
                <a:solidFill>
                  <a:schemeClr val="accent1">
                    <a:lumMod val="75000"/>
                  </a:schemeClr>
                </a:solidFill>
              </a:rPr>
            </a:br>
            <a:r>
              <a:rPr lang="ar-SA" b="0" i="0" dirty="0">
                <a:solidFill>
                  <a:schemeClr val="accent1">
                    <a:lumMod val="75000"/>
                  </a:schemeClr>
                </a:solidFill>
                <a:effectLst/>
                <a:latin typeface="Roboto" panose="02000000000000000000" pitchFamily="2" charset="0"/>
              </a:rPr>
              <a:t>النيوترون.</a:t>
            </a:r>
            <a:endParaRPr lang="ar-SA" dirty="0">
              <a:solidFill>
                <a:schemeClr val="accent1">
                  <a:lumMod val="75000"/>
                </a:schemeClr>
              </a:solidFill>
            </a:endParaRPr>
          </a:p>
        </p:txBody>
      </p:sp>
      <p:sp>
        <p:nvSpPr>
          <p:cNvPr id="20" name="مربع نص 19">
            <a:extLst>
              <a:ext uri="{FF2B5EF4-FFF2-40B4-BE49-F238E27FC236}">
                <a16:creationId xmlns:a16="http://schemas.microsoft.com/office/drawing/2014/main" id="{7EBC4B9F-0293-B9E8-6FBF-B45577EC3C32}"/>
              </a:ext>
            </a:extLst>
          </p:cNvPr>
          <p:cNvSpPr txBox="1"/>
          <p:nvPr/>
        </p:nvSpPr>
        <p:spPr>
          <a:xfrm>
            <a:off x="2164744" y="2577013"/>
            <a:ext cx="5873166" cy="92333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0" i="0" dirty="0">
                <a:solidFill>
                  <a:srgbClr val="FF0000"/>
                </a:solidFill>
                <a:effectLst/>
                <a:latin typeface="Roboto" panose="02000000000000000000" pitchFamily="2" charset="0"/>
              </a:rPr>
              <a:t>تحدد مستشعرات درجـة الحـرارة كميـة الحـرارة أو  البرودة داخل النظام. يجب أن تكون مستشعرات درجة الحرارة </a:t>
            </a:r>
            <a:r>
              <a:rPr lang="ar-SA" b="0" i="0" dirty="0" err="1">
                <a:solidFill>
                  <a:srgbClr val="FF0000"/>
                </a:solidFill>
                <a:effectLst/>
                <a:latin typeface="Roboto" panose="02000000000000000000" pitchFamily="2" charset="0"/>
              </a:rPr>
              <a:t>التلامسية</a:t>
            </a:r>
            <a:r>
              <a:rPr lang="ar-SA" b="0" i="0" dirty="0">
                <a:solidFill>
                  <a:srgbClr val="FF0000"/>
                </a:solidFill>
                <a:effectLst/>
                <a:latin typeface="Roboto" panose="02000000000000000000" pitchFamily="2" charset="0"/>
              </a:rPr>
              <a:t> على اتصال بالجسم المستهدف. تعمل مستشعرات درجة الحرارة غير </a:t>
            </a:r>
            <a:r>
              <a:rPr lang="ar-SA" b="0" i="0" dirty="0" err="1">
                <a:solidFill>
                  <a:srgbClr val="FF0000"/>
                </a:solidFill>
                <a:effectLst/>
                <a:latin typeface="Roboto" panose="02000000000000000000" pitchFamily="2" charset="0"/>
              </a:rPr>
              <a:t>التلامسية</a:t>
            </a:r>
            <a:r>
              <a:rPr lang="ar-SA" b="0" i="0" dirty="0">
                <a:solidFill>
                  <a:srgbClr val="FF0000"/>
                </a:solidFill>
                <a:effectLst/>
                <a:latin typeface="Roboto" panose="02000000000000000000" pitchFamily="2" charset="0"/>
              </a:rPr>
              <a:t> على قياس درجة الحرارة من مسافة بعيدة.</a:t>
            </a:r>
            <a:endParaRPr lang="ar-SA" dirty="0">
              <a:solidFill>
                <a:srgbClr val="FF0000"/>
              </a:solidFill>
            </a:endParaRPr>
          </a:p>
        </p:txBody>
      </p:sp>
      <p:sp>
        <p:nvSpPr>
          <p:cNvPr id="21" name="مربع نص 20">
            <a:extLst>
              <a:ext uri="{FF2B5EF4-FFF2-40B4-BE49-F238E27FC236}">
                <a16:creationId xmlns:a16="http://schemas.microsoft.com/office/drawing/2014/main" id="{C35E1199-2D10-38EC-FF96-76B735886D17}"/>
              </a:ext>
            </a:extLst>
          </p:cNvPr>
          <p:cNvSpPr txBox="1"/>
          <p:nvPr/>
        </p:nvSpPr>
        <p:spPr>
          <a:xfrm>
            <a:off x="-174675" y="2662131"/>
            <a:ext cx="2378395" cy="646331"/>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ميزان الحرارة، مقياس السعرات</a:t>
            </a:r>
            <a:br>
              <a:rPr lang="ar-SA" dirty="0">
                <a:solidFill>
                  <a:srgbClr val="FF0000"/>
                </a:solidFill>
              </a:rPr>
            </a:br>
            <a:r>
              <a:rPr lang="ar-SA" b="0" i="0" dirty="0">
                <a:solidFill>
                  <a:srgbClr val="FF0000"/>
                </a:solidFill>
                <a:effectLst/>
                <a:latin typeface="Roboto" panose="02000000000000000000" pitchFamily="2" charset="0"/>
              </a:rPr>
              <a:t>الحرارية، مقياس درجة حرارة.</a:t>
            </a:r>
            <a:endParaRPr lang="ar-SA" dirty="0">
              <a:solidFill>
                <a:srgbClr val="FF0000"/>
              </a:solidFill>
            </a:endParaRPr>
          </a:p>
        </p:txBody>
      </p:sp>
      <p:sp>
        <p:nvSpPr>
          <p:cNvPr id="24" name="مربع نص 23">
            <a:extLst>
              <a:ext uri="{FF2B5EF4-FFF2-40B4-BE49-F238E27FC236}">
                <a16:creationId xmlns:a16="http://schemas.microsoft.com/office/drawing/2014/main" id="{DFAD7103-8CFC-AD13-4F90-05379416FA2E}"/>
              </a:ext>
            </a:extLst>
          </p:cNvPr>
          <p:cNvSpPr txBox="1"/>
          <p:nvPr/>
        </p:nvSpPr>
        <p:spPr>
          <a:xfrm>
            <a:off x="2164744" y="3783056"/>
            <a:ext cx="5858351"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0" i="0" dirty="0">
                <a:solidFill>
                  <a:srgbClr val="202124"/>
                </a:solidFill>
                <a:effectLst/>
                <a:latin typeface="Roboto" panose="02000000000000000000" pitchFamily="2" charset="0"/>
              </a:rPr>
              <a:t>تحدد المستشعرات الكيميائية التركيز الكيميائي داخل النظام.</a:t>
            </a:r>
            <a:endParaRPr lang="ar-SA" dirty="0">
              <a:solidFill>
                <a:schemeClr val="accent6">
                  <a:lumMod val="50000"/>
                </a:schemeClr>
              </a:solidFill>
            </a:endParaRPr>
          </a:p>
        </p:txBody>
      </p:sp>
      <p:sp>
        <p:nvSpPr>
          <p:cNvPr id="25" name="مربع نص 24">
            <a:extLst>
              <a:ext uri="{FF2B5EF4-FFF2-40B4-BE49-F238E27FC236}">
                <a16:creationId xmlns:a16="http://schemas.microsoft.com/office/drawing/2014/main" id="{DDFF2052-5BA7-E4F0-6DAD-8F139E9DDA2D}"/>
              </a:ext>
            </a:extLst>
          </p:cNvPr>
          <p:cNvSpPr txBox="1"/>
          <p:nvPr/>
        </p:nvSpPr>
        <p:spPr>
          <a:xfrm>
            <a:off x="52179" y="3644556"/>
            <a:ext cx="2267744" cy="646331"/>
          </a:xfrm>
          <a:prstGeom prst="rect">
            <a:avLst/>
          </a:prstGeom>
          <a:noFill/>
        </p:spPr>
        <p:txBody>
          <a:bodyPr wrap="square">
            <a:spAutoFit/>
          </a:bodyPr>
          <a:lstStyle/>
          <a:p>
            <a:pPr algn="ctr" rtl="1"/>
            <a:r>
              <a:rPr lang="ar-SA" b="0" i="0" dirty="0">
                <a:solidFill>
                  <a:srgbClr val="202124"/>
                </a:solidFill>
                <a:effectLst/>
                <a:latin typeface="Roboto" panose="02000000000000000000" pitchFamily="2" charset="0"/>
              </a:rPr>
              <a:t>جهاز قياس الكحول، كاشف</a:t>
            </a:r>
            <a:br>
              <a:rPr lang="ar-SA" dirty="0"/>
            </a:br>
            <a:r>
              <a:rPr lang="ar-SA" b="0" i="0" dirty="0">
                <a:solidFill>
                  <a:srgbClr val="202124"/>
                </a:solidFill>
                <a:effectLst/>
                <a:latin typeface="Roboto" panose="02000000000000000000" pitchFamily="2" charset="0"/>
              </a:rPr>
              <a:t>الدخان.</a:t>
            </a:r>
            <a:endParaRPr lang="ar-SA" dirty="0">
              <a:solidFill>
                <a:schemeClr val="accent6">
                  <a:lumMod val="50000"/>
                </a:schemeClr>
              </a:solidFill>
            </a:endParaRPr>
          </a:p>
        </p:txBody>
      </p:sp>
      <p:pic>
        <p:nvPicPr>
          <p:cNvPr id="3" name="صورة 2">
            <a:extLst>
              <a:ext uri="{FF2B5EF4-FFF2-40B4-BE49-F238E27FC236}">
                <a16:creationId xmlns:a16="http://schemas.microsoft.com/office/drawing/2014/main" id="{3BB90A84-9449-3CD1-6FFF-5C7A5F2BE8ED}"/>
              </a:ext>
            </a:extLst>
          </p:cNvPr>
          <p:cNvPicPr>
            <a:picLocks noChangeAspect="1"/>
          </p:cNvPicPr>
          <p:nvPr/>
        </p:nvPicPr>
        <p:blipFill>
          <a:blip r:embed="rId2"/>
          <a:stretch>
            <a:fillRect/>
          </a:stretch>
        </p:blipFill>
        <p:spPr>
          <a:xfrm>
            <a:off x="8137411" y="825066"/>
            <a:ext cx="684000" cy="709024"/>
          </a:xfrm>
          <a:prstGeom prst="rect">
            <a:avLst/>
          </a:prstGeom>
        </p:spPr>
      </p:pic>
      <p:pic>
        <p:nvPicPr>
          <p:cNvPr id="5" name="صورة 4">
            <a:extLst>
              <a:ext uri="{FF2B5EF4-FFF2-40B4-BE49-F238E27FC236}">
                <a16:creationId xmlns:a16="http://schemas.microsoft.com/office/drawing/2014/main" id="{C23B3108-1EB3-8335-A74C-8C0A84402F0C}"/>
              </a:ext>
            </a:extLst>
          </p:cNvPr>
          <p:cNvPicPr>
            <a:picLocks noChangeAspect="1"/>
          </p:cNvPicPr>
          <p:nvPr/>
        </p:nvPicPr>
        <p:blipFill>
          <a:blip r:embed="rId3">
            <a:duotone>
              <a:prstClr val="black"/>
              <a:schemeClr val="accent1">
                <a:tint val="45000"/>
                <a:satMod val="400000"/>
              </a:schemeClr>
            </a:duotone>
          </a:blip>
          <a:stretch>
            <a:fillRect/>
          </a:stretch>
        </p:blipFill>
        <p:spPr>
          <a:xfrm>
            <a:off x="8137411" y="1692400"/>
            <a:ext cx="684000" cy="833917"/>
          </a:xfrm>
          <a:prstGeom prst="rect">
            <a:avLst/>
          </a:prstGeom>
        </p:spPr>
      </p:pic>
      <p:pic>
        <p:nvPicPr>
          <p:cNvPr id="7" name="صورة 6">
            <a:extLst>
              <a:ext uri="{FF2B5EF4-FFF2-40B4-BE49-F238E27FC236}">
                <a16:creationId xmlns:a16="http://schemas.microsoft.com/office/drawing/2014/main" id="{98B495AD-37DB-F105-D6D6-D29580D6CEBC}"/>
              </a:ext>
            </a:extLst>
          </p:cNvPr>
          <p:cNvPicPr>
            <a:picLocks noChangeAspect="1"/>
          </p:cNvPicPr>
          <p:nvPr/>
        </p:nvPicPr>
        <p:blipFill>
          <a:blip r:embed="rId4">
            <a:duotone>
              <a:prstClr val="black"/>
              <a:schemeClr val="accent2">
                <a:tint val="45000"/>
                <a:satMod val="400000"/>
              </a:schemeClr>
            </a:duotone>
          </a:blip>
          <a:stretch>
            <a:fillRect/>
          </a:stretch>
        </p:blipFill>
        <p:spPr>
          <a:xfrm>
            <a:off x="8137411" y="2579800"/>
            <a:ext cx="684000" cy="981391"/>
          </a:xfrm>
          <a:prstGeom prst="rect">
            <a:avLst/>
          </a:prstGeom>
        </p:spPr>
      </p:pic>
      <p:pic>
        <p:nvPicPr>
          <p:cNvPr id="9" name="صورة 8">
            <a:extLst>
              <a:ext uri="{FF2B5EF4-FFF2-40B4-BE49-F238E27FC236}">
                <a16:creationId xmlns:a16="http://schemas.microsoft.com/office/drawing/2014/main" id="{CCD77664-329F-4993-92F4-11EFB1D59182}"/>
              </a:ext>
            </a:extLst>
          </p:cNvPr>
          <p:cNvPicPr>
            <a:picLocks noChangeAspect="1"/>
          </p:cNvPicPr>
          <p:nvPr/>
        </p:nvPicPr>
        <p:blipFill>
          <a:blip r:embed="rId5">
            <a:grayscl/>
          </a:blip>
          <a:stretch>
            <a:fillRect/>
          </a:stretch>
        </p:blipFill>
        <p:spPr>
          <a:xfrm>
            <a:off x="8137411" y="3531449"/>
            <a:ext cx="684000" cy="801257"/>
          </a:xfrm>
          <a:prstGeom prst="rect">
            <a:avLst/>
          </a:prstGeom>
        </p:spPr>
      </p:pic>
      <p:pic>
        <p:nvPicPr>
          <p:cNvPr id="11" name="صورة 10">
            <a:extLst>
              <a:ext uri="{FF2B5EF4-FFF2-40B4-BE49-F238E27FC236}">
                <a16:creationId xmlns:a16="http://schemas.microsoft.com/office/drawing/2014/main" id="{CD6B060D-F082-D609-F8B7-451FF33E3601}"/>
              </a:ext>
            </a:extLst>
          </p:cNvPr>
          <p:cNvPicPr>
            <a:picLocks noChangeAspect="1"/>
          </p:cNvPicPr>
          <p:nvPr/>
        </p:nvPicPr>
        <p:blipFill>
          <a:blip r:embed="rId6">
            <a:duotone>
              <a:prstClr val="black"/>
              <a:schemeClr val="accent5">
                <a:tint val="45000"/>
                <a:satMod val="400000"/>
              </a:schemeClr>
            </a:duotone>
          </a:blip>
          <a:stretch>
            <a:fillRect/>
          </a:stretch>
        </p:blipFill>
        <p:spPr>
          <a:xfrm>
            <a:off x="8137411" y="4303375"/>
            <a:ext cx="684000" cy="730850"/>
          </a:xfrm>
          <a:prstGeom prst="rect">
            <a:avLst/>
          </a:prstGeom>
        </p:spPr>
      </p:pic>
      <p:sp>
        <p:nvSpPr>
          <p:cNvPr id="13" name="مربع نص 12">
            <a:extLst>
              <a:ext uri="{FF2B5EF4-FFF2-40B4-BE49-F238E27FC236}">
                <a16:creationId xmlns:a16="http://schemas.microsoft.com/office/drawing/2014/main" id="{3F877D6C-A4E0-B392-B5B3-929F5311B2E6}"/>
              </a:ext>
            </a:extLst>
          </p:cNvPr>
          <p:cNvSpPr txBox="1"/>
          <p:nvPr/>
        </p:nvSpPr>
        <p:spPr>
          <a:xfrm>
            <a:off x="2164744" y="4441595"/>
            <a:ext cx="5807404"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0" i="0" dirty="0">
                <a:solidFill>
                  <a:srgbClr val="25C6FF"/>
                </a:solidFill>
                <a:effectLst/>
                <a:latin typeface="Roboto" panose="02000000000000000000" pitchFamily="2" charset="0"/>
              </a:rPr>
              <a:t>يمكن للمستشعرات الحيوية اكتشاف الخصائص البيولوجية في الكائنات الحية.</a:t>
            </a:r>
            <a:endParaRPr lang="ar-SA" dirty="0">
              <a:solidFill>
                <a:srgbClr val="25C6FF"/>
              </a:solidFill>
            </a:endParaRPr>
          </a:p>
        </p:txBody>
      </p:sp>
      <p:sp>
        <p:nvSpPr>
          <p:cNvPr id="16" name="مربع نص 15">
            <a:extLst>
              <a:ext uri="{FF2B5EF4-FFF2-40B4-BE49-F238E27FC236}">
                <a16:creationId xmlns:a16="http://schemas.microsoft.com/office/drawing/2014/main" id="{E0787BC1-AD5D-C0E2-0202-E46C25A7514A}"/>
              </a:ext>
            </a:extLst>
          </p:cNvPr>
          <p:cNvSpPr txBox="1"/>
          <p:nvPr/>
        </p:nvSpPr>
        <p:spPr>
          <a:xfrm>
            <a:off x="162829" y="4237095"/>
            <a:ext cx="2267744" cy="1200329"/>
          </a:xfrm>
          <a:prstGeom prst="rect">
            <a:avLst/>
          </a:prstGeom>
          <a:noFill/>
        </p:spPr>
        <p:txBody>
          <a:bodyPr wrap="square">
            <a:spAutoFit/>
          </a:bodyPr>
          <a:lstStyle/>
          <a:p>
            <a:pPr algn="ctr" rtl="1"/>
            <a:r>
              <a:rPr lang="ar-SA" b="0" i="0" dirty="0">
                <a:solidFill>
                  <a:srgbClr val="25C6FF"/>
                </a:solidFill>
                <a:effectLst/>
                <a:latin typeface="Roboto" panose="02000000000000000000" pitchFamily="2" charset="0"/>
              </a:rPr>
              <a:t>مستشعر الجلوكوز في الدم،</a:t>
            </a:r>
            <a:br>
              <a:rPr lang="ar-SA" dirty="0">
                <a:solidFill>
                  <a:srgbClr val="25C6FF"/>
                </a:solidFill>
              </a:rPr>
            </a:br>
            <a:r>
              <a:rPr lang="ar-SA" b="0" i="0" dirty="0">
                <a:solidFill>
                  <a:srgbClr val="25C6FF"/>
                </a:solidFill>
                <a:effectLst/>
                <a:latin typeface="Roboto" panose="02000000000000000000" pitchFamily="2" charset="0"/>
              </a:rPr>
              <a:t>مقياس أكسجين المسمم، جهاز</a:t>
            </a:r>
            <a:br>
              <a:rPr lang="ar-SA" dirty="0">
                <a:solidFill>
                  <a:srgbClr val="25C6FF"/>
                </a:solidFill>
              </a:rPr>
            </a:br>
            <a:r>
              <a:rPr lang="ar-SA" b="0" i="0" dirty="0">
                <a:solidFill>
                  <a:srgbClr val="25C6FF"/>
                </a:solidFill>
                <a:effectLst/>
                <a:latin typeface="Roboto" panose="02000000000000000000" pitchFamily="2" charset="0"/>
              </a:rPr>
              <a:t>تخطيط القلب.</a:t>
            </a:r>
            <a:br>
              <a:rPr lang="ar-SA" dirty="0">
                <a:solidFill>
                  <a:srgbClr val="25C6FF"/>
                </a:solidFill>
              </a:rPr>
            </a:br>
            <a:endParaRPr lang="ar-SA" dirty="0">
              <a:solidFill>
                <a:srgbClr val="25C6FF"/>
              </a:solidFill>
            </a:endParaRPr>
          </a:p>
        </p:txBody>
      </p:sp>
      <p:sp>
        <p:nvSpPr>
          <p:cNvPr id="17" name="مربع نص 16">
            <a:extLst>
              <a:ext uri="{FF2B5EF4-FFF2-40B4-BE49-F238E27FC236}">
                <a16:creationId xmlns:a16="http://schemas.microsoft.com/office/drawing/2014/main" id="{F145BA81-F800-CA80-EAB8-9A17B44AA35F}"/>
              </a:ext>
            </a:extLst>
          </p:cNvPr>
          <p:cNvSpPr txBox="1"/>
          <p:nvPr/>
        </p:nvSpPr>
        <p:spPr>
          <a:xfrm>
            <a:off x="0" y="585143"/>
            <a:ext cx="9144000" cy="369332"/>
          </a:xfrm>
          <a:prstGeom prst="rect">
            <a:avLst/>
          </a:prstGeom>
          <a:noFill/>
        </p:spPr>
        <p:txBody>
          <a:bodyPr wrap="square">
            <a:spAutoFit/>
          </a:bodyPr>
          <a:lstStyle/>
          <a:p>
            <a:pPr algn="r" rtl="1"/>
            <a:r>
              <a:rPr lang="ar-SA" dirty="0">
                <a:solidFill>
                  <a:schemeClr val="accent1">
                    <a:lumMod val="75000"/>
                  </a:schemeClr>
                </a:solidFill>
                <a:latin typeface="Roboto" panose="02000000000000000000" pitchFamily="2" charset="0"/>
                <a:cs typeface="Sultan bold" pitchFamily="2" charset="-78"/>
              </a:rPr>
              <a:t>أنواع المستشعرات و أمثلتها </a:t>
            </a:r>
            <a:endParaRPr lang="ar-SA" dirty="0"/>
          </a:p>
        </p:txBody>
      </p:sp>
    </p:spTree>
    <p:extLst>
      <p:ext uri="{BB962C8B-B14F-4D97-AF65-F5344CB8AC3E}">
        <p14:creationId xmlns:p14="http://schemas.microsoft.com/office/powerpoint/2010/main" val="32092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19" grpId="0"/>
      <p:bldP spid="20" grpId="0"/>
      <p:bldP spid="21" grpId="0"/>
      <p:bldP spid="24" grpId="0"/>
      <p:bldP spid="25" grpId="0"/>
      <p:bldP spid="13"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D0621878-2A55-9D8A-3F36-581E27831597}"/>
              </a:ext>
            </a:extLst>
          </p:cNvPr>
          <p:cNvSpPr txBox="1"/>
          <p:nvPr/>
        </p:nvSpPr>
        <p:spPr>
          <a:xfrm>
            <a:off x="0" y="585143"/>
            <a:ext cx="9144000" cy="646331"/>
          </a:xfrm>
          <a:prstGeom prst="rect">
            <a:avLst/>
          </a:prstGeom>
          <a:noFill/>
        </p:spPr>
        <p:txBody>
          <a:bodyPr wrap="square">
            <a:spAutoFit/>
          </a:bodyPr>
          <a:lstStyle/>
          <a:p>
            <a:pPr algn="r" rtl="1"/>
            <a:br>
              <a:rPr lang="ar-SA" dirty="0"/>
            </a:br>
            <a:endParaRPr lang="ar-SA" dirty="0"/>
          </a:p>
        </p:txBody>
      </p:sp>
      <p:pic>
        <p:nvPicPr>
          <p:cNvPr id="7" name="صورة 6">
            <a:extLst>
              <a:ext uri="{FF2B5EF4-FFF2-40B4-BE49-F238E27FC236}">
                <a16:creationId xmlns:a16="http://schemas.microsoft.com/office/drawing/2014/main" id="{568825BF-1753-9529-29EE-1A9E6C37ACAB}"/>
              </a:ext>
            </a:extLst>
          </p:cNvPr>
          <p:cNvPicPr>
            <a:picLocks noChangeAspect="1"/>
          </p:cNvPicPr>
          <p:nvPr/>
        </p:nvPicPr>
        <p:blipFill>
          <a:blip r:embed="rId2"/>
          <a:stretch>
            <a:fillRect/>
          </a:stretch>
        </p:blipFill>
        <p:spPr>
          <a:xfrm>
            <a:off x="423283" y="2571750"/>
            <a:ext cx="8297433" cy="1838582"/>
          </a:xfrm>
          <a:prstGeom prst="rect">
            <a:avLst/>
          </a:prstGeom>
        </p:spPr>
      </p:pic>
      <p:sp>
        <p:nvSpPr>
          <p:cNvPr id="9" name="مربع نص 8">
            <a:extLst>
              <a:ext uri="{FF2B5EF4-FFF2-40B4-BE49-F238E27FC236}">
                <a16:creationId xmlns:a16="http://schemas.microsoft.com/office/drawing/2014/main" id="{EE286253-C57D-A76D-15A9-9C1226667D4A}"/>
              </a:ext>
            </a:extLst>
          </p:cNvPr>
          <p:cNvSpPr txBox="1"/>
          <p:nvPr/>
        </p:nvSpPr>
        <p:spPr>
          <a:xfrm>
            <a:off x="179512" y="1046808"/>
            <a:ext cx="8767778" cy="1046440"/>
          </a:xfrm>
          <a:prstGeom prst="rect">
            <a:avLst/>
          </a:prstGeom>
          <a:noFill/>
        </p:spPr>
        <p:txBody>
          <a:bodyPr wrap="square">
            <a:spAutoFit/>
          </a:bodyPr>
          <a:lstStyle/>
          <a:p>
            <a:pPr algn="r" rtl="1"/>
            <a:r>
              <a:rPr lang="ar-SA" sz="2400" dirty="0">
                <a:solidFill>
                  <a:schemeClr val="accent1">
                    <a:lumMod val="75000"/>
                  </a:schemeClr>
                </a:solidFill>
                <a:latin typeface="Roboto" panose="02000000000000000000" pitchFamily="2" charset="0"/>
                <a:cs typeface="Sultan bold" pitchFamily="2" charset="-78"/>
              </a:rPr>
              <a:t>المشغلات </a:t>
            </a:r>
            <a:r>
              <a:rPr lang="en-US" sz="2400" dirty="0">
                <a:solidFill>
                  <a:schemeClr val="accent1">
                    <a:lumMod val="75000"/>
                  </a:schemeClr>
                </a:solidFill>
                <a:latin typeface="Roboto" panose="02000000000000000000" pitchFamily="2" charset="0"/>
                <a:cs typeface="Sultan bold" pitchFamily="2" charset="-78"/>
              </a:rPr>
              <a:t>The Actuators</a:t>
            </a:r>
            <a:endParaRPr lang="ar-SA" sz="2400" dirty="0">
              <a:solidFill>
                <a:schemeClr val="accent1">
                  <a:lumMod val="75000"/>
                </a:schemeClr>
              </a:solidFill>
              <a:latin typeface="Roboto" panose="02000000000000000000" pitchFamily="2" charset="0"/>
              <a:cs typeface="Sultan bold" pitchFamily="2" charset="-78"/>
            </a:endParaRPr>
          </a:p>
          <a:p>
            <a:pPr algn="r" rtl="1"/>
            <a:r>
              <a:rPr lang="ar-SA" sz="2000" b="0" i="0" dirty="0">
                <a:solidFill>
                  <a:srgbClr val="FF0000"/>
                </a:solidFill>
                <a:effectLst/>
                <a:latin typeface="Roboto" panose="02000000000000000000" pitchFamily="2" charset="0"/>
              </a:rPr>
              <a:t>تعد المشغلات مكملة للمستشعرات.</a:t>
            </a:r>
          </a:p>
          <a:p>
            <a:pPr algn="r" rtl="1"/>
            <a:r>
              <a:rPr lang="ar-SA" b="0" i="0" dirty="0">
                <a:solidFill>
                  <a:srgbClr val="202124"/>
                </a:solidFill>
                <a:effectLst/>
                <a:latin typeface="Roboto" panose="02000000000000000000" pitchFamily="2" charset="0"/>
              </a:rPr>
              <a:t>تستقبل المشغلات إشارة تحكم، وهي غالبا إشارة كهربائية أو أمر رقمي يؤدي إلى تأثير فيزيائي على النظام.</a:t>
            </a:r>
            <a:endParaRPr lang="ar-SA" dirty="0"/>
          </a:p>
        </p:txBody>
      </p:sp>
    </p:spTree>
    <p:extLst>
      <p:ext uri="{BB962C8B-B14F-4D97-AF65-F5344CB8AC3E}">
        <p14:creationId xmlns:p14="http://schemas.microsoft.com/office/powerpoint/2010/main" val="39910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a:solidFill>
                  <a:schemeClr val="accent1">
                    <a:lumMod val="75000"/>
                  </a:schemeClr>
                </a:solidFill>
                <a:latin typeface="Roboto" panose="02000000000000000000" pitchFamily="2" charset="0"/>
                <a:cs typeface="Sultan bold" pitchFamily="2" charset="-78"/>
              </a:rPr>
              <a:t>الدرس الثاني </a:t>
            </a:r>
            <a:r>
              <a:rPr lang="ar-SA" sz="240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D0621878-2A55-9D8A-3F36-581E27831597}"/>
              </a:ext>
            </a:extLst>
          </p:cNvPr>
          <p:cNvSpPr txBox="1"/>
          <p:nvPr/>
        </p:nvSpPr>
        <p:spPr>
          <a:xfrm>
            <a:off x="0" y="585143"/>
            <a:ext cx="9144000" cy="646331"/>
          </a:xfrm>
          <a:prstGeom prst="rect">
            <a:avLst/>
          </a:prstGeom>
          <a:noFill/>
        </p:spPr>
        <p:txBody>
          <a:bodyPr wrap="square">
            <a:spAutoFit/>
          </a:bodyPr>
          <a:lstStyle/>
          <a:p>
            <a:pPr algn="r" rtl="1"/>
            <a:br>
              <a:rPr lang="ar-SA"/>
            </a:br>
            <a:endParaRPr lang="ar-SA" dirty="0"/>
          </a:p>
        </p:txBody>
      </p:sp>
      <p:sp>
        <p:nvSpPr>
          <p:cNvPr id="5" name="مربع نص 4">
            <a:extLst>
              <a:ext uri="{FF2B5EF4-FFF2-40B4-BE49-F238E27FC236}">
                <a16:creationId xmlns:a16="http://schemas.microsoft.com/office/drawing/2014/main" id="{A61C70D7-CA28-37E3-B761-277907D4212E}"/>
              </a:ext>
            </a:extLst>
          </p:cNvPr>
          <p:cNvSpPr txBox="1"/>
          <p:nvPr/>
        </p:nvSpPr>
        <p:spPr>
          <a:xfrm>
            <a:off x="161764" y="771550"/>
            <a:ext cx="8820472" cy="4062651"/>
          </a:xfrm>
          <a:prstGeom prst="rect">
            <a:avLst/>
          </a:prstGeom>
          <a:noFill/>
        </p:spPr>
        <p:txBody>
          <a:bodyPr wrap="square">
            <a:spAutoFit/>
          </a:bodyPr>
          <a:lstStyle/>
          <a:p>
            <a:pPr algn="r" rtl="1"/>
            <a:r>
              <a:rPr lang="ar-SA" sz="2400" dirty="0">
                <a:solidFill>
                  <a:schemeClr val="accent1">
                    <a:lumMod val="75000"/>
                  </a:schemeClr>
                </a:solidFill>
                <a:latin typeface="Roboto" panose="02000000000000000000" pitchFamily="2" charset="0"/>
                <a:cs typeface="Sultan bold" pitchFamily="2" charset="-78"/>
              </a:rPr>
              <a:t>التشابه مع الإنسان </a:t>
            </a:r>
            <a:r>
              <a:rPr lang="en-US" sz="2400" dirty="0">
                <a:solidFill>
                  <a:schemeClr val="accent1">
                    <a:lumMod val="75000"/>
                  </a:schemeClr>
                </a:solidFill>
                <a:latin typeface="Roboto" panose="02000000000000000000" pitchFamily="2" charset="0"/>
                <a:cs typeface="Sultan bold" pitchFamily="2" charset="-78"/>
              </a:rPr>
              <a:t>Human Analogy</a:t>
            </a:r>
            <a:endParaRPr lang="ar-SA" sz="2400" dirty="0">
              <a:solidFill>
                <a:schemeClr val="accent1">
                  <a:lumMod val="75000"/>
                </a:schemeClr>
              </a:solidFill>
              <a:latin typeface="Roboto" panose="02000000000000000000" pitchFamily="2" charset="0"/>
              <a:cs typeface="Sultan bold" pitchFamily="2" charset="-78"/>
            </a:endParaRPr>
          </a:p>
          <a:p>
            <a:pPr algn="r" rtl="1"/>
            <a:r>
              <a:rPr lang="ar-SA" b="0" i="0" dirty="0">
                <a:solidFill>
                  <a:srgbClr val="FF0000"/>
                </a:solidFill>
                <a:effectLst/>
                <a:latin typeface="Roboto" panose="02000000000000000000" pitchFamily="2" charset="0"/>
              </a:rPr>
              <a:t>يستخدم البشر حواسهم الخمس </a:t>
            </a:r>
            <a:r>
              <a:rPr lang="ar-SA" b="0" i="0" dirty="0">
                <a:solidFill>
                  <a:srgbClr val="202124"/>
                </a:solidFill>
                <a:effectLst/>
                <a:latin typeface="Roboto" panose="02000000000000000000" pitchFamily="2" charset="0"/>
              </a:rPr>
              <a:t>لاستشعار بيئتهم المحيطة وقياسها، فتقوم أعضاء الحواس بتحويل هذه المعلومات إلى نبضات كهربائية يرسلها الجهاز العصبي إلى الدماغ لمعالجتها، </a:t>
            </a:r>
          </a:p>
          <a:p>
            <a:pPr algn="r" rtl="1"/>
            <a:r>
              <a:rPr lang="ar-SA" b="0" i="0" dirty="0">
                <a:solidFill>
                  <a:srgbClr val="FF0000"/>
                </a:solidFill>
                <a:effectLst/>
                <a:latin typeface="Roboto" panose="02000000000000000000" pitchFamily="2" charset="0"/>
              </a:rPr>
              <a:t>وكذلك فإن مستشعرات إنترنت الأشياء </a:t>
            </a:r>
            <a:r>
              <a:rPr lang="ar-SA" b="0" i="0" dirty="0">
                <a:solidFill>
                  <a:srgbClr val="202124"/>
                </a:solidFill>
                <a:effectLst/>
                <a:latin typeface="Roboto" panose="02000000000000000000" pitchFamily="2" charset="0"/>
              </a:rPr>
              <a:t>هي أجهزة تستشعر وتقيس العالم الفيزيائي، وترسل قياساتها كإشارات كهربائية إلى معالج دقيق أو وحدة تحكم دقيقة من أجل المزيد من المعالجة،</a:t>
            </a:r>
          </a:p>
          <a:p>
            <a:pPr algn="r" rtl="1"/>
            <a:endParaRPr lang="ar-SA" b="0" i="0" dirty="0">
              <a:solidFill>
                <a:srgbClr val="00B050"/>
              </a:solidFill>
              <a:effectLst/>
              <a:latin typeface="Roboto" panose="02000000000000000000" pitchFamily="2" charset="0"/>
            </a:endParaRPr>
          </a:p>
          <a:p>
            <a:pPr algn="r" rtl="1"/>
            <a:r>
              <a:rPr lang="ar-SA" b="0" i="0" dirty="0">
                <a:solidFill>
                  <a:srgbClr val="00B050"/>
                </a:solidFill>
                <a:effectLst/>
                <a:latin typeface="Roboto" panose="02000000000000000000" pitchFamily="2" charset="0"/>
              </a:rPr>
              <a:t> يتحكم الدماغ البشري بالوظيفة والحركة، ويحمل الجهاز العصبي </a:t>
            </a:r>
            <a:br>
              <a:rPr lang="ar-SA" b="0" i="0" dirty="0">
                <a:solidFill>
                  <a:srgbClr val="00B050"/>
                </a:solidFill>
                <a:effectLst/>
                <a:latin typeface="Roboto" panose="02000000000000000000" pitchFamily="2" charset="0"/>
              </a:rPr>
            </a:br>
            <a:r>
              <a:rPr lang="ar-SA" b="0" i="0" dirty="0">
                <a:solidFill>
                  <a:srgbClr val="00B050"/>
                </a:solidFill>
                <a:effectLst/>
                <a:latin typeface="Roboto" panose="02000000000000000000" pitchFamily="2" charset="0"/>
              </a:rPr>
              <a:t>هذه المعلومات إلى الجزء المناسب من الجهاز العضلي</a:t>
            </a:r>
          </a:p>
          <a:p>
            <a:pPr algn="r" rtl="1"/>
            <a:endParaRPr lang="ar-SA" b="0" i="0" dirty="0">
              <a:solidFill>
                <a:srgbClr val="202124"/>
              </a:solidFill>
              <a:effectLst/>
              <a:latin typeface="Roboto" panose="02000000000000000000" pitchFamily="2" charset="0"/>
            </a:endParaRPr>
          </a:p>
          <a:p>
            <a:pPr algn="r" rtl="1"/>
            <a:r>
              <a:rPr lang="ar-SA" b="0" i="0" dirty="0">
                <a:solidFill>
                  <a:srgbClr val="202124"/>
                </a:solidFill>
                <a:effectLst/>
                <a:latin typeface="Roboto" panose="02000000000000000000" pitchFamily="2" charset="0"/>
              </a:rPr>
              <a:t> </a:t>
            </a:r>
            <a:r>
              <a:rPr lang="ar-SA" b="0" i="0" dirty="0">
                <a:solidFill>
                  <a:srgbClr val="0070C0"/>
                </a:solidFill>
                <a:effectLst/>
                <a:latin typeface="Roboto" panose="02000000000000000000" pitchFamily="2" charset="0"/>
              </a:rPr>
              <a:t>وفي المقابل، يمكن للمعالج إرسال إشارة كهربائية إلى مشغل يحول</a:t>
            </a:r>
            <a:br>
              <a:rPr lang="ar-SA" b="0" i="0" dirty="0">
                <a:solidFill>
                  <a:srgbClr val="0070C0"/>
                </a:solidFill>
                <a:effectLst/>
                <a:latin typeface="Roboto" panose="02000000000000000000" pitchFamily="2" charset="0"/>
              </a:rPr>
            </a:br>
            <a:r>
              <a:rPr lang="ar-SA" b="0" i="0" dirty="0">
                <a:solidFill>
                  <a:srgbClr val="0070C0"/>
                </a:solidFill>
                <a:effectLst/>
                <a:latin typeface="Roboto" panose="02000000000000000000" pitchFamily="2" charset="0"/>
              </a:rPr>
              <a:t> الإشارة إلى فعل ذو تأثير قابل للقياس في بيئته، يعتبر هذا التفاعل </a:t>
            </a:r>
            <a:br>
              <a:rPr lang="ar-SA" b="0" i="0" dirty="0">
                <a:solidFill>
                  <a:srgbClr val="0070C0"/>
                </a:solidFill>
                <a:effectLst/>
                <a:latin typeface="Roboto" panose="02000000000000000000" pitchFamily="2" charset="0"/>
              </a:rPr>
            </a:br>
            <a:r>
              <a:rPr lang="ar-SA" b="0" i="0" dirty="0">
                <a:solidFill>
                  <a:srgbClr val="0070C0"/>
                </a:solidFill>
                <a:effectLst/>
                <a:latin typeface="Roboto" panose="02000000000000000000" pitchFamily="2" charset="0"/>
              </a:rPr>
              <a:t>بين المستشعرات والمشغلات والمعالجات والوظائف المماثلة في</a:t>
            </a:r>
            <a:br>
              <a:rPr lang="ar-SA" b="0" i="0" dirty="0">
                <a:solidFill>
                  <a:srgbClr val="0070C0"/>
                </a:solidFill>
                <a:effectLst/>
                <a:latin typeface="Roboto" panose="02000000000000000000" pitchFamily="2" charset="0"/>
              </a:rPr>
            </a:br>
            <a:r>
              <a:rPr lang="ar-SA" b="0" i="0" dirty="0">
                <a:solidFill>
                  <a:srgbClr val="0070C0"/>
                </a:solidFill>
                <a:effectLst/>
                <a:latin typeface="Roboto" panose="02000000000000000000" pitchFamily="2" charset="0"/>
              </a:rPr>
              <a:t> الأنظمة البيولوجية الأساس لمجالات علم الروبوت والمؤشرات </a:t>
            </a:r>
            <a:br>
              <a:rPr lang="ar-SA" b="0" i="0" dirty="0">
                <a:solidFill>
                  <a:srgbClr val="0070C0"/>
                </a:solidFill>
                <a:effectLst/>
                <a:latin typeface="Roboto" panose="02000000000000000000" pitchFamily="2" charset="0"/>
              </a:rPr>
            </a:br>
            <a:r>
              <a:rPr lang="ar-SA" b="0" i="0" dirty="0">
                <a:solidFill>
                  <a:srgbClr val="0070C0"/>
                </a:solidFill>
                <a:effectLst/>
                <a:latin typeface="Roboto" panose="02000000000000000000" pitchFamily="2" charset="0"/>
              </a:rPr>
              <a:t>الحيوية.</a:t>
            </a:r>
            <a:endParaRPr lang="ar-SA" dirty="0">
              <a:solidFill>
                <a:srgbClr val="0070C0"/>
              </a:solidFill>
            </a:endParaRPr>
          </a:p>
        </p:txBody>
      </p:sp>
      <p:pic>
        <p:nvPicPr>
          <p:cNvPr id="9" name="صورة 8">
            <a:extLst>
              <a:ext uri="{FF2B5EF4-FFF2-40B4-BE49-F238E27FC236}">
                <a16:creationId xmlns:a16="http://schemas.microsoft.com/office/drawing/2014/main" id="{C9523A89-7D0B-8891-527E-604C275CA5F4}"/>
              </a:ext>
            </a:extLst>
          </p:cNvPr>
          <p:cNvPicPr>
            <a:picLocks noChangeAspect="1"/>
          </p:cNvPicPr>
          <p:nvPr/>
        </p:nvPicPr>
        <p:blipFill>
          <a:blip r:embed="rId2"/>
          <a:stretch>
            <a:fillRect/>
          </a:stretch>
        </p:blipFill>
        <p:spPr>
          <a:xfrm>
            <a:off x="323528" y="2355726"/>
            <a:ext cx="4359417" cy="2615650"/>
          </a:xfrm>
          <a:prstGeom prst="rect">
            <a:avLst/>
          </a:prstGeom>
        </p:spPr>
      </p:pic>
    </p:spTree>
    <p:extLst>
      <p:ext uri="{BB962C8B-B14F-4D97-AF65-F5344CB8AC3E}">
        <p14:creationId xmlns:p14="http://schemas.microsoft.com/office/powerpoint/2010/main" val="7590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558CC3F4-24F2-4D71-8114-35FBC57E409E}"/>
              </a:ext>
            </a:extLst>
          </p:cNvPr>
          <p:cNvGrpSpPr/>
          <p:nvPr/>
        </p:nvGrpSpPr>
        <p:grpSpPr>
          <a:xfrm>
            <a:off x="3465278" y="116500"/>
            <a:ext cx="4305313" cy="962924"/>
            <a:chOff x="5498405" y="694342"/>
            <a:chExt cx="4432369" cy="1283897"/>
          </a:xfrm>
        </p:grpSpPr>
        <p:sp>
          <p:nvSpPr>
            <p:cNvPr id="11" name="文本框 10">
              <a:extLst>
                <a:ext uri="{FF2B5EF4-FFF2-40B4-BE49-F238E27FC236}">
                  <a16:creationId xmlns:a16="http://schemas.microsoft.com/office/drawing/2014/main" id="{D9B3EB80-36BA-4B82-862B-A9E9A822B277}"/>
                </a:ext>
              </a:extLst>
            </p:cNvPr>
            <p:cNvSpPr txBox="1"/>
            <p:nvPr/>
          </p:nvSpPr>
          <p:spPr>
            <a:xfrm>
              <a:off x="5498405" y="694342"/>
              <a:ext cx="1635788" cy="615553"/>
            </a:xfrm>
            <a:prstGeom prst="rect">
              <a:avLst/>
            </a:prstGeom>
            <a:noFill/>
          </p:spPr>
          <p:txBody>
            <a:bodyPr wrap="none" rtlCol="0">
              <a:spAutoFit/>
            </a:bodyPr>
            <a:lstStyle>
              <a:defPPr>
                <a:defRPr lang="ar-SA"/>
              </a:defPPr>
              <a:lvl1pPr>
                <a:defRPr sz="3200" spc="-150">
                  <a:solidFill>
                    <a:srgbClr val="5B8F8C"/>
                  </a:solidFill>
                  <a:latin typeface="SultanRuqahLongo-Bold" panose="00000500000000020004" pitchFamily="2" charset="-78"/>
                  <a:cs typeface="SultanRuqahLongo-Bold" panose="00000500000000020004" pitchFamily="2" charset="-78"/>
                </a:defRPr>
              </a:lvl1pPr>
            </a:lstStyle>
            <a:p>
              <a:r>
                <a:rPr lang="ar-SA" altLang="zh-CN" sz="2400" dirty="0">
                  <a:solidFill>
                    <a:schemeClr val="accent1">
                      <a:lumMod val="75000"/>
                    </a:schemeClr>
                  </a:solidFill>
                </a:rPr>
                <a:t>الوحدة الأولى</a:t>
              </a:r>
              <a:endParaRPr lang="zh-CN" altLang="en-US" sz="2400" dirty="0">
                <a:solidFill>
                  <a:schemeClr val="accent1">
                    <a:lumMod val="75000"/>
                  </a:schemeClr>
                </a:solidFill>
              </a:endParaRPr>
            </a:p>
          </p:txBody>
        </p:sp>
        <p:sp>
          <p:nvSpPr>
            <p:cNvPr id="12" name="文本框 11">
              <a:extLst>
                <a:ext uri="{FF2B5EF4-FFF2-40B4-BE49-F238E27FC236}">
                  <a16:creationId xmlns:a16="http://schemas.microsoft.com/office/drawing/2014/main" id="{CC083D12-B503-4B67-8D8D-9790679E284D}"/>
                </a:ext>
              </a:extLst>
            </p:cNvPr>
            <p:cNvSpPr txBox="1"/>
            <p:nvPr/>
          </p:nvSpPr>
          <p:spPr>
            <a:xfrm>
              <a:off x="6093560" y="1198540"/>
              <a:ext cx="3837214" cy="779699"/>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3200" dirty="0">
                  <a:solidFill>
                    <a:schemeClr val="accent1">
                      <a:lumMod val="75000"/>
                    </a:schemeClr>
                  </a:solidFill>
                </a:rPr>
                <a:t>أسس إنترنت الأشياء</a:t>
              </a:r>
              <a:endParaRPr lang="en-US" altLang="zh-CN" sz="3200" dirty="0">
                <a:solidFill>
                  <a:schemeClr val="accent1">
                    <a:lumMod val="75000"/>
                  </a:schemeClr>
                </a:solidFill>
              </a:endParaRPr>
            </a:p>
          </p:txBody>
        </p:sp>
      </p:grpSp>
      <p:grpSp>
        <p:nvGrpSpPr>
          <p:cNvPr id="25" name="组合 24">
            <a:extLst>
              <a:ext uri="{FF2B5EF4-FFF2-40B4-BE49-F238E27FC236}">
                <a16:creationId xmlns:a16="http://schemas.microsoft.com/office/drawing/2014/main" id="{11225281-4BDF-4421-9A8E-AA44C7DA140D}"/>
              </a:ext>
            </a:extLst>
          </p:cNvPr>
          <p:cNvGrpSpPr/>
          <p:nvPr/>
        </p:nvGrpSpPr>
        <p:grpSpPr>
          <a:xfrm>
            <a:off x="7791156" y="196640"/>
            <a:ext cx="844746" cy="932457"/>
            <a:chOff x="589078" y="2173649"/>
            <a:chExt cx="1126328" cy="1243276"/>
          </a:xfrm>
        </p:grpSpPr>
        <p:grpSp>
          <p:nvGrpSpPr>
            <p:cNvPr id="23" name="组合 22">
              <a:extLst>
                <a:ext uri="{FF2B5EF4-FFF2-40B4-BE49-F238E27FC236}">
                  <a16:creationId xmlns:a16="http://schemas.microsoft.com/office/drawing/2014/main" id="{B8247F47-19E5-4E6A-8867-3423F2E7AEAE}"/>
                </a:ext>
              </a:extLst>
            </p:cNvPr>
            <p:cNvGrpSpPr/>
            <p:nvPr/>
          </p:nvGrpSpPr>
          <p:grpSpPr>
            <a:xfrm>
              <a:off x="589078" y="2173649"/>
              <a:ext cx="1126328" cy="1243276"/>
              <a:chOff x="1950418" y="3368985"/>
              <a:chExt cx="432211" cy="477089"/>
            </a:xfrm>
          </p:grpSpPr>
          <p:sp>
            <p:nvSpPr>
              <p:cNvPr id="21" name="矩形 20">
                <a:extLst>
                  <a:ext uri="{FF2B5EF4-FFF2-40B4-BE49-F238E27FC236}">
                    <a16:creationId xmlns:a16="http://schemas.microsoft.com/office/drawing/2014/main" id="{1DFAF6ED-F573-463F-B0F6-4885B32E8488}"/>
                  </a:ext>
                </a:extLst>
              </p:cNvPr>
              <p:cNvSpPr/>
              <p:nvPr/>
            </p:nvSpPr>
            <p:spPr>
              <a:xfrm>
                <a:off x="1950418" y="3368985"/>
                <a:ext cx="353961" cy="353960"/>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sp>
            <p:nvSpPr>
              <p:cNvPr id="22" name="矩形 21">
                <a:extLst>
                  <a:ext uri="{FF2B5EF4-FFF2-40B4-BE49-F238E27FC236}">
                    <a16:creationId xmlns:a16="http://schemas.microsoft.com/office/drawing/2014/main" id="{C9455EE8-908B-4D3E-81B2-AFC27CF43C63}"/>
                  </a:ext>
                </a:extLst>
              </p:cNvPr>
              <p:cNvSpPr/>
              <p:nvPr/>
            </p:nvSpPr>
            <p:spPr>
              <a:xfrm>
                <a:off x="2082519" y="3545965"/>
                <a:ext cx="300110" cy="3001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endParaRPr>
              </a:p>
            </p:txBody>
          </p:sp>
        </p:grpSp>
        <p:sp>
          <p:nvSpPr>
            <p:cNvPr id="24" name="文本框 23">
              <a:extLst>
                <a:ext uri="{FF2B5EF4-FFF2-40B4-BE49-F238E27FC236}">
                  <a16:creationId xmlns:a16="http://schemas.microsoft.com/office/drawing/2014/main" id="{D4CDD749-5E1D-4D14-861D-8AB76BB9010E}"/>
                </a:ext>
              </a:extLst>
            </p:cNvPr>
            <p:cNvSpPr txBox="1"/>
            <p:nvPr/>
          </p:nvSpPr>
          <p:spPr>
            <a:xfrm>
              <a:off x="907669" y="2220553"/>
              <a:ext cx="628805" cy="954108"/>
            </a:xfrm>
            <a:prstGeom prst="rect">
              <a:avLst/>
            </a:prstGeom>
            <a:noFill/>
          </p:spPr>
          <p:txBody>
            <a:bodyPr wrap="none" rtlCol="0">
              <a:spAutoFit/>
              <a:scene3d>
                <a:camera prst="orthographicFront"/>
                <a:lightRig rig="threePt" dir="t"/>
              </a:scene3d>
              <a:sp3d contourW="12700"/>
            </a:bodyPr>
            <a:lstStyle/>
            <a:p>
              <a:r>
                <a:rPr lang="en-US" altLang="zh-CN" sz="4050" b="1" dirty="0">
                  <a:solidFill>
                    <a:schemeClr val="bg1"/>
                  </a:solidFill>
                  <a:latin typeface="+mj-lt"/>
                  <a:ea typeface="微软雅黑" panose="020B0503020204020204" pitchFamily="34" charset="-122"/>
                </a:rPr>
                <a:t>1</a:t>
              </a:r>
              <a:endParaRPr lang="zh-CN" altLang="en-US" sz="4050" b="1" dirty="0">
                <a:solidFill>
                  <a:schemeClr val="bg1"/>
                </a:solidFill>
                <a:latin typeface="+mj-lt"/>
                <a:ea typeface="微软雅黑" panose="020B0503020204020204" pitchFamily="34" charset="-122"/>
              </a:endParaRPr>
            </a:p>
          </p:txBody>
        </p:sp>
      </p:grpSp>
      <p:sp>
        <p:nvSpPr>
          <p:cNvPr id="3" name="مربع نص 2">
            <a:extLst>
              <a:ext uri="{FF2B5EF4-FFF2-40B4-BE49-F238E27FC236}">
                <a16:creationId xmlns:a16="http://schemas.microsoft.com/office/drawing/2014/main" id="{CC770B0F-FE74-A4DB-0A38-2D3B4089641B}"/>
              </a:ext>
            </a:extLst>
          </p:cNvPr>
          <p:cNvSpPr txBox="1"/>
          <p:nvPr/>
        </p:nvSpPr>
        <p:spPr>
          <a:xfrm>
            <a:off x="0" y="1171551"/>
            <a:ext cx="8771861" cy="923330"/>
          </a:xfrm>
          <a:prstGeom prst="rect">
            <a:avLst/>
          </a:prstGeom>
          <a:noFill/>
        </p:spPr>
        <p:txBody>
          <a:bodyPr wrap="square">
            <a:spAutoFit/>
          </a:bodyPr>
          <a:lstStyle/>
          <a:p>
            <a:pPr algn="r" rtl="1"/>
            <a:r>
              <a:rPr lang="ar-SA" dirty="0">
                <a:latin typeface="Roboto" panose="02000000000000000000" pitchFamily="2" charset="0"/>
                <a:cs typeface="Sultan bold" pitchFamily="2" charset="-78"/>
              </a:rPr>
              <a:t>سنتعرف في هذه الوحـدة على المفاهيـم الأساسية لإنترنت الأشياء (</a:t>
            </a:r>
            <a:r>
              <a:rPr lang="en-US" dirty="0">
                <a:latin typeface="+mj-lt"/>
                <a:cs typeface="Sultan bold" pitchFamily="2" charset="-78"/>
              </a:rPr>
              <a:t>IoT</a:t>
            </a:r>
            <a:r>
              <a:rPr lang="ar-SA" dirty="0">
                <a:latin typeface="Roboto" panose="02000000000000000000" pitchFamily="2" charset="0"/>
                <a:cs typeface="Sultan bold" pitchFamily="2" charset="-78"/>
              </a:rPr>
              <a:t>) وتطورها على مدار السنوات الأخيرة، وكيف أصبحت جزءا لا يتجزأ من التقنيات الناشئة</a:t>
            </a:r>
          </a:p>
          <a:p>
            <a:pPr algn="r" rtl="1"/>
            <a:r>
              <a:rPr lang="ar-SA" dirty="0">
                <a:latin typeface="Roboto" panose="02000000000000000000" pitchFamily="2" charset="0"/>
                <a:cs typeface="Sultan bold" pitchFamily="2" charset="-78"/>
              </a:rPr>
              <a:t> سنتعرف أيضا على المكونات الرئيسة للكائنات الذكية، والتي تُعد الأساس لنظام إنترنت الأشياء.</a:t>
            </a:r>
          </a:p>
        </p:txBody>
      </p:sp>
      <p:sp>
        <p:nvSpPr>
          <p:cNvPr id="7" name="مربع نص 6">
            <a:extLst>
              <a:ext uri="{FF2B5EF4-FFF2-40B4-BE49-F238E27FC236}">
                <a16:creationId xmlns:a16="http://schemas.microsoft.com/office/drawing/2014/main" id="{482D3369-9A35-4D01-6542-B13FFB51E8CA}"/>
              </a:ext>
            </a:extLst>
          </p:cNvPr>
          <p:cNvSpPr txBox="1"/>
          <p:nvPr/>
        </p:nvSpPr>
        <p:spPr>
          <a:xfrm>
            <a:off x="4020467" y="2326359"/>
            <a:ext cx="4573329" cy="2585323"/>
          </a:xfrm>
          <a:prstGeom prst="rect">
            <a:avLst/>
          </a:prstGeom>
          <a:noFill/>
        </p:spPr>
        <p:txBody>
          <a:bodyPr wrap="square">
            <a:spAutoFit/>
          </a:bodyPr>
          <a:lstStyle>
            <a:defPPr>
              <a:defRPr lang="zh-CN"/>
            </a:defPPr>
            <a:lvl1pPr algn="r" rtl="1">
              <a:defRPr b="0" i="0">
                <a:effectLst/>
                <a:latin typeface="Roboto" panose="02000000000000000000" pitchFamily="2" charset="0"/>
                <a:cs typeface="Sultan bold" pitchFamily="2" charset="-78"/>
              </a:defRPr>
            </a:lvl1pPr>
          </a:lstStyle>
          <a:p>
            <a:r>
              <a:rPr lang="ar-SA" dirty="0">
                <a:solidFill>
                  <a:schemeClr val="accent1">
                    <a:lumMod val="75000"/>
                  </a:schemeClr>
                </a:solidFill>
              </a:rPr>
              <a:t>أهداف التعلم</a:t>
            </a:r>
            <a:endParaRPr lang="ar-SA" sz="1600" dirty="0"/>
          </a:p>
          <a:p>
            <a:pPr marL="285750" indent="-285750">
              <a:buFont typeface="Arial" panose="020B0604020202020204" pitchFamily="34" charset="0"/>
              <a:buChar char="•"/>
            </a:pPr>
            <a:r>
              <a:rPr lang="ar-SA" dirty="0"/>
              <a:t> يعرف مصطلح إنترنت الأشياء.</a:t>
            </a:r>
            <a:endParaRPr lang="ar-SA" sz="1600" dirty="0"/>
          </a:p>
          <a:p>
            <a:pPr marL="285750" indent="-285750">
              <a:buFont typeface="Arial" panose="020B0604020202020204" pitchFamily="34" charset="0"/>
              <a:buChar char="•"/>
            </a:pPr>
            <a:r>
              <a:rPr lang="ar-SA" dirty="0"/>
              <a:t> يناقش تطور إنترنت الأشياء.</a:t>
            </a:r>
          </a:p>
          <a:p>
            <a:pPr marL="285750" indent="-285750">
              <a:buFont typeface="Arial" panose="020B0604020202020204" pitchFamily="34" charset="0"/>
              <a:buChar char="•"/>
            </a:pPr>
            <a:r>
              <a:rPr lang="ar-SA" dirty="0"/>
              <a:t> يتعرف على الغرض من إنترنت الأشياء.</a:t>
            </a:r>
          </a:p>
          <a:p>
            <a:pPr marL="285750" indent="-285750">
              <a:buFont typeface="Arial" panose="020B0604020202020204" pitchFamily="34" charset="0"/>
              <a:buChar char="•"/>
            </a:pPr>
            <a:r>
              <a:rPr lang="ar-SA" dirty="0"/>
              <a:t>يناقش تأثير إنترنت الأشياء على التقنيات الناشئة.</a:t>
            </a:r>
          </a:p>
          <a:p>
            <a:pPr marL="285750" indent="-285750">
              <a:buFont typeface="Arial" panose="020B0604020202020204" pitchFamily="34" charset="0"/>
              <a:buChar char="•"/>
            </a:pPr>
            <a:r>
              <a:rPr lang="ar-SA" dirty="0"/>
              <a:t>يحدد ماهية الكائن الذكي.</a:t>
            </a:r>
          </a:p>
          <a:p>
            <a:pPr marL="285750" indent="-285750">
              <a:buFont typeface="Arial" panose="020B0604020202020204" pitchFamily="34" charset="0"/>
              <a:buChar char="•"/>
            </a:pPr>
            <a:r>
              <a:rPr lang="ar-SA" dirty="0"/>
              <a:t> يصنف الكائنات الذكية واستخداماتها.</a:t>
            </a:r>
          </a:p>
          <a:p>
            <a:pPr marL="285750" indent="-285750">
              <a:buFont typeface="Arial" panose="020B0604020202020204" pitchFamily="34" charset="0"/>
              <a:buChar char="•"/>
            </a:pPr>
            <a:r>
              <a:rPr lang="ar-SA" dirty="0"/>
              <a:t> يميز بين أنواع مستشعرات الأشياء الذكية المختلفة.</a:t>
            </a:r>
          </a:p>
          <a:p>
            <a:pPr marL="285750" indent="-285750">
              <a:buFont typeface="Arial" panose="020B0604020202020204" pitchFamily="34" charset="0"/>
              <a:buChar char="•"/>
            </a:pPr>
            <a:r>
              <a:rPr lang="ar-SA" dirty="0"/>
              <a:t>يميز بين أنواع مشغلات الأشياء الذكية المختلفة.</a:t>
            </a:r>
            <a:endParaRPr lang="ar-SA" sz="1500" dirty="0"/>
          </a:p>
        </p:txBody>
      </p:sp>
    </p:spTree>
    <p:extLst>
      <p:ext uri="{BB962C8B-B14F-4D97-AF65-F5344CB8AC3E}">
        <p14:creationId xmlns:p14="http://schemas.microsoft.com/office/powerpoint/2010/main" val="37213719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4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54000">
                                          <p:cBhvr additive="base">
                                            <p:cTn id="12"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D0621878-2A55-9D8A-3F36-581E27831597}"/>
              </a:ext>
            </a:extLst>
          </p:cNvPr>
          <p:cNvSpPr txBox="1"/>
          <p:nvPr/>
        </p:nvSpPr>
        <p:spPr>
          <a:xfrm>
            <a:off x="0" y="585143"/>
            <a:ext cx="9144000" cy="369332"/>
          </a:xfrm>
          <a:prstGeom prst="rect">
            <a:avLst/>
          </a:prstGeom>
          <a:noFill/>
        </p:spPr>
        <p:txBody>
          <a:bodyPr wrap="square">
            <a:spAutoFit/>
          </a:bodyPr>
          <a:lstStyle/>
          <a:p>
            <a:pPr algn="r" rtl="1"/>
            <a:r>
              <a:rPr lang="ar-SA" sz="1800" dirty="0">
                <a:solidFill>
                  <a:schemeClr val="accent1">
                    <a:lumMod val="75000"/>
                  </a:schemeClr>
                </a:solidFill>
                <a:latin typeface="Roboto" panose="02000000000000000000" pitchFamily="2" charset="0"/>
                <a:cs typeface="Sultan bold" pitchFamily="2" charset="-78"/>
              </a:rPr>
              <a:t>تصنيف المشغلات </a:t>
            </a:r>
            <a:r>
              <a:rPr lang="en-US" sz="1800" dirty="0">
                <a:solidFill>
                  <a:schemeClr val="accent1">
                    <a:lumMod val="75000"/>
                  </a:schemeClr>
                </a:solidFill>
                <a:latin typeface="Roboto" panose="02000000000000000000" pitchFamily="2" charset="0"/>
                <a:cs typeface="Sultan bold" pitchFamily="2" charset="-78"/>
              </a:rPr>
              <a:t>Classification of Actuators</a:t>
            </a:r>
            <a:endParaRPr lang="ar-SA" dirty="0"/>
          </a:p>
        </p:txBody>
      </p:sp>
      <p:sp>
        <p:nvSpPr>
          <p:cNvPr id="5" name="مربع نص 4">
            <a:extLst>
              <a:ext uri="{FF2B5EF4-FFF2-40B4-BE49-F238E27FC236}">
                <a16:creationId xmlns:a16="http://schemas.microsoft.com/office/drawing/2014/main" id="{5E024D85-9E5A-4691-EC18-DCE51CCE4F9B}"/>
              </a:ext>
            </a:extLst>
          </p:cNvPr>
          <p:cNvSpPr txBox="1"/>
          <p:nvPr/>
        </p:nvSpPr>
        <p:spPr>
          <a:xfrm>
            <a:off x="145996" y="1060157"/>
            <a:ext cx="7324622" cy="3939540"/>
          </a:xfrm>
          <a:prstGeom prst="rect">
            <a:avLst/>
          </a:prstGeom>
          <a:noFill/>
        </p:spPr>
        <p:txBody>
          <a:bodyPr wrap="square">
            <a:spAutoFit/>
          </a:bodyPr>
          <a:lstStyle/>
          <a:p>
            <a:pPr algn="r" rtl="1"/>
            <a:r>
              <a:rPr lang="ar-SA" b="0" i="0" dirty="0">
                <a:solidFill>
                  <a:srgbClr val="FF0000"/>
                </a:solidFill>
                <a:effectLst/>
                <a:latin typeface="Roboto" panose="02000000000000000000" pitchFamily="2" charset="0"/>
              </a:rPr>
              <a:t>نوع الحركة</a:t>
            </a:r>
            <a:br>
              <a:rPr lang="ar-SA" sz="1600" dirty="0"/>
            </a:br>
            <a:r>
              <a:rPr lang="ar-SA" sz="1600" b="0" i="0" dirty="0">
                <a:solidFill>
                  <a:srgbClr val="202124"/>
                </a:solidFill>
                <a:effectLst/>
                <a:latin typeface="Roboto" panose="02000000000000000000" pitchFamily="2" charset="0"/>
              </a:rPr>
              <a:t>يمكن تصنيف المحركات وفقا لنوع الحركة </a:t>
            </a:r>
            <a:r>
              <a:rPr lang="ar-SA" sz="1600" b="0" i="0" dirty="0" err="1">
                <a:solidFill>
                  <a:srgbClr val="202124"/>
                </a:solidFill>
                <a:effectLst/>
                <a:latin typeface="Roboto" panose="02000000000000000000" pitchFamily="2" charset="0"/>
              </a:rPr>
              <a:t>الحركة</a:t>
            </a:r>
            <a:r>
              <a:rPr lang="ar-SA" sz="1600" b="0" i="0" dirty="0">
                <a:solidFill>
                  <a:srgbClr val="202124"/>
                </a:solidFill>
                <a:effectLst/>
                <a:latin typeface="Roboto" panose="02000000000000000000" pitchFamily="2" charset="0"/>
              </a:rPr>
              <a:t> الصادرة منها.  </a:t>
            </a:r>
          </a:p>
          <a:p>
            <a:pPr algn="r" rtl="1"/>
            <a:r>
              <a:rPr lang="ar-SA" sz="1600" b="0" i="0" dirty="0">
                <a:solidFill>
                  <a:srgbClr val="00B0F0"/>
                </a:solidFill>
                <a:effectLst/>
                <a:latin typeface="Roboto" panose="02000000000000000000" pitchFamily="2" charset="0"/>
              </a:rPr>
              <a:t>أمثلة</a:t>
            </a:r>
            <a:r>
              <a:rPr lang="ar-SA" sz="1600" b="0" i="0" dirty="0">
                <a:solidFill>
                  <a:srgbClr val="202124"/>
                </a:solidFill>
                <a:effectLst/>
                <a:latin typeface="Roboto" panose="02000000000000000000" pitchFamily="2" charset="0"/>
              </a:rPr>
              <a:t>: خطي، ودوراني، وذو محور واحد، وذو محورين، وذو ثلاثة محاور.</a:t>
            </a:r>
          </a:p>
          <a:p>
            <a:pPr algn="r" rtl="1"/>
            <a:r>
              <a:rPr lang="ar-SA" dirty="0">
                <a:solidFill>
                  <a:srgbClr val="FF0000"/>
                </a:solidFill>
                <a:latin typeface="Roboto" panose="02000000000000000000" pitchFamily="2" charset="0"/>
              </a:rPr>
              <a:t>القوه الناتجة</a:t>
            </a:r>
            <a:br>
              <a:rPr lang="ar-SA" sz="1600" dirty="0"/>
            </a:br>
            <a:r>
              <a:rPr lang="ar-SA" sz="1600" b="0" i="0" dirty="0">
                <a:solidFill>
                  <a:srgbClr val="202124"/>
                </a:solidFill>
                <a:effectLst/>
                <a:latin typeface="Roboto" panose="02000000000000000000" pitchFamily="2" charset="0"/>
              </a:rPr>
              <a:t>يمكن تصنيف المحركات وفقا للقوة الناتجة.</a:t>
            </a:r>
          </a:p>
          <a:p>
            <a:pPr algn="r" rtl="1"/>
            <a:r>
              <a:rPr lang="ar-SA" sz="1600" b="0" i="0" dirty="0">
                <a:solidFill>
                  <a:srgbClr val="00B0F0"/>
                </a:solidFill>
                <a:effectLst/>
                <a:latin typeface="Roboto" panose="02000000000000000000" pitchFamily="2" charset="0"/>
              </a:rPr>
              <a:t>أمثلة</a:t>
            </a:r>
            <a:r>
              <a:rPr lang="ar-SA" sz="1600" b="0" i="0" dirty="0">
                <a:solidFill>
                  <a:srgbClr val="202124"/>
                </a:solidFill>
                <a:effectLst/>
                <a:latin typeface="Roboto" panose="02000000000000000000" pitchFamily="2" charset="0"/>
              </a:rPr>
              <a:t>: طاقة عالية، وطاقة منخفضة، وطاقة ضئيلة.</a:t>
            </a:r>
          </a:p>
          <a:p>
            <a:pPr algn="r" rtl="1"/>
            <a:r>
              <a:rPr lang="ar-SA" dirty="0">
                <a:solidFill>
                  <a:srgbClr val="FF0000"/>
                </a:solidFill>
                <a:latin typeface="Roboto" panose="02000000000000000000" pitchFamily="2" charset="0"/>
              </a:rPr>
              <a:t>نوع الإنتاج</a:t>
            </a:r>
            <a:br>
              <a:rPr lang="ar-SA" sz="1600" dirty="0"/>
            </a:br>
            <a:r>
              <a:rPr lang="ar-SA" sz="1600" b="0" i="0" dirty="0">
                <a:solidFill>
                  <a:srgbClr val="202124"/>
                </a:solidFill>
                <a:effectLst/>
                <a:latin typeface="Roboto" panose="02000000000000000000" pitchFamily="2" charset="0"/>
              </a:rPr>
              <a:t>يمكن تصنيف المحركات وفقا لطبيعة المخرجات المستقرة.</a:t>
            </a:r>
          </a:p>
          <a:p>
            <a:pPr algn="r" rtl="1"/>
            <a:r>
              <a:rPr lang="ar-SA" sz="1600" b="0" i="0" dirty="0">
                <a:solidFill>
                  <a:srgbClr val="00B0F0"/>
                </a:solidFill>
                <a:effectLst/>
                <a:latin typeface="Roboto" panose="02000000000000000000" pitchFamily="2" charset="0"/>
              </a:rPr>
              <a:t>أمثلة</a:t>
            </a:r>
            <a:r>
              <a:rPr lang="ar-SA" sz="1600" b="0" i="0" dirty="0">
                <a:solidFill>
                  <a:srgbClr val="202124"/>
                </a:solidFill>
                <a:effectLst/>
                <a:latin typeface="Roboto" panose="02000000000000000000" pitchFamily="2" charset="0"/>
              </a:rPr>
              <a:t>: ثنائية، ومستمرة.</a:t>
            </a:r>
          </a:p>
          <a:p>
            <a:pPr algn="r" rtl="1"/>
            <a:r>
              <a:rPr lang="ar-SA" dirty="0">
                <a:solidFill>
                  <a:srgbClr val="FF0000"/>
                </a:solidFill>
                <a:latin typeface="Roboto" panose="02000000000000000000" pitchFamily="2" charset="0"/>
              </a:rPr>
              <a:t>مجال التطبيق</a:t>
            </a:r>
          </a:p>
          <a:p>
            <a:pPr algn="r" rtl="1"/>
            <a:r>
              <a:rPr lang="ar-SA" sz="1600" b="0" i="0" dirty="0">
                <a:solidFill>
                  <a:srgbClr val="202124"/>
                </a:solidFill>
                <a:effectLst/>
                <a:latin typeface="Roboto" panose="02000000000000000000" pitchFamily="2" charset="0"/>
              </a:rPr>
              <a:t>يمكن تصنيف المحركات وفقا لنوع الصناعة التي يتم استخدام المحركات فيها.</a:t>
            </a:r>
          </a:p>
          <a:p>
            <a:pPr algn="r" rtl="1"/>
            <a:r>
              <a:rPr lang="ar-SA" sz="1600" b="0" i="0" dirty="0">
                <a:solidFill>
                  <a:srgbClr val="00B0F0"/>
                </a:solidFill>
                <a:effectLst/>
                <a:latin typeface="Roboto" panose="02000000000000000000" pitchFamily="2" charset="0"/>
              </a:rPr>
              <a:t>أمثلة</a:t>
            </a:r>
            <a:r>
              <a:rPr lang="ar-SA" sz="1600" b="0" i="0" dirty="0">
                <a:solidFill>
                  <a:srgbClr val="202124"/>
                </a:solidFill>
                <a:effectLst/>
                <a:latin typeface="Roboto" panose="02000000000000000000" pitchFamily="2" charset="0"/>
              </a:rPr>
              <a:t>: التصنيع والمركبات والطب.</a:t>
            </a:r>
          </a:p>
          <a:p>
            <a:pPr algn="r" rtl="1"/>
            <a:r>
              <a:rPr lang="ar-SA" dirty="0">
                <a:solidFill>
                  <a:srgbClr val="FF0000"/>
                </a:solidFill>
                <a:latin typeface="Roboto" panose="02000000000000000000" pitchFamily="2" charset="0"/>
              </a:rPr>
              <a:t>نوع الطاقة</a:t>
            </a:r>
            <a:br>
              <a:rPr lang="ar-SA" sz="1600" dirty="0"/>
            </a:br>
            <a:r>
              <a:rPr lang="ar-SA" sz="1600" b="0" i="0" dirty="0">
                <a:solidFill>
                  <a:srgbClr val="202124"/>
                </a:solidFill>
                <a:effectLst/>
                <a:latin typeface="Roboto" panose="02000000000000000000" pitchFamily="2" charset="0"/>
              </a:rPr>
              <a:t>يمكن تصنيف المحركات بناء على نوع الطاقة التي تستخدمها.</a:t>
            </a:r>
          </a:p>
          <a:p>
            <a:pPr algn="r" rtl="1"/>
            <a:r>
              <a:rPr lang="ar-SA" sz="1600" b="0" i="0" dirty="0">
                <a:solidFill>
                  <a:srgbClr val="00B0F0"/>
                </a:solidFill>
                <a:effectLst/>
                <a:latin typeface="Roboto" panose="02000000000000000000" pitchFamily="2" charset="0"/>
              </a:rPr>
              <a:t>أمثلة</a:t>
            </a:r>
            <a:r>
              <a:rPr lang="ar-SA" sz="1600" b="0" i="0" dirty="0">
                <a:solidFill>
                  <a:srgbClr val="202124"/>
                </a:solidFill>
                <a:effectLst/>
                <a:latin typeface="Roboto" panose="02000000000000000000" pitchFamily="2" charset="0"/>
              </a:rPr>
              <a:t>: كهربائية، وكيميائية، وحركية.</a:t>
            </a:r>
            <a:endParaRPr lang="ar-SA" sz="1600" dirty="0"/>
          </a:p>
        </p:txBody>
      </p:sp>
      <p:pic>
        <p:nvPicPr>
          <p:cNvPr id="7" name="صورة 6">
            <a:extLst>
              <a:ext uri="{FF2B5EF4-FFF2-40B4-BE49-F238E27FC236}">
                <a16:creationId xmlns:a16="http://schemas.microsoft.com/office/drawing/2014/main" id="{2B32FC1F-8A90-2B4A-F8C1-AD0C8A91A520}"/>
              </a:ext>
            </a:extLst>
          </p:cNvPr>
          <p:cNvPicPr>
            <a:picLocks noChangeAspect="1"/>
          </p:cNvPicPr>
          <p:nvPr/>
        </p:nvPicPr>
        <p:blipFill rotWithShape="1">
          <a:blip r:embed="rId3"/>
          <a:srcRect b="82352"/>
          <a:stretch/>
        </p:blipFill>
        <p:spPr>
          <a:xfrm>
            <a:off x="7418412" y="1089645"/>
            <a:ext cx="1579592" cy="771550"/>
          </a:xfrm>
          <a:prstGeom prst="rect">
            <a:avLst/>
          </a:prstGeom>
        </p:spPr>
      </p:pic>
      <p:pic>
        <p:nvPicPr>
          <p:cNvPr id="8" name="صورة 7">
            <a:extLst>
              <a:ext uri="{FF2B5EF4-FFF2-40B4-BE49-F238E27FC236}">
                <a16:creationId xmlns:a16="http://schemas.microsoft.com/office/drawing/2014/main" id="{941E32B4-0081-4306-4CEF-D7D305C55BB7}"/>
              </a:ext>
            </a:extLst>
          </p:cNvPr>
          <p:cNvPicPr>
            <a:picLocks noChangeAspect="1"/>
          </p:cNvPicPr>
          <p:nvPr/>
        </p:nvPicPr>
        <p:blipFill rotWithShape="1">
          <a:blip r:embed="rId3"/>
          <a:srcRect t="18128" b="64224"/>
          <a:stretch/>
        </p:blipFill>
        <p:spPr>
          <a:xfrm>
            <a:off x="7418412" y="1872208"/>
            <a:ext cx="1579592" cy="771550"/>
          </a:xfrm>
          <a:prstGeom prst="rect">
            <a:avLst/>
          </a:prstGeom>
        </p:spPr>
      </p:pic>
      <p:pic>
        <p:nvPicPr>
          <p:cNvPr id="9" name="صورة 8">
            <a:extLst>
              <a:ext uri="{FF2B5EF4-FFF2-40B4-BE49-F238E27FC236}">
                <a16:creationId xmlns:a16="http://schemas.microsoft.com/office/drawing/2014/main" id="{D738C129-5058-7181-2D91-0474E89738F4}"/>
              </a:ext>
            </a:extLst>
          </p:cNvPr>
          <p:cNvPicPr>
            <a:picLocks noChangeAspect="1"/>
          </p:cNvPicPr>
          <p:nvPr/>
        </p:nvPicPr>
        <p:blipFill rotWithShape="1">
          <a:blip r:embed="rId3"/>
          <a:srcRect t="37292" b="45060"/>
          <a:stretch/>
        </p:blipFill>
        <p:spPr>
          <a:xfrm>
            <a:off x="7418412" y="2649781"/>
            <a:ext cx="1579592" cy="771550"/>
          </a:xfrm>
          <a:prstGeom prst="rect">
            <a:avLst/>
          </a:prstGeom>
        </p:spPr>
      </p:pic>
      <p:pic>
        <p:nvPicPr>
          <p:cNvPr id="10" name="صورة 9">
            <a:extLst>
              <a:ext uri="{FF2B5EF4-FFF2-40B4-BE49-F238E27FC236}">
                <a16:creationId xmlns:a16="http://schemas.microsoft.com/office/drawing/2014/main" id="{E9EA87DB-35D4-D51D-260A-DACBB5A5ACD7}"/>
              </a:ext>
            </a:extLst>
          </p:cNvPr>
          <p:cNvPicPr>
            <a:picLocks noChangeAspect="1"/>
          </p:cNvPicPr>
          <p:nvPr/>
        </p:nvPicPr>
        <p:blipFill rotWithShape="1">
          <a:blip r:embed="rId3"/>
          <a:srcRect t="58335" b="24017"/>
          <a:stretch/>
        </p:blipFill>
        <p:spPr>
          <a:xfrm>
            <a:off x="7418412" y="3435846"/>
            <a:ext cx="1579592" cy="771550"/>
          </a:xfrm>
          <a:prstGeom prst="rect">
            <a:avLst/>
          </a:prstGeom>
        </p:spPr>
      </p:pic>
      <p:pic>
        <p:nvPicPr>
          <p:cNvPr id="11" name="صورة 10">
            <a:extLst>
              <a:ext uri="{FF2B5EF4-FFF2-40B4-BE49-F238E27FC236}">
                <a16:creationId xmlns:a16="http://schemas.microsoft.com/office/drawing/2014/main" id="{EF50E66C-D5D1-A910-653A-14E1C0A98D5E}"/>
              </a:ext>
            </a:extLst>
          </p:cNvPr>
          <p:cNvPicPr>
            <a:picLocks noChangeAspect="1"/>
          </p:cNvPicPr>
          <p:nvPr/>
        </p:nvPicPr>
        <p:blipFill rotWithShape="1">
          <a:blip r:embed="rId3"/>
          <a:srcRect l="419" t="82153" r="-419" b="199"/>
          <a:stretch/>
        </p:blipFill>
        <p:spPr>
          <a:xfrm>
            <a:off x="7428765" y="4231180"/>
            <a:ext cx="1579592" cy="771550"/>
          </a:xfrm>
          <a:prstGeom prst="rect">
            <a:avLst/>
          </a:prstGeom>
        </p:spPr>
      </p:pic>
      <p:pic>
        <p:nvPicPr>
          <p:cNvPr id="13" name="صورة 12">
            <a:extLst>
              <a:ext uri="{FF2B5EF4-FFF2-40B4-BE49-F238E27FC236}">
                <a16:creationId xmlns:a16="http://schemas.microsoft.com/office/drawing/2014/main" id="{AC7C0694-D291-2FA0-939B-83041945D097}"/>
              </a:ext>
            </a:extLst>
          </p:cNvPr>
          <p:cNvPicPr>
            <a:picLocks noChangeAspect="1"/>
          </p:cNvPicPr>
          <p:nvPr/>
        </p:nvPicPr>
        <p:blipFill>
          <a:blip r:embed="rId4"/>
          <a:stretch>
            <a:fillRect/>
          </a:stretch>
        </p:blipFill>
        <p:spPr>
          <a:xfrm>
            <a:off x="251520" y="1509243"/>
            <a:ext cx="2654410" cy="3201140"/>
          </a:xfrm>
          <a:prstGeom prst="rect">
            <a:avLst/>
          </a:prstGeom>
          <a:ln>
            <a:noFill/>
          </a:ln>
          <a:effectLst>
            <a:softEdge rad="112500"/>
          </a:effectLst>
        </p:spPr>
      </p:pic>
    </p:spTree>
    <p:extLst>
      <p:ext uri="{BB962C8B-B14F-4D97-AF65-F5344CB8AC3E}">
        <p14:creationId xmlns:p14="http://schemas.microsoft.com/office/powerpoint/2010/main" val="25450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الثاني </a:t>
            </a:r>
            <a:r>
              <a:rPr lang="ar-SA" sz="2400" dirty="0">
                <a:solidFill>
                  <a:srgbClr val="202124"/>
                </a:solidFill>
                <a:latin typeface="Roboto" panose="02000000000000000000" pitchFamily="2" charset="0"/>
              </a:rPr>
              <a:t>أجهزة إنترنت الأشياء</a:t>
            </a:r>
            <a:endParaRPr lang="en-US" altLang="zh-CN" sz="3200" dirty="0">
              <a:solidFill>
                <a:schemeClr val="accent1">
                  <a:lumMod val="75000"/>
                </a:schemeClr>
              </a:solidFill>
            </a:endParaRPr>
          </a:p>
        </p:txBody>
      </p:sp>
      <p:sp>
        <p:nvSpPr>
          <p:cNvPr id="3" name="مربع نص 2">
            <a:extLst>
              <a:ext uri="{FF2B5EF4-FFF2-40B4-BE49-F238E27FC236}">
                <a16:creationId xmlns:a16="http://schemas.microsoft.com/office/drawing/2014/main" id="{D0621878-2A55-9D8A-3F36-581E27831597}"/>
              </a:ext>
            </a:extLst>
          </p:cNvPr>
          <p:cNvSpPr txBox="1"/>
          <p:nvPr/>
        </p:nvSpPr>
        <p:spPr>
          <a:xfrm>
            <a:off x="5436096" y="555526"/>
            <a:ext cx="3167336" cy="461665"/>
          </a:xfrm>
          <a:prstGeom prst="rect">
            <a:avLst/>
          </a:prstGeom>
          <a:noFill/>
        </p:spPr>
        <p:txBody>
          <a:bodyPr wrap="square">
            <a:spAutoFit/>
          </a:bodyPr>
          <a:lstStyle/>
          <a:p>
            <a:pPr algn="r" rtl="1"/>
            <a:r>
              <a:rPr lang="ar-SA" sz="2400" dirty="0">
                <a:solidFill>
                  <a:srgbClr val="FF0000"/>
                </a:solidFill>
                <a:latin typeface="Roboto" panose="02000000000000000000" pitchFamily="2" charset="0"/>
                <a:cs typeface="Sultan bold" pitchFamily="2" charset="-78"/>
              </a:rPr>
              <a:t>أنواع المشغلات مع أمثلة</a:t>
            </a:r>
            <a:endParaRPr lang="ar-SA" dirty="0">
              <a:solidFill>
                <a:srgbClr val="FF0000"/>
              </a:solidFill>
            </a:endParaRPr>
          </a:p>
        </p:txBody>
      </p:sp>
      <p:pic>
        <p:nvPicPr>
          <p:cNvPr id="5" name="صورة 4">
            <a:extLst>
              <a:ext uri="{FF2B5EF4-FFF2-40B4-BE49-F238E27FC236}">
                <a16:creationId xmlns:a16="http://schemas.microsoft.com/office/drawing/2014/main" id="{C132A860-8666-2504-F7EB-E08DDE520D3B}"/>
              </a:ext>
            </a:extLst>
          </p:cNvPr>
          <p:cNvPicPr>
            <a:picLocks noChangeAspect="1"/>
          </p:cNvPicPr>
          <p:nvPr/>
        </p:nvPicPr>
        <p:blipFill rotWithShape="1">
          <a:blip r:embed="rId2">
            <a:duotone>
              <a:prstClr val="black"/>
              <a:schemeClr val="accent1">
                <a:tint val="45000"/>
                <a:satMod val="400000"/>
              </a:schemeClr>
            </a:duotone>
          </a:blip>
          <a:srcRect b="86636"/>
          <a:stretch/>
        </p:blipFill>
        <p:spPr>
          <a:xfrm>
            <a:off x="7589159" y="1023528"/>
            <a:ext cx="1159200" cy="546010"/>
          </a:xfrm>
          <a:prstGeom prst="rect">
            <a:avLst/>
          </a:prstGeom>
        </p:spPr>
      </p:pic>
      <p:pic>
        <p:nvPicPr>
          <p:cNvPr id="6" name="صورة 5">
            <a:extLst>
              <a:ext uri="{FF2B5EF4-FFF2-40B4-BE49-F238E27FC236}">
                <a16:creationId xmlns:a16="http://schemas.microsoft.com/office/drawing/2014/main" id="{B514F395-E143-A66F-F064-1C1D5E2A9733}"/>
              </a:ext>
            </a:extLst>
          </p:cNvPr>
          <p:cNvPicPr>
            <a:picLocks noChangeAspect="1"/>
          </p:cNvPicPr>
          <p:nvPr/>
        </p:nvPicPr>
        <p:blipFill rotWithShape="1">
          <a:blip r:embed="rId2">
            <a:duotone>
              <a:prstClr val="black"/>
              <a:schemeClr val="accent2">
                <a:tint val="45000"/>
                <a:satMod val="400000"/>
              </a:schemeClr>
            </a:duotone>
          </a:blip>
          <a:srcRect l="926" t="13363" r="-926" b="73273"/>
          <a:stretch/>
        </p:blipFill>
        <p:spPr>
          <a:xfrm>
            <a:off x="7589159" y="1530691"/>
            <a:ext cx="1159200" cy="546010"/>
          </a:xfrm>
          <a:prstGeom prst="rect">
            <a:avLst/>
          </a:prstGeom>
        </p:spPr>
      </p:pic>
      <p:pic>
        <p:nvPicPr>
          <p:cNvPr id="7" name="صورة 6">
            <a:extLst>
              <a:ext uri="{FF2B5EF4-FFF2-40B4-BE49-F238E27FC236}">
                <a16:creationId xmlns:a16="http://schemas.microsoft.com/office/drawing/2014/main" id="{854F3EDF-B014-A540-1F54-33131FF02966}"/>
              </a:ext>
            </a:extLst>
          </p:cNvPr>
          <p:cNvPicPr>
            <a:picLocks noChangeAspect="1"/>
          </p:cNvPicPr>
          <p:nvPr/>
        </p:nvPicPr>
        <p:blipFill rotWithShape="1">
          <a:blip r:embed="rId2">
            <a:duotone>
              <a:prstClr val="black"/>
              <a:schemeClr val="accent3">
                <a:tint val="45000"/>
                <a:satMod val="400000"/>
              </a:schemeClr>
            </a:duotone>
          </a:blip>
          <a:srcRect t="25976" b="60660"/>
          <a:stretch/>
        </p:blipFill>
        <p:spPr>
          <a:xfrm>
            <a:off x="7589159" y="2073644"/>
            <a:ext cx="1159200" cy="546010"/>
          </a:xfrm>
          <a:prstGeom prst="rect">
            <a:avLst/>
          </a:prstGeom>
        </p:spPr>
      </p:pic>
      <p:pic>
        <p:nvPicPr>
          <p:cNvPr id="8" name="صورة 7">
            <a:extLst>
              <a:ext uri="{FF2B5EF4-FFF2-40B4-BE49-F238E27FC236}">
                <a16:creationId xmlns:a16="http://schemas.microsoft.com/office/drawing/2014/main" id="{48E27559-4DCB-9694-C7F5-70E556DBD773}"/>
              </a:ext>
            </a:extLst>
          </p:cNvPr>
          <p:cNvPicPr>
            <a:picLocks noChangeAspect="1"/>
          </p:cNvPicPr>
          <p:nvPr/>
        </p:nvPicPr>
        <p:blipFill rotWithShape="1">
          <a:blip r:embed="rId2">
            <a:duotone>
              <a:prstClr val="black"/>
              <a:schemeClr val="accent4">
                <a:tint val="45000"/>
                <a:satMod val="400000"/>
              </a:schemeClr>
            </a:duotone>
          </a:blip>
          <a:srcRect t="40092" b="42201"/>
          <a:stretch/>
        </p:blipFill>
        <p:spPr>
          <a:xfrm>
            <a:off x="7589159" y="2602732"/>
            <a:ext cx="1159200" cy="723461"/>
          </a:xfrm>
          <a:prstGeom prst="rect">
            <a:avLst/>
          </a:prstGeom>
        </p:spPr>
      </p:pic>
      <p:pic>
        <p:nvPicPr>
          <p:cNvPr id="9" name="صورة 8">
            <a:extLst>
              <a:ext uri="{FF2B5EF4-FFF2-40B4-BE49-F238E27FC236}">
                <a16:creationId xmlns:a16="http://schemas.microsoft.com/office/drawing/2014/main" id="{ABC028B9-CEF9-5D74-9B8C-37F99B6D4B0F}"/>
              </a:ext>
            </a:extLst>
          </p:cNvPr>
          <p:cNvPicPr>
            <a:picLocks noChangeAspect="1"/>
          </p:cNvPicPr>
          <p:nvPr/>
        </p:nvPicPr>
        <p:blipFill rotWithShape="1">
          <a:blip r:embed="rId2">
            <a:duotone>
              <a:prstClr val="black"/>
              <a:schemeClr val="accent5">
                <a:tint val="45000"/>
                <a:satMod val="400000"/>
              </a:schemeClr>
            </a:duotone>
          </a:blip>
          <a:srcRect l="2506" t="58551" r="-2506" b="28085"/>
          <a:stretch/>
        </p:blipFill>
        <p:spPr>
          <a:xfrm>
            <a:off x="7589159" y="3332954"/>
            <a:ext cx="1159200" cy="546010"/>
          </a:xfrm>
          <a:prstGeom prst="rect">
            <a:avLst/>
          </a:prstGeom>
        </p:spPr>
      </p:pic>
      <p:pic>
        <p:nvPicPr>
          <p:cNvPr id="10" name="صورة 9">
            <a:extLst>
              <a:ext uri="{FF2B5EF4-FFF2-40B4-BE49-F238E27FC236}">
                <a16:creationId xmlns:a16="http://schemas.microsoft.com/office/drawing/2014/main" id="{1618042D-2204-D028-6D59-E2E09D5053A1}"/>
              </a:ext>
            </a:extLst>
          </p:cNvPr>
          <p:cNvPicPr>
            <a:picLocks noChangeAspect="1"/>
          </p:cNvPicPr>
          <p:nvPr/>
        </p:nvPicPr>
        <p:blipFill rotWithShape="1">
          <a:blip r:embed="rId2">
            <a:duotone>
              <a:prstClr val="black"/>
              <a:schemeClr val="accent6">
                <a:tint val="45000"/>
                <a:satMod val="400000"/>
              </a:schemeClr>
            </a:duotone>
          </a:blip>
          <a:srcRect t="72218" b="14418"/>
          <a:stretch/>
        </p:blipFill>
        <p:spPr>
          <a:xfrm>
            <a:off x="7589159" y="3898549"/>
            <a:ext cx="1159200" cy="546010"/>
          </a:xfrm>
          <a:prstGeom prst="rect">
            <a:avLst/>
          </a:prstGeom>
        </p:spPr>
      </p:pic>
      <p:pic>
        <p:nvPicPr>
          <p:cNvPr id="11" name="صورة 10">
            <a:extLst>
              <a:ext uri="{FF2B5EF4-FFF2-40B4-BE49-F238E27FC236}">
                <a16:creationId xmlns:a16="http://schemas.microsoft.com/office/drawing/2014/main" id="{6135759F-321C-A4FF-AA8B-99EDFB38D35A}"/>
              </a:ext>
            </a:extLst>
          </p:cNvPr>
          <p:cNvPicPr>
            <a:picLocks noChangeAspect="1"/>
          </p:cNvPicPr>
          <p:nvPr/>
        </p:nvPicPr>
        <p:blipFill rotWithShape="1">
          <a:blip r:embed="rId2">
            <a:duotone>
              <a:prstClr val="black"/>
              <a:srgbClr val="D9C3A5">
                <a:tint val="50000"/>
                <a:satMod val="180000"/>
              </a:srgbClr>
            </a:duotone>
          </a:blip>
          <a:srcRect l="-2592" t="85278" r="2592" b="-2985"/>
          <a:stretch/>
        </p:blipFill>
        <p:spPr>
          <a:xfrm>
            <a:off x="7589264" y="4440577"/>
            <a:ext cx="1159200" cy="723461"/>
          </a:xfrm>
          <a:prstGeom prst="rect">
            <a:avLst/>
          </a:prstGeom>
        </p:spPr>
      </p:pic>
      <p:sp>
        <p:nvSpPr>
          <p:cNvPr id="13" name="مربع نص 12">
            <a:extLst>
              <a:ext uri="{FF2B5EF4-FFF2-40B4-BE49-F238E27FC236}">
                <a16:creationId xmlns:a16="http://schemas.microsoft.com/office/drawing/2014/main" id="{70F36D17-7BB9-F7B6-B5A9-93C855BD27F3}"/>
              </a:ext>
            </a:extLst>
          </p:cNvPr>
          <p:cNvSpPr txBox="1"/>
          <p:nvPr/>
        </p:nvSpPr>
        <p:spPr>
          <a:xfrm>
            <a:off x="251520" y="1131590"/>
            <a:ext cx="7236296" cy="3847207"/>
          </a:xfrm>
          <a:prstGeom prst="rect">
            <a:avLst/>
          </a:prstGeom>
          <a:noFill/>
        </p:spPr>
        <p:txBody>
          <a:bodyPr wrap="square">
            <a:spAutoFit/>
          </a:bodyPr>
          <a:lstStyle/>
          <a:p>
            <a:pPr marL="285750" indent="-285750" algn="r" rtl="1">
              <a:buFont typeface="Arial" panose="020B0604020202020204" pitchFamily="34" charset="0"/>
              <a:buChar char="•"/>
            </a:pPr>
            <a:r>
              <a:rPr lang="ar-SA" b="0" i="0" dirty="0">
                <a:solidFill>
                  <a:srgbClr val="A0C6FF"/>
                </a:solidFill>
                <a:effectLst/>
                <a:latin typeface="Roboto" panose="02000000000000000000" pitchFamily="2" charset="0"/>
              </a:rPr>
              <a:t>رافعة، جاك لولبي، الساعد اليدوي.</a:t>
            </a:r>
          </a:p>
          <a:p>
            <a:pPr marL="285750" indent="-285750" algn="r" rtl="1">
              <a:buFont typeface="Arial" panose="020B0604020202020204" pitchFamily="34" charset="0"/>
              <a:buChar char="•"/>
            </a:pPr>
            <a:endParaRPr lang="ar-SA" b="0" i="0" dirty="0">
              <a:solidFill>
                <a:srgbClr val="FF0000"/>
              </a:solidFill>
              <a:effectLst/>
              <a:latin typeface="Roboto" panose="02000000000000000000" pitchFamily="2" charset="0"/>
            </a:endParaRPr>
          </a:p>
          <a:p>
            <a:pPr marL="285750" indent="-285750" algn="r" rtl="1">
              <a:buFont typeface="Arial" panose="020B0604020202020204" pitchFamily="34" charset="0"/>
              <a:buChar char="•"/>
            </a:pPr>
            <a:r>
              <a:rPr lang="ar-SA" b="0" i="0" dirty="0" err="1">
                <a:solidFill>
                  <a:srgbClr val="FF0000"/>
                </a:solidFill>
                <a:effectLst/>
                <a:latin typeface="Roboto" panose="02000000000000000000" pitchFamily="2" charset="0"/>
              </a:rPr>
              <a:t>ثايرستور</a:t>
            </a:r>
            <a:r>
              <a:rPr lang="ar-SA" b="0" i="0" dirty="0">
                <a:solidFill>
                  <a:srgbClr val="FF0000"/>
                </a:solidFill>
                <a:effectLst/>
                <a:latin typeface="Roboto" panose="02000000000000000000" pitchFamily="2" charset="0"/>
              </a:rPr>
              <a:t>، ترانزستور ثنائي القطب، الصمام الثنائي.</a:t>
            </a:r>
          </a:p>
          <a:p>
            <a:pPr marL="285750" indent="-285750" algn="r" rtl="1">
              <a:buFont typeface="Arial" panose="020B0604020202020204" pitchFamily="34" charset="0"/>
              <a:buChar char="•"/>
            </a:pPr>
            <a:endParaRPr lang="ar-SA" dirty="0">
              <a:solidFill>
                <a:srgbClr val="FF0000"/>
              </a:solidFill>
              <a:latin typeface="Roboto" panose="02000000000000000000" pitchFamily="2" charset="0"/>
            </a:endParaRPr>
          </a:p>
          <a:p>
            <a:pPr marL="285750" indent="-285750" algn="r" rtl="1">
              <a:buFont typeface="Arial" panose="020B0604020202020204" pitchFamily="34" charset="0"/>
              <a:buChar char="•"/>
            </a:pPr>
            <a:r>
              <a:rPr lang="ar-SA" b="0" i="0" dirty="0">
                <a:solidFill>
                  <a:srgbClr val="00B050"/>
                </a:solidFill>
                <a:effectLst/>
                <a:latin typeface="Roboto" panose="02000000000000000000" pitchFamily="2" charset="0"/>
              </a:rPr>
              <a:t>محرك تيار متردد، محرك تيار مستمر، محرك خطوي.</a:t>
            </a:r>
          </a:p>
          <a:p>
            <a:pPr marL="285750" indent="-285750" algn="r" rtl="1">
              <a:buFont typeface="Arial" panose="020B0604020202020204" pitchFamily="34" charset="0"/>
              <a:buChar char="•"/>
            </a:pPr>
            <a:endParaRPr lang="ar-SA" dirty="0">
              <a:solidFill>
                <a:srgbClr val="00B050"/>
              </a:solidFill>
              <a:latin typeface="Roboto" panose="02000000000000000000" pitchFamily="2" charset="0"/>
            </a:endParaRPr>
          </a:p>
          <a:p>
            <a:pPr marL="285750" indent="-285750" algn="r" rtl="1">
              <a:buFont typeface="Arial" panose="020B0604020202020204" pitchFamily="34" charset="0"/>
              <a:buChar char="•"/>
            </a:pPr>
            <a:r>
              <a:rPr lang="ar-SA" b="0" i="0" dirty="0">
                <a:solidFill>
                  <a:srgbClr val="AD97FD"/>
                </a:solidFill>
                <a:effectLst/>
                <a:latin typeface="Roboto" panose="02000000000000000000" pitchFamily="2" charset="0"/>
              </a:rPr>
              <a:t>مغناطيس كهربائي، ملف لولبي خطي.</a:t>
            </a:r>
          </a:p>
          <a:p>
            <a:pPr marL="285750" indent="-285750" algn="r" rtl="1">
              <a:buFont typeface="Arial" panose="020B0604020202020204" pitchFamily="34" charset="0"/>
              <a:buChar char="•"/>
            </a:pPr>
            <a:endParaRPr lang="ar-SA" sz="2800" dirty="0">
              <a:solidFill>
                <a:srgbClr val="AD97FD"/>
              </a:solidFill>
              <a:latin typeface="Roboto" panose="02000000000000000000" pitchFamily="2" charset="0"/>
            </a:endParaRPr>
          </a:p>
          <a:p>
            <a:pPr marL="285750" indent="-285750" algn="r" rtl="1">
              <a:buFont typeface="Arial" panose="020B0604020202020204" pitchFamily="34" charset="0"/>
              <a:buChar char="•"/>
            </a:pPr>
            <a:r>
              <a:rPr lang="ar-SA" b="0" i="0" dirty="0" err="1">
                <a:solidFill>
                  <a:srgbClr val="25C6FF"/>
                </a:solidFill>
                <a:effectLst/>
                <a:latin typeface="Roboto" panose="02000000000000000000" pitchFamily="2" charset="0"/>
              </a:rPr>
              <a:t>إسطوانة</a:t>
            </a:r>
            <a:r>
              <a:rPr lang="ar-SA" b="0" i="0" dirty="0">
                <a:solidFill>
                  <a:srgbClr val="25C6FF"/>
                </a:solidFill>
                <a:effectLst/>
                <a:latin typeface="Roboto" panose="02000000000000000000" pitchFamily="2" charset="0"/>
              </a:rPr>
              <a:t> هيدروليكية، </a:t>
            </a:r>
            <a:r>
              <a:rPr lang="ar-SA" b="0" i="0" dirty="0" err="1">
                <a:solidFill>
                  <a:srgbClr val="25C6FF"/>
                </a:solidFill>
                <a:effectLst/>
                <a:latin typeface="Roboto" panose="02000000000000000000" pitchFamily="2" charset="0"/>
              </a:rPr>
              <a:t>إسطوانة</a:t>
            </a:r>
            <a:r>
              <a:rPr lang="ar-SA" b="0" i="0" dirty="0">
                <a:solidFill>
                  <a:srgbClr val="25C6FF"/>
                </a:solidFill>
                <a:effectLst/>
                <a:latin typeface="Roboto" panose="02000000000000000000" pitchFamily="2" charset="0"/>
              </a:rPr>
              <a:t> هوائية، مكبس، صمام التحكم في الضغط.</a:t>
            </a:r>
          </a:p>
          <a:p>
            <a:pPr marL="285750" indent="-285750" algn="r" rtl="1">
              <a:buFont typeface="Arial" panose="020B0604020202020204" pitchFamily="34" charset="0"/>
              <a:buChar char="•"/>
            </a:pPr>
            <a:endParaRPr lang="ar-SA" dirty="0">
              <a:solidFill>
                <a:srgbClr val="25C6FF"/>
              </a:solidFill>
              <a:latin typeface="Roboto" panose="02000000000000000000" pitchFamily="2" charset="0"/>
            </a:endParaRPr>
          </a:p>
          <a:p>
            <a:pPr marL="285750" indent="-285750" algn="r" rtl="1">
              <a:buFont typeface="Arial" panose="020B0604020202020204" pitchFamily="34" charset="0"/>
              <a:buChar char="•"/>
            </a:pPr>
            <a:r>
              <a:rPr lang="ar-SA" b="0" i="0" dirty="0">
                <a:solidFill>
                  <a:schemeClr val="accent6">
                    <a:lumMod val="75000"/>
                  </a:schemeClr>
                </a:solidFill>
                <a:effectLst/>
                <a:latin typeface="Roboto" panose="02000000000000000000" pitchFamily="2" charset="0"/>
              </a:rPr>
              <a:t>المواد الممغنطة، الشريط ثنائي المعدن، ثنائي الشكل </a:t>
            </a:r>
            <a:r>
              <a:rPr lang="ar-SA" b="0" i="0" dirty="0" err="1">
                <a:solidFill>
                  <a:schemeClr val="accent6">
                    <a:lumMod val="75000"/>
                  </a:schemeClr>
                </a:solidFill>
                <a:effectLst/>
                <a:latin typeface="Roboto" panose="02000000000000000000" pitchFamily="2" charset="0"/>
              </a:rPr>
              <a:t>الكهروا</a:t>
            </a:r>
            <a:r>
              <a:rPr lang="ar-SA" b="0" i="0" dirty="0">
                <a:solidFill>
                  <a:schemeClr val="accent6">
                    <a:lumMod val="75000"/>
                  </a:schemeClr>
                </a:solidFill>
                <a:effectLst/>
                <a:latin typeface="Roboto" panose="02000000000000000000" pitchFamily="2" charset="0"/>
              </a:rPr>
              <a:t> جهادي </a:t>
            </a:r>
            <a:r>
              <a:rPr lang="en-US" b="0" i="0" dirty="0">
                <a:solidFill>
                  <a:schemeClr val="accent6">
                    <a:lumMod val="75000"/>
                  </a:schemeClr>
                </a:solidFill>
                <a:effectLst/>
                <a:latin typeface="Roboto" panose="02000000000000000000" pitchFamily="2" charset="0"/>
              </a:rPr>
              <a:t>piezoelectric bimorph</a:t>
            </a:r>
            <a:endParaRPr lang="ar-SA" b="0" i="0" dirty="0">
              <a:solidFill>
                <a:schemeClr val="accent6">
                  <a:lumMod val="75000"/>
                </a:schemeClr>
              </a:solidFill>
              <a:effectLst/>
              <a:latin typeface="Roboto" panose="02000000000000000000" pitchFamily="2" charset="0"/>
            </a:endParaRPr>
          </a:p>
          <a:p>
            <a:pPr marL="285750" indent="-285750" algn="r" rtl="1">
              <a:buFont typeface="Arial" panose="020B0604020202020204" pitchFamily="34" charset="0"/>
              <a:buChar char="•"/>
            </a:pPr>
            <a:endParaRPr lang="ar-SA" dirty="0">
              <a:solidFill>
                <a:schemeClr val="accent6">
                  <a:lumMod val="75000"/>
                </a:schemeClr>
              </a:solidFill>
              <a:latin typeface="Roboto" panose="02000000000000000000" pitchFamily="2" charset="0"/>
            </a:endParaRPr>
          </a:p>
          <a:p>
            <a:pPr marL="285750" indent="-285750" algn="r" rtl="1">
              <a:buFont typeface="Arial" panose="020B0604020202020204" pitchFamily="34" charset="0"/>
              <a:buChar char="•"/>
            </a:pPr>
            <a:r>
              <a:rPr lang="ar-SA" b="0" i="0" dirty="0">
                <a:solidFill>
                  <a:srgbClr val="202124"/>
                </a:solidFill>
                <a:effectLst/>
                <a:latin typeface="Roboto" panose="02000000000000000000" pitchFamily="2" charset="0"/>
              </a:rPr>
              <a:t>محرك </a:t>
            </a:r>
            <a:r>
              <a:rPr lang="ar-SA" b="0" i="0" dirty="0" err="1">
                <a:solidFill>
                  <a:srgbClr val="202124"/>
                </a:solidFill>
                <a:effectLst/>
                <a:latin typeface="Roboto" panose="02000000000000000000" pitchFamily="2" charset="0"/>
              </a:rPr>
              <a:t>إلكتروستاتيكي</a:t>
            </a:r>
            <a:r>
              <a:rPr lang="ar-SA" b="0" i="0" dirty="0">
                <a:solidFill>
                  <a:srgbClr val="202124"/>
                </a:solidFill>
                <a:effectLst/>
                <a:latin typeface="Roboto" panose="02000000000000000000" pitchFamily="2" charset="0"/>
              </a:rPr>
              <a:t>، صمام </a:t>
            </a:r>
            <a:r>
              <a:rPr lang="ar-SA" b="0" i="0" dirty="0" err="1">
                <a:solidFill>
                  <a:srgbClr val="202124"/>
                </a:solidFill>
                <a:effectLst/>
                <a:latin typeface="Roboto" panose="02000000000000000000" pitchFamily="2" charset="0"/>
              </a:rPr>
              <a:t>مايكروي</a:t>
            </a:r>
            <a:r>
              <a:rPr lang="ar-SA" b="0" i="0" dirty="0">
                <a:solidFill>
                  <a:srgbClr val="202124"/>
                </a:solidFill>
                <a:effectLst/>
                <a:latin typeface="Roboto" panose="02000000000000000000" pitchFamily="2" charset="0"/>
              </a:rPr>
              <a:t>، محرك مشطي .</a:t>
            </a:r>
            <a:endParaRPr lang="ar-SA" dirty="0"/>
          </a:p>
        </p:txBody>
      </p:sp>
    </p:spTree>
    <p:extLst>
      <p:ext uri="{BB962C8B-B14F-4D97-AF65-F5344CB8AC3E}">
        <p14:creationId xmlns:p14="http://schemas.microsoft.com/office/powerpoint/2010/main" val="29923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4E40042-5626-31F0-8C52-3022C764832B}"/>
              </a:ext>
            </a:extLst>
          </p:cNvPr>
          <p:cNvSpPr txBox="1"/>
          <p:nvPr/>
        </p:nvSpPr>
        <p:spPr>
          <a:xfrm>
            <a:off x="0" y="171857"/>
            <a:ext cx="8532128" cy="438582"/>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r>
              <a:rPr lang="ar-SA" sz="2250" dirty="0">
                <a:cs typeface="+mj-cs"/>
              </a:rPr>
              <a:t>ملخص </a:t>
            </a:r>
            <a:r>
              <a:rPr lang="ar-SA" sz="2000" dirty="0">
                <a:solidFill>
                  <a:schemeClr val="accent1">
                    <a:lumMod val="75000"/>
                  </a:schemeClr>
                </a:solidFill>
                <a:latin typeface="Roboto" panose="02000000000000000000" pitchFamily="2" charset="0"/>
                <a:cs typeface="Sultan bold" pitchFamily="2" charset="-78"/>
              </a:rPr>
              <a:t>الدرس الثاني </a:t>
            </a:r>
            <a:r>
              <a:rPr lang="ar-SA" sz="2000" dirty="0">
                <a:solidFill>
                  <a:srgbClr val="202124"/>
                </a:solidFill>
                <a:latin typeface="Roboto" panose="02000000000000000000" pitchFamily="2" charset="0"/>
              </a:rPr>
              <a:t>مفاهيم إنترنت الأشياء</a:t>
            </a:r>
            <a:endParaRPr lang="en-US" altLang="zh-CN" sz="2800" dirty="0">
              <a:solidFill>
                <a:schemeClr val="accent1">
                  <a:lumMod val="75000"/>
                </a:schemeClr>
              </a:solidFill>
            </a:endParaRPr>
          </a:p>
        </p:txBody>
      </p:sp>
      <p:grpSp>
        <p:nvGrpSpPr>
          <p:cNvPr id="3" name="组合 6">
            <a:extLst>
              <a:ext uri="{FF2B5EF4-FFF2-40B4-BE49-F238E27FC236}">
                <a16:creationId xmlns:a16="http://schemas.microsoft.com/office/drawing/2014/main" id="{88A4CB24-CE48-08E4-02E4-4ED164BDE9FC}"/>
              </a:ext>
            </a:extLst>
          </p:cNvPr>
          <p:cNvGrpSpPr/>
          <p:nvPr/>
        </p:nvGrpSpPr>
        <p:grpSpPr>
          <a:xfrm>
            <a:off x="8513198" y="171857"/>
            <a:ext cx="450313" cy="429102"/>
            <a:chOff x="956666" y="3498086"/>
            <a:chExt cx="600417" cy="572136"/>
          </a:xfrm>
        </p:grpSpPr>
        <p:sp>
          <p:nvSpPr>
            <p:cNvPr id="4" name="矩形 8">
              <a:extLst>
                <a:ext uri="{FF2B5EF4-FFF2-40B4-BE49-F238E27FC236}">
                  <a16:creationId xmlns:a16="http://schemas.microsoft.com/office/drawing/2014/main" id="{BCA6B6A2-3A91-743B-BA9C-9D3EED076DDF}"/>
                </a:ext>
              </a:extLst>
            </p:cNvPr>
            <p:cNvSpPr/>
            <p:nvPr/>
          </p:nvSpPr>
          <p:spPr>
            <a:xfrm>
              <a:off x="956666" y="3498086"/>
              <a:ext cx="448664" cy="448662"/>
            </a:xfrm>
            <a:prstGeom prst="rect">
              <a:avLst/>
            </a:prstGeom>
            <a:solidFill>
              <a:srgbClr val="11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sp>
          <p:nvSpPr>
            <p:cNvPr id="5" name="矩形 9">
              <a:extLst>
                <a:ext uri="{FF2B5EF4-FFF2-40B4-BE49-F238E27FC236}">
                  <a16:creationId xmlns:a16="http://schemas.microsoft.com/office/drawing/2014/main" id="{6090D271-253E-183C-262D-35923197BA8E}"/>
                </a:ext>
              </a:extLst>
            </p:cNvPr>
            <p:cNvSpPr/>
            <p:nvPr/>
          </p:nvSpPr>
          <p:spPr>
            <a:xfrm>
              <a:off x="1176679" y="3689818"/>
              <a:ext cx="380404" cy="3804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mj-lt"/>
                <a:ea typeface="微软雅黑" panose="020B0503020204020204" pitchFamily="34" charset="-122"/>
                <a:cs typeface="+mj-cs"/>
              </a:endParaRPr>
            </a:p>
          </p:txBody>
        </p:sp>
      </p:grpSp>
      <p:sp>
        <p:nvSpPr>
          <p:cNvPr id="6" name="مربع نص 5">
            <a:extLst>
              <a:ext uri="{FF2B5EF4-FFF2-40B4-BE49-F238E27FC236}">
                <a16:creationId xmlns:a16="http://schemas.microsoft.com/office/drawing/2014/main" id="{65654D4B-8B6D-0423-8894-7099EABCC648}"/>
              </a:ext>
            </a:extLst>
          </p:cNvPr>
          <p:cNvSpPr txBox="1"/>
          <p:nvPr/>
        </p:nvSpPr>
        <p:spPr>
          <a:xfrm>
            <a:off x="146080" y="999168"/>
            <a:ext cx="8532128" cy="1569660"/>
          </a:xfrm>
          <a:prstGeom prst="rect">
            <a:avLst/>
          </a:prstGeom>
          <a:noFill/>
        </p:spPr>
        <p:txBody>
          <a:bodyPr wrap="square">
            <a:spAutoFit/>
          </a:bodyPr>
          <a:lstStyle>
            <a:defPPr>
              <a:defRPr lang="zh-CN"/>
            </a:defPPr>
            <a:lvl1pPr algn="r" rtl="1">
              <a:defRPr sz="3000" b="0" i="0" u="none" strike="noStrike" baseline="0">
                <a:solidFill>
                  <a:srgbClr val="206763"/>
                </a:solidFill>
                <a:latin typeface="AXtManalBLack"/>
                <a:cs typeface="Fanan" pitchFamily="2" charset="-78"/>
              </a:defRPr>
            </a:lvl1pPr>
          </a:lstStyle>
          <a:p>
            <a:pPr marL="285750" indent="-285750">
              <a:buFont typeface="Arial" panose="020B0604020202020204" pitchFamily="34" charset="0"/>
              <a:buChar char="•"/>
            </a:pPr>
            <a:r>
              <a:rPr lang="ar-SA" sz="2400" dirty="0"/>
              <a:t>ما هو الكائن الذكي.</a:t>
            </a:r>
          </a:p>
          <a:p>
            <a:pPr marL="285750" indent="-285750">
              <a:buFont typeface="Arial" panose="020B0604020202020204" pitchFamily="34" charset="0"/>
              <a:buChar char="•"/>
            </a:pPr>
            <a:r>
              <a:rPr lang="ar-SA" sz="2400" dirty="0"/>
              <a:t>الكائنات الذكية واستخداماتها.</a:t>
            </a:r>
          </a:p>
          <a:p>
            <a:pPr marL="285750" indent="-285750">
              <a:buFont typeface="Arial" panose="020B0604020202020204" pitchFamily="34" charset="0"/>
              <a:buChar char="•"/>
            </a:pPr>
            <a:r>
              <a:rPr lang="ar-SA" sz="2400" dirty="0"/>
              <a:t>أنواع مستشعرات الأشياء الذكية المختلفة.</a:t>
            </a:r>
          </a:p>
          <a:p>
            <a:pPr marL="285750" indent="-285750">
              <a:buFont typeface="Arial" panose="020B0604020202020204" pitchFamily="34" charset="0"/>
              <a:buChar char="•"/>
            </a:pPr>
            <a:r>
              <a:rPr lang="ar-SA" sz="2400" dirty="0"/>
              <a:t>أنواع مشغلات الأشياء الذكية المختلفة.</a:t>
            </a:r>
            <a:endParaRPr lang="ar-SA" sz="2000" dirty="0"/>
          </a:p>
        </p:txBody>
      </p:sp>
    </p:spTree>
    <p:extLst>
      <p:ext uri="{BB962C8B-B14F-4D97-AF65-F5344CB8AC3E}">
        <p14:creationId xmlns:p14="http://schemas.microsoft.com/office/powerpoint/2010/main" val="188739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0-#ppt_w/2"/>
                                          </p:val>
                                        </p:tav>
                                        <p:tav tm="100000">
                                          <p:val>
                                            <p:strVal val="#ppt_x"/>
                                          </p:val>
                                        </p:tav>
                                      </p:tavLst>
                                    </p:anim>
                                    <p:anim calcmode="lin" valueType="num">
                                      <p:cBhvr additive="base">
                                        <p:cTn id="8" dur="1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7CA576B-4A0C-D489-1AE3-C661ED2AA9D8}"/>
              </a:ext>
            </a:extLst>
          </p:cNvPr>
          <p:cNvPicPr>
            <a:picLocks noChangeAspect="1"/>
          </p:cNvPicPr>
          <p:nvPr/>
        </p:nvPicPr>
        <p:blipFill>
          <a:blip r:embed="rId2"/>
          <a:stretch>
            <a:fillRect/>
          </a:stretch>
        </p:blipFill>
        <p:spPr>
          <a:xfrm>
            <a:off x="1979712" y="169751"/>
            <a:ext cx="4214170" cy="4803998"/>
          </a:xfrm>
          <a:prstGeom prst="rect">
            <a:avLst/>
          </a:prstGeom>
        </p:spPr>
      </p:pic>
    </p:spTree>
    <p:extLst>
      <p:ext uri="{BB962C8B-B14F-4D97-AF65-F5344CB8AC3E}">
        <p14:creationId xmlns:p14="http://schemas.microsoft.com/office/powerpoint/2010/main" val="351798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9AAD16C0-5594-CA6B-0503-70DE7F294445}"/>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الثالث </a:t>
            </a:r>
            <a:r>
              <a:rPr lang="ar-SA" dirty="0">
                <a:solidFill>
                  <a:srgbClr val="202124"/>
                </a:solidFill>
                <a:cs typeface="Sultan bold" pitchFamily="2" charset="-78"/>
              </a:rPr>
              <a:t>المشروع</a:t>
            </a:r>
            <a:endParaRPr lang="en-US" altLang="zh-CN" sz="3200" dirty="0">
              <a:solidFill>
                <a:schemeClr val="accent1">
                  <a:lumMod val="75000"/>
                </a:schemeClr>
              </a:solidFill>
            </a:endParaRPr>
          </a:p>
        </p:txBody>
      </p:sp>
      <p:sp>
        <p:nvSpPr>
          <p:cNvPr id="4" name="مربع نص 3">
            <a:extLst>
              <a:ext uri="{FF2B5EF4-FFF2-40B4-BE49-F238E27FC236}">
                <a16:creationId xmlns:a16="http://schemas.microsoft.com/office/drawing/2014/main" id="{145AB610-3F65-680C-5595-5F487C7346FA}"/>
              </a:ext>
            </a:extLst>
          </p:cNvPr>
          <p:cNvSpPr txBox="1"/>
          <p:nvPr/>
        </p:nvSpPr>
        <p:spPr>
          <a:xfrm>
            <a:off x="467544" y="699542"/>
            <a:ext cx="8479746" cy="3785652"/>
          </a:xfrm>
          <a:prstGeom prst="rect">
            <a:avLst/>
          </a:prstGeom>
          <a:noFill/>
        </p:spPr>
        <p:txBody>
          <a:bodyPr wrap="square">
            <a:spAutoFit/>
          </a:bodyPr>
          <a:lstStyle/>
          <a:p>
            <a:pPr marL="285750" indent="-285750" algn="r" rtl="1">
              <a:buFont typeface="Arial" panose="020B0604020202020204" pitchFamily="34" charset="0"/>
              <a:buChar char="•"/>
            </a:pPr>
            <a:r>
              <a:rPr lang="ar-SA" sz="2400" b="0" i="0" dirty="0">
                <a:solidFill>
                  <a:srgbClr val="202124"/>
                </a:solidFill>
                <a:effectLst/>
                <a:latin typeface="Roboto" panose="02000000000000000000" pitchFamily="2" charset="0"/>
              </a:rPr>
              <a:t>تتسع تقنية إنترنت الأشياء لتشمل معظم الجوانب الحياتية اليومية والعملية، فعند دمج إنترنت الأشياء في أحد التطبيقات الحياتية، تصبح الأجهزة شائعة الاستخدام كائنات ذكية منتجة ومستهلكة لبيانات إنترنت الأشياء.</a:t>
            </a:r>
          </a:p>
          <a:p>
            <a:pPr marL="285750" indent="-285750" algn="r" rtl="1">
              <a:buFont typeface="Arial" panose="020B0604020202020204" pitchFamily="34" charset="0"/>
              <a:buChar char="•"/>
            </a:pPr>
            <a:endParaRPr lang="ar-SA" sz="2400" dirty="0">
              <a:solidFill>
                <a:srgbClr val="202124"/>
              </a:solidFill>
              <a:latin typeface="Roboto" panose="02000000000000000000" pitchFamily="2" charset="0"/>
            </a:endParaRPr>
          </a:p>
          <a:p>
            <a:pPr marL="285750" indent="-285750" algn="r" rtl="1">
              <a:buFont typeface="Arial" panose="020B0604020202020204" pitchFamily="34" charset="0"/>
              <a:buChar char="•"/>
            </a:pPr>
            <a:r>
              <a:rPr lang="ar-SA" sz="2400" b="0" i="0" dirty="0">
                <a:solidFill>
                  <a:srgbClr val="202124"/>
                </a:solidFill>
                <a:effectLst/>
                <a:latin typeface="Roboto" panose="02000000000000000000" pitchFamily="2" charset="0"/>
              </a:rPr>
              <a:t>اختر جهازا إلكترونيا شائعا تستخدمه يوميا وقدم مقترحا لتطبيق إنترنت الأشياء باستخدام هذا الجهاز، سيرسل هذا الجهاز البيانات ويستقبلها من نظـام إنترنت الأشياء لإنشاء التوقعات ولتحسين كفاءته.</a:t>
            </a:r>
          </a:p>
          <a:p>
            <a:pPr marL="285750" indent="-285750" algn="r" rtl="1">
              <a:buFont typeface="Arial" panose="020B0604020202020204" pitchFamily="34" charset="0"/>
              <a:buChar char="•"/>
            </a:pPr>
            <a:endParaRPr lang="ar-SA" sz="2400" dirty="0">
              <a:solidFill>
                <a:srgbClr val="202124"/>
              </a:solidFill>
              <a:latin typeface="Roboto" panose="02000000000000000000" pitchFamily="2" charset="0"/>
            </a:endParaRPr>
          </a:p>
          <a:p>
            <a:pPr marL="285750" indent="-285750" algn="r" rtl="1">
              <a:buFont typeface="Arial" panose="020B0604020202020204" pitchFamily="34" charset="0"/>
              <a:buChar char="•"/>
            </a:pPr>
            <a:r>
              <a:rPr lang="ar-SA" sz="2400" b="0" i="0" dirty="0">
                <a:solidFill>
                  <a:srgbClr val="202124"/>
                </a:solidFill>
                <a:effectLst/>
                <a:latin typeface="Roboto" panose="02000000000000000000" pitchFamily="2" charset="0"/>
              </a:rPr>
              <a:t>أنشئ عرضا تقديميا باستخدام برنامج باوربوينت </a:t>
            </a:r>
            <a:r>
              <a:rPr lang="en-US" sz="2400" b="0" i="0" dirty="0">
                <a:solidFill>
                  <a:srgbClr val="202124"/>
                </a:solidFill>
                <a:effectLst/>
                <a:latin typeface="Roboto" panose="02000000000000000000" pitchFamily="2" charset="0"/>
              </a:rPr>
              <a:t> PowerPoint </a:t>
            </a:r>
            <a:r>
              <a:rPr lang="ar-SA" sz="2400" b="0" i="0" dirty="0">
                <a:solidFill>
                  <a:srgbClr val="202124"/>
                </a:solidFill>
                <a:effectLst/>
                <a:latin typeface="Roboto" panose="02000000000000000000" pitchFamily="2" charset="0"/>
              </a:rPr>
              <a:t>يوضح مقترحك، ويصف كيفية توسيعه ليشتمل على المزيد من الأجهزة من نفس النوع أو أنواعا أخرى من الكائنات الذكية.</a:t>
            </a:r>
            <a:endParaRPr lang="ar-SA" sz="2400" dirty="0"/>
          </a:p>
        </p:txBody>
      </p:sp>
    </p:spTree>
    <p:extLst>
      <p:ext uri="{BB962C8B-B14F-4D97-AF65-F5344CB8AC3E}">
        <p14:creationId xmlns:p14="http://schemas.microsoft.com/office/powerpoint/2010/main" val="357189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2674800" y="935950"/>
            <a:ext cx="1170000" cy="216024"/>
          </a:xfrm>
          <a:prstGeom prst="trapezoid">
            <a:avLst>
              <a:gd name="adj" fmla="val 4043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09800" y="1067116"/>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algn="just" eaLnBrk="1" fontAlgn="auto" hangingPunct="1">
              <a:spcBef>
                <a:spcPts val="0"/>
              </a:spcBef>
              <a:spcAft>
                <a:spcPts val="0"/>
              </a:spcAft>
              <a:defRPr/>
            </a:pPr>
            <a:endParaRPr lang="zh-CN" altLang="en-US" sz="3600" b="1" dirty="0">
              <a:solidFill>
                <a:srgbClr val="00A28B"/>
              </a:solidFill>
              <a:ea typeface="华文中宋" panose="02010600040101010101" pitchFamily="2" charset="-122"/>
              <a:cs typeface="+mj-cs"/>
            </a:endParaRPr>
          </a:p>
        </p:txBody>
      </p:sp>
      <p:sp>
        <p:nvSpPr>
          <p:cNvPr id="5" name="任意多边形 8"/>
          <p:cNvSpPr/>
          <p:nvPr/>
        </p:nvSpPr>
        <p:spPr bwMode="auto">
          <a:xfrm>
            <a:off x="2763669" y="935951"/>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tx2">
              <a:lumMod val="60000"/>
              <a:lumOff val="40000"/>
            </a:schemeClr>
          </a:solidFill>
          <a:ln w="12700" algn="ctr">
            <a:noFill/>
            <a:miter lim="800000"/>
          </a:ln>
        </p:spPr>
        <p:txBody>
          <a:bodyPr tIns="0" bIns="360000" anchor="ctr"/>
          <a:lstStyle/>
          <a:p>
            <a:pPr algn="ctr" eaLnBrk="1" hangingPunct="1">
              <a:spcBef>
                <a:spcPts val="2400"/>
              </a:spcBef>
              <a:buClr>
                <a:schemeClr val="accent1"/>
              </a:buClr>
              <a:buSzPct val="60000"/>
            </a:pPr>
            <a:r>
              <a:rPr lang="en-US" altLang="zh-CN" sz="3200" b="1" dirty="0">
                <a:solidFill>
                  <a:schemeClr val="bg1"/>
                </a:solidFill>
                <a:ea typeface="微软雅黑" panose="020B0503020204020204" pitchFamily="34" charset="-122"/>
                <a:cs typeface="Arial Unicode MS" panose="020B0604020202020204" pitchFamily="34" charset="-122"/>
              </a:rPr>
              <a:t>01</a:t>
            </a:r>
            <a:endParaRPr lang="zh-CN" altLang="en-US" sz="3200" b="1" dirty="0">
              <a:solidFill>
                <a:schemeClr val="bg1"/>
              </a:solidFill>
              <a:ea typeface="微软雅黑" panose="020B0503020204020204" pitchFamily="34" charset="-122"/>
              <a:cs typeface="Arial Unicode MS" panose="020B0604020202020204" pitchFamily="34" charset="-122"/>
            </a:endParaRPr>
          </a:p>
        </p:txBody>
      </p:sp>
      <p:sp>
        <p:nvSpPr>
          <p:cNvPr id="7" name="矩形 6"/>
          <p:cNvSpPr/>
          <p:nvPr/>
        </p:nvSpPr>
        <p:spPr>
          <a:xfrm>
            <a:off x="3381758" y="1370529"/>
            <a:ext cx="5678157" cy="769441"/>
          </a:xfrm>
          <a:prstGeom prst="rect">
            <a:avLst/>
          </a:prstGeom>
        </p:spPr>
        <p:txBody>
          <a:bodyPr wrap="none">
            <a:spAutoFit/>
          </a:bodyPr>
          <a:lstStyle/>
          <a:p>
            <a:pPr algn="r"/>
            <a:r>
              <a:rPr lang="ar-SA" sz="4400" dirty="0">
                <a:solidFill>
                  <a:schemeClr val="accent1">
                    <a:lumMod val="75000"/>
                  </a:schemeClr>
                </a:solidFill>
                <a:latin typeface="Roboto" panose="02000000000000000000" pitchFamily="2" charset="0"/>
                <a:cs typeface="Sultan bold" pitchFamily="2" charset="-78"/>
              </a:rPr>
              <a:t>الدرس الأول </a:t>
            </a:r>
            <a:r>
              <a:rPr lang="ar-SA" sz="4400" dirty="0">
                <a:solidFill>
                  <a:srgbClr val="202124"/>
                </a:solidFill>
                <a:latin typeface="Roboto" panose="02000000000000000000" pitchFamily="2" charset="0"/>
              </a:rPr>
              <a:t>مفاهيم إنترنت الأشياء</a:t>
            </a:r>
            <a:endParaRPr lang="en-US" altLang="zh-CN" sz="5400" dirty="0">
              <a:solidFill>
                <a:schemeClr val="accent1">
                  <a:lumMod val="75000"/>
                </a:schemeClr>
              </a:solidFill>
            </a:endParaRPr>
          </a:p>
        </p:txBody>
      </p:sp>
      <p:sp>
        <p:nvSpPr>
          <p:cNvPr id="9" name="矩形 8"/>
          <p:cNvSpPr/>
          <p:nvPr/>
        </p:nvSpPr>
        <p:spPr>
          <a:xfrm rot="2700000">
            <a:off x="-974839" y="41194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164786" y="2757201"/>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836957" y="43099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700000">
            <a:off x="4035200" y="4288667"/>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2700000">
            <a:off x="2139606" y="4078384"/>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700000">
            <a:off x="5248457" y="3889038"/>
            <a:ext cx="1099801" cy="109980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6065317" y="4796710"/>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7522107" y="3732723"/>
            <a:ext cx="1647406" cy="164740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3491023" y="3951690"/>
            <a:ext cx="619900" cy="6199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a:noFill/>
          </a:ln>
          <a:effectLst>
            <a:outerShdw blurRad="2159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637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31"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par>
                                <p:cTn id="26" presetID="31"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2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2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25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grpId="0" nodeType="withEffect">
                                  <p:stCondLst>
                                    <p:cond delay="2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 calcmode="lin" valueType="num">
                                      <p:cBhvr>
                                        <p:cTn id="60" dur="1000" fill="hold"/>
                                        <p:tgtEl>
                                          <p:spTgt spid="15"/>
                                        </p:tgtEl>
                                        <p:attrNameLst>
                                          <p:attrName>style.rotation</p:attrName>
                                        </p:attrNameLst>
                                      </p:cBhvr>
                                      <p:tavLst>
                                        <p:tav tm="0">
                                          <p:val>
                                            <p:fltVal val="90"/>
                                          </p:val>
                                        </p:tav>
                                        <p:tav tm="100000">
                                          <p:val>
                                            <p:fltVal val="0"/>
                                          </p:val>
                                        </p:tav>
                                      </p:tavLst>
                                    </p:anim>
                                    <p:animEffect transition="in" filter="fade">
                                      <p:cBhvr>
                                        <p:cTn id="61" dur="1000"/>
                                        <p:tgtEl>
                                          <p:spTgt spid="15"/>
                                        </p:tgtEl>
                                      </p:cBhvr>
                                    </p:animEffect>
                                  </p:childTnLst>
                                </p:cTn>
                              </p:par>
                              <p:par>
                                <p:cTn id="62" presetID="31" presetClass="entr" presetSubtype="0" fill="hold" grpId="0" nodeType="withEffect">
                                  <p:stCondLst>
                                    <p:cond delay="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fltVal val="0"/>
                                          </p:val>
                                        </p:tav>
                                        <p:tav tm="100000">
                                          <p:val>
                                            <p:strVal val="#ppt_w"/>
                                          </p:val>
                                        </p:tav>
                                      </p:tavLst>
                                    </p:anim>
                                    <p:anim calcmode="lin" valueType="num">
                                      <p:cBhvr>
                                        <p:cTn id="65" dur="1000" fill="hold"/>
                                        <p:tgtEl>
                                          <p:spTgt spid="16"/>
                                        </p:tgtEl>
                                        <p:attrNameLst>
                                          <p:attrName>ppt_h</p:attrName>
                                        </p:attrNameLst>
                                      </p:cBhvr>
                                      <p:tavLst>
                                        <p:tav tm="0">
                                          <p:val>
                                            <p:fltVal val="0"/>
                                          </p:val>
                                        </p:tav>
                                        <p:tav tm="100000">
                                          <p:val>
                                            <p:strVal val="#ppt_h"/>
                                          </p:val>
                                        </p:tav>
                                      </p:tavLst>
                                    </p:anim>
                                    <p:anim calcmode="lin" valueType="num">
                                      <p:cBhvr>
                                        <p:cTn id="66" dur="1000" fill="hold"/>
                                        <p:tgtEl>
                                          <p:spTgt spid="16"/>
                                        </p:tgtEl>
                                        <p:attrNameLst>
                                          <p:attrName>style.rotation</p:attrName>
                                        </p:attrNameLst>
                                      </p:cBhvr>
                                      <p:tavLst>
                                        <p:tav tm="0">
                                          <p:val>
                                            <p:fltVal val="90"/>
                                          </p:val>
                                        </p:tav>
                                        <p:tav tm="100000">
                                          <p:val>
                                            <p:fltVal val="0"/>
                                          </p:val>
                                        </p:tav>
                                      </p:tavLst>
                                    </p:anim>
                                    <p:animEffect transition="in" filter="fade">
                                      <p:cBhvr>
                                        <p:cTn id="67" dur="100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fltVal val="0"/>
                                          </p:val>
                                        </p:tav>
                                        <p:tav tm="100000">
                                          <p:val>
                                            <p:strVal val="#ppt_w"/>
                                          </p:val>
                                        </p:tav>
                                      </p:tavLst>
                                    </p:anim>
                                    <p:anim calcmode="lin" valueType="num">
                                      <p:cBhvr>
                                        <p:cTn id="71" dur="1000" fill="hold"/>
                                        <p:tgtEl>
                                          <p:spTgt spid="17"/>
                                        </p:tgtEl>
                                        <p:attrNameLst>
                                          <p:attrName>ppt_h</p:attrName>
                                        </p:attrNameLst>
                                      </p:cBhvr>
                                      <p:tavLst>
                                        <p:tav tm="0">
                                          <p:val>
                                            <p:fltVal val="0"/>
                                          </p:val>
                                        </p:tav>
                                        <p:tav tm="100000">
                                          <p:val>
                                            <p:strVal val="#ppt_h"/>
                                          </p:val>
                                        </p:tav>
                                      </p:tavLst>
                                    </p:anim>
                                    <p:anim calcmode="lin" valueType="num">
                                      <p:cBhvr>
                                        <p:cTn id="72" dur="1000" fill="hold"/>
                                        <p:tgtEl>
                                          <p:spTgt spid="17"/>
                                        </p:tgtEl>
                                        <p:attrNameLst>
                                          <p:attrName>style.rotation</p:attrName>
                                        </p:attrNameLst>
                                      </p:cBhvr>
                                      <p:tavLst>
                                        <p:tav tm="0">
                                          <p:val>
                                            <p:fltVal val="90"/>
                                          </p:val>
                                        </p:tav>
                                        <p:tav tm="100000">
                                          <p:val>
                                            <p:fltVal val="0"/>
                                          </p:val>
                                        </p:tav>
                                      </p:tavLst>
                                    </p:anim>
                                    <p:animEffect transition="in" filter="fade">
                                      <p:cBhvr>
                                        <p:cTn id="7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40F88796-A0E6-297A-C3EF-E3FCA3F14066}"/>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
        <p:nvSpPr>
          <p:cNvPr id="4" name="مربع نص 3">
            <a:extLst>
              <a:ext uri="{FF2B5EF4-FFF2-40B4-BE49-F238E27FC236}">
                <a16:creationId xmlns:a16="http://schemas.microsoft.com/office/drawing/2014/main" id="{D4767C32-B625-1244-8D5B-4BBB71253C94}"/>
              </a:ext>
            </a:extLst>
          </p:cNvPr>
          <p:cNvSpPr txBox="1"/>
          <p:nvPr/>
        </p:nvSpPr>
        <p:spPr>
          <a:xfrm>
            <a:off x="17038" y="581765"/>
            <a:ext cx="9027897" cy="2154436"/>
          </a:xfrm>
          <a:prstGeom prst="rect">
            <a:avLst/>
          </a:prstGeom>
          <a:noFill/>
        </p:spPr>
        <p:txBody>
          <a:bodyPr wrap="square">
            <a:spAutoFit/>
          </a:bodyPr>
          <a:lstStyle/>
          <a:p>
            <a:pPr algn="r" rtl="1"/>
            <a:r>
              <a:rPr lang="ar-SA" sz="2400" dirty="0">
                <a:solidFill>
                  <a:schemeClr val="accent1">
                    <a:lumMod val="75000"/>
                  </a:schemeClr>
                </a:solidFill>
                <a:latin typeface="+mj-lt"/>
                <a:cs typeface="Sultan bold" pitchFamily="2" charset="-78"/>
              </a:rPr>
              <a:t>ما هو إنترنت الأشياء؟ </a:t>
            </a:r>
            <a:r>
              <a:rPr lang="en-US" sz="2400" dirty="0">
                <a:solidFill>
                  <a:schemeClr val="accent1">
                    <a:lumMod val="75000"/>
                  </a:schemeClr>
                </a:solidFill>
                <a:latin typeface="+mj-lt"/>
                <a:cs typeface="Sultan bold" pitchFamily="2" charset="-78"/>
              </a:rPr>
              <a:t>What is the Internet of Things</a:t>
            </a:r>
            <a:endParaRPr lang="ar-SA" sz="2400" dirty="0">
              <a:solidFill>
                <a:schemeClr val="accent1">
                  <a:lumMod val="75000"/>
                </a:schemeClr>
              </a:solidFill>
              <a:latin typeface="+mj-lt"/>
              <a:cs typeface="Sultan bold" pitchFamily="2" charset="-78"/>
            </a:endParaRPr>
          </a:p>
          <a:p>
            <a:pPr algn="r" rtl="1"/>
            <a:r>
              <a:rPr lang="ar-SA" b="0" i="0" dirty="0">
                <a:solidFill>
                  <a:srgbClr val="202124"/>
                </a:solidFill>
                <a:effectLst/>
                <a:latin typeface="Roboto" panose="02000000000000000000" pitchFamily="2" charset="0"/>
              </a:rPr>
              <a:t>في العصر الحالي كل الأجهـزة والأشياء من حولنا تتصـل بشبكة الإنترنت، وتتواصل بسهولة مع أجهزة أخرى، أو أشخاص  ومن ثم الوصول إلى الخدمات التي تحسّن حياتك. </a:t>
            </a:r>
            <a:r>
              <a:rPr lang="ar-SA" sz="2000" b="0" i="0" u="sng" dirty="0">
                <a:solidFill>
                  <a:schemeClr val="accent2">
                    <a:lumMod val="75000"/>
                  </a:schemeClr>
                </a:solidFill>
                <a:effectLst/>
                <a:latin typeface="Roboto" panose="02000000000000000000" pitchFamily="2" charset="0"/>
              </a:rPr>
              <a:t>يشهد العالم تحولا تقنيا كبيرا</a:t>
            </a:r>
            <a:endParaRPr lang="ar-SA" b="0" i="0" u="sng" dirty="0">
              <a:solidFill>
                <a:schemeClr val="accent2">
                  <a:lumMod val="75000"/>
                </a:schemeClr>
              </a:solidFill>
              <a:effectLst/>
              <a:latin typeface="Roboto" panose="02000000000000000000" pitchFamily="2" charset="0"/>
            </a:endParaRPr>
          </a:p>
          <a:p>
            <a:pPr algn="r" rtl="1"/>
            <a:r>
              <a:rPr lang="ar-SA" b="0" i="0" dirty="0">
                <a:solidFill>
                  <a:srgbClr val="FF0000"/>
                </a:solidFill>
                <a:effectLst/>
                <a:latin typeface="Roboto" panose="02000000000000000000" pitchFamily="2" charset="0"/>
              </a:rPr>
              <a:t>إن الهدف الرئيس لإنترنت الأشياء </a:t>
            </a:r>
            <a:r>
              <a:rPr lang="ar-SA" b="0" i="0" dirty="0">
                <a:solidFill>
                  <a:srgbClr val="202124"/>
                </a:solidFill>
                <a:effectLst/>
                <a:latin typeface="Roboto" panose="02000000000000000000" pitchFamily="2" charset="0"/>
              </a:rPr>
              <a:t>هو توصيل الأجهزة المختلفة بشبكات الحاسوب الخاصة أو العامة (مثل شبكة الإنترنت) لتشارك بياناتها، وتتفاعل مع الأشخاص والأشياء الأخرى من حولك.</a:t>
            </a:r>
          </a:p>
          <a:p>
            <a:pPr algn="r" rtl="1"/>
            <a:r>
              <a:rPr lang="ar-SA" b="0" i="0" dirty="0">
                <a:solidFill>
                  <a:srgbClr val="202124"/>
                </a:solidFill>
                <a:effectLst/>
                <a:latin typeface="Roboto" panose="02000000000000000000" pitchFamily="2" charset="0"/>
              </a:rPr>
              <a:t> يساهم إنترنت الأشياء في إحداث تغير جوهري في التقنية</a:t>
            </a:r>
            <a:br>
              <a:rPr lang="ar-SA" b="0" i="0" dirty="0">
                <a:solidFill>
                  <a:srgbClr val="202124"/>
                </a:solidFill>
                <a:effectLst/>
                <a:latin typeface="Roboto" panose="02000000000000000000" pitchFamily="2" charset="0"/>
              </a:rPr>
            </a:br>
            <a:r>
              <a:rPr lang="ar-SA" b="0" i="0" dirty="0">
                <a:solidFill>
                  <a:srgbClr val="202124"/>
                </a:solidFill>
                <a:effectLst/>
                <a:latin typeface="Roboto" panose="02000000000000000000" pitchFamily="2" charset="0"/>
              </a:rPr>
              <a:t>يتيح للأجهزة المتصلة </a:t>
            </a:r>
            <a:r>
              <a:rPr lang="ar-SA" b="0" i="0" dirty="0">
                <a:solidFill>
                  <a:srgbClr val="FF0000"/>
                </a:solidFill>
                <a:effectLst/>
                <a:latin typeface="Roboto" panose="02000000000000000000" pitchFamily="2" charset="0"/>
              </a:rPr>
              <a:t>إدراك</a:t>
            </a:r>
            <a:r>
              <a:rPr lang="ar-SA" b="0" i="0" dirty="0">
                <a:solidFill>
                  <a:srgbClr val="202124"/>
                </a:solidFill>
                <a:effectLst/>
                <a:latin typeface="Roboto" panose="02000000000000000000" pitchFamily="2" charset="0"/>
              </a:rPr>
              <a:t> </a:t>
            </a:r>
            <a:r>
              <a:rPr lang="ar-SA" b="0" i="0" dirty="0">
                <a:solidFill>
                  <a:srgbClr val="FF0000"/>
                </a:solidFill>
                <a:effectLst/>
                <a:latin typeface="Roboto" panose="02000000000000000000" pitchFamily="2" charset="0"/>
              </a:rPr>
              <a:t>وإدارة البيئة المحيطة </a:t>
            </a:r>
            <a:r>
              <a:rPr lang="ar-SA" b="0" i="0" dirty="0">
                <a:solidFill>
                  <a:srgbClr val="202124"/>
                </a:solidFill>
                <a:effectLst/>
                <a:latin typeface="Roboto" panose="02000000000000000000" pitchFamily="2" charset="0"/>
              </a:rPr>
              <a:t>وذلك بدمجها بشكل مستقل في شبكة ذكية.</a:t>
            </a:r>
            <a:endParaRPr lang="ar-SA" dirty="0"/>
          </a:p>
        </p:txBody>
      </p:sp>
      <p:sp>
        <p:nvSpPr>
          <p:cNvPr id="6" name="مربع نص 5">
            <a:extLst>
              <a:ext uri="{FF2B5EF4-FFF2-40B4-BE49-F238E27FC236}">
                <a16:creationId xmlns:a16="http://schemas.microsoft.com/office/drawing/2014/main" id="{813B4A9D-C902-2292-4E10-65830A6E794B}"/>
              </a:ext>
            </a:extLst>
          </p:cNvPr>
          <p:cNvSpPr txBox="1"/>
          <p:nvPr/>
        </p:nvSpPr>
        <p:spPr>
          <a:xfrm>
            <a:off x="3214482" y="2663959"/>
            <a:ext cx="5732808" cy="987911"/>
          </a:xfrm>
          <a:prstGeom prst="rect">
            <a:avLst/>
          </a:prstGeom>
          <a:noFill/>
        </p:spPr>
        <p:txBody>
          <a:bodyPr wrap="square">
            <a:spAutoFit/>
          </a:bodyPr>
          <a:lstStyle>
            <a:defPPr>
              <a:defRPr lang="zh-CN"/>
            </a:defPPr>
            <a:lvl1pPr algn="r" rtl="1">
              <a:defRPr sz="2400" b="0" i="0">
                <a:solidFill>
                  <a:schemeClr val="accent1">
                    <a:lumMod val="75000"/>
                  </a:schemeClr>
                </a:solidFill>
                <a:effectLst/>
                <a:latin typeface="Roboto" panose="02000000000000000000" pitchFamily="2" charset="0"/>
                <a:cs typeface="Sultan bold" pitchFamily="2" charset="-78"/>
              </a:defRPr>
            </a:lvl1pPr>
          </a:lstStyle>
          <a:p>
            <a:r>
              <a:rPr lang="ar-SA" dirty="0">
                <a:latin typeface="+mj-lt"/>
              </a:rPr>
              <a:t>إنترنت الأشياء (</a:t>
            </a:r>
            <a:r>
              <a:rPr lang="en-US" dirty="0">
                <a:latin typeface="+mj-lt"/>
              </a:rPr>
              <a:t>IoT</a:t>
            </a:r>
            <a:r>
              <a:rPr lang="ar-SA" dirty="0">
                <a:latin typeface="+mj-lt"/>
              </a:rPr>
              <a:t>)</a:t>
            </a:r>
            <a:br>
              <a:rPr lang="en-US" dirty="0">
                <a:latin typeface="+mj-lt"/>
              </a:rPr>
            </a:br>
            <a:r>
              <a:rPr lang="ar-SA" sz="1600" dirty="0">
                <a:solidFill>
                  <a:schemeClr val="tx1"/>
                </a:solidFill>
                <a:latin typeface="+mj-lt"/>
              </a:rPr>
              <a:t>هي شبكة من الأجهزة يستطيع كل منها استشعار البيئة المحيطة أو مراقبتهـا أو التفاعل معها، بالإضافة إلى جمع وتبادل البيانات.</a:t>
            </a:r>
            <a:endParaRPr lang="ar-SA" dirty="0">
              <a:solidFill>
                <a:schemeClr val="tx1"/>
              </a:solidFill>
              <a:latin typeface="+mj-lt"/>
            </a:endParaRPr>
          </a:p>
        </p:txBody>
      </p:sp>
      <p:grpSp>
        <p:nvGrpSpPr>
          <p:cNvPr id="10" name="مجموعة 9">
            <a:extLst>
              <a:ext uri="{FF2B5EF4-FFF2-40B4-BE49-F238E27FC236}">
                <a16:creationId xmlns:a16="http://schemas.microsoft.com/office/drawing/2014/main" id="{5E24E285-B980-599A-8F29-35613D9F2EED}"/>
              </a:ext>
            </a:extLst>
          </p:cNvPr>
          <p:cNvGrpSpPr/>
          <p:nvPr/>
        </p:nvGrpSpPr>
        <p:grpSpPr>
          <a:xfrm>
            <a:off x="93022" y="2399196"/>
            <a:ext cx="3045475" cy="1517435"/>
            <a:chOff x="611561" y="2721027"/>
            <a:chExt cx="5184576" cy="2433983"/>
          </a:xfrm>
        </p:grpSpPr>
        <p:pic>
          <p:nvPicPr>
            <p:cNvPr id="8" name="صورة 7">
              <a:extLst>
                <a:ext uri="{FF2B5EF4-FFF2-40B4-BE49-F238E27FC236}">
                  <a16:creationId xmlns:a16="http://schemas.microsoft.com/office/drawing/2014/main" id="{2B05605E-EB20-CD99-0351-AAAE9D8874B6}"/>
                </a:ext>
              </a:extLst>
            </p:cNvPr>
            <p:cNvPicPr>
              <a:picLocks noChangeAspect="1"/>
            </p:cNvPicPr>
            <p:nvPr/>
          </p:nvPicPr>
          <p:blipFill>
            <a:blip r:embed="rId2"/>
            <a:stretch>
              <a:fillRect/>
            </a:stretch>
          </p:blipFill>
          <p:spPr>
            <a:xfrm>
              <a:off x="611561" y="2721029"/>
              <a:ext cx="5184576" cy="2433981"/>
            </a:xfrm>
            <a:prstGeom prst="rect">
              <a:avLst/>
            </a:prstGeom>
          </p:spPr>
        </p:pic>
        <p:sp>
          <p:nvSpPr>
            <p:cNvPr id="9" name="مستطيل 8">
              <a:extLst>
                <a:ext uri="{FF2B5EF4-FFF2-40B4-BE49-F238E27FC236}">
                  <a16:creationId xmlns:a16="http://schemas.microsoft.com/office/drawing/2014/main" id="{350DBB9B-E146-A1D3-BBBD-E0C186490F64}"/>
                </a:ext>
              </a:extLst>
            </p:cNvPr>
            <p:cNvSpPr/>
            <p:nvPr/>
          </p:nvSpPr>
          <p:spPr>
            <a:xfrm>
              <a:off x="2339752" y="2721027"/>
              <a:ext cx="3456384" cy="42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1" name="مربع نص 10">
            <a:extLst>
              <a:ext uri="{FF2B5EF4-FFF2-40B4-BE49-F238E27FC236}">
                <a16:creationId xmlns:a16="http://schemas.microsoft.com/office/drawing/2014/main" id="{720037C9-8723-2A36-C9A4-7CF53E552AF5}"/>
              </a:ext>
            </a:extLst>
          </p:cNvPr>
          <p:cNvSpPr txBox="1"/>
          <p:nvPr/>
        </p:nvSpPr>
        <p:spPr>
          <a:xfrm>
            <a:off x="0" y="3961570"/>
            <a:ext cx="9108504" cy="1200329"/>
          </a:xfrm>
          <a:prstGeom prst="rect">
            <a:avLst/>
          </a:prstGeom>
          <a:noFill/>
        </p:spPr>
        <p:txBody>
          <a:bodyPr wrap="square">
            <a:spAutoFit/>
          </a:bodyPr>
          <a:lstStyle/>
          <a:p>
            <a:pPr algn="r" rtl="1"/>
            <a:r>
              <a:rPr lang="ar-SA" b="0" i="0" dirty="0">
                <a:solidFill>
                  <a:srgbClr val="202124"/>
                </a:solidFill>
                <a:effectLst/>
                <a:latin typeface="Roboto" panose="02000000000000000000" pitchFamily="2" charset="0"/>
              </a:rPr>
              <a:t>عندما تتمكن الأجهزة والمعدات من اكتشاف بيئتها والتحكم فيها عن بعد عبر الشبكة، فإنه يمكن دمج العالم الواقعي والحواسيب وربطهما معا. ويسهم هذا الدمج في زيادة الانتاجية والأتمتة، ويخفض التكاليف في جميع الجوانب الحياتية تقريبا. </a:t>
            </a:r>
            <a:br>
              <a:rPr lang="ar-SA" b="0" i="0" dirty="0">
                <a:solidFill>
                  <a:srgbClr val="202124"/>
                </a:solidFill>
                <a:effectLst/>
                <a:latin typeface="Roboto" panose="02000000000000000000" pitchFamily="2" charset="0"/>
              </a:rPr>
            </a:br>
            <a:r>
              <a:rPr lang="ar-SA" b="0" i="0" dirty="0">
                <a:solidFill>
                  <a:srgbClr val="202124"/>
                </a:solidFill>
                <a:effectLst/>
                <a:latin typeface="Roboto" panose="02000000000000000000" pitchFamily="2" charset="0"/>
              </a:rPr>
              <a:t>إن هدف إنترنت الأشياء هو توصيل الأجهزة بأنواعها المختلفة وتحويلها إلى أجهزة "إنترنت أشياء"، وبالطبع إنشاء تطبيقات جديدة لاستخدام وإدارة تلك الأجهزة في الشبكة الذكية.</a:t>
            </a:r>
            <a:endParaRPr lang="ar-SA" dirty="0"/>
          </a:p>
        </p:txBody>
      </p:sp>
    </p:spTree>
    <p:extLst>
      <p:ext uri="{BB962C8B-B14F-4D97-AF65-F5344CB8AC3E}">
        <p14:creationId xmlns:p14="http://schemas.microsoft.com/office/powerpoint/2010/main" val="35629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a:extLst>
              <a:ext uri="{FF2B5EF4-FFF2-40B4-BE49-F238E27FC236}">
                <a16:creationId xmlns:a16="http://schemas.microsoft.com/office/drawing/2014/main" id="{40F88796-A0E6-297A-C3EF-E3FCA3F14066}"/>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
        <p:nvSpPr>
          <p:cNvPr id="7" name="مربع نص 6">
            <a:extLst>
              <a:ext uri="{FF2B5EF4-FFF2-40B4-BE49-F238E27FC236}">
                <a16:creationId xmlns:a16="http://schemas.microsoft.com/office/drawing/2014/main" id="{A7321210-8440-C321-914B-5AE59008B6A6}"/>
              </a:ext>
            </a:extLst>
          </p:cNvPr>
          <p:cNvSpPr txBox="1"/>
          <p:nvPr/>
        </p:nvSpPr>
        <p:spPr>
          <a:xfrm>
            <a:off x="0" y="657870"/>
            <a:ext cx="9144000" cy="4216539"/>
          </a:xfrm>
          <a:prstGeom prst="rect">
            <a:avLst/>
          </a:prstGeom>
          <a:noFill/>
        </p:spPr>
        <p:txBody>
          <a:bodyPr wrap="square">
            <a:spAutoFit/>
          </a:bodyPr>
          <a:lstStyle/>
          <a:p>
            <a:pPr algn="r" rtl="1"/>
            <a:r>
              <a:rPr lang="ar-SA" sz="2000" dirty="0">
                <a:solidFill>
                  <a:schemeClr val="accent1">
                    <a:lumMod val="75000"/>
                  </a:schemeClr>
                </a:solidFill>
                <a:latin typeface="+mj-lt"/>
                <a:cs typeface="Sultan bold" pitchFamily="2" charset="-78"/>
              </a:rPr>
              <a:t>جهاز إنترنت الأشياء (</a:t>
            </a:r>
            <a:r>
              <a:rPr lang="en-US" sz="2000" dirty="0">
                <a:solidFill>
                  <a:schemeClr val="accent1">
                    <a:lumMod val="75000"/>
                  </a:schemeClr>
                </a:solidFill>
                <a:latin typeface="+mj-lt"/>
                <a:cs typeface="Sultan bold" pitchFamily="2" charset="-78"/>
              </a:rPr>
              <a:t>loT Device</a:t>
            </a:r>
            <a:r>
              <a:rPr lang="ar-SA" sz="2000" dirty="0">
                <a:solidFill>
                  <a:schemeClr val="accent1">
                    <a:lumMod val="75000"/>
                  </a:schemeClr>
                </a:solidFill>
                <a:latin typeface="+mj-lt"/>
                <a:cs typeface="Sultan bold" pitchFamily="2" charset="-78"/>
              </a:rPr>
              <a:t>)</a:t>
            </a:r>
            <a:br>
              <a:rPr lang="en-US" dirty="0">
                <a:latin typeface="+mj-lt"/>
              </a:rPr>
            </a:br>
            <a:r>
              <a:rPr lang="ar-SA" sz="1600" dirty="0">
                <a:solidFill>
                  <a:srgbClr val="202124"/>
                </a:solidFill>
                <a:latin typeface="+mj-lt"/>
              </a:rPr>
              <a:t>هو </a:t>
            </a:r>
            <a:r>
              <a:rPr lang="ar-SA" sz="1600" dirty="0">
                <a:solidFill>
                  <a:srgbClr val="FF0000"/>
                </a:solidFill>
                <a:latin typeface="+mj-lt"/>
              </a:rPr>
              <a:t>كائن</a:t>
            </a:r>
            <a:r>
              <a:rPr lang="ar-SA" sz="1600" dirty="0">
                <a:solidFill>
                  <a:srgbClr val="202124"/>
                </a:solidFill>
                <a:latin typeface="+mj-lt"/>
              </a:rPr>
              <a:t> </a:t>
            </a:r>
            <a:r>
              <a:rPr lang="ar-SA" sz="1600" dirty="0">
                <a:solidFill>
                  <a:srgbClr val="FF0000"/>
                </a:solidFill>
                <a:latin typeface="+mj-lt"/>
              </a:rPr>
              <a:t>مادي</a:t>
            </a:r>
            <a:r>
              <a:rPr lang="ar-SA" sz="1600" dirty="0">
                <a:solidFill>
                  <a:srgbClr val="202124"/>
                </a:solidFill>
                <a:latin typeface="+mj-lt"/>
              </a:rPr>
              <a:t> يتصل بشبكة، ويصبح معروفا في تلك الشبكة. يمكن لذلك الجهاز </a:t>
            </a:r>
            <a:r>
              <a:rPr lang="ar-SA" sz="1600" dirty="0">
                <a:solidFill>
                  <a:srgbClr val="FF0000"/>
                </a:solidFill>
                <a:latin typeface="+mj-lt"/>
              </a:rPr>
              <a:t>جمع</a:t>
            </a:r>
            <a:r>
              <a:rPr lang="ar-SA" sz="1600" dirty="0">
                <a:solidFill>
                  <a:srgbClr val="202124"/>
                </a:solidFill>
                <a:latin typeface="+mj-lt"/>
              </a:rPr>
              <a:t> </a:t>
            </a:r>
            <a:r>
              <a:rPr lang="ar-SA" sz="1600" dirty="0">
                <a:solidFill>
                  <a:srgbClr val="FF0000"/>
                </a:solidFill>
                <a:latin typeface="+mj-lt"/>
              </a:rPr>
              <a:t>البيانات</a:t>
            </a:r>
            <a:r>
              <a:rPr lang="ar-SA" sz="1600" dirty="0">
                <a:solidFill>
                  <a:srgbClr val="202124"/>
                </a:solidFill>
                <a:latin typeface="+mj-lt"/>
              </a:rPr>
              <a:t> </a:t>
            </a:r>
            <a:r>
              <a:rPr lang="ar-SA" sz="1600" dirty="0">
                <a:solidFill>
                  <a:srgbClr val="FF0000"/>
                </a:solidFill>
                <a:latin typeface="+mj-lt"/>
              </a:rPr>
              <a:t>ونقلها</a:t>
            </a:r>
            <a:r>
              <a:rPr lang="ar-SA" sz="1600" dirty="0">
                <a:solidFill>
                  <a:srgbClr val="202124"/>
                </a:solidFill>
                <a:latin typeface="+mj-lt"/>
              </a:rPr>
              <a:t>، وكذلك </a:t>
            </a:r>
            <a:r>
              <a:rPr lang="ar-SA" sz="1600" dirty="0">
                <a:solidFill>
                  <a:srgbClr val="FF0000"/>
                </a:solidFill>
                <a:latin typeface="+mj-lt"/>
              </a:rPr>
              <a:t>التواصل</a:t>
            </a:r>
            <a:r>
              <a:rPr lang="ar-SA" sz="1600" dirty="0">
                <a:solidFill>
                  <a:srgbClr val="202124"/>
                </a:solidFill>
                <a:latin typeface="+mj-lt"/>
              </a:rPr>
              <a:t> مع </a:t>
            </a:r>
            <a:r>
              <a:rPr lang="ar-SA" sz="1600" dirty="0">
                <a:solidFill>
                  <a:srgbClr val="FF0000"/>
                </a:solidFill>
                <a:latin typeface="+mj-lt"/>
              </a:rPr>
              <a:t>أجهزة</a:t>
            </a:r>
            <a:r>
              <a:rPr lang="ar-SA" sz="1600" dirty="0">
                <a:solidFill>
                  <a:srgbClr val="202124"/>
                </a:solidFill>
                <a:latin typeface="+mj-lt"/>
              </a:rPr>
              <a:t> </a:t>
            </a:r>
            <a:r>
              <a:rPr lang="ar-SA" sz="1600" dirty="0">
                <a:solidFill>
                  <a:srgbClr val="FF0000"/>
                </a:solidFill>
                <a:latin typeface="+mj-lt"/>
              </a:rPr>
              <a:t>ومنصات</a:t>
            </a:r>
            <a:r>
              <a:rPr lang="ar-SA" sz="1600" dirty="0">
                <a:solidFill>
                  <a:srgbClr val="202124"/>
                </a:solidFill>
                <a:latin typeface="+mj-lt"/>
              </a:rPr>
              <a:t> إنترنت الأشياء الأخرى.</a:t>
            </a:r>
          </a:p>
          <a:p>
            <a:pPr algn="r" rtl="1"/>
            <a:r>
              <a:rPr lang="ar-SA" sz="2000" dirty="0">
                <a:solidFill>
                  <a:srgbClr val="FF0000"/>
                </a:solidFill>
                <a:latin typeface="+mj-lt"/>
                <a:cs typeface="Sultan bold" pitchFamily="2" charset="-78"/>
              </a:rPr>
              <a:t>الكائنات</a:t>
            </a:r>
            <a:r>
              <a:rPr lang="ar-SA" sz="2000" dirty="0">
                <a:solidFill>
                  <a:schemeClr val="accent1">
                    <a:lumMod val="75000"/>
                  </a:schemeClr>
                </a:solidFill>
                <a:latin typeface="+mj-lt"/>
                <a:cs typeface="Sultan bold" pitchFamily="2" charset="-78"/>
              </a:rPr>
              <a:t> الذكية </a:t>
            </a:r>
            <a:r>
              <a:rPr lang="en-US" sz="2000" dirty="0">
                <a:solidFill>
                  <a:schemeClr val="accent1">
                    <a:lumMod val="75000"/>
                  </a:schemeClr>
                </a:solidFill>
                <a:latin typeface="+mj-lt"/>
                <a:cs typeface="Sultan bold" pitchFamily="2" charset="-78"/>
              </a:rPr>
              <a:t>Smart Objects</a:t>
            </a:r>
            <a:r>
              <a:rPr lang="ar-SA" sz="2000" dirty="0">
                <a:solidFill>
                  <a:schemeClr val="accent1">
                    <a:lumMod val="75000"/>
                  </a:schemeClr>
                </a:solidFill>
                <a:latin typeface="+mj-lt"/>
                <a:cs typeface="Sultan bold" pitchFamily="2" charset="-78"/>
              </a:rPr>
              <a:t> </a:t>
            </a:r>
          </a:p>
          <a:p>
            <a:pPr algn="r" rtl="1"/>
            <a:r>
              <a:rPr lang="ar-SA" sz="1600" b="0" i="0" dirty="0">
                <a:solidFill>
                  <a:srgbClr val="202124"/>
                </a:solidFill>
                <a:effectLst/>
                <a:latin typeface="+mj-lt"/>
              </a:rPr>
              <a:t>الكائنات المتصلة أو الذكية هي كائنات تتبادل البيانات عبر الشبكة. </a:t>
            </a:r>
          </a:p>
          <a:p>
            <a:pPr algn="r" rtl="1"/>
            <a:r>
              <a:rPr lang="ar-SA" sz="1600" b="0" i="0" dirty="0">
                <a:solidFill>
                  <a:srgbClr val="202124"/>
                </a:solidFill>
                <a:effectLst/>
                <a:latin typeface="+mj-lt"/>
              </a:rPr>
              <a:t>تحتوي بعض هذه الكائنات على واجهة مستخدم </a:t>
            </a:r>
            <a:r>
              <a:rPr lang="ar-SA" sz="1600" b="0" i="0" u="sng" dirty="0">
                <a:solidFill>
                  <a:schemeClr val="accent3">
                    <a:lumMod val="50000"/>
                  </a:schemeClr>
                </a:solidFill>
                <a:effectLst/>
                <a:latin typeface="+mj-lt"/>
              </a:rPr>
              <a:t>بسيطة</a:t>
            </a:r>
            <a:r>
              <a:rPr lang="ar-SA" sz="1600" b="0" i="0" dirty="0">
                <a:solidFill>
                  <a:srgbClr val="FF0000"/>
                </a:solidFill>
                <a:effectLst/>
                <a:latin typeface="+mj-lt"/>
              </a:rPr>
              <a:t> </a:t>
            </a:r>
            <a:r>
              <a:rPr lang="ar-SA" sz="1600" b="0" i="0" dirty="0">
                <a:solidFill>
                  <a:srgbClr val="202124"/>
                </a:solidFill>
                <a:effectLst/>
                <a:latin typeface="+mj-lt"/>
              </a:rPr>
              <a:t>، كمفتاح التحكم بالحرارة،</a:t>
            </a:r>
          </a:p>
          <a:p>
            <a:pPr algn="r" rtl="1"/>
            <a:r>
              <a:rPr lang="ar-SA" sz="1600" b="0" i="0" dirty="0">
                <a:solidFill>
                  <a:srgbClr val="202124"/>
                </a:solidFill>
                <a:effectLst/>
                <a:latin typeface="+mj-lt"/>
              </a:rPr>
              <a:t> في حين تتسم الكثير من تلك الكائنات بالواجهات </a:t>
            </a:r>
            <a:r>
              <a:rPr lang="ar-SA" sz="1600" b="0" i="0" u="sng" dirty="0">
                <a:solidFill>
                  <a:schemeClr val="accent3">
                    <a:lumMod val="50000"/>
                  </a:schemeClr>
                </a:solidFill>
                <a:effectLst/>
                <a:latin typeface="+mj-lt"/>
              </a:rPr>
              <a:t>الأكثر</a:t>
            </a:r>
            <a:r>
              <a:rPr lang="ar-SA" sz="1600" b="0" i="0" dirty="0">
                <a:solidFill>
                  <a:srgbClr val="FF0000"/>
                </a:solidFill>
                <a:effectLst/>
                <a:latin typeface="+mj-lt"/>
              </a:rPr>
              <a:t> </a:t>
            </a:r>
            <a:r>
              <a:rPr lang="ar-SA" sz="1600" b="0" i="0" u="sng" dirty="0">
                <a:solidFill>
                  <a:schemeClr val="accent3">
                    <a:lumMod val="50000"/>
                  </a:schemeClr>
                </a:solidFill>
                <a:effectLst/>
                <a:latin typeface="+mj-lt"/>
              </a:rPr>
              <a:t>تعقيدا</a:t>
            </a:r>
            <a:r>
              <a:rPr lang="ar-SA" sz="1600" b="0" i="0" dirty="0">
                <a:solidFill>
                  <a:srgbClr val="202124"/>
                </a:solidFill>
                <a:effectLst/>
                <a:latin typeface="+mj-lt"/>
              </a:rPr>
              <a:t>، كتلك الموجودة في السيارات الحديثة أو تطبيقات الهواتف الذكية.</a:t>
            </a:r>
          </a:p>
          <a:p>
            <a:pPr algn="r" rtl="1"/>
            <a:r>
              <a:rPr lang="ar-SA" sz="1600" b="0" i="0" dirty="0">
                <a:solidFill>
                  <a:srgbClr val="202124"/>
                </a:solidFill>
                <a:effectLst/>
                <a:latin typeface="+mj-lt"/>
              </a:rPr>
              <a:t> وقد </a:t>
            </a:r>
            <a:r>
              <a:rPr lang="ar-SA" sz="1600" b="0" i="0" u="sng" dirty="0">
                <a:solidFill>
                  <a:schemeClr val="accent3">
                    <a:lumMod val="50000"/>
                  </a:schemeClr>
                </a:solidFill>
                <a:effectLst/>
                <a:latin typeface="+mj-lt"/>
              </a:rPr>
              <a:t>تخلو</a:t>
            </a:r>
            <a:r>
              <a:rPr lang="ar-SA" sz="1600" b="0" i="0" dirty="0">
                <a:solidFill>
                  <a:srgbClr val="202124"/>
                </a:solidFill>
                <a:effectLst/>
                <a:latin typeface="+mj-lt"/>
              </a:rPr>
              <a:t> بعض الكائنات الذكية من واجهة المستخدم، حيث تحتوي على مستشعرات ومشغلات مستقلة تتفاعل مع بيئتها </a:t>
            </a:r>
            <a:r>
              <a:rPr lang="ar-SA" sz="1600" b="0" i="0" dirty="0">
                <a:solidFill>
                  <a:srgbClr val="FF0000"/>
                </a:solidFill>
                <a:effectLst/>
                <a:latin typeface="+mj-lt"/>
              </a:rPr>
              <a:t>دون أي تدخل بشري</a:t>
            </a:r>
            <a:r>
              <a:rPr lang="ar-SA" sz="1600" b="0" i="0" dirty="0">
                <a:solidFill>
                  <a:srgbClr val="202124"/>
                </a:solidFill>
                <a:effectLst/>
                <a:latin typeface="+mj-lt"/>
              </a:rPr>
              <a:t>. </a:t>
            </a:r>
          </a:p>
          <a:p>
            <a:pPr algn="r" rtl="1"/>
            <a:r>
              <a:rPr lang="ar-SA" sz="1600" b="0" i="0" dirty="0">
                <a:solidFill>
                  <a:srgbClr val="202124"/>
                </a:solidFill>
                <a:effectLst/>
                <a:latin typeface="+mj-lt"/>
              </a:rPr>
              <a:t>يتعرف المستشعر على بيئته ويقيس القيم الموجودة بها، ثم يقوم ذلك المشغل بتغيير العالم المادي. </a:t>
            </a:r>
          </a:p>
          <a:p>
            <a:pPr algn="r" rtl="1"/>
            <a:r>
              <a:rPr lang="ar-SA" sz="2000" dirty="0">
                <a:solidFill>
                  <a:schemeClr val="accent1">
                    <a:lumMod val="75000"/>
                  </a:schemeClr>
                </a:solidFill>
                <a:latin typeface="+mj-lt"/>
                <a:cs typeface="Sultan bold" pitchFamily="2" charset="-78"/>
              </a:rPr>
              <a:t>وتنقسم الكائنات الذكية إلى فئتين</a:t>
            </a:r>
            <a:r>
              <a:rPr lang="ar-SA" sz="1600" b="0" i="0" dirty="0">
                <a:solidFill>
                  <a:srgbClr val="202124"/>
                </a:solidFill>
                <a:effectLst/>
                <a:latin typeface="+mj-lt"/>
              </a:rPr>
              <a:t>:</a:t>
            </a:r>
          </a:p>
          <a:p>
            <a:pPr marL="342900" indent="-342900" algn="r" rtl="1">
              <a:buFont typeface="+mj-lt"/>
              <a:buAutoNum type="arabicPeriod"/>
            </a:pPr>
            <a:r>
              <a:rPr lang="ar-SA" sz="1600" b="0" i="0" dirty="0">
                <a:solidFill>
                  <a:srgbClr val="FF0000"/>
                </a:solidFill>
                <a:effectLst/>
                <a:latin typeface="+mj-lt"/>
              </a:rPr>
              <a:t> كائنات رقمية</a:t>
            </a:r>
            <a:r>
              <a:rPr lang="ar-SA" sz="1600" b="0" i="0" dirty="0">
                <a:solidFill>
                  <a:srgbClr val="202124"/>
                </a:solidFill>
                <a:effectLst/>
                <a:latin typeface="+mj-lt"/>
              </a:rPr>
              <a:t> تشمل الكائنات الرقمية أجهزة مثل الهواتف الذكية والساعات الذكية وأنظمة الإنذار المنزلية</a:t>
            </a:r>
            <a:br>
              <a:rPr lang="ar-SA" sz="1600" b="0" i="0" dirty="0">
                <a:solidFill>
                  <a:srgbClr val="202124"/>
                </a:solidFill>
                <a:effectLst/>
                <a:latin typeface="+mj-lt"/>
              </a:rPr>
            </a:br>
            <a:r>
              <a:rPr lang="ar-SA" sz="1600" b="0" i="0" dirty="0">
                <a:solidFill>
                  <a:srgbClr val="202124"/>
                </a:solidFill>
                <a:effectLst/>
                <a:latin typeface="+mj-lt"/>
              </a:rPr>
              <a:t> والتي يتم تصميمها لتتفاعل مع البيئة المحيطة،</a:t>
            </a:r>
            <a:br>
              <a:rPr lang="ar-SA" sz="1600" b="0" i="0" dirty="0">
                <a:solidFill>
                  <a:srgbClr val="202124"/>
                </a:solidFill>
                <a:effectLst/>
                <a:latin typeface="+mj-lt"/>
              </a:rPr>
            </a:br>
            <a:endParaRPr lang="ar-SA" sz="1600" b="0" i="0" dirty="0">
              <a:solidFill>
                <a:srgbClr val="202124"/>
              </a:solidFill>
              <a:effectLst/>
              <a:latin typeface="+mj-lt"/>
            </a:endParaRPr>
          </a:p>
          <a:p>
            <a:pPr marL="342900" indent="-342900" algn="r" rtl="1">
              <a:buFont typeface="+mj-lt"/>
              <a:buAutoNum type="arabicPeriod"/>
            </a:pPr>
            <a:r>
              <a:rPr lang="ar-SA" sz="1600" dirty="0">
                <a:solidFill>
                  <a:srgbClr val="FF0000"/>
                </a:solidFill>
                <a:latin typeface="+mj-lt"/>
              </a:rPr>
              <a:t> كائنات مادية (ملموسة). </a:t>
            </a:r>
            <a:r>
              <a:rPr lang="ar-SA" sz="1600" b="0" i="0" dirty="0">
                <a:solidFill>
                  <a:srgbClr val="202124"/>
                </a:solidFill>
                <a:effectLst/>
                <a:latin typeface="+mj-lt"/>
              </a:rPr>
              <a:t>كائنات واقعية تتطلب إضافة مستشعرات أو مشغلات لتصبح كائنات ذكية.</a:t>
            </a:r>
            <a:br>
              <a:rPr lang="ar-SA" sz="1600" b="0" i="0" dirty="0">
                <a:solidFill>
                  <a:srgbClr val="202124"/>
                </a:solidFill>
                <a:effectLst/>
                <a:latin typeface="+mj-lt"/>
              </a:rPr>
            </a:br>
            <a:r>
              <a:rPr lang="ar-SA" sz="1600" b="0" i="0" dirty="0">
                <a:solidFill>
                  <a:srgbClr val="202124"/>
                </a:solidFill>
                <a:effectLst/>
                <a:latin typeface="+mj-lt"/>
              </a:rPr>
              <a:t> فالأجهزة المنزلية كالثلاجات والمصابيح لا تستخدم البيانات أو تتبادلها إلا إذا تم تحسينها بإضافة مستشعرات</a:t>
            </a:r>
            <a:br>
              <a:rPr lang="ar-SA" sz="1600" b="0" i="0" dirty="0">
                <a:solidFill>
                  <a:srgbClr val="202124"/>
                </a:solidFill>
                <a:effectLst/>
                <a:latin typeface="+mj-lt"/>
              </a:rPr>
            </a:br>
            <a:r>
              <a:rPr lang="ar-SA" sz="1600" b="0" i="0" dirty="0">
                <a:solidFill>
                  <a:srgbClr val="202124"/>
                </a:solidFill>
                <a:effectLst/>
                <a:latin typeface="+mj-lt"/>
              </a:rPr>
              <a:t> ووحدات تحكم دقيقة وهوائيات مخصصة لتوصيلها بالعالم الرقمي لإنترنت الأشياء.</a:t>
            </a:r>
            <a:endParaRPr lang="ar-SA" sz="1600" dirty="0">
              <a:latin typeface="+mj-lt"/>
            </a:endParaRPr>
          </a:p>
          <a:p>
            <a:pPr marL="342900" indent="-342900" algn="r" rtl="1">
              <a:buFont typeface="+mj-lt"/>
              <a:buAutoNum type="arabicPeriod"/>
            </a:pPr>
            <a:endParaRPr lang="ar-SA" sz="1600" b="0" i="0" dirty="0">
              <a:solidFill>
                <a:srgbClr val="FF0000"/>
              </a:solidFill>
              <a:effectLst/>
              <a:latin typeface="+mj-lt"/>
            </a:endParaRPr>
          </a:p>
        </p:txBody>
      </p:sp>
      <p:pic>
        <p:nvPicPr>
          <p:cNvPr id="12" name="صورة 11">
            <a:extLst>
              <a:ext uri="{FF2B5EF4-FFF2-40B4-BE49-F238E27FC236}">
                <a16:creationId xmlns:a16="http://schemas.microsoft.com/office/drawing/2014/main" id="{70472DC0-35F2-7B71-B29F-4708E2492215}"/>
              </a:ext>
            </a:extLst>
          </p:cNvPr>
          <p:cNvPicPr>
            <a:picLocks noChangeAspect="1"/>
          </p:cNvPicPr>
          <p:nvPr/>
        </p:nvPicPr>
        <p:blipFill rotWithShape="1">
          <a:blip r:embed="rId2"/>
          <a:srcRect r="50477"/>
          <a:stretch/>
        </p:blipFill>
        <p:spPr>
          <a:xfrm>
            <a:off x="683566" y="2859782"/>
            <a:ext cx="1666395" cy="923330"/>
          </a:xfrm>
          <a:prstGeom prst="rect">
            <a:avLst/>
          </a:prstGeom>
        </p:spPr>
      </p:pic>
      <p:pic>
        <p:nvPicPr>
          <p:cNvPr id="15" name="صورة 14">
            <a:extLst>
              <a:ext uri="{FF2B5EF4-FFF2-40B4-BE49-F238E27FC236}">
                <a16:creationId xmlns:a16="http://schemas.microsoft.com/office/drawing/2014/main" id="{20D7B8F4-8AB1-D534-691C-F5795AC0B0E4}"/>
              </a:ext>
            </a:extLst>
          </p:cNvPr>
          <p:cNvPicPr>
            <a:picLocks noChangeAspect="1"/>
          </p:cNvPicPr>
          <p:nvPr/>
        </p:nvPicPr>
        <p:blipFill rotWithShape="1">
          <a:blip r:embed="rId2"/>
          <a:srcRect l="51231" t="-1845" r="-754" b="1845"/>
          <a:stretch/>
        </p:blipFill>
        <p:spPr>
          <a:xfrm>
            <a:off x="683566" y="3904608"/>
            <a:ext cx="1666395" cy="923330"/>
          </a:xfrm>
          <a:prstGeom prst="rect">
            <a:avLst/>
          </a:prstGeom>
        </p:spPr>
      </p:pic>
    </p:spTree>
    <p:extLst>
      <p:ext uri="{BB962C8B-B14F-4D97-AF65-F5344CB8AC3E}">
        <p14:creationId xmlns:p14="http://schemas.microsoft.com/office/powerpoint/2010/main" val="32505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D92289E-E6C1-3032-F562-F6B16C199143}"/>
              </a:ext>
            </a:extLst>
          </p:cNvPr>
          <p:cNvSpPr txBox="1"/>
          <p:nvPr/>
        </p:nvSpPr>
        <p:spPr>
          <a:xfrm>
            <a:off x="0" y="594017"/>
            <a:ext cx="9144000" cy="4001095"/>
          </a:xfrm>
          <a:prstGeom prst="rect">
            <a:avLst/>
          </a:prstGeom>
          <a:noFill/>
        </p:spPr>
        <p:txBody>
          <a:bodyPr wrap="square">
            <a:spAutoFit/>
          </a:bodyPr>
          <a:lstStyle/>
          <a:p>
            <a:pPr algn="r" rtl="1"/>
            <a:r>
              <a:rPr lang="ar-SA" sz="2000" dirty="0">
                <a:solidFill>
                  <a:schemeClr val="accent1">
                    <a:lumMod val="75000"/>
                  </a:schemeClr>
                </a:solidFill>
                <a:latin typeface="+mj-lt"/>
                <a:cs typeface="Sultan bold" pitchFamily="2" charset="-78"/>
              </a:rPr>
              <a:t>تاريخ إنترنت الأشياء </a:t>
            </a:r>
            <a:r>
              <a:rPr lang="en-US" sz="2000" dirty="0">
                <a:solidFill>
                  <a:schemeClr val="accent1">
                    <a:lumMod val="75000"/>
                  </a:schemeClr>
                </a:solidFill>
                <a:latin typeface="+mj-lt"/>
                <a:cs typeface="Sultan bold" pitchFamily="2" charset="-78"/>
              </a:rPr>
              <a:t>The History of the Internet of Things</a:t>
            </a:r>
            <a:br>
              <a:rPr lang="en-US" dirty="0">
                <a:latin typeface="+mj-lt"/>
              </a:rPr>
            </a:br>
            <a:r>
              <a:rPr lang="ar-SA" b="0" i="0" dirty="0">
                <a:solidFill>
                  <a:srgbClr val="202124"/>
                </a:solidFill>
                <a:effectLst/>
                <a:latin typeface="+mj-lt"/>
              </a:rPr>
              <a:t>إن فكرة إضافة المستشعرات إلى الأشياء المادية وإتاحة تفاعلها معا عبر شبكات المعلومات </a:t>
            </a:r>
            <a:r>
              <a:rPr lang="ar-SA" b="0" i="0" dirty="0">
                <a:solidFill>
                  <a:srgbClr val="C00000"/>
                </a:solidFill>
                <a:effectLst/>
                <a:latin typeface="+mj-lt"/>
              </a:rPr>
              <a:t>ليست بالجديدة</a:t>
            </a:r>
          </a:p>
          <a:p>
            <a:pPr algn="r" rtl="1"/>
            <a:r>
              <a:rPr lang="ar-SA" b="0" i="0" dirty="0">
                <a:solidFill>
                  <a:srgbClr val="FF0000"/>
                </a:solidFill>
                <a:effectLst/>
                <a:latin typeface="+mj-lt"/>
              </a:rPr>
              <a:t>في ثمانينيات القرن الماضي </a:t>
            </a:r>
            <a:r>
              <a:rPr lang="ar-SA" b="0" i="0" dirty="0">
                <a:solidFill>
                  <a:srgbClr val="202124"/>
                </a:solidFill>
                <a:effectLst/>
                <a:latin typeface="+mj-lt"/>
              </a:rPr>
              <a:t> فقد قام بعض طلبة الجامعات بتطوير آليـة للتعرف عن بعد على محتويات آلة بيع المشروبات الغازية. </a:t>
            </a:r>
          </a:p>
          <a:p>
            <a:pPr marL="285750" indent="-285750" algn="r" rtl="1">
              <a:buFont typeface="Arial" panose="020B0604020202020204" pitchFamily="34" charset="0"/>
              <a:buChar char="•"/>
            </a:pPr>
            <a:r>
              <a:rPr lang="ar-SA" b="0" i="0" dirty="0">
                <a:solidFill>
                  <a:srgbClr val="202124"/>
                </a:solidFill>
                <a:effectLst/>
                <a:latin typeface="+mj-lt"/>
              </a:rPr>
              <a:t>ساهم تطور الشبكات لتشمل أي جهاز حاسب حول العالم،</a:t>
            </a:r>
          </a:p>
          <a:p>
            <a:pPr marL="285750" indent="-285750" algn="r" rtl="1">
              <a:buFont typeface="Arial" panose="020B0604020202020204" pitchFamily="34" charset="0"/>
              <a:buChar char="•"/>
            </a:pPr>
            <a:r>
              <a:rPr lang="ar-SA" b="0" i="0" dirty="0">
                <a:solidFill>
                  <a:srgbClr val="202124"/>
                </a:solidFill>
                <a:effectLst/>
                <a:latin typeface="+mj-lt"/>
              </a:rPr>
              <a:t> كما ساهم إصدار الشركات للأجهزة برقائق مصغرة ووحدات معالجة مركزية ومستشعرات في تطوير المزيد من التطبيقات التقنية.</a:t>
            </a:r>
          </a:p>
          <a:p>
            <a:pPr marL="285750" indent="-285750" algn="r" rtl="1">
              <a:buFont typeface="Arial" panose="020B0604020202020204" pitchFamily="34" charset="0"/>
              <a:buChar char="•"/>
            </a:pPr>
            <a:r>
              <a:rPr lang="ar-SA" b="0" i="0" dirty="0">
                <a:solidFill>
                  <a:srgbClr val="202124"/>
                </a:solidFill>
                <a:effectLst/>
                <a:latin typeface="+mj-lt"/>
              </a:rPr>
              <a:t> كما تطورت شبكة الإنترنت والشبكة العنكبوتية العالمية </a:t>
            </a:r>
            <a:r>
              <a:rPr lang="en-US" b="0" i="0" dirty="0">
                <a:solidFill>
                  <a:srgbClr val="C00000"/>
                </a:solidFill>
                <a:effectLst/>
                <a:latin typeface="+mj-lt"/>
              </a:rPr>
              <a:t>WWW</a:t>
            </a:r>
            <a:r>
              <a:rPr lang="en-US" b="0" i="0" dirty="0">
                <a:solidFill>
                  <a:srgbClr val="202124"/>
                </a:solidFill>
                <a:effectLst/>
                <a:latin typeface="+mj-lt"/>
              </a:rPr>
              <a:t> </a:t>
            </a:r>
            <a:r>
              <a:rPr lang="ar-SA" b="0" i="0" dirty="0">
                <a:solidFill>
                  <a:srgbClr val="202124"/>
                </a:solidFill>
                <a:effectLst/>
                <a:latin typeface="+mj-lt"/>
              </a:rPr>
              <a:t> بواسطة شبكة وكالة مشاريع الأبحاث المتقدمة </a:t>
            </a:r>
            <a:r>
              <a:rPr lang="en-US" b="0" i="0" dirty="0">
                <a:solidFill>
                  <a:srgbClr val="C00000"/>
                </a:solidFill>
                <a:effectLst/>
                <a:latin typeface="+mj-lt"/>
              </a:rPr>
              <a:t>ARPAnet</a:t>
            </a:r>
            <a:r>
              <a:rPr lang="en-US" b="0" i="0" dirty="0">
                <a:solidFill>
                  <a:srgbClr val="202124"/>
                </a:solidFill>
                <a:effectLst/>
                <a:latin typeface="+mj-lt"/>
              </a:rPr>
              <a:t> </a:t>
            </a:r>
            <a:r>
              <a:rPr lang="ar-SA" b="0" i="0" dirty="0">
                <a:solidFill>
                  <a:srgbClr val="202124"/>
                </a:solidFill>
                <a:effectLst/>
                <a:latin typeface="+mj-lt"/>
              </a:rPr>
              <a:t> التي تأسست عام 1969 لتصبح أكبر حجما وأكثر تعقيدا، وتعتمد أساسا على بروتوكول الإنترنت </a:t>
            </a:r>
            <a:r>
              <a:rPr lang="en-US" b="0" i="0" dirty="0">
                <a:solidFill>
                  <a:srgbClr val="C00000"/>
                </a:solidFill>
                <a:effectLst/>
                <a:latin typeface="+mj-lt"/>
              </a:rPr>
              <a:t>IP</a:t>
            </a:r>
            <a:r>
              <a:rPr lang="en-US" b="0" i="0" dirty="0">
                <a:solidFill>
                  <a:srgbClr val="202124"/>
                </a:solidFill>
                <a:effectLst/>
                <a:latin typeface="+mj-lt"/>
              </a:rPr>
              <a:t>، </a:t>
            </a:r>
            <a:r>
              <a:rPr lang="ar-SA" b="0" i="0" dirty="0">
                <a:solidFill>
                  <a:srgbClr val="202124"/>
                </a:solidFill>
                <a:effectLst/>
                <a:latin typeface="+mj-lt"/>
              </a:rPr>
              <a:t>وبروتوكول التحكم في النقل </a:t>
            </a:r>
            <a:r>
              <a:rPr lang="en-US" b="0" i="0" dirty="0">
                <a:solidFill>
                  <a:srgbClr val="C00000"/>
                </a:solidFill>
                <a:effectLst/>
                <a:latin typeface="+mj-lt"/>
              </a:rPr>
              <a:t>TCP</a:t>
            </a:r>
            <a:r>
              <a:rPr lang="en-US" b="0" i="0" dirty="0">
                <a:solidFill>
                  <a:srgbClr val="202124"/>
                </a:solidFill>
                <a:effectLst/>
                <a:latin typeface="+mj-lt"/>
              </a:rPr>
              <a:t> ، </a:t>
            </a:r>
            <a:r>
              <a:rPr lang="ar-SA" b="0" i="0" dirty="0">
                <a:solidFill>
                  <a:srgbClr val="202124"/>
                </a:solidFill>
                <a:effectLst/>
                <a:latin typeface="+mj-lt"/>
              </a:rPr>
              <a:t>ثم أوقفت الحكومة الأمريكية الدعم عن تلك الشبكة في أبريل 1995،وتم إنشاء إطار عمل مفتوح للاتصال بالشبكة من جميع أنحاء العالم، مما أدى إلى ظهور شبكة الإنترنت كما هي معروفة اليـوم.</a:t>
            </a:r>
            <a:br>
              <a:rPr lang="ar-SA" b="0" i="0" dirty="0">
                <a:solidFill>
                  <a:srgbClr val="202124"/>
                </a:solidFill>
                <a:effectLst/>
                <a:latin typeface="+mj-lt"/>
              </a:rPr>
            </a:br>
            <a:r>
              <a:rPr lang="ar-SA" b="0" i="0" dirty="0">
                <a:solidFill>
                  <a:srgbClr val="202124"/>
                </a:solidFill>
                <a:effectLst/>
                <a:latin typeface="+mj-lt"/>
              </a:rPr>
              <a:t> ويعد عنوان الإنترنت </a:t>
            </a:r>
            <a:r>
              <a:rPr lang="en-US" b="0" i="0" dirty="0">
                <a:solidFill>
                  <a:srgbClr val="202124"/>
                </a:solidFill>
                <a:effectLst/>
                <a:latin typeface="+mj-lt"/>
              </a:rPr>
              <a:t>IP address </a:t>
            </a:r>
            <a:r>
              <a:rPr lang="ar-SA" b="0" i="0" dirty="0">
                <a:solidFill>
                  <a:srgbClr val="202124"/>
                </a:solidFill>
                <a:effectLst/>
                <a:latin typeface="+mj-lt"/>
              </a:rPr>
              <a:t>أساسا لهذا العالم المتصل، ويمثل عنوانا فريدا خاصا بكل جهاز على الشبكة، ويمكنه باستخدامه من الاتصال بأجهزة أخرى. ومن الأمثلة على هذه الأجهزة: الهواتف الذكية والأجهزة اللوحية وأجهزة الألعاب والسيارات والغسالات وأنظمة الإضاءة وأقفال الأبواب الأمامية ومحطات بطاقات الائتمان.</a:t>
            </a:r>
            <a:br>
              <a:rPr lang="ar-SA" b="0" i="0" dirty="0">
                <a:solidFill>
                  <a:srgbClr val="202124"/>
                </a:solidFill>
                <a:effectLst/>
                <a:latin typeface="+mj-lt"/>
              </a:rPr>
            </a:br>
            <a:r>
              <a:rPr lang="ar-SA" b="0" i="0" dirty="0">
                <a:solidFill>
                  <a:srgbClr val="202124"/>
                </a:solidFill>
                <a:effectLst/>
                <a:latin typeface="+mj-lt"/>
              </a:rPr>
              <a:t> يتم تعيين عناوين </a:t>
            </a:r>
            <a:r>
              <a:rPr lang="en-US" b="0" i="0" dirty="0">
                <a:solidFill>
                  <a:srgbClr val="202124"/>
                </a:solidFill>
                <a:effectLst/>
                <a:latin typeface="+mj-lt"/>
              </a:rPr>
              <a:t>IP </a:t>
            </a:r>
            <a:r>
              <a:rPr lang="ar-SA" b="0" i="0" dirty="0">
                <a:solidFill>
                  <a:srgbClr val="202124"/>
                </a:solidFill>
                <a:effectLst/>
                <a:latin typeface="+mj-lt"/>
              </a:rPr>
              <a:t>لجميع الأجهزة المتصلة بإنترنت الأشياء، وقد يستخدم عنوان </a:t>
            </a:r>
            <a:r>
              <a:rPr lang="en-US" b="0" i="0" dirty="0">
                <a:solidFill>
                  <a:srgbClr val="202124"/>
                </a:solidFill>
                <a:effectLst/>
                <a:latin typeface="+mj-lt"/>
              </a:rPr>
              <a:t>IP </a:t>
            </a:r>
            <a:r>
              <a:rPr lang="ar-SA" b="0" i="0" dirty="0">
                <a:solidFill>
                  <a:srgbClr val="202124"/>
                </a:solidFill>
                <a:effectLst/>
                <a:latin typeface="+mj-lt"/>
              </a:rPr>
              <a:t>عاما للوصول للجهاز عبر الإنترنت، أو للتعرف على ذلك الجهاز على شبكة محلية. ويحدد الجهاز الموجه </a:t>
            </a:r>
            <a:r>
              <a:rPr lang="en-US" b="0" i="0" dirty="0">
                <a:solidFill>
                  <a:srgbClr val="C00000"/>
                </a:solidFill>
                <a:effectLst/>
                <a:latin typeface="+mj-lt"/>
              </a:rPr>
              <a:t>Router</a:t>
            </a:r>
            <a:r>
              <a:rPr lang="en-US" b="0" i="0" dirty="0">
                <a:solidFill>
                  <a:srgbClr val="202124"/>
                </a:solidFill>
                <a:effectLst/>
                <a:latin typeface="+mj-lt"/>
              </a:rPr>
              <a:t> </a:t>
            </a:r>
            <a:r>
              <a:rPr lang="ar-SA" b="0" i="0" dirty="0">
                <a:solidFill>
                  <a:srgbClr val="202124"/>
                </a:solidFill>
                <a:effectLst/>
                <a:latin typeface="+mj-lt"/>
              </a:rPr>
              <a:t> هذه الأجهزة بناء على الطلبات الواردة ويوجه الطلبات والبيانات وفقا لذلك.</a:t>
            </a:r>
            <a:endParaRPr lang="ar-SA" dirty="0">
              <a:latin typeface="+mj-lt"/>
            </a:endParaRPr>
          </a:p>
        </p:txBody>
      </p:sp>
      <p:sp>
        <p:nvSpPr>
          <p:cNvPr id="2" name="文本框 11">
            <a:extLst>
              <a:ext uri="{FF2B5EF4-FFF2-40B4-BE49-F238E27FC236}">
                <a16:creationId xmlns:a16="http://schemas.microsoft.com/office/drawing/2014/main" id="{BA78C1E2-1E95-B031-4752-0689E46DF21B}"/>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10522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55B40E9-ED7D-217E-B2BD-9B9507DC533D}"/>
              </a:ext>
            </a:extLst>
          </p:cNvPr>
          <p:cNvSpPr txBox="1"/>
          <p:nvPr/>
        </p:nvSpPr>
        <p:spPr>
          <a:xfrm>
            <a:off x="0" y="971312"/>
            <a:ext cx="9144000" cy="3416320"/>
          </a:xfrm>
          <a:prstGeom prst="rect">
            <a:avLst/>
          </a:prstGeom>
          <a:noFill/>
        </p:spPr>
        <p:txBody>
          <a:bodyPr wrap="square">
            <a:spAutoFit/>
          </a:bodyPr>
          <a:lstStyle/>
          <a:p>
            <a:pPr algn="r" rtl="1"/>
            <a:r>
              <a:rPr lang="ar-SA" dirty="0">
                <a:solidFill>
                  <a:srgbClr val="C00000"/>
                </a:solidFill>
                <a:latin typeface="+mj-lt"/>
              </a:rPr>
              <a:t>أصبح جليا لأي مستخدم </a:t>
            </a:r>
            <a:r>
              <a:rPr lang="ar-SA" dirty="0">
                <a:solidFill>
                  <a:srgbClr val="202124"/>
                </a:solidFill>
                <a:latin typeface="+mj-lt"/>
              </a:rPr>
              <a:t>للحواسيب المكتبية أن الهواتف الذكية أصبحت ذات قدرات حاسوبية كبيرة في السنوات الأخيرة</a:t>
            </a:r>
          </a:p>
          <a:p>
            <a:pPr algn="r" rtl="1"/>
            <a:r>
              <a:rPr lang="ar-SA" dirty="0">
                <a:solidFill>
                  <a:srgbClr val="202124"/>
                </a:solidFill>
                <a:latin typeface="+mj-lt"/>
              </a:rPr>
              <a:t> وذلك على الرغم من صغر حجمها؛ بل إن بعضا منها أصبح يفوق الحواسيب من حيث السرعة وحجم الذاكرة، كما تمتلك تلك الهواتف مصدرها الخاص للطاقة وهي بطارياتها، ويمكن لهذه الهواتف الاتصال بسهولة بالشبكة اللاسلكية. يدمج في هذه الهواتف العديد من المستشعرات مثل:</a:t>
            </a:r>
          </a:p>
          <a:p>
            <a:pPr algn="r" rtl="1"/>
            <a:r>
              <a:rPr lang="ar-SA" dirty="0">
                <a:solidFill>
                  <a:srgbClr val="202124"/>
                </a:solidFill>
                <a:latin typeface="+mj-lt"/>
              </a:rPr>
              <a:t> </a:t>
            </a:r>
            <a:r>
              <a:rPr lang="ar-SA" dirty="0">
                <a:solidFill>
                  <a:srgbClr val="C00000"/>
                </a:solidFill>
                <a:latin typeface="+mj-lt"/>
              </a:rPr>
              <a:t>الكاميرا</a:t>
            </a:r>
            <a:r>
              <a:rPr lang="ar-SA" dirty="0">
                <a:solidFill>
                  <a:srgbClr val="202124"/>
                </a:solidFill>
                <a:latin typeface="+mj-lt"/>
              </a:rPr>
              <a:t>، </a:t>
            </a:r>
            <a:r>
              <a:rPr lang="ar-SA" dirty="0">
                <a:solidFill>
                  <a:srgbClr val="C00000"/>
                </a:solidFill>
                <a:latin typeface="+mj-lt"/>
              </a:rPr>
              <a:t>والميكروفون</a:t>
            </a:r>
            <a:r>
              <a:rPr lang="ar-SA" dirty="0">
                <a:solidFill>
                  <a:srgbClr val="202124"/>
                </a:solidFill>
                <a:latin typeface="+mj-lt"/>
              </a:rPr>
              <a:t>، ونظام تحديد المواقع العالمي </a:t>
            </a:r>
            <a:r>
              <a:rPr lang="en-US" dirty="0">
                <a:solidFill>
                  <a:srgbClr val="C00000"/>
                </a:solidFill>
                <a:latin typeface="+mj-lt"/>
              </a:rPr>
              <a:t>GPS</a:t>
            </a:r>
            <a:r>
              <a:rPr lang="en-US" dirty="0">
                <a:solidFill>
                  <a:srgbClr val="202124"/>
                </a:solidFill>
                <a:latin typeface="+mj-lt"/>
              </a:rPr>
              <a:t> ، </a:t>
            </a:r>
            <a:r>
              <a:rPr lang="ar-SA" dirty="0">
                <a:solidFill>
                  <a:srgbClr val="202124"/>
                </a:solidFill>
                <a:latin typeface="+mj-lt"/>
              </a:rPr>
              <a:t>ومقياس </a:t>
            </a:r>
            <a:r>
              <a:rPr lang="ar-SA" dirty="0">
                <a:solidFill>
                  <a:srgbClr val="C00000"/>
                </a:solidFill>
                <a:latin typeface="+mj-lt"/>
              </a:rPr>
              <a:t>المغناطيسية</a:t>
            </a:r>
            <a:r>
              <a:rPr lang="ar-SA" dirty="0">
                <a:solidFill>
                  <a:srgbClr val="202124"/>
                </a:solidFill>
                <a:latin typeface="+mj-lt"/>
              </a:rPr>
              <a:t>، ومقياس </a:t>
            </a:r>
            <a:r>
              <a:rPr lang="ar-SA" dirty="0">
                <a:solidFill>
                  <a:srgbClr val="C00000"/>
                </a:solidFill>
                <a:latin typeface="+mj-lt"/>
              </a:rPr>
              <a:t>التسارع</a:t>
            </a:r>
            <a:r>
              <a:rPr lang="ar-SA" dirty="0">
                <a:solidFill>
                  <a:srgbClr val="202124"/>
                </a:solidFill>
                <a:latin typeface="+mj-lt"/>
              </a:rPr>
              <a:t>، </a:t>
            </a:r>
            <a:r>
              <a:rPr lang="ar-SA" dirty="0" err="1">
                <a:solidFill>
                  <a:srgbClr val="C00000"/>
                </a:solidFill>
                <a:latin typeface="+mj-lt"/>
              </a:rPr>
              <a:t>والجايروسكوب</a:t>
            </a:r>
            <a:r>
              <a:rPr lang="ar-SA" dirty="0">
                <a:solidFill>
                  <a:srgbClr val="202124"/>
                </a:solidFill>
                <a:latin typeface="+mj-lt"/>
              </a:rPr>
              <a:t>، </a:t>
            </a:r>
            <a:r>
              <a:rPr lang="ar-SA" dirty="0">
                <a:solidFill>
                  <a:srgbClr val="C00000"/>
                </a:solidFill>
                <a:latin typeface="+mj-lt"/>
              </a:rPr>
              <a:t>ومستشعر</a:t>
            </a:r>
            <a:r>
              <a:rPr lang="ar-SA" dirty="0">
                <a:solidFill>
                  <a:srgbClr val="202124"/>
                </a:solidFill>
                <a:latin typeface="+mj-lt"/>
              </a:rPr>
              <a:t> </a:t>
            </a:r>
            <a:r>
              <a:rPr lang="ar-SA" dirty="0">
                <a:solidFill>
                  <a:srgbClr val="C00000"/>
                </a:solidFill>
                <a:latin typeface="+mj-lt"/>
              </a:rPr>
              <a:t>القرب</a:t>
            </a:r>
            <a:r>
              <a:rPr lang="ar-SA" dirty="0">
                <a:solidFill>
                  <a:srgbClr val="202124"/>
                </a:solidFill>
                <a:latin typeface="+mj-lt"/>
              </a:rPr>
              <a:t>، </a:t>
            </a:r>
            <a:r>
              <a:rPr lang="ar-SA" dirty="0">
                <a:solidFill>
                  <a:srgbClr val="C00000"/>
                </a:solidFill>
                <a:latin typeface="+mj-lt"/>
              </a:rPr>
              <a:t>ومستشعر</a:t>
            </a:r>
            <a:r>
              <a:rPr lang="ar-SA" dirty="0">
                <a:solidFill>
                  <a:srgbClr val="202124"/>
                </a:solidFill>
                <a:latin typeface="+mj-lt"/>
              </a:rPr>
              <a:t> </a:t>
            </a:r>
            <a:r>
              <a:rPr lang="ar-SA" dirty="0">
                <a:solidFill>
                  <a:srgbClr val="C00000"/>
                </a:solidFill>
                <a:latin typeface="+mj-lt"/>
              </a:rPr>
              <a:t>الإضاءة</a:t>
            </a:r>
            <a:r>
              <a:rPr lang="ar-SA" dirty="0">
                <a:solidFill>
                  <a:srgbClr val="202124"/>
                </a:solidFill>
                <a:latin typeface="+mj-lt"/>
              </a:rPr>
              <a:t> </a:t>
            </a:r>
            <a:r>
              <a:rPr lang="ar-SA" dirty="0">
                <a:solidFill>
                  <a:srgbClr val="C00000"/>
                </a:solidFill>
                <a:latin typeface="+mj-lt"/>
              </a:rPr>
              <a:t>المحيطة</a:t>
            </a:r>
            <a:r>
              <a:rPr lang="ar-SA" dirty="0">
                <a:solidFill>
                  <a:srgbClr val="202124"/>
                </a:solidFill>
                <a:latin typeface="+mj-lt"/>
              </a:rPr>
              <a:t>، وقد أصبح من الممكن تحويل جهاز حاسب صغير ذو طاقة معالجة وتخزين محدودة، وبضعة </a:t>
            </a:r>
            <a:r>
              <a:rPr lang="ar-SA" dirty="0">
                <a:solidFill>
                  <a:srgbClr val="C00000"/>
                </a:solidFill>
                <a:latin typeface="+mj-lt"/>
              </a:rPr>
              <a:t>مستشعرات</a:t>
            </a:r>
            <a:r>
              <a:rPr lang="ar-SA" dirty="0">
                <a:solidFill>
                  <a:srgbClr val="202124"/>
                </a:solidFill>
                <a:latin typeface="+mj-lt"/>
              </a:rPr>
              <a:t>، ليصبح </a:t>
            </a:r>
            <a:r>
              <a:rPr lang="ar-SA" dirty="0">
                <a:solidFill>
                  <a:schemeClr val="tx2">
                    <a:lumMod val="60000"/>
                    <a:lumOff val="40000"/>
                  </a:schemeClr>
                </a:solidFill>
                <a:latin typeface="+mj-lt"/>
              </a:rPr>
              <a:t>جهازا صغيرا يمكن دمجه في أشياء مادية أخرى. </a:t>
            </a:r>
          </a:p>
          <a:p>
            <a:pPr algn="r" rtl="1"/>
            <a:endParaRPr lang="ar-SA" dirty="0">
              <a:solidFill>
                <a:schemeClr val="tx2">
                  <a:lumMod val="60000"/>
                  <a:lumOff val="40000"/>
                </a:schemeClr>
              </a:solidFill>
              <a:latin typeface="+mj-lt"/>
            </a:endParaRPr>
          </a:p>
          <a:p>
            <a:pPr algn="r" rtl="1"/>
            <a:r>
              <a:rPr lang="ar-SA" dirty="0">
                <a:solidFill>
                  <a:srgbClr val="202124"/>
                </a:solidFill>
                <a:latin typeface="+mj-lt"/>
              </a:rPr>
              <a:t>في الواقع فإن ع</a:t>
            </a:r>
            <a:r>
              <a:rPr lang="ar-SA" dirty="0">
                <a:solidFill>
                  <a:srgbClr val="FF0000"/>
                </a:solidFill>
                <a:latin typeface="+mj-lt"/>
              </a:rPr>
              <a:t>صر إنترنت الأشياء بدأ فعليا </a:t>
            </a:r>
            <a:r>
              <a:rPr lang="ar-SA" dirty="0">
                <a:solidFill>
                  <a:srgbClr val="202124"/>
                </a:solidFill>
                <a:latin typeface="+mj-lt"/>
              </a:rPr>
              <a:t>حوالي العام </a:t>
            </a:r>
            <a:r>
              <a:rPr lang="ar-SA" dirty="0">
                <a:solidFill>
                  <a:srgbClr val="FF0000"/>
                </a:solidFill>
                <a:latin typeface="+mj-lt"/>
              </a:rPr>
              <a:t>2008</a:t>
            </a:r>
            <a:r>
              <a:rPr lang="ar-SA" dirty="0">
                <a:solidFill>
                  <a:srgbClr val="202124"/>
                </a:solidFill>
                <a:latin typeface="+mj-lt"/>
              </a:rPr>
              <a:t>. في ذلك الوقت تقريبا، أصبح هناك المزيد من الأجهزة المتصلة بالإنترنت</a:t>
            </a:r>
          </a:p>
          <a:p>
            <a:pPr algn="r" rtl="1"/>
            <a:endParaRPr lang="ar-SA" dirty="0">
              <a:solidFill>
                <a:srgbClr val="202124"/>
              </a:solidFill>
              <a:latin typeface="+mj-lt"/>
            </a:endParaRPr>
          </a:p>
          <a:p>
            <a:pPr algn="r" rtl="1"/>
            <a:r>
              <a:rPr lang="ar-SA" dirty="0">
                <a:solidFill>
                  <a:srgbClr val="202124"/>
                </a:solidFill>
                <a:latin typeface="+mj-lt"/>
              </a:rPr>
              <a:t> وأصبح إنترنت الأشياء حقيقة واقعة. يعود الفضل في ذلك إلى عالم الحاسوب </a:t>
            </a:r>
            <a:r>
              <a:rPr lang="ar-SA" dirty="0">
                <a:solidFill>
                  <a:srgbClr val="FF0000"/>
                </a:solidFill>
                <a:latin typeface="+mj-lt"/>
              </a:rPr>
              <a:t>كيفين</a:t>
            </a:r>
            <a:r>
              <a:rPr lang="ar-SA" dirty="0">
                <a:solidFill>
                  <a:srgbClr val="202124"/>
                </a:solidFill>
                <a:latin typeface="+mj-lt"/>
              </a:rPr>
              <a:t> </a:t>
            </a:r>
            <a:r>
              <a:rPr lang="ar-SA" dirty="0">
                <a:solidFill>
                  <a:srgbClr val="FF0000"/>
                </a:solidFill>
                <a:latin typeface="+mj-lt"/>
              </a:rPr>
              <a:t>أشتون</a:t>
            </a:r>
            <a:r>
              <a:rPr lang="ar-SA" dirty="0">
                <a:solidFill>
                  <a:srgbClr val="202124"/>
                </a:solidFill>
                <a:latin typeface="+mj-lt"/>
              </a:rPr>
              <a:t> الذي استخدم مصطلح "</a:t>
            </a:r>
            <a:r>
              <a:rPr lang="ar-SA" dirty="0">
                <a:solidFill>
                  <a:srgbClr val="FF0000"/>
                </a:solidFill>
                <a:latin typeface="+mj-lt"/>
              </a:rPr>
              <a:t>إنترنت</a:t>
            </a:r>
            <a:r>
              <a:rPr lang="ar-SA" dirty="0">
                <a:solidFill>
                  <a:srgbClr val="202124"/>
                </a:solidFill>
                <a:latin typeface="+mj-lt"/>
              </a:rPr>
              <a:t> </a:t>
            </a:r>
            <a:r>
              <a:rPr lang="ar-SA" dirty="0">
                <a:solidFill>
                  <a:srgbClr val="FF0000"/>
                </a:solidFill>
                <a:latin typeface="+mj-lt"/>
              </a:rPr>
              <a:t>الأشياء</a:t>
            </a:r>
            <a:r>
              <a:rPr lang="ar-SA" dirty="0">
                <a:solidFill>
                  <a:srgbClr val="202124"/>
                </a:solidFill>
                <a:latin typeface="+mj-lt"/>
              </a:rPr>
              <a:t>" لأول مرة عام </a:t>
            </a:r>
            <a:r>
              <a:rPr lang="ar-SA" dirty="0">
                <a:solidFill>
                  <a:srgbClr val="FF0000"/>
                </a:solidFill>
                <a:latin typeface="+mj-lt"/>
              </a:rPr>
              <a:t>1999</a:t>
            </a:r>
            <a:r>
              <a:rPr lang="ar-SA" dirty="0">
                <a:solidFill>
                  <a:srgbClr val="202124"/>
                </a:solidFill>
                <a:latin typeface="+mj-lt"/>
              </a:rPr>
              <a:t> أثناء عمله في شركة كبيرة متعددة الجنسيات، حيث استخدم هذا المصطلح لوصف مفهوم جديد يتضمن وسوم التتبع وأجهزة الحواسيب المدعمة بمستشعرات متصلة بالإنترنت، والتي يمكنها جمع البيانات لتحسين عمليات سلسلة التوريد الخاصة بالشركة.</a:t>
            </a:r>
          </a:p>
        </p:txBody>
      </p:sp>
      <p:sp>
        <p:nvSpPr>
          <p:cNvPr id="2" name="文本框 11">
            <a:extLst>
              <a:ext uri="{FF2B5EF4-FFF2-40B4-BE49-F238E27FC236}">
                <a16:creationId xmlns:a16="http://schemas.microsoft.com/office/drawing/2014/main" id="{97F6C1E2-B325-4670-6FFE-C994974BA0FF}"/>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13721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7A893A6-35F5-D273-AE63-32DE70A4AB82}"/>
              </a:ext>
            </a:extLst>
          </p:cNvPr>
          <p:cNvSpPr txBox="1"/>
          <p:nvPr/>
        </p:nvSpPr>
        <p:spPr>
          <a:xfrm>
            <a:off x="107504" y="585143"/>
            <a:ext cx="8928992" cy="4001095"/>
          </a:xfrm>
          <a:prstGeom prst="rect">
            <a:avLst/>
          </a:prstGeom>
          <a:noFill/>
        </p:spPr>
        <p:txBody>
          <a:bodyPr wrap="square">
            <a:spAutoFit/>
          </a:bodyPr>
          <a:lstStyle/>
          <a:p>
            <a:pPr algn="r" rtl="1"/>
            <a:r>
              <a:rPr lang="ar-SA" sz="2000" dirty="0">
                <a:solidFill>
                  <a:schemeClr val="accent1">
                    <a:lumMod val="75000"/>
                  </a:schemeClr>
                </a:solidFill>
                <a:latin typeface="+mj-lt"/>
                <a:cs typeface="Sultan bold" pitchFamily="2" charset="-78"/>
              </a:rPr>
              <a:t>مراحل التطور </a:t>
            </a:r>
            <a:r>
              <a:rPr lang="en-US" sz="2000" dirty="0">
                <a:solidFill>
                  <a:schemeClr val="accent1">
                    <a:lumMod val="75000"/>
                  </a:schemeClr>
                </a:solidFill>
                <a:latin typeface="+mj-lt"/>
                <a:cs typeface="Sultan bold" pitchFamily="2" charset="-78"/>
              </a:rPr>
              <a:t>The Phases of the Evolution</a:t>
            </a:r>
            <a:endParaRPr lang="ar-SA" sz="2000" dirty="0">
              <a:solidFill>
                <a:schemeClr val="accent1">
                  <a:lumMod val="75000"/>
                </a:schemeClr>
              </a:solidFill>
              <a:latin typeface="+mj-lt"/>
              <a:cs typeface="Sultan bold" pitchFamily="2" charset="-78"/>
            </a:endParaRPr>
          </a:p>
          <a:p>
            <a:pPr algn="r" rtl="1"/>
            <a:r>
              <a:rPr lang="ar-SA" sz="1800" b="0" i="0" dirty="0">
                <a:solidFill>
                  <a:srgbClr val="202124"/>
                </a:solidFill>
                <a:effectLst/>
                <a:latin typeface="+mj-lt"/>
              </a:rPr>
              <a:t>مرت عملية تطور الإنترنت </a:t>
            </a:r>
            <a:r>
              <a:rPr lang="ar-SA" sz="1800" b="0" i="0" dirty="0">
                <a:solidFill>
                  <a:srgbClr val="FF0000"/>
                </a:solidFill>
                <a:effectLst/>
                <a:latin typeface="+mj-lt"/>
              </a:rPr>
              <a:t>بأربعة</a:t>
            </a:r>
            <a:r>
              <a:rPr lang="ar-SA" sz="1800" b="0" i="0" dirty="0">
                <a:solidFill>
                  <a:srgbClr val="202124"/>
                </a:solidFill>
                <a:effectLst/>
                <a:latin typeface="+mj-lt"/>
              </a:rPr>
              <a:t> مراحل حددت أيضا التطور الذي حدث في إنترنت الأشياء.</a:t>
            </a:r>
          </a:p>
          <a:p>
            <a:pPr marL="342900" indent="-342900" algn="r" rtl="1">
              <a:buFont typeface="+mj-lt"/>
              <a:buAutoNum type="arabicPeriod"/>
            </a:pPr>
            <a:r>
              <a:rPr lang="ar-SA" sz="1800" b="0" i="0" dirty="0">
                <a:solidFill>
                  <a:srgbClr val="FF0000"/>
                </a:solidFill>
                <a:effectLst/>
                <a:latin typeface="+mj-lt"/>
              </a:rPr>
              <a:t>مرحلة الاتصال </a:t>
            </a:r>
            <a:r>
              <a:rPr lang="en-US" sz="1800" b="0" i="0" dirty="0">
                <a:solidFill>
                  <a:srgbClr val="FF0000"/>
                </a:solidFill>
                <a:effectLst/>
                <a:latin typeface="+mj-lt"/>
              </a:rPr>
              <a:t>Connectivity Phase</a:t>
            </a:r>
            <a:br>
              <a:rPr lang="en-US" sz="1800" dirty="0">
                <a:latin typeface="+mj-lt"/>
              </a:rPr>
            </a:br>
            <a:r>
              <a:rPr lang="ar-SA" sz="1800" b="0" i="0" dirty="0">
                <a:solidFill>
                  <a:srgbClr val="202124"/>
                </a:solidFill>
                <a:effectLst/>
                <a:latin typeface="+mj-lt"/>
              </a:rPr>
              <a:t>في السنوات الأولى لظهور الإنترنت، اقتصر </a:t>
            </a:r>
            <a:r>
              <a:rPr lang="ar-SA" sz="1800" b="0" i="0" dirty="0">
                <a:solidFill>
                  <a:schemeClr val="accent3">
                    <a:lumMod val="75000"/>
                  </a:schemeClr>
                </a:solidFill>
                <a:effectLst/>
                <a:latin typeface="+mj-lt"/>
              </a:rPr>
              <a:t>الاتصال بالإنترنت </a:t>
            </a:r>
            <a:r>
              <a:rPr lang="ar-SA" sz="1800" b="0" i="0" dirty="0">
                <a:solidFill>
                  <a:srgbClr val="202124"/>
                </a:solidFill>
                <a:effectLst/>
                <a:latin typeface="+mj-lt"/>
              </a:rPr>
              <a:t>على المؤسسات والجامعات ولم يكن متاحا لعامة الناس على نطاق واسع. مكنت هذه المرحلة بعض الأفراد من الحصول على المعلومات بسهولة عند الوصول إلى الويب.</a:t>
            </a:r>
          </a:p>
          <a:p>
            <a:pPr marL="342900" indent="-342900" algn="r" rtl="1">
              <a:buFont typeface="+mj-lt"/>
              <a:buAutoNum type="arabicPeriod"/>
            </a:pPr>
            <a:r>
              <a:rPr lang="ar-SA" sz="1800" b="0" i="0" dirty="0">
                <a:solidFill>
                  <a:srgbClr val="FF0000"/>
                </a:solidFill>
                <a:effectLst/>
                <a:latin typeface="+mj-lt"/>
              </a:rPr>
              <a:t>الاقتصاد الشبكي </a:t>
            </a:r>
            <a:r>
              <a:rPr lang="en-US" sz="1800" b="0" i="0" dirty="0">
                <a:solidFill>
                  <a:srgbClr val="FF0000"/>
                </a:solidFill>
                <a:effectLst/>
                <a:latin typeface="+mj-lt"/>
              </a:rPr>
              <a:t>Networked Economy</a:t>
            </a:r>
            <a:br>
              <a:rPr lang="en-US" sz="1800" dirty="0">
                <a:latin typeface="+mj-lt"/>
              </a:rPr>
            </a:br>
            <a:r>
              <a:rPr lang="ar-SA" sz="1800" b="0" i="0" dirty="0">
                <a:solidFill>
                  <a:srgbClr val="202124"/>
                </a:solidFill>
                <a:effectLst/>
                <a:latin typeface="+mj-lt"/>
              </a:rPr>
              <a:t>مع التقدم السريع للتقنية، استمرت سرعات الاتصال بالشبكات بالازدياد، ولم تعد عملية الاتصال هي العقبة الأساسية، ركزت هذه المرحلة على </a:t>
            </a:r>
            <a:r>
              <a:rPr lang="ar-SA" sz="1800" b="0" i="0" dirty="0">
                <a:solidFill>
                  <a:schemeClr val="accent3">
                    <a:lumMod val="75000"/>
                  </a:schemeClr>
                </a:solidFill>
                <a:effectLst/>
                <a:latin typeface="+mj-lt"/>
              </a:rPr>
              <a:t>زيادة الكفاءة والربح من خلال الشبكات</a:t>
            </a:r>
            <a:r>
              <a:rPr lang="ar-SA" sz="1800" b="0" i="0" dirty="0">
                <a:solidFill>
                  <a:srgbClr val="202124"/>
                </a:solidFill>
                <a:effectLst/>
                <a:latin typeface="+mj-lt"/>
              </a:rPr>
              <a:t>.</a:t>
            </a:r>
            <a:endParaRPr lang="ar-SA" b="0" i="0" dirty="0">
              <a:solidFill>
                <a:srgbClr val="202124"/>
              </a:solidFill>
              <a:effectLst/>
              <a:latin typeface="+mj-lt"/>
            </a:endParaRPr>
          </a:p>
          <a:p>
            <a:pPr marL="342900" indent="-342900" algn="r" rtl="1">
              <a:buFont typeface="+mj-lt"/>
              <a:buAutoNum type="arabicPeriod"/>
            </a:pPr>
            <a:r>
              <a:rPr lang="ar-SA" sz="1800" b="0" i="0" dirty="0">
                <a:solidFill>
                  <a:srgbClr val="FF0000"/>
                </a:solidFill>
                <a:effectLst/>
                <a:latin typeface="+mj-lt"/>
              </a:rPr>
              <a:t>التفاعل مع التقنية </a:t>
            </a:r>
            <a:r>
              <a:rPr lang="en-US" sz="1800" b="0" i="0" dirty="0">
                <a:solidFill>
                  <a:srgbClr val="FF0000"/>
                </a:solidFill>
                <a:effectLst/>
                <a:latin typeface="+mj-lt"/>
              </a:rPr>
              <a:t>Immersive Experiences</a:t>
            </a:r>
            <a:br>
              <a:rPr lang="en-US" sz="1800" dirty="0">
                <a:latin typeface="+mj-lt"/>
              </a:rPr>
            </a:br>
            <a:r>
              <a:rPr lang="ar-SA" sz="1800" b="0" i="0" dirty="0">
                <a:solidFill>
                  <a:srgbClr val="202124"/>
                </a:solidFill>
                <a:effectLst/>
                <a:latin typeface="+mj-lt"/>
              </a:rPr>
              <a:t>تميزت هذه الحقبة الزمنية بظهور وسائل التواصل الاجتماعي والتعاون وانتشار الأجهزة على نطاق واسع، تم فيها </a:t>
            </a:r>
            <a:r>
              <a:rPr lang="ar-SA" sz="1800" b="0" i="0" dirty="0" err="1">
                <a:solidFill>
                  <a:srgbClr val="202124"/>
                </a:solidFill>
                <a:effectLst/>
                <a:latin typeface="+mj-lt"/>
              </a:rPr>
              <a:t>رقمنة</a:t>
            </a:r>
            <a:r>
              <a:rPr lang="ar-SA" sz="1800" b="0" i="0" dirty="0">
                <a:solidFill>
                  <a:srgbClr val="202124"/>
                </a:solidFill>
                <a:effectLst/>
                <a:latin typeface="+mj-lt"/>
              </a:rPr>
              <a:t> التفاعلات البشرية، </a:t>
            </a:r>
            <a:r>
              <a:rPr lang="ar-SA" sz="1800" b="0" i="0" dirty="0">
                <a:solidFill>
                  <a:schemeClr val="accent3">
                    <a:lumMod val="75000"/>
                  </a:schemeClr>
                </a:solidFill>
                <a:effectLst/>
                <a:latin typeface="+mj-lt"/>
              </a:rPr>
              <a:t>وتحول التطبيقات تدريجيا إلى البنية التحتية السحابية</a:t>
            </a:r>
            <a:r>
              <a:rPr lang="ar-SA" sz="1800" b="0" i="0" dirty="0">
                <a:solidFill>
                  <a:srgbClr val="202124"/>
                </a:solidFill>
                <a:effectLst/>
                <a:latin typeface="+mj-lt"/>
              </a:rPr>
              <a:t>.</a:t>
            </a:r>
          </a:p>
          <a:p>
            <a:pPr marL="342900" indent="-342900" algn="r" rtl="1">
              <a:buFont typeface="+mj-lt"/>
              <a:buAutoNum type="arabicPeriod"/>
            </a:pPr>
            <a:r>
              <a:rPr lang="ar-SA" sz="1800" b="0" i="0" dirty="0">
                <a:solidFill>
                  <a:srgbClr val="FF0000"/>
                </a:solidFill>
                <a:effectLst/>
                <a:latin typeface="+mj-lt"/>
              </a:rPr>
              <a:t>إنترنت الأشياء </a:t>
            </a:r>
            <a:r>
              <a:rPr lang="en-US" sz="1800" b="0" i="0" dirty="0">
                <a:solidFill>
                  <a:srgbClr val="FF0000"/>
                </a:solidFill>
                <a:effectLst/>
                <a:latin typeface="+mj-lt"/>
              </a:rPr>
              <a:t>Internet of Things</a:t>
            </a:r>
            <a:br>
              <a:rPr lang="en-US" sz="1800" dirty="0">
                <a:latin typeface="+mj-lt"/>
              </a:rPr>
            </a:br>
            <a:r>
              <a:rPr lang="ar-SA" sz="1800" b="0" i="0" dirty="0">
                <a:solidFill>
                  <a:srgbClr val="202124"/>
                </a:solidFill>
                <a:effectLst/>
                <a:latin typeface="+mj-lt"/>
              </a:rPr>
              <a:t>اهتمت هذه المرحلة الأخيرة </a:t>
            </a:r>
            <a:r>
              <a:rPr lang="ar-SA" sz="1800" b="0" i="0" dirty="0">
                <a:solidFill>
                  <a:schemeClr val="accent3">
                    <a:lumMod val="75000"/>
                  </a:schemeClr>
                </a:solidFill>
                <a:effectLst/>
                <a:latin typeface="+mj-lt"/>
              </a:rPr>
              <a:t>بتوفير الاتصال وعمليات البيانات بين جميع الأجهزة المتصلة بالإنترنت تقريبا</a:t>
            </a:r>
            <a:r>
              <a:rPr lang="ar-SA" sz="1800" b="0" i="0" dirty="0">
                <a:solidFill>
                  <a:srgbClr val="202124"/>
                </a:solidFill>
                <a:effectLst/>
                <a:latin typeface="+mj-lt"/>
              </a:rPr>
              <a:t>، وذلك لتقديم حلول تقنية متقدمة لمختلف القطاعات والصناعات.</a:t>
            </a:r>
            <a:endParaRPr lang="ar-SA" dirty="0">
              <a:latin typeface="+mj-lt"/>
            </a:endParaRPr>
          </a:p>
        </p:txBody>
      </p:sp>
      <p:graphicFrame>
        <p:nvGraphicFramePr>
          <p:cNvPr id="4" name="رسم تخطيطي 3">
            <a:extLst>
              <a:ext uri="{FF2B5EF4-FFF2-40B4-BE49-F238E27FC236}">
                <a16:creationId xmlns:a16="http://schemas.microsoft.com/office/drawing/2014/main" id="{E595EA61-E5EA-7865-BA39-0EFCA8DC3167}"/>
              </a:ext>
            </a:extLst>
          </p:cNvPr>
          <p:cNvGraphicFramePr/>
          <p:nvPr>
            <p:extLst>
              <p:ext uri="{D42A27DB-BD31-4B8C-83A1-F6EECF244321}">
                <p14:modId xmlns:p14="http://schemas.microsoft.com/office/powerpoint/2010/main" val="2512063742"/>
              </p:ext>
            </p:extLst>
          </p:nvPr>
        </p:nvGraphicFramePr>
        <p:xfrm>
          <a:off x="1403648" y="3651870"/>
          <a:ext cx="4392488"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1">
            <a:extLst>
              <a:ext uri="{FF2B5EF4-FFF2-40B4-BE49-F238E27FC236}">
                <a16:creationId xmlns:a16="http://schemas.microsoft.com/office/drawing/2014/main" id="{3F757552-331F-2135-3A16-0C8CA61368BD}"/>
              </a:ext>
            </a:extLst>
          </p:cNvPr>
          <p:cNvSpPr txBox="1"/>
          <p:nvPr/>
        </p:nvSpPr>
        <p:spPr>
          <a:xfrm>
            <a:off x="5220072" y="123478"/>
            <a:ext cx="3727218" cy="461665"/>
          </a:xfrm>
          <a:prstGeom prst="rect">
            <a:avLst/>
          </a:prstGeom>
          <a:noFill/>
        </p:spPr>
        <p:txBody>
          <a:bodyPr wrap="square">
            <a:spAutoFit/>
          </a:bodyPr>
          <a:lstStyle>
            <a:defPPr>
              <a:defRPr lang="zh-CN"/>
            </a:defPPr>
            <a:lvl1pPr algn="r" rtl="1">
              <a:defRPr sz="2400" b="0" i="0">
                <a:solidFill>
                  <a:srgbClr val="55C0AF"/>
                </a:solidFill>
                <a:effectLst/>
                <a:latin typeface="Roboto" panose="02000000000000000000" pitchFamily="2" charset="0"/>
                <a:cs typeface="Sultan bold" pitchFamily="2" charset="-78"/>
              </a:defRPr>
            </a:lvl1pPr>
          </a:lstStyle>
          <a:p>
            <a:pPr algn="r"/>
            <a:r>
              <a:rPr lang="ar-SA" sz="2400" dirty="0">
                <a:solidFill>
                  <a:schemeClr val="accent1">
                    <a:lumMod val="75000"/>
                  </a:schemeClr>
                </a:solidFill>
                <a:latin typeface="Roboto" panose="02000000000000000000" pitchFamily="2" charset="0"/>
                <a:cs typeface="Sultan bold" pitchFamily="2" charset="-78"/>
              </a:rPr>
              <a:t>الدرس الأول </a:t>
            </a:r>
            <a:r>
              <a:rPr lang="ar-SA" sz="2400" dirty="0">
                <a:solidFill>
                  <a:srgbClr val="202124"/>
                </a:solidFill>
                <a:latin typeface="Roboto" panose="02000000000000000000" pitchFamily="2" charset="0"/>
              </a:rPr>
              <a:t>مفاهيم إنترنت الأشياء</a:t>
            </a:r>
            <a:endParaRPr lang="en-US" altLang="zh-CN" sz="3200" dirty="0">
              <a:solidFill>
                <a:schemeClr val="accent1">
                  <a:lumMod val="75000"/>
                </a:schemeClr>
              </a:solidFill>
            </a:endParaRPr>
          </a:p>
        </p:txBody>
      </p:sp>
    </p:spTree>
    <p:extLst>
      <p:ext uri="{BB962C8B-B14F-4D97-AF65-F5344CB8AC3E}">
        <p14:creationId xmlns:p14="http://schemas.microsoft.com/office/powerpoint/2010/main" val="3505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1D9A225A-A488-4AF0-B20C-2298DD5815A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DE476B96-CB54-4B18-8FD6-56DD0EEE49F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9DD9CA2F-F0E5-4402-9638-3B415964A29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4D2E924B-4CB1-4DDD-9252-07952279798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D03D8041-0C44-4928-BBB3-419CB46DEB7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FEBFF85C-13C2-4EE8-857E-2DEB2637E7CC}"/>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0D4812F5-41C8-43CF-B521-627012C6957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57F4819B-5A02-417B-8E05-7AA52FBE4E5F}"/>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5D0CCCCF-B351-4061-8950-B4E0ED62DF03}"/>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5806D169-0992-428F-BADA-26AC2AA2EDC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EAAF9199-E278-40E7-8C1C-BB09A8F2B3B9}"/>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BBBCCE75-4914-45C7-A698-C2D2114A294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42BACD59-97B9-4F76-BA13-8E4C737CC180}"/>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1D2F616F-D917-437C-942A-85C05020757F}"/>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DB3D9B17-ED34-44B0-A272-99B991178324}"/>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AD67C9B9-EA82-45D7-B00A-16D614549175}"/>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B92E92A7-8B9A-485A-AE39-5DF77779FDC9}"/>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3DDA8863-110C-43E6-8F83-2603FBAABC3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236E0100-E882-40F1-A2BC-D5C88F85F81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5D369595-DF8F-487D-BE79-57CC57D33839}"/>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A1A5DD4A-55C1-4D1E-8F9C-03303087E804}"/>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1C747264-9E8E-4944-A085-61C6A700DBF9}"/>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746ABD01-31EC-45A8-AC9A-AFE5444689B4}"/>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graphicEl>
                                              <a:dgm id="{4112364B-C732-47BE-94A8-A1CFE41C4386}"/>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
                                            <p:graphicEl>
                                              <a:dgm id="{DE60266F-7E49-4A1B-A770-7C8BE6850A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Graphic spid="4" grpId="0">
        <p:bldSub>
          <a:bldDgm bld="lvlOne"/>
        </p:bldSub>
      </p:bldGraphic>
    </p:bldLst>
  </p:timing>
</p:sld>
</file>

<file path=ppt/theme/theme1.xml><?xml version="1.0" encoding="utf-8"?>
<a:theme xmlns:a="http://schemas.openxmlformats.org/drawingml/2006/main" name="Origami Presentation Template，Freepptbackgrounds.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مخصص 4">
      <a:majorFont>
        <a:latin typeface="Arial"/>
        <a:ea typeface=""/>
        <a:cs typeface="Sultan bold"/>
      </a:majorFont>
      <a:minorFont>
        <a:latin typeface="Arial"/>
        <a:ea typeface=""/>
        <a:cs typeface="Sakkal Majall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4655</Words>
  <Application>Microsoft Office PowerPoint</Application>
  <PresentationFormat>عرض على الشاشة (16:9)</PresentationFormat>
  <Paragraphs>276</Paragraphs>
  <Slides>34</Slides>
  <Notes>6</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34</vt:i4>
      </vt:variant>
    </vt:vector>
  </HeadingPairs>
  <TitlesOfParts>
    <vt:vector size="41" baseType="lpstr">
      <vt:lpstr>Abd ElRady</vt:lpstr>
      <vt:lpstr>Arial</vt:lpstr>
      <vt:lpstr>AXtManalBLack</vt:lpstr>
      <vt:lpstr>Calibri</vt:lpstr>
      <vt:lpstr>Roboto</vt:lpstr>
      <vt:lpstr>SultanRuqahLongo-Bold</vt:lpstr>
      <vt:lpstr>Origami Presentation Template，Freepptbackgrounds.net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Freepptbackgrounds.net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Origami Presentation Template</dc:title>
  <dc:subject>Powerpoint Template</dc:subject>
  <dc:creator>Freepptbackgrounds.net</dc:creator>
  <cp:keywords>Origami Presentation Template</cp:keywords>
  <dc:description>Origami Presentation Template_x000d_
www.freepptbackgrounds.net</dc:description>
  <cp:lastModifiedBy>أبو عبدالرحيم معشي</cp:lastModifiedBy>
  <cp:revision>159</cp:revision>
  <dcterms:created xsi:type="dcterms:W3CDTF">2015-12-18T02:53:00Z</dcterms:created>
  <dcterms:modified xsi:type="dcterms:W3CDTF">2022-10-22T13:40:11Z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