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embedTrueTypeFonts="1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embeddedFontLst>
    <p:embeddedFont>
      <p:font typeface="M-Saber" panose="02000000000000000000" pitchFamily="2" charset="-78"/>
      <p:regular r:id="rId7"/>
    </p:embeddedFont>
    <p:embeddedFont>
      <p:font typeface="Calibri" panose="020F0502020204030204" pitchFamily="34" charset="0"/>
      <p:regular r:id="rId8"/>
      <p:bold r:id="rId9"/>
    </p:embeddedFont>
    <p:embeddedFont>
      <p:font typeface="(AH) Manal Bold" pitchFamily="2" charset="-78"/>
      <p:regular r:id="rId10"/>
    </p:embeddedFont>
  </p:embeddedFont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8" autoAdjust="0"/>
    <p:restoredTop sz="94621" autoAdjust="0"/>
  </p:normalViewPr>
  <p:slideViewPr>
    <p:cSldViewPr>
      <p:cViewPr>
        <p:scale>
          <a:sx n="110" d="100"/>
          <a:sy n="110" d="100"/>
        </p:scale>
        <p:origin x="-1008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02/04/42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02/04/42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02/04/42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02/04/42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02/04/42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02/04/42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02/04/42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02/04/42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02/04/42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02/04/42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02/04/42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02/04/42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witter.com/1aboatheer55?s=21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صف أول تعليم عن بعد\صور وفيديو\الوحدة الأولى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45394">
            <a:off x="7652780" y="664016"/>
            <a:ext cx="1207398" cy="1159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ربع نص 1"/>
          <p:cNvSpPr txBox="1"/>
          <p:nvPr/>
        </p:nvSpPr>
        <p:spPr>
          <a:xfrm>
            <a:off x="107504" y="1196752"/>
            <a:ext cx="8136904" cy="4524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rtlCol="1">
            <a:spAutoFit/>
          </a:bodyPr>
          <a:lstStyle/>
          <a:p>
            <a:pPr algn="ctr"/>
            <a:r>
              <a:rPr lang="ar-SA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(AH) Manal Bold" pitchFamily="2" charset="-78"/>
                <a:cs typeface="(AH) Manal Bold" pitchFamily="2" charset="-78"/>
              </a:rPr>
              <a:t>مواضع حروف </a:t>
            </a:r>
          </a:p>
          <a:p>
            <a:pPr algn="ctr"/>
            <a:r>
              <a:rPr lang="ar-SA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(AH) Manal Bold" pitchFamily="2" charset="-78"/>
                <a:cs typeface="(AH) Manal Bold" pitchFamily="2" charset="-78"/>
              </a:rPr>
              <a:t>الوحدة الأولى </a:t>
            </a:r>
          </a:p>
          <a:p>
            <a:pPr algn="ctr"/>
            <a:r>
              <a:rPr lang="ar-SA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(AH) Manal Bold" pitchFamily="2" charset="-78"/>
                <a:cs typeface="(AH) Manal Bold" pitchFamily="2" charset="-78"/>
              </a:rPr>
              <a:t>على السطر</a:t>
            </a:r>
          </a:p>
        </p:txBody>
      </p:sp>
      <p:pic>
        <p:nvPicPr>
          <p:cNvPr id="5" name="Picture 2" descr="C:\Users\User\Desktop\صف أول تعليم عن بعد\صور وفيديو\الوحدة الأولى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45394">
            <a:off x="7580772" y="2226154"/>
            <a:ext cx="1207398" cy="1159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User\Desktop\صف أول تعليم عن بعد\صور وفيديو\الوحدة الأولى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45394">
            <a:off x="7556630" y="3738322"/>
            <a:ext cx="1207398" cy="1159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User\Desktop\صف أول تعليم عن بعد\صور وفيديو\الوحدة الأولى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45394">
            <a:off x="7556630" y="5178482"/>
            <a:ext cx="1207398" cy="1159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C:\Users\User\Desktop\صف أول تعليم عن بعد\شغوف 1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92" y="5733256"/>
            <a:ext cx="1001124" cy="90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72975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4" r="2510"/>
          <a:stretch/>
        </p:blipFill>
        <p:spPr bwMode="auto">
          <a:xfrm>
            <a:off x="220898" y="2985180"/>
            <a:ext cx="8728874" cy="2748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مربع نص 2"/>
          <p:cNvSpPr txBox="1"/>
          <p:nvPr/>
        </p:nvSpPr>
        <p:spPr>
          <a:xfrm>
            <a:off x="7164288" y="2653010"/>
            <a:ext cx="1678162" cy="270843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7000" dirty="0">
                <a:solidFill>
                  <a:srgbClr val="FF0000"/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مـ</a:t>
            </a:r>
            <a:endParaRPr lang="ar-SA" sz="170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5580112" y="2653010"/>
            <a:ext cx="1512168" cy="270843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7000" dirty="0">
                <a:latin typeface="M-Saber" panose="02000000000000000000" pitchFamily="2" charset="-78"/>
                <a:cs typeface="M-Saber" panose="02000000000000000000" pitchFamily="2" charset="-78"/>
              </a:rPr>
              <a:t>لـ</a:t>
            </a:r>
            <a:endParaRPr lang="ar-SA" sz="170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3995936" y="2653010"/>
            <a:ext cx="1595580" cy="270843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7000" dirty="0">
                <a:solidFill>
                  <a:srgbClr val="0070C0"/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بـ</a:t>
            </a:r>
            <a:endParaRPr lang="ar-SA" sz="17000" dirty="0"/>
          </a:p>
        </p:txBody>
      </p:sp>
      <p:sp>
        <p:nvSpPr>
          <p:cNvPr id="7" name="مربع نص 6"/>
          <p:cNvSpPr txBox="1"/>
          <p:nvPr/>
        </p:nvSpPr>
        <p:spPr>
          <a:xfrm>
            <a:off x="2555776" y="2653010"/>
            <a:ext cx="1440160" cy="270843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7000" dirty="0">
                <a:solidFill>
                  <a:srgbClr val="7030A0"/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نـ</a:t>
            </a:r>
            <a:endParaRPr lang="ar-SA" sz="17000" dirty="0"/>
          </a:p>
        </p:txBody>
      </p:sp>
      <p:sp>
        <p:nvSpPr>
          <p:cNvPr id="8" name="مربع نص 7"/>
          <p:cNvSpPr txBox="1"/>
          <p:nvPr/>
        </p:nvSpPr>
        <p:spPr>
          <a:xfrm>
            <a:off x="1547664" y="2653010"/>
            <a:ext cx="864096" cy="270843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7000" dirty="0">
                <a:solidFill>
                  <a:schemeClr val="accent6">
                    <a:lumMod val="75000"/>
                  </a:schemeClr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د</a:t>
            </a:r>
            <a:endParaRPr lang="ar-SA" sz="17000" dirty="0"/>
          </a:p>
        </p:txBody>
      </p:sp>
      <p:sp>
        <p:nvSpPr>
          <p:cNvPr id="9" name="مربع نص 8"/>
          <p:cNvSpPr txBox="1"/>
          <p:nvPr/>
        </p:nvSpPr>
        <p:spPr>
          <a:xfrm>
            <a:off x="323528" y="2913172"/>
            <a:ext cx="1044000" cy="19440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7000" dirty="0">
                <a:solidFill>
                  <a:schemeClr val="accent2">
                    <a:lumMod val="60000"/>
                    <a:lumOff val="40000"/>
                  </a:schemeClr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ر</a:t>
            </a:r>
          </a:p>
          <a:p>
            <a:endParaRPr lang="ar-SA" sz="170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611560" y="476672"/>
            <a:ext cx="799288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6000" dirty="0" smtClean="0">
                <a:latin typeface="M-Saber" panose="02000000000000000000" pitchFamily="2" charset="-78"/>
                <a:cs typeface="M-Saber" panose="02000000000000000000" pitchFamily="2" charset="-78"/>
              </a:rPr>
              <a:t>حروف الوحدة الأولى في </a:t>
            </a:r>
            <a:r>
              <a:rPr lang="ar-SA" sz="6000" dirty="0" smtClean="0">
                <a:solidFill>
                  <a:srgbClr val="FF0000"/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أول</a:t>
            </a:r>
            <a:r>
              <a:rPr lang="ar-SA" sz="6000" dirty="0" smtClean="0">
                <a:latin typeface="M-Saber" panose="02000000000000000000" pitchFamily="2" charset="-78"/>
                <a:cs typeface="M-Saber" panose="02000000000000000000" pitchFamily="2" charset="-78"/>
              </a:rPr>
              <a:t> الكلمة</a:t>
            </a:r>
            <a:endParaRPr lang="ar-SA" sz="6000" dirty="0">
              <a:latin typeface="M-Saber" panose="02000000000000000000" pitchFamily="2" charset="-78"/>
              <a:cs typeface="M-Saber" panose="02000000000000000000" pitchFamily="2" charset="-78"/>
            </a:endParaRPr>
          </a:p>
        </p:txBody>
      </p:sp>
      <p:cxnSp>
        <p:nvCxnSpPr>
          <p:cNvPr id="14" name="رابط كسهم مستقيم 13"/>
          <p:cNvCxnSpPr/>
          <p:nvPr/>
        </p:nvCxnSpPr>
        <p:spPr>
          <a:xfrm>
            <a:off x="7884368" y="2653010"/>
            <a:ext cx="0" cy="6319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كسهم مستقيم 16"/>
          <p:cNvCxnSpPr/>
          <p:nvPr/>
        </p:nvCxnSpPr>
        <p:spPr>
          <a:xfrm>
            <a:off x="6516216" y="2653010"/>
            <a:ext cx="0" cy="6319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كسهم مستقيم 17"/>
          <p:cNvCxnSpPr/>
          <p:nvPr/>
        </p:nvCxnSpPr>
        <p:spPr>
          <a:xfrm>
            <a:off x="5004048" y="2636912"/>
            <a:ext cx="0" cy="6319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رابط كسهم مستقيم 18"/>
          <p:cNvCxnSpPr/>
          <p:nvPr/>
        </p:nvCxnSpPr>
        <p:spPr>
          <a:xfrm>
            <a:off x="3491880" y="2636912"/>
            <a:ext cx="0" cy="6319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كسهم مستقيم 19"/>
          <p:cNvCxnSpPr/>
          <p:nvPr/>
        </p:nvCxnSpPr>
        <p:spPr>
          <a:xfrm>
            <a:off x="2051720" y="2636912"/>
            <a:ext cx="0" cy="6319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مستطيل 21"/>
          <p:cNvSpPr/>
          <p:nvPr/>
        </p:nvSpPr>
        <p:spPr>
          <a:xfrm>
            <a:off x="2051720" y="1556792"/>
            <a:ext cx="5832648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7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(AH) Manal Bold" pitchFamily="2" charset="-78"/>
                <a:cs typeface="(AH) Manal Bold" pitchFamily="2" charset="-78"/>
              </a:rPr>
              <a:t>كُتبت على السطر</a:t>
            </a:r>
            <a:endParaRPr lang="ar-SA" sz="7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(AH) Manal Bold" pitchFamily="2" charset="-78"/>
              <a:cs typeface="(AH) Manal Bold" pitchFamily="2" charset="-78"/>
            </a:endParaRPr>
          </a:p>
        </p:txBody>
      </p:sp>
      <p:cxnSp>
        <p:nvCxnSpPr>
          <p:cNvPr id="24" name="رابط كسهم مستقيم 23"/>
          <p:cNvCxnSpPr/>
          <p:nvPr/>
        </p:nvCxnSpPr>
        <p:spPr>
          <a:xfrm>
            <a:off x="1043608" y="2636912"/>
            <a:ext cx="0" cy="631974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مستطيل 22"/>
          <p:cNvSpPr/>
          <p:nvPr/>
        </p:nvSpPr>
        <p:spPr>
          <a:xfrm>
            <a:off x="539552" y="1564343"/>
            <a:ext cx="1080120" cy="107256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80000"/>
              </a:lnSpc>
            </a:pPr>
            <a:r>
              <a:rPr lang="ar-SA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(AH) Manal Bold" pitchFamily="2" charset="-78"/>
                <a:cs typeface="(AH) Manal Bold" pitchFamily="2" charset="-78"/>
              </a:rPr>
              <a:t>كتبت</a:t>
            </a:r>
          </a:p>
          <a:p>
            <a:pPr algn="ctr">
              <a:lnSpc>
                <a:spcPct val="80000"/>
              </a:lnSpc>
            </a:pPr>
            <a:r>
              <a:rPr lang="ar-SA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(AH) Manal Bold" pitchFamily="2" charset="-78"/>
                <a:cs typeface="(AH) Manal Bold" pitchFamily="2" charset="-78"/>
              </a:rPr>
              <a:t>تحت</a:t>
            </a:r>
          </a:p>
          <a:p>
            <a:pPr algn="ctr">
              <a:lnSpc>
                <a:spcPct val="80000"/>
              </a:lnSpc>
            </a:pPr>
            <a:r>
              <a:rPr lang="ar-SA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(AH) Manal Bold" pitchFamily="2" charset="-78"/>
                <a:cs typeface="(AH) Manal Bold" pitchFamily="2" charset="-78"/>
              </a:rPr>
              <a:t>السطر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630119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22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4" r="2510"/>
          <a:stretch/>
        </p:blipFill>
        <p:spPr bwMode="auto">
          <a:xfrm>
            <a:off x="220898" y="3573016"/>
            <a:ext cx="8728874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مربع نص 2"/>
          <p:cNvSpPr txBox="1"/>
          <p:nvPr/>
        </p:nvSpPr>
        <p:spPr>
          <a:xfrm>
            <a:off x="7164288" y="3356992"/>
            <a:ext cx="1678162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000" dirty="0" smtClean="0">
                <a:solidFill>
                  <a:srgbClr val="FF0000"/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ـمـ</a:t>
            </a:r>
            <a:endParaRPr lang="ar-SA" sz="100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5580112" y="3356992"/>
            <a:ext cx="1512168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000" dirty="0" smtClean="0">
                <a:latin typeface="M-Saber" panose="02000000000000000000" pitchFamily="2" charset="-78"/>
                <a:cs typeface="M-Saber" panose="02000000000000000000" pitchFamily="2" charset="-78"/>
              </a:rPr>
              <a:t>ـلـ</a:t>
            </a:r>
            <a:endParaRPr lang="ar-SA" sz="100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3995936" y="3356992"/>
            <a:ext cx="1595580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000" dirty="0" smtClean="0">
                <a:solidFill>
                  <a:srgbClr val="0070C0"/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ـبـ</a:t>
            </a:r>
            <a:endParaRPr lang="ar-SA" sz="10000" dirty="0"/>
          </a:p>
        </p:txBody>
      </p:sp>
      <p:sp>
        <p:nvSpPr>
          <p:cNvPr id="7" name="مربع نص 6"/>
          <p:cNvSpPr txBox="1"/>
          <p:nvPr/>
        </p:nvSpPr>
        <p:spPr>
          <a:xfrm>
            <a:off x="2555776" y="3356992"/>
            <a:ext cx="1440160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000" dirty="0" smtClean="0">
                <a:solidFill>
                  <a:srgbClr val="7030A0"/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ـنـ</a:t>
            </a:r>
            <a:endParaRPr lang="ar-SA" sz="10000" dirty="0"/>
          </a:p>
        </p:txBody>
      </p:sp>
      <p:sp>
        <p:nvSpPr>
          <p:cNvPr id="8" name="مربع نص 7"/>
          <p:cNvSpPr txBox="1"/>
          <p:nvPr/>
        </p:nvSpPr>
        <p:spPr>
          <a:xfrm>
            <a:off x="1403648" y="3356992"/>
            <a:ext cx="1008112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000" dirty="0" smtClean="0">
                <a:solidFill>
                  <a:schemeClr val="accent6">
                    <a:lumMod val="75000"/>
                  </a:schemeClr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ـد</a:t>
            </a:r>
            <a:endParaRPr lang="ar-SA" sz="10000" dirty="0"/>
          </a:p>
        </p:txBody>
      </p:sp>
      <p:sp>
        <p:nvSpPr>
          <p:cNvPr id="9" name="مربع نص 8"/>
          <p:cNvSpPr txBox="1"/>
          <p:nvPr/>
        </p:nvSpPr>
        <p:spPr>
          <a:xfrm>
            <a:off x="323528" y="3499261"/>
            <a:ext cx="1044000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ـر</a:t>
            </a:r>
            <a:endParaRPr lang="ar-SA" sz="10000" dirty="0">
              <a:solidFill>
                <a:schemeClr val="accent2">
                  <a:lumMod val="60000"/>
                  <a:lumOff val="40000"/>
                </a:schemeClr>
              </a:solidFill>
              <a:latin typeface="M-Saber" panose="02000000000000000000" pitchFamily="2" charset="-78"/>
              <a:cs typeface="M-Saber" panose="02000000000000000000" pitchFamily="2" charset="-78"/>
            </a:endParaRPr>
          </a:p>
          <a:p>
            <a:endParaRPr lang="ar-SA" sz="100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611560" y="476672"/>
            <a:ext cx="799288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6000" dirty="0" smtClean="0">
                <a:latin typeface="M-Saber" panose="02000000000000000000" pitchFamily="2" charset="-78"/>
                <a:cs typeface="M-Saber" panose="02000000000000000000" pitchFamily="2" charset="-78"/>
              </a:rPr>
              <a:t>حروف الوحدة الأولى في </a:t>
            </a:r>
            <a:r>
              <a:rPr lang="ar-SA" sz="6000" dirty="0" smtClean="0">
                <a:solidFill>
                  <a:srgbClr val="FF0000"/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وسط</a:t>
            </a:r>
            <a:r>
              <a:rPr lang="ar-SA" sz="6000" dirty="0" smtClean="0">
                <a:latin typeface="M-Saber" panose="02000000000000000000" pitchFamily="2" charset="-78"/>
                <a:cs typeface="M-Saber" panose="02000000000000000000" pitchFamily="2" charset="-78"/>
              </a:rPr>
              <a:t> الكلمة</a:t>
            </a:r>
            <a:endParaRPr lang="ar-SA" sz="6000" dirty="0">
              <a:latin typeface="M-Saber" panose="02000000000000000000" pitchFamily="2" charset="-78"/>
              <a:cs typeface="M-Saber" panose="02000000000000000000" pitchFamily="2" charset="-78"/>
            </a:endParaRPr>
          </a:p>
        </p:txBody>
      </p:sp>
      <p:cxnSp>
        <p:nvCxnSpPr>
          <p:cNvPr id="11" name="رابط كسهم مستقيم 10"/>
          <p:cNvCxnSpPr/>
          <p:nvPr/>
        </p:nvCxnSpPr>
        <p:spPr>
          <a:xfrm>
            <a:off x="8388424" y="3085058"/>
            <a:ext cx="0" cy="6319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كسهم مستقيم 11"/>
          <p:cNvCxnSpPr/>
          <p:nvPr/>
        </p:nvCxnSpPr>
        <p:spPr>
          <a:xfrm>
            <a:off x="6516216" y="3085058"/>
            <a:ext cx="0" cy="6319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كسهم مستقيم 12"/>
          <p:cNvCxnSpPr/>
          <p:nvPr/>
        </p:nvCxnSpPr>
        <p:spPr>
          <a:xfrm>
            <a:off x="5004048" y="3068960"/>
            <a:ext cx="0" cy="6319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كسهم مستقيم 13"/>
          <p:cNvCxnSpPr/>
          <p:nvPr/>
        </p:nvCxnSpPr>
        <p:spPr>
          <a:xfrm>
            <a:off x="3491880" y="3068960"/>
            <a:ext cx="0" cy="6319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كسهم مستقيم 14"/>
          <p:cNvCxnSpPr/>
          <p:nvPr/>
        </p:nvCxnSpPr>
        <p:spPr>
          <a:xfrm>
            <a:off x="1979712" y="3068960"/>
            <a:ext cx="0" cy="6319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مستطيل 15"/>
          <p:cNvSpPr/>
          <p:nvPr/>
        </p:nvSpPr>
        <p:spPr>
          <a:xfrm>
            <a:off x="1835696" y="1988840"/>
            <a:ext cx="669674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7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(AH) Manal Bold" pitchFamily="2" charset="-78"/>
                <a:cs typeface="(AH) Manal Bold" pitchFamily="2" charset="-78"/>
              </a:rPr>
              <a:t>كُتبت على السطر</a:t>
            </a:r>
            <a:endParaRPr lang="ar-SA" sz="7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(AH) Manal Bold" pitchFamily="2" charset="-78"/>
              <a:cs typeface="(AH) Manal Bold" pitchFamily="2" charset="-78"/>
            </a:endParaRPr>
          </a:p>
        </p:txBody>
      </p:sp>
      <p:cxnSp>
        <p:nvCxnSpPr>
          <p:cNvPr id="17" name="رابط كسهم مستقيم 16"/>
          <p:cNvCxnSpPr/>
          <p:nvPr/>
        </p:nvCxnSpPr>
        <p:spPr>
          <a:xfrm>
            <a:off x="899592" y="3061409"/>
            <a:ext cx="0" cy="631974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مستطيل 17"/>
          <p:cNvSpPr/>
          <p:nvPr/>
        </p:nvSpPr>
        <p:spPr>
          <a:xfrm>
            <a:off x="395536" y="1988840"/>
            <a:ext cx="1080120" cy="107256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80000"/>
              </a:lnSpc>
            </a:pPr>
            <a:r>
              <a:rPr lang="ar-SA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(AH) Manal Bold" pitchFamily="2" charset="-78"/>
                <a:cs typeface="(AH) Manal Bold" pitchFamily="2" charset="-78"/>
              </a:rPr>
              <a:t>كتبت</a:t>
            </a:r>
          </a:p>
          <a:p>
            <a:pPr algn="ctr">
              <a:lnSpc>
                <a:spcPct val="80000"/>
              </a:lnSpc>
            </a:pPr>
            <a:r>
              <a:rPr lang="ar-SA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(AH) Manal Bold" pitchFamily="2" charset="-78"/>
                <a:cs typeface="(AH) Manal Bold" pitchFamily="2" charset="-78"/>
              </a:rPr>
              <a:t>تحت</a:t>
            </a:r>
          </a:p>
          <a:p>
            <a:pPr algn="ctr">
              <a:lnSpc>
                <a:spcPct val="80000"/>
              </a:lnSpc>
            </a:pPr>
            <a:r>
              <a:rPr lang="ar-SA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(AH) Manal Bold" pitchFamily="2" charset="-78"/>
                <a:cs typeface="(AH) Manal Bold" pitchFamily="2" charset="-78"/>
              </a:rPr>
              <a:t>السطر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817775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6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4" r="2510"/>
          <a:stretch/>
        </p:blipFill>
        <p:spPr bwMode="auto">
          <a:xfrm>
            <a:off x="220898" y="2985180"/>
            <a:ext cx="8728874" cy="2748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مربع نص 2"/>
          <p:cNvSpPr txBox="1"/>
          <p:nvPr/>
        </p:nvSpPr>
        <p:spPr>
          <a:xfrm>
            <a:off x="7164288" y="3068960"/>
            <a:ext cx="1678162" cy="20928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3000" dirty="0" smtClean="0">
                <a:solidFill>
                  <a:srgbClr val="FF0000"/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ـم</a:t>
            </a:r>
            <a:endParaRPr lang="ar-SA" sz="130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5940152" y="3064311"/>
            <a:ext cx="1512168" cy="20928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3000" dirty="0" smtClean="0">
                <a:latin typeface="M-Saber" panose="02000000000000000000" pitchFamily="2" charset="-78"/>
                <a:cs typeface="M-Saber" panose="02000000000000000000" pitchFamily="2" charset="-78"/>
              </a:rPr>
              <a:t>ـل</a:t>
            </a:r>
            <a:endParaRPr lang="ar-SA" sz="130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1608268" y="3064311"/>
            <a:ext cx="1595580" cy="20928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3000" dirty="0" smtClean="0">
                <a:solidFill>
                  <a:srgbClr val="0070C0"/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ـب</a:t>
            </a:r>
            <a:endParaRPr lang="ar-SA" sz="13000" dirty="0"/>
          </a:p>
        </p:txBody>
      </p:sp>
      <p:sp>
        <p:nvSpPr>
          <p:cNvPr id="7" name="مربع نص 6"/>
          <p:cNvSpPr txBox="1"/>
          <p:nvPr/>
        </p:nvSpPr>
        <p:spPr>
          <a:xfrm>
            <a:off x="4644008" y="3064311"/>
            <a:ext cx="1440160" cy="20928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3000" dirty="0" smtClean="0">
                <a:solidFill>
                  <a:srgbClr val="7030A0"/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ـن</a:t>
            </a:r>
            <a:endParaRPr lang="ar-SA" sz="13000" dirty="0"/>
          </a:p>
        </p:txBody>
      </p:sp>
      <p:sp>
        <p:nvSpPr>
          <p:cNvPr id="8" name="مربع نص 7"/>
          <p:cNvSpPr txBox="1"/>
          <p:nvPr/>
        </p:nvSpPr>
        <p:spPr>
          <a:xfrm>
            <a:off x="-252536" y="3068960"/>
            <a:ext cx="1800200" cy="20928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3000" dirty="0" smtClean="0">
                <a:solidFill>
                  <a:schemeClr val="accent6">
                    <a:lumMod val="75000"/>
                  </a:schemeClr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ـد</a:t>
            </a:r>
            <a:endParaRPr lang="ar-SA" sz="13000" dirty="0"/>
          </a:p>
        </p:txBody>
      </p:sp>
      <p:sp>
        <p:nvSpPr>
          <p:cNvPr id="9" name="مربع نص 8"/>
          <p:cNvSpPr txBox="1"/>
          <p:nvPr/>
        </p:nvSpPr>
        <p:spPr>
          <a:xfrm>
            <a:off x="3059832" y="3224004"/>
            <a:ext cx="1368152" cy="40934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3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ـر</a:t>
            </a:r>
            <a:endParaRPr lang="ar-SA" sz="13000" dirty="0">
              <a:solidFill>
                <a:schemeClr val="accent2">
                  <a:lumMod val="60000"/>
                  <a:lumOff val="40000"/>
                </a:schemeClr>
              </a:solidFill>
              <a:latin typeface="M-Saber" panose="02000000000000000000" pitchFamily="2" charset="-78"/>
              <a:cs typeface="M-Saber" panose="02000000000000000000" pitchFamily="2" charset="-78"/>
            </a:endParaRPr>
          </a:p>
          <a:p>
            <a:endParaRPr lang="ar-SA" sz="130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467544" y="764704"/>
            <a:ext cx="799288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 smtClean="0">
                <a:latin typeface="M-Saber" panose="02000000000000000000" pitchFamily="2" charset="-78"/>
                <a:cs typeface="M-Saber" panose="02000000000000000000" pitchFamily="2" charset="-78"/>
              </a:rPr>
              <a:t>حروف الوحدة الأولى في </a:t>
            </a:r>
            <a:r>
              <a:rPr lang="ar-SA" sz="4800" dirty="0" smtClean="0">
                <a:solidFill>
                  <a:srgbClr val="FF0000"/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آخر </a:t>
            </a:r>
            <a:r>
              <a:rPr lang="ar-SA" sz="4800" dirty="0" smtClean="0">
                <a:latin typeface="M-Saber" panose="02000000000000000000" pitchFamily="2" charset="-78"/>
                <a:cs typeface="M-Saber" panose="02000000000000000000" pitchFamily="2" charset="-78"/>
              </a:rPr>
              <a:t>الكلمة </a:t>
            </a:r>
            <a:r>
              <a:rPr lang="ar-SA" sz="4800" dirty="0" smtClean="0">
                <a:solidFill>
                  <a:srgbClr val="FF0000"/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متصلا</a:t>
            </a:r>
            <a:endParaRPr lang="ar-SA" sz="4800" dirty="0">
              <a:solidFill>
                <a:srgbClr val="FF0000"/>
              </a:solidFill>
              <a:latin typeface="M-Saber" panose="02000000000000000000" pitchFamily="2" charset="-78"/>
              <a:cs typeface="M-Saber" panose="02000000000000000000" pitchFamily="2" charset="-78"/>
            </a:endParaRPr>
          </a:p>
        </p:txBody>
      </p:sp>
      <p:cxnSp>
        <p:nvCxnSpPr>
          <p:cNvPr id="12" name="رابط كسهم مستقيم 11"/>
          <p:cNvCxnSpPr/>
          <p:nvPr/>
        </p:nvCxnSpPr>
        <p:spPr>
          <a:xfrm>
            <a:off x="8244408" y="3085058"/>
            <a:ext cx="0" cy="6319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كسهم مستقيم 12"/>
          <p:cNvCxnSpPr/>
          <p:nvPr/>
        </p:nvCxnSpPr>
        <p:spPr>
          <a:xfrm>
            <a:off x="6516216" y="3085058"/>
            <a:ext cx="0" cy="6319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كسهم مستقيم 13"/>
          <p:cNvCxnSpPr/>
          <p:nvPr/>
        </p:nvCxnSpPr>
        <p:spPr>
          <a:xfrm>
            <a:off x="5076056" y="3068960"/>
            <a:ext cx="0" cy="6319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كسهم مستقيم 14"/>
          <p:cNvCxnSpPr/>
          <p:nvPr/>
        </p:nvCxnSpPr>
        <p:spPr>
          <a:xfrm>
            <a:off x="3707904" y="3068960"/>
            <a:ext cx="0" cy="6319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ستطيل 16"/>
          <p:cNvSpPr/>
          <p:nvPr/>
        </p:nvSpPr>
        <p:spPr>
          <a:xfrm>
            <a:off x="3347864" y="1988840"/>
            <a:ext cx="525658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66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(AH) Manal Bold" pitchFamily="2" charset="-78"/>
                <a:cs typeface="(AH) Manal Bold" pitchFamily="2" charset="-78"/>
              </a:rPr>
              <a:t>كُتبت تحت السطر</a:t>
            </a:r>
            <a:endParaRPr lang="ar-SA" sz="66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(AH) Manal Bold" pitchFamily="2" charset="-78"/>
              <a:cs typeface="(AH) Manal Bold" pitchFamily="2" charset="-78"/>
            </a:endParaRPr>
          </a:p>
        </p:txBody>
      </p:sp>
      <p:cxnSp>
        <p:nvCxnSpPr>
          <p:cNvPr id="19" name="رابط كسهم مستقيم 18"/>
          <p:cNvCxnSpPr/>
          <p:nvPr/>
        </p:nvCxnSpPr>
        <p:spPr>
          <a:xfrm>
            <a:off x="2627784" y="3068960"/>
            <a:ext cx="0" cy="631974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مستطيل 19"/>
          <p:cNvSpPr/>
          <p:nvPr/>
        </p:nvSpPr>
        <p:spPr>
          <a:xfrm>
            <a:off x="467544" y="1988840"/>
            <a:ext cx="2592288" cy="107256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80000"/>
              </a:lnSpc>
            </a:pPr>
            <a:r>
              <a:rPr lang="ar-SA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(AH) Manal Bold" pitchFamily="2" charset="-78"/>
                <a:cs typeface="(AH) Manal Bold" pitchFamily="2" charset="-78"/>
              </a:rPr>
              <a:t>كتبت على السطر</a:t>
            </a:r>
            <a:endParaRPr lang="ar-SA" sz="3200" dirty="0"/>
          </a:p>
        </p:txBody>
      </p:sp>
      <p:cxnSp>
        <p:nvCxnSpPr>
          <p:cNvPr id="22" name="رابط كسهم مستقيم 21"/>
          <p:cNvCxnSpPr/>
          <p:nvPr/>
        </p:nvCxnSpPr>
        <p:spPr>
          <a:xfrm>
            <a:off x="899592" y="3061409"/>
            <a:ext cx="0" cy="631974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0567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7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4" r="2510"/>
          <a:stretch/>
        </p:blipFill>
        <p:spPr bwMode="auto">
          <a:xfrm>
            <a:off x="220898" y="2985180"/>
            <a:ext cx="8728874" cy="2748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مربع نص 2"/>
          <p:cNvSpPr txBox="1"/>
          <p:nvPr/>
        </p:nvSpPr>
        <p:spPr>
          <a:xfrm>
            <a:off x="7164288" y="2653010"/>
            <a:ext cx="1678162" cy="270843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7000" dirty="0" smtClean="0">
                <a:solidFill>
                  <a:srgbClr val="FF0000"/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م</a:t>
            </a:r>
            <a:endParaRPr lang="ar-SA" sz="170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5940152" y="2653010"/>
            <a:ext cx="1512168" cy="270843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7000" dirty="0" smtClean="0">
                <a:latin typeface="M-Saber" panose="02000000000000000000" pitchFamily="2" charset="-78"/>
                <a:cs typeface="M-Saber" panose="02000000000000000000" pitchFamily="2" charset="-78"/>
              </a:rPr>
              <a:t>ل</a:t>
            </a:r>
            <a:endParaRPr lang="ar-SA" sz="170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1403648" y="2653010"/>
            <a:ext cx="1595580" cy="270843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7000" dirty="0" smtClean="0">
                <a:solidFill>
                  <a:srgbClr val="0070C0"/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ب</a:t>
            </a:r>
            <a:endParaRPr lang="ar-SA" sz="17000" dirty="0"/>
          </a:p>
        </p:txBody>
      </p:sp>
      <p:sp>
        <p:nvSpPr>
          <p:cNvPr id="7" name="مربع نص 6"/>
          <p:cNvSpPr txBox="1"/>
          <p:nvPr/>
        </p:nvSpPr>
        <p:spPr>
          <a:xfrm>
            <a:off x="4355976" y="2653010"/>
            <a:ext cx="1440160" cy="270843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7000" dirty="0" smtClean="0">
                <a:solidFill>
                  <a:srgbClr val="7030A0"/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ن</a:t>
            </a:r>
            <a:endParaRPr lang="ar-SA" sz="17000" dirty="0"/>
          </a:p>
        </p:txBody>
      </p:sp>
      <p:sp>
        <p:nvSpPr>
          <p:cNvPr id="8" name="مربع نص 7"/>
          <p:cNvSpPr txBox="1"/>
          <p:nvPr/>
        </p:nvSpPr>
        <p:spPr>
          <a:xfrm>
            <a:off x="395536" y="2653010"/>
            <a:ext cx="864096" cy="270843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7000" dirty="0">
                <a:solidFill>
                  <a:schemeClr val="accent6">
                    <a:lumMod val="75000"/>
                  </a:schemeClr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د</a:t>
            </a:r>
            <a:endParaRPr lang="ar-SA" sz="17000" dirty="0"/>
          </a:p>
        </p:txBody>
      </p:sp>
      <p:sp>
        <p:nvSpPr>
          <p:cNvPr id="9" name="مربع نص 8"/>
          <p:cNvSpPr txBox="1"/>
          <p:nvPr/>
        </p:nvSpPr>
        <p:spPr>
          <a:xfrm>
            <a:off x="3131840" y="2913172"/>
            <a:ext cx="1044000" cy="19440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7000" dirty="0">
                <a:solidFill>
                  <a:schemeClr val="accent2">
                    <a:lumMod val="60000"/>
                    <a:lumOff val="40000"/>
                  </a:schemeClr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ر</a:t>
            </a:r>
          </a:p>
          <a:p>
            <a:endParaRPr lang="ar-SA" sz="170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611560" y="692696"/>
            <a:ext cx="799288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latin typeface="M-Saber" panose="02000000000000000000" pitchFamily="2" charset="-78"/>
                <a:cs typeface="M-Saber" panose="02000000000000000000" pitchFamily="2" charset="-78"/>
              </a:rPr>
              <a:t>حروف الوحدة الأولى في </a:t>
            </a:r>
            <a:r>
              <a:rPr lang="ar-SA" sz="4800" dirty="0">
                <a:solidFill>
                  <a:srgbClr val="FF0000"/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آخر </a:t>
            </a:r>
            <a:r>
              <a:rPr lang="ar-SA" sz="4800" dirty="0">
                <a:latin typeface="M-Saber" panose="02000000000000000000" pitchFamily="2" charset="-78"/>
                <a:cs typeface="M-Saber" panose="02000000000000000000" pitchFamily="2" charset="-78"/>
              </a:rPr>
              <a:t>الكلمة </a:t>
            </a:r>
            <a:r>
              <a:rPr lang="ar-SA" sz="4800" dirty="0" smtClean="0">
                <a:solidFill>
                  <a:srgbClr val="FF0000"/>
                </a:solidFill>
                <a:latin typeface="M-Saber" panose="02000000000000000000" pitchFamily="2" charset="-78"/>
                <a:cs typeface="M-Saber" panose="02000000000000000000" pitchFamily="2" charset="-78"/>
              </a:rPr>
              <a:t>منفصلا</a:t>
            </a:r>
            <a:endParaRPr lang="ar-SA" sz="4800" dirty="0">
              <a:solidFill>
                <a:srgbClr val="FF0000"/>
              </a:solidFill>
              <a:latin typeface="M-Saber" panose="02000000000000000000" pitchFamily="2" charset="-78"/>
              <a:cs typeface="M-Saber" panose="02000000000000000000" pitchFamily="2" charset="-78"/>
            </a:endParaRPr>
          </a:p>
        </p:txBody>
      </p:sp>
      <p:cxnSp>
        <p:nvCxnSpPr>
          <p:cNvPr id="11" name="رابط كسهم مستقيم 10"/>
          <p:cNvCxnSpPr/>
          <p:nvPr/>
        </p:nvCxnSpPr>
        <p:spPr>
          <a:xfrm>
            <a:off x="8316416" y="2941042"/>
            <a:ext cx="0" cy="6319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كسهم مستقيم 11"/>
          <p:cNvCxnSpPr/>
          <p:nvPr/>
        </p:nvCxnSpPr>
        <p:spPr>
          <a:xfrm>
            <a:off x="6732240" y="2941042"/>
            <a:ext cx="0" cy="6319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كسهم مستقيم 12"/>
          <p:cNvCxnSpPr/>
          <p:nvPr/>
        </p:nvCxnSpPr>
        <p:spPr>
          <a:xfrm>
            <a:off x="5148064" y="2924944"/>
            <a:ext cx="0" cy="6319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كسهم مستقيم 13"/>
          <p:cNvCxnSpPr/>
          <p:nvPr/>
        </p:nvCxnSpPr>
        <p:spPr>
          <a:xfrm>
            <a:off x="3779912" y="2924944"/>
            <a:ext cx="0" cy="6319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مستطيل 14"/>
          <p:cNvSpPr/>
          <p:nvPr/>
        </p:nvSpPr>
        <p:spPr>
          <a:xfrm>
            <a:off x="3419872" y="1844824"/>
            <a:ext cx="525658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66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(AH) Manal Bold" pitchFamily="2" charset="-78"/>
                <a:cs typeface="(AH) Manal Bold" pitchFamily="2" charset="-78"/>
              </a:rPr>
              <a:t>كُتبت تحت السطر</a:t>
            </a:r>
            <a:endParaRPr lang="ar-SA" sz="66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(AH) Manal Bold" pitchFamily="2" charset="-78"/>
              <a:cs typeface="(AH) Manal Bold" pitchFamily="2" charset="-78"/>
            </a:endParaRPr>
          </a:p>
        </p:txBody>
      </p:sp>
      <p:cxnSp>
        <p:nvCxnSpPr>
          <p:cNvPr id="16" name="رابط كسهم مستقيم 15"/>
          <p:cNvCxnSpPr/>
          <p:nvPr/>
        </p:nvCxnSpPr>
        <p:spPr>
          <a:xfrm>
            <a:off x="2483768" y="2924944"/>
            <a:ext cx="0" cy="631974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ستطيل 16"/>
          <p:cNvSpPr/>
          <p:nvPr/>
        </p:nvSpPr>
        <p:spPr>
          <a:xfrm>
            <a:off x="467544" y="1844824"/>
            <a:ext cx="2592288" cy="107256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80000"/>
              </a:lnSpc>
            </a:pPr>
            <a:r>
              <a:rPr lang="ar-SA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(AH) Manal Bold" pitchFamily="2" charset="-78"/>
                <a:cs typeface="(AH) Manal Bold" pitchFamily="2" charset="-78"/>
              </a:rPr>
              <a:t>كتبت على السطر</a:t>
            </a:r>
            <a:endParaRPr lang="ar-SA" sz="3200" dirty="0"/>
          </a:p>
        </p:txBody>
      </p:sp>
      <p:cxnSp>
        <p:nvCxnSpPr>
          <p:cNvPr id="18" name="رابط كسهم مستقيم 17"/>
          <p:cNvCxnSpPr/>
          <p:nvPr/>
        </p:nvCxnSpPr>
        <p:spPr>
          <a:xfrm>
            <a:off x="899592" y="2917393"/>
            <a:ext cx="0" cy="631974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7193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5" grpId="0" animBg="1"/>
      <p:bldP spid="17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80</Words>
  <Application>Microsoft Office PowerPoint</Application>
  <PresentationFormat>عرض على الشاشة (3:4)‏</PresentationFormat>
  <Paragraphs>43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1" baseType="lpstr">
      <vt:lpstr>Arial</vt:lpstr>
      <vt:lpstr>M-Saber</vt:lpstr>
      <vt:lpstr>Times New Roman</vt:lpstr>
      <vt:lpstr>Calibri</vt:lpstr>
      <vt:lpstr>(AH) Manal Bold</vt:lpstr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معتصم الغامدي</dc:creator>
  <cp:lastModifiedBy>User</cp:lastModifiedBy>
  <cp:revision>14</cp:revision>
  <dcterms:created xsi:type="dcterms:W3CDTF">2020-10-15T11:32:37Z</dcterms:created>
  <dcterms:modified xsi:type="dcterms:W3CDTF">2020-11-17T03:38:36Z</dcterms:modified>
</cp:coreProperties>
</file>