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5" r:id="rId1"/>
  </p:sldMasterIdLst>
  <p:notesMasterIdLst>
    <p:notesMasterId r:id="rId13"/>
  </p:notesMasterIdLst>
  <p:handoutMasterIdLst>
    <p:handoutMasterId r:id="rId14"/>
  </p:handoutMasterIdLst>
  <p:sldIdLst>
    <p:sldId id="256" r:id="rId2"/>
    <p:sldId id="326" r:id="rId3"/>
    <p:sldId id="304" r:id="rId4"/>
    <p:sldId id="340" r:id="rId5"/>
    <p:sldId id="342" r:id="rId6"/>
    <p:sldId id="343" r:id="rId7"/>
    <p:sldId id="334" r:id="rId8"/>
    <p:sldId id="338" r:id="rId9"/>
    <p:sldId id="335" r:id="rId10"/>
    <p:sldId id="344" r:id="rId11"/>
    <p:sldId id="346" r:id="rId1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" initials="b" lastIdx="2" clrIdx="0">
    <p:extLst>
      <p:ext uri="{19B8F6BF-5375-455C-9EA6-DF929625EA0E}">
        <p15:presenceInfo xmlns:p15="http://schemas.microsoft.com/office/powerpoint/2012/main" userId="56026239e6d7bb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B3"/>
    <a:srgbClr val="FF9933"/>
    <a:srgbClr val="FFAFAF"/>
    <a:srgbClr val="99FFCC"/>
    <a:srgbClr val="9ED600"/>
    <a:srgbClr val="8FE2FF"/>
    <a:srgbClr val="8FD7FF"/>
    <a:srgbClr val="E1F4FF"/>
    <a:srgbClr val="FF962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397" autoAdjust="0"/>
    <p:restoredTop sz="94660"/>
  </p:normalViewPr>
  <p:slideViewPr>
    <p:cSldViewPr>
      <p:cViewPr>
        <p:scale>
          <a:sx n="78" d="100"/>
          <a:sy n="78" d="100"/>
        </p:scale>
        <p:origin x="125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1036AF-71C2-44C2-9EF6-6CB4A45FB8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8F3574-E815-41EB-BEC0-87B81D36E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13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4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53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86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79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8468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84924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051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581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1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140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332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9108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9484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580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611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033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514350" rtl="1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r" defTabSz="514350" rtl="1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755576" y="1628800"/>
            <a:ext cx="7272808" cy="1944216"/>
          </a:xfrm>
        </p:spPr>
        <p:txBody>
          <a:bodyPr>
            <a:noAutofit/>
          </a:bodyPr>
          <a:lstStyle/>
          <a:p>
            <a:pPr defTabSz="914400" rtl="0"/>
            <a:r>
              <a:rPr lang="ar-BH" sz="7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أُحِبُّ</a:t>
            </a:r>
            <a:r>
              <a:rPr lang="ar-SA" sz="7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r>
              <a:rPr lang="ar-SA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</a:t>
            </a:r>
            <a:r>
              <a:rPr lang="ar-BH" sz="7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رَّسُولَ </a:t>
            </a:r>
            <a:r>
              <a:rPr lang="ar-BH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ﷺ </a:t>
            </a:r>
            <a:endParaRPr lang="en-US" sz="7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542285" y="227038"/>
            <a:ext cx="7992888" cy="11822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2834576" y="4365104"/>
            <a:ext cx="3408305" cy="19774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r>
              <a:rPr lang="ar-BH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 – الجزء الأول </a:t>
            </a:r>
            <a:endParaRPr lang="ar-BH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SA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</a:t>
            </a:r>
            <a:r>
              <a:rPr lang="ar-BH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الثالث الابتدائي</a:t>
            </a:r>
          </a:p>
          <a:p>
            <a:pPr algn="ctr">
              <a:lnSpc>
                <a:spcPct val="150000"/>
              </a:lnSpc>
            </a:pPr>
            <a:r>
              <a:rPr lang="ar-BH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الأول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ve pro 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7812360" y="1726154"/>
            <a:ext cx="1008112" cy="6038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الجنة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588224" y="1735124"/>
            <a:ext cx="936104" cy="5949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الإيمان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259632" y="1726154"/>
            <a:ext cx="936104" cy="6038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رحمة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483768" y="1735125"/>
            <a:ext cx="1110600" cy="594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النار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292080" y="1735124"/>
            <a:ext cx="936104" cy="594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الله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2509740"/>
            <a:ext cx="8641673" cy="37856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48500" algn="r" rtl="1">
              <a:lnSpc>
                <a:spcPct val="150000"/>
              </a:lnSpc>
            </a:pPr>
            <a:r>
              <a:rPr lang="ar-BH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1- أرسل الله النبي </a:t>
            </a:r>
            <a:r>
              <a:rPr lang="ar-BH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ﷺ 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   ..........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للناس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جميعًا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marL="148500" algn="r" rtl="1">
              <a:lnSpc>
                <a:spcPct val="150000"/>
              </a:lnSpc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من أطاع الرسول ﷺ دخل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 .</a:t>
            </a:r>
            <a:endParaRPr lang="ar-BH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148500" algn="r" rtl="1">
              <a:lnSpc>
                <a:spcPct val="150000"/>
              </a:lnSpc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 من عصى الرسول ﷺ دخل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  . </a:t>
            </a:r>
            <a:endParaRPr lang="ar-BH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148500" algn="r" rtl="1">
              <a:lnSpc>
                <a:spcPct val="150000"/>
              </a:lnSpc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4- الرسول ﷺ جاء ليَدعُو النَّاس إلى عبادة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........</a:t>
            </a:r>
            <a:r>
              <a:rPr lang="en-US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...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وحده.</a:t>
            </a:r>
          </a:p>
          <a:p>
            <a:pPr marL="148500" algn="r" rtl="1">
              <a:lnSpc>
                <a:spcPct val="150000"/>
              </a:lnSpc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5- حب الرسول ﷺ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</a:t>
            </a:r>
            <a:r>
              <a:rPr lang="en-US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،   ومن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كمال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 . </a:t>
            </a:r>
            <a:endParaRPr lang="ar-BH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5132" y="1021314"/>
            <a:ext cx="7048724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ar-SA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أختارُ الكلمةَ المناسبةَ مما يأتي لأملأ الفراغ بالعبارات: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5148064" y="2623837"/>
            <a:ext cx="1152128" cy="502670"/>
          </a:xfrm>
          <a:prstGeom prst="roundRect">
            <a:avLst/>
          </a:prstGeom>
          <a:solidFill>
            <a:srgbClr val="8FE2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رحمة 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4082701" y="4102185"/>
            <a:ext cx="1209379" cy="576064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النار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5364088" y="5665663"/>
            <a:ext cx="1152128" cy="482152"/>
          </a:xfrm>
          <a:prstGeom prst="roundRect">
            <a:avLst/>
          </a:prstGeom>
          <a:solidFill>
            <a:srgbClr val="FFAF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واجب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2987824" y="4868169"/>
            <a:ext cx="1008112" cy="532371"/>
          </a:xfrm>
          <a:prstGeom prst="round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الله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Rounded Rectangle 18">
            <a:extLst>
              <a:ext uri="{FF2B5EF4-FFF2-40B4-BE49-F238E27FC236}">
                <a16:creationId xmlns="" xmlns:a16="http://schemas.microsoft.com/office/drawing/2014/main" id="{92AE1DD3-289D-499D-B526-A45824CF41CD}"/>
              </a:ext>
            </a:extLst>
          </p:cNvPr>
          <p:cNvSpPr/>
          <p:nvPr/>
        </p:nvSpPr>
        <p:spPr bwMode="auto">
          <a:xfrm>
            <a:off x="4030331" y="3335257"/>
            <a:ext cx="1267341" cy="579219"/>
          </a:xfrm>
          <a:prstGeom prst="roundRect">
            <a:avLst/>
          </a:prstGeom>
          <a:solidFill>
            <a:srgbClr val="9ED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الجنة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="" xmlns:a16="http://schemas.microsoft.com/office/drawing/2014/main" id="{7A0558EE-FF92-4A2D-8993-DBB73D3672F9}"/>
              </a:ext>
            </a:extLst>
          </p:cNvPr>
          <p:cNvSpPr/>
          <p:nvPr/>
        </p:nvSpPr>
        <p:spPr bwMode="auto">
          <a:xfrm>
            <a:off x="2509115" y="5489392"/>
            <a:ext cx="1573586" cy="5274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الإيمان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ounded Rectangle 12">
            <a:extLst>
              <a:ext uri="{FF2B5EF4-FFF2-40B4-BE49-F238E27FC236}">
                <a16:creationId xmlns="" xmlns:a16="http://schemas.microsoft.com/office/drawing/2014/main" id="{0C218A9F-9C7B-4C25-919F-BD7C60118B51}"/>
              </a:ext>
            </a:extLst>
          </p:cNvPr>
          <p:cNvSpPr/>
          <p:nvPr/>
        </p:nvSpPr>
        <p:spPr bwMode="auto">
          <a:xfrm>
            <a:off x="3995936" y="1753970"/>
            <a:ext cx="936104" cy="594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واجب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ounded Rectangle 10">
            <a:extLst>
              <a:ext uri="{FF2B5EF4-FFF2-40B4-BE49-F238E27FC236}">
                <a16:creationId xmlns="" xmlns:a16="http://schemas.microsoft.com/office/drawing/2014/main" id="{18D81FFE-0BB4-4199-97C9-957D60DDD5D3}"/>
              </a:ext>
            </a:extLst>
          </p:cNvPr>
          <p:cNvSpPr/>
          <p:nvPr/>
        </p:nvSpPr>
        <p:spPr>
          <a:xfrm>
            <a:off x="6084168" y="85963"/>
            <a:ext cx="2070606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rtl="1"/>
            <a:r>
              <a:rPr lang="ar-BH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23528" y="11075"/>
            <a:ext cx="3456383" cy="398020"/>
            <a:chOff x="107504" y="44238"/>
            <a:chExt cx="3456383" cy="398020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3B5CEB1-A95B-4888-A8ED-EE37EA3CDFA5}"/>
                </a:ext>
              </a:extLst>
            </p:cNvPr>
            <p:cNvSpPr txBox="1"/>
            <p:nvPr/>
          </p:nvSpPr>
          <p:spPr>
            <a:xfrm>
              <a:off x="107504" y="44238"/>
              <a:ext cx="3384376" cy="3385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ar-BH" sz="1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73482" y="103704"/>
              <a:ext cx="33904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أُحِبُّ</a:t>
              </a:r>
              <a:r>
                <a:rPr lang="ar-SA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ال</a:t>
              </a:r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رَّسُولَ </a:t>
              </a:r>
              <a:r>
                <a:rPr lang="ar-BH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ﷺ</a:t>
              </a:r>
              <a:r>
                <a:rPr lang="ar-SA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-  </a:t>
              </a:r>
              <a:r>
                <a:rPr lang="ar-SA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التربية</a:t>
              </a:r>
              <a:r>
                <a:rPr lang="ar-BH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الإسلامية</a:t>
              </a:r>
              <a:endParaRPr lang="en-US" sz="32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23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ve pro 0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8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6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3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18" grpId="0" animBg="1"/>
      <p:bldP spid="20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5455283" y="5229200"/>
            <a:ext cx="3523946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60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اِنْتَهى </a:t>
            </a:r>
            <a:r>
              <a:rPr lang="ar-BH" sz="60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الدرس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51520" y="785532"/>
            <a:ext cx="8496944" cy="4778539"/>
            <a:chOff x="335360" y="908720"/>
            <a:chExt cx="11713301" cy="5112568"/>
          </a:xfrm>
        </p:grpSpPr>
        <p:sp>
          <p:nvSpPr>
            <p:cNvPr id="17" name="Cloud Callout 16"/>
            <p:cNvSpPr/>
            <p:nvPr/>
          </p:nvSpPr>
          <p:spPr bwMode="auto">
            <a:xfrm>
              <a:off x="335360" y="908720"/>
              <a:ext cx="11713301" cy="5112568"/>
            </a:xfrm>
            <a:prstGeom prst="cloudCallout">
              <a:avLst>
                <a:gd name="adj1" fmla="val -47243"/>
                <a:gd name="adj2" fmla="val 53958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53" y="1722646"/>
              <a:ext cx="8256917" cy="2864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88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8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ctr"/>
              <a:r>
                <a:rPr lang="ar-BH" sz="80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80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1026" name="Picture 2" descr="Roses Bouquet Vector Illustration Royalty Free Cliparts, Vectors ...">
            <a:extLst>
              <a:ext uri="{FF2B5EF4-FFF2-40B4-BE49-F238E27FC236}">
                <a16:creationId xmlns="" xmlns:a16="http://schemas.microsoft.com/office/drawing/2014/main" id="{D1737C6E-4046-427B-B9E3-682F3C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19981"/>
            <a:ext cx="1930346" cy="25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C72B48A-D9FA-4F62-B1D3-CD64EF6321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406114" y="1090618"/>
            <a:ext cx="1729103" cy="28944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7504" y="44238"/>
            <a:ext cx="3456383" cy="432433"/>
            <a:chOff x="107504" y="44238"/>
            <a:chExt cx="3456383" cy="432433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13B5CEB1-A95B-4888-A8ED-EE37EA3CDFA5}"/>
                </a:ext>
              </a:extLst>
            </p:cNvPr>
            <p:cNvSpPr txBox="1"/>
            <p:nvPr/>
          </p:nvSpPr>
          <p:spPr>
            <a:xfrm>
              <a:off x="107504" y="44238"/>
              <a:ext cx="3384376" cy="4324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ar-BH" sz="1600" b="1" dirty="0">
                <a:solidFill>
                  <a:schemeClr val="bg1"/>
                </a:solidFill>
                <a:cs typeface="+mj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3482" y="103704"/>
              <a:ext cx="339040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أُحِبُّ</a:t>
              </a:r>
              <a:r>
                <a:rPr lang="ar-SA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ال</a:t>
              </a:r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رَّسُولَ </a:t>
              </a:r>
              <a:r>
                <a:rPr lang="ar-BH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ﷺ</a:t>
              </a:r>
              <a:r>
                <a:rPr lang="ar-SA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</a:t>
              </a:r>
              <a:r>
                <a:rPr lang="ar-SA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-  </a:t>
              </a:r>
              <a:r>
                <a:rPr lang="ar-SA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التربية</a:t>
              </a:r>
              <a:r>
                <a:rPr lang="ar-BH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الإسلامية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3537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 bwMode="auto">
          <a:xfrm>
            <a:off x="2067394" y="2543000"/>
            <a:ext cx="6909620" cy="1224136"/>
          </a:xfrm>
          <a:prstGeom prst="fram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chemeClr val="accent1"/>
            </a:extrusionClr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rtl="1"/>
            <a:r>
              <a:rPr lang="en-US" sz="4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ar-BH" sz="4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1) أسباب </a:t>
            </a:r>
            <a:r>
              <a:rPr lang="ar-BH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حُبِّ المسلمين لرسولهم ﷺ</a:t>
            </a:r>
            <a:r>
              <a:rPr kumimoji="0" lang="ar-BH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Frame 4">
            <a:extLst>
              <a:ext uri="{FF2B5EF4-FFF2-40B4-BE49-F238E27FC236}">
                <a16:creationId xmlns="" xmlns:a16="http://schemas.microsoft.com/office/drawing/2014/main" id="{5B049956-03BA-4837-910A-AF155C0B20DD}"/>
              </a:ext>
            </a:extLst>
          </p:cNvPr>
          <p:cNvSpPr/>
          <p:nvPr/>
        </p:nvSpPr>
        <p:spPr bwMode="auto">
          <a:xfrm>
            <a:off x="2079920" y="3857900"/>
            <a:ext cx="6909620" cy="1080118"/>
          </a:xfrm>
          <a:prstGeom prst="fram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chemeClr val="accent1"/>
            </a:extrusionClr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rtl="1"/>
            <a:r>
              <a:rPr lang="ar-BH" sz="4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(2) مظاهر </a:t>
            </a:r>
            <a:r>
              <a:rPr lang="ar-BH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حُبِّ </a:t>
            </a:r>
            <a:r>
              <a:rPr lang="ar-BH" sz="4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الصَّحابة للرَّسول </a:t>
            </a:r>
            <a:r>
              <a:rPr lang="ar-BH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ﷺ.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Frame 4">
            <a:extLst>
              <a:ext uri="{FF2B5EF4-FFF2-40B4-BE49-F238E27FC236}">
                <a16:creationId xmlns="" xmlns:a16="http://schemas.microsoft.com/office/drawing/2014/main" id="{B59E9802-2C34-4156-AFE0-406D0F85ABD8}"/>
              </a:ext>
            </a:extLst>
          </p:cNvPr>
          <p:cNvSpPr/>
          <p:nvPr/>
        </p:nvSpPr>
        <p:spPr bwMode="auto">
          <a:xfrm>
            <a:off x="2067394" y="5116468"/>
            <a:ext cx="6909620" cy="1080118"/>
          </a:xfrm>
          <a:prstGeom prst="fram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chemeClr val="accent1"/>
            </a:extrusionClr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rtl="1"/>
            <a:r>
              <a:rPr lang="ar-BH" sz="4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(3) حُب الرَّسول </a:t>
            </a:r>
            <a:r>
              <a:rPr lang="ar-BH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ﷺ من الإيمان.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7504" y="44238"/>
            <a:ext cx="4032448" cy="428798"/>
            <a:chOff x="107504" y="44238"/>
            <a:chExt cx="3456383" cy="428798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3B5CEB1-A95B-4888-A8ED-EE37EA3CDFA5}"/>
                </a:ext>
              </a:extLst>
            </p:cNvPr>
            <p:cNvSpPr txBox="1"/>
            <p:nvPr/>
          </p:nvSpPr>
          <p:spPr>
            <a:xfrm>
              <a:off x="107504" y="44238"/>
              <a:ext cx="3384376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73482" y="103704"/>
              <a:ext cx="339040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BH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أُحِبُّ</a:t>
              </a:r>
              <a:r>
                <a:rPr lang="ar-SA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ال</a:t>
              </a:r>
              <a:r>
                <a:rPr lang="ar-BH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رَّسُولَ </a:t>
              </a:r>
              <a:r>
                <a:rPr lang="ar-BH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ﷺ</a:t>
              </a:r>
              <a:r>
                <a:rPr lang="ar-SA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-  </a:t>
              </a:r>
              <a:r>
                <a:rPr lang="ar-SA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التربية</a:t>
              </a:r>
              <a:r>
                <a:rPr lang="ar-BH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الإسلامية</a:t>
              </a:r>
              <a:endParaRPr lang="en-US" sz="40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9" name="Down Arrow Callout 8"/>
          <p:cNvSpPr/>
          <p:nvPr/>
        </p:nvSpPr>
        <p:spPr>
          <a:xfrm>
            <a:off x="3253289" y="533050"/>
            <a:ext cx="5625129" cy="2383869"/>
          </a:xfrm>
          <a:prstGeom prst="downArrowCallout">
            <a:avLst>
              <a:gd name="adj1" fmla="val 41793"/>
              <a:gd name="adj2" fmla="val 32902"/>
              <a:gd name="adj3" fmla="val 30927"/>
              <a:gd name="adj4" fmla="val 60338"/>
            </a:avLst>
          </a:prstGeom>
          <a:solidFill>
            <a:schemeClr val="accent6"/>
          </a:solidFill>
          <a:ln>
            <a:solidFill>
              <a:srgbClr val="002060"/>
            </a:solidFill>
          </a:ln>
          <a:effectLst>
            <a:outerShdw blurRad="482600" dist="876300" dir="8100000" sx="76000" sy="76000" algn="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4400" b="1" cap="none" spc="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أهداف الدرس.....</a:t>
            </a:r>
          </a:p>
          <a:p>
            <a:pPr algn="ctr" rtl="1"/>
            <a:r>
              <a:rPr lang="ar-SA" sz="4400" b="1" cap="none" spc="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BH" sz="4400" b="1" cap="none" spc="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تعلم </a:t>
            </a:r>
            <a:r>
              <a:rPr lang="ar-BH" sz="4400" b="1" cap="none" spc="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اليوم: </a:t>
            </a:r>
            <a:endParaRPr lang="en-US" sz="4400" b="1" cap="none" spc="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55C54D8-1452-4FDC-AACD-7E1F30B89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8" y="2049087"/>
            <a:ext cx="3054085" cy="408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5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ve pro 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B9F6F558-F378-419C-98B8-14E7E6DDA5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8"/>
          <a:stretch/>
        </p:blipFill>
        <p:spPr>
          <a:xfrm>
            <a:off x="100608" y="3085060"/>
            <a:ext cx="5607463" cy="3300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0515"/>
            <a:ext cx="6393615" cy="2393333"/>
          </a:xfrm>
          <a:prstGeom prst="rect">
            <a:avLst/>
          </a:prstGeom>
        </p:spPr>
      </p:pic>
      <p:sp>
        <p:nvSpPr>
          <p:cNvPr id="14" name="Rounded Rectangle 18">
            <a:extLst>
              <a:ext uri="{FF2B5EF4-FFF2-40B4-BE49-F238E27FC236}">
                <a16:creationId xmlns="" xmlns:a16="http://schemas.microsoft.com/office/drawing/2014/main" id="{6109BE4E-C554-4CA9-9327-E208D607E6DB}"/>
              </a:ext>
            </a:extLst>
          </p:cNvPr>
          <p:cNvSpPr/>
          <p:nvPr/>
        </p:nvSpPr>
        <p:spPr bwMode="auto">
          <a:xfrm>
            <a:off x="4812798" y="3104651"/>
            <a:ext cx="4188524" cy="6969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(1) لننال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محبة الله تعالى ومغفرته.</a:t>
            </a:r>
            <a:endParaRPr kumimoji="0" lang="en-US" sz="32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="" xmlns:a16="http://schemas.microsoft.com/office/drawing/2014/main" id="{462A8073-376A-4C8C-9258-70773F8A95A1}"/>
              </a:ext>
            </a:extLst>
          </p:cNvPr>
          <p:cNvSpPr/>
          <p:nvPr/>
        </p:nvSpPr>
        <p:spPr bwMode="auto">
          <a:xfrm>
            <a:off x="4788024" y="3937969"/>
            <a:ext cx="4188524" cy="6969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rtl="1"/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(2) لأن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حُبه ﷺ من الإيمان. </a:t>
            </a:r>
            <a:endParaRPr kumimoji="0" lang="en-US" sz="32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="" xmlns:a16="http://schemas.microsoft.com/office/drawing/2014/main" id="{3D029886-0DC5-41F7-A6BB-0D6CE905EC04}"/>
              </a:ext>
            </a:extLst>
          </p:cNvPr>
          <p:cNvSpPr/>
          <p:nvPr/>
        </p:nvSpPr>
        <p:spPr bwMode="auto">
          <a:xfrm>
            <a:off x="4819627" y="4834730"/>
            <a:ext cx="4188524" cy="696979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rtl="1"/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(3) لمرافقته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ﷺ في الجنة.</a:t>
            </a:r>
            <a:endParaRPr kumimoji="0" lang="en-US" sz="32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ounded Rectangle 18">
            <a:extLst>
              <a:ext uri="{FF2B5EF4-FFF2-40B4-BE49-F238E27FC236}">
                <a16:creationId xmlns="" xmlns:a16="http://schemas.microsoft.com/office/drawing/2014/main" id="{1B7C1F00-9F6A-4826-97A5-F1DED3FC0365}"/>
              </a:ext>
            </a:extLst>
          </p:cNvPr>
          <p:cNvSpPr/>
          <p:nvPr/>
        </p:nvSpPr>
        <p:spPr bwMode="auto">
          <a:xfrm>
            <a:off x="4774193" y="5676922"/>
            <a:ext cx="4188524" cy="696979"/>
          </a:xfrm>
          <a:prstGeom prst="roundRect">
            <a:avLst/>
          </a:prstGeom>
          <a:solidFill>
            <a:srgbClr val="8FE2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(4) لنجد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حلاوة الإيمان.</a:t>
            </a:r>
            <a:endParaRPr kumimoji="0" lang="en-US" sz="32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96902" y="2286432"/>
            <a:ext cx="5652120" cy="9194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ar-BH" sz="4800" b="1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لماذا </a:t>
            </a:r>
            <a:r>
              <a:rPr lang="ar-BH" sz="48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نُ</a:t>
            </a:r>
            <a:r>
              <a:rPr lang="ar-BH" sz="48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حبُّ </a:t>
            </a:r>
            <a:r>
              <a:rPr lang="ar-BH" sz="48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الرّسول </a:t>
            </a:r>
            <a:r>
              <a:rPr lang="ar-BH" sz="4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ﷺ</a:t>
            </a:r>
            <a:r>
              <a:rPr lang="ar-BH" sz="4800" b="1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7504" y="44238"/>
            <a:ext cx="3888432" cy="432433"/>
            <a:chOff x="107504" y="44238"/>
            <a:chExt cx="3456383" cy="432433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13B5CEB1-A95B-4888-A8ED-EE37EA3CDFA5}"/>
                </a:ext>
              </a:extLst>
            </p:cNvPr>
            <p:cNvSpPr txBox="1"/>
            <p:nvPr/>
          </p:nvSpPr>
          <p:spPr>
            <a:xfrm>
              <a:off x="107504" y="44238"/>
              <a:ext cx="3384376" cy="4324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ar-BH" sz="1600" b="1" dirty="0">
                <a:solidFill>
                  <a:schemeClr val="bg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3482" y="103704"/>
              <a:ext cx="33904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أُحِبُّ</a:t>
              </a:r>
              <a:r>
                <a:rPr lang="ar-SA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ال</a:t>
              </a:r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رَّسُولَ </a:t>
              </a:r>
              <a:r>
                <a:rPr lang="ar-BH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ﷺ</a:t>
              </a:r>
              <a:r>
                <a:rPr lang="ar-SA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-  </a:t>
              </a:r>
              <a:r>
                <a:rPr lang="ar-SA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التربية</a:t>
              </a:r>
              <a:r>
                <a:rPr lang="ar-BH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الإسلامية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87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ve pro 0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0" grpId="0" animBg="1"/>
      <p:bldP spid="2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="" xmlns:a16="http://schemas.microsoft.com/office/drawing/2014/main" id="{E383FFE7-1A3A-4FC0-A5F9-E195B0AA2F83}"/>
              </a:ext>
            </a:extLst>
          </p:cNvPr>
          <p:cNvSpPr/>
          <p:nvPr/>
        </p:nvSpPr>
        <p:spPr>
          <a:xfrm>
            <a:off x="1187624" y="625679"/>
            <a:ext cx="7704856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ar-BH" sz="40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من مظاهر حُبِّ الصحابة للرسول ﷺ</a:t>
            </a:r>
          </a:p>
        </p:txBody>
      </p:sp>
      <p:sp>
        <p:nvSpPr>
          <p:cNvPr id="9" name="Rounded Rectangle 18">
            <a:extLst>
              <a:ext uri="{FF2B5EF4-FFF2-40B4-BE49-F238E27FC236}">
                <a16:creationId xmlns="" xmlns:a16="http://schemas.microsoft.com/office/drawing/2014/main" id="{4BEE72D5-5EE1-45C7-8BC3-71944E9CD6D0}"/>
              </a:ext>
            </a:extLst>
          </p:cNvPr>
          <p:cNvSpPr/>
          <p:nvPr/>
        </p:nvSpPr>
        <p:spPr bwMode="auto">
          <a:xfrm>
            <a:off x="4608004" y="3099566"/>
            <a:ext cx="4320480" cy="761482"/>
          </a:xfrm>
          <a:prstGeom prst="round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(1) يُطيعونّ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أَوامره.</a:t>
            </a:r>
            <a:endParaRPr kumimoji="0" lang="en-US" sz="32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ounded Rectangle 18">
            <a:extLst>
              <a:ext uri="{FF2B5EF4-FFF2-40B4-BE49-F238E27FC236}">
                <a16:creationId xmlns="" xmlns:a16="http://schemas.microsoft.com/office/drawing/2014/main" id="{AAE73F8A-F3F2-439E-A563-BB6CD5383E14}"/>
              </a:ext>
            </a:extLst>
          </p:cNvPr>
          <p:cNvSpPr/>
          <p:nvPr/>
        </p:nvSpPr>
        <p:spPr bwMode="auto">
          <a:xfrm>
            <a:off x="148502" y="3078934"/>
            <a:ext cx="4320480" cy="782114"/>
          </a:xfrm>
          <a:prstGeom prst="roundRect">
            <a:avLst/>
          </a:prstGeom>
          <a:solidFill>
            <a:srgbClr val="FFAF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rtl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(2) يتحدَّثون معه بصوتٍ منخفض.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ounded Rectangle 18">
            <a:extLst>
              <a:ext uri="{FF2B5EF4-FFF2-40B4-BE49-F238E27FC236}">
                <a16:creationId xmlns="" xmlns:a16="http://schemas.microsoft.com/office/drawing/2014/main" id="{451EF63F-169B-4EBA-9E0E-4FB4F2CA5690}"/>
              </a:ext>
            </a:extLst>
          </p:cNvPr>
          <p:cNvSpPr/>
          <p:nvPr/>
        </p:nvSpPr>
        <p:spPr bwMode="auto">
          <a:xfrm>
            <a:off x="4609920" y="4539735"/>
            <a:ext cx="4320480" cy="761473"/>
          </a:xfrm>
          <a:prstGeom prst="roundRect">
            <a:avLst/>
          </a:prstGeom>
          <a:solidFill>
            <a:srgbClr val="8FE2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(3) يحرصون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على الصلاة معه في المسجد.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="" xmlns:a16="http://schemas.microsoft.com/office/drawing/2014/main" id="{7C2E34A5-08CC-4C19-A9A0-1ED18DE44A82}"/>
              </a:ext>
            </a:extLst>
          </p:cNvPr>
          <p:cNvSpPr/>
          <p:nvPr/>
        </p:nvSpPr>
        <p:spPr bwMode="auto">
          <a:xfrm>
            <a:off x="148502" y="4509120"/>
            <a:ext cx="4320480" cy="751772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(4)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يجلسون معه ويتعلَّمون منه أمور الدين.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="" xmlns:a16="http://schemas.microsoft.com/office/drawing/2014/main" id="{77532E1F-5BBA-467B-B7B5-B3FD7598646B}"/>
              </a:ext>
            </a:extLst>
          </p:cNvPr>
          <p:cNvSpPr/>
          <p:nvPr/>
        </p:nvSpPr>
        <p:spPr>
          <a:xfrm>
            <a:off x="323528" y="1845910"/>
            <a:ext cx="8568952" cy="71508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rtl="1"/>
            <a:r>
              <a:rPr lang="ar-BH" sz="36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أَحَبَ الصحابةُ </a:t>
            </a:r>
            <a:r>
              <a:rPr lang="ar-BH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رَضِيَ اللهُ عنهم </a:t>
            </a:r>
            <a:r>
              <a:rPr lang="ar-BH" sz="36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رَسولَ اللهﷺ، فكانوا:</a:t>
            </a:r>
            <a:endParaRPr lang="ar-BH" sz="36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ounded Rectangle 18">
            <a:extLst>
              <a:ext uri="{FF2B5EF4-FFF2-40B4-BE49-F238E27FC236}">
                <a16:creationId xmlns="" xmlns:a16="http://schemas.microsoft.com/office/drawing/2014/main" id="{B65B4ED9-C5A3-4132-AC44-E55690635615}"/>
              </a:ext>
            </a:extLst>
          </p:cNvPr>
          <p:cNvSpPr/>
          <p:nvPr/>
        </p:nvSpPr>
        <p:spPr bwMode="auto">
          <a:xfrm>
            <a:off x="2411760" y="5523118"/>
            <a:ext cx="4320480" cy="7517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(5) يَفدُونه</a:t>
            </a:r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بأرواحهم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7504" y="44238"/>
            <a:ext cx="4500500" cy="432433"/>
            <a:chOff x="107504" y="44238"/>
            <a:chExt cx="3456383" cy="432433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13B5CEB1-A95B-4888-A8ED-EE37EA3CDFA5}"/>
                </a:ext>
              </a:extLst>
            </p:cNvPr>
            <p:cNvSpPr txBox="1"/>
            <p:nvPr/>
          </p:nvSpPr>
          <p:spPr>
            <a:xfrm>
              <a:off x="107504" y="44238"/>
              <a:ext cx="3384376" cy="4324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ar-BH" sz="1600" b="1" dirty="0">
                <a:solidFill>
                  <a:schemeClr val="bg1"/>
                </a:solidFill>
                <a:cs typeface="+mj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3482" y="103704"/>
              <a:ext cx="33904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أُحِبُّ</a:t>
              </a:r>
              <a:r>
                <a:rPr lang="ar-SA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ال</a:t>
              </a:r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رَّسُولَ </a:t>
              </a:r>
              <a:r>
                <a:rPr lang="ar-BH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ﷺ</a:t>
              </a:r>
              <a:r>
                <a:rPr lang="ar-SA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-  </a:t>
              </a:r>
              <a:r>
                <a:rPr lang="ar-SA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التربية</a:t>
              </a:r>
              <a:r>
                <a:rPr lang="ar-BH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الإسلامية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329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ve pro 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  <p:bldP spid="16" grpId="0" animBg="1"/>
      <p:bldP spid="15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="" xmlns:a16="http://schemas.microsoft.com/office/drawing/2014/main" id="{E383FFE7-1A3A-4FC0-A5F9-E195B0AA2F83}"/>
              </a:ext>
            </a:extLst>
          </p:cNvPr>
          <p:cNvSpPr/>
          <p:nvPr/>
        </p:nvSpPr>
        <p:spPr>
          <a:xfrm>
            <a:off x="1259632" y="844197"/>
            <a:ext cx="6912768" cy="78319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ar-BH" sz="4000" b="1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من مظاهر حُبِّي لرسولي محمدٍ ﷺ</a:t>
            </a:r>
          </a:p>
        </p:txBody>
      </p:sp>
      <p:sp>
        <p:nvSpPr>
          <p:cNvPr id="9" name="Rounded Rectangle 18">
            <a:extLst>
              <a:ext uri="{FF2B5EF4-FFF2-40B4-BE49-F238E27FC236}">
                <a16:creationId xmlns="" xmlns:a16="http://schemas.microsoft.com/office/drawing/2014/main" id="{4BEE72D5-5EE1-45C7-8BC3-71944E9CD6D0}"/>
              </a:ext>
            </a:extLst>
          </p:cNvPr>
          <p:cNvSpPr/>
          <p:nvPr/>
        </p:nvSpPr>
        <p:spPr bwMode="auto">
          <a:xfrm>
            <a:off x="5292080" y="2204863"/>
            <a:ext cx="3636404" cy="8947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en-US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أُصلَّي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وأُسلِّم عليه كثيرًا.</a:t>
            </a:r>
            <a:endParaRPr kumimoji="0" lang="en-US" sz="32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ounded Rectangle 18">
            <a:extLst>
              <a:ext uri="{FF2B5EF4-FFF2-40B4-BE49-F238E27FC236}">
                <a16:creationId xmlns="" xmlns:a16="http://schemas.microsoft.com/office/drawing/2014/main" id="{AAE73F8A-F3F2-439E-A563-BB6CD5383E14}"/>
              </a:ext>
            </a:extLst>
          </p:cNvPr>
          <p:cNvSpPr/>
          <p:nvPr/>
        </p:nvSpPr>
        <p:spPr bwMode="auto">
          <a:xfrm>
            <a:off x="103018" y="2204864"/>
            <a:ext cx="4973038" cy="89471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rtl="1"/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(2) أَتَّبع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هَديَه ﷺ في عبادة الله عزوجل.</a:t>
            </a:r>
            <a:endParaRPr kumimoji="0" lang="en-US" sz="32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ounded Rectangle 18">
            <a:extLst>
              <a:ext uri="{FF2B5EF4-FFF2-40B4-BE49-F238E27FC236}">
                <a16:creationId xmlns="" xmlns:a16="http://schemas.microsoft.com/office/drawing/2014/main" id="{451EF63F-169B-4EBA-9E0E-4FB4F2CA5690}"/>
              </a:ext>
            </a:extLst>
          </p:cNvPr>
          <p:cNvSpPr/>
          <p:nvPr/>
        </p:nvSpPr>
        <p:spPr bwMode="auto">
          <a:xfrm>
            <a:off x="5292080" y="3675639"/>
            <a:ext cx="3638320" cy="894709"/>
          </a:xfrm>
          <a:prstGeom prst="roundRect">
            <a:avLst/>
          </a:prstGeom>
          <a:solidFill>
            <a:srgbClr val="8FE2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rtl="1"/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(3) أقتدي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بأخلاقِه ﷺ.</a:t>
            </a:r>
            <a:endParaRPr kumimoji="0" lang="en-US" sz="32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="" xmlns:a16="http://schemas.microsoft.com/office/drawing/2014/main" id="{7C2E34A5-08CC-4C19-A9A0-1ED18DE44A82}"/>
              </a:ext>
            </a:extLst>
          </p:cNvPr>
          <p:cNvSpPr/>
          <p:nvPr/>
        </p:nvSpPr>
        <p:spPr bwMode="auto">
          <a:xfrm>
            <a:off x="148502" y="3645023"/>
            <a:ext cx="4927554" cy="925324"/>
          </a:xfrm>
          <a:prstGeom prst="roundRect">
            <a:avLst/>
          </a:prstGeom>
          <a:solidFill>
            <a:srgbClr val="FFAF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rtl="1"/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(4) أستمع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لسيرته ﷺ.</a:t>
            </a:r>
            <a:endParaRPr kumimoji="0" lang="en-US" sz="32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ounded Rectangle 18">
            <a:extLst>
              <a:ext uri="{FF2B5EF4-FFF2-40B4-BE49-F238E27FC236}">
                <a16:creationId xmlns="" xmlns:a16="http://schemas.microsoft.com/office/drawing/2014/main" id="{B65B4ED9-C5A3-4132-AC44-E55690635615}"/>
              </a:ext>
            </a:extLst>
          </p:cNvPr>
          <p:cNvSpPr/>
          <p:nvPr/>
        </p:nvSpPr>
        <p:spPr bwMode="auto">
          <a:xfrm>
            <a:off x="1979712" y="5085189"/>
            <a:ext cx="5112568" cy="1008107"/>
          </a:xfrm>
          <a:prstGeom prst="round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(5) عندما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أذكر أو أسمع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اسم الرّسول </a:t>
            </a:r>
          </a:p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أقول: </a:t>
            </a:r>
            <a:r>
              <a:rPr kumimoji="0" lang="ar-BH" sz="3200" b="1" i="0" u="none" strike="noStrike" cap="none" normalizeH="0" baseline="0" dirty="0" smtClean="0">
                <a:ln>
                  <a:noFill/>
                </a:ln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صلّى</a:t>
            </a:r>
            <a:r>
              <a:rPr kumimoji="0" lang="ar-BH" sz="3200" b="1" i="0" u="none" strike="noStrike" cap="none" normalizeH="0" dirty="0" smtClean="0">
                <a:ln>
                  <a:noFill/>
                </a:ln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BH" sz="3200" b="1" i="0" u="none" strike="noStrike" cap="none" normalizeH="0" dirty="0">
                <a:ln>
                  <a:noFill/>
                </a:ln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الله عليه وسلّم</a:t>
            </a:r>
            <a:endParaRPr kumimoji="0" lang="en-US" sz="32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7504" y="44238"/>
            <a:ext cx="3456383" cy="432433"/>
            <a:chOff x="107504" y="44238"/>
            <a:chExt cx="3456383" cy="432433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13B5CEB1-A95B-4888-A8ED-EE37EA3CDFA5}"/>
                </a:ext>
              </a:extLst>
            </p:cNvPr>
            <p:cNvSpPr txBox="1"/>
            <p:nvPr/>
          </p:nvSpPr>
          <p:spPr>
            <a:xfrm>
              <a:off x="107504" y="44238"/>
              <a:ext cx="3384376" cy="4324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ar-BH" sz="1600" b="1" dirty="0">
                <a:solidFill>
                  <a:schemeClr val="bg1"/>
                </a:solidFill>
                <a:cs typeface="+mj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3482" y="103704"/>
              <a:ext cx="339040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أُحِبُّ</a:t>
              </a:r>
              <a:r>
                <a:rPr lang="ar-SA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ال</a:t>
              </a:r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رَّسُولَ </a:t>
              </a:r>
              <a:r>
                <a:rPr lang="ar-BH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ﷺ</a:t>
              </a:r>
              <a:r>
                <a:rPr lang="ar-SA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</a:t>
              </a:r>
              <a:r>
                <a:rPr lang="ar-SA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-  </a:t>
              </a:r>
              <a:r>
                <a:rPr lang="ar-SA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التربية</a:t>
              </a:r>
              <a:r>
                <a:rPr lang="ar-BH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الإسلامية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ve pro 0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  <p:bldP spid="16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11" y="378203"/>
            <a:ext cx="7585107" cy="2800922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="" xmlns:a16="http://schemas.microsoft.com/office/drawing/2014/main" id="{E383FFE7-1A3A-4FC0-A5F9-E195B0AA2F83}"/>
              </a:ext>
            </a:extLst>
          </p:cNvPr>
          <p:cNvSpPr/>
          <p:nvPr/>
        </p:nvSpPr>
        <p:spPr>
          <a:xfrm>
            <a:off x="1187624" y="603588"/>
            <a:ext cx="5256584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ar-BH" sz="36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حُبِّ الرسول ﷺ من الإيمان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71601" y="3212977"/>
            <a:ext cx="8007556" cy="3312368"/>
            <a:chOff x="1182825" y="3212977"/>
            <a:chExt cx="7585107" cy="33123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2825" y="3212977"/>
              <a:ext cx="7585107" cy="3312368"/>
            </a:xfrm>
            <a:prstGeom prst="rect">
              <a:avLst/>
            </a:prstGeom>
          </p:spPr>
        </p:pic>
        <p:sp>
          <p:nvSpPr>
            <p:cNvPr id="9" name="Rounded Rectangle 18">
              <a:extLst>
                <a:ext uri="{FF2B5EF4-FFF2-40B4-BE49-F238E27FC236}">
                  <a16:creationId xmlns="" xmlns:a16="http://schemas.microsoft.com/office/drawing/2014/main" id="{7C2E34A5-08CC-4C19-A9A0-1ED18DE44A82}"/>
                </a:ext>
              </a:extLst>
            </p:cNvPr>
            <p:cNvSpPr/>
            <p:nvPr/>
          </p:nvSpPr>
          <p:spPr bwMode="auto">
            <a:xfrm>
              <a:off x="1387451" y="3945582"/>
              <a:ext cx="5870748" cy="2448272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rtl="1"/>
              <a:endParaRPr kumimoji="0" lang="en-US" sz="2800" b="1" i="0" u="none" strike="noStrike" cap="none" normalizeH="0" baseline="0" dirty="0">
                <a:ln>
                  <a:noFill/>
                </a:ln>
                <a:effectLst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EAD0"/>
              </a:clrFrom>
              <a:clrTo>
                <a:srgbClr val="FEEAD0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83383" r="20803" b="5273"/>
          <a:stretch/>
        </p:blipFill>
        <p:spPr>
          <a:xfrm>
            <a:off x="1400948" y="5937337"/>
            <a:ext cx="5751414" cy="3757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EAD0"/>
              </a:clrFrom>
              <a:clrTo>
                <a:srgbClr val="FEEAD0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72415" r="20804" b="16618"/>
          <a:stretch/>
        </p:blipFill>
        <p:spPr>
          <a:xfrm>
            <a:off x="1434630" y="5574081"/>
            <a:ext cx="5717732" cy="3632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EAD0"/>
              </a:clrFrom>
              <a:clrTo>
                <a:srgbClr val="FEEAD0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62205" r="20805" b="27584"/>
          <a:stretch/>
        </p:blipFill>
        <p:spPr>
          <a:xfrm>
            <a:off x="1434630" y="5235879"/>
            <a:ext cx="5717732" cy="338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EAD0"/>
              </a:clrFrom>
              <a:clrTo>
                <a:srgbClr val="FEEAD0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49726" r="20804" b="37795"/>
          <a:stretch/>
        </p:blipFill>
        <p:spPr>
          <a:xfrm>
            <a:off x="1400948" y="4822521"/>
            <a:ext cx="5751414" cy="4133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EAD0"/>
              </a:clrFrom>
              <a:clrTo>
                <a:srgbClr val="FEEAD0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39138" r="20804" b="50273"/>
          <a:stretch/>
        </p:blipFill>
        <p:spPr>
          <a:xfrm>
            <a:off x="1400948" y="4471792"/>
            <a:ext cx="5751414" cy="3507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EAD0"/>
              </a:clrFrom>
              <a:clrTo>
                <a:srgbClr val="FEEAD0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24768" r="20805" b="60862"/>
          <a:stretch/>
        </p:blipFill>
        <p:spPr>
          <a:xfrm>
            <a:off x="1434630" y="3995803"/>
            <a:ext cx="5717732" cy="47598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7504" y="44238"/>
            <a:ext cx="4320480" cy="432433"/>
            <a:chOff x="107504" y="44238"/>
            <a:chExt cx="3456383" cy="432433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13B5CEB1-A95B-4888-A8ED-EE37EA3CDFA5}"/>
                </a:ext>
              </a:extLst>
            </p:cNvPr>
            <p:cNvSpPr txBox="1"/>
            <p:nvPr/>
          </p:nvSpPr>
          <p:spPr>
            <a:xfrm>
              <a:off x="107504" y="44238"/>
              <a:ext cx="3384376" cy="4324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ar-BH" sz="1600" b="1" dirty="0">
                <a:solidFill>
                  <a:schemeClr val="bg1"/>
                </a:solidFill>
                <a:cs typeface="+mj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3482" y="103704"/>
              <a:ext cx="33904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أُحِبُّ</a:t>
              </a:r>
              <a:r>
                <a:rPr lang="ar-SA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ال</a:t>
              </a:r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رَّسُولَ </a:t>
              </a:r>
              <a:r>
                <a:rPr lang="ar-BH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ﷺ</a:t>
              </a:r>
              <a:r>
                <a:rPr lang="ar-SA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-  </a:t>
              </a:r>
              <a:r>
                <a:rPr lang="ar-SA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التربية</a:t>
              </a:r>
              <a:r>
                <a:rPr lang="ar-BH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الإسلامية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64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ve pro 0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7020272" y="1889016"/>
            <a:ext cx="1008112" cy="6038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الجنة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652120" y="1897986"/>
            <a:ext cx="936104" cy="5949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الإيمان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763688" y="1889016"/>
            <a:ext cx="936104" cy="6038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مغفرته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059832" y="1897987"/>
            <a:ext cx="1110600" cy="594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حلاوة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499992" y="1897986"/>
            <a:ext cx="936104" cy="594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الله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2542903"/>
            <a:ext cx="86416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500" algn="r" rtl="1">
              <a:lnSpc>
                <a:spcPct val="150000"/>
              </a:lnSpc>
            </a:pPr>
            <a:r>
              <a:rPr lang="ar-BH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أُحب الرسول ﷺ: </a:t>
            </a:r>
          </a:p>
          <a:p>
            <a:pPr marL="148500" algn="r" rtl="1">
              <a:lnSpc>
                <a:spcPct val="150000"/>
              </a:lnSpc>
            </a:pPr>
            <a:r>
              <a:rPr lang="ar-BH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(1) </a:t>
            </a:r>
            <a:r>
              <a:rPr lang="ar-BH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</a:t>
            </a:r>
            <a:r>
              <a:rPr lang="ar-BH" sz="3200" b="1" dirty="0"/>
              <a:t>أنال محبة .......... تعالى و ........... </a:t>
            </a:r>
          </a:p>
          <a:p>
            <a:pPr marL="148500" algn="r" rtl="1">
              <a:lnSpc>
                <a:spcPct val="150000"/>
              </a:lnSpc>
            </a:pPr>
            <a:r>
              <a:rPr lang="ar-BH" sz="3200" b="1" dirty="0" smtClean="0"/>
              <a:t>(2) لأن </a:t>
            </a:r>
            <a:r>
              <a:rPr lang="ar-BH" sz="3200" b="1" dirty="0"/>
              <a:t>حُبه ﷺ من ........... </a:t>
            </a:r>
          </a:p>
          <a:p>
            <a:pPr marL="148500" algn="r" rtl="1">
              <a:lnSpc>
                <a:spcPct val="150000"/>
              </a:lnSpc>
            </a:pPr>
            <a:r>
              <a:rPr lang="ar-BH" sz="3200" b="1" dirty="0" smtClean="0"/>
              <a:t>(3) لمرافقته </a:t>
            </a:r>
            <a:r>
              <a:rPr lang="ar-BH" sz="3200" b="1" dirty="0"/>
              <a:t>ﷺ في ...........</a:t>
            </a:r>
          </a:p>
          <a:p>
            <a:pPr marL="148500" algn="r" rtl="1">
              <a:lnSpc>
                <a:spcPct val="150000"/>
              </a:lnSpc>
            </a:pPr>
            <a:r>
              <a:rPr lang="ar-BH" sz="3200" b="1" dirty="0" smtClean="0"/>
              <a:t>(4) لأجد </a:t>
            </a:r>
            <a:r>
              <a:rPr lang="ar-BH" sz="3200" b="1" dirty="0"/>
              <a:t>........... </a:t>
            </a:r>
            <a:r>
              <a:rPr lang="ar-BH" sz="3200" b="1" dirty="0" smtClean="0"/>
              <a:t>الإيمان.</a:t>
            </a:r>
            <a:endParaRPr lang="ar-BH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773204" y="1054477"/>
            <a:ext cx="7800533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أختارُ الكلمةَ المناسبةَ مما يأتي لأملأ الفراغ بالعبارات:</a:t>
            </a:r>
            <a:endParaRPr lang="en-US" sz="4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5333038" y="3442912"/>
            <a:ext cx="1152128" cy="502670"/>
          </a:xfrm>
          <a:prstGeom prst="round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الله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4593602" y="4227752"/>
            <a:ext cx="1346550" cy="519296"/>
          </a:xfrm>
          <a:prstGeom prst="roundRect">
            <a:avLst/>
          </a:prstGeom>
          <a:solidFill>
            <a:srgbClr val="8FD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الإيمان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024686" y="5697278"/>
            <a:ext cx="1243775" cy="519434"/>
          </a:xfrm>
          <a:prstGeom prst="roundRect">
            <a:avLst/>
          </a:prstGeom>
          <a:solidFill>
            <a:srgbClr val="FFAF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حلاوة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4570519" y="5031535"/>
            <a:ext cx="1297625" cy="502670"/>
          </a:xfrm>
          <a:prstGeom prst="roundRect">
            <a:avLst/>
          </a:prstGeom>
          <a:solidFill>
            <a:srgbClr val="9ED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الجنة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Rounded Rectangle 18">
            <a:extLst>
              <a:ext uri="{FF2B5EF4-FFF2-40B4-BE49-F238E27FC236}">
                <a16:creationId xmlns="" xmlns:a16="http://schemas.microsoft.com/office/drawing/2014/main" id="{92AE1DD3-289D-499D-B526-A45824CF41CD}"/>
              </a:ext>
            </a:extLst>
          </p:cNvPr>
          <p:cNvSpPr/>
          <p:nvPr/>
        </p:nvSpPr>
        <p:spPr bwMode="auto">
          <a:xfrm>
            <a:off x="2884468" y="3392824"/>
            <a:ext cx="1296144" cy="576064"/>
          </a:xfrm>
          <a:prstGeom prst="round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مغفرته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="" xmlns:a16="http://schemas.microsoft.com/office/drawing/2014/main" id="{18D81FFE-0BB4-4199-97C9-957D60DDD5D3}"/>
              </a:ext>
            </a:extLst>
          </p:cNvPr>
          <p:cNvSpPr/>
          <p:nvPr/>
        </p:nvSpPr>
        <p:spPr>
          <a:xfrm>
            <a:off x="5868144" y="119126"/>
            <a:ext cx="2070606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rtl="1"/>
            <a:r>
              <a:rPr lang="ar-BH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7504" y="44238"/>
            <a:ext cx="4073108" cy="432433"/>
            <a:chOff x="107504" y="44238"/>
            <a:chExt cx="3456383" cy="432433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3B5CEB1-A95B-4888-A8ED-EE37EA3CDFA5}"/>
                </a:ext>
              </a:extLst>
            </p:cNvPr>
            <p:cNvSpPr txBox="1"/>
            <p:nvPr/>
          </p:nvSpPr>
          <p:spPr>
            <a:xfrm>
              <a:off x="107504" y="44238"/>
              <a:ext cx="3384376" cy="4324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ar-BH" sz="1600" b="1" dirty="0">
                <a:solidFill>
                  <a:schemeClr val="bg1"/>
                </a:solidFill>
                <a:cs typeface="+mj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3482" y="103704"/>
              <a:ext cx="33904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أُحِبُّ</a:t>
              </a:r>
              <a:r>
                <a:rPr lang="ar-SA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ال</a:t>
              </a:r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رَّسُولَ </a:t>
              </a:r>
              <a:r>
                <a:rPr lang="ar-BH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ﷺ</a:t>
              </a:r>
              <a:r>
                <a:rPr lang="ar-SA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-  </a:t>
              </a:r>
              <a:r>
                <a:rPr lang="ar-SA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التربية</a:t>
              </a:r>
              <a:r>
                <a:rPr lang="ar-BH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الإسلامية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57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ve pro 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9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3" grpId="0" animBg="1"/>
      <p:bldP spid="14" grpId="0"/>
      <p:bldP spid="3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904D41BB-5C7F-436F-BCD1-4CB706EE7C6D}"/>
              </a:ext>
            </a:extLst>
          </p:cNvPr>
          <p:cNvSpPr txBox="1"/>
          <p:nvPr/>
        </p:nvSpPr>
        <p:spPr>
          <a:xfrm>
            <a:off x="1287610" y="804651"/>
            <a:ext cx="6181566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rtl="1"/>
            <a:r>
              <a:rPr lang="ar-B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أضع </a:t>
            </a:r>
            <a:r>
              <a:rPr lang="ar-B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علامة (</a:t>
            </a:r>
            <a:r>
              <a:rPr lang="ar-B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) أمام كل ما يُعبرُ </a:t>
            </a:r>
            <a:r>
              <a:rPr lang="ar-B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عن </a:t>
            </a:r>
          </a:p>
          <a:p>
            <a:pPr rtl="1"/>
            <a:r>
              <a:rPr lang="ar-B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 </a:t>
            </a:r>
            <a:r>
              <a:rPr lang="ar-B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 حُبي </a:t>
            </a:r>
            <a:r>
              <a:rPr lang="ar-B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للنبي محمد ﷺ </a:t>
            </a:r>
            <a:r>
              <a:rPr lang="ar-B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فيما </a:t>
            </a:r>
            <a:r>
              <a:rPr lang="ar-B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يأتي: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20">
            <a:extLst>
              <a:ext uri="{FF2B5EF4-FFF2-40B4-BE49-F238E27FC236}">
                <a16:creationId xmlns="" xmlns:a16="http://schemas.microsoft.com/office/drawing/2014/main" id="{B1F7C21F-0A66-4DEC-8FC5-2D9962988C89}"/>
              </a:ext>
            </a:extLst>
          </p:cNvPr>
          <p:cNvSpPr/>
          <p:nvPr/>
        </p:nvSpPr>
        <p:spPr>
          <a:xfrm>
            <a:off x="7956376" y="2316503"/>
            <a:ext cx="720080" cy="648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21">
            <a:extLst>
              <a:ext uri="{FF2B5EF4-FFF2-40B4-BE49-F238E27FC236}">
                <a16:creationId xmlns="" xmlns:a16="http://schemas.microsoft.com/office/drawing/2014/main" id="{5619203B-9BD3-4FF2-B025-1935AC2A663D}"/>
              </a:ext>
            </a:extLst>
          </p:cNvPr>
          <p:cNvSpPr/>
          <p:nvPr/>
        </p:nvSpPr>
        <p:spPr>
          <a:xfrm>
            <a:off x="7956376" y="3304359"/>
            <a:ext cx="720080" cy="648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22">
            <a:extLst>
              <a:ext uri="{FF2B5EF4-FFF2-40B4-BE49-F238E27FC236}">
                <a16:creationId xmlns="" xmlns:a16="http://schemas.microsoft.com/office/drawing/2014/main" id="{6500AE14-BBBE-4164-89EB-537924139636}"/>
              </a:ext>
            </a:extLst>
          </p:cNvPr>
          <p:cNvSpPr/>
          <p:nvPr/>
        </p:nvSpPr>
        <p:spPr>
          <a:xfrm>
            <a:off x="7956376" y="4293095"/>
            <a:ext cx="720080" cy="648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="" xmlns:a16="http://schemas.microsoft.com/office/drawing/2014/main" id="{A01C83B8-5976-4664-9319-2739FCF767E1}"/>
              </a:ext>
            </a:extLst>
          </p:cNvPr>
          <p:cNvSpPr txBox="1"/>
          <p:nvPr/>
        </p:nvSpPr>
        <p:spPr>
          <a:xfrm>
            <a:off x="7721873" y="2220681"/>
            <a:ext cx="10801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</a:t>
            </a:r>
            <a:endParaRPr lang="en-US" sz="6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="" xmlns:a16="http://schemas.microsoft.com/office/drawing/2014/main" id="{CED9892A-C47A-4E46-A53F-065842AD6762}"/>
              </a:ext>
            </a:extLst>
          </p:cNvPr>
          <p:cNvSpPr/>
          <p:nvPr/>
        </p:nvSpPr>
        <p:spPr>
          <a:xfrm>
            <a:off x="7956376" y="5281831"/>
            <a:ext cx="720080" cy="648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="" xmlns:a16="http://schemas.microsoft.com/office/drawing/2014/main" id="{53489F8E-0CD9-46FC-BFD7-C7023570E3E2}"/>
              </a:ext>
            </a:extLst>
          </p:cNvPr>
          <p:cNvSpPr txBox="1"/>
          <p:nvPr/>
        </p:nvSpPr>
        <p:spPr>
          <a:xfrm>
            <a:off x="2123727" y="2325569"/>
            <a:ext cx="559814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الصلاة والسلام عليه ﷺ. 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TextBox 14">
            <a:extLst>
              <a:ext uri="{FF2B5EF4-FFF2-40B4-BE49-F238E27FC236}">
                <a16:creationId xmlns="" xmlns:a16="http://schemas.microsoft.com/office/drawing/2014/main" id="{5A70A1E4-E919-446B-8F07-180009DC96CF}"/>
              </a:ext>
            </a:extLst>
          </p:cNvPr>
          <p:cNvSpPr txBox="1"/>
          <p:nvPr/>
        </p:nvSpPr>
        <p:spPr>
          <a:xfrm>
            <a:off x="2123727" y="3333681"/>
            <a:ext cx="5616625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أستمع لسيرته ﷺ.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="" xmlns:a16="http://schemas.microsoft.com/office/drawing/2014/main" id="{4E5C179E-76C5-44E7-BA85-6305574A8BFF}"/>
              </a:ext>
            </a:extLst>
          </p:cNvPr>
          <p:cNvSpPr txBox="1"/>
          <p:nvPr/>
        </p:nvSpPr>
        <p:spPr>
          <a:xfrm>
            <a:off x="2123727" y="4268044"/>
            <a:ext cx="561662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أَكذِبُ على الآخرين.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A9627B1B-BF2A-4213-8DCD-5B495BA74A59}"/>
              </a:ext>
            </a:extLst>
          </p:cNvPr>
          <p:cNvSpPr txBox="1"/>
          <p:nvPr/>
        </p:nvSpPr>
        <p:spPr>
          <a:xfrm>
            <a:off x="2123727" y="5216342"/>
            <a:ext cx="5598145" cy="769441"/>
          </a:xfrm>
          <a:prstGeom prst="rect">
            <a:avLst/>
          </a:prstGeom>
          <a:solidFill>
            <a:srgbClr val="8FE2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rtl="1"/>
            <a:r>
              <a:rPr lang="ar-BH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أقتدي بأخلاقِه ﷺ.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472C56A5-26B8-4403-A43C-499F808EED45}"/>
              </a:ext>
            </a:extLst>
          </p:cNvPr>
          <p:cNvSpPr txBox="1"/>
          <p:nvPr/>
        </p:nvSpPr>
        <p:spPr>
          <a:xfrm>
            <a:off x="7740352" y="5157192"/>
            <a:ext cx="10801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</a:t>
            </a:r>
            <a:endParaRPr lang="en-US" sz="6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="" xmlns:a16="http://schemas.microsoft.com/office/drawing/2014/main" id="{3D59D740-9E1F-4741-949C-AAE34348E66E}"/>
              </a:ext>
            </a:extLst>
          </p:cNvPr>
          <p:cNvSpPr/>
          <p:nvPr/>
        </p:nvSpPr>
        <p:spPr>
          <a:xfrm>
            <a:off x="7475406" y="455869"/>
            <a:ext cx="1573054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rtl="1"/>
            <a:r>
              <a:rPr lang="ar-BH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CA7A3FBE-1A1E-4830-AEA7-280EDF77C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2996952"/>
            <a:ext cx="1524132" cy="1603387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="" xmlns:a16="http://schemas.microsoft.com/office/drawing/2014/main" id="{F1934DCB-EE78-4B80-9D3D-CDC729457EA5}"/>
              </a:ext>
            </a:extLst>
          </p:cNvPr>
          <p:cNvSpPr txBox="1"/>
          <p:nvPr/>
        </p:nvSpPr>
        <p:spPr>
          <a:xfrm>
            <a:off x="7740352" y="4141529"/>
            <a:ext cx="10801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</a:t>
            </a:r>
            <a:endParaRPr lang="en-US" sz="6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7504" y="44238"/>
            <a:ext cx="4464496" cy="432433"/>
            <a:chOff x="107504" y="44238"/>
            <a:chExt cx="3456383" cy="432433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3B5CEB1-A95B-4888-A8ED-EE37EA3CDFA5}"/>
                </a:ext>
              </a:extLst>
            </p:cNvPr>
            <p:cNvSpPr txBox="1"/>
            <p:nvPr/>
          </p:nvSpPr>
          <p:spPr>
            <a:xfrm>
              <a:off x="107504" y="44238"/>
              <a:ext cx="3384376" cy="4324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ar-BH" sz="1600" b="1" dirty="0">
                <a:solidFill>
                  <a:schemeClr val="bg1"/>
                </a:solidFill>
                <a:cs typeface="+mj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73482" y="103704"/>
              <a:ext cx="33904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أُحِبُّ</a:t>
              </a:r>
              <a:r>
                <a:rPr lang="ar-SA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ال</a:t>
              </a:r>
              <a:r>
                <a:rPr lang="ar-BH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رَّسُولَ </a:t>
              </a:r>
              <a:r>
                <a:rPr lang="ar-BH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ﷺ</a:t>
              </a:r>
              <a:r>
                <a:rPr lang="ar-SA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-  </a:t>
              </a:r>
              <a:r>
                <a:rPr lang="ar-SA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التربية</a:t>
              </a:r>
              <a:r>
                <a:rPr lang="ar-BH" sz="1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 الإسلامية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73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ve pro 0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9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20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35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5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323528" y="2990788"/>
            <a:ext cx="2258397" cy="1086239"/>
          </a:xfrm>
          <a:prstGeom prst="ellipse">
            <a:avLst/>
          </a:prstGeom>
          <a:solidFill>
            <a:srgbClr val="99FFCC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sz="2000" b="1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275856" y="5117626"/>
            <a:ext cx="2664295" cy="1063418"/>
          </a:xfrm>
          <a:prstGeom prst="ellipse">
            <a:avLst/>
          </a:prstGeom>
          <a:solidFill>
            <a:srgbClr val="99FFCC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sz="2000" b="1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323528" y="1124744"/>
            <a:ext cx="8385810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rtl="1" eaLnBrk="1" hangingPunct="1"/>
            <a:r>
              <a:rPr lang="ar-BH" sz="4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ِختر</a:t>
            </a:r>
            <a:r>
              <a:rPr lang="ar-BH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الإجابة الصحيحة</a:t>
            </a: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فيما يلي</a:t>
            </a:r>
            <a:r>
              <a:rPr lang="ar-BH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218638" y="2054684"/>
            <a:ext cx="835183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ar-BH" sz="36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(1) كانَ </a:t>
            </a:r>
            <a:r>
              <a:rPr lang="ar-BH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الصحابةُ رَضِيَ اللهُ عنهم يُحبُّون الرسولَ ﷺ فـ:</a:t>
            </a:r>
            <a:endParaRPr lang="en-US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2798836" y="3246607"/>
            <a:ext cx="32853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1" eaLnBrk="1" hangingPunct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يتحدَّثون معه بصوتٍ عالٍ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467544" y="3240257"/>
            <a:ext cx="21017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1" eaLnBrk="1" hangingPunct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يُطيعونّ أَوامره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329763" y="4470843"/>
            <a:ext cx="819467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en-US" sz="36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ar-BH" sz="36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2) </a:t>
            </a:r>
            <a:r>
              <a:rPr lang="ar-SA" sz="36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عندما </a:t>
            </a:r>
            <a:r>
              <a:rPr lang="ar-SA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أذكر أو أسمع </a:t>
            </a:r>
            <a:r>
              <a:rPr lang="ar-BH" sz="36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SA" sz="36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سم </a:t>
            </a:r>
            <a:r>
              <a:rPr lang="ar-SA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الرسول أقول</a:t>
            </a:r>
            <a:r>
              <a:rPr lang="ar-BH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lang="en-US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297" name="TextBox 9"/>
          <p:cNvSpPr txBox="1">
            <a:spLocks noChangeArrowheads="1"/>
          </p:cNvSpPr>
          <p:nvPr/>
        </p:nvSpPr>
        <p:spPr bwMode="auto">
          <a:xfrm>
            <a:off x="6516216" y="5387725"/>
            <a:ext cx="18722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1" eaLnBrk="1" hangingPunct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رضي الله عنه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3275856" y="5377741"/>
            <a:ext cx="2664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1" eaLnBrk="1" hangingPunct="1"/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صلّى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الله عليه وسلّم</a:t>
            </a:r>
          </a:p>
        </p:txBody>
      </p:sp>
      <p:sp>
        <p:nvSpPr>
          <p:cNvPr id="12299" name="TextBox 11"/>
          <p:cNvSpPr txBox="1">
            <a:spLocks noChangeArrowheads="1"/>
          </p:cNvSpPr>
          <p:nvPr/>
        </p:nvSpPr>
        <p:spPr bwMode="auto">
          <a:xfrm>
            <a:off x="827584" y="5369792"/>
            <a:ext cx="17281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عليه السلام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6145843" y="3281532"/>
            <a:ext cx="25796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1" eaLnBrk="1" hangingPunct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َعَّصُونَ</a:t>
            </a:r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أَوامره</a:t>
            </a:r>
          </a:p>
        </p:txBody>
      </p:sp>
      <p:sp>
        <p:nvSpPr>
          <p:cNvPr id="16" name="Rounded Rectangle 10">
            <a:extLst>
              <a:ext uri="{FF2B5EF4-FFF2-40B4-BE49-F238E27FC236}">
                <a16:creationId xmlns="" xmlns:a16="http://schemas.microsoft.com/office/drawing/2014/main" id="{18D81FFE-0BB4-4199-97C9-957D60DDD5D3}"/>
              </a:ext>
            </a:extLst>
          </p:cNvPr>
          <p:cNvSpPr/>
          <p:nvPr/>
        </p:nvSpPr>
        <p:spPr>
          <a:xfrm>
            <a:off x="5868144" y="119126"/>
            <a:ext cx="2070606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rtl="1"/>
            <a:r>
              <a:rPr lang="ar-BH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7504" y="44238"/>
            <a:ext cx="3456383" cy="428798"/>
            <a:chOff x="107504" y="44238"/>
            <a:chExt cx="3456383" cy="428798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3B5CEB1-A95B-4888-A8ED-EE37EA3CDFA5}"/>
                </a:ext>
              </a:extLst>
            </p:cNvPr>
            <p:cNvSpPr txBox="1"/>
            <p:nvPr/>
          </p:nvSpPr>
          <p:spPr>
            <a:xfrm>
              <a:off x="107504" y="44238"/>
              <a:ext cx="3384376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3482" y="103704"/>
              <a:ext cx="339040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BH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أُحِبُّ</a:t>
              </a:r>
              <a:r>
                <a:rPr lang="ar-SA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ال</a:t>
              </a:r>
              <a:r>
                <a:rPr lang="ar-BH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رَّسُولَ </a:t>
              </a:r>
              <a:r>
                <a:rPr lang="ar-BH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ﷺ</a:t>
              </a:r>
              <a:r>
                <a:rPr lang="ar-SA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-  </a:t>
              </a:r>
              <a:r>
                <a:rPr lang="ar-SA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التربية</a:t>
              </a:r>
              <a:r>
                <a:rPr lang="ar-BH" sz="16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الإسلامية</a:t>
              </a:r>
              <a:endParaRPr lang="en-US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46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ve pro 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1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2290" grpId="0" animBg="1"/>
      <p:bldP spid="12291" grpId="0" animBg="1"/>
      <p:bldP spid="12292" grpId="0"/>
      <p:bldP spid="12294" grpId="0"/>
      <p:bldP spid="12296" grpId="0" animBg="1"/>
      <p:bldP spid="12297" grpId="0"/>
      <p:bldP spid="12298" grpId="0"/>
      <p:bldP spid="12299" grpId="0"/>
      <p:bldP spid="12293" grpId="0"/>
      <p:bldP spid="16" grpId="0" animBg="1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3583</TotalTime>
  <Words>497</Words>
  <Application>Microsoft Office PowerPoint</Application>
  <PresentationFormat>On-screen Show (4:3)</PresentationFormat>
  <Paragraphs>102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Arabic Typesetting</vt:lpstr>
      <vt:lpstr>Arial</vt:lpstr>
      <vt:lpstr>Calibri</vt:lpstr>
      <vt:lpstr>Calibri Light</vt:lpstr>
      <vt:lpstr>Frutiger LT Arabic 55 Roman</vt:lpstr>
      <vt:lpstr>Sakkal Majalla</vt:lpstr>
      <vt:lpstr>Times New Roman</vt:lpstr>
      <vt:lpstr>Wingdings</vt:lpstr>
      <vt:lpstr>قالب الدروس</vt:lpstr>
      <vt:lpstr>أُحِبُّ الرَّسُولَ ﷺ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Mostafa</dc:creator>
  <cp:lastModifiedBy>Admin</cp:lastModifiedBy>
  <cp:revision>434</cp:revision>
  <dcterms:created xsi:type="dcterms:W3CDTF">2012-06-23T13:34:36Z</dcterms:created>
  <dcterms:modified xsi:type="dcterms:W3CDTF">2020-11-03T09:39:40Z</dcterms:modified>
</cp:coreProperties>
</file>