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309" r:id="rId4"/>
    <p:sldId id="298" r:id="rId5"/>
    <p:sldId id="260" r:id="rId6"/>
    <p:sldId id="31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m almudshki" initials="ra" lastIdx="1" clrIdx="0">
    <p:extLst>
      <p:ext uri="{19B8F6BF-5375-455C-9EA6-DF929625EA0E}">
        <p15:presenceInfo xmlns:p15="http://schemas.microsoft.com/office/powerpoint/2012/main" userId="1cee1d012421cb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3CBF3"/>
    <a:srgbClr val="99FFCC"/>
    <a:srgbClr val="CCCCFF"/>
    <a:srgbClr val="7CF8AB"/>
    <a:srgbClr val="F9BFDD"/>
    <a:srgbClr val="FFFF66"/>
    <a:srgbClr val="B07BD7"/>
    <a:srgbClr val="66CC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6276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9180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41591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541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3993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2316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792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8893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9209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8770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05BF55-6A05-42C1-8122-0292A00EAF03}" type="datetimeFigureOut">
              <a:rPr lang="hi-IN" smtClean="0"/>
              <a:t>गुरुवार, 16 आश्वीन 1942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4680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C004-D38D-47C9-B3F1-02DC199F693F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05188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7.sv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3" t="36249" r="17781" b="12640"/>
          <a:stretch/>
        </p:blipFill>
        <p:spPr>
          <a:xfrm>
            <a:off x="9122798" y="3054806"/>
            <a:ext cx="1444454" cy="21785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0" name="Group 9"/>
          <p:cNvGrpSpPr/>
          <p:nvPr/>
        </p:nvGrpSpPr>
        <p:grpSpPr>
          <a:xfrm>
            <a:off x="-2" y="5456573"/>
            <a:ext cx="12192000" cy="411927"/>
            <a:chOff x="-2" y="5847098"/>
            <a:chExt cx="12192000" cy="411927"/>
          </a:xfrm>
        </p:grpSpPr>
        <p:sp>
          <p:nvSpPr>
            <p:cNvPr id="6" name="Rectangle 5"/>
            <p:cNvSpPr/>
            <p:nvPr/>
          </p:nvSpPr>
          <p:spPr>
            <a:xfrm>
              <a:off x="-2" y="5855881"/>
              <a:ext cx="12192000" cy="372366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 sz="2000" b="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53837" y="5847098"/>
              <a:ext cx="18357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2000" b="1" dirty="0">
                  <a:solidFill>
                    <a:schemeClr val="bg1"/>
                  </a:solidFill>
                  <a:latin typeface="Adobe Arabic" panose="02040503050201020203" pitchFamily="18" charset="-78"/>
                  <a:cs typeface="+mj-cs"/>
                </a:rPr>
                <a:t>الفصل الأول / الثاني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069" y="5858915"/>
              <a:ext cx="18101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2000" b="1" dirty="0">
                  <a:solidFill>
                    <a:schemeClr val="bg1"/>
                  </a:solidFill>
                  <a:latin typeface="Adobe Arabic" panose="02040503050201020203" pitchFamily="18" charset="-78"/>
                  <a:cs typeface="+mj-cs"/>
                </a:rPr>
                <a:t>الكتاب صفحة 1 - 7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790" t="11928" r="38443" b="27627"/>
          <a:stretch/>
        </p:blipFill>
        <p:spPr>
          <a:xfrm rot="21359042">
            <a:off x="135849" y="632387"/>
            <a:ext cx="3092911" cy="4245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FE17F6-2B49-4B36-9D69-DBCA56895E00}"/>
              </a:ext>
            </a:extLst>
          </p:cNvPr>
          <p:cNvSpPr/>
          <p:nvPr/>
        </p:nvSpPr>
        <p:spPr>
          <a:xfrm>
            <a:off x="4655087" y="3024700"/>
            <a:ext cx="2852175" cy="1472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والتقانة</a:t>
            </a:r>
          </a:p>
          <a:p>
            <a:pPr algn="ctr" rtl="1">
              <a:lnSpc>
                <a:spcPct val="150000"/>
              </a:lnSpc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للصف الثاني الإبتدائي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4ED9E-4293-4E0F-BE5A-E54CDF0151F4}"/>
              </a:ext>
            </a:extLst>
          </p:cNvPr>
          <p:cNvSpPr txBox="1"/>
          <p:nvPr/>
        </p:nvSpPr>
        <p:spPr>
          <a:xfrm>
            <a:off x="3989552" y="1357194"/>
            <a:ext cx="4041913" cy="132001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تصميم مطوية وإنتاجها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49A8C3-7D67-4209-A2D4-5F3EA88197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3507663" y="230537"/>
            <a:ext cx="5057581" cy="83474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E7C79E4-80BC-4C7D-A233-0D2E177EA381}"/>
              </a:ext>
            </a:extLst>
          </p:cNvPr>
          <p:cNvGrpSpPr/>
          <p:nvPr/>
        </p:nvGrpSpPr>
        <p:grpSpPr>
          <a:xfrm rot="724265">
            <a:off x="8693081" y="1251242"/>
            <a:ext cx="3321511" cy="1888613"/>
            <a:chOff x="7484944" y="3327377"/>
            <a:chExt cx="4126866" cy="311957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0547A3-4052-406A-9BAB-0E5D4D981710}"/>
                </a:ext>
              </a:extLst>
            </p:cNvPr>
            <p:cNvGrpSpPr/>
            <p:nvPr/>
          </p:nvGrpSpPr>
          <p:grpSpPr>
            <a:xfrm>
              <a:off x="7484944" y="3327377"/>
              <a:ext cx="4126866" cy="3119570"/>
              <a:chOff x="777816" y="2846164"/>
              <a:chExt cx="4828948" cy="365028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22BC07B-1FF2-40CD-B920-FD5422E6FD51}"/>
                  </a:ext>
                </a:extLst>
              </p:cNvPr>
              <p:cNvGrpSpPr/>
              <p:nvPr/>
            </p:nvGrpSpPr>
            <p:grpSpPr>
              <a:xfrm>
                <a:off x="777816" y="2846164"/>
                <a:ext cx="4828948" cy="3650287"/>
                <a:chOff x="772860" y="2860019"/>
                <a:chExt cx="4828948" cy="3650287"/>
              </a:xfrm>
              <a:solidFill>
                <a:srgbClr val="CCFFFF"/>
              </a:solidFill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15CA56-230F-435F-AF1C-C3BDD3C60871}"/>
                    </a:ext>
                  </a:extLst>
                </p:cNvPr>
                <p:cNvGrpSpPr/>
                <p:nvPr/>
              </p:nvGrpSpPr>
              <p:grpSpPr>
                <a:xfrm>
                  <a:off x="772860" y="2860019"/>
                  <a:ext cx="4828948" cy="3650287"/>
                  <a:chOff x="772860" y="2860019"/>
                  <a:chExt cx="4828948" cy="3650287"/>
                </a:xfrm>
                <a:grpFill/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CE7EAE3E-000B-4E12-88C7-D48CD385C74E}"/>
                      </a:ext>
                    </a:extLst>
                  </p:cNvPr>
                  <p:cNvGrpSpPr/>
                  <p:nvPr/>
                </p:nvGrpSpPr>
                <p:grpSpPr>
                  <a:xfrm>
                    <a:off x="772860" y="2860019"/>
                    <a:ext cx="4687826" cy="3650287"/>
                    <a:chOff x="3627423" y="2696115"/>
                    <a:chExt cx="4687826" cy="3650287"/>
                  </a:xfrm>
                  <a:grpFill/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A8B8F26B-C1A9-47EC-B56C-30B39A32B4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9837" y="2748523"/>
                      <a:ext cx="1655412" cy="3565204"/>
                    </a:xfrm>
                    <a:prstGeom prst="rect">
                      <a:avLst/>
                    </a:prstGeom>
                    <a:solidFill>
                      <a:srgbClr val="E1FFFF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2Left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i-IN" sz="900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F9EA8B-495D-4413-86DE-7B4B6823C0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5619" y="2696115"/>
                      <a:ext cx="1665138" cy="3429147"/>
                    </a:xfrm>
                    <a:prstGeom prst="rect">
                      <a:avLst/>
                    </a:prstGeom>
                    <a:solidFill>
                      <a:srgbClr val="E1FFFF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i-IN" sz="900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783953F5-0D23-4792-BA5C-C2E172BC53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7423" y="2749609"/>
                      <a:ext cx="1537188" cy="3596793"/>
                    </a:xfrm>
                    <a:prstGeom prst="rect">
                      <a:avLst/>
                    </a:prstGeom>
                    <a:solidFill>
                      <a:srgbClr val="E1FFFF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1Right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i-IN" sz="900"/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C71947B0-DE1A-4660-9670-FB168044A76C}"/>
                      </a:ext>
                    </a:extLst>
                  </p:cNvPr>
                  <p:cNvGrpSpPr/>
                  <p:nvPr/>
                </p:nvGrpSpPr>
                <p:grpSpPr>
                  <a:xfrm>
                    <a:off x="3741473" y="2998540"/>
                    <a:ext cx="1860335" cy="3167327"/>
                    <a:chOff x="7098009" y="3360163"/>
                    <a:chExt cx="1860335" cy="3167327"/>
                  </a:xfrm>
                  <a:grpFill/>
                </p:grpSpPr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FFD71225-9337-4311-83EC-344E80FD63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02932" y="3360163"/>
                      <a:ext cx="1655412" cy="444209"/>
                    </a:xfrm>
                    <a:prstGeom prst="rect">
                      <a:avLst/>
                    </a:prstGeom>
                    <a:noFill/>
                    <a:ln>
                      <a:noFill/>
                      <a:prstDash val="dash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 rtl="1"/>
                      <a:r>
                        <a:rPr lang="ar-BH" sz="9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رحلة إلى البحر</a:t>
                      </a:r>
                    </a:p>
                  </p:txBody>
                </p: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22F184FD-DD42-4CC2-A752-C711A46A22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98009" y="5550228"/>
                      <a:ext cx="1741944" cy="977262"/>
                    </a:xfrm>
                    <a:prstGeom prst="rect">
                      <a:avLst/>
                    </a:prstGeom>
                    <a:noFill/>
                    <a:ln>
                      <a:noFill/>
                      <a:prstDash val="dash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 rtl="1"/>
                      <a:r>
                        <a:rPr lang="ar-BH" sz="900" b="1" dirty="0">
                          <a:solidFill>
                            <a:srgbClr val="FF33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جاسم محمد</a:t>
                      </a:r>
                    </a:p>
                    <a:p>
                      <a:pPr algn="ctr" rtl="1"/>
                      <a:r>
                        <a:rPr lang="ar-BH" sz="900" b="1" dirty="0">
                          <a:solidFill>
                            <a:srgbClr val="FF33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 أ</a:t>
                      </a:r>
                    </a:p>
                    <a:p>
                      <a:pPr algn="ctr" rtl="1"/>
                      <a:r>
                        <a:rPr lang="ar-BH" sz="900" b="1" dirty="0">
                          <a:solidFill>
                            <a:srgbClr val="FF33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اللغة العربية</a:t>
                      </a:r>
                    </a:p>
                  </p:txBody>
                </p:sp>
              </p:grp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109878B-26B1-4C69-995B-C0AD9BF0C273}"/>
                    </a:ext>
                  </a:extLst>
                </p:cNvPr>
                <p:cNvSpPr txBox="1"/>
                <p:nvPr/>
              </p:nvSpPr>
              <p:spPr>
                <a:xfrm>
                  <a:off x="2176910" y="3129989"/>
                  <a:ext cx="1837477" cy="2842948"/>
                </a:xfrm>
                <a:prstGeom prst="rect">
                  <a:avLst/>
                </a:prstGeom>
                <a:noFill/>
                <a:ln>
                  <a:noFill/>
                  <a:prstDash val="dash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 rtl="1"/>
                  <a:r>
                    <a:rPr lang="ar-BH" sz="900" b="1" dirty="0">
                      <a:solidFill>
                        <a:srgbClr val="FF0066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في عطلة الأسبوع ذهبنا أنا وعائلتي إلى البحر.</a:t>
                  </a:r>
                </a:p>
                <a:p>
                  <a:pPr algn="ctr" rtl="1"/>
                  <a:r>
                    <a:rPr lang="ar-BH" sz="900" b="1" dirty="0">
                      <a:solidFill>
                        <a:srgbClr val="FF0066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كان الجو جميل</a:t>
                  </a:r>
                </a:p>
                <a:p>
                  <a:pPr algn="ctr" rtl="1"/>
                  <a:r>
                    <a:rPr lang="ar-BH" sz="900" b="1" dirty="0">
                      <a:solidFill>
                        <a:srgbClr val="FF0066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والشمس مشرقة.</a:t>
                  </a:r>
                </a:p>
                <a:p>
                  <a:pPr algn="ctr" rtl="1"/>
                  <a:endParaRPr lang="ar-BH" sz="900" b="1" dirty="0">
                    <a:solidFill>
                      <a:srgbClr val="FF0066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900" b="1" dirty="0">
                    <a:solidFill>
                      <a:srgbClr val="FF0066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900" b="1" dirty="0">
                    <a:solidFill>
                      <a:srgbClr val="FF0066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900" b="1" dirty="0">
                    <a:solidFill>
                      <a:srgbClr val="FF0066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900" b="1" dirty="0">
                    <a:solidFill>
                      <a:srgbClr val="FF0066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r>
                    <a:rPr lang="ar-BH" sz="900" b="1" dirty="0">
                      <a:solidFill>
                        <a:srgbClr val="FF0066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أنا أحب اللعب بالرمل كثيراً.</a:t>
                  </a:r>
                </a:p>
              </p:txBody>
            </p:sp>
          </p:grpSp>
          <p:pic>
            <p:nvPicPr>
              <p:cNvPr id="19" name="Picture 2" descr="Beach Umbrella Vector Clipart image - Free stock photo - Public ...">
                <a:extLst>
                  <a:ext uri="{FF2B5EF4-FFF2-40B4-BE49-F238E27FC236}">
                    <a16:creationId xmlns:a16="http://schemas.microsoft.com/office/drawing/2014/main" id="{8E93F2D6-143E-434B-B04C-597B0CE800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9343" y="3584189"/>
                <a:ext cx="1421766" cy="14360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isometricOffAxis2Lef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Download free photo of Beach towel,towel,sauna towel,beach,fabric ...">
                <a:extLst>
                  <a:ext uri="{FF2B5EF4-FFF2-40B4-BE49-F238E27FC236}">
                    <a16:creationId xmlns:a16="http://schemas.microsoft.com/office/drawing/2014/main" id="{65CE07D7-DEED-4F60-9910-1BB63649A4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6899" y="4438346"/>
                <a:ext cx="1351324" cy="6756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Beach ball vector drawing | Free SVG">
                <a:extLst>
                  <a:ext uri="{FF2B5EF4-FFF2-40B4-BE49-F238E27FC236}">
                    <a16:creationId xmlns:a16="http://schemas.microsoft.com/office/drawing/2014/main" id="{9C29EF66-C7BC-487E-B9C6-6AFFBEE02A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9619" y="4329407"/>
                <a:ext cx="425607" cy="4256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Beach | Free Stock Photo | Illustration of a sand castle | # 17135">
                <a:extLst>
                  <a:ext uri="{FF2B5EF4-FFF2-40B4-BE49-F238E27FC236}">
                    <a16:creationId xmlns:a16="http://schemas.microsoft.com/office/drawing/2014/main" id="{4FC9A594-1A75-4CC3-9918-17622B3383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441" y="4628593"/>
                <a:ext cx="1065368" cy="7178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A346DB-CDC9-4387-A9F5-AC05BE2E6E32}"/>
                  </a:ext>
                </a:extLst>
              </p:cNvPr>
              <p:cNvSpPr txBox="1"/>
              <p:nvPr/>
            </p:nvSpPr>
            <p:spPr>
              <a:xfrm>
                <a:off x="838861" y="3596410"/>
                <a:ext cx="1622113" cy="2043367"/>
              </a:xfrm>
              <a:prstGeom prst="rect">
                <a:avLst/>
              </a:prstGeom>
              <a:noFill/>
              <a:ln>
                <a:noFill/>
                <a:prstDash val="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ContrastingRightFacing"/>
                <a:lightRig rig="threePt" dir="t"/>
              </a:scene3d>
            </p:spPr>
            <p:txBody>
              <a:bodyPr wrap="square" rtlCol="0" anchor="ctr">
                <a:spAutoFit/>
              </a:bodyPr>
              <a:lstStyle/>
              <a:p>
                <a:pPr algn="ctr" rtl="1"/>
                <a:r>
                  <a:rPr lang="ar-BH" sz="900" b="1" dirty="0">
                    <a:solidFill>
                      <a:srgbClr val="00B05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استمتعنا أنا وأخي</a:t>
                </a:r>
              </a:p>
              <a:p>
                <a:pPr algn="ctr" rtl="1"/>
                <a:r>
                  <a:rPr lang="ar-BH" sz="900" b="1" dirty="0">
                    <a:solidFill>
                      <a:srgbClr val="00B05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بلعب الكرة على الرمال الناعمة.</a:t>
                </a:r>
              </a:p>
              <a:p>
                <a:pPr algn="ctr" rtl="1"/>
                <a:endParaRPr lang="ar-BH" sz="9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endParaRPr lang="ar-BH" sz="9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endParaRPr lang="ar-BH" sz="9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900" b="1" dirty="0">
                    <a:solidFill>
                      <a:srgbClr val="00B05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شكراً أبي كانت رحلة جميلة.</a:t>
                </a:r>
              </a:p>
            </p:txBody>
          </p:sp>
        </p:grpSp>
        <p:pic>
          <p:nvPicPr>
            <p:cNvPr id="17" name="Picture 4" descr="Beach ball vector drawing | Free SVG">
              <a:extLst>
                <a:ext uri="{FF2B5EF4-FFF2-40B4-BE49-F238E27FC236}">
                  <a16:creationId xmlns:a16="http://schemas.microsoft.com/office/drawing/2014/main" id="{8ECC52BE-FEFF-4F53-8145-009A63DBB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183" y="4772911"/>
              <a:ext cx="598778" cy="59877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89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06437" y="2801293"/>
            <a:ext cx="11099409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أن يوضح التلميذ مفهوم المطوية واستخداماتها.</a:t>
            </a:r>
          </a:p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 أن يحلل التلميذ المطويات المعروضة من خلال فحصها من حيث النوع، الهدف منها، وعدد الطيّات المستخدم.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C041F-97C8-479D-AD5C-2640A453C7BF}"/>
              </a:ext>
            </a:extLst>
          </p:cNvPr>
          <p:cNvSpPr/>
          <p:nvPr/>
        </p:nvSpPr>
        <p:spPr>
          <a:xfrm>
            <a:off x="1631852" y="951821"/>
            <a:ext cx="8148254" cy="8962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 الأول بوحدة تصميم مطوية وإنتاجها </a:t>
            </a:r>
          </a:p>
        </p:txBody>
      </p:sp>
      <p:pic>
        <p:nvPicPr>
          <p:cNvPr id="3" name="Graphic 1" descr="Bullseye">
            <a:extLst>
              <a:ext uri="{FF2B5EF4-FFF2-40B4-BE49-F238E27FC236}">
                <a16:creationId xmlns:a16="http://schemas.microsoft.com/office/drawing/2014/main" id="{5FBF9A91-1F84-4214-AD2D-7376572B3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893" y="1031520"/>
            <a:ext cx="722001" cy="7368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2A044-967E-4CD1-B3D3-DD79D2C93F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10210800" y="228600"/>
            <a:ext cx="1296144" cy="1124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9DFCD2-6807-4020-AC3A-5E6B59AD092E}"/>
              </a:ext>
            </a:extLst>
          </p:cNvPr>
          <p:cNvSpPr/>
          <p:nvPr/>
        </p:nvSpPr>
        <p:spPr>
          <a:xfrm>
            <a:off x="51063" y="6488668"/>
            <a:ext cx="512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والتقانة – الصف الثاني الإبتدائي- وحدة تصميم مطوية و إنتاجها</a:t>
            </a:r>
          </a:p>
        </p:txBody>
      </p:sp>
    </p:spTree>
    <p:extLst>
      <p:ext uri="{BB962C8B-B14F-4D97-AF65-F5344CB8AC3E}">
        <p14:creationId xmlns:p14="http://schemas.microsoft.com/office/powerpoint/2010/main" val="650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23C78C4-2820-49DA-9C84-139BAECC8612}"/>
              </a:ext>
            </a:extLst>
          </p:cNvPr>
          <p:cNvSpPr/>
          <p:nvPr/>
        </p:nvSpPr>
        <p:spPr>
          <a:xfrm>
            <a:off x="25531" y="38587"/>
            <a:ext cx="12140937" cy="10156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65193DD-C8EB-4B00-A42D-7EE1CB3423B4}"/>
              </a:ext>
            </a:extLst>
          </p:cNvPr>
          <p:cNvGrpSpPr/>
          <p:nvPr/>
        </p:nvGrpSpPr>
        <p:grpSpPr>
          <a:xfrm flipH="1">
            <a:off x="5393634" y="1290353"/>
            <a:ext cx="6447419" cy="4202698"/>
            <a:chOff x="6207547" y="3103756"/>
            <a:chExt cx="4484281" cy="22498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3" name="Thought Bubble: Cloud 82">
              <a:extLst>
                <a:ext uri="{FF2B5EF4-FFF2-40B4-BE49-F238E27FC236}">
                  <a16:creationId xmlns:a16="http://schemas.microsoft.com/office/drawing/2014/main" id="{F06FF8B9-EF4E-49A9-B123-575B4C21F41B}"/>
                </a:ext>
              </a:extLst>
            </p:cNvPr>
            <p:cNvSpPr/>
            <p:nvPr/>
          </p:nvSpPr>
          <p:spPr>
            <a:xfrm>
              <a:off x="8217507" y="3103756"/>
              <a:ext cx="2474321" cy="727346"/>
            </a:xfrm>
            <a:prstGeom prst="cloudCallout">
              <a:avLst>
                <a:gd name="adj1" fmla="val -82086"/>
                <a:gd name="adj2" fmla="val 31948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rtl="1"/>
              <a:r>
                <a:rPr lang="ar-BH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 هي المطوية؟</a:t>
              </a:r>
            </a:p>
            <a:p>
              <a:pPr algn="ctr" rtl="1"/>
              <a:endParaRPr lang="ar-BH" sz="1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85" name="Picture 10" descr="Question Worry Wonder - Free vector graphic on Pixabay">
              <a:extLst>
                <a:ext uri="{FF2B5EF4-FFF2-40B4-BE49-F238E27FC236}">
                  <a16:creationId xmlns:a16="http://schemas.microsoft.com/office/drawing/2014/main" id="{4A0C4690-F3D8-4668-8AB4-65636BA7B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547" y="3223475"/>
              <a:ext cx="1283499" cy="2130119"/>
            </a:xfrm>
            <a:prstGeom prst="rect">
              <a:avLst/>
            </a:prstGeom>
            <a:noFill/>
          </p:spPr>
        </p:pic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769CF28-CB5F-41E1-9B21-747DC9757D2C}"/>
              </a:ext>
            </a:extLst>
          </p:cNvPr>
          <p:cNvSpPr txBox="1"/>
          <p:nvPr/>
        </p:nvSpPr>
        <p:spPr>
          <a:xfrm>
            <a:off x="4712577" y="3297393"/>
            <a:ext cx="578002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ورقة تعريفية تحمل معلومات مختصرة  وصور حول موضوع معين، وقد تم ثنيها عدة ثنيات أو طيات.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3577F0-360A-41AC-BD75-0A4E736A6B7F}"/>
              </a:ext>
            </a:extLst>
          </p:cNvPr>
          <p:cNvGrpSpPr/>
          <p:nvPr/>
        </p:nvGrpSpPr>
        <p:grpSpPr>
          <a:xfrm>
            <a:off x="239277" y="1560770"/>
            <a:ext cx="4364464" cy="3228673"/>
            <a:chOff x="7434597" y="3250385"/>
            <a:chExt cx="4177212" cy="31760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3E0368-C182-410A-9BD9-450649B8B322}"/>
                </a:ext>
              </a:extLst>
            </p:cNvPr>
            <p:cNvGrpSpPr/>
            <p:nvPr/>
          </p:nvGrpSpPr>
          <p:grpSpPr>
            <a:xfrm>
              <a:off x="7434597" y="3250385"/>
              <a:ext cx="4177212" cy="3176024"/>
              <a:chOff x="718906" y="2756089"/>
              <a:chExt cx="4887858" cy="371633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F974123-B03A-4776-B09E-A314639CE5C4}"/>
                  </a:ext>
                </a:extLst>
              </p:cNvPr>
              <p:cNvGrpSpPr/>
              <p:nvPr/>
            </p:nvGrpSpPr>
            <p:grpSpPr>
              <a:xfrm>
                <a:off x="719635" y="2756089"/>
                <a:ext cx="4887129" cy="3716336"/>
                <a:chOff x="714679" y="2769944"/>
                <a:chExt cx="4887129" cy="3716336"/>
              </a:xfrm>
              <a:solidFill>
                <a:srgbClr val="CCFFFF"/>
              </a:solidFill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D336E0D6-B2FE-4436-837E-E9FF7D5F26FD}"/>
                    </a:ext>
                  </a:extLst>
                </p:cNvPr>
                <p:cNvGrpSpPr/>
                <p:nvPr/>
              </p:nvGrpSpPr>
              <p:grpSpPr>
                <a:xfrm>
                  <a:off x="714679" y="2769944"/>
                  <a:ext cx="4887129" cy="3716336"/>
                  <a:chOff x="714679" y="2769944"/>
                  <a:chExt cx="4887129" cy="3716336"/>
                </a:xfrm>
                <a:grpFill/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0B666657-6AD6-4E62-837F-D25752FCBDE8}"/>
                      </a:ext>
                    </a:extLst>
                  </p:cNvPr>
                  <p:cNvGrpSpPr/>
                  <p:nvPr/>
                </p:nvGrpSpPr>
                <p:grpSpPr>
                  <a:xfrm>
                    <a:off x="714679" y="2769944"/>
                    <a:ext cx="4872518" cy="3716336"/>
                    <a:chOff x="3569242" y="2606040"/>
                    <a:chExt cx="4872518" cy="3716336"/>
                  </a:xfrm>
                  <a:grpFill/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F63828CB-A7B9-456A-893D-5D595C1FC7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6348" y="2632324"/>
                      <a:ext cx="1655412" cy="3690052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2Left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i-IN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93EE9F4F-E6AB-473F-B260-FF62A42A9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8858" y="2606040"/>
                      <a:ext cx="1665138" cy="3429146"/>
                    </a:xfrm>
                    <a:prstGeom prst="rect">
                      <a:avLst/>
                    </a:prstGeom>
                    <a:solidFill>
                      <a:srgbClr val="E1FFFF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i-IN"/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B4BDE026-12BF-4754-A557-03A64E79E0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9242" y="2632324"/>
                      <a:ext cx="1537189" cy="3658677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1Right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i-IN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2E524513-EE74-404A-AD29-FEDB9B28A0CF}"/>
                      </a:ext>
                    </a:extLst>
                  </p:cNvPr>
                  <p:cNvGrpSpPr/>
                  <p:nvPr/>
                </p:nvGrpSpPr>
                <p:grpSpPr>
                  <a:xfrm>
                    <a:off x="3741473" y="2937587"/>
                    <a:ext cx="1860335" cy="3279855"/>
                    <a:chOff x="7098009" y="3299210"/>
                    <a:chExt cx="1860335" cy="3279855"/>
                  </a:xfrm>
                  <a:grpFill/>
                </p:grpSpPr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53446D7C-EF6A-4314-BC26-4370EBE674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02932" y="3299210"/>
                      <a:ext cx="1655412" cy="566115"/>
                    </a:xfrm>
                    <a:prstGeom prst="rect">
                      <a:avLst/>
                    </a:prstGeom>
                    <a:noFill/>
                    <a:ln>
                      <a:noFill/>
                      <a:prstDash val="dash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 rtl="1"/>
                      <a:r>
                        <a:rPr lang="ar-BH" sz="24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رحلة إلى البحر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9A9E29F3-BCFC-4639-AC11-9FA137C2B2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98009" y="5498654"/>
                      <a:ext cx="1741945" cy="1080411"/>
                    </a:xfrm>
                    <a:prstGeom prst="rect">
                      <a:avLst/>
                    </a:prstGeom>
                    <a:noFill/>
                    <a:ln>
                      <a:noFill/>
                      <a:prstDash val="dash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 rtl="1"/>
                      <a:r>
                        <a:rPr lang="ar-BH" b="1" dirty="0">
                          <a:solidFill>
                            <a:srgbClr val="FF33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جاسم محمد</a:t>
                      </a:r>
                    </a:p>
                    <a:p>
                      <a:pPr algn="ctr" rtl="1"/>
                      <a:r>
                        <a:rPr lang="ar-BH" b="1" dirty="0">
                          <a:solidFill>
                            <a:srgbClr val="FF33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 أ</a:t>
                      </a:r>
                    </a:p>
                    <a:p>
                      <a:pPr algn="ctr" rtl="1"/>
                      <a:r>
                        <a:rPr lang="ar-BH" b="1" dirty="0">
                          <a:solidFill>
                            <a:srgbClr val="FF33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اللغة العربية</a:t>
                      </a:r>
                    </a:p>
                  </p:txBody>
                </p:sp>
              </p:grp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45E2FC-395B-4C7A-81CC-5B751F16DF2E}"/>
                    </a:ext>
                  </a:extLst>
                </p:cNvPr>
                <p:cNvSpPr txBox="1"/>
                <p:nvPr/>
              </p:nvSpPr>
              <p:spPr>
                <a:xfrm>
                  <a:off x="2176910" y="2770305"/>
                  <a:ext cx="1837477" cy="349332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  <a:prstDash val="dash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 rtl="1"/>
                  <a:r>
                    <a:rPr lang="ar-BH" sz="2100" b="1" dirty="0">
                      <a:solidFill>
                        <a:sysClr val="windowText" lastClr="000000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في عطلة الأسبوع ذهبنا أنا وعائلتي إلى البحر.</a:t>
                  </a:r>
                </a:p>
                <a:p>
                  <a:pPr algn="ctr" rtl="1"/>
                  <a:r>
                    <a:rPr lang="ar-BH" sz="2100" b="1" dirty="0">
                      <a:solidFill>
                        <a:sysClr val="windowText" lastClr="000000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كان الجو جميل</a:t>
                  </a:r>
                </a:p>
                <a:p>
                  <a:pPr algn="ctr" rtl="1"/>
                  <a:r>
                    <a:rPr lang="ar-BH" sz="2100" b="1" dirty="0">
                      <a:solidFill>
                        <a:sysClr val="windowText" lastClr="000000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والشمس مشرقة.</a:t>
                  </a: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00" b="1" dirty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r>
                    <a:rPr lang="ar-BH" sz="2100" b="1" dirty="0">
                      <a:solidFill>
                        <a:sysClr val="windowText" lastClr="000000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أنا أحب اللعب بالرمل كثيراً.</a:t>
                  </a:r>
                </a:p>
              </p:txBody>
            </p:sp>
          </p:grpSp>
          <p:pic>
            <p:nvPicPr>
              <p:cNvPr id="25" name="Picture 2" descr="Beach Umbrella Vector Clipart image - Free stock photo - Public ...">
                <a:extLst>
                  <a:ext uri="{FF2B5EF4-FFF2-40B4-BE49-F238E27FC236}">
                    <a16:creationId xmlns:a16="http://schemas.microsoft.com/office/drawing/2014/main" id="{239DEA97-8A81-444D-9F4C-04E985DC6A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9343" y="3584189"/>
                <a:ext cx="1421766" cy="14360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isometricOffAxis2Lef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6" descr="Download free photo of Beach towel,towel,sauna towel,beach,fabric ...">
                <a:extLst>
                  <a:ext uri="{FF2B5EF4-FFF2-40B4-BE49-F238E27FC236}">
                    <a16:creationId xmlns:a16="http://schemas.microsoft.com/office/drawing/2014/main" id="{FC45498A-C2A1-4868-B840-B152C3413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6899" y="4438346"/>
                <a:ext cx="1351324" cy="6756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Beach ball vector drawing | Free SVG">
                <a:extLst>
                  <a:ext uri="{FF2B5EF4-FFF2-40B4-BE49-F238E27FC236}">
                    <a16:creationId xmlns:a16="http://schemas.microsoft.com/office/drawing/2014/main" id="{3F32C2CE-2572-4FAF-80FF-99BDBD8221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9619" y="4329407"/>
                <a:ext cx="425607" cy="4256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Beach | Free Stock Photo | Illustration of a sand castle | # 17135">
                <a:extLst>
                  <a:ext uri="{FF2B5EF4-FFF2-40B4-BE49-F238E27FC236}">
                    <a16:creationId xmlns:a16="http://schemas.microsoft.com/office/drawing/2014/main" id="{44F63F8C-31F6-46A1-A952-8E76482277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441" y="4628593"/>
                <a:ext cx="1065368" cy="7178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D819A6-2C3A-4CD6-9413-D593787FC089}"/>
                  </a:ext>
                </a:extLst>
              </p:cNvPr>
              <p:cNvSpPr txBox="1"/>
              <p:nvPr/>
            </p:nvSpPr>
            <p:spPr>
              <a:xfrm>
                <a:off x="718906" y="2951786"/>
                <a:ext cx="1623488" cy="3294664"/>
              </a:xfrm>
              <a:prstGeom prst="rect">
                <a:avLst/>
              </a:prstGeom>
              <a:noFill/>
              <a:ln>
                <a:noFill/>
                <a:prstDash val="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ContrastingRightFacing"/>
                <a:lightRig rig="threePt" dir="t"/>
              </a:scene3d>
            </p:spPr>
            <p:txBody>
              <a:bodyPr wrap="square" rtlCol="0" anchor="ctr">
                <a:spAutoFit/>
              </a:bodyPr>
              <a:lstStyle/>
              <a:p>
                <a:pPr algn="ctr" rtl="1"/>
                <a:r>
                  <a:rPr lang="ar-BH" sz="21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استمتعنا أنا وأخي</a:t>
                </a:r>
              </a:p>
              <a:p>
                <a:pPr algn="ctr" rtl="1"/>
                <a:r>
                  <a:rPr lang="ar-BH" sz="21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بلعب الكرة على الرمال الناعمة.</a:t>
                </a:r>
              </a:p>
              <a:p>
                <a:pPr algn="ctr" rtl="1"/>
                <a:endParaRPr lang="ar-BH" sz="21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endParaRPr lang="ar-BH" sz="21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endParaRPr lang="ar-BH" sz="12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1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شكراً أبي كانت رحلة جميلة.</a:t>
                </a:r>
              </a:p>
            </p:txBody>
          </p:sp>
        </p:grpSp>
        <p:pic>
          <p:nvPicPr>
            <p:cNvPr id="23" name="Picture 4" descr="Beach ball vector drawing | Free SVG">
              <a:extLst>
                <a:ext uri="{FF2B5EF4-FFF2-40B4-BE49-F238E27FC236}">
                  <a16:creationId xmlns:a16="http://schemas.microsoft.com/office/drawing/2014/main" id="{E752E047-4AC1-4C84-B6D1-84FCB5292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881" y="4772904"/>
              <a:ext cx="598778" cy="59877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DDBDFB9-69EB-4EF6-9F00-30C120820A6F}"/>
              </a:ext>
            </a:extLst>
          </p:cNvPr>
          <p:cNvSpPr/>
          <p:nvPr/>
        </p:nvSpPr>
        <p:spPr>
          <a:xfrm>
            <a:off x="174105" y="162517"/>
            <a:ext cx="283614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1: أن يوضح التلميذ مفهوم المطوية واستخداماتها.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116ED7-E7AE-4E6A-849B-7A3B35E12739}"/>
              </a:ext>
            </a:extLst>
          </p:cNvPr>
          <p:cNvGrpSpPr/>
          <p:nvPr/>
        </p:nvGrpSpPr>
        <p:grpSpPr>
          <a:xfrm>
            <a:off x="3821065" y="149925"/>
            <a:ext cx="4283958" cy="707886"/>
            <a:chOff x="3821065" y="149925"/>
            <a:chExt cx="4283958" cy="707886"/>
          </a:xfrm>
        </p:grpSpPr>
        <p:pic>
          <p:nvPicPr>
            <p:cNvPr id="44" name="Graphic 43" descr="Head with gears">
              <a:extLst>
                <a:ext uri="{FF2B5EF4-FFF2-40B4-BE49-F238E27FC236}">
                  <a16:creationId xmlns:a16="http://schemas.microsoft.com/office/drawing/2014/main" id="{5C77BB92-940B-4260-B4CE-27B00E6C2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21065" y="166409"/>
              <a:ext cx="646331" cy="64633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18F35A-B040-44BF-90C1-F68DFB6DD8E3}"/>
                </a:ext>
              </a:extLst>
            </p:cNvPr>
            <p:cNvSpPr/>
            <p:nvPr/>
          </p:nvSpPr>
          <p:spPr>
            <a:xfrm>
              <a:off x="4432222" y="149925"/>
              <a:ext cx="36728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مفهوم المطوية وأنواعها</a:t>
              </a:r>
              <a:endPara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21EE13A-F370-46A3-91E4-56B740849263}"/>
              </a:ext>
            </a:extLst>
          </p:cNvPr>
          <p:cNvSpPr/>
          <p:nvPr/>
        </p:nvSpPr>
        <p:spPr>
          <a:xfrm>
            <a:off x="25531" y="6450081"/>
            <a:ext cx="512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والتقانة – الصف الثاني الإبتدائي- وحدة تصميم مطوية و إنتاجها</a:t>
            </a:r>
          </a:p>
        </p:txBody>
      </p:sp>
    </p:spTree>
    <p:extLst>
      <p:ext uri="{BB962C8B-B14F-4D97-AF65-F5344CB8AC3E}">
        <p14:creationId xmlns:p14="http://schemas.microsoft.com/office/powerpoint/2010/main" val="33922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23C78C4-2820-49DA-9C84-139BAECC8612}"/>
              </a:ext>
            </a:extLst>
          </p:cNvPr>
          <p:cNvSpPr/>
          <p:nvPr/>
        </p:nvSpPr>
        <p:spPr>
          <a:xfrm>
            <a:off x="0" y="49026"/>
            <a:ext cx="12192000" cy="10156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80932" y="3590802"/>
            <a:ext cx="3672796" cy="2346113"/>
            <a:chOff x="7501975" y="3250395"/>
            <a:chExt cx="4109834" cy="3104762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3" name="Group 42"/>
            <p:cNvGrpSpPr/>
            <p:nvPr/>
          </p:nvGrpSpPr>
          <p:grpSpPr>
            <a:xfrm>
              <a:off x="7501975" y="3250395"/>
              <a:ext cx="4109834" cy="3104762"/>
              <a:chOff x="797745" y="2756089"/>
              <a:chExt cx="4809019" cy="3632961"/>
            </a:xfrm>
            <a:grpFill/>
          </p:grpSpPr>
          <p:grpSp>
            <p:nvGrpSpPr>
              <p:cNvPr id="45" name="Group 44"/>
              <p:cNvGrpSpPr/>
              <p:nvPr/>
            </p:nvGrpSpPr>
            <p:grpSpPr>
              <a:xfrm>
                <a:off x="797745" y="2756089"/>
                <a:ext cx="4809019" cy="3632961"/>
                <a:chOff x="792789" y="2769944"/>
                <a:chExt cx="4809019" cy="3632961"/>
              </a:xfrm>
              <a:grpFill/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792789" y="2769944"/>
                  <a:ext cx="4809019" cy="3632961"/>
                  <a:chOff x="792789" y="2769944"/>
                  <a:chExt cx="4809019" cy="3632961"/>
                </a:xfrm>
                <a:grpFill/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792789" y="2769944"/>
                    <a:ext cx="4679845" cy="3632961"/>
                    <a:chOff x="3647352" y="2606040"/>
                    <a:chExt cx="4679845" cy="3632961"/>
                  </a:xfrm>
                  <a:grpFill/>
                </p:grpSpPr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6671785" y="2663699"/>
                      <a:ext cx="1655412" cy="356520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2Left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i-IN" sz="1400"/>
                    </a:p>
                  </p:txBody>
                </p:sp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5108858" y="2606040"/>
                      <a:ext cx="1665138" cy="342914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i-IN" sz="1400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3647352" y="2642207"/>
                      <a:ext cx="1537188" cy="359679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1Right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i-IN" sz="1400"/>
                    </a:p>
                  </p:txBody>
                </p:sp>
              </p:grp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3741473" y="3043512"/>
                    <a:ext cx="1860335" cy="3058842"/>
                    <a:chOff x="7098009" y="3405135"/>
                    <a:chExt cx="1860335" cy="3058842"/>
                  </a:xfrm>
                  <a:grpFill/>
                </p:grpSpPr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302932" y="3405135"/>
                      <a:ext cx="1655412" cy="354265"/>
                    </a:xfrm>
                    <a:prstGeom prst="rect">
                      <a:avLst/>
                    </a:prstGeom>
                    <a:noFill/>
                    <a:ln>
                      <a:noFill/>
                      <a:prstDash val="dash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 rtl="1"/>
                      <a:r>
                        <a:rPr lang="ar-BH" sz="14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رحلة إلى البحر</a:t>
                      </a:r>
                    </a:p>
                  </p:txBody>
                </p: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7098009" y="5613741"/>
                      <a:ext cx="1741945" cy="850236"/>
                    </a:xfrm>
                    <a:prstGeom prst="rect">
                      <a:avLst/>
                    </a:prstGeom>
                    <a:noFill/>
                    <a:ln>
                      <a:noFill/>
                      <a:prstDash val="dash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isometricOffAxis2Left"/>
                      <a:lightRig rig="threePt" dir="t"/>
                    </a:scene3d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 rtl="1"/>
                      <a:r>
                        <a:rPr lang="ar-BH" sz="1400" b="1" dirty="0">
                          <a:solidFill>
                            <a:srgbClr val="FF33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جاسم محمد</a:t>
                      </a:r>
                    </a:p>
                    <a:p>
                      <a:pPr algn="ctr" rtl="1"/>
                      <a:r>
                        <a:rPr lang="ar-BH" sz="1400" b="1" dirty="0">
                          <a:solidFill>
                            <a:srgbClr val="FF33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 أ</a:t>
                      </a:r>
                    </a:p>
                    <a:p>
                      <a:pPr algn="ctr" rtl="1"/>
                      <a:r>
                        <a:rPr lang="ar-BH" sz="1400" b="1" dirty="0">
                          <a:solidFill>
                            <a:srgbClr val="FF33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اللغة العربية</a:t>
                      </a:r>
                    </a:p>
                  </p:txBody>
                </p:sp>
              </p:grp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2163428" y="3264633"/>
                  <a:ext cx="1837477" cy="2820943"/>
                </a:xfrm>
                <a:prstGeom prst="rect">
                  <a:avLst/>
                </a:prstGeom>
                <a:noFill/>
                <a:ln>
                  <a:noFill/>
                  <a:prstDash val="dash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 rtl="1"/>
                  <a:r>
                    <a:rPr lang="ar-BH" sz="1400" b="1" dirty="0">
                      <a:solidFill>
                        <a:srgbClr val="FF0066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في عطلة الأسبوع ذهبنا أنا وعائلتي إلى البحر.</a:t>
                  </a:r>
                </a:p>
                <a:p>
                  <a:pPr algn="ctr" rtl="1"/>
                  <a:r>
                    <a:rPr lang="ar-BH" sz="1400" b="1" dirty="0">
                      <a:solidFill>
                        <a:srgbClr val="FF0066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كان الجو جميل</a:t>
                  </a:r>
                </a:p>
                <a:p>
                  <a:pPr algn="ctr" rtl="1"/>
                  <a:r>
                    <a:rPr lang="ar-BH" sz="1400" b="1" dirty="0">
                      <a:solidFill>
                        <a:srgbClr val="FF0066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والشمس مشرقة.</a:t>
                  </a:r>
                </a:p>
                <a:p>
                  <a:pPr algn="ctr" rtl="1"/>
                  <a:endParaRPr lang="ar-BH" sz="1400" b="1" dirty="0">
                    <a:solidFill>
                      <a:srgbClr val="FF0066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400" b="1" dirty="0">
                    <a:solidFill>
                      <a:srgbClr val="FF0066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endParaRPr lang="ar-BH" sz="1400" b="1" dirty="0">
                    <a:solidFill>
                      <a:srgbClr val="FF0066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pPr algn="ctr" rtl="1"/>
                  <a:r>
                    <a:rPr lang="ar-BH" sz="1400" b="1" dirty="0">
                      <a:solidFill>
                        <a:srgbClr val="FF0066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أنا أحب اللعب بالرمل كثيراً.</a:t>
                  </a:r>
                </a:p>
              </p:txBody>
            </p:sp>
          </p:grpSp>
          <p:pic>
            <p:nvPicPr>
              <p:cNvPr id="46" name="Picture 2" descr="Beach Umbrella Vector Clipart image - Free stock photo - Public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9343" y="3584189"/>
                <a:ext cx="1421766" cy="143605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isometricOffAxis2Left"/>
                <a:lightRig rig="threePt" dir="t"/>
              </a:scene3d>
            </p:spPr>
          </p:pic>
          <p:pic>
            <p:nvPicPr>
              <p:cNvPr id="49" name="Picture 6" descr="Download free photo of Beach towel,towel,sauna towel,beach,fabric ...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6899" y="4438346"/>
                <a:ext cx="1351324" cy="67566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</p:pic>
          <p:pic>
            <p:nvPicPr>
              <p:cNvPr id="53" name="Picture 4" descr="Beach ball vector drawing | Free SV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9619" y="4329407"/>
                <a:ext cx="425607" cy="42560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</p:pic>
          <p:pic>
            <p:nvPicPr>
              <p:cNvPr id="54" name="Picture 8" descr="Beach | Free Stock Photo | Illustration of a sand castle | # 1713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441" y="4628593"/>
                <a:ext cx="1065368" cy="71787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838861" y="3325026"/>
                <a:ext cx="1622113" cy="2586134"/>
              </a:xfrm>
              <a:prstGeom prst="rect">
                <a:avLst/>
              </a:prstGeom>
              <a:noFill/>
              <a:ln>
                <a:noFill/>
                <a:prstDash val="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ContrastingRightFacing"/>
                <a:lightRig rig="threePt" dir="t"/>
              </a:scene3d>
            </p:spPr>
            <p:txBody>
              <a:bodyPr wrap="square" rtlCol="0" anchor="ctr">
                <a:spAutoFit/>
              </a:bodyPr>
              <a:lstStyle/>
              <a:p>
                <a:pPr algn="ctr" rtl="1"/>
                <a:r>
                  <a:rPr lang="ar-BH" sz="1400" b="1" dirty="0">
                    <a:solidFill>
                      <a:srgbClr val="00B05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استمتعنا أنا وأخي</a:t>
                </a:r>
              </a:p>
              <a:p>
                <a:pPr algn="ctr" rtl="1"/>
                <a:r>
                  <a:rPr lang="ar-BH" sz="1400" b="1" dirty="0">
                    <a:solidFill>
                      <a:srgbClr val="00B05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بلعب الكرة على الرمال الناعمة.</a:t>
                </a:r>
              </a:p>
              <a:p>
                <a:pPr algn="ctr" rtl="1"/>
                <a:endParaRPr lang="ar-BH" sz="14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endParaRPr lang="ar-BH" sz="14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endParaRPr lang="ar-BH" sz="14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endParaRPr lang="ar-BH" sz="14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endParaRPr lang="ar-BH" sz="14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1400" b="1" dirty="0">
                    <a:solidFill>
                      <a:srgbClr val="00B05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شكراً أبي كانت رحلة جميلة.</a:t>
                </a:r>
              </a:p>
            </p:txBody>
          </p:sp>
        </p:grpSp>
        <p:pic>
          <p:nvPicPr>
            <p:cNvPr id="44" name="Picture 4" descr="Beach ball vector drawing | Free SV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183" y="4772911"/>
              <a:ext cx="598778" cy="598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threePt" dir="t"/>
            </a:scene3d>
          </p:spPr>
        </p:pic>
      </p:grp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3" t="36249" r="17781" b="12640"/>
          <a:stretch/>
        </p:blipFill>
        <p:spPr>
          <a:xfrm>
            <a:off x="2830973" y="3770635"/>
            <a:ext cx="1622322" cy="212905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1945" r="18174" b="63472"/>
          <a:stretch/>
        </p:blipFill>
        <p:spPr>
          <a:xfrm>
            <a:off x="5102146" y="3619616"/>
            <a:ext cx="1940592" cy="2003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0" t="32593" r="34283" b="38074"/>
          <a:stretch/>
        </p:blipFill>
        <p:spPr>
          <a:xfrm>
            <a:off x="529777" y="3691695"/>
            <a:ext cx="1940592" cy="20438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86BA657-5455-4ECA-A06D-29B858480AF4}"/>
              </a:ext>
            </a:extLst>
          </p:cNvPr>
          <p:cNvGrpSpPr/>
          <p:nvPr/>
        </p:nvGrpSpPr>
        <p:grpSpPr>
          <a:xfrm>
            <a:off x="8882618" y="5852049"/>
            <a:ext cx="836285" cy="522483"/>
            <a:chOff x="8882618" y="5852049"/>
            <a:chExt cx="836285" cy="522483"/>
          </a:xfrm>
        </p:grpSpPr>
        <p:sp>
          <p:nvSpPr>
            <p:cNvPr id="93" name="Oval 92"/>
            <p:cNvSpPr/>
            <p:nvPr/>
          </p:nvSpPr>
          <p:spPr>
            <a:xfrm>
              <a:off x="8882618" y="5853186"/>
              <a:ext cx="836285" cy="52134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915092" y="5852049"/>
              <a:ext cx="739034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طيّتان</a:t>
              </a:r>
              <a:endParaRPr lang="hi-IN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DDBDFB9-69EB-4EF6-9F00-30C120820A6F}"/>
              </a:ext>
            </a:extLst>
          </p:cNvPr>
          <p:cNvSpPr/>
          <p:nvPr/>
        </p:nvSpPr>
        <p:spPr>
          <a:xfrm>
            <a:off x="82798" y="209542"/>
            <a:ext cx="272473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1: أن يوضح التلميذ مفهوم المطوية واستخداماتها.</a:t>
            </a: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8EA6ABE2-66CA-49DF-873F-09EDB9F3B083}"/>
              </a:ext>
            </a:extLst>
          </p:cNvPr>
          <p:cNvSpPr/>
          <p:nvPr/>
        </p:nvSpPr>
        <p:spPr>
          <a:xfrm>
            <a:off x="8171928" y="2838948"/>
            <a:ext cx="2017749" cy="894381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مطوية قصصية:</a:t>
            </a: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لعرض قصة قصيرة</a:t>
            </a:r>
            <a:endParaRPr lang="hi-IN" sz="2000" b="1" dirty="0">
              <a:solidFill>
                <a:schemeClr val="tx1"/>
              </a:solidFill>
            </a:endParaRP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F4815B07-CB24-412E-BBEA-D5518172EF88}"/>
              </a:ext>
            </a:extLst>
          </p:cNvPr>
          <p:cNvSpPr/>
          <p:nvPr/>
        </p:nvSpPr>
        <p:spPr>
          <a:xfrm>
            <a:off x="5165756" y="2849924"/>
            <a:ext cx="2017749" cy="819196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مطوية قائمة طعام:</a:t>
            </a: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الأعلان عن الطعام </a:t>
            </a:r>
            <a:endParaRPr lang="hi-IN" sz="2000" b="1" dirty="0">
              <a:solidFill>
                <a:schemeClr val="tx1"/>
              </a:solidFill>
            </a:endParaRP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0AC3E8C-76AD-4842-B538-B5494230DF11}"/>
              </a:ext>
            </a:extLst>
          </p:cNvPr>
          <p:cNvSpPr/>
          <p:nvPr/>
        </p:nvSpPr>
        <p:spPr>
          <a:xfrm>
            <a:off x="2347524" y="2863227"/>
            <a:ext cx="2525220" cy="819196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1800" b="1" dirty="0">
                <a:solidFill>
                  <a:schemeClr val="tx1"/>
                </a:solidFill>
              </a:rPr>
              <a:t>مطوية تعليمية:</a:t>
            </a:r>
          </a:p>
          <a:p>
            <a:pPr algn="ctr"/>
            <a:r>
              <a:rPr lang="ar-BH" b="1" dirty="0">
                <a:solidFill>
                  <a:schemeClr val="tx1"/>
                </a:solidFill>
              </a:rPr>
              <a:t>تحتوي معلومات عن موضوع</a:t>
            </a:r>
            <a:endParaRPr lang="hi-IN" sz="1800" b="1" dirty="0">
              <a:solidFill>
                <a:schemeClr val="tx1"/>
              </a:solidFill>
            </a:endParaRP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AD61F91B-8545-4AB5-A4AF-24FCCB904911}"/>
              </a:ext>
            </a:extLst>
          </p:cNvPr>
          <p:cNvSpPr/>
          <p:nvPr/>
        </p:nvSpPr>
        <p:spPr>
          <a:xfrm>
            <a:off x="147669" y="2861673"/>
            <a:ext cx="2017749" cy="819196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مطوية التقويم السنوي </a:t>
            </a: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لعرض  تواريخ أيام السنة</a:t>
            </a:r>
            <a:endParaRPr lang="hi-IN" sz="2000" b="1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24776D-FF33-4144-9F1A-B525B862ED75}"/>
              </a:ext>
            </a:extLst>
          </p:cNvPr>
          <p:cNvSpPr txBox="1"/>
          <p:nvPr/>
        </p:nvSpPr>
        <p:spPr>
          <a:xfrm>
            <a:off x="2225674" y="1208080"/>
            <a:ext cx="623885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هذه أمثلة لأهم أنواع المطويات وفق طبيعة </a:t>
            </a:r>
            <a:r>
              <a:rPr lang="ar-BH" sz="28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"استخداماتها"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B8974E7-D6B6-4900-8199-4E822FD366B6}"/>
              </a:ext>
            </a:extLst>
          </p:cNvPr>
          <p:cNvSpPr/>
          <p:nvPr/>
        </p:nvSpPr>
        <p:spPr>
          <a:xfrm>
            <a:off x="51063" y="6488668"/>
            <a:ext cx="512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والتقانة – الصف الثاني الإبتدائي- وحدة تصميم مطوية و إنتاجها</a:t>
            </a:r>
          </a:p>
        </p:txBody>
      </p:sp>
      <p:pic>
        <p:nvPicPr>
          <p:cNvPr id="52" name="Graphic 51" descr="Research">
            <a:extLst>
              <a:ext uri="{FF2B5EF4-FFF2-40B4-BE49-F238E27FC236}">
                <a16:creationId xmlns:a16="http://schemas.microsoft.com/office/drawing/2014/main" id="{45146E9E-1353-4E33-AF75-156A2150FD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38797" y="195888"/>
            <a:ext cx="790769" cy="7907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1FD2E3-B06C-4D47-984C-0520B5E868FD}"/>
              </a:ext>
            </a:extLst>
          </p:cNvPr>
          <p:cNvSpPr/>
          <p:nvPr/>
        </p:nvSpPr>
        <p:spPr>
          <a:xfrm>
            <a:off x="4767209" y="167159"/>
            <a:ext cx="2358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المطويات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1A7F2-759E-4869-BE17-7EB01A6C9AE4}"/>
              </a:ext>
            </a:extLst>
          </p:cNvPr>
          <p:cNvGrpSpPr/>
          <p:nvPr/>
        </p:nvGrpSpPr>
        <p:grpSpPr>
          <a:xfrm>
            <a:off x="8539704" y="1164377"/>
            <a:ext cx="3504625" cy="2012756"/>
            <a:chOff x="8539704" y="1164377"/>
            <a:chExt cx="3504625" cy="201275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65193DD-C8EB-4B00-A42D-7EE1CB3423B4}"/>
                </a:ext>
              </a:extLst>
            </p:cNvPr>
            <p:cNvGrpSpPr/>
            <p:nvPr/>
          </p:nvGrpSpPr>
          <p:grpSpPr>
            <a:xfrm>
              <a:off x="8611218" y="1164377"/>
              <a:ext cx="3433111" cy="2012756"/>
              <a:chOff x="9047202" y="2709159"/>
              <a:chExt cx="2369179" cy="1588946"/>
            </a:xfrm>
          </p:grpSpPr>
          <p:sp>
            <p:nvSpPr>
              <p:cNvPr id="83" name="Speech Bubble: Rectangle with Corners Rounded 82">
                <a:extLst>
                  <a:ext uri="{FF2B5EF4-FFF2-40B4-BE49-F238E27FC236}">
                    <a16:creationId xmlns:a16="http://schemas.microsoft.com/office/drawing/2014/main" id="{F06FF8B9-EF4E-49A9-B123-575B4C21F41B}"/>
                  </a:ext>
                </a:extLst>
              </p:cNvPr>
              <p:cNvSpPr/>
              <p:nvPr/>
            </p:nvSpPr>
            <p:spPr>
              <a:xfrm>
                <a:off x="9047202" y="2709159"/>
                <a:ext cx="1439415" cy="510755"/>
              </a:xfrm>
              <a:prstGeom prst="wedgeRoundRectCallout">
                <a:avLst>
                  <a:gd name="adj1" fmla="val 83433"/>
                  <a:gd name="adj2" fmla="val 20482"/>
                  <a:gd name="adj3" fmla="val 16667"/>
                </a:avLst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 rtl="1"/>
                <a:endParaRPr lang="en-US" sz="1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endParaRPr lang="ar-BH" sz="1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pic>
            <p:nvPicPr>
              <p:cNvPr id="85" name="Picture 10" descr="Question Worry Wonder - Free vector graphic on Pixabay">
                <a:extLst>
                  <a:ext uri="{FF2B5EF4-FFF2-40B4-BE49-F238E27FC236}">
                    <a16:creationId xmlns:a16="http://schemas.microsoft.com/office/drawing/2014/main" id="{4A0C4690-F3D8-4668-8AB4-65636BA7B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676492" y="2818326"/>
                <a:ext cx="739889" cy="1479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4BBAFA-0FFE-4238-B055-DEE1685C85A1}"/>
                </a:ext>
              </a:extLst>
            </p:cNvPr>
            <p:cNvSpPr/>
            <p:nvPr/>
          </p:nvSpPr>
          <p:spPr>
            <a:xfrm>
              <a:off x="8539704" y="1292518"/>
              <a:ext cx="23648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 هي أنواع المطويات؟</a:t>
              </a:r>
              <a:endPara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D272CE-47CD-483F-95F9-BE43F9CCA4C7}"/>
              </a:ext>
            </a:extLst>
          </p:cNvPr>
          <p:cNvGrpSpPr/>
          <p:nvPr/>
        </p:nvGrpSpPr>
        <p:grpSpPr>
          <a:xfrm>
            <a:off x="4498338" y="1927126"/>
            <a:ext cx="6082589" cy="646986"/>
            <a:chOff x="4498338" y="1927126"/>
            <a:chExt cx="6082589" cy="646986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1A139E24-A58E-47EA-8AEC-BACB3AC88CD2}"/>
                </a:ext>
              </a:extLst>
            </p:cNvPr>
            <p:cNvSpPr/>
            <p:nvPr/>
          </p:nvSpPr>
          <p:spPr>
            <a:xfrm>
              <a:off x="4729566" y="1927126"/>
              <a:ext cx="5692030" cy="646986"/>
            </a:xfrm>
            <a:prstGeom prst="wedgeRoundRectCallout">
              <a:avLst>
                <a:gd name="adj1" fmla="val 70458"/>
                <a:gd name="adj2" fmla="val -67373"/>
                <a:gd name="adj3" fmla="val 16667"/>
              </a:avLst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 rtl="1"/>
              <a:endParaRPr lang="ar-BH" sz="1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BH" sz="1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C07B2E-5744-4C10-8DDE-7E281FAF17E0}"/>
                </a:ext>
              </a:extLst>
            </p:cNvPr>
            <p:cNvSpPr/>
            <p:nvPr/>
          </p:nvSpPr>
          <p:spPr>
            <a:xfrm>
              <a:off x="4498338" y="2009905"/>
              <a:ext cx="60825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هل يمكن أن نستنتج كم طية(ثنية) بكل مطوية من المعروضين؟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7053F53-8048-4831-884F-271A19AAD87E}"/>
              </a:ext>
            </a:extLst>
          </p:cNvPr>
          <p:cNvGrpSpPr/>
          <p:nvPr/>
        </p:nvGrpSpPr>
        <p:grpSpPr>
          <a:xfrm>
            <a:off x="3191991" y="5852617"/>
            <a:ext cx="836285" cy="522483"/>
            <a:chOff x="8882618" y="5852049"/>
            <a:chExt cx="836285" cy="52248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D1CD4C6-7AFA-42CF-8735-A01CF6A7E905}"/>
                </a:ext>
              </a:extLst>
            </p:cNvPr>
            <p:cNvSpPr/>
            <p:nvPr/>
          </p:nvSpPr>
          <p:spPr>
            <a:xfrm>
              <a:off x="8882618" y="5853186"/>
              <a:ext cx="836285" cy="52134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F484854-58E4-4964-94E5-6E3EED06E256}"/>
                </a:ext>
              </a:extLst>
            </p:cNvPr>
            <p:cNvSpPr/>
            <p:nvPr/>
          </p:nvSpPr>
          <p:spPr>
            <a:xfrm>
              <a:off x="8915092" y="5852049"/>
              <a:ext cx="739034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طيّتان</a:t>
              </a:r>
              <a:endParaRPr lang="hi-I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B7A15B1-2C52-4CF7-A479-FE124EC4C834}"/>
              </a:ext>
            </a:extLst>
          </p:cNvPr>
          <p:cNvGrpSpPr/>
          <p:nvPr/>
        </p:nvGrpSpPr>
        <p:grpSpPr>
          <a:xfrm>
            <a:off x="5698006" y="5622754"/>
            <a:ext cx="1032587" cy="830997"/>
            <a:chOff x="8882618" y="5852049"/>
            <a:chExt cx="836285" cy="830997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DD54E9B-C985-4071-9841-4B134E31C10F}"/>
                </a:ext>
              </a:extLst>
            </p:cNvPr>
            <p:cNvSpPr/>
            <p:nvPr/>
          </p:nvSpPr>
          <p:spPr>
            <a:xfrm>
              <a:off x="8882618" y="5853186"/>
              <a:ext cx="836285" cy="52134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7E0273F-BCF2-4817-ACF0-AA8F5BE1CCDB}"/>
                </a:ext>
              </a:extLst>
            </p:cNvPr>
            <p:cNvSpPr/>
            <p:nvPr/>
          </p:nvSpPr>
          <p:spPr>
            <a:xfrm>
              <a:off x="8915092" y="5852049"/>
              <a:ext cx="739034" cy="83099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 طيات</a:t>
              </a:r>
              <a:endParaRPr lang="hi-I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C673AA-3DAC-4AE2-ACBC-7A842AF1DA25}"/>
              </a:ext>
            </a:extLst>
          </p:cNvPr>
          <p:cNvGrpSpPr/>
          <p:nvPr/>
        </p:nvGrpSpPr>
        <p:grpSpPr>
          <a:xfrm>
            <a:off x="1166431" y="5600887"/>
            <a:ext cx="1032587" cy="830997"/>
            <a:chOff x="8882618" y="5852049"/>
            <a:chExt cx="836285" cy="830997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0D79C86-718F-46A5-9E8E-A1AD797ACBFC}"/>
                </a:ext>
              </a:extLst>
            </p:cNvPr>
            <p:cNvSpPr/>
            <p:nvPr/>
          </p:nvSpPr>
          <p:spPr>
            <a:xfrm>
              <a:off x="8882618" y="5853186"/>
              <a:ext cx="836285" cy="52134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4F62D4-BC97-4042-9295-BDB1A31A26D3}"/>
                </a:ext>
              </a:extLst>
            </p:cNvPr>
            <p:cNvSpPr/>
            <p:nvPr/>
          </p:nvSpPr>
          <p:spPr>
            <a:xfrm>
              <a:off x="8915092" y="5852049"/>
              <a:ext cx="739034" cy="83099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 طيات</a:t>
              </a:r>
              <a:endParaRPr lang="hi-IN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8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5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B7FA2B-1326-4B68-8D69-C3EBF1C94D81}"/>
              </a:ext>
            </a:extLst>
          </p:cNvPr>
          <p:cNvSpPr/>
          <p:nvPr/>
        </p:nvSpPr>
        <p:spPr>
          <a:xfrm>
            <a:off x="203227" y="2026019"/>
            <a:ext cx="11651640" cy="40457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94850A-965C-4EEF-B427-E98AD780951C}"/>
              </a:ext>
            </a:extLst>
          </p:cNvPr>
          <p:cNvSpPr/>
          <p:nvPr/>
        </p:nvSpPr>
        <p:spPr>
          <a:xfrm>
            <a:off x="0" y="49026"/>
            <a:ext cx="12192000" cy="13234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733224" y="242484"/>
            <a:ext cx="3320230" cy="892552"/>
            <a:chOff x="6888820" y="1168871"/>
            <a:chExt cx="5320536" cy="892552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/>
            <p:cNvSpPr/>
            <p:nvPr/>
          </p:nvSpPr>
          <p:spPr>
            <a:xfrm>
              <a:off x="6888820" y="1168871"/>
              <a:ext cx="4168314" cy="8925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rtl="1"/>
              <a:r>
                <a:rPr lang="ar-BH" sz="26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نشاط (1) فحص نماذج (انظر الكتاب صفحة 1)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11" t="2652" r="67319" b="70341"/>
            <a:stretch/>
          </p:blipFill>
          <p:spPr>
            <a:xfrm>
              <a:off x="11057134" y="1208921"/>
              <a:ext cx="1152222" cy="804844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191375" y="2028357"/>
            <a:ext cx="11637923" cy="4056026"/>
            <a:chOff x="1868520" y="2249294"/>
            <a:chExt cx="7480725" cy="3527164"/>
          </a:xfrm>
        </p:grpSpPr>
        <p:sp>
          <p:nvSpPr>
            <p:cNvPr id="53" name="Rectangle 52"/>
            <p:cNvSpPr/>
            <p:nvPr/>
          </p:nvSpPr>
          <p:spPr>
            <a:xfrm>
              <a:off x="8117350" y="5243432"/>
              <a:ext cx="1083821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b="1" dirty="0">
                  <a:solidFill>
                    <a:srgbClr val="0033CC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المستخدم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68520" y="2249294"/>
              <a:ext cx="7480725" cy="3527164"/>
              <a:chOff x="1868520" y="2249294"/>
              <a:chExt cx="7480725" cy="352716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868520" y="2249294"/>
                <a:ext cx="7480725" cy="3527164"/>
                <a:chOff x="1785371" y="2289581"/>
                <a:chExt cx="7480725" cy="3527164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785371" y="2289581"/>
                  <a:ext cx="7480725" cy="3527164"/>
                  <a:chOff x="5299314" y="2299189"/>
                  <a:chExt cx="6265083" cy="264013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299314" y="2299189"/>
                    <a:ext cx="6265083" cy="2640130"/>
                    <a:chOff x="5299314" y="2299189"/>
                    <a:chExt cx="6265083" cy="2640130"/>
                  </a:xfrm>
                </p:grpSpPr>
                <p:cxnSp>
                  <p:nvCxnSpPr>
                    <p:cNvPr id="9" name="Straight Connector 8"/>
                    <p:cNvCxnSpPr/>
                    <p:nvPr/>
                  </p:nvCxnSpPr>
                  <p:spPr>
                    <a:xfrm>
                      <a:off x="10440303" y="2305908"/>
                      <a:ext cx="0" cy="2633411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9433804" y="2299189"/>
                      <a:ext cx="0" cy="2633412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>
                      <a:cxnSpLocks/>
                      <a:stCxn id="7" idx="0"/>
                    </p:cNvCxnSpPr>
                    <p:nvPr/>
                  </p:nvCxnSpPr>
                  <p:spPr>
                    <a:xfrm flipH="1">
                      <a:off x="8391255" y="2305907"/>
                      <a:ext cx="40600" cy="2626694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5299314" y="2305907"/>
                      <a:ext cx="6265082" cy="2626694"/>
                    </a:xfrm>
                    <a:prstGeom prst="rect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i-IN"/>
                    </a:p>
                  </p:txBody>
                </p: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 flipH="1">
                      <a:off x="5299314" y="3413427"/>
                      <a:ext cx="6265083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flipH="1">
                      <a:off x="5299314" y="3804014"/>
                      <a:ext cx="6265081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flipH="1">
                      <a:off x="5299314" y="4163828"/>
                      <a:ext cx="625863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>
                      <a:off x="7251755" y="2312231"/>
                      <a:ext cx="3358" cy="262037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10523637" y="3446802"/>
                    <a:ext cx="802502" cy="1024250"/>
                    <a:chOff x="10523637" y="3446802"/>
                    <a:chExt cx="802502" cy="1024250"/>
                  </a:xfrm>
                </p:grpSpPr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10618601" y="3446802"/>
                      <a:ext cx="566545" cy="3005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rtl="1"/>
                      <a:r>
                        <a:rPr lang="ar-BH" sz="2400" b="1" dirty="0">
                          <a:solidFill>
                            <a:srgbClr val="0033C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النوع</a:t>
                      </a:r>
                    </a:p>
                  </p:txBody>
                </p:sp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10523637" y="3796752"/>
                      <a:ext cx="758726" cy="3005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rtl="1"/>
                      <a:r>
                        <a:rPr lang="ar-BH" sz="2400" b="1" dirty="0">
                          <a:solidFill>
                            <a:srgbClr val="0033C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منها</a:t>
                      </a:r>
                    </a:p>
                  </p:txBody>
                </p: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10540275" y="4170547"/>
                      <a:ext cx="785864" cy="3005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rtl="1"/>
                      <a:r>
                        <a:rPr lang="ar-BH" sz="2400" b="1" dirty="0">
                          <a:solidFill>
                            <a:srgbClr val="0033C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الطيّات</a:t>
                      </a:r>
                    </a:p>
                  </p:txBody>
                </p:sp>
              </p:grpSp>
            </p:grp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785371" y="5236123"/>
                  <a:ext cx="747302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2986201" y="2307005"/>
                  <a:ext cx="4010" cy="350076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Rectangle 110"/>
              <p:cNvSpPr/>
              <p:nvPr/>
            </p:nvSpPr>
            <p:spPr>
              <a:xfrm>
                <a:off x="8161346" y="2895339"/>
                <a:ext cx="1083821" cy="401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BH" sz="2400" b="1" dirty="0">
                    <a:solidFill>
                      <a:srgbClr val="0033CC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المطوية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48730" y="2018703"/>
            <a:ext cx="9558493" cy="1697920"/>
            <a:chOff x="1859781" y="2333570"/>
            <a:chExt cx="6174455" cy="1357962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3"/>
            <a:srcRect l="57362" t="70561" r="36492" b="17997"/>
            <a:stretch/>
          </p:blipFill>
          <p:spPr>
            <a:xfrm>
              <a:off x="5650605" y="2431968"/>
              <a:ext cx="1056729" cy="1238178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4"/>
            <a:srcRect l="58380" t="33952" r="37175" b="43703"/>
            <a:stretch/>
          </p:blipFill>
          <p:spPr>
            <a:xfrm>
              <a:off x="4637750" y="2393012"/>
              <a:ext cx="586499" cy="127638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6" t="36944" r="15593" b="13611"/>
            <a:stretch/>
          </p:blipFill>
          <p:spPr>
            <a:xfrm>
              <a:off x="3117083" y="2333570"/>
              <a:ext cx="1009651" cy="1357962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7" t="1945" r="18174" b="63472"/>
            <a:stretch/>
          </p:blipFill>
          <p:spPr>
            <a:xfrm>
              <a:off x="6881969" y="2475800"/>
              <a:ext cx="1152267" cy="1157899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0" t="32593" r="34283" b="38074"/>
            <a:stretch/>
          </p:blipFill>
          <p:spPr>
            <a:xfrm>
              <a:off x="1859781" y="2413003"/>
              <a:ext cx="1196056" cy="1259676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D79C3C8-FD72-48AE-8877-1FE44F1A9A27}"/>
              </a:ext>
            </a:extLst>
          </p:cNvPr>
          <p:cNvSpPr/>
          <p:nvPr/>
        </p:nvSpPr>
        <p:spPr>
          <a:xfrm>
            <a:off x="8733224" y="1472623"/>
            <a:ext cx="3390185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7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أفحص وأحلل المطويات التالية :</a:t>
            </a:r>
            <a:endParaRPr lang="ar-BH" sz="27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2A1F3D-5C33-47D0-AF86-529BA9752434}"/>
              </a:ext>
            </a:extLst>
          </p:cNvPr>
          <p:cNvSpPr/>
          <p:nvPr/>
        </p:nvSpPr>
        <p:spPr>
          <a:xfrm>
            <a:off x="148730" y="186481"/>
            <a:ext cx="351225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الهدف2: أن يحلل التلميذ المطويات من خلال فحصها من حيث النوع، الغرض منها، وعدد الطيّات، المستخدم.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DBDAC1-3B57-4D29-A559-8C0856C2A61E}"/>
              </a:ext>
            </a:extLst>
          </p:cNvPr>
          <p:cNvSpPr/>
          <p:nvPr/>
        </p:nvSpPr>
        <p:spPr>
          <a:xfrm>
            <a:off x="51063" y="6488668"/>
            <a:ext cx="512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والتقانة – الصف الثاني الإبتدائي- وحدة تصميم مطوية و إنتاجها</a:t>
            </a:r>
          </a:p>
        </p:txBody>
      </p:sp>
      <p:pic>
        <p:nvPicPr>
          <p:cNvPr id="44" name="Graphic 43" descr="Research">
            <a:extLst>
              <a:ext uri="{FF2B5EF4-FFF2-40B4-BE49-F238E27FC236}">
                <a16:creationId xmlns:a16="http://schemas.microsoft.com/office/drawing/2014/main" id="{03671741-C559-423B-ADC0-955C4D1E3A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0097" y="242484"/>
            <a:ext cx="814405" cy="8144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DFA4C1-6928-499A-9A48-B39D5E723857}"/>
              </a:ext>
            </a:extLst>
          </p:cNvPr>
          <p:cNvSpPr/>
          <p:nvPr/>
        </p:nvSpPr>
        <p:spPr>
          <a:xfrm>
            <a:off x="4796737" y="320256"/>
            <a:ext cx="2494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المطويات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C6B5BB-9C50-440F-B4B9-B78EC7007149}"/>
              </a:ext>
            </a:extLst>
          </p:cNvPr>
          <p:cNvSpPr/>
          <p:nvPr/>
        </p:nvSpPr>
        <p:spPr>
          <a:xfrm>
            <a:off x="8680963" y="5436678"/>
            <a:ext cx="50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أبي</a:t>
            </a:r>
            <a:endParaRPr lang="hi-IN" sz="28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57C22E-C25F-4648-A856-B9EC0A29B107}"/>
              </a:ext>
            </a:extLst>
          </p:cNvPr>
          <p:cNvSpPr/>
          <p:nvPr/>
        </p:nvSpPr>
        <p:spPr>
          <a:xfrm>
            <a:off x="6527468" y="5445780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أخوتي</a:t>
            </a:r>
            <a:endParaRPr lang="hi-IN" sz="28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637C0CD-A84B-4111-8236-135C096A501D}"/>
              </a:ext>
            </a:extLst>
          </p:cNvPr>
          <p:cNvSpPr/>
          <p:nvPr/>
        </p:nvSpPr>
        <p:spPr>
          <a:xfrm>
            <a:off x="4462563" y="5426923"/>
            <a:ext cx="686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أختي</a:t>
            </a:r>
            <a:endParaRPr lang="hi-IN" sz="2800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2F3CCD4-0CF8-48BE-B878-74DB55D011E9}"/>
              </a:ext>
            </a:extLst>
          </p:cNvPr>
          <p:cNvSpPr/>
          <p:nvPr/>
        </p:nvSpPr>
        <p:spPr>
          <a:xfrm>
            <a:off x="2775528" y="5492502"/>
            <a:ext cx="43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أنا</a:t>
            </a:r>
            <a:endParaRPr lang="hi-IN" sz="2800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C1292B-5522-4157-8938-18CF85BB0A51}"/>
              </a:ext>
            </a:extLst>
          </p:cNvPr>
          <p:cNvSpPr/>
          <p:nvPr/>
        </p:nvSpPr>
        <p:spPr>
          <a:xfrm>
            <a:off x="8072800" y="3803106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طعام</a:t>
            </a:r>
            <a:endParaRPr lang="hi-IN" sz="2800" b="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EDFA326-6F62-48A2-A9CE-1E27B945C46A}"/>
              </a:ext>
            </a:extLst>
          </p:cNvPr>
          <p:cNvSpPr/>
          <p:nvPr/>
        </p:nvSpPr>
        <p:spPr>
          <a:xfrm>
            <a:off x="6363263" y="3822562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ترفيهية</a:t>
            </a:r>
            <a:endParaRPr lang="hi-IN" sz="2800" b="1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9C0762D-F87B-4DD8-898C-0E92A80D9235}"/>
              </a:ext>
            </a:extLst>
          </p:cNvPr>
          <p:cNvSpPr/>
          <p:nvPr/>
        </p:nvSpPr>
        <p:spPr>
          <a:xfrm>
            <a:off x="4065262" y="3758586"/>
            <a:ext cx="133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قصصية</a:t>
            </a:r>
            <a:endParaRPr lang="hi-IN" sz="2800" b="1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6A441D0-C393-4063-A91A-AA6E6B5D47B1}"/>
              </a:ext>
            </a:extLst>
          </p:cNvPr>
          <p:cNvSpPr/>
          <p:nvPr/>
        </p:nvSpPr>
        <p:spPr>
          <a:xfrm>
            <a:off x="2533233" y="3765249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تعليمية</a:t>
            </a:r>
            <a:endParaRPr lang="hi-IN" sz="2800" b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5B52154-1C88-4678-955A-513A6D6B3595}"/>
              </a:ext>
            </a:extLst>
          </p:cNvPr>
          <p:cNvSpPr/>
          <p:nvPr/>
        </p:nvSpPr>
        <p:spPr>
          <a:xfrm>
            <a:off x="7715077" y="4339717"/>
            <a:ext cx="210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إعلان أو تسويق </a:t>
            </a:r>
            <a:endParaRPr lang="hi-IN" sz="2800" b="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2F26CC-B73E-4FF3-95C5-0ECE306F4CCA}"/>
              </a:ext>
            </a:extLst>
          </p:cNvPr>
          <p:cNvSpPr/>
          <p:nvPr/>
        </p:nvSpPr>
        <p:spPr>
          <a:xfrm>
            <a:off x="6512196" y="4389754"/>
            <a:ext cx="739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للعب</a:t>
            </a:r>
            <a:endParaRPr lang="hi-IN" sz="2800" b="1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1453819-43E7-4296-8A46-A7941287519A}"/>
              </a:ext>
            </a:extLst>
          </p:cNvPr>
          <p:cNvSpPr/>
          <p:nvPr/>
        </p:nvSpPr>
        <p:spPr>
          <a:xfrm>
            <a:off x="4197114" y="4406290"/>
            <a:ext cx="1150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للقراءة</a:t>
            </a:r>
            <a:endParaRPr lang="hi-IN" sz="28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CD40F6-E7B3-4F68-BCBF-B2E35DD67FC3}"/>
              </a:ext>
            </a:extLst>
          </p:cNvPr>
          <p:cNvSpPr/>
          <p:nvPr/>
        </p:nvSpPr>
        <p:spPr>
          <a:xfrm>
            <a:off x="2601712" y="4350221"/>
            <a:ext cx="835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للتعلم</a:t>
            </a:r>
            <a:endParaRPr lang="hi-IN" sz="2800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07373D-5676-4EE2-92CB-527D601FB14C}"/>
              </a:ext>
            </a:extLst>
          </p:cNvPr>
          <p:cNvSpPr/>
          <p:nvPr/>
        </p:nvSpPr>
        <p:spPr>
          <a:xfrm>
            <a:off x="8796371" y="4912974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hi-IN" sz="2800" b="1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38C3736-78DE-42D0-99F8-076C8438198F}"/>
              </a:ext>
            </a:extLst>
          </p:cNvPr>
          <p:cNvSpPr/>
          <p:nvPr/>
        </p:nvSpPr>
        <p:spPr>
          <a:xfrm>
            <a:off x="6692734" y="4943067"/>
            <a:ext cx="476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hi-IN" sz="28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F545EB8-29CA-446B-AE4D-76F645EE478A}"/>
              </a:ext>
            </a:extLst>
          </p:cNvPr>
          <p:cNvSpPr/>
          <p:nvPr/>
        </p:nvSpPr>
        <p:spPr>
          <a:xfrm>
            <a:off x="4644885" y="4922044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hi-IN" sz="2800" b="1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4567848-1774-4BD6-A3B8-968132623C0B}"/>
              </a:ext>
            </a:extLst>
          </p:cNvPr>
          <p:cNvSpPr/>
          <p:nvPr/>
        </p:nvSpPr>
        <p:spPr>
          <a:xfrm>
            <a:off x="2842644" y="4926217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hi-IN" sz="2800" b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6C8067C-940A-4CBC-B648-8B24573361D7}"/>
              </a:ext>
            </a:extLst>
          </p:cNvPr>
          <p:cNvSpPr/>
          <p:nvPr/>
        </p:nvSpPr>
        <p:spPr>
          <a:xfrm>
            <a:off x="384758" y="3811228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 سنوي</a:t>
            </a:r>
            <a:endParaRPr lang="hi-IN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D31AAE8-CC9E-425D-9E09-2ED78B593704}"/>
              </a:ext>
            </a:extLst>
          </p:cNvPr>
          <p:cNvSpPr/>
          <p:nvPr/>
        </p:nvSpPr>
        <p:spPr>
          <a:xfrm>
            <a:off x="395231" y="4335784"/>
            <a:ext cx="1337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تأريخ الأيام </a:t>
            </a:r>
            <a:endParaRPr lang="hi-IN" sz="28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0C982B8-FB15-49E4-B91B-33D1B9D724AA}"/>
              </a:ext>
            </a:extLst>
          </p:cNvPr>
          <p:cNvSpPr/>
          <p:nvPr/>
        </p:nvSpPr>
        <p:spPr>
          <a:xfrm>
            <a:off x="892134" y="4932994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hi-IN" sz="2800" b="1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D4A0A0B-EB17-4D71-8014-14CF5C10DA23}"/>
              </a:ext>
            </a:extLst>
          </p:cNvPr>
          <p:cNvSpPr/>
          <p:nvPr/>
        </p:nvSpPr>
        <p:spPr>
          <a:xfrm>
            <a:off x="805744" y="5445780"/>
            <a:ext cx="55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</a:t>
            </a:r>
            <a:endParaRPr lang="hi-IN" sz="2800" b="1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63562F-37BA-44F4-8E2E-7CE7EEA59743}"/>
              </a:ext>
            </a:extLst>
          </p:cNvPr>
          <p:cNvSpPr/>
          <p:nvPr/>
        </p:nvSpPr>
        <p:spPr>
          <a:xfrm>
            <a:off x="3780317" y="1485151"/>
            <a:ext cx="3511014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7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والآن فلنتأكد من إجاباتنا معاً:</a:t>
            </a:r>
            <a:endParaRPr lang="ar-BH" sz="27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93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6" grpId="0"/>
      <p:bldP spid="54" grpId="0"/>
      <p:bldP spid="55" grpId="0"/>
      <p:bldP spid="56" grpId="0"/>
      <p:bldP spid="58" grpId="0"/>
      <p:bldP spid="60" grpId="0"/>
      <p:bldP spid="64" grpId="0"/>
      <p:bldP spid="65" grpId="0"/>
      <p:bldP spid="67" grpId="0"/>
      <p:bldP spid="68" grpId="0"/>
      <p:bldP spid="72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AB5E87-ADE5-4B50-8E73-92777F2A5E73}"/>
              </a:ext>
            </a:extLst>
          </p:cNvPr>
          <p:cNvSpPr/>
          <p:nvPr/>
        </p:nvSpPr>
        <p:spPr>
          <a:xfrm>
            <a:off x="3147985" y="1780517"/>
            <a:ext cx="5943117" cy="25755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254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8" name="TextBox 57"/>
          <p:cNvSpPr txBox="1"/>
          <p:nvPr/>
        </p:nvSpPr>
        <p:spPr>
          <a:xfrm>
            <a:off x="3337832" y="2281654"/>
            <a:ext cx="5685877" cy="132343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 rtl="1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نهاية الدرس</a:t>
            </a:r>
          </a:p>
          <a:p>
            <a:pPr algn="ctr" rtl="1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نتمنى لكم التوفيق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</a:t>
            </a:r>
            <a:endParaRPr lang="ar-BH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60C5EC-3AA1-47E0-8F92-970A11544D4E}"/>
              </a:ext>
            </a:extLst>
          </p:cNvPr>
          <p:cNvSpPr/>
          <p:nvPr/>
        </p:nvSpPr>
        <p:spPr>
          <a:xfrm>
            <a:off x="51063" y="6488668"/>
            <a:ext cx="512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والتقانة – الصف الثاني الإبتدائي- وحدة تصميم مطوية و إنتاجها</a:t>
            </a:r>
          </a:p>
        </p:txBody>
      </p:sp>
    </p:spTree>
    <p:extLst>
      <p:ext uri="{BB962C8B-B14F-4D97-AF65-F5344CB8AC3E}">
        <p14:creationId xmlns:p14="http://schemas.microsoft.com/office/powerpoint/2010/main" val="23440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10520</TotalTime>
  <Words>439</Words>
  <Application>Microsoft Office PowerPoint</Application>
  <PresentationFormat>Widescreen</PresentationFormat>
  <Paragraphs>163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Adobe Arabic</vt:lpstr>
      <vt:lpstr>Arial</vt:lpstr>
      <vt:lpstr>Calibri</vt:lpstr>
      <vt:lpstr>Calibri Light</vt:lpstr>
      <vt:lpstr>Sakkal Majalla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Dell</cp:lastModifiedBy>
  <cp:revision>924</cp:revision>
  <dcterms:created xsi:type="dcterms:W3CDTF">2020-07-17T08:02:31Z</dcterms:created>
  <dcterms:modified xsi:type="dcterms:W3CDTF">2020-10-08T19:45:49Z</dcterms:modified>
</cp:coreProperties>
</file>