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61"/>
  </p:notesMasterIdLst>
  <p:handoutMasterIdLst>
    <p:handoutMasterId r:id="rId62"/>
  </p:handoutMasterIdLst>
  <p:sldIdLst>
    <p:sldId id="582" r:id="rId2"/>
    <p:sldId id="613" r:id="rId3"/>
    <p:sldId id="583" r:id="rId4"/>
    <p:sldId id="548" r:id="rId5"/>
    <p:sldId id="550" r:id="rId6"/>
    <p:sldId id="551" r:id="rId7"/>
    <p:sldId id="628" r:id="rId8"/>
    <p:sldId id="552" r:id="rId9"/>
    <p:sldId id="622" r:id="rId10"/>
    <p:sldId id="625" r:id="rId11"/>
    <p:sldId id="555" r:id="rId12"/>
    <p:sldId id="556" r:id="rId13"/>
    <p:sldId id="614" r:id="rId14"/>
    <p:sldId id="615" r:id="rId15"/>
    <p:sldId id="562" r:id="rId16"/>
    <p:sldId id="629" r:id="rId17"/>
    <p:sldId id="630" r:id="rId18"/>
    <p:sldId id="631" r:id="rId19"/>
    <p:sldId id="632" r:id="rId20"/>
    <p:sldId id="633" r:id="rId21"/>
    <p:sldId id="560" r:id="rId22"/>
    <p:sldId id="589" r:id="rId23"/>
    <p:sldId id="623" r:id="rId24"/>
    <p:sldId id="590" r:id="rId25"/>
    <p:sldId id="634" r:id="rId26"/>
    <p:sldId id="624" r:id="rId27"/>
    <p:sldId id="563" r:id="rId28"/>
    <p:sldId id="591" r:id="rId29"/>
    <p:sldId id="564" r:id="rId30"/>
    <p:sldId id="592" r:id="rId31"/>
    <p:sldId id="601" r:id="rId32"/>
    <p:sldId id="566" r:id="rId33"/>
    <p:sldId id="635" r:id="rId34"/>
    <p:sldId id="567" r:id="rId35"/>
    <p:sldId id="602" r:id="rId36"/>
    <p:sldId id="626" r:id="rId37"/>
    <p:sldId id="605" r:id="rId38"/>
    <p:sldId id="618" r:id="rId39"/>
    <p:sldId id="636" r:id="rId40"/>
    <p:sldId id="637" r:id="rId41"/>
    <p:sldId id="616" r:id="rId42"/>
    <p:sldId id="568" r:id="rId43"/>
    <p:sldId id="593" r:id="rId44"/>
    <p:sldId id="638" r:id="rId45"/>
    <p:sldId id="639" r:id="rId46"/>
    <p:sldId id="620" r:id="rId47"/>
    <p:sldId id="627" r:id="rId48"/>
    <p:sldId id="577" r:id="rId49"/>
    <p:sldId id="603" r:id="rId50"/>
    <p:sldId id="599" r:id="rId51"/>
    <p:sldId id="588" r:id="rId52"/>
    <p:sldId id="580" r:id="rId53"/>
    <p:sldId id="621" r:id="rId54"/>
    <p:sldId id="607" r:id="rId55"/>
    <p:sldId id="608" r:id="rId56"/>
    <p:sldId id="609" r:id="rId57"/>
    <p:sldId id="610" r:id="rId58"/>
    <p:sldId id="611" r:id="rId59"/>
    <p:sldId id="612" r:id="rId60"/>
  </p:sldIdLst>
  <p:sldSz cx="9144000" cy="6858000" type="screen4x3"/>
  <p:notesSz cx="6858000" cy="9144000"/>
  <p:custDataLst>
    <p:tags r:id="rId63"/>
  </p:custDataLst>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99"/>
    <a:srgbClr val="00CC99"/>
    <a:srgbClr val="034694"/>
    <a:srgbClr val="9900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8" autoAdjust="0"/>
    <p:restoredTop sz="87814" autoAdjust="0"/>
  </p:normalViewPr>
  <p:slideViewPr>
    <p:cSldViewPr>
      <p:cViewPr>
        <p:scale>
          <a:sx n="30" d="100"/>
          <a:sy n="30" d="100"/>
        </p:scale>
        <p:origin x="-18" y="-324"/>
      </p:cViewPr>
      <p:guideLst>
        <p:guide orient="horz" pos="624"/>
        <p:guide orient="horz" pos="2160"/>
        <p:guide pos="5568"/>
        <p:guide pos="2880"/>
        <p:guide pos="192"/>
      </p:guideLst>
    </p:cSldViewPr>
  </p:slideViewPr>
  <p:outlineViewPr>
    <p:cViewPr>
      <p:scale>
        <a:sx n="33" d="100"/>
        <a:sy n="33" d="100"/>
      </p:scale>
      <p:origin x="0" y="9864"/>
    </p:cViewPr>
  </p:outlineViewPr>
  <p:notesTextViewPr>
    <p:cViewPr>
      <p:scale>
        <a:sx n="100" d="100"/>
        <a:sy n="100" d="100"/>
      </p:scale>
      <p:origin x="0" y="0"/>
    </p:cViewPr>
  </p:notesTextViewPr>
  <p:sorterViewPr>
    <p:cViewPr>
      <p:scale>
        <a:sx n="75" d="100"/>
        <a:sy n="75" d="100"/>
      </p:scale>
      <p:origin x="0" y="2054"/>
    </p:cViewPr>
  </p:sorterViewPr>
  <p:notesViewPr>
    <p:cSldViewPr>
      <p:cViewPr varScale="1">
        <p:scale>
          <a:sx n="81" d="100"/>
          <a:sy n="81"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1" sz="1200">
                <a:latin typeface="Times New Roman" pitchFamily="18" charset="0"/>
                <a:cs typeface="+mn-cs"/>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cs typeface="+mn-cs"/>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1" sz="1200">
                <a:latin typeface="Times New Roman" pitchFamily="18" charset="0"/>
                <a:cs typeface="+mn-cs"/>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cs typeface="+mn-cs"/>
              </a:defRPr>
            </a:lvl1pPr>
          </a:lstStyle>
          <a:p>
            <a:pPr>
              <a:defRPr/>
            </a:pPr>
            <a:fld id="{96865B81-5384-4FF8-A2AC-3CB511DDCB92}" type="slidenum">
              <a:rPr lang="en-US"/>
              <a:pPr>
                <a:defRPr/>
              </a:pPr>
              <a:t>‹#›</a:t>
            </a:fld>
            <a:endParaRPr lang="en-US"/>
          </a:p>
        </p:txBody>
      </p:sp>
    </p:spTree>
    <p:extLst>
      <p:ext uri="{BB962C8B-B14F-4D97-AF65-F5344CB8AC3E}">
        <p14:creationId xmlns:p14="http://schemas.microsoft.com/office/powerpoint/2010/main" val="235084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083"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fld id="{C4CCEE34-7002-4C7D-B600-8AA0A3F79442}" type="slidenum">
              <a:rPr lang="en-US"/>
              <a:pPr>
                <a:defRPr/>
              </a:pPr>
              <a:t>‹#›</a:t>
            </a:fld>
            <a:endParaRPr lang="en-US"/>
          </a:p>
        </p:txBody>
      </p:sp>
    </p:spTree>
    <p:extLst>
      <p:ext uri="{BB962C8B-B14F-4D97-AF65-F5344CB8AC3E}">
        <p14:creationId xmlns:p14="http://schemas.microsoft.com/office/powerpoint/2010/main" val="786741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p:txBody>
          <a:bodyPr/>
          <a:lstStyle/>
          <a:p>
            <a:pPr>
              <a:defRPr/>
            </a:pPr>
            <a:fld id="{A272664B-7A77-400C-A9BD-C5AEC1F92E35}" type="slidenum">
              <a:rPr lang="ar-SA" smtClean="0"/>
              <a:pPr>
                <a:defRPr/>
              </a:pPr>
              <a:t>9</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w="9525"/>
        </p:spPr>
        <p:txBody>
          <a:bodyPr/>
          <a:lstStyle/>
          <a:p>
            <a:pPr eaLnBrk="1" hangingPunct="1"/>
            <a:r>
              <a:rPr lang="en-US" smtClean="0"/>
              <a:t>Figure 3.3A Dehydration reactions build a polymer chain.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FAE8FBCB-BD21-4BDF-A9A9-67E75D49C9F2}" type="slidenum">
              <a:rPr lang="ar-SA" smtClean="0"/>
              <a:pPr>
                <a:defRPr/>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w="9525"/>
        </p:spPr>
        <p:txBody>
          <a:bodyPr/>
          <a:lstStyle/>
          <a:p>
            <a:pPr eaLnBrk="1" hangingPunct="1"/>
            <a:r>
              <a:rPr lang="en-US" smtClean="0"/>
              <a:t>The population of the United States eats more sweetener made from corn than from sugarcane or beets, gulping it down in drinks as well as in frozen food and baked goods. Even ketchup is laced with it.</a:t>
            </a:r>
          </a:p>
          <a:p>
            <a:pPr eaLnBrk="1" hangingPunct="1"/>
            <a:endParaRPr lang="en-US" smtClean="0"/>
          </a:p>
          <a:p>
            <a:pPr eaLnBrk="1" hangingPunct="1"/>
            <a:r>
              <a:rPr lang="en-US" b="1" smtClean="0"/>
              <a:t>Student Misconceptions and Concerns</a:t>
            </a:r>
          </a:p>
          <a:p>
            <a:pPr eaLnBrk="1" hangingPunct="1"/>
            <a:r>
              <a:rPr lang="en-US" smtClean="0"/>
              <a:t>1. Consider reinforcing the three main sources of calories with food items that clearly represent each group. Bring clear examples to class as visual references. For example, a can of Coke or a bag of sugar for carbohydrates, a tub of margarine for lipids, and some beef jerky for protein (although some fat and carbohydrates might also be included).</a:t>
            </a:r>
          </a:p>
          <a:p>
            <a:pPr eaLnBrk="1" hangingPunct="1"/>
            <a:endParaRPr lang="en-US" b="1" smtClean="0"/>
          </a:p>
          <a:p>
            <a:pPr eaLnBrk="1" hangingPunct="1"/>
            <a:r>
              <a:rPr lang="en-US" b="1" smtClean="0"/>
              <a:t>Teaching Tips</a:t>
            </a:r>
            <a:endParaRPr lang="en-US" smtClean="0"/>
          </a:p>
          <a:p>
            <a:pPr eaLnBrk="1" hangingPunct="1"/>
            <a:r>
              <a:rPr lang="en-US" smtClean="0"/>
              <a:t>1. The widespread use of high-fructose corn syrup can be surprising to students. Consider asking each student to bring to class a product label that indicates the use of high-fructose corn syrup (HFCS) as an ingredient.</a:t>
            </a:r>
          </a:p>
          <a:p>
            <a:pPr eaLnBrk="1" hangingPunct="1"/>
            <a:r>
              <a:rPr lang="en-US" smtClean="0"/>
              <a:t>2. Consider an assignment for students to access the Internet and find reliable sources that discuss high rates of sugar consumption in the modern diet. The key, of course, is in the quality of the resource. Consider limiting their search to established nonprofit organizations (American Cancer Society, American Heart Association, etc.) and peer-reviewed journals.</a:t>
            </a:r>
          </a:p>
          <a:p>
            <a:pPr eaLnBrk="1" hangingPunct="1"/>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2C98975B-5FA3-40C0-8B80-0A48FD9CB409}" type="slidenum">
              <a:rPr lang="ar-SA" smtClean="0"/>
              <a:pPr>
                <a:defRPr/>
              </a:pPr>
              <a:t>24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pPr eaLnBrk="1" hangingPunct="1"/>
            <a:r>
              <a:rPr lang="en-US" smtClean="0"/>
              <a:t>Figure 3.6 HFCS, a main ingredient of soft drinks and processed foods.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D2F474DC-8298-4BCC-8644-BF819D43D687}" type="slidenum">
              <a:rPr lang="ar-SA" smtClean="0"/>
              <a:pPr>
                <a:defRPr/>
              </a:pPr>
              <a:t>28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pPr eaLnBrk="1" hangingPunct="1"/>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p>
            <a:pPr>
              <a:defRPr/>
            </a:pPr>
            <a:fld id="{D8CBC3F9-2BE5-4892-A905-01D86350F9B9}" type="slidenum">
              <a:rPr lang="ar-SA" smtClean="0"/>
              <a:pPr>
                <a:defRPr/>
              </a:pPr>
              <a:t>30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pPr eaLnBrk="1" hangingPunct="1"/>
            <a:r>
              <a:rPr lang="en-US" smtClean="0"/>
              <a:t>Figure 3.8C A fat molecule made from glycerol and three fatty acids.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DBE4AC91-4E4D-4892-A384-17E7D3D988A6}" type="slidenum">
              <a:rPr lang="ar-SA" smtClean="0"/>
              <a:pPr>
                <a:defRPr/>
              </a:pPr>
              <a:t>43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pPr eaLnBrk="1" hangingPunct="1"/>
            <a:r>
              <a:rPr lang="en-US" smtClean="0"/>
              <a:t>For the BLAST Animation Alpha Helix, go to Animation and Video Files.</a:t>
            </a:r>
          </a:p>
          <a:p>
            <a:pPr eaLnBrk="1" hangingPunct="1"/>
            <a:endParaRPr lang="en-US" smtClean="0"/>
          </a:p>
          <a:p>
            <a:pPr eaLnBrk="1" hangingPunct="1"/>
            <a:r>
              <a:rPr lang="en-US" b="1" smtClean="0"/>
              <a:t>Teaching Tips</a:t>
            </a:r>
            <a:endParaRPr lang="en-US" smtClean="0"/>
          </a:p>
          <a:p>
            <a:pPr eaLnBrk="1" hangingPunct="1"/>
            <a:r>
              <a:rPr lang="en-US" smtClean="0"/>
              <a:t>1. Consider this assignment to review the organic molecules in our diets. Have students, working individually or in small groups, analyze a food label listing the components of a McDonalds’ Big Mac or other fast-food sandwich. Note the most abundant organic molecule class (perhaps by weight) found in each component.</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p:txBody>
          <a:bodyPr/>
          <a:lstStyle/>
          <a:p>
            <a:pPr>
              <a:defRPr/>
            </a:pPr>
            <a:fld id="{84805723-357D-4F54-B486-1FC21CA92A8C}" type="slidenum">
              <a:rPr lang="ar-SA" smtClean="0"/>
              <a:pPr>
                <a:defRPr/>
              </a:pPr>
              <a:t>50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pPr eaLnBrk="1" hangingPunct="1"/>
            <a:r>
              <a:rPr lang="en-US" smtClean="0"/>
              <a:t>Figure 3.16A A nucleotide, consisting of a phosphate group, sugar, and a nitrogenous base.</a:t>
            </a:r>
          </a:p>
          <a:p>
            <a:pPr eaLnBrk="1" hangingPunct="1"/>
            <a:endParaRPr lang="en-US" smtClean="0"/>
          </a:p>
          <a:p>
            <a:pPr eaLnBrk="1" hangingPunct="1"/>
            <a:r>
              <a:rPr lang="en-US" b="1" smtClean="0"/>
              <a:t>Student Misconceptions and Concerns</a:t>
            </a:r>
            <a:endParaRPr lang="en-US" smtClean="0"/>
          </a:p>
          <a:p>
            <a:pPr eaLnBrk="1" hangingPunct="1"/>
            <a:r>
              <a:rPr lang="en-US" smtClean="0"/>
              <a:t>1. Module 3.16 is the first time the authors present the concept of transcription and translation, discussed extensively in later chapters. The basic conceptual flow of information from DNA to RNA to proteins is essential to these later discussions.</a:t>
            </a:r>
          </a:p>
          <a:p>
            <a:pPr eaLnBrk="1" hangingPunct="1"/>
            <a:endParaRPr lang="en-US" smtClean="0"/>
          </a:p>
          <a:p>
            <a:pPr eaLnBrk="1" hangingPunct="1"/>
            <a:r>
              <a:rPr lang="en-US" b="1" smtClean="0"/>
              <a:t>Teaching Tips</a:t>
            </a:r>
          </a:p>
          <a:p>
            <a:pPr eaLnBrk="1" hangingPunct="1"/>
            <a:r>
              <a:rPr lang="en-US" smtClean="0"/>
              <a:t>1. The “NA” in the acronyms DNA and RNA stands for “nucleic acid.” Students often do not make this association without assistance.</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art"/>
          <p:cNvPicPr>
            <a:picLocks noChangeAspect="1" noChangeArrowheads="1"/>
          </p:cNvPicPr>
          <p:nvPr userDrawn="1"/>
        </p:nvPicPr>
        <p:blipFill>
          <a:blip r:embed="rId2" cstate="print"/>
          <a:srcRect t="53714" b="2774"/>
          <a:stretch>
            <a:fillRect/>
          </a:stretch>
        </p:blipFill>
        <p:spPr bwMode="auto">
          <a:xfrm>
            <a:off x="0" y="0"/>
            <a:ext cx="9147175" cy="6248400"/>
          </a:xfrm>
          <a:prstGeom prst="rect">
            <a:avLst/>
          </a:prstGeom>
          <a:noFill/>
          <a:ln w="9525">
            <a:noFill/>
            <a:miter lim="800000"/>
            <a:headEnd/>
            <a:tailEnd/>
          </a:ln>
        </p:spPr>
      </p:pic>
      <p:sp>
        <p:nvSpPr>
          <p:cNvPr id="5" name="Rectangle 2"/>
          <p:cNvSpPr>
            <a:spLocks noChangeArrowheads="1"/>
          </p:cNvSpPr>
          <p:nvPr userDrawn="1"/>
        </p:nvSpPr>
        <p:spPr bwMode="auto">
          <a:xfrm>
            <a:off x="0" y="0"/>
            <a:ext cx="9140825" cy="6856413"/>
          </a:xfrm>
          <a:prstGeom prst="rect">
            <a:avLst/>
          </a:prstGeom>
          <a:solidFill>
            <a:schemeClr val="bg1">
              <a:alpha val="74901"/>
            </a:schemeClr>
          </a:solidFill>
          <a:ln w="9525">
            <a:noFill/>
            <a:miter lim="800000"/>
            <a:headEnd/>
            <a:tailEnd/>
          </a:ln>
        </p:spPr>
        <p:txBody>
          <a:bodyPr wrap="none" anchor="ctr"/>
          <a:lstStyle/>
          <a:p>
            <a:pPr algn="ctr" eaLnBrk="1" hangingPunct="1"/>
            <a:endParaRPr lang="ar-EG" sz="2700">
              <a:latin typeface="Times New Roman" pitchFamily="18" charset="0"/>
            </a:endParaRPr>
          </a:p>
        </p:txBody>
      </p:sp>
      <p:sp>
        <p:nvSpPr>
          <p:cNvPr id="6" name="Rectangle 3"/>
          <p:cNvSpPr>
            <a:spLocks noChangeArrowheads="1"/>
          </p:cNvSpPr>
          <p:nvPr userDrawn="1"/>
        </p:nvSpPr>
        <p:spPr bwMode="auto">
          <a:xfrm>
            <a:off x="0" y="6019800"/>
            <a:ext cx="9144000" cy="533400"/>
          </a:xfrm>
          <a:prstGeom prst="rect">
            <a:avLst/>
          </a:prstGeom>
          <a:solidFill>
            <a:srgbClr val="584099"/>
          </a:solidFill>
          <a:ln w="9525">
            <a:noFill/>
            <a:miter lim="800000"/>
            <a:headEnd/>
            <a:tailEnd/>
          </a:ln>
        </p:spPr>
        <p:txBody>
          <a:bodyPr wrap="none" anchor="ctr"/>
          <a:lstStyle/>
          <a:p>
            <a:endParaRPr lang="ar-EG"/>
          </a:p>
        </p:txBody>
      </p:sp>
      <p:sp>
        <p:nvSpPr>
          <p:cNvPr id="7" name="Rectangle 4"/>
          <p:cNvSpPr>
            <a:spLocks noChangeArrowheads="1"/>
          </p:cNvSpPr>
          <p:nvPr userDrawn="1"/>
        </p:nvSpPr>
        <p:spPr bwMode="auto">
          <a:xfrm>
            <a:off x="0" y="0"/>
            <a:ext cx="9144000" cy="1524000"/>
          </a:xfrm>
          <a:prstGeom prst="rect">
            <a:avLst/>
          </a:prstGeom>
          <a:solidFill>
            <a:srgbClr val="57B29F"/>
          </a:solidFill>
          <a:ln w="9525">
            <a:noFill/>
            <a:miter lim="800000"/>
            <a:headEnd/>
            <a:tailEnd/>
          </a:ln>
        </p:spPr>
        <p:txBody>
          <a:bodyPr wrap="none" anchor="ctr"/>
          <a:lstStyle/>
          <a:p>
            <a:endParaRPr lang="ar-EG"/>
          </a:p>
        </p:txBody>
      </p:sp>
      <p:sp>
        <p:nvSpPr>
          <p:cNvPr id="8" name="Text Box 7"/>
          <p:cNvSpPr txBox="1">
            <a:spLocks noChangeArrowheads="1"/>
          </p:cNvSpPr>
          <p:nvPr userDrawn="1"/>
        </p:nvSpPr>
        <p:spPr bwMode="auto">
          <a:xfrm>
            <a:off x="147638" y="6597650"/>
            <a:ext cx="5486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sz="2400">
                <a:solidFill>
                  <a:schemeClr val="tx1"/>
                </a:solidFill>
                <a:latin typeface="Arial" pitchFamily="34" charset="0"/>
                <a:cs typeface="Arial" pitchFamily="34" charset="0"/>
              </a:defRPr>
            </a:lvl9pPr>
          </a:lstStyle>
          <a:p>
            <a:pPr algn="l">
              <a:defRPr/>
            </a:pPr>
            <a:r>
              <a:rPr lang="en-US" sz="1100" smtClean="0">
                <a:solidFill>
                  <a:srgbClr val="000000"/>
                </a:solidFill>
                <a:latin typeface="Times New Roman" pitchFamily="18" charset="0"/>
              </a:rPr>
              <a:t>Copyright © 2008 Pearson Education, Inc., publishing as Pearson Benjamin Cummings</a:t>
            </a:r>
          </a:p>
        </p:txBody>
      </p:sp>
      <p:sp>
        <p:nvSpPr>
          <p:cNvPr id="9" name="Text Box 8"/>
          <p:cNvSpPr txBox="1">
            <a:spLocks noChangeArrowheads="1"/>
          </p:cNvSpPr>
          <p:nvPr userDrawn="1"/>
        </p:nvSpPr>
        <p:spPr bwMode="auto">
          <a:xfrm>
            <a:off x="76200" y="4254500"/>
            <a:ext cx="36957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rtl="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rtl="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rtl="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rtl="0" eaLnBrk="0" fontAlgn="base" hangingPunct="0">
              <a:spcBef>
                <a:spcPct val="0"/>
              </a:spcBef>
              <a:spcAft>
                <a:spcPct val="0"/>
              </a:spcAft>
              <a:defRPr sz="2400">
                <a:solidFill>
                  <a:schemeClr val="tx1"/>
                </a:solidFill>
                <a:latin typeface="Arial" pitchFamily="34" charset="0"/>
                <a:cs typeface="Arial" pitchFamily="34" charset="0"/>
              </a:defRPr>
            </a:lvl9pPr>
          </a:lstStyle>
          <a:p>
            <a:pPr algn="ctr">
              <a:defRPr/>
            </a:pPr>
            <a:r>
              <a:rPr lang="en-US" sz="1800" b="1" smtClean="0">
                <a:latin typeface="Arial Narrow" pitchFamily="34" charset="0"/>
              </a:rPr>
              <a:t>PowerPoint</a:t>
            </a:r>
            <a:r>
              <a:rPr lang="en-US" sz="1800" b="1" baseline="30000" smtClean="0">
                <a:latin typeface="Arial Narrow" pitchFamily="34" charset="0"/>
              </a:rPr>
              <a:t>®</a:t>
            </a:r>
            <a:r>
              <a:rPr lang="en-US" sz="1800" b="1" smtClean="0">
                <a:latin typeface="Arial Narrow" pitchFamily="34" charset="0"/>
              </a:rPr>
              <a:t> Lecture Presentations for</a:t>
            </a:r>
            <a:r>
              <a:rPr lang="en-US" sz="1800" smtClean="0">
                <a:solidFill>
                  <a:srgbClr val="006699"/>
                </a:solidFill>
              </a:rPr>
              <a:t> </a:t>
            </a:r>
            <a:r>
              <a:rPr lang="en-US" sz="4800" b="1" smtClean="0"/>
              <a:t>Biology</a:t>
            </a:r>
            <a:r>
              <a:rPr lang="en-US" b="1" smtClean="0"/>
              <a:t> </a:t>
            </a:r>
          </a:p>
          <a:p>
            <a:pPr algn="ctr">
              <a:defRPr/>
            </a:pPr>
            <a:r>
              <a:rPr lang="en-US" sz="2000" b="1" i="1" smtClean="0">
                <a:latin typeface="Times New Roman" pitchFamily="18" charset="0"/>
              </a:rPr>
              <a:t>Eighth Edition</a:t>
            </a:r>
          </a:p>
          <a:p>
            <a:pPr algn="ctr" eaLnBrk="1" hangingPunct="1">
              <a:defRPr/>
            </a:pPr>
            <a:r>
              <a:rPr lang="en-US" sz="2000" b="1" smtClean="0">
                <a:latin typeface="Times New Roman" pitchFamily="18" charset="0"/>
              </a:rPr>
              <a:t>Neil Campbell and Jane Reece</a:t>
            </a:r>
            <a:endParaRPr lang="en-US" sz="1600" b="1" smtClean="0">
              <a:latin typeface="Times New Roman" pitchFamily="18" charset="0"/>
            </a:endParaRPr>
          </a:p>
        </p:txBody>
      </p:sp>
      <p:sp>
        <p:nvSpPr>
          <p:cNvPr id="10" name="Rectangle 9"/>
          <p:cNvSpPr>
            <a:spLocks noChangeArrowheads="1"/>
          </p:cNvSpPr>
          <p:nvPr userDrawn="1"/>
        </p:nvSpPr>
        <p:spPr bwMode="auto">
          <a:xfrm>
            <a:off x="0" y="6172200"/>
            <a:ext cx="9140825" cy="366713"/>
          </a:xfrm>
          <a:prstGeom prst="rect">
            <a:avLst/>
          </a:prstGeom>
          <a:noFill/>
          <a:ln w="9525">
            <a:noFill/>
            <a:miter lim="800000"/>
            <a:headEnd/>
            <a:tailEnd/>
          </a:ln>
        </p:spPr>
        <p:txBody>
          <a:bodyPr/>
          <a:lstStyle/>
          <a:p>
            <a:pPr algn="ctr"/>
            <a:r>
              <a:rPr lang="en-US" sz="1800" b="1">
                <a:solidFill>
                  <a:schemeClr val="bg1"/>
                </a:solidFill>
                <a:latin typeface="Times New Roman" pitchFamily="18" charset="0"/>
              </a:rPr>
              <a:t>Lectures by Chris Romero, updated by Erin Barley with contributions from Joan Sharp</a:t>
            </a:r>
            <a:r>
              <a:rPr lang="en-US">
                <a:solidFill>
                  <a:schemeClr val="bg1"/>
                </a:solidFill>
              </a:rPr>
              <a:t> </a:t>
            </a:r>
          </a:p>
        </p:txBody>
      </p:sp>
      <p:sp>
        <p:nvSpPr>
          <p:cNvPr id="474117" name="Rectangle 5"/>
          <p:cNvSpPr>
            <a:spLocks noGrp="1" noChangeArrowheads="1"/>
          </p:cNvSpPr>
          <p:nvPr>
            <p:ph type="subTitle" idx="1"/>
          </p:nvPr>
        </p:nvSpPr>
        <p:spPr>
          <a:xfrm>
            <a:off x="238125" y="1531938"/>
            <a:ext cx="8677275" cy="1752600"/>
          </a:xfrm>
        </p:spPr>
        <p:txBody>
          <a:bodyPr/>
          <a:lstStyle>
            <a:lvl1pPr marL="0" indent="0">
              <a:buFontTx/>
              <a:buNone/>
              <a:defRPr sz="5500">
                <a:solidFill>
                  <a:srgbClr val="990066"/>
                </a:solidFill>
                <a:latin typeface="Times New Roman" pitchFamily="18" charset="0"/>
              </a:defRPr>
            </a:lvl1pPr>
          </a:lstStyle>
          <a:p>
            <a:r>
              <a:rPr lang="en-US"/>
              <a:t>Click to edit Master subtitle style</a:t>
            </a:r>
          </a:p>
        </p:txBody>
      </p:sp>
      <p:sp>
        <p:nvSpPr>
          <p:cNvPr id="474118" name="Rectangle 6"/>
          <p:cNvSpPr>
            <a:spLocks noGrp="1" noChangeArrowheads="1"/>
          </p:cNvSpPr>
          <p:nvPr>
            <p:ph type="ctrTitle"/>
          </p:nvPr>
        </p:nvSpPr>
        <p:spPr>
          <a:xfrm>
            <a:off x="206375" y="157163"/>
            <a:ext cx="8709025" cy="1143000"/>
          </a:xfrm>
          <a:effectLst>
            <a:outerShdw dist="35921" dir="2700000" algn="ctr" rotWithShape="0">
              <a:srgbClr val="808080"/>
            </a:outerShdw>
          </a:effectLst>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449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248400" cy="449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285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2850"/>
            <a:ext cx="4191000" cy="336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12850"/>
            <a:ext cx="8534400" cy="336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25"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iming>
    <p:tnLst>
      <p:par>
        <p:cTn id="1" dur="indefinite" restart="never" nodeType="tmRoot"/>
      </p:par>
    </p:tnLst>
  </p:timing>
  <p:hf hdr="0" ftr="0" dt="0"/>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50838" indent="-350838" algn="l" rtl="0" eaLnBrk="0" fontAlgn="base" hangingPunct="0">
        <a:spcBef>
          <a:spcPct val="45000"/>
        </a:spcBef>
        <a:spcAft>
          <a:spcPct val="20000"/>
        </a:spcAft>
        <a:buClr>
          <a:schemeClr val="tx2"/>
        </a:buClr>
        <a:buChar char="•"/>
        <a:defRPr sz="3000">
          <a:solidFill>
            <a:schemeClr val="tx1"/>
          </a:solidFill>
          <a:latin typeface="+mn-lt"/>
          <a:ea typeface="+mn-ea"/>
          <a:cs typeface="+mn-cs"/>
        </a:defRPr>
      </a:lvl1pPr>
      <a:lvl2pPr marL="914400" indent="-449263"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cs typeface="+mn-cs"/>
        </a:defRPr>
      </a:lvl2pPr>
      <a:lvl3pPr marL="1371600" indent="-342900" algn="l" rtl="0" eaLnBrk="0" fontAlgn="base" hangingPunct="0">
        <a:spcBef>
          <a:spcPct val="45000"/>
        </a:spcBef>
        <a:spcAft>
          <a:spcPct val="20000"/>
        </a:spcAft>
        <a:buClr>
          <a:schemeClr val="tx2"/>
        </a:buClr>
        <a:buFont typeface="Times New Roman" pitchFamily="18" charset="0"/>
        <a:buChar char="•"/>
        <a:defRPr sz="2800">
          <a:solidFill>
            <a:schemeClr val="tx1"/>
          </a:solidFill>
          <a:latin typeface="+mn-lt"/>
          <a:cs typeface="+mn-cs"/>
        </a:defRPr>
      </a:lvl3pPr>
      <a:lvl4pPr marL="1828800" indent="-342900"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cs typeface="+mn-cs"/>
        </a:defRPr>
      </a:lvl4pPr>
      <a:lvl5pPr marL="2286000" indent="-334963" algn="l" rtl="0" eaLnBrk="0" fontAlgn="base" hangingPunct="0">
        <a:spcBef>
          <a:spcPct val="45000"/>
        </a:spcBef>
        <a:spcAft>
          <a:spcPct val="20000"/>
        </a:spcAft>
        <a:buClr>
          <a:schemeClr val="tx2"/>
        </a:buClr>
        <a:buFont typeface="Times New Roman" pitchFamily="18" charset="0"/>
        <a:buChar char="•"/>
        <a:defRPr sz="2600">
          <a:solidFill>
            <a:schemeClr val="tx1"/>
          </a:solidFill>
          <a:latin typeface="+mn-lt"/>
          <a:cs typeface="+mn-cs"/>
        </a:defRPr>
      </a:lvl5pPr>
      <a:lvl6pPr marL="27432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6pPr>
      <a:lvl7pPr marL="32004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7pPr>
      <a:lvl8pPr marL="36576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8pPr>
      <a:lvl9pPr marL="4114800" indent="-334963" algn="l" rtl="0" fontAlgn="base">
        <a:spcBef>
          <a:spcPct val="45000"/>
        </a:spcBef>
        <a:spcAft>
          <a:spcPct val="20000"/>
        </a:spcAft>
        <a:buClr>
          <a:schemeClr val="tx2"/>
        </a:buClr>
        <a:buFont typeface="Times New Roman" pitchFamily="18" charset="0"/>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Phospholipid" TargetMode="External"/><Relationship Id="rId3" Type="http://schemas.openxmlformats.org/officeDocument/2006/relationships/hyperlink" Target="http://en.wikipedia.org/wiki/Fat" TargetMode="External"/><Relationship Id="rId7" Type="http://schemas.openxmlformats.org/officeDocument/2006/relationships/hyperlink" Target="http://en.wikipedia.org/wiki/Triglyceride" TargetMode="External"/><Relationship Id="rId2" Type="http://schemas.openxmlformats.org/officeDocument/2006/relationships/hyperlink" Target="http://en.wikipedia.org/wiki/Molecule" TargetMode="External"/><Relationship Id="rId1" Type="http://schemas.openxmlformats.org/officeDocument/2006/relationships/slideLayout" Target="../slideLayouts/slideLayout2.xml"/><Relationship Id="rId6" Type="http://schemas.openxmlformats.org/officeDocument/2006/relationships/hyperlink" Target="http://en.wikipedia.org/wiki/Vitamin" TargetMode="External"/><Relationship Id="rId5" Type="http://schemas.openxmlformats.org/officeDocument/2006/relationships/hyperlink" Target="http://en.wikipedia.org/wiki/Sterol" TargetMode="External"/><Relationship Id="rId10" Type="http://schemas.openxmlformats.org/officeDocument/2006/relationships/hyperlink" Target="http://en.wikipedia.org/wiki/Cell_membrane" TargetMode="External"/><Relationship Id="rId4" Type="http://schemas.openxmlformats.org/officeDocument/2006/relationships/hyperlink" Target="http://en.wikipedia.org/wiki/Wax" TargetMode="External"/><Relationship Id="rId9" Type="http://schemas.openxmlformats.org/officeDocument/2006/relationships/hyperlink" Target="http://en.wikipedia.org/wiki/Lipid_signal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Coronary_heart_disease" TargetMode="External"/><Relationship Id="rId2" Type="http://schemas.openxmlformats.org/officeDocument/2006/relationships/hyperlink" Target="http://en.wikipedia.org/wiki/Atherosclerosis" TargetMode="External"/><Relationship Id="rId1" Type="http://schemas.openxmlformats.org/officeDocument/2006/relationships/slideLayout" Target="../slideLayouts/slideLayout2.xml"/><Relationship Id="rId4" Type="http://schemas.openxmlformats.org/officeDocument/2006/relationships/hyperlink" Target="http://en.wikipedia.org/wiki/Strok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Hydrocarbon_chain" TargetMode="External"/><Relationship Id="rId2" Type="http://schemas.openxmlformats.org/officeDocument/2006/relationships/hyperlink" Target="http://en.wikipedia.org/wiki/Fatty_acids" TargetMode="External"/><Relationship Id="rId1" Type="http://schemas.openxmlformats.org/officeDocument/2006/relationships/slideLayout" Target="../slideLayouts/slideLayout7.xml"/><Relationship Id="rId4" Type="http://schemas.openxmlformats.org/officeDocument/2006/relationships/hyperlink" Target="http://en.wikipedia.org/wiki/Carboxylic_aci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Cholesterol" TargetMode="External"/><Relationship Id="rId2" Type="http://schemas.openxmlformats.org/officeDocument/2006/relationships/hyperlink" Target="http://en.wikipedia.org/wiki/Lipid" TargetMode="External"/><Relationship Id="rId1" Type="http://schemas.openxmlformats.org/officeDocument/2006/relationships/slideLayout" Target="../slideLayouts/slideLayout2.xml"/><Relationship Id="rId6" Type="http://schemas.openxmlformats.org/officeDocument/2006/relationships/hyperlink" Target="http://en.wikipedia.org/wiki/Cell_membrane" TargetMode="External"/><Relationship Id="rId5" Type="http://schemas.openxmlformats.org/officeDocument/2006/relationships/hyperlink" Target="http://en.wikipedia.org/wiki/Testosterone" TargetMode="External"/><Relationship Id="rId4" Type="http://schemas.openxmlformats.org/officeDocument/2006/relationships/hyperlink" Target="http://en.wikipedia.org/wiki/Estradio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Skeletal_muscle" TargetMode="External"/><Relationship Id="rId2" Type="http://schemas.openxmlformats.org/officeDocument/2006/relationships/hyperlink" Target="http://en.wikipedia.org/wiki/Testosterone"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en.wikipedia.org/wiki/Biomolecul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http://www.chemguide.co.uk/organicprops/aminoacids/dnachain2.gi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1695450"/>
            <a:ext cx="8305800" cy="1754188"/>
          </a:xfrm>
        </p:spPr>
        <p:txBody>
          <a:bodyPr/>
          <a:lstStyle/>
          <a:p>
            <a:pPr eaLnBrk="1" hangingPunct="1"/>
            <a:r>
              <a:rPr lang="en-US" sz="4000" smtClean="0">
                <a:solidFill>
                  <a:schemeClr val="tx1"/>
                </a:solidFill>
                <a:latin typeface="Arial" pitchFamily="34" charset="0"/>
              </a:rPr>
              <a:t/>
            </a:r>
            <a:br>
              <a:rPr lang="en-US" sz="4000" smtClean="0">
                <a:solidFill>
                  <a:schemeClr val="tx1"/>
                </a:solidFill>
                <a:latin typeface="Arial" pitchFamily="34" charset="0"/>
              </a:rPr>
            </a:br>
            <a:r>
              <a:rPr lang="en-US" sz="3600" smtClean="0">
                <a:solidFill>
                  <a:schemeClr val="tx1"/>
                </a:solidFill>
                <a:latin typeface="Arial" pitchFamily="34" charset="0"/>
              </a:rPr>
              <a:t>The Molecules of Cells     </a:t>
            </a:r>
            <a:r>
              <a:rPr lang="ar-SA" sz="3300" smtClean="0">
                <a:solidFill>
                  <a:srgbClr val="FF0000"/>
                </a:solidFill>
                <a:latin typeface="Arial" pitchFamily="34" charset="0"/>
              </a:rPr>
              <a:t>الجزيئات الخلوية</a:t>
            </a:r>
            <a:r>
              <a:rPr lang="en-US" sz="4000" smtClean="0">
                <a:latin typeface="Arial" pitchFamily="34" charset="0"/>
              </a:rPr>
              <a:t/>
            </a:r>
            <a:br>
              <a:rPr lang="en-US" sz="4000" smtClean="0">
                <a:latin typeface="Arial" pitchFamily="34" charset="0"/>
              </a:rPr>
            </a:br>
            <a:endParaRPr lang="en-US" sz="4000" smtClean="0">
              <a:solidFill>
                <a:schemeClr val="tx1"/>
              </a:solidFill>
              <a:latin typeface="Arial" pitchFamily="34" charset="0"/>
            </a:endParaRPr>
          </a:p>
        </p:txBody>
      </p:sp>
      <p:sp>
        <p:nvSpPr>
          <p:cNvPr id="3" name="Rectangle 2"/>
          <p:cNvSpPr/>
          <p:nvPr/>
        </p:nvSpPr>
        <p:spPr>
          <a:xfrm>
            <a:off x="762000" y="458788"/>
            <a:ext cx="2614613" cy="708025"/>
          </a:xfrm>
          <a:prstGeom prst="rect">
            <a:avLst/>
          </a:prstGeom>
        </p:spPr>
        <p:txBody>
          <a:bodyPr>
            <a:spAutoFit/>
          </a:bodyPr>
          <a:lstStyle/>
          <a:p>
            <a:pPr>
              <a:defRPr/>
            </a:pPr>
            <a:r>
              <a:rPr lang="en-US" sz="4000" b="1" kern="0" dirty="0">
                <a:solidFill>
                  <a:srgbClr val="000000"/>
                </a:solidFill>
                <a:latin typeface="Arial" charset="0"/>
                <a:ea typeface="+mj-ea"/>
                <a:cs typeface="Arial"/>
              </a:rPr>
              <a:t>Chapter 2</a:t>
            </a:r>
            <a:endParaRPr lang="en-US" dirty="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style>
          <a:lnRef idx="3">
            <a:schemeClr val="lt1"/>
          </a:lnRef>
          <a:fillRef idx="1">
            <a:schemeClr val="accent2"/>
          </a:fillRef>
          <a:effectRef idx="1">
            <a:schemeClr val="accent2"/>
          </a:effectRef>
          <a:fontRef idx="minor">
            <a:schemeClr val="lt1"/>
          </a:fontRef>
        </p:style>
        <p:txBody>
          <a:bodyPr/>
          <a:lstStyle/>
          <a:p>
            <a:r>
              <a:rPr lang="en-US" dirty="0" smtClean="0"/>
              <a:t>Carbohydrates </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152400" y="980688"/>
            <a:ext cx="8839200" cy="5201424"/>
          </a:xfrm>
        </p:spPr>
        <p:txBody>
          <a:bodyPr anchor="ctr"/>
          <a:lstStyle/>
          <a:p>
            <a:pPr algn="just">
              <a:spcBef>
                <a:spcPts val="1800"/>
              </a:spcBef>
              <a:spcAft>
                <a:spcPts val="1800"/>
              </a:spcAft>
            </a:pPr>
            <a:r>
              <a:rPr lang="en-US" sz="2400" dirty="0" smtClean="0"/>
              <a:t>The term </a:t>
            </a:r>
            <a:r>
              <a:rPr lang="en-US" sz="2400" i="1" dirty="0" smtClean="0"/>
              <a:t>carbohydrate</a:t>
            </a:r>
            <a:r>
              <a:rPr lang="en-US" sz="2400" dirty="0" smtClean="0"/>
              <a:t> was originally used to describe compounds that were literally "hydrates of carbon" because they had the </a:t>
            </a:r>
            <a:r>
              <a:rPr lang="en-US" sz="2400" u="sng" dirty="0" smtClean="0"/>
              <a:t>formula</a:t>
            </a:r>
            <a:r>
              <a:rPr lang="en-US" sz="2400" dirty="0" smtClean="0"/>
              <a:t> CH</a:t>
            </a:r>
            <a:r>
              <a:rPr lang="en-US" sz="2400" baseline="-25000" dirty="0" smtClean="0"/>
              <a:t>2</a:t>
            </a:r>
            <a:r>
              <a:rPr lang="en-US" sz="2400" dirty="0" smtClean="0"/>
              <a:t>O</a:t>
            </a:r>
            <a:endParaRPr lang="en-US" sz="2400" b="1" dirty="0" smtClean="0"/>
          </a:p>
          <a:p>
            <a:pPr algn="just">
              <a:spcBef>
                <a:spcPts val="1800"/>
              </a:spcBef>
              <a:spcAft>
                <a:spcPts val="1800"/>
              </a:spcAft>
            </a:pPr>
            <a:r>
              <a:rPr lang="en-US" sz="2400" b="1" dirty="0" smtClean="0"/>
              <a:t>Carbohydrates </a:t>
            </a:r>
            <a:r>
              <a:rPr lang="en-US" sz="2400" dirty="0" smtClean="0"/>
              <a:t>range from </a:t>
            </a:r>
            <a:r>
              <a:rPr lang="en-US" sz="2400" b="1" dirty="0" smtClean="0"/>
              <a:t>small simple sugars </a:t>
            </a:r>
            <a:r>
              <a:rPr lang="en-US" sz="2400" dirty="0" smtClean="0"/>
              <a:t>(</a:t>
            </a:r>
            <a:r>
              <a:rPr lang="en-US" sz="2400" dirty="0" err="1" smtClean="0"/>
              <a:t>monosaccharides</a:t>
            </a:r>
            <a:r>
              <a:rPr lang="en-US" sz="2400" dirty="0" smtClean="0"/>
              <a:t>) to </a:t>
            </a:r>
            <a:r>
              <a:rPr lang="en-US" sz="2400" b="1" dirty="0" smtClean="0"/>
              <a:t>large complex sugars </a:t>
            </a:r>
            <a:r>
              <a:rPr lang="en-US" sz="2400" dirty="0" smtClean="0"/>
              <a:t>(polysaccharides)</a:t>
            </a:r>
          </a:p>
          <a:p>
            <a:pPr algn="r" rtl="1">
              <a:spcBef>
                <a:spcPts val="1800"/>
              </a:spcBef>
              <a:spcAft>
                <a:spcPts val="1800"/>
              </a:spcAft>
            </a:pPr>
            <a:r>
              <a:rPr lang="ar-SA" sz="2300" dirty="0" smtClean="0">
                <a:solidFill>
                  <a:srgbClr val="FF0000"/>
                </a:solidFill>
              </a:rPr>
              <a:t>تتنوع </a:t>
            </a:r>
            <a:r>
              <a:rPr lang="ar-SA" sz="2300" dirty="0" err="1" smtClean="0">
                <a:solidFill>
                  <a:srgbClr val="FF0000"/>
                </a:solidFill>
              </a:rPr>
              <a:t>الكربوهيدرات</a:t>
            </a:r>
            <a:r>
              <a:rPr lang="ar-SA" sz="2300" dirty="0" smtClean="0">
                <a:solidFill>
                  <a:srgbClr val="FF0000"/>
                </a:solidFill>
              </a:rPr>
              <a:t> في الحجم بداً بجزيئات السكر </a:t>
            </a:r>
            <a:r>
              <a:rPr lang="ar-EG" sz="2300" dirty="0" smtClean="0">
                <a:solidFill>
                  <a:srgbClr val="FF0000"/>
                </a:solidFill>
              </a:rPr>
              <a:t>البسيطة </a:t>
            </a:r>
            <a:r>
              <a:rPr lang="ar-SA" sz="2300" dirty="0" err="1" smtClean="0">
                <a:solidFill>
                  <a:srgbClr val="FF0000"/>
                </a:solidFill>
              </a:rPr>
              <a:t>الصغيرة </a:t>
            </a:r>
            <a:r>
              <a:rPr lang="ar-SA" sz="2300" dirty="0" smtClean="0">
                <a:solidFill>
                  <a:srgbClr val="FF0000"/>
                </a:solidFill>
              </a:rPr>
              <a:t>(ال</a:t>
            </a:r>
            <a:r>
              <a:rPr lang="ar-EG" sz="2300" dirty="0" smtClean="0">
                <a:solidFill>
                  <a:srgbClr val="FF0000"/>
                </a:solidFill>
              </a:rPr>
              <a:t>سكريات الأحادية</a:t>
            </a:r>
            <a:r>
              <a:rPr lang="ar-SA" sz="2300" dirty="0" smtClean="0">
                <a:solidFill>
                  <a:srgbClr val="FF0000"/>
                </a:solidFill>
              </a:rPr>
              <a:t>) وحتى  </a:t>
            </a:r>
            <a:r>
              <a:rPr lang="ar-SA" sz="2300" dirty="0" err="1" smtClean="0">
                <a:solidFill>
                  <a:srgbClr val="FF0000"/>
                </a:solidFill>
              </a:rPr>
              <a:t>السكاكرالكبيرة</a:t>
            </a:r>
            <a:r>
              <a:rPr lang="ar-EG" sz="2300" dirty="0" smtClean="0">
                <a:solidFill>
                  <a:srgbClr val="FF0000"/>
                </a:solidFill>
              </a:rPr>
              <a:t> المعقدة </a:t>
            </a:r>
            <a:r>
              <a:rPr lang="en-US" sz="2300" dirty="0" smtClean="0">
                <a:solidFill>
                  <a:srgbClr val="FF0000"/>
                </a:solidFill>
              </a:rPr>
              <a:t>)</a:t>
            </a:r>
            <a:r>
              <a:rPr lang="ar-EG" sz="2300" dirty="0" err="1" smtClean="0">
                <a:solidFill>
                  <a:srgbClr val="FF0000"/>
                </a:solidFill>
              </a:rPr>
              <a:t>اسكاكر</a:t>
            </a:r>
            <a:r>
              <a:rPr lang="ar-SA" sz="2300" dirty="0" smtClean="0">
                <a:solidFill>
                  <a:srgbClr val="FF0000"/>
                </a:solidFill>
              </a:rPr>
              <a:t>المتعددة</a:t>
            </a:r>
            <a:r>
              <a:rPr lang="ar-EG" sz="2300" dirty="0" err="1" smtClean="0">
                <a:solidFill>
                  <a:srgbClr val="FF0000"/>
                </a:solidFill>
              </a:rPr>
              <a:t>)</a:t>
            </a:r>
            <a:endParaRPr lang="en-US" sz="2300" dirty="0" smtClean="0">
              <a:solidFill>
                <a:srgbClr val="FF0000"/>
              </a:solidFill>
            </a:endParaRPr>
          </a:p>
          <a:p>
            <a:pPr>
              <a:spcBef>
                <a:spcPts val="1800"/>
              </a:spcBef>
              <a:spcAft>
                <a:spcPts val="1800"/>
              </a:spcAft>
            </a:pPr>
            <a:r>
              <a:rPr lang="en-US" sz="2400" dirty="0" smtClean="0"/>
              <a:t>Carbohydrates contain (</a:t>
            </a:r>
            <a:r>
              <a:rPr lang="en-US" sz="2800" b="1" dirty="0" smtClean="0"/>
              <a:t>3</a:t>
            </a:r>
            <a:r>
              <a:rPr lang="en-US" sz="2400" dirty="0" smtClean="0"/>
              <a:t>) major categories of molecules: </a:t>
            </a:r>
            <a:r>
              <a:rPr lang="en-US" sz="2400" dirty="0" err="1" smtClean="0"/>
              <a:t>monosaccharides</a:t>
            </a:r>
            <a:r>
              <a:rPr lang="en-US" sz="2400" dirty="0" smtClean="0"/>
              <a:t>, disaccharides, and polysaccharides.</a:t>
            </a:r>
            <a:endParaRPr lang="en-US" sz="2300" dirty="0" smtClean="0">
              <a:solidFill>
                <a:srgbClr val="FF0000"/>
              </a:solidFill>
            </a:endParaRPr>
          </a:p>
        </p:txBody>
      </p:sp>
      <p:sp>
        <p:nvSpPr>
          <p:cNvPr id="11267" name="Line 5"/>
          <p:cNvSpPr>
            <a:spLocks noChangeShapeType="1"/>
          </p:cNvSpPr>
          <p:nvPr/>
        </p:nvSpPr>
        <p:spPr bwMode="auto">
          <a:xfrm>
            <a:off x="304800" y="533400"/>
            <a:ext cx="8534400" cy="0"/>
          </a:xfrm>
          <a:prstGeom prst="line">
            <a:avLst/>
          </a:prstGeom>
          <a:noFill/>
          <a:ln w="25400">
            <a:solidFill>
              <a:schemeClr val="bg1"/>
            </a:solidFill>
            <a:round/>
            <a:headEnd/>
            <a:tailEnd/>
          </a:ln>
        </p:spPr>
        <p:txBody>
          <a:bodyPr wrap="none" anchor="ctr"/>
          <a:lstStyle/>
          <a:p>
            <a:endParaRPr lang="en-US"/>
          </a:p>
        </p:txBody>
      </p:sp>
      <p:sp>
        <p:nvSpPr>
          <p:cNvPr id="11268" name="Rectangle 4"/>
          <p:cNvSpPr>
            <a:spLocks noChangeArrowheads="1"/>
          </p:cNvSpPr>
          <p:nvPr/>
        </p:nvSpPr>
        <p:spPr bwMode="auto">
          <a:xfrm>
            <a:off x="1274763" y="192087"/>
            <a:ext cx="6345237" cy="646113"/>
          </a:xfrm>
          <a:prstGeom prst="rect">
            <a:avLst/>
          </a:prstGeom>
          <a:noFill/>
          <a:ln w="9525">
            <a:noFill/>
            <a:miter lim="800000"/>
            <a:headEnd/>
            <a:tailEnd/>
          </a:ln>
        </p:spPr>
        <p:txBody>
          <a:bodyPr wrap="none">
            <a:spAutoFit/>
          </a:bodyPr>
          <a:lstStyle/>
          <a:p>
            <a:pPr algn="ctr"/>
            <a:r>
              <a:rPr lang="en-US" sz="3400" dirty="0">
                <a:solidFill>
                  <a:srgbClr val="FF0000"/>
                </a:solidFill>
                <a:latin typeface="Arial Unicode MS" pitchFamily="34" charset="-128"/>
                <a:ea typeface="Arial Unicode MS" pitchFamily="34" charset="-128"/>
                <a:cs typeface="Arial Unicode MS" pitchFamily="34" charset="-128"/>
              </a:rPr>
              <a:t>1- </a:t>
            </a:r>
            <a:r>
              <a:rPr lang="en-US" sz="3400" b="1" dirty="0">
                <a:solidFill>
                  <a:srgbClr val="FF0000"/>
                </a:solidFill>
                <a:latin typeface="Arial Unicode MS" pitchFamily="34" charset="-128"/>
                <a:ea typeface="Arial Unicode MS" pitchFamily="34" charset="-128"/>
                <a:cs typeface="Arial Unicode MS" pitchFamily="34" charset="-128"/>
              </a:rPr>
              <a:t>Carbohydrates</a:t>
            </a:r>
            <a:r>
              <a:rPr lang="en-US" sz="3400" dirty="0">
                <a:solidFill>
                  <a:srgbClr val="FF0000"/>
                </a:solidFill>
                <a:latin typeface="Arial Unicode MS" pitchFamily="34" charset="-128"/>
                <a:ea typeface="Arial Unicode MS" pitchFamily="34" charset="-128"/>
                <a:cs typeface="Arial Unicode MS" pitchFamily="34" charset="-128"/>
              </a:rPr>
              <a:t>		</a:t>
            </a:r>
            <a:r>
              <a:rPr lang="ar-SA" sz="3600" dirty="0">
                <a:latin typeface="Arial Unicode MS" pitchFamily="34" charset="-128"/>
                <a:ea typeface="Arial Unicode MS" pitchFamily="34" charset="-128"/>
                <a:cs typeface="Arial Unicode MS" pitchFamily="34" charset="-128"/>
              </a:rPr>
              <a:t> </a:t>
            </a:r>
            <a:r>
              <a:rPr lang="ar-SA" sz="3600" dirty="0" err="1">
                <a:latin typeface="Arial Unicode MS" pitchFamily="34" charset="-128"/>
                <a:ea typeface="Arial Unicode MS" pitchFamily="34" charset="-128"/>
                <a:cs typeface="Arial Unicode MS" pitchFamily="34" charset="-128"/>
              </a:rPr>
              <a:t>الكربوهيدرات</a:t>
            </a:r>
            <a:endParaRPr lang="en-US" sz="3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fade">
                                      <p:cBhvr>
                                        <p:cTn id="12" dur="20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6">
                                            <p:txEl>
                                              <p:pRg st="2" end="2"/>
                                            </p:txEl>
                                          </p:spTgt>
                                        </p:tgtEl>
                                        <p:attrNameLst>
                                          <p:attrName>style.visibility</p:attrName>
                                        </p:attrNameLst>
                                      </p:cBhvr>
                                      <p:to>
                                        <p:strVal val="visible"/>
                                      </p:to>
                                    </p:set>
                                    <p:animEffect transition="in" filter="fade">
                                      <p:cBhvr>
                                        <p:cTn id="17" dur="2000"/>
                                        <p:tgtEl>
                                          <p:spTgt spid="11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6">
                                            <p:txEl>
                                              <p:pRg st="3" end="3"/>
                                            </p:txEl>
                                          </p:spTgt>
                                        </p:tgtEl>
                                        <p:attrNameLst>
                                          <p:attrName>style.visibility</p:attrName>
                                        </p:attrNameLst>
                                      </p:cBhvr>
                                      <p:to>
                                        <p:strVal val="visible"/>
                                      </p:to>
                                    </p:set>
                                    <p:animEffect transition="in" filter="fade">
                                      <p:cBhvr>
                                        <p:cTn id="22" dur="2000"/>
                                        <p:tgtEl>
                                          <p:spTgt spid="1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838200" y="304800"/>
            <a:ext cx="8610600" cy="914400"/>
          </a:xfrm>
        </p:spPr>
        <p:txBody>
          <a:bodyPr/>
          <a:lstStyle/>
          <a:p>
            <a:pPr marL="687388" indent="-687388" eaLnBrk="1" hangingPunct="1"/>
            <a:r>
              <a:rPr lang="en-US" sz="3500" smtClean="0">
                <a:solidFill>
                  <a:schemeClr val="bg1"/>
                </a:solidFill>
                <a:latin typeface="Arial Unicode MS" pitchFamily="34" charset="-128"/>
                <a:ea typeface="Arial Unicode MS" pitchFamily="34" charset="-128"/>
                <a:cs typeface="Arial Unicode MS" pitchFamily="34" charset="-128"/>
              </a:rPr>
              <a:t>Monosaccharides are the simplest carbohydrates</a:t>
            </a:r>
          </a:p>
        </p:txBody>
      </p:sp>
      <p:sp>
        <p:nvSpPr>
          <p:cNvPr id="12291" name="Rectangle 2"/>
          <p:cNvSpPr>
            <a:spLocks noGrp="1" noChangeArrowheads="1"/>
          </p:cNvSpPr>
          <p:nvPr>
            <p:ph idx="1"/>
          </p:nvPr>
        </p:nvSpPr>
        <p:spPr>
          <a:xfrm>
            <a:off x="266700" y="47625"/>
            <a:ext cx="8610600" cy="5438775"/>
          </a:xfrm>
        </p:spPr>
        <p:txBody>
          <a:bodyPr anchor="ctr"/>
          <a:lstStyle/>
          <a:p>
            <a:pPr algn="just" eaLnBrk="1" hangingPunct="1">
              <a:spcBef>
                <a:spcPts val="600"/>
              </a:spcBef>
            </a:pPr>
            <a:r>
              <a:rPr lang="en-US" sz="2500" b="1" u="sng" dirty="0" err="1" smtClean="0">
                <a:solidFill>
                  <a:srgbClr val="0070C0"/>
                </a:solidFill>
              </a:rPr>
              <a:t>Monosaccharides</a:t>
            </a:r>
            <a:r>
              <a:rPr lang="en-US" sz="2500" dirty="0" smtClean="0"/>
              <a:t> are simple sugar consist only of one unit. They serve as building blocks for more complex carbohydrate forms. </a:t>
            </a:r>
            <a:r>
              <a:rPr lang="en-US" sz="2500" dirty="0" smtClean="0">
                <a:latin typeface="Arial Unicode MS" pitchFamily="34" charset="-128"/>
                <a:ea typeface="Arial Unicode MS" pitchFamily="34" charset="-128"/>
                <a:cs typeface="Arial Unicode MS" pitchFamily="34" charset="-128"/>
              </a:rPr>
              <a:t>They are the fuels for cellular work.</a:t>
            </a:r>
          </a:p>
          <a:p>
            <a:pPr algn="just" eaLnBrk="1" hangingPunct="1">
              <a:spcBef>
                <a:spcPts val="600"/>
              </a:spcBef>
            </a:pPr>
            <a:r>
              <a:rPr lang="en-US" sz="2500" b="1" u="sng" dirty="0" err="1" smtClean="0">
                <a:solidFill>
                  <a:srgbClr val="0070C0"/>
                </a:solidFill>
                <a:latin typeface="Arial Unicode MS" pitchFamily="34" charset="-128"/>
                <a:ea typeface="Arial Unicode MS" pitchFamily="34" charset="-128"/>
                <a:cs typeface="Arial Unicode MS" pitchFamily="34" charset="-128"/>
              </a:rPr>
              <a:t>Monosaccharides</a:t>
            </a:r>
            <a:r>
              <a:rPr lang="en-US" sz="2500" dirty="0" smtClean="0">
                <a:latin typeface="Arial Unicode MS" pitchFamily="34" charset="-128"/>
                <a:ea typeface="Arial Unicode MS" pitchFamily="34" charset="-128"/>
                <a:cs typeface="Arial Unicode MS" pitchFamily="34" charset="-128"/>
              </a:rPr>
              <a:t> have a formula that contains </a:t>
            </a:r>
            <a:r>
              <a:rPr lang="en-US" sz="2500" dirty="0" smtClean="0">
                <a:solidFill>
                  <a:srgbClr val="C00000"/>
                </a:solidFill>
                <a:latin typeface="Arial Unicode MS" pitchFamily="34" charset="-128"/>
                <a:ea typeface="Arial Unicode MS" pitchFamily="34" charset="-128"/>
                <a:cs typeface="Arial Unicode MS" pitchFamily="34" charset="-128"/>
              </a:rPr>
              <a:t>hydroxyl group (</a:t>
            </a:r>
            <a:r>
              <a:rPr lang="en-US" sz="2500" b="1" dirty="0" smtClean="0">
                <a:solidFill>
                  <a:srgbClr val="C00000"/>
                </a:solidFill>
                <a:latin typeface="Arial Unicode MS" pitchFamily="34" charset="-128"/>
                <a:ea typeface="Arial Unicode MS" pitchFamily="34" charset="-128"/>
                <a:cs typeface="Arial Unicode MS" pitchFamily="34" charset="-128"/>
              </a:rPr>
              <a:t>OH</a:t>
            </a:r>
            <a:r>
              <a:rPr lang="en-US" sz="2500" dirty="0" smtClean="0">
                <a:solidFill>
                  <a:srgbClr val="C00000"/>
                </a:solidFill>
                <a:latin typeface="Arial Unicode MS" pitchFamily="34" charset="-128"/>
                <a:ea typeface="Arial Unicode MS" pitchFamily="34" charset="-128"/>
                <a:cs typeface="Arial Unicode MS" pitchFamily="34" charset="-128"/>
              </a:rPr>
              <a:t>) </a:t>
            </a:r>
            <a:r>
              <a:rPr lang="en-US" sz="2500" dirty="0" smtClean="0">
                <a:latin typeface="Arial Unicode MS" pitchFamily="34" charset="-128"/>
                <a:ea typeface="Arial Unicode MS" pitchFamily="34" charset="-128"/>
                <a:cs typeface="Arial Unicode MS" pitchFamily="34" charset="-128"/>
              </a:rPr>
              <a:t>and a </a:t>
            </a:r>
            <a:r>
              <a:rPr lang="en-US" sz="2500" dirty="0" smtClean="0">
                <a:solidFill>
                  <a:srgbClr val="C00000"/>
                </a:solidFill>
                <a:latin typeface="Arial Unicode MS" pitchFamily="34" charset="-128"/>
                <a:ea typeface="Arial Unicode MS" pitchFamily="34" charset="-128"/>
                <a:cs typeface="Arial Unicode MS" pitchFamily="34" charset="-128"/>
              </a:rPr>
              <a:t>carbonyl group (</a:t>
            </a:r>
            <a:r>
              <a:rPr lang="en-US" sz="2500" b="1" dirty="0" smtClean="0">
                <a:solidFill>
                  <a:srgbClr val="C00000"/>
                </a:solidFill>
                <a:latin typeface="Arial Unicode MS" pitchFamily="34" charset="-128"/>
                <a:ea typeface="Arial Unicode MS" pitchFamily="34" charset="-128"/>
                <a:cs typeface="Arial Unicode MS" pitchFamily="34" charset="-128"/>
              </a:rPr>
              <a:t>CO</a:t>
            </a:r>
            <a:r>
              <a:rPr lang="en-US" sz="2500" dirty="0" smtClean="0">
                <a:solidFill>
                  <a:srgbClr val="C00000"/>
                </a:solidFill>
                <a:latin typeface="Arial Unicode MS" pitchFamily="34" charset="-128"/>
                <a:ea typeface="Arial Unicode MS" pitchFamily="34" charset="-128"/>
                <a:cs typeface="Arial Unicode MS" pitchFamily="34" charset="-128"/>
              </a:rPr>
              <a:t>) </a:t>
            </a:r>
            <a:r>
              <a:rPr lang="en-US" sz="2500" dirty="0" smtClean="0">
                <a:latin typeface="Arial Unicode MS" pitchFamily="34" charset="-128"/>
                <a:ea typeface="Arial Unicode MS" pitchFamily="34" charset="-128"/>
                <a:cs typeface="Arial Unicode MS" pitchFamily="34" charset="-128"/>
              </a:rPr>
              <a:t>. Example: </a:t>
            </a:r>
            <a:r>
              <a:rPr lang="en-US" sz="2800" dirty="0" smtClean="0"/>
              <a:t>Glucose and fructose have the formula: </a:t>
            </a:r>
            <a:r>
              <a:rPr lang="en-US" sz="2800" b="1" dirty="0" smtClean="0">
                <a:solidFill>
                  <a:srgbClr val="C00000"/>
                </a:solidFill>
              </a:rPr>
              <a:t>C</a:t>
            </a:r>
            <a:r>
              <a:rPr lang="en-US" sz="2800" b="1" baseline="-25000" dirty="0" smtClean="0">
                <a:solidFill>
                  <a:srgbClr val="C00000"/>
                </a:solidFill>
              </a:rPr>
              <a:t>6</a:t>
            </a:r>
            <a:r>
              <a:rPr lang="en-US" sz="2800" b="1" dirty="0" smtClean="0">
                <a:solidFill>
                  <a:srgbClr val="C00000"/>
                </a:solidFill>
              </a:rPr>
              <a:t>H</a:t>
            </a:r>
            <a:r>
              <a:rPr lang="en-US" sz="2800" b="1" baseline="-25000" dirty="0" smtClean="0">
                <a:solidFill>
                  <a:srgbClr val="C00000"/>
                </a:solidFill>
              </a:rPr>
              <a:t>12</a:t>
            </a:r>
            <a:r>
              <a:rPr lang="en-US" sz="2800" b="1" dirty="0" smtClean="0">
                <a:solidFill>
                  <a:srgbClr val="C00000"/>
                </a:solidFill>
              </a:rPr>
              <a:t>O</a:t>
            </a:r>
            <a:r>
              <a:rPr lang="en-US" sz="2800" b="1" baseline="-25000" dirty="0" smtClean="0">
                <a:solidFill>
                  <a:srgbClr val="C00000"/>
                </a:solidFill>
              </a:rPr>
              <a:t>6</a:t>
            </a:r>
            <a:endParaRPr lang="en-US" sz="2500" b="1" dirty="0" smtClean="0">
              <a:solidFill>
                <a:srgbClr val="C00000"/>
              </a:solidFill>
              <a:latin typeface="Arial Unicode MS" pitchFamily="34" charset="-128"/>
              <a:ea typeface="Arial Unicode MS" pitchFamily="34" charset="-128"/>
              <a:cs typeface="Arial Unicode MS" pitchFamily="34" charset="-128"/>
            </a:endParaRPr>
          </a:p>
          <a:p>
            <a:pPr marL="350838" lvl="1" indent="-350838" algn="just" eaLnBrk="1" hangingPunct="1">
              <a:spcBef>
                <a:spcPts val="600"/>
              </a:spcBef>
              <a:buFontTx/>
              <a:buChar char="•"/>
            </a:pPr>
            <a:r>
              <a:rPr lang="en-US" sz="2500" b="1" u="sng" dirty="0" err="1" smtClean="0">
                <a:solidFill>
                  <a:srgbClr val="0070C0"/>
                </a:solidFill>
                <a:ea typeface="Arial Unicode MS" pitchFamily="34" charset="-128"/>
                <a:cs typeface="Arial Unicode MS" pitchFamily="34" charset="-128"/>
              </a:rPr>
              <a:t>Monosaccharides</a:t>
            </a:r>
            <a:r>
              <a:rPr lang="en-US" sz="2500" dirty="0" smtClean="0">
                <a:ea typeface="Arial Unicode MS" pitchFamily="34" charset="-128"/>
                <a:cs typeface="Arial Unicode MS" pitchFamily="34" charset="-128"/>
              </a:rPr>
              <a:t> (</a:t>
            </a:r>
            <a:r>
              <a:rPr lang="en-US" sz="2500" b="1" dirty="0" smtClean="0">
                <a:ea typeface="Arial Unicode MS" pitchFamily="34" charset="-128"/>
                <a:cs typeface="Arial Unicode MS" pitchFamily="34" charset="-128"/>
              </a:rPr>
              <a:t>glucose</a:t>
            </a:r>
            <a:r>
              <a:rPr lang="en-US" sz="2500" dirty="0" smtClean="0">
                <a:ea typeface="Arial Unicode MS" pitchFamily="34" charset="-128"/>
                <a:cs typeface="Arial Unicode MS" pitchFamily="34" charset="-128"/>
              </a:rPr>
              <a:t> and </a:t>
            </a:r>
            <a:r>
              <a:rPr lang="en-US" sz="2500" b="1" dirty="0" smtClean="0">
                <a:ea typeface="Arial Unicode MS" pitchFamily="34" charset="-128"/>
                <a:cs typeface="Arial Unicode MS" pitchFamily="34" charset="-128"/>
              </a:rPr>
              <a:t>fructose</a:t>
            </a:r>
            <a:r>
              <a:rPr lang="en-US" sz="2500" dirty="0" smtClean="0">
                <a:ea typeface="Arial Unicode MS" pitchFamily="34" charset="-128"/>
                <a:cs typeface="Arial Unicode MS" pitchFamily="34" charset="-128"/>
              </a:rPr>
              <a:t>) are isomers that contain the same number of atoms (6-carbon long) but in different arrangements</a:t>
            </a:r>
            <a:endParaRPr lang="ar-EG" sz="2500" dirty="0" smtClean="0">
              <a:ea typeface="Arial Unicode MS" pitchFamily="34" charset="-128"/>
              <a:cs typeface="Arial Unicode MS" pitchFamily="34" charset="-128"/>
            </a:endParaRPr>
          </a:p>
          <a:p>
            <a:pPr marL="350838" lvl="1" indent="-350838" algn="r" rtl="1" eaLnBrk="1" hangingPunct="1">
              <a:spcBef>
                <a:spcPts val="600"/>
              </a:spcBef>
              <a:buFontTx/>
              <a:buChar char="•"/>
            </a:pPr>
            <a:r>
              <a:rPr lang="ar-SA" sz="2200" dirty="0" smtClean="0">
                <a:solidFill>
                  <a:srgbClr val="FF0000"/>
                </a:solidFill>
              </a:rPr>
              <a:t>يتنوع الهيكل الكربوني </a:t>
            </a:r>
            <a:r>
              <a:rPr lang="ar-SA" sz="2200" dirty="0" err="1" smtClean="0">
                <a:solidFill>
                  <a:srgbClr val="FF0000"/>
                </a:solidFill>
              </a:rPr>
              <a:t>للسكاكر</a:t>
            </a:r>
            <a:r>
              <a:rPr lang="ar-SA" sz="2200" dirty="0" smtClean="0">
                <a:solidFill>
                  <a:srgbClr val="FF0000"/>
                </a:solidFill>
              </a:rPr>
              <a:t> الأحادية في طوله </a:t>
            </a:r>
            <a:r>
              <a:rPr lang="ar-EG" sz="2200" dirty="0" smtClean="0">
                <a:solidFill>
                  <a:srgbClr val="FF0000"/>
                </a:solidFill>
              </a:rPr>
              <a:t> فمثلا </a:t>
            </a:r>
            <a:r>
              <a:rPr lang="ar-SA" sz="2200" dirty="0" smtClean="0">
                <a:solidFill>
                  <a:srgbClr val="FF0000"/>
                </a:solidFill>
              </a:rPr>
              <a:t>يبلغ طول كل من سكر الجلوكوز وسكر </a:t>
            </a:r>
            <a:r>
              <a:rPr lang="ar-SA" sz="2200" dirty="0" err="1" smtClean="0">
                <a:solidFill>
                  <a:srgbClr val="FF0000"/>
                </a:solidFill>
              </a:rPr>
              <a:t>الفروكتوز</a:t>
            </a:r>
            <a:r>
              <a:rPr lang="ar-SA" sz="2200" dirty="0" smtClean="0">
                <a:solidFill>
                  <a:srgbClr val="FF0000"/>
                </a:solidFill>
              </a:rPr>
              <a:t> </a:t>
            </a:r>
            <a:r>
              <a:rPr lang="ar-SA" sz="2200" b="1" u="sng" dirty="0" smtClean="0">
                <a:solidFill>
                  <a:srgbClr val="FF0000"/>
                </a:solidFill>
              </a:rPr>
              <a:t>ستة </a:t>
            </a:r>
            <a:r>
              <a:rPr lang="ar-SA" sz="2200" b="1" u="sng" dirty="0" err="1" smtClean="0">
                <a:solidFill>
                  <a:srgbClr val="FF0000"/>
                </a:solidFill>
              </a:rPr>
              <a:t>ذرات</a:t>
            </a:r>
            <a:r>
              <a:rPr lang="ar-SA" sz="2200" b="1" u="sng" dirty="0" smtClean="0">
                <a:solidFill>
                  <a:srgbClr val="FF0000"/>
                </a:solidFill>
              </a:rPr>
              <a:t> كربون </a:t>
            </a:r>
            <a:r>
              <a:rPr lang="ar-SA" sz="2200" dirty="0" smtClean="0">
                <a:solidFill>
                  <a:srgbClr val="FF0000"/>
                </a:solidFill>
              </a:rPr>
              <a:t>ولكن فى </a:t>
            </a:r>
            <a:r>
              <a:rPr lang="ar-SA" sz="2200" b="1" u="sng" dirty="0" smtClean="0">
                <a:solidFill>
                  <a:srgbClr val="FF0000"/>
                </a:solidFill>
              </a:rPr>
              <a:t>ترتيب مختلف</a:t>
            </a:r>
            <a:r>
              <a:rPr lang="ar-SA" sz="2400" b="1" u="sng" dirty="0" smtClean="0"/>
              <a:t> </a:t>
            </a:r>
            <a:endParaRPr lang="en-US" b="1" u="sng" dirty="0" smtClean="0">
              <a:latin typeface="Arial Unicode MS" pitchFamily="34" charset="-128"/>
              <a:ea typeface="Arial Unicode MS" pitchFamily="34" charset="-128"/>
              <a:cs typeface="Arial Unicode MS" pitchFamily="34" charset="-128"/>
            </a:endParaRPr>
          </a:p>
          <a:p>
            <a:pPr eaLnBrk="1" hangingPunct="1">
              <a:spcBef>
                <a:spcPts val="600"/>
              </a:spcBef>
            </a:pPr>
            <a:endParaRPr lang="en-US" dirty="0" smtClean="0">
              <a:latin typeface="Arial Unicode MS" pitchFamily="34" charset="-128"/>
              <a:ea typeface="Arial Unicode MS" pitchFamily="34" charset="-128"/>
              <a:cs typeface="Arial Unicode MS" pitchFamily="34" charset="-128"/>
            </a:endParaRPr>
          </a:p>
        </p:txBody>
      </p:sp>
      <p:pic>
        <p:nvPicPr>
          <p:cNvPr id="12292" name="Object 4"/>
          <p:cNvPicPr>
            <a:picLocks noChangeArrowheads="1"/>
          </p:cNvPicPr>
          <p:nvPr/>
        </p:nvPicPr>
        <p:blipFill>
          <a:blip r:embed="rId2" cstate="print">
            <a:lum bright="-14000" contrast="26000"/>
          </a:blip>
          <a:srcRect l="-3320" t="-458" r="-3136" b="-153"/>
          <a:stretch>
            <a:fillRect/>
          </a:stretch>
        </p:blipFill>
        <p:spPr bwMode="auto">
          <a:xfrm>
            <a:off x="2438400" y="4876800"/>
            <a:ext cx="4556125"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52400" y="152400"/>
            <a:ext cx="8686800" cy="3416300"/>
          </a:xfrm>
          <a:prstGeom prst="rect">
            <a:avLst/>
          </a:prstGeom>
          <a:noFill/>
          <a:ln w="9525">
            <a:noFill/>
            <a:miter lim="800000"/>
            <a:headEnd/>
            <a:tailEnd/>
          </a:ln>
        </p:spPr>
        <p:txBody>
          <a:bodyPr>
            <a:spAutoFit/>
          </a:bodyPr>
          <a:lstStyle/>
          <a:p>
            <a:pPr algn="l"/>
            <a:r>
              <a:rPr lang="en-US" dirty="0"/>
              <a:t>Some important </a:t>
            </a:r>
            <a:r>
              <a:rPr lang="en-US" dirty="0" err="1"/>
              <a:t>monosaccharides</a:t>
            </a:r>
            <a:r>
              <a:rPr lang="en-US" dirty="0"/>
              <a:t> include: </a:t>
            </a:r>
            <a:br>
              <a:rPr lang="en-US" dirty="0"/>
            </a:br>
            <a:r>
              <a:rPr lang="en-US" dirty="0"/>
              <a:t>&gt; Glucose </a:t>
            </a:r>
            <a:br>
              <a:rPr lang="en-US" dirty="0"/>
            </a:br>
            <a:r>
              <a:rPr lang="en-US" dirty="0"/>
              <a:t>&gt; Fructose </a:t>
            </a:r>
            <a:br>
              <a:rPr lang="en-US" dirty="0"/>
            </a:br>
            <a:r>
              <a:rPr lang="en-US" dirty="0"/>
              <a:t>&gt; </a:t>
            </a:r>
            <a:r>
              <a:rPr lang="en-US" dirty="0" err="1"/>
              <a:t>Galactose</a:t>
            </a:r>
            <a:r>
              <a:rPr lang="en-US" dirty="0"/>
              <a:t> </a:t>
            </a:r>
            <a:br>
              <a:rPr lang="en-US" dirty="0"/>
            </a:br>
            <a:r>
              <a:rPr lang="en-US" dirty="0"/>
              <a:t>&gt; Ribose and </a:t>
            </a:r>
            <a:r>
              <a:rPr lang="en-US" dirty="0" err="1"/>
              <a:t>Deoxyribose</a:t>
            </a:r>
            <a:r>
              <a:rPr lang="en-US" dirty="0"/>
              <a:t> - they are constituents of nucleic acids, ribonucleic acids (RNA) and deoxyribonucleic acids (DNA), respectively.</a:t>
            </a:r>
          </a:p>
          <a:p>
            <a:pPr algn="l"/>
            <a:endParaRPr lang="en-US" dirty="0"/>
          </a:p>
          <a:p>
            <a:pPr algn="l"/>
            <a:r>
              <a:rPr lang="en-US" dirty="0"/>
              <a:t> </a:t>
            </a:r>
          </a:p>
        </p:txBody>
      </p:sp>
      <p:pic>
        <p:nvPicPr>
          <p:cNvPr id="13315" name="Picture 5" descr="03_04cGlucoseRep-U"/>
          <p:cNvPicPr>
            <a:picLocks noChangeAspect="1" noChangeArrowheads="1"/>
          </p:cNvPicPr>
          <p:nvPr/>
        </p:nvPicPr>
        <p:blipFill>
          <a:blip r:embed="rId2" cstate="print"/>
          <a:srcRect/>
          <a:stretch>
            <a:fillRect/>
          </a:stretch>
        </p:blipFill>
        <p:spPr bwMode="auto">
          <a:xfrm>
            <a:off x="228600" y="3581400"/>
            <a:ext cx="5029200" cy="2470150"/>
          </a:xfrm>
          <a:prstGeom prst="rect">
            <a:avLst/>
          </a:prstGeom>
          <a:noFill/>
          <a:ln w="9525">
            <a:noFill/>
            <a:miter lim="800000"/>
            <a:headEnd/>
            <a:tailEnd/>
          </a:ln>
        </p:spPr>
      </p:pic>
      <p:sp>
        <p:nvSpPr>
          <p:cNvPr id="13316" name="Text Box 6"/>
          <p:cNvSpPr txBox="1">
            <a:spLocks noChangeArrowheads="1"/>
          </p:cNvSpPr>
          <p:nvPr/>
        </p:nvSpPr>
        <p:spPr bwMode="auto">
          <a:xfrm>
            <a:off x="134938" y="5570538"/>
            <a:ext cx="1541462" cy="754062"/>
          </a:xfrm>
          <a:prstGeom prst="rect">
            <a:avLst/>
          </a:prstGeom>
          <a:noFill/>
          <a:ln w="9525">
            <a:noFill/>
            <a:miter lim="800000"/>
            <a:headEnd/>
            <a:tailEnd/>
          </a:ln>
        </p:spPr>
        <p:txBody>
          <a:bodyPr wrap="none" lIns="0" tIns="0" rIns="0" bIns="0"/>
          <a:lstStyle/>
          <a:p>
            <a:pPr algn="ctr">
              <a:lnSpc>
                <a:spcPct val="80000"/>
              </a:lnSpc>
            </a:pPr>
            <a:r>
              <a:rPr lang="en-US" sz="1400" b="1">
                <a:cs typeface="Times New Roman" pitchFamily="18" charset="0"/>
              </a:rPr>
              <a:t>Structural</a:t>
            </a:r>
          </a:p>
          <a:p>
            <a:pPr algn="ctr">
              <a:lnSpc>
                <a:spcPct val="80000"/>
              </a:lnSpc>
            </a:pPr>
            <a:r>
              <a:rPr lang="en-US" sz="1400" b="1">
                <a:cs typeface="Times New Roman" pitchFamily="18" charset="0"/>
              </a:rPr>
              <a:t>Formula</a:t>
            </a:r>
            <a:endParaRPr lang="ar-SA" sz="1400" b="1"/>
          </a:p>
          <a:p>
            <a:pPr algn="ctr">
              <a:lnSpc>
                <a:spcPct val="80000"/>
              </a:lnSpc>
            </a:pPr>
            <a:r>
              <a:rPr lang="ar-SA" sz="1400" b="1"/>
              <a:t>الصيغة التركيبية</a:t>
            </a:r>
            <a:endParaRPr lang="en-US" sz="1400" b="1"/>
          </a:p>
        </p:txBody>
      </p:sp>
      <p:sp>
        <p:nvSpPr>
          <p:cNvPr id="13317" name="Text Box 7"/>
          <p:cNvSpPr txBox="1">
            <a:spLocks noChangeArrowheads="1"/>
          </p:cNvSpPr>
          <p:nvPr/>
        </p:nvSpPr>
        <p:spPr bwMode="auto">
          <a:xfrm>
            <a:off x="2133600" y="5570538"/>
            <a:ext cx="1762125" cy="754062"/>
          </a:xfrm>
          <a:prstGeom prst="rect">
            <a:avLst/>
          </a:prstGeom>
          <a:noFill/>
          <a:ln w="9525">
            <a:noFill/>
            <a:miter lim="800000"/>
            <a:headEnd/>
            <a:tailEnd/>
          </a:ln>
        </p:spPr>
        <p:txBody>
          <a:bodyPr wrap="none" lIns="0" tIns="0" rIns="0" bIns="0"/>
          <a:lstStyle/>
          <a:p>
            <a:pPr algn="ctr">
              <a:lnSpc>
                <a:spcPct val="80000"/>
              </a:lnSpc>
            </a:pPr>
            <a:r>
              <a:rPr lang="en-US" sz="1400" b="1">
                <a:cs typeface="Times New Roman" pitchFamily="18" charset="0"/>
              </a:rPr>
              <a:t>Abbreviated</a:t>
            </a:r>
          </a:p>
          <a:p>
            <a:pPr algn="ctr">
              <a:lnSpc>
                <a:spcPct val="80000"/>
              </a:lnSpc>
            </a:pPr>
            <a:r>
              <a:rPr lang="en-US" sz="1400" b="1">
                <a:cs typeface="Times New Roman" pitchFamily="18" charset="0"/>
              </a:rPr>
              <a:t>Structure</a:t>
            </a:r>
            <a:endParaRPr lang="ar-SA" sz="1400" b="1"/>
          </a:p>
          <a:p>
            <a:pPr algn="ctr">
              <a:lnSpc>
                <a:spcPct val="80000"/>
              </a:lnSpc>
            </a:pPr>
            <a:r>
              <a:rPr lang="ar-SA" sz="1400" b="1"/>
              <a:t>تركيب مختصر</a:t>
            </a:r>
          </a:p>
          <a:p>
            <a:pPr algn="ctr">
              <a:lnSpc>
                <a:spcPct val="80000"/>
              </a:lnSpc>
            </a:pPr>
            <a:endParaRPr lang="en-US" sz="1400" b="1"/>
          </a:p>
        </p:txBody>
      </p:sp>
      <p:sp>
        <p:nvSpPr>
          <p:cNvPr id="13318" name="Text Box 8"/>
          <p:cNvSpPr txBox="1">
            <a:spLocks noChangeArrowheads="1"/>
          </p:cNvSpPr>
          <p:nvPr/>
        </p:nvSpPr>
        <p:spPr bwMode="auto">
          <a:xfrm>
            <a:off x="3962400" y="5570538"/>
            <a:ext cx="1541463" cy="754062"/>
          </a:xfrm>
          <a:prstGeom prst="rect">
            <a:avLst/>
          </a:prstGeom>
          <a:noFill/>
          <a:ln w="9525">
            <a:noFill/>
            <a:miter lim="800000"/>
            <a:headEnd/>
            <a:tailEnd/>
          </a:ln>
        </p:spPr>
        <p:txBody>
          <a:bodyPr wrap="none" lIns="0" tIns="0" rIns="0" bIns="0"/>
          <a:lstStyle/>
          <a:p>
            <a:pPr algn="ctr">
              <a:lnSpc>
                <a:spcPct val="80000"/>
              </a:lnSpc>
            </a:pPr>
            <a:r>
              <a:rPr lang="en-US" sz="1400" b="1">
                <a:cs typeface="Times New Roman" pitchFamily="18" charset="0"/>
              </a:rPr>
              <a:t>Simplified</a:t>
            </a:r>
          </a:p>
          <a:p>
            <a:pPr algn="ctr">
              <a:lnSpc>
                <a:spcPct val="80000"/>
              </a:lnSpc>
            </a:pPr>
            <a:r>
              <a:rPr lang="en-US" sz="1400" b="1">
                <a:cs typeface="Times New Roman" pitchFamily="18" charset="0"/>
              </a:rPr>
              <a:t>Structure</a:t>
            </a:r>
            <a:endParaRPr lang="ar-SA" sz="1400" b="1"/>
          </a:p>
          <a:p>
            <a:pPr algn="ctr">
              <a:lnSpc>
                <a:spcPct val="80000"/>
              </a:lnSpc>
            </a:pPr>
            <a:r>
              <a:rPr lang="ar-SA" sz="1400" b="1"/>
              <a:t>تركيب مبسط</a:t>
            </a:r>
            <a:endParaRPr lang="en-US" sz="1400" b="1"/>
          </a:p>
        </p:txBody>
      </p:sp>
      <p:sp>
        <p:nvSpPr>
          <p:cNvPr id="13319" name="Rectangle 9"/>
          <p:cNvSpPr>
            <a:spLocks noChangeArrowheads="1"/>
          </p:cNvSpPr>
          <p:nvPr/>
        </p:nvSpPr>
        <p:spPr bwMode="auto">
          <a:xfrm>
            <a:off x="5638800" y="4562475"/>
            <a:ext cx="3352800" cy="923925"/>
          </a:xfrm>
          <a:prstGeom prst="rect">
            <a:avLst/>
          </a:prstGeom>
          <a:noFill/>
          <a:ln w="9525">
            <a:solidFill>
              <a:srgbClr val="008080"/>
            </a:solidFill>
            <a:miter lim="800000"/>
            <a:headEnd/>
            <a:tailEnd/>
          </a:ln>
        </p:spPr>
        <p:txBody>
          <a:bodyPr>
            <a:spAutoFit/>
          </a:bodyPr>
          <a:lstStyle/>
          <a:p>
            <a:pPr algn="ctr"/>
            <a:r>
              <a:rPr lang="en-US" sz="1800" b="1">
                <a:solidFill>
                  <a:srgbClr val="FF0000"/>
                </a:solidFill>
                <a:cs typeface="Times New Roman" pitchFamily="18" charset="0"/>
              </a:rPr>
              <a:t>Three representations of the glucose</a:t>
            </a:r>
            <a:r>
              <a:rPr lang="ar-EG" sz="1800" b="1">
                <a:solidFill>
                  <a:srgbClr val="FF0000"/>
                </a:solidFill>
                <a:cs typeface="Times New Roman" pitchFamily="18" charset="0"/>
              </a:rPr>
              <a:t> </a:t>
            </a:r>
            <a:r>
              <a:rPr lang="en-US" sz="1800" b="1">
                <a:solidFill>
                  <a:srgbClr val="FF0000"/>
                </a:solidFill>
                <a:cs typeface="Times New Roman" pitchFamily="18" charset="0"/>
              </a:rPr>
              <a:t>ring</a:t>
            </a:r>
            <a:endParaRPr lang="ar-SA" sz="1800" b="1">
              <a:solidFill>
                <a:srgbClr val="FF0000"/>
              </a:solidFill>
            </a:endParaRPr>
          </a:p>
          <a:p>
            <a:pPr algn="ctr"/>
            <a:r>
              <a:rPr lang="ar-SA" sz="1800" b="1">
                <a:solidFill>
                  <a:srgbClr val="FF0000"/>
                </a:solidFill>
              </a:rPr>
              <a:t>ثلاثة طرق لتمثيل الهيئة الحلقية للجلوكوز</a:t>
            </a:r>
            <a:endParaRPr lang="en-US" sz="1800" b="1">
              <a:solidFill>
                <a:srgbClr val="FF0000"/>
              </a:solidFill>
            </a:endParaRPr>
          </a:p>
        </p:txBody>
      </p:sp>
      <p:sp>
        <p:nvSpPr>
          <p:cNvPr id="16" name="Rectangle 2"/>
          <p:cNvSpPr txBox="1">
            <a:spLocks noChangeArrowheads="1"/>
          </p:cNvSpPr>
          <p:nvPr/>
        </p:nvSpPr>
        <p:spPr bwMode="auto">
          <a:xfrm>
            <a:off x="304800" y="2770188"/>
            <a:ext cx="8686800" cy="963612"/>
          </a:xfrm>
          <a:prstGeom prst="rect">
            <a:avLst/>
          </a:prstGeom>
          <a:noFill/>
          <a:ln w="9525">
            <a:noFill/>
            <a:miter lim="800000"/>
            <a:headEnd/>
            <a:tailEnd/>
          </a:ln>
        </p:spPr>
        <p:txBody>
          <a:bodyPr>
            <a:spAutoFit/>
          </a:bodyPr>
          <a:lstStyle/>
          <a:p>
            <a:pPr marL="350838" indent="-350838" algn="l" eaLnBrk="1" hangingPunct="1">
              <a:spcBef>
                <a:spcPct val="45000"/>
              </a:spcBef>
              <a:spcAft>
                <a:spcPct val="20000"/>
              </a:spcAft>
              <a:buClr>
                <a:schemeClr val="tx2"/>
              </a:buClr>
              <a:buFontTx/>
              <a:buChar char="•"/>
              <a:defRPr/>
            </a:pPr>
            <a:r>
              <a:rPr lang="en-US" sz="2300" b="1" kern="0" dirty="0">
                <a:latin typeface="Arial Unicode MS" pitchFamily="34" charset="-128"/>
                <a:ea typeface="Arial Unicode MS" pitchFamily="34" charset="-128"/>
                <a:cs typeface="+mj-cs"/>
              </a:rPr>
              <a:t>Some Monosaccharides form rings: glucose &amp; galactose</a:t>
            </a:r>
          </a:p>
          <a:p>
            <a:pPr marL="350838" indent="-350838" rtl="1" eaLnBrk="1" hangingPunct="1">
              <a:spcBef>
                <a:spcPct val="45000"/>
              </a:spcBef>
              <a:spcAft>
                <a:spcPct val="20000"/>
              </a:spcAft>
              <a:buClr>
                <a:schemeClr val="tx2"/>
              </a:buClr>
              <a:buFontTx/>
              <a:buChar char="•"/>
              <a:defRPr/>
            </a:pPr>
            <a:r>
              <a:rPr lang="ar-EG" sz="2000" b="1" kern="0" dirty="0">
                <a:solidFill>
                  <a:srgbClr val="FF0000"/>
                </a:solidFill>
                <a:latin typeface="+mn-lt"/>
                <a:cs typeface="+mn-cs"/>
              </a:rPr>
              <a:t>ت</a:t>
            </a:r>
            <a:r>
              <a:rPr lang="ar-SA" sz="2000" b="1" kern="0" dirty="0">
                <a:solidFill>
                  <a:srgbClr val="FF0000"/>
                </a:solidFill>
                <a:latin typeface="+mn-lt"/>
                <a:cs typeface="+mn-cs"/>
              </a:rPr>
              <a:t>حتوى بعض السكاكر الأحادية على حلقات كالجلوكوز</a:t>
            </a:r>
            <a:r>
              <a:rPr lang="en-US" sz="2000" b="1" kern="0" dirty="0">
                <a:solidFill>
                  <a:srgbClr val="FF0000"/>
                </a:solidFill>
                <a:latin typeface="+mn-lt"/>
                <a:cs typeface="+mn-cs"/>
              </a:rPr>
              <a:t> </a:t>
            </a:r>
            <a:r>
              <a:rPr lang="ar-EG" sz="2000" b="1" kern="0" dirty="0">
                <a:solidFill>
                  <a:srgbClr val="FF0000"/>
                </a:solidFill>
                <a:latin typeface="+mn-lt"/>
                <a:cs typeface="+mn-cs"/>
              </a:rPr>
              <a:t>والجلاكتوز</a:t>
            </a:r>
            <a:endParaRPr lang="en-US" sz="2000" b="1" kern="0" dirty="0">
              <a:solidFill>
                <a:srgbClr val="FF0000"/>
              </a:solidFill>
              <a:latin typeface="Arial Unicode MS" pitchFamily="34" charset="-128"/>
              <a:ea typeface="Arial Unicode MS" pitchFamily="34" charset="-128"/>
              <a:cs typeface="+mj-cs"/>
            </a:endParaRPr>
          </a:p>
        </p:txBody>
      </p:sp>
      <p:sp>
        <p:nvSpPr>
          <p:cNvPr id="13321" name="Rectangle 12"/>
          <p:cNvSpPr>
            <a:spLocks noChangeArrowheads="1"/>
          </p:cNvSpPr>
          <p:nvPr/>
        </p:nvSpPr>
        <p:spPr bwMode="auto">
          <a:xfrm>
            <a:off x="687388" y="9004300"/>
            <a:ext cx="760412" cy="292100"/>
          </a:xfrm>
          <a:prstGeom prst="rect">
            <a:avLst/>
          </a:prstGeom>
          <a:noFill/>
          <a:ln w="9525">
            <a:noFill/>
            <a:miter lim="800000"/>
            <a:headEnd/>
            <a:tailEnd/>
          </a:ln>
        </p:spPr>
        <p:txBody>
          <a:bodyPr wrap="none">
            <a:spAutoFit/>
          </a:bodyPr>
          <a:lstStyle/>
          <a:p>
            <a:r>
              <a:rPr lang="en-US" sz="1300">
                <a:latin typeface="Arial Unicode MS" pitchFamily="34" charset="-128"/>
                <a:ea typeface="Arial Unicode MS" pitchFamily="34" charset="-128"/>
                <a:cs typeface="Arial Unicode MS" pitchFamily="34" charset="-128"/>
              </a:rPr>
              <a:t>glucose</a:t>
            </a:r>
            <a:endParaRPr lang="en-US" sz="1300"/>
          </a:p>
        </p:txBody>
      </p:sp>
      <p:sp>
        <p:nvSpPr>
          <p:cNvPr id="13322" name="Rectangle 13"/>
          <p:cNvSpPr>
            <a:spLocks noChangeArrowheads="1"/>
          </p:cNvSpPr>
          <p:nvPr/>
        </p:nvSpPr>
        <p:spPr bwMode="auto">
          <a:xfrm>
            <a:off x="2279650" y="9004300"/>
            <a:ext cx="779463" cy="292100"/>
          </a:xfrm>
          <a:prstGeom prst="rect">
            <a:avLst/>
          </a:prstGeom>
          <a:noFill/>
          <a:ln w="9525">
            <a:noFill/>
            <a:miter lim="800000"/>
            <a:headEnd/>
            <a:tailEnd/>
          </a:ln>
        </p:spPr>
        <p:txBody>
          <a:bodyPr wrap="none">
            <a:spAutoFit/>
          </a:bodyPr>
          <a:lstStyle/>
          <a:p>
            <a:r>
              <a:rPr lang="en-US" sz="1300"/>
              <a:t>fructose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28600" y="698500"/>
            <a:ext cx="8763000" cy="4031873"/>
          </a:xfrm>
          <a:prstGeom prst="rect">
            <a:avLst/>
          </a:prstGeom>
          <a:noFill/>
          <a:ln w="9525">
            <a:noFill/>
            <a:miter lim="800000"/>
            <a:headEnd/>
            <a:tailEnd/>
          </a:ln>
        </p:spPr>
        <p:txBody>
          <a:bodyPr wrap="square">
            <a:spAutoFit/>
          </a:bodyPr>
          <a:lstStyle/>
          <a:p>
            <a:pPr algn="l">
              <a:spcBef>
                <a:spcPts val="600"/>
              </a:spcBef>
              <a:spcAft>
                <a:spcPts val="600"/>
              </a:spcAft>
            </a:pPr>
            <a:r>
              <a:rPr lang="en-US" b="1" u="sng" dirty="0">
                <a:solidFill>
                  <a:srgbClr val="0070C0"/>
                </a:solidFill>
              </a:rPr>
              <a:t>Disaccharides</a:t>
            </a:r>
            <a:r>
              <a:rPr lang="en-US" b="1" dirty="0">
                <a:solidFill>
                  <a:srgbClr val="0070C0"/>
                </a:solidFill>
              </a:rPr>
              <a:t> </a:t>
            </a:r>
            <a:r>
              <a:rPr lang="en-US" b="1" dirty="0"/>
              <a:t>are sugars composed of two monosaccharide groups linked together through the loss of </a:t>
            </a:r>
            <a:r>
              <a:rPr lang="en-US" b="1" dirty="0" smtClean="0"/>
              <a:t>water molecule.</a:t>
            </a:r>
            <a:r>
              <a:rPr lang="en-US" b="1" dirty="0"/>
              <a:t> </a:t>
            </a:r>
          </a:p>
          <a:p>
            <a:pPr algn="l">
              <a:spcBef>
                <a:spcPts val="600"/>
              </a:spcBef>
              <a:spcAft>
                <a:spcPts val="600"/>
              </a:spcAft>
            </a:pPr>
            <a:r>
              <a:rPr lang="en-US" b="1" dirty="0" smtClean="0"/>
              <a:t>Some </a:t>
            </a:r>
            <a:r>
              <a:rPr lang="en-US" b="1" dirty="0"/>
              <a:t>important disaccharides </a:t>
            </a:r>
            <a:r>
              <a:rPr lang="en-US" b="1" dirty="0" smtClean="0"/>
              <a:t>include: </a:t>
            </a:r>
          </a:p>
          <a:p>
            <a:pPr algn="l">
              <a:spcBef>
                <a:spcPts val="600"/>
              </a:spcBef>
              <a:spcAft>
                <a:spcPts val="600"/>
              </a:spcAft>
              <a:buFont typeface="Arial" pitchFamily="34" charset="0"/>
              <a:buChar char="•"/>
            </a:pPr>
            <a:r>
              <a:rPr lang="en-US" b="1" dirty="0" smtClean="0">
                <a:solidFill>
                  <a:srgbClr val="C00000"/>
                </a:solidFill>
              </a:rPr>
              <a:t>Maltose</a:t>
            </a:r>
            <a:r>
              <a:rPr lang="en-US" dirty="0" smtClean="0"/>
              <a:t> </a:t>
            </a:r>
            <a:r>
              <a:rPr lang="en-US" dirty="0"/>
              <a:t>= Glucose + Glucose </a:t>
            </a:r>
          </a:p>
          <a:p>
            <a:pPr algn="l">
              <a:spcBef>
                <a:spcPts val="600"/>
              </a:spcBef>
              <a:spcAft>
                <a:spcPts val="600"/>
              </a:spcAft>
              <a:buFont typeface="Arial" pitchFamily="34" charset="0"/>
              <a:buChar char="•"/>
            </a:pPr>
            <a:r>
              <a:rPr lang="en-US" b="1" dirty="0" smtClean="0">
                <a:solidFill>
                  <a:srgbClr val="C00000"/>
                </a:solidFill>
              </a:rPr>
              <a:t>Sucrose</a:t>
            </a:r>
            <a:r>
              <a:rPr lang="en-US" b="1" dirty="0" smtClean="0"/>
              <a:t> </a:t>
            </a:r>
            <a:r>
              <a:rPr lang="en-US" dirty="0"/>
              <a:t>(which we call </a:t>
            </a:r>
            <a:r>
              <a:rPr lang="en-US" b="1" dirty="0"/>
              <a:t>table sugar</a:t>
            </a:r>
            <a:r>
              <a:rPr lang="en-US" dirty="0"/>
              <a:t>, </a:t>
            </a:r>
            <a:r>
              <a:rPr lang="en-US" b="1" dirty="0"/>
              <a:t>cane sugar</a:t>
            </a:r>
            <a:r>
              <a:rPr lang="en-US" dirty="0"/>
              <a:t>, or "</a:t>
            </a:r>
            <a:r>
              <a:rPr lang="en-US" b="1" dirty="0"/>
              <a:t>sugar</a:t>
            </a:r>
            <a:r>
              <a:rPr lang="en-US" dirty="0"/>
              <a:t>" itself) = Glucose + Fructose </a:t>
            </a:r>
          </a:p>
          <a:p>
            <a:pPr algn="l">
              <a:spcBef>
                <a:spcPts val="600"/>
              </a:spcBef>
              <a:spcAft>
                <a:spcPts val="600"/>
              </a:spcAft>
              <a:buFont typeface="Arial" pitchFamily="34" charset="0"/>
              <a:buChar char="•"/>
            </a:pPr>
            <a:r>
              <a:rPr lang="en-US" b="1" dirty="0" smtClean="0">
                <a:solidFill>
                  <a:srgbClr val="C00000"/>
                </a:solidFill>
              </a:rPr>
              <a:t>Lactose</a:t>
            </a:r>
            <a:r>
              <a:rPr lang="en-US" b="1" dirty="0" smtClean="0"/>
              <a:t> </a:t>
            </a:r>
            <a:r>
              <a:rPr lang="en-US" b="1" dirty="0"/>
              <a:t>or milk sugar</a:t>
            </a:r>
            <a:r>
              <a:rPr lang="en-US" dirty="0"/>
              <a:t> = Glucose + </a:t>
            </a:r>
            <a:r>
              <a:rPr lang="en-US" dirty="0" err="1"/>
              <a:t>Galactose</a:t>
            </a:r>
            <a:r>
              <a:rPr lang="en-US" dirty="0"/>
              <a:t> </a:t>
            </a:r>
            <a:br>
              <a:rPr lang="en-US" dirty="0"/>
            </a:br>
            <a:endParaRPr lang="en-US" dirty="0"/>
          </a:p>
        </p:txBody>
      </p:sp>
      <p:pic>
        <p:nvPicPr>
          <p:cNvPr id="14339" name="Picture 11"/>
          <p:cNvPicPr>
            <a:picLocks noChangeAspect="1" noChangeArrowheads="1"/>
          </p:cNvPicPr>
          <p:nvPr/>
        </p:nvPicPr>
        <p:blipFill>
          <a:blip r:embed="rId2" cstate="print"/>
          <a:srcRect b="16884"/>
          <a:stretch>
            <a:fillRect/>
          </a:stretch>
        </p:blipFill>
        <p:spPr bwMode="auto">
          <a:xfrm>
            <a:off x="739775" y="4667250"/>
            <a:ext cx="3070225" cy="1581150"/>
          </a:xfrm>
          <a:prstGeom prst="rect">
            <a:avLst/>
          </a:prstGeom>
          <a:noFill/>
          <a:ln w="9525">
            <a:noFill/>
            <a:miter lim="800000"/>
            <a:headEnd/>
            <a:tailEnd/>
          </a:ln>
        </p:spPr>
      </p:pic>
      <p:sp>
        <p:nvSpPr>
          <p:cNvPr id="14340" name="Text Box 12"/>
          <p:cNvSpPr txBox="1">
            <a:spLocks noChangeArrowheads="1"/>
          </p:cNvSpPr>
          <p:nvPr/>
        </p:nvSpPr>
        <p:spPr bwMode="auto">
          <a:xfrm>
            <a:off x="4724400" y="4960203"/>
            <a:ext cx="3717925" cy="830997"/>
          </a:xfrm>
          <a:prstGeom prst="rect">
            <a:avLst/>
          </a:prstGeom>
          <a:noFill/>
          <a:ln w="9525">
            <a:noFill/>
            <a:miter lim="800000"/>
            <a:headEnd/>
            <a:tailEnd/>
          </a:ln>
        </p:spPr>
        <p:txBody>
          <a:bodyPr wrap="square">
            <a:spAutoFit/>
          </a:bodyPr>
          <a:lstStyle/>
          <a:p>
            <a:pPr algn="ctr"/>
            <a:r>
              <a:rPr lang="en-US" b="1" dirty="0">
                <a:solidFill>
                  <a:srgbClr val="FF0000"/>
                </a:solidFill>
              </a:rPr>
              <a:t>Sucrose(table sugar)</a:t>
            </a:r>
          </a:p>
          <a:p>
            <a:pPr algn="ctr"/>
            <a:r>
              <a:rPr lang="ar-EG" b="1" dirty="0" err="1">
                <a:solidFill>
                  <a:srgbClr val="FF0000"/>
                </a:solidFill>
              </a:rPr>
              <a:t>السكروز</a:t>
            </a:r>
            <a:r>
              <a:rPr lang="ar-EG" b="1" dirty="0">
                <a:solidFill>
                  <a:srgbClr val="FF0000"/>
                </a:solidFill>
              </a:rPr>
              <a:t> (سكر المائدة</a:t>
            </a:r>
            <a:r>
              <a:rPr lang="ar-EG" b="1" dirty="0" err="1">
                <a:solidFill>
                  <a:srgbClr val="FF0000"/>
                </a:solidFill>
              </a:rPr>
              <a:t>)</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20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20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fade">
                                      <p:cBhvr>
                                        <p:cTn id="17" dur="2000"/>
                                        <p:tgtEl>
                                          <p:spTgt spid="143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fade">
                                      <p:cBhvr>
                                        <p:cTn id="22" dur="2000"/>
                                        <p:tgtEl>
                                          <p:spTgt spid="143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fade">
                                      <p:cBhvr>
                                        <p:cTn id="27" dur="2000"/>
                                        <p:tgtEl>
                                          <p:spTgt spid="143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box(in)">
                                      <p:cBhvr>
                                        <p:cTn id="32" dur="500"/>
                                        <p:tgtEl>
                                          <p:spTgt spid="1433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40"/>
                                        </p:tgtEl>
                                        <p:attrNameLst>
                                          <p:attrName>style.visibility</p:attrName>
                                        </p:attrNameLst>
                                      </p:cBhvr>
                                      <p:to>
                                        <p:strVal val="visible"/>
                                      </p:to>
                                    </p:set>
                                    <p:animEffect transition="in" filter="box(in)">
                                      <p:cBhvr>
                                        <p:cTn id="3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4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0" y="239712"/>
            <a:ext cx="9067800" cy="6237288"/>
          </a:xfrm>
        </p:spPr>
        <p:txBody>
          <a:bodyPr/>
          <a:lstStyle/>
          <a:p>
            <a:r>
              <a:rPr lang="en-US" sz="2400" b="1" u="sng" dirty="0" smtClean="0">
                <a:solidFill>
                  <a:srgbClr val="0070C0"/>
                </a:solidFill>
              </a:rPr>
              <a:t>Polysaccharides</a:t>
            </a:r>
            <a:r>
              <a:rPr lang="en-US" sz="2400" dirty="0" smtClean="0"/>
              <a:t> are complex carbohydrates composed of numerous </a:t>
            </a:r>
            <a:r>
              <a:rPr lang="en-US" sz="2400" dirty="0" err="1" smtClean="0"/>
              <a:t>monosaccharides</a:t>
            </a:r>
            <a:r>
              <a:rPr lang="en-US" sz="2400" dirty="0" smtClean="0"/>
              <a:t> combined through the loss of water molecules. </a:t>
            </a:r>
            <a:endParaRPr lang="ar-EG" sz="2300" b="1" dirty="0" smtClean="0"/>
          </a:p>
          <a:p>
            <a:r>
              <a:rPr lang="en-US" sz="2300" b="1" dirty="0" smtClean="0"/>
              <a:t>Starch </a:t>
            </a:r>
            <a:r>
              <a:rPr lang="en-US" sz="2300" dirty="0" smtClean="0"/>
              <a:t>and</a:t>
            </a:r>
            <a:r>
              <a:rPr lang="en-US" sz="2300" b="1" dirty="0" smtClean="0"/>
              <a:t> glycogen</a:t>
            </a:r>
            <a:r>
              <a:rPr lang="en-US" sz="2300" dirty="0" smtClean="0"/>
              <a:t> are </a:t>
            </a:r>
            <a:r>
              <a:rPr lang="en-US" sz="2300" b="1" dirty="0" smtClean="0"/>
              <a:t>polysaccharides</a:t>
            </a:r>
            <a:r>
              <a:rPr lang="en-US" sz="2300" dirty="0" smtClean="0"/>
              <a:t> composed of </a:t>
            </a:r>
            <a:r>
              <a:rPr lang="en-US" sz="2300" b="1" dirty="0" smtClean="0"/>
              <a:t>glucose monomers</a:t>
            </a:r>
            <a:r>
              <a:rPr lang="en-US" sz="2300" dirty="0" smtClean="0"/>
              <a:t>.</a:t>
            </a:r>
          </a:p>
          <a:p>
            <a:pPr algn="r" rtl="1"/>
            <a:r>
              <a:rPr lang="ar-SA" sz="2200" b="1" dirty="0" smtClean="0">
                <a:solidFill>
                  <a:srgbClr val="FF0000"/>
                </a:solidFill>
              </a:rPr>
              <a:t>النشا</a:t>
            </a:r>
            <a:r>
              <a:rPr lang="ar-SA" sz="2200" dirty="0" smtClean="0">
                <a:solidFill>
                  <a:srgbClr val="FF0000"/>
                </a:solidFill>
              </a:rPr>
              <a:t> </a:t>
            </a:r>
            <a:r>
              <a:rPr lang="ar-SA" sz="2200" dirty="0" err="1" smtClean="0">
                <a:solidFill>
                  <a:srgbClr val="FF0000"/>
                </a:solidFill>
              </a:rPr>
              <a:t>و</a:t>
            </a:r>
            <a:r>
              <a:rPr lang="ar-SA" sz="2200" b="1" dirty="0" err="1" smtClean="0">
                <a:solidFill>
                  <a:srgbClr val="FF0000"/>
                </a:solidFill>
              </a:rPr>
              <a:t>الجليكوجين</a:t>
            </a:r>
            <a:r>
              <a:rPr lang="ar-SA" sz="2200" dirty="0" smtClean="0">
                <a:solidFill>
                  <a:srgbClr val="FF0000"/>
                </a:solidFill>
              </a:rPr>
              <a:t> عبارة عن </a:t>
            </a:r>
            <a:r>
              <a:rPr lang="ar-SA" sz="2200" dirty="0" err="1" smtClean="0">
                <a:solidFill>
                  <a:srgbClr val="FF0000"/>
                </a:solidFill>
              </a:rPr>
              <a:t>سكرمتعدد</a:t>
            </a:r>
            <a:r>
              <a:rPr lang="ar-SA" sz="2200" dirty="0" smtClean="0">
                <a:solidFill>
                  <a:srgbClr val="FF0000"/>
                </a:solidFill>
              </a:rPr>
              <a:t> تخزيني </a:t>
            </a:r>
            <a:r>
              <a:rPr lang="en-US" sz="2200" dirty="0" smtClean="0">
                <a:solidFill>
                  <a:srgbClr val="FF0000"/>
                </a:solidFill>
              </a:rPr>
              <a:t>)</a:t>
            </a:r>
            <a:r>
              <a:rPr lang="ar-EG" sz="2200" dirty="0" smtClean="0">
                <a:solidFill>
                  <a:srgbClr val="FF0000"/>
                </a:solidFill>
              </a:rPr>
              <a:t>للطاقة</a:t>
            </a:r>
            <a:r>
              <a:rPr lang="ar-EG" sz="2200" dirty="0" err="1" smtClean="0">
                <a:solidFill>
                  <a:srgbClr val="FF0000"/>
                </a:solidFill>
              </a:rPr>
              <a:t>)</a:t>
            </a:r>
            <a:r>
              <a:rPr lang="ar-EG" sz="2200" dirty="0" smtClean="0">
                <a:solidFill>
                  <a:srgbClr val="FF0000"/>
                </a:solidFill>
              </a:rPr>
              <a:t> </a:t>
            </a:r>
            <a:r>
              <a:rPr lang="ar-SA" sz="2200" dirty="0" smtClean="0">
                <a:solidFill>
                  <a:srgbClr val="FF0000"/>
                </a:solidFill>
              </a:rPr>
              <a:t>ويتكون من </a:t>
            </a:r>
            <a:r>
              <a:rPr lang="ar-SA" sz="2200" dirty="0" err="1" smtClean="0">
                <a:solidFill>
                  <a:srgbClr val="FF0000"/>
                </a:solidFill>
              </a:rPr>
              <a:t>مونيميرات</a:t>
            </a:r>
            <a:r>
              <a:rPr lang="ar-SA" sz="2200" dirty="0" smtClean="0">
                <a:solidFill>
                  <a:srgbClr val="FF0000"/>
                </a:solidFill>
              </a:rPr>
              <a:t> جلوكوز </a:t>
            </a:r>
            <a:endParaRPr lang="en-US" sz="2200" dirty="0" smtClean="0">
              <a:solidFill>
                <a:srgbClr val="FF0000"/>
              </a:solidFill>
            </a:endParaRPr>
          </a:p>
          <a:p>
            <a:r>
              <a:rPr lang="en-US" sz="2300" b="1" dirty="0" smtClean="0"/>
              <a:t>Starch</a:t>
            </a:r>
            <a:r>
              <a:rPr lang="en-US" sz="2300" dirty="0" smtClean="0"/>
              <a:t> &amp; </a:t>
            </a:r>
            <a:r>
              <a:rPr lang="en-US" sz="2300" b="1" dirty="0" smtClean="0"/>
              <a:t>glycogen</a:t>
            </a:r>
            <a:r>
              <a:rPr lang="en-US" sz="2300" dirty="0" smtClean="0"/>
              <a:t> are used by plants &amp; animal for energy (</a:t>
            </a:r>
            <a:r>
              <a:rPr lang="en-US" sz="2300" b="1" dirty="0" smtClean="0"/>
              <a:t>storage carbohydrates</a:t>
            </a:r>
            <a:r>
              <a:rPr lang="en-US" sz="2300" dirty="0" smtClean="0"/>
              <a:t>).</a:t>
            </a:r>
          </a:p>
          <a:p>
            <a:pPr algn="r" rtl="1"/>
            <a:r>
              <a:rPr lang="ar-SA" sz="2200" b="1" dirty="0" smtClean="0">
                <a:solidFill>
                  <a:srgbClr val="FF0000"/>
                </a:solidFill>
              </a:rPr>
              <a:t>النشا</a:t>
            </a:r>
            <a:r>
              <a:rPr lang="ar-SA" sz="2200" dirty="0" smtClean="0">
                <a:solidFill>
                  <a:srgbClr val="FF0000"/>
                </a:solidFill>
              </a:rPr>
              <a:t> يوجد في النبات </a:t>
            </a:r>
            <a:r>
              <a:rPr lang="ar-SA" sz="2200" dirty="0" err="1" smtClean="0">
                <a:solidFill>
                  <a:srgbClr val="FF0000"/>
                </a:solidFill>
              </a:rPr>
              <a:t>و</a:t>
            </a:r>
            <a:r>
              <a:rPr lang="ar-SA" sz="2200" b="1" dirty="0" err="1" smtClean="0">
                <a:solidFill>
                  <a:srgbClr val="FF0000"/>
                </a:solidFill>
              </a:rPr>
              <a:t>الجليكوجين</a:t>
            </a:r>
            <a:r>
              <a:rPr lang="ar-SA" sz="2200" dirty="0" smtClean="0">
                <a:solidFill>
                  <a:srgbClr val="FF0000"/>
                </a:solidFill>
              </a:rPr>
              <a:t> هو النشا الحيوانى ويستخدم كليهما كمصدر للطاقة</a:t>
            </a:r>
            <a:r>
              <a:rPr lang="ar-SA" b="1" dirty="0" smtClean="0"/>
              <a:t> </a:t>
            </a:r>
            <a:endParaRPr lang="en-US" dirty="0" smtClean="0"/>
          </a:p>
          <a:p>
            <a:r>
              <a:rPr lang="en-US" sz="2300" b="1" dirty="0" smtClean="0"/>
              <a:t>Cellulose</a:t>
            </a:r>
            <a:r>
              <a:rPr lang="en-US" sz="2300" dirty="0" smtClean="0"/>
              <a:t> and </a:t>
            </a:r>
            <a:r>
              <a:rPr lang="en-US" sz="2300" b="1" dirty="0" smtClean="0"/>
              <a:t>chitin</a:t>
            </a:r>
            <a:r>
              <a:rPr lang="en-US" sz="2300" dirty="0" smtClean="0"/>
              <a:t> are </a:t>
            </a:r>
            <a:r>
              <a:rPr lang="en-US" sz="2300" b="1" dirty="0" smtClean="0"/>
              <a:t>polysaccharides</a:t>
            </a:r>
            <a:r>
              <a:rPr lang="en-US" sz="2300" dirty="0" smtClean="0"/>
              <a:t> which form plant cell walls and insects exoskeleton (</a:t>
            </a:r>
            <a:r>
              <a:rPr lang="en-US" sz="2300" b="1" dirty="0" smtClean="0"/>
              <a:t>protective polysaccharides</a:t>
            </a:r>
            <a:r>
              <a:rPr lang="en-US" sz="2300" dirty="0" smtClean="0"/>
              <a:t>).</a:t>
            </a:r>
          </a:p>
          <a:p>
            <a:pPr algn="r" rtl="1"/>
            <a:r>
              <a:rPr lang="ar-SA" sz="2200" b="1" dirty="0" err="1" smtClean="0">
                <a:solidFill>
                  <a:srgbClr val="FF0000"/>
                </a:solidFill>
              </a:rPr>
              <a:t>السيليلوز</a:t>
            </a:r>
            <a:r>
              <a:rPr lang="ar-SA" sz="2200" dirty="0" smtClean="0">
                <a:solidFill>
                  <a:srgbClr val="FF0000"/>
                </a:solidFill>
              </a:rPr>
              <a:t> عبارة عن </a:t>
            </a:r>
            <a:r>
              <a:rPr lang="ar-EG" sz="2200" dirty="0" smtClean="0">
                <a:solidFill>
                  <a:srgbClr val="FF0000"/>
                </a:solidFill>
              </a:rPr>
              <a:t>سكر متعدد </a:t>
            </a:r>
            <a:r>
              <a:rPr lang="ar-SA" sz="2200" dirty="0" smtClean="0">
                <a:solidFill>
                  <a:srgbClr val="FF0000"/>
                </a:solidFill>
              </a:rPr>
              <a:t>يكون جدر الخلايا في النباتات</a:t>
            </a:r>
            <a:r>
              <a:rPr lang="ar-SA" sz="2200" b="1" dirty="0" smtClean="0">
                <a:solidFill>
                  <a:srgbClr val="FF0000"/>
                </a:solidFill>
              </a:rPr>
              <a:t>  و الكيتين</a:t>
            </a:r>
            <a:r>
              <a:rPr lang="ar-SA" sz="2200" dirty="0" smtClean="0">
                <a:solidFill>
                  <a:srgbClr val="FF0000"/>
                </a:solidFill>
              </a:rPr>
              <a:t> عبارة عن سكر متعدد </a:t>
            </a:r>
            <a:r>
              <a:rPr lang="ar-EG" sz="2200" dirty="0" smtClean="0">
                <a:solidFill>
                  <a:srgbClr val="FF0000"/>
                </a:solidFill>
              </a:rPr>
              <a:t> يدخل فى تركيب ال</a:t>
            </a:r>
            <a:r>
              <a:rPr lang="ar-SA" sz="2200" dirty="0" smtClean="0">
                <a:solidFill>
                  <a:srgbClr val="FF0000"/>
                </a:solidFill>
              </a:rPr>
              <a:t>هياكل الخارجية</a:t>
            </a:r>
            <a:r>
              <a:rPr lang="ar-EG" sz="2200" dirty="0" smtClean="0">
                <a:solidFill>
                  <a:srgbClr val="FF0000"/>
                </a:solidFill>
              </a:rPr>
              <a:t> ل</a:t>
            </a:r>
            <a:r>
              <a:rPr lang="ar-SA" sz="2200" dirty="0" smtClean="0">
                <a:solidFill>
                  <a:srgbClr val="FF0000"/>
                </a:solidFill>
              </a:rPr>
              <a:t>لحشرات والقشريات</a:t>
            </a:r>
            <a:r>
              <a:rPr lang="ar-EG" sz="2200" dirty="0" smtClean="0">
                <a:solidFill>
                  <a:srgbClr val="FF0000"/>
                </a:solidFill>
              </a:rPr>
              <a:t> (فى الحماية</a:t>
            </a:r>
            <a:r>
              <a:rPr lang="ar-EG" sz="2200" dirty="0" err="1" smtClean="0">
                <a:solidFill>
                  <a:srgbClr val="FF0000"/>
                </a:solidFill>
              </a:rPr>
              <a:t>).</a:t>
            </a:r>
            <a:endParaRPr lang="en-US" sz="2200" dirty="0" smtClean="0">
              <a:solidFill>
                <a:srgbClr val="FF00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20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20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20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fade">
                                      <p:cBhvr>
                                        <p:cTn id="22" dur="2000"/>
                                        <p:tgtEl>
                                          <p:spTgt spid="153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fade">
                                      <p:cBhvr>
                                        <p:cTn id="27" dur="2000"/>
                                        <p:tgtEl>
                                          <p:spTgt spid="1536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2">
                                            <p:txEl>
                                              <p:pRg st="5" end="5"/>
                                            </p:txEl>
                                          </p:spTgt>
                                        </p:tgtEl>
                                        <p:attrNameLst>
                                          <p:attrName>style.visibility</p:attrName>
                                        </p:attrNameLst>
                                      </p:cBhvr>
                                      <p:to>
                                        <p:strVal val="visible"/>
                                      </p:to>
                                    </p:set>
                                    <p:animEffect transition="in" filter="fade">
                                      <p:cBhvr>
                                        <p:cTn id="32" dur="2000"/>
                                        <p:tgtEl>
                                          <p:spTgt spid="1536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2">
                                            <p:txEl>
                                              <p:pRg st="6" end="6"/>
                                            </p:txEl>
                                          </p:spTgt>
                                        </p:tgtEl>
                                        <p:attrNameLst>
                                          <p:attrName>style.visibility</p:attrName>
                                        </p:attrNameLst>
                                      </p:cBhvr>
                                      <p:to>
                                        <p:strVal val="visible"/>
                                      </p:to>
                                    </p:set>
                                    <p:animEffect transition="in" filter="fade">
                                      <p:cBhvr>
                                        <p:cTn id="37" dur="20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381000" y="1600200"/>
            <a:ext cx="8610600" cy="4940300"/>
          </a:xfrm>
        </p:spPr>
        <p:txBody>
          <a:bodyPr/>
          <a:lstStyle/>
          <a:p>
            <a:pPr eaLnBrk="1" hangingPunct="1"/>
            <a:r>
              <a:rPr lang="en-US" altLang="ar-SA" sz="2800" smtClean="0">
                <a:latin typeface="Arial Unicode MS" pitchFamily="34" charset="-128"/>
                <a:ea typeface="Arial Unicode MS" pitchFamily="34" charset="-128"/>
                <a:cs typeface="Arial Unicode MS" pitchFamily="34" charset="-128"/>
              </a:rPr>
              <a:t>Carbohydrates are a class of molecules that range from small sugars to large polysaccharides</a:t>
            </a:r>
          </a:p>
          <a:p>
            <a:pPr lvl="1" eaLnBrk="1" hangingPunct="1"/>
            <a:r>
              <a:rPr lang="en-US" altLang="ar-SA" b="1" smtClean="0">
                <a:latin typeface="Arial Unicode MS" pitchFamily="34" charset="-128"/>
                <a:ea typeface="Arial Unicode MS" pitchFamily="34" charset="-128"/>
                <a:cs typeface="Arial Unicode MS" pitchFamily="34" charset="-128"/>
              </a:rPr>
              <a:t>Monosaccharides</a:t>
            </a:r>
            <a:r>
              <a:rPr lang="en-US" altLang="ar-SA" smtClean="0">
                <a:latin typeface="Arial Unicode MS" pitchFamily="34" charset="-128"/>
                <a:ea typeface="Arial Unicode MS" pitchFamily="34" charset="-128"/>
                <a:cs typeface="Arial Unicode MS" pitchFamily="34" charset="-128"/>
              </a:rPr>
              <a:t> are small sugars found in honey)</a:t>
            </a:r>
            <a:endParaRPr lang="ar-EG" altLang="ar-SA" smtClean="0">
              <a:latin typeface="Arial Unicode MS" pitchFamily="34" charset="-128"/>
              <a:ea typeface="Arial Unicode MS" pitchFamily="34" charset="-128"/>
              <a:cs typeface="Arial Unicode MS" pitchFamily="34" charset="-128"/>
            </a:endParaRPr>
          </a:p>
          <a:p>
            <a:pPr lvl="1" eaLnBrk="1" hangingPunct="1">
              <a:buFont typeface="Times New Roman" pitchFamily="18" charset="0"/>
              <a:buNone/>
            </a:pPr>
            <a:endParaRPr lang="ar-EG" altLang="ar-SA" smtClean="0">
              <a:latin typeface="Arial Unicode MS" pitchFamily="34" charset="-128"/>
              <a:ea typeface="Arial Unicode MS" pitchFamily="34" charset="-128"/>
              <a:cs typeface="Arial Unicode MS" pitchFamily="34" charset="-128"/>
            </a:endParaRPr>
          </a:p>
          <a:p>
            <a:pPr lvl="1" eaLnBrk="1" hangingPunct="1">
              <a:buFont typeface="Times New Roman" pitchFamily="18" charset="0"/>
              <a:buNone/>
            </a:pPr>
            <a:endParaRPr lang="ar-EG" altLang="ar-SA" smtClean="0">
              <a:latin typeface="Arial Unicode MS" pitchFamily="34" charset="-128"/>
              <a:ea typeface="Arial Unicode MS" pitchFamily="34" charset="-128"/>
              <a:cs typeface="Arial Unicode MS" pitchFamily="34" charset="-128"/>
            </a:endParaRPr>
          </a:p>
          <a:p>
            <a:pPr lvl="1" eaLnBrk="1" hangingPunct="1">
              <a:buFont typeface="Times New Roman" pitchFamily="18" charset="0"/>
              <a:buNone/>
            </a:pPr>
            <a:endParaRPr lang="en-US" altLang="ar-SA" smtClean="0">
              <a:latin typeface="Arial Unicode MS" pitchFamily="34" charset="-128"/>
              <a:ea typeface="Arial Unicode MS" pitchFamily="34" charset="-128"/>
              <a:cs typeface="Arial Unicode MS" pitchFamily="34" charset="-128"/>
            </a:endParaRPr>
          </a:p>
          <a:p>
            <a:pPr lvl="1" eaLnBrk="1" hangingPunct="1"/>
            <a:r>
              <a:rPr lang="en-US" altLang="ar-SA" b="1" smtClean="0">
                <a:latin typeface="Arial Unicode MS" pitchFamily="34" charset="-128"/>
                <a:ea typeface="Arial Unicode MS" pitchFamily="34" charset="-128"/>
                <a:cs typeface="Arial Unicode MS" pitchFamily="34" charset="-128"/>
              </a:rPr>
              <a:t>Polysaccharides</a:t>
            </a:r>
            <a:r>
              <a:rPr lang="en-US" altLang="ar-SA" smtClean="0">
                <a:latin typeface="Arial Unicode MS" pitchFamily="34" charset="-128"/>
                <a:ea typeface="Arial Unicode MS" pitchFamily="34" charset="-128"/>
                <a:cs typeface="Arial Unicode MS" pitchFamily="34" charset="-128"/>
              </a:rPr>
              <a:t> are large sugar polymers</a:t>
            </a:r>
          </a:p>
        </p:txBody>
      </p:sp>
      <p:sp>
        <p:nvSpPr>
          <p:cNvPr id="35844" name="Rectangle 4"/>
          <p:cNvSpPr>
            <a:spLocks noChangeArrowheads="1"/>
          </p:cNvSpPr>
          <p:nvPr/>
        </p:nvSpPr>
        <p:spPr bwMode="auto">
          <a:xfrm>
            <a:off x="838200" y="639763"/>
            <a:ext cx="7162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7388" indent="-687388">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ar-SA" sz="3000">
                <a:solidFill>
                  <a:schemeClr val="bg1"/>
                </a:solidFill>
                <a:latin typeface="Arial Unicode MS" pitchFamily="34" charset="-128"/>
                <a:ea typeface="Arial Unicode MS" pitchFamily="34" charset="-128"/>
                <a:cs typeface="Arial Unicode MS" pitchFamily="34" charset="-128"/>
              </a:rPr>
              <a:t>CARBOHYDRATES</a:t>
            </a:r>
          </a:p>
        </p:txBody>
      </p:sp>
      <p:sp>
        <p:nvSpPr>
          <p:cNvPr id="10244" name="Line 5"/>
          <p:cNvSpPr>
            <a:spLocks noChangeShapeType="1"/>
          </p:cNvSpPr>
          <p:nvPr/>
        </p:nvSpPr>
        <p:spPr bwMode="auto">
          <a:xfrm>
            <a:off x="304800" y="533400"/>
            <a:ext cx="85344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46" name="Picture 5"/>
          <p:cNvPicPr>
            <a:picLocks noChangeAspect="1" noChangeArrowheads="1"/>
          </p:cNvPicPr>
          <p:nvPr/>
        </p:nvPicPr>
        <p:blipFill>
          <a:blip r:embed="rId2">
            <a:extLst>
              <a:ext uri="{28A0092B-C50C-407E-A947-70E740481C1C}">
                <a14:useLocalDpi xmlns:a14="http://schemas.microsoft.com/office/drawing/2010/main" val="0"/>
              </a:ext>
            </a:extLst>
          </a:blip>
          <a:srcRect b="15073"/>
          <a:stretch>
            <a:fillRect/>
          </a:stretch>
        </p:blipFill>
        <p:spPr bwMode="auto">
          <a:xfrm>
            <a:off x="4800600" y="3352800"/>
            <a:ext cx="388620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30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584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58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2" autoUpdateAnimBg="0"/>
      <p:bldP spid="358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838200" y="304800"/>
            <a:ext cx="8610600" cy="914400"/>
          </a:xfrm>
        </p:spPr>
        <p:txBody>
          <a:bodyPr/>
          <a:lstStyle/>
          <a:p>
            <a:pPr marL="687388" indent="-687388"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Monosaccharides are the simplest carbohydrates</a:t>
            </a:r>
          </a:p>
        </p:txBody>
      </p:sp>
      <p:sp>
        <p:nvSpPr>
          <p:cNvPr id="11267" name="Rectangle 2"/>
          <p:cNvSpPr>
            <a:spLocks noGrp="1" noChangeArrowheads="1"/>
          </p:cNvSpPr>
          <p:nvPr>
            <p:ph idx="1"/>
          </p:nvPr>
        </p:nvSpPr>
        <p:spPr>
          <a:xfrm>
            <a:off x="76200" y="119063"/>
            <a:ext cx="8877300" cy="3462337"/>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Monosaccharides are single-unit sugars and are the fuels for cellular work</a:t>
            </a:r>
          </a:p>
          <a:p>
            <a:pPr eaLnBrk="1" hangingPunct="1"/>
            <a:r>
              <a:rPr lang="en-US" altLang="ar-SA" smtClean="0">
                <a:latin typeface="Arial Unicode MS" pitchFamily="34" charset="-128"/>
                <a:ea typeface="Arial Unicode MS" pitchFamily="34" charset="-128"/>
                <a:cs typeface="Arial Unicode MS" pitchFamily="34" charset="-128"/>
              </a:rPr>
              <a:t>These molecules typically have a formula that is a multiple of CH</a:t>
            </a:r>
            <a:r>
              <a:rPr lang="en-US" altLang="ar-SA" baseline="-25000" smtClean="0">
                <a:latin typeface="Arial Unicode MS" pitchFamily="34" charset="-128"/>
                <a:ea typeface="Arial Unicode MS" pitchFamily="34" charset="-128"/>
                <a:cs typeface="Arial Unicode MS" pitchFamily="34" charset="-128"/>
              </a:rPr>
              <a:t>2</a:t>
            </a:r>
            <a:r>
              <a:rPr lang="en-US" altLang="ar-SA" smtClean="0">
                <a:latin typeface="Arial Unicode MS" pitchFamily="34" charset="-128"/>
                <a:ea typeface="Arial Unicode MS" pitchFamily="34" charset="-128"/>
                <a:cs typeface="Arial Unicode MS" pitchFamily="34" charset="-128"/>
              </a:rPr>
              <a:t>O </a:t>
            </a:r>
          </a:p>
          <a:p>
            <a:pPr eaLnBrk="1" hangingPunct="1"/>
            <a:r>
              <a:rPr lang="en-US" altLang="ar-SA" smtClean="0">
                <a:latin typeface="Arial Unicode MS" pitchFamily="34" charset="-128"/>
                <a:ea typeface="Arial Unicode MS" pitchFamily="34" charset="-128"/>
                <a:cs typeface="Arial Unicode MS" pitchFamily="34" charset="-128"/>
              </a:rPr>
              <a:t>Each molecule contains hydroxyl groups </a:t>
            </a:r>
            <a:br>
              <a:rPr lang="en-US" altLang="ar-SA" smtClean="0">
                <a:latin typeface="Arial Unicode MS" pitchFamily="34" charset="-128"/>
                <a:ea typeface="Arial Unicode MS" pitchFamily="34" charset="-128"/>
                <a:cs typeface="Arial Unicode MS" pitchFamily="34" charset="-128"/>
              </a:rPr>
            </a:br>
            <a:r>
              <a:rPr lang="en-US" altLang="ar-SA" smtClean="0">
                <a:latin typeface="Arial Unicode MS" pitchFamily="34" charset="-128"/>
                <a:ea typeface="Arial Unicode MS" pitchFamily="34" charset="-128"/>
                <a:cs typeface="Arial Unicode MS" pitchFamily="34" charset="-128"/>
              </a:rPr>
              <a:t>and a carbonyl group</a:t>
            </a:r>
          </a:p>
        </p:txBody>
      </p:sp>
    </p:spTree>
    <p:extLst>
      <p:ext uri="{BB962C8B-B14F-4D97-AF65-F5344CB8AC3E}">
        <p14:creationId xmlns:p14="http://schemas.microsoft.com/office/powerpoint/2010/main" val="297427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228600" y="350838"/>
            <a:ext cx="8534400" cy="2171700"/>
          </a:xfrm>
        </p:spPr>
        <p:txBody>
          <a:bodyPr/>
          <a:lstStyle/>
          <a:p>
            <a:pPr marL="350838" lvl="1" indent="-350838" eaLnBrk="1" hangingPunct="1">
              <a:buFontTx/>
              <a:buChar char="•"/>
            </a:pPr>
            <a:r>
              <a:rPr lang="en-US" altLang="ar-SA" smtClean="0">
                <a:latin typeface="Arial Unicode MS" pitchFamily="34" charset="-128"/>
                <a:ea typeface="Arial Unicode MS" pitchFamily="34" charset="-128"/>
                <a:cs typeface="Arial Unicode MS" pitchFamily="34" charset="-128"/>
              </a:rPr>
              <a:t>The monosaccharides glucose and fructose are isomers. They contain the same atoms (6 carbon long) but in different arrangements</a:t>
            </a:r>
          </a:p>
          <a:p>
            <a:pPr eaLnBrk="1" hangingPunct="1"/>
            <a:endParaRPr lang="en-US" altLang="ar-SA" smtClean="0">
              <a:latin typeface="Arial Unicode MS" pitchFamily="34" charset="-128"/>
              <a:ea typeface="Arial Unicode MS" pitchFamily="34" charset="-128"/>
              <a:cs typeface="Arial Unicode MS" pitchFamily="34" charset="-128"/>
            </a:endParaRPr>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b="11743"/>
          <a:stretch>
            <a:fillRect/>
          </a:stretch>
        </p:blipFill>
        <p:spPr bwMode="auto">
          <a:xfrm>
            <a:off x="2743200" y="2819400"/>
            <a:ext cx="41148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p:cNvSpPr txBox="1">
            <a:spLocks noChangeArrowheads="1"/>
          </p:cNvSpPr>
          <p:nvPr/>
        </p:nvSpPr>
        <p:spPr bwMode="auto">
          <a:xfrm>
            <a:off x="2895600" y="6324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latin typeface="Arial Unicode MS" pitchFamily="34" charset="-128"/>
                <a:ea typeface="Arial Unicode MS" pitchFamily="34" charset="-128"/>
                <a:cs typeface="Arial Unicode MS" pitchFamily="34" charset="-128"/>
              </a:rPr>
              <a:t>Glucose</a:t>
            </a:r>
          </a:p>
        </p:txBody>
      </p:sp>
      <p:sp>
        <p:nvSpPr>
          <p:cNvPr id="12293" name="Text Box 6"/>
          <p:cNvSpPr txBox="1">
            <a:spLocks noChangeArrowheads="1"/>
          </p:cNvSpPr>
          <p:nvPr/>
        </p:nvSpPr>
        <p:spPr bwMode="auto">
          <a:xfrm>
            <a:off x="5410200" y="63246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latin typeface="Arial Unicode MS" pitchFamily="34" charset="-128"/>
                <a:ea typeface="Arial Unicode MS" pitchFamily="34" charset="-128"/>
                <a:cs typeface="Arial Unicode MS" pitchFamily="34" charset="-128"/>
              </a:rPr>
              <a:t>Fructose</a:t>
            </a:r>
          </a:p>
        </p:txBody>
      </p:sp>
    </p:spTree>
    <p:extLst>
      <p:ext uri="{BB962C8B-B14F-4D97-AF65-F5344CB8AC3E}">
        <p14:creationId xmlns:p14="http://schemas.microsoft.com/office/powerpoint/2010/main" val="1529445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304800" y="381000"/>
            <a:ext cx="8534400" cy="1016000"/>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Many monosaccharides form rings, as shown here for glucose and galactose</a:t>
            </a:r>
          </a:p>
        </p:txBody>
      </p:sp>
      <p:pic>
        <p:nvPicPr>
          <p:cNvPr id="13315" name="Picture 8" descr="http://www.omegafields.com/userfiles/image/Article%20Pictures/111005_Hiney_Carbohydrates/Fig-1_Glucose-and-Galactose.jpg"/>
          <p:cNvPicPr>
            <a:picLocks noChangeAspect="1" noChangeArrowheads="1"/>
          </p:cNvPicPr>
          <p:nvPr/>
        </p:nvPicPr>
        <p:blipFill>
          <a:blip r:embed="rId2">
            <a:lum bright="-8000" contrast="12000"/>
            <a:extLst>
              <a:ext uri="{28A0092B-C50C-407E-A947-70E740481C1C}">
                <a14:useLocalDpi xmlns:a14="http://schemas.microsoft.com/office/drawing/2010/main" val="0"/>
              </a:ext>
            </a:extLst>
          </a:blip>
          <a:srcRect/>
          <a:stretch>
            <a:fillRect/>
          </a:stretch>
        </p:blipFill>
        <p:spPr bwMode="auto">
          <a:xfrm>
            <a:off x="2057400" y="2206625"/>
            <a:ext cx="47466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96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381000" y="1600200"/>
            <a:ext cx="8153400" cy="3046413"/>
          </a:xfrm>
          <a:prstGeom prst="rect">
            <a:avLst/>
          </a:prstGeom>
          <a:noFill/>
          <a:ln w="9525">
            <a:noFill/>
            <a:miter lim="800000"/>
            <a:headEnd/>
            <a:tailEnd/>
          </a:ln>
        </p:spPr>
        <p:txBody>
          <a:bodyPr>
            <a:spAutoFit/>
          </a:bodyPr>
          <a:lstStyle/>
          <a:p>
            <a:pPr algn="just" rtl="1" eaLnBrk="1" hangingPunct="1"/>
            <a:r>
              <a:rPr lang="ar-EG" sz="3200" b="1">
                <a:solidFill>
                  <a:srgbClr val="FF0000"/>
                </a:solidFill>
              </a:rPr>
              <a:t> هذا الباوربوينت هو عرض مبسط مترجم للمساعدة وليس عرض تفصيلى لجميع النقاط الرئيسية المقررة فى هذا الفصل ويجب الرجوع الى  </a:t>
            </a:r>
            <a:r>
              <a:rPr lang="en-US" sz="3200" b="1">
                <a:solidFill>
                  <a:srgbClr val="FF0000"/>
                </a:solidFill>
              </a:rPr>
              <a:t> Check List </a:t>
            </a:r>
            <a:r>
              <a:rPr lang="ar-EG" sz="3200" b="1">
                <a:solidFill>
                  <a:srgbClr val="FF0000"/>
                </a:solidFill>
              </a:rPr>
              <a:t>الموجودة فى ملف الوثائق المتبادلة على الموقع الالكترونى للكتاب لشركة بيرسون للتأكد من الأجزاء المطلوبة منك بدقة داخل الكتاب.</a:t>
            </a:r>
            <a:endParaRPr lang="en-US" sz="3200" b="1">
              <a:solidFill>
                <a:srgbClr val="FF0000"/>
              </a:solidFill>
            </a:endParaRPr>
          </a:p>
          <a:p>
            <a:pPr algn="just" eaLnBrk="1" hangingPunct="1"/>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04800" y="1096963"/>
            <a:ext cx="8610600" cy="503237"/>
          </a:xfrm>
        </p:spPr>
        <p:txBody>
          <a:bodyPr/>
          <a:lstStyle/>
          <a:p>
            <a:pPr marL="687388" indent="-687388"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Polysaccharides are long chains of sugar units</a:t>
            </a:r>
          </a:p>
        </p:txBody>
      </p:sp>
      <p:sp>
        <p:nvSpPr>
          <p:cNvPr id="14339" name="Rectangle 2"/>
          <p:cNvSpPr>
            <a:spLocks noGrp="1" noChangeArrowheads="1"/>
          </p:cNvSpPr>
          <p:nvPr>
            <p:ph idx="1"/>
          </p:nvPr>
        </p:nvSpPr>
        <p:spPr>
          <a:xfrm>
            <a:off x="266700" y="228600"/>
            <a:ext cx="8610600" cy="3162300"/>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Two monosaccharides can bond to form a disaccharide. The disaccharide sucrose (table sugar) is formed by combining a glucose monomer and a fructose monomer. Fructose is sweeter than glucose. </a:t>
            </a:r>
          </a:p>
          <a:p>
            <a:pPr eaLnBrk="1" hangingPunct="1"/>
            <a:endParaRPr lang="en-US" altLang="ar-SA" smtClean="0">
              <a:latin typeface="Arial Unicode MS" pitchFamily="34" charset="-128"/>
              <a:ea typeface="Arial Unicode MS" pitchFamily="34" charset="-128"/>
              <a:cs typeface="Arial Unicode MS" pitchFamily="34" charset="-128"/>
            </a:endParaRPr>
          </a:p>
        </p:txBody>
      </p:sp>
      <p:sp>
        <p:nvSpPr>
          <p:cNvPr id="4" name="Rectangle 4"/>
          <p:cNvSpPr txBox="1">
            <a:spLocks noChangeArrowheads="1"/>
          </p:cNvSpPr>
          <p:nvPr/>
        </p:nvSpPr>
        <p:spPr bwMode="auto">
          <a:xfrm>
            <a:off x="266700" y="334963"/>
            <a:ext cx="9334500" cy="503237"/>
          </a:xfrm>
          <a:prstGeom prst="rect">
            <a:avLst/>
          </a:prstGeom>
          <a:noFill/>
          <a:ln w="9525">
            <a:noFill/>
            <a:miter lim="800000"/>
            <a:headEnd/>
            <a:tailEnd/>
          </a:ln>
        </p:spPr>
        <p:txBody>
          <a:bodyPr>
            <a:spAutoFit/>
          </a:bodyPr>
          <a:lstStyle/>
          <a:p>
            <a:pPr marL="687388" indent="-687388" algn="l" eaLnBrk="1" hangingPunct="1">
              <a:lnSpc>
                <a:spcPct val="90000"/>
              </a:lnSpc>
              <a:defRPr/>
            </a:pPr>
            <a:r>
              <a:rPr lang="en-US" sz="3400" b="1" kern="0" dirty="0">
                <a:solidFill>
                  <a:schemeClr val="bg1"/>
                </a:solidFill>
                <a:latin typeface="Arial Unicode MS" pitchFamily="34" charset="-128"/>
                <a:ea typeface="Arial Unicode MS" pitchFamily="34" charset="-128"/>
                <a:cs typeface="Arial Unicode MS" pitchFamily="34" charset="-128"/>
              </a:rPr>
              <a:t>Cells link single sugars to form disaccharides</a:t>
            </a: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b="9354"/>
          <a:stretch>
            <a:fillRect/>
          </a:stretch>
        </p:blipFill>
        <p:spPr bwMode="auto">
          <a:xfrm>
            <a:off x="4648200" y="2774950"/>
            <a:ext cx="37338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4976813" y="4157663"/>
            <a:ext cx="1057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200"/>
              <a:t>Glucose</a:t>
            </a:r>
          </a:p>
        </p:txBody>
      </p:sp>
      <p:sp>
        <p:nvSpPr>
          <p:cNvPr id="14343" name="Text Box 7"/>
          <p:cNvSpPr txBox="1">
            <a:spLocks noChangeArrowheads="1"/>
          </p:cNvSpPr>
          <p:nvPr/>
        </p:nvSpPr>
        <p:spPr bwMode="auto">
          <a:xfrm>
            <a:off x="7058025" y="4157663"/>
            <a:ext cx="1055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200"/>
              <a:t>Glucose</a:t>
            </a:r>
          </a:p>
        </p:txBody>
      </p:sp>
      <p:sp>
        <p:nvSpPr>
          <p:cNvPr id="14344" name="AutoShape 8"/>
          <p:cNvSpPr>
            <a:spLocks/>
          </p:cNvSpPr>
          <p:nvPr/>
        </p:nvSpPr>
        <p:spPr bwMode="auto">
          <a:xfrm rot="-5400000">
            <a:off x="6411913" y="4606925"/>
            <a:ext cx="201612" cy="3074988"/>
          </a:xfrm>
          <a:prstGeom prst="leftBrace">
            <a:avLst>
              <a:gd name="adj1" fmla="val 31704"/>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endParaRPr lang="ar-SA" altLang="ar-SA"/>
          </a:p>
        </p:txBody>
      </p:sp>
      <p:sp>
        <p:nvSpPr>
          <p:cNvPr id="14345" name="Text Box 9"/>
          <p:cNvSpPr txBox="1">
            <a:spLocks noChangeArrowheads="1"/>
          </p:cNvSpPr>
          <p:nvPr/>
        </p:nvSpPr>
        <p:spPr bwMode="auto">
          <a:xfrm>
            <a:off x="5905500" y="6248400"/>
            <a:ext cx="1257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500"/>
              <a:t>Maltose</a:t>
            </a:r>
          </a:p>
        </p:txBody>
      </p:sp>
      <p:pic>
        <p:nvPicPr>
          <p:cNvPr id="14346" name="Picture 11"/>
          <p:cNvPicPr>
            <a:picLocks noChangeAspect="1" noChangeArrowheads="1"/>
          </p:cNvPicPr>
          <p:nvPr/>
        </p:nvPicPr>
        <p:blipFill>
          <a:blip r:embed="rId3">
            <a:extLst>
              <a:ext uri="{28A0092B-C50C-407E-A947-70E740481C1C}">
                <a14:useLocalDpi xmlns:a14="http://schemas.microsoft.com/office/drawing/2010/main" val="0"/>
              </a:ext>
            </a:extLst>
          </a:blip>
          <a:srcRect b="16884"/>
          <a:stretch>
            <a:fillRect/>
          </a:stretch>
        </p:blipFill>
        <p:spPr bwMode="auto">
          <a:xfrm>
            <a:off x="533400" y="3124200"/>
            <a:ext cx="37703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12"/>
          <p:cNvSpPr txBox="1">
            <a:spLocks noChangeArrowheads="1"/>
          </p:cNvSpPr>
          <p:nvPr/>
        </p:nvSpPr>
        <p:spPr bwMode="auto">
          <a:xfrm>
            <a:off x="1997075" y="5129213"/>
            <a:ext cx="1055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500"/>
              <a:t>Sucrose</a:t>
            </a:r>
          </a:p>
        </p:txBody>
      </p:sp>
    </p:spTree>
    <p:extLst>
      <p:ext uri="{BB962C8B-B14F-4D97-AF65-F5344CB8AC3E}">
        <p14:creationId xmlns:p14="http://schemas.microsoft.com/office/powerpoint/2010/main" val="4152068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28600" y="304800"/>
            <a:ext cx="8610600" cy="503238"/>
          </a:xfrm>
        </p:spPr>
        <p:txBody>
          <a:bodyPr/>
          <a:lstStyle/>
          <a:p>
            <a:pPr marL="687388" indent="-687388" eaLnBrk="1" hangingPunct="1"/>
            <a:r>
              <a:rPr lang="en-US" smtClean="0">
                <a:solidFill>
                  <a:schemeClr val="bg1"/>
                </a:solidFill>
              </a:rPr>
              <a:t>Connection: How sweet is sweet?</a:t>
            </a:r>
          </a:p>
        </p:txBody>
      </p:sp>
      <p:pic>
        <p:nvPicPr>
          <p:cNvPr id="16387" name="Picture 6"/>
          <p:cNvPicPr>
            <a:picLocks noChangeAspect="1" noChangeArrowheads="1"/>
          </p:cNvPicPr>
          <p:nvPr/>
        </p:nvPicPr>
        <p:blipFill>
          <a:blip r:embed="rId2" cstate="print"/>
          <a:srcRect b="8333"/>
          <a:stretch>
            <a:fillRect/>
          </a:stretch>
        </p:blipFill>
        <p:spPr bwMode="auto">
          <a:xfrm>
            <a:off x="76200" y="457200"/>
            <a:ext cx="8915400" cy="5715000"/>
          </a:xfrm>
          <a:prstGeom prst="rect">
            <a:avLst/>
          </a:prstGeom>
          <a:noFill/>
          <a:ln w="9525">
            <a:noFill/>
            <a:miter lim="800000"/>
            <a:headEnd/>
            <a:tailEnd/>
          </a:ln>
        </p:spPr>
      </p:pic>
      <p:sp>
        <p:nvSpPr>
          <p:cNvPr id="16388" name="Right Arrow 5"/>
          <p:cNvSpPr>
            <a:spLocks noChangeArrowheads="1"/>
          </p:cNvSpPr>
          <p:nvPr/>
        </p:nvSpPr>
        <p:spPr bwMode="auto">
          <a:xfrm>
            <a:off x="228600" y="35814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6389" name="Right Arrow 6"/>
          <p:cNvSpPr>
            <a:spLocks noChangeArrowheads="1"/>
          </p:cNvSpPr>
          <p:nvPr/>
        </p:nvSpPr>
        <p:spPr bwMode="auto">
          <a:xfrm>
            <a:off x="5029200" y="36576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6390" name="Right Arrow 5"/>
          <p:cNvSpPr>
            <a:spLocks noChangeArrowheads="1"/>
          </p:cNvSpPr>
          <p:nvPr/>
        </p:nvSpPr>
        <p:spPr bwMode="auto">
          <a:xfrm>
            <a:off x="228600" y="32004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6391" name="Right Arrow 5"/>
          <p:cNvSpPr>
            <a:spLocks noChangeArrowheads="1"/>
          </p:cNvSpPr>
          <p:nvPr/>
        </p:nvSpPr>
        <p:spPr bwMode="auto">
          <a:xfrm>
            <a:off x="228600" y="48768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6392" name="Right Arrow 5"/>
          <p:cNvSpPr>
            <a:spLocks noChangeArrowheads="1"/>
          </p:cNvSpPr>
          <p:nvPr/>
        </p:nvSpPr>
        <p:spPr bwMode="auto">
          <a:xfrm>
            <a:off x="228600" y="52578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6393" name="Right Arrow 5"/>
          <p:cNvSpPr>
            <a:spLocks noChangeArrowheads="1"/>
          </p:cNvSpPr>
          <p:nvPr/>
        </p:nvSpPr>
        <p:spPr bwMode="auto">
          <a:xfrm>
            <a:off x="5105400" y="49530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6394" name="Right Arrow 5"/>
          <p:cNvSpPr>
            <a:spLocks noChangeArrowheads="1"/>
          </p:cNvSpPr>
          <p:nvPr/>
        </p:nvSpPr>
        <p:spPr bwMode="auto">
          <a:xfrm>
            <a:off x="5105400" y="53340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2563" y="180975"/>
            <a:ext cx="8534400" cy="1422400"/>
          </a:xfrm>
        </p:spPr>
        <p:txBody>
          <a:bodyPr/>
          <a:lstStyle/>
          <a:p>
            <a:pPr marL="574675" indent="-574675" eaLnBrk="1" hangingPunct="1">
              <a:defRPr/>
            </a:pPr>
            <a:r>
              <a:rPr lang="en-US" sz="2400" dirty="0" smtClean="0">
                <a:solidFill>
                  <a:srgbClr val="FF0000"/>
                </a:solidFill>
                <a:cs typeface="+mn-cs"/>
              </a:rPr>
              <a:t>CONNECTION </a:t>
            </a:r>
            <a:r>
              <a:rPr lang="en-US" sz="2400" dirty="0" smtClean="0"/>
              <a:t> </a:t>
            </a:r>
            <a:r>
              <a:rPr lang="en-US" sz="2400" dirty="0" smtClean="0">
                <a:latin typeface="Arial" pitchFamily="34" charset="0"/>
              </a:rPr>
              <a:t>Relation between high-fructose corn 			     syrup and obesity?</a:t>
            </a:r>
            <a:r>
              <a:rPr lang="ar-SA" sz="2400" dirty="0" smtClean="0"/>
              <a:t/>
            </a:r>
            <a:br>
              <a:rPr lang="ar-SA" sz="2400" dirty="0" smtClean="0"/>
            </a:br>
            <a:r>
              <a:rPr lang="en-US" sz="2400" dirty="0" smtClean="0"/>
              <a:t/>
            </a:r>
            <a:br>
              <a:rPr lang="en-US" sz="2400" dirty="0" smtClean="0"/>
            </a:br>
            <a:r>
              <a:rPr lang="ar-SA" sz="2400" dirty="0" smtClean="0"/>
              <a:t>رابطة تطبيقية : </a:t>
            </a:r>
            <a:r>
              <a:rPr lang="ar-SA" sz="2400" dirty="0" smtClean="0">
                <a:solidFill>
                  <a:srgbClr val="FF0000"/>
                </a:solidFill>
                <a:latin typeface="+mn-lt"/>
              </a:rPr>
              <a:t>ما هو شراب الذرة عالي الفركتوز ، وهل له علاقة بالبدانة ؟ </a:t>
            </a:r>
            <a:endParaRPr lang="en-US" sz="2400" dirty="0" smtClean="0">
              <a:solidFill>
                <a:srgbClr val="FF0000"/>
              </a:solidFill>
              <a:latin typeface="+mn-lt"/>
            </a:endParaRPr>
          </a:p>
        </p:txBody>
      </p:sp>
      <p:sp>
        <p:nvSpPr>
          <p:cNvPr id="17411" name="Rectangle 3"/>
          <p:cNvSpPr>
            <a:spLocks noGrp="1" noChangeArrowheads="1"/>
          </p:cNvSpPr>
          <p:nvPr>
            <p:ph type="body" idx="1"/>
          </p:nvPr>
        </p:nvSpPr>
        <p:spPr>
          <a:xfrm>
            <a:off x="230188" y="2254250"/>
            <a:ext cx="8761412" cy="4298950"/>
          </a:xfrm>
        </p:spPr>
        <p:txBody>
          <a:bodyPr/>
          <a:lstStyle/>
          <a:p>
            <a:pPr eaLnBrk="1" hangingPunct="1">
              <a:lnSpc>
                <a:spcPct val="90000"/>
              </a:lnSpc>
            </a:pPr>
            <a:r>
              <a:rPr lang="en-US" sz="2000" dirty="0" smtClean="0">
                <a:ea typeface="Arial Unicode MS" pitchFamily="34" charset="-128"/>
                <a:cs typeface="Arial Unicode MS" pitchFamily="34" charset="-128"/>
              </a:rPr>
              <a:t>When you drink a soda, you are probably consuming a </a:t>
            </a:r>
            <a:r>
              <a:rPr lang="en-US" sz="2000" b="1" dirty="0" smtClean="0">
                <a:ea typeface="Arial Unicode MS" pitchFamily="34" charset="-128"/>
                <a:cs typeface="Arial Unicode MS" pitchFamily="34" charset="-128"/>
              </a:rPr>
              <a:t>sweetener</a:t>
            </a:r>
            <a:r>
              <a:rPr lang="en-US" sz="2000" dirty="0" smtClean="0">
                <a:ea typeface="Arial Unicode MS" pitchFamily="34" charset="-128"/>
                <a:cs typeface="Arial Unicode MS" pitchFamily="34" charset="-128"/>
              </a:rPr>
              <a:t> called high-fructose corn syrup (HFCS)</a:t>
            </a:r>
            <a:endParaRPr lang="ar-SA" sz="2000" dirty="0" smtClean="0">
              <a:ea typeface="Arial Unicode MS" pitchFamily="34" charset="-128"/>
              <a:cs typeface="Arial Unicode MS" pitchFamily="34" charset="-128"/>
            </a:endParaRPr>
          </a:p>
          <a:p>
            <a:pPr algn="r" rtl="1" eaLnBrk="1" hangingPunct="1">
              <a:lnSpc>
                <a:spcPct val="90000"/>
              </a:lnSpc>
            </a:pPr>
            <a:r>
              <a:rPr lang="ar-SA" sz="2000" dirty="0" smtClean="0">
                <a:ea typeface="Arial Unicode MS" pitchFamily="34" charset="-128"/>
                <a:cs typeface="Arial Unicode MS" pitchFamily="34" charset="-128"/>
              </a:rPr>
              <a:t>عندما تشرب الصودا فمن المحتمل أنك تستهلك </a:t>
            </a:r>
            <a:r>
              <a:rPr lang="ar-SA" sz="2000" b="1" dirty="0" smtClean="0">
                <a:ea typeface="Arial Unicode MS" pitchFamily="34" charset="-128"/>
                <a:cs typeface="Arial Unicode MS" pitchFamily="34" charset="-128"/>
              </a:rPr>
              <a:t>مادة محلية</a:t>
            </a:r>
            <a:r>
              <a:rPr lang="ar-SA" sz="2000" dirty="0" smtClean="0">
                <a:ea typeface="Arial Unicode MS" pitchFamily="34" charset="-128"/>
                <a:cs typeface="Arial Unicode MS" pitchFamily="34" charset="-128"/>
              </a:rPr>
              <a:t> يعرف بشراب الذرة عالي </a:t>
            </a:r>
            <a:r>
              <a:rPr lang="ar-SA" sz="2000" dirty="0" err="1" smtClean="0">
                <a:ea typeface="Arial Unicode MS" pitchFamily="34" charset="-128"/>
                <a:cs typeface="Arial Unicode MS" pitchFamily="34" charset="-128"/>
              </a:rPr>
              <a:t>الفركتوز</a:t>
            </a:r>
            <a:endParaRPr lang="en-US" sz="2000" dirty="0" smtClean="0">
              <a:ea typeface="Arial Unicode MS" pitchFamily="34" charset="-128"/>
              <a:cs typeface="Arial Unicode MS" pitchFamily="34" charset="-128"/>
            </a:endParaRPr>
          </a:p>
          <a:p>
            <a:pPr eaLnBrk="1" hangingPunct="1">
              <a:lnSpc>
                <a:spcPct val="90000"/>
              </a:lnSpc>
            </a:pPr>
            <a:r>
              <a:rPr lang="en-US" sz="2000" dirty="0" smtClean="0">
                <a:ea typeface="Arial Unicode MS" pitchFamily="34" charset="-128"/>
                <a:cs typeface="Arial Unicode MS" pitchFamily="34" charset="-128"/>
              </a:rPr>
              <a:t>Because fructose is sweeter than glucose</a:t>
            </a:r>
            <a:endParaRPr lang="ar-SA" sz="2000" dirty="0" smtClean="0">
              <a:ea typeface="Arial Unicode MS" pitchFamily="34" charset="-128"/>
              <a:cs typeface="Arial Unicode MS" pitchFamily="34" charset="-128"/>
            </a:endParaRPr>
          </a:p>
          <a:p>
            <a:pPr algn="r" rtl="1" eaLnBrk="1" hangingPunct="1">
              <a:lnSpc>
                <a:spcPct val="90000"/>
              </a:lnSpc>
            </a:pPr>
            <a:r>
              <a:rPr lang="ar-SA" sz="2000" dirty="0" smtClean="0">
                <a:ea typeface="Arial Unicode MS" pitchFamily="34" charset="-128"/>
                <a:cs typeface="Arial Unicode MS" pitchFamily="34" charset="-128"/>
              </a:rPr>
              <a:t>ولأن </a:t>
            </a:r>
            <a:r>
              <a:rPr lang="ar-SA" sz="2000" dirty="0" err="1" smtClean="0">
                <a:ea typeface="Arial Unicode MS" pitchFamily="34" charset="-128"/>
                <a:cs typeface="Arial Unicode MS" pitchFamily="34" charset="-128"/>
              </a:rPr>
              <a:t>الفركتوز</a:t>
            </a:r>
            <a:r>
              <a:rPr lang="ar-SA" sz="2000" dirty="0" smtClean="0">
                <a:ea typeface="Arial Unicode MS" pitchFamily="34" charset="-128"/>
                <a:cs typeface="Arial Unicode MS" pitchFamily="34" charset="-128"/>
              </a:rPr>
              <a:t> أكثر حلاوة من الجلوكوز</a:t>
            </a:r>
            <a:endParaRPr lang="en-US" sz="2000" dirty="0" smtClean="0">
              <a:ea typeface="Arial Unicode MS" pitchFamily="34" charset="-128"/>
              <a:cs typeface="Arial Unicode MS" pitchFamily="34" charset="-128"/>
            </a:endParaRPr>
          </a:p>
          <a:p>
            <a:pPr lvl="1" eaLnBrk="1" hangingPunct="1">
              <a:lnSpc>
                <a:spcPct val="90000"/>
              </a:lnSpc>
              <a:buFontTx/>
              <a:buChar char="–"/>
            </a:pPr>
            <a:r>
              <a:rPr lang="en-US" sz="1800" dirty="0" smtClean="0">
                <a:ea typeface="Arial Unicode MS" pitchFamily="34" charset="-128"/>
                <a:cs typeface="Arial Unicode MS" pitchFamily="34" charset="-128"/>
              </a:rPr>
              <a:t>This is used to sweeten sodas</a:t>
            </a:r>
            <a:endParaRPr lang="ar-SA" sz="1800" dirty="0" smtClean="0">
              <a:ea typeface="Arial Unicode MS" pitchFamily="34" charset="-128"/>
              <a:cs typeface="Arial Unicode MS" pitchFamily="34" charset="-128"/>
            </a:endParaRPr>
          </a:p>
          <a:p>
            <a:pPr lvl="1" algn="r" rtl="1" eaLnBrk="1" hangingPunct="1">
              <a:lnSpc>
                <a:spcPct val="90000"/>
              </a:lnSpc>
              <a:buFontTx/>
              <a:buChar char="–"/>
            </a:pPr>
            <a:r>
              <a:rPr lang="ar-SA" sz="1800" dirty="0" smtClean="0">
                <a:ea typeface="Arial Unicode MS" pitchFamily="34" charset="-128"/>
                <a:cs typeface="Arial Unicode MS" pitchFamily="34" charset="-128"/>
              </a:rPr>
              <a:t>وهذا ما يستخدم في تحلية الصودا</a:t>
            </a:r>
            <a:endParaRPr lang="en-US" sz="1800" dirty="0" smtClean="0">
              <a:ea typeface="Arial Unicode MS" pitchFamily="34" charset="-128"/>
              <a:cs typeface="Arial Unicode MS" pitchFamily="34" charset="-128"/>
            </a:endParaRPr>
          </a:p>
          <a:p>
            <a:pPr lvl="1" eaLnBrk="1" hangingPunct="1">
              <a:lnSpc>
                <a:spcPct val="90000"/>
              </a:lnSpc>
              <a:buFontTx/>
              <a:buChar char="–"/>
            </a:pPr>
            <a:r>
              <a:rPr lang="en-US" sz="1800" dirty="0" smtClean="0">
                <a:ea typeface="Arial Unicode MS" pitchFamily="34" charset="-128"/>
                <a:cs typeface="Arial Unicode MS" pitchFamily="34" charset="-128"/>
              </a:rPr>
              <a:t>So, if you </a:t>
            </a:r>
            <a:r>
              <a:rPr lang="en-US" sz="1800" dirty="0" err="1" smtClean="0">
                <a:ea typeface="Arial Unicode MS" pitchFamily="34" charset="-128"/>
                <a:cs typeface="Arial Unicode MS" pitchFamily="34" charset="-128"/>
              </a:rPr>
              <a:t>overconsume</a:t>
            </a:r>
            <a:r>
              <a:rPr lang="en-US" sz="1800" dirty="0" smtClean="0">
                <a:ea typeface="Arial Unicode MS" pitchFamily="34" charset="-128"/>
                <a:cs typeface="Arial Unicode MS" pitchFamily="34" charset="-128"/>
              </a:rPr>
              <a:t> sweeteners as well as fat and do not exercise, you may experience weight gain</a:t>
            </a:r>
            <a:endParaRPr lang="ar-SA" sz="1800" dirty="0" smtClean="0">
              <a:ea typeface="Arial Unicode MS" pitchFamily="34" charset="-128"/>
              <a:cs typeface="Arial Unicode MS" pitchFamily="34" charset="-128"/>
            </a:endParaRPr>
          </a:p>
          <a:p>
            <a:pPr lvl="1" algn="r" rtl="1" eaLnBrk="1" hangingPunct="1">
              <a:lnSpc>
                <a:spcPct val="90000"/>
              </a:lnSpc>
              <a:buFontTx/>
              <a:buChar char="–"/>
            </a:pPr>
            <a:r>
              <a:rPr lang="ar-SA" sz="1800" dirty="0" smtClean="0">
                <a:ea typeface="Arial Unicode MS" pitchFamily="34" charset="-128"/>
                <a:cs typeface="Arial Unicode MS" pitchFamily="34" charset="-128"/>
              </a:rPr>
              <a:t>وبالتالي فإن </a:t>
            </a:r>
            <a:r>
              <a:rPr lang="ar-EG" sz="1800" dirty="0" smtClean="0">
                <a:ea typeface="Arial Unicode MS" pitchFamily="34" charset="-128"/>
                <a:cs typeface="Arial Unicode MS" pitchFamily="34" charset="-128"/>
              </a:rPr>
              <a:t>كثرة</a:t>
            </a:r>
            <a:r>
              <a:rPr lang="ar-SA" sz="1800" dirty="0" smtClean="0">
                <a:ea typeface="Arial Unicode MS" pitchFamily="34" charset="-128"/>
                <a:cs typeface="Arial Unicode MS" pitchFamily="34" charset="-128"/>
              </a:rPr>
              <a:t> استهلاكك للمواد المحل</a:t>
            </a:r>
            <a:r>
              <a:rPr lang="ar-EG" sz="1800" dirty="0" err="1" smtClean="0">
                <a:ea typeface="Arial Unicode MS" pitchFamily="34" charset="-128"/>
                <a:cs typeface="Arial Unicode MS" pitchFamily="34" charset="-128"/>
              </a:rPr>
              <a:t>اة</a:t>
            </a:r>
            <a:r>
              <a:rPr lang="ar-SA" sz="1800" dirty="0" smtClean="0">
                <a:ea typeface="Arial Unicode MS" pitchFamily="34" charset="-128"/>
                <a:cs typeface="Arial Unicode MS" pitchFamily="34" charset="-128"/>
              </a:rPr>
              <a:t> </a:t>
            </a:r>
            <a:r>
              <a:rPr lang="ar-SA" sz="1800" dirty="0" err="1" smtClean="0">
                <a:ea typeface="Arial Unicode MS" pitchFamily="34" charset="-128"/>
                <a:cs typeface="Arial Unicode MS" pitchFamily="34" charset="-128"/>
              </a:rPr>
              <a:t>وكذ</a:t>
            </a:r>
            <a:r>
              <a:rPr lang="ar-EG" sz="1800" dirty="0" smtClean="0">
                <a:ea typeface="Arial Unicode MS" pitchFamily="34" charset="-128"/>
                <a:cs typeface="Arial Unicode MS" pitchFamily="34" charset="-128"/>
              </a:rPr>
              <a:t>لك</a:t>
            </a:r>
            <a:r>
              <a:rPr lang="ar-SA" sz="1800" dirty="0" smtClean="0">
                <a:ea typeface="Arial Unicode MS" pitchFamily="34" charset="-128"/>
                <a:cs typeface="Arial Unicode MS" pitchFamily="34" charset="-128"/>
              </a:rPr>
              <a:t> الدهون دون ممارسة التمارين الرياضية يؤدي إلى زيادة الوزن</a:t>
            </a:r>
            <a:endParaRPr lang="en-US" sz="1800" dirty="0" smtClean="0">
              <a:ea typeface="Arial Unicode MS" pitchFamily="34" charset="-128"/>
              <a:cs typeface="Arial Unicode MS" pitchFamily="34" charset="-128"/>
            </a:endParaRPr>
          </a:p>
        </p:txBody>
      </p:sp>
      <p:sp>
        <p:nvSpPr>
          <p:cNvPr id="17412" name="Line 4"/>
          <p:cNvSpPr>
            <a:spLocks noChangeShapeType="1"/>
          </p:cNvSpPr>
          <p:nvPr/>
        </p:nvSpPr>
        <p:spPr bwMode="auto">
          <a:xfrm>
            <a:off x="182563" y="1752600"/>
            <a:ext cx="8775700" cy="0"/>
          </a:xfrm>
          <a:prstGeom prst="line">
            <a:avLst/>
          </a:prstGeom>
          <a:noFill/>
          <a:ln w="76200">
            <a:solidFill>
              <a:srgbClr val="A8B99B"/>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Effect transition="in" filter="fade">
                                      <p:cBhvr>
                                        <p:cTn id="25" dur="2000"/>
                                        <p:tgtEl>
                                          <p:spTgt spid="17411">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1">
                                            <p:txEl>
                                              <p:pRg st="5" end="5"/>
                                            </p:txEl>
                                          </p:spTgt>
                                        </p:tgtEl>
                                        <p:attrNameLst>
                                          <p:attrName>style.visibility</p:attrName>
                                        </p:attrNameLst>
                                      </p:cBhvr>
                                      <p:to>
                                        <p:strVal val="visible"/>
                                      </p:to>
                                    </p:set>
                                    <p:animEffect transition="in" filter="fade">
                                      <p:cBhvr>
                                        <p:cTn id="28" dur="2000"/>
                                        <p:tgtEl>
                                          <p:spTgt spid="17411">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animEffect transition="in" filter="fade">
                                      <p:cBhvr>
                                        <p:cTn id="31" dur="2000"/>
                                        <p:tgtEl>
                                          <p:spTgt spid="1741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11">
                                            <p:txEl>
                                              <p:pRg st="7" end="7"/>
                                            </p:txEl>
                                          </p:spTgt>
                                        </p:tgtEl>
                                        <p:attrNameLst>
                                          <p:attrName>style.visibility</p:attrName>
                                        </p:attrNameLst>
                                      </p:cBhvr>
                                      <p:to>
                                        <p:strVal val="visible"/>
                                      </p:to>
                                    </p:set>
                                    <p:animEffect transition="in" filter="fade">
                                      <p:cBhvr>
                                        <p:cTn id="34"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52400"/>
            <a:ext cx="4040188" cy="461665"/>
          </a:xfrm>
        </p:spPr>
        <p:style>
          <a:lnRef idx="3">
            <a:schemeClr val="lt1"/>
          </a:lnRef>
          <a:fillRef idx="1">
            <a:schemeClr val="accent2"/>
          </a:fillRef>
          <a:effectRef idx="1">
            <a:schemeClr val="accent2"/>
          </a:effectRef>
          <a:fontRef idx="minor">
            <a:schemeClr val="lt1"/>
          </a:fontRef>
        </p:style>
        <p:txBody>
          <a:bodyPr/>
          <a:lstStyle/>
          <a:p>
            <a:pPr algn="ctr"/>
            <a:r>
              <a:rPr lang="en-US" dirty="0" smtClean="0">
                <a:solidFill>
                  <a:schemeClr val="bg1"/>
                </a:solidFill>
              </a:rPr>
              <a:t>Cane Sugar</a:t>
            </a:r>
            <a:endParaRPr lang="en-US" dirty="0">
              <a:solidFill>
                <a:schemeClr val="bg1"/>
              </a:solidFill>
            </a:endParaRPr>
          </a:p>
        </p:txBody>
      </p:sp>
      <p:sp>
        <p:nvSpPr>
          <p:cNvPr id="4" name="Content Placeholder 3"/>
          <p:cNvSpPr>
            <a:spLocks noGrp="1"/>
          </p:cNvSpPr>
          <p:nvPr>
            <p:ph sz="half" idx="2"/>
          </p:nvPr>
        </p:nvSpPr>
        <p:spPr>
          <a:xfrm>
            <a:off x="152400" y="762000"/>
            <a:ext cx="4040188" cy="5940088"/>
          </a:xfrm>
        </p:spPr>
        <p:style>
          <a:lnRef idx="2">
            <a:schemeClr val="accent2"/>
          </a:lnRef>
          <a:fillRef idx="1">
            <a:schemeClr val="lt1"/>
          </a:fillRef>
          <a:effectRef idx="0">
            <a:schemeClr val="accent2"/>
          </a:effectRef>
          <a:fontRef idx="minor">
            <a:schemeClr val="dk1"/>
          </a:fontRef>
        </p:style>
        <p:txBody>
          <a:bodyPr/>
          <a:lstStyle/>
          <a:p>
            <a:pPr marL="0" indent="0" algn="just">
              <a:spcBef>
                <a:spcPts val="600"/>
              </a:spcBef>
              <a:spcAft>
                <a:spcPts val="0"/>
              </a:spcAft>
            </a:pPr>
            <a:r>
              <a:rPr lang="en-US" sz="2000" b="1" dirty="0" smtClean="0"/>
              <a:t>The sugar cane plant produces a tall stalk that stores sugar in the form of sucrose. </a:t>
            </a:r>
          </a:p>
          <a:p>
            <a:pPr marL="0" indent="0" algn="just">
              <a:spcBef>
                <a:spcPts val="600"/>
              </a:spcBef>
              <a:spcAft>
                <a:spcPts val="0"/>
              </a:spcAft>
            </a:pPr>
            <a:r>
              <a:rPr lang="en-US" sz="2000" b="1" dirty="0" smtClean="0"/>
              <a:t>When it’s harvested, the stalk is pressed to extract the sugary juice, then it's boiled until crystals of sugar form. </a:t>
            </a:r>
          </a:p>
          <a:p>
            <a:pPr marL="0" indent="0" algn="just">
              <a:spcBef>
                <a:spcPts val="600"/>
              </a:spcBef>
              <a:spcAft>
                <a:spcPts val="0"/>
              </a:spcAft>
            </a:pPr>
            <a:r>
              <a:rPr lang="en-US" sz="2000" b="1" dirty="0" smtClean="0"/>
              <a:t>These raw sugar crystals contain impurities, so they’re sent to a refinery where they’re washed, filtered, </a:t>
            </a:r>
            <a:r>
              <a:rPr lang="en-US" sz="2000" b="1" dirty="0" err="1" smtClean="0"/>
              <a:t>recrystallized</a:t>
            </a:r>
            <a:r>
              <a:rPr lang="en-US" sz="2000" b="1" dirty="0" smtClean="0"/>
              <a:t>, dried and packaged. </a:t>
            </a:r>
          </a:p>
          <a:p>
            <a:pPr marL="0" indent="0" algn="just">
              <a:spcBef>
                <a:spcPts val="600"/>
              </a:spcBef>
              <a:spcAft>
                <a:spcPts val="0"/>
              </a:spcAft>
            </a:pPr>
            <a:r>
              <a:rPr lang="en-US" sz="2000" b="1" dirty="0" smtClean="0"/>
              <a:t>The resulting </a:t>
            </a:r>
            <a:r>
              <a:rPr lang="en-US" sz="2000" b="1" dirty="0" smtClean="0">
                <a:solidFill>
                  <a:srgbClr val="FF0000"/>
                </a:solidFill>
              </a:rPr>
              <a:t>sucrose</a:t>
            </a:r>
            <a:r>
              <a:rPr lang="en-US" sz="2000" b="1" dirty="0" smtClean="0"/>
              <a:t> is sold as granulated sugar. </a:t>
            </a:r>
          </a:p>
          <a:p>
            <a:pPr marL="0" indent="0" algn="just">
              <a:spcBef>
                <a:spcPts val="600"/>
              </a:spcBef>
              <a:spcAft>
                <a:spcPts val="0"/>
              </a:spcAft>
            </a:pPr>
            <a:r>
              <a:rPr lang="en-US" sz="2000" b="1" dirty="0" smtClean="0"/>
              <a:t>Sucrose, or table sugar, consists of equal parts of two types of sugar – </a:t>
            </a:r>
            <a:r>
              <a:rPr lang="en-US" sz="2000" b="1" dirty="0" smtClean="0">
                <a:solidFill>
                  <a:srgbClr val="FF0000"/>
                </a:solidFill>
              </a:rPr>
              <a:t>glucose</a:t>
            </a:r>
            <a:r>
              <a:rPr lang="en-US" sz="2000" b="1" dirty="0" smtClean="0"/>
              <a:t> and </a:t>
            </a:r>
            <a:r>
              <a:rPr lang="en-US" sz="2000" b="1" dirty="0" smtClean="0">
                <a:solidFill>
                  <a:srgbClr val="FF0000"/>
                </a:solidFill>
              </a:rPr>
              <a:t>fructose</a:t>
            </a:r>
            <a:r>
              <a:rPr lang="en-US" sz="2000" b="1" dirty="0" smtClean="0"/>
              <a:t>.</a:t>
            </a:r>
            <a:endParaRPr lang="en-US" sz="2000" b="1" dirty="0"/>
          </a:p>
        </p:txBody>
      </p:sp>
      <p:sp>
        <p:nvSpPr>
          <p:cNvPr id="5" name="Text Placeholder 4"/>
          <p:cNvSpPr>
            <a:spLocks noGrp="1"/>
          </p:cNvSpPr>
          <p:nvPr>
            <p:ph type="body" sz="quarter" idx="3"/>
          </p:nvPr>
        </p:nvSpPr>
        <p:spPr>
          <a:xfrm>
            <a:off x="4267200" y="87868"/>
            <a:ext cx="4953000" cy="369332"/>
          </a:xfrm>
        </p:spPr>
        <p:style>
          <a:lnRef idx="3">
            <a:schemeClr val="lt1"/>
          </a:lnRef>
          <a:fillRef idx="1">
            <a:schemeClr val="accent2"/>
          </a:fillRef>
          <a:effectRef idx="1">
            <a:schemeClr val="accent2"/>
          </a:effectRef>
          <a:fontRef idx="minor">
            <a:schemeClr val="lt1"/>
          </a:fontRef>
        </p:style>
        <p:txBody>
          <a:bodyPr/>
          <a:lstStyle/>
          <a:p>
            <a:pPr algn="ctr"/>
            <a:r>
              <a:rPr lang="en-US" sz="1800" dirty="0" smtClean="0">
                <a:solidFill>
                  <a:schemeClr val="bg1"/>
                </a:solidFill>
              </a:rPr>
              <a:t>High-Fructose Corn Syrup Composition</a:t>
            </a:r>
            <a:endParaRPr lang="en-US" sz="1800" dirty="0">
              <a:solidFill>
                <a:schemeClr val="bg1"/>
              </a:solidFill>
            </a:endParaRPr>
          </a:p>
        </p:txBody>
      </p:sp>
      <p:sp>
        <p:nvSpPr>
          <p:cNvPr id="6" name="Content Placeholder 5"/>
          <p:cNvSpPr>
            <a:spLocks noGrp="1"/>
          </p:cNvSpPr>
          <p:nvPr>
            <p:ph sz="quarter" idx="4"/>
          </p:nvPr>
        </p:nvSpPr>
        <p:spPr>
          <a:xfrm>
            <a:off x="4343400" y="609600"/>
            <a:ext cx="4651375" cy="6093976"/>
          </a:xfrm>
          <a:ln/>
        </p:spPr>
        <p:style>
          <a:lnRef idx="2">
            <a:schemeClr val="accent2"/>
          </a:lnRef>
          <a:fillRef idx="1">
            <a:schemeClr val="lt1"/>
          </a:fillRef>
          <a:effectRef idx="0">
            <a:schemeClr val="accent2"/>
          </a:effectRef>
          <a:fontRef idx="minor">
            <a:schemeClr val="dk1"/>
          </a:fontRef>
        </p:style>
        <p:txBody>
          <a:bodyPr/>
          <a:lstStyle/>
          <a:p>
            <a:pPr marL="0" indent="0" algn="just">
              <a:spcBef>
                <a:spcPts val="600"/>
              </a:spcBef>
              <a:spcAft>
                <a:spcPts val="0"/>
              </a:spcAft>
            </a:pPr>
            <a:r>
              <a:rPr lang="en-US" sz="2000" b="1" dirty="0" smtClean="0">
                <a:solidFill>
                  <a:srgbClr val="FF0000"/>
                </a:solidFill>
              </a:rPr>
              <a:t>Sweet corn </a:t>
            </a:r>
            <a:r>
              <a:rPr lang="en-US" sz="2000" b="1" dirty="0" smtClean="0"/>
              <a:t>is full of sugar in the form of carbohydrates. </a:t>
            </a:r>
          </a:p>
          <a:p>
            <a:pPr marL="0" indent="0" algn="just">
              <a:spcBef>
                <a:spcPts val="600"/>
              </a:spcBef>
              <a:spcAft>
                <a:spcPts val="0"/>
              </a:spcAft>
            </a:pPr>
            <a:r>
              <a:rPr lang="en-US" sz="2000" b="1" dirty="0" smtClean="0"/>
              <a:t>The corn’s starch is extracted and processed to produce corn syrup, which is 93 to 96 percent glucose. Corn syrup is further processed into high-fructose corn syrup by using </a:t>
            </a:r>
            <a:r>
              <a:rPr lang="en-US" sz="2000" b="1" dirty="0" smtClean="0">
                <a:solidFill>
                  <a:schemeClr val="accent6"/>
                </a:solidFill>
              </a:rPr>
              <a:t>enzymes that convert glucose into fructose</a:t>
            </a:r>
            <a:r>
              <a:rPr lang="en-US" sz="2000" b="1" dirty="0" smtClean="0"/>
              <a:t>. </a:t>
            </a:r>
          </a:p>
          <a:p>
            <a:pPr marL="0" indent="0" algn="just">
              <a:spcBef>
                <a:spcPts val="600"/>
              </a:spcBef>
              <a:spcAft>
                <a:spcPts val="0"/>
              </a:spcAft>
            </a:pPr>
            <a:r>
              <a:rPr lang="en-US" sz="2000" b="1" dirty="0" smtClean="0"/>
              <a:t>High-fructose corn syrup can contain as much as 90 percent fructose, but the syrups used commercially are 42 percent or 55 percent fructose, which makes them chemically similar to cane sugar, according to an article in the December 2008 issue of the "American Journal of Clinical Nutrition.”</a:t>
            </a:r>
            <a:endParaRPr lang="en-US"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03_06SodaCanLabel-L"/>
          <p:cNvPicPr>
            <a:picLocks noChangeAspect="1" noChangeArrowheads="1"/>
          </p:cNvPicPr>
          <p:nvPr/>
        </p:nvPicPr>
        <p:blipFill>
          <a:blip r:embed="rId3" cstate="print"/>
          <a:srcRect/>
          <a:stretch>
            <a:fillRect/>
          </a:stretch>
        </p:blipFill>
        <p:spPr bwMode="auto">
          <a:xfrm>
            <a:off x="152400" y="1487488"/>
            <a:ext cx="5230813" cy="3883025"/>
          </a:xfrm>
          <a:prstGeom prst="rect">
            <a:avLst/>
          </a:prstGeom>
          <a:noFill/>
          <a:ln w="9525">
            <a:noFill/>
            <a:miter lim="800000"/>
            <a:headEnd/>
            <a:tailEnd/>
          </a:ln>
        </p:spPr>
      </p:pic>
      <p:sp>
        <p:nvSpPr>
          <p:cNvPr id="18435" name="Rectangle 11"/>
          <p:cNvSpPr>
            <a:spLocks noChangeArrowheads="1"/>
          </p:cNvSpPr>
          <p:nvPr/>
        </p:nvSpPr>
        <p:spPr bwMode="auto">
          <a:xfrm>
            <a:off x="228599" y="241300"/>
            <a:ext cx="8474075" cy="1200329"/>
          </a:xfrm>
          <a:prstGeom prst="rect">
            <a:avLst/>
          </a:prstGeom>
          <a:noFill/>
          <a:ln w="9525">
            <a:solidFill>
              <a:schemeClr val="hlink"/>
            </a:solidFill>
            <a:miter lim="800000"/>
            <a:headEnd/>
            <a:tailEnd/>
          </a:ln>
        </p:spPr>
        <p:txBody>
          <a:bodyPr wrap="square">
            <a:spAutoFit/>
          </a:bodyPr>
          <a:lstStyle/>
          <a:p>
            <a:r>
              <a:rPr lang="en-US" dirty="0">
                <a:cs typeface="Times New Roman" pitchFamily="18" charset="0"/>
              </a:rPr>
              <a:t>HFCS, a main ingredient of </a:t>
            </a:r>
            <a:r>
              <a:rPr lang="en-US" dirty="0" smtClean="0">
                <a:cs typeface="Times New Roman" pitchFamily="18" charset="0"/>
              </a:rPr>
              <a:t>carbonated drinks </a:t>
            </a:r>
            <a:r>
              <a:rPr lang="en-US" dirty="0">
                <a:cs typeface="Times New Roman" pitchFamily="18" charset="0"/>
              </a:rPr>
              <a:t>and processed foods</a:t>
            </a:r>
            <a:endParaRPr lang="ar-SA" dirty="0"/>
          </a:p>
          <a:p>
            <a:r>
              <a:rPr lang="ar-SA" dirty="0"/>
              <a:t>شراب الذرة عالي </a:t>
            </a:r>
            <a:r>
              <a:rPr lang="ar-SA" dirty="0" err="1"/>
              <a:t>الفركتوز</a:t>
            </a:r>
            <a:r>
              <a:rPr lang="ar-SA" dirty="0"/>
              <a:t> مكون رئيسي للمشروبات الغازية والطعام المحفوظ</a:t>
            </a:r>
            <a:endParaRPr lang="en-US" dirty="0"/>
          </a:p>
        </p:txBody>
      </p:sp>
      <p:sp>
        <p:nvSpPr>
          <p:cNvPr id="18436" name="Text Box 12"/>
          <p:cNvSpPr txBox="1">
            <a:spLocks noChangeArrowheads="1"/>
          </p:cNvSpPr>
          <p:nvPr/>
        </p:nvSpPr>
        <p:spPr bwMode="auto">
          <a:xfrm>
            <a:off x="5422900" y="1524000"/>
            <a:ext cx="3365500" cy="1419225"/>
          </a:xfrm>
          <a:prstGeom prst="rect">
            <a:avLst/>
          </a:prstGeom>
          <a:solidFill>
            <a:srgbClr val="CC3300"/>
          </a:solidFill>
          <a:ln w="9525">
            <a:noFill/>
            <a:miter lim="800000"/>
            <a:headEnd/>
            <a:tailEnd/>
          </a:ln>
        </p:spPr>
        <p:txBody>
          <a:bodyPr>
            <a:spAutoFit/>
          </a:bodyPr>
          <a:lstStyle/>
          <a:p>
            <a:pPr>
              <a:spcBef>
                <a:spcPct val="50000"/>
              </a:spcBef>
            </a:pPr>
            <a:r>
              <a:rPr lang="ar-SA">
                <a:solidFill>
                  <a:schemeClr val="bg1"/>
                </a:solidFill>
              </a:rPr>
              <a:t>مكونات مشروب الكولا الغازي :</a:t>
            </a:r>
          </a:p>
          <a:p>
            <a:pPr>
              <a:spcBef>
                <a:spcPct val="50000"/>
              </a:spcBef>
            </a:pPr>
            <a:r>
              <a:rPr lang="ar-SA" sz="1800">
                <a:solidFill>
                  <a:schemeClr val="bg1"/>
                </a:solidFill>
              </a:rPr>
              <a:t>ماء مكربن ، </a:t>
            </a:r>
            <a:r>
              <a:rPr lang="ar-SA" sz="1800" b="1">
                <a:solidFill>
                  <a:schemeClr val="bg1"/>
                </a:solidFill>
              </a:rPr>
              <a:t>شراب الذرة عالي الفركتوز</a:t>
            </a:r>
            <a:r>
              <a:rPr lang="ar-SA" sz="1800">
                <a:solidFill>
                  <a:schemeClr val="bg1"/>
                </a:solidFill>
              </a:rPr>
              <a:t> ، لون كراميل ، حمض الفوسفوريك ، مذاقات طبيعية ، كافائين .</a:t>
            </a:r>
            <a:endParaRPr lang="en-US" sz="1800">
              <a:solidFill>
                <a:schemeClr val="bg1"/>
              </a:solidFill>
            </a:endParaRPr>
          </a:p>
        </p:txBody>
      </p:sp>
      <p:cxnSp>
        <p:nvCxnSpPr>
          <p:cNvPr id="18437" name="Straight Connector 5"/>
          <p:cNvCxnSpPr>
            <a:cxnSpLocks noChangeShapeType="1"/>
          </p:cNvCxnSpPr>
          <p:nvPr/>
        </p:nvCxnSpPr>
        <p:spPr bwMode="auto">
          <a:xfrm>
            <a:off x="838200" y="2133600"/>
            <a:ext cx="1143000" cy="1588"/>
          </a:xfrm>
          <a:prstGeom prst="line">
            <a:avLst/>
          </a:prstGeom>
          <a:noFill/>
          <a:ln w="34925" algn="ctr">
            <a:solidFill>
              <a:schemeClr val="tx1"/>
            </a:solidFill>
            <a:round/>
            <a:headEnd/>
            <a:tailEnd/>
          </a:ln>
        </p:spPr>
      </p:cxnSp>
      <p:cxnSp>
        <p:nvCxnSpPr>
          <p:cNvPr id="18438" name="Straight Connector 6"/>
          <p:cNvCxnSpPr>
            <a:cxnSpLocks noChangeShapeType="1"/>
          </p:cNvCxnSpPr>
          <p:nvPr/>
        </p:nvCxnSpPr>
        <p:spPr bwMode="auto">
          <a:xfrm>
            <a:off x="5715000" y="2362200"/>
            <a:ext cx="1981200" cy="1588"/>
          </a:xfrm>
          <a:prstGeom prst="line">
            <a:avLst/>
          </a:prstGeom>
          <a:noFill/>
          <a:ln w="34925" algn="ctr">
            <a:solidFill>
              <a:schemeClr val="tx1"/>
            </a:solidFill>
            <a:round/>
            <a:headEnd/>
            <a:tailEnd/>
          </a:ln>
        </p:spPr>
      </p:cxnSp>
      <p:sp>
        <p:nvSpPr>
          <p:cNvPr id="18439" name="Right Arrow 5"/>
          <p:cNvSpPr>
            <a:spLocks noChangeArrowheads="1"/>
          </p:cNvSpPr>
          <p:nvPr/>
        </p:nvSpPr>
        <p:spPr bwMode="auto">
          <a:xfrm>
            <a:off x="2590800" y="16002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sp>
        <p:nvSpPr>
          <p:cNvPr id="18440" name="Right Arrow 5"/>
          <p:cNvSpPr>
            <a:spLocks noChangeArrowheads="1"/>
          </p:cNvSpPr>
          <p:nvPr/>
        </p:nvSpPr>
        <p:spPr bwMode="auto">
          <a:xfrm>
            <a:off x="5334000" y="2057400"/>
            <a:ext cx="381000" cy="304800"/>
          </a:xfrm>
          <a:prstGeom prst="rightArrow">
            <a:avLst>
              <a:gd name="adj1" fmla="val 50000"/>
              <a:gd name="adj2" fmla="val 50000"/>
            </a:avLst>
          </a:prstGeom>
          <a:gradFill rotWithShape="0">
            <a:gsLst>
              <a:gs pos="0">
                <a:schemeClr val="accent1"/>
              </a:gs>
              <a:gs pos="100000">
                <a:schemeClr val="bg1"/>
              </a:gs>
            </a:gsLst>
            <a:lin ang="5400000" scaled="1"/>
          </a:gradFill>
          <a:ln w="34925" algn="ctr">
            <a:solidFill>
              <a:schemeClr val="tx1"/>
            </a:solidFill>
            <a:round/>
            <a:headEnd/>
            <a:tailEnd/>
          </a:ln>
        </p:spPr>
        <p:txBody>
          <a:bodyPr wrap="none" lIns="92075" tIns="46038" rIns="92075" bIns="46038" anchor="ctr"/>
          <a:lstStyle/>
          <a:p>
            <a:endParaRPr lang="ar-EG"/>
          </a:p>
        </p:txBody>
      </p:sp>
      <p:cxnSp>
        <p:nvCxnSpPr>
          <p:cNvPr id="18441" name="Straight Connector 5"/>
          <p:cNvCxnSpPr>
            <a:cxnSpLocks noChangeShapeType="1"/>
          </p:cNvCxnSpPr>
          <p:nvPr/>
        </p:nvCxnSpPr>
        <p:spPr bwMode="auto">
          <a:xfrm>
            <a:off x="3124200" y="1905000"/>
            <a:ext cx="1524000" cy="1588"/>
          </a:xfrm>
          <a:prstGeom prst="line">
            <a:avLst/>
          </a:prstGeom>
          <a:noFill/>
          <a:ln w="34925" algn="ctr">
            <a:solidFill>
              <a:schemeClr val="tx1"/>
            </a:solidFill>
            <a:round/>
            <a:headEnd/>
            <a:tailEn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0" y="1028700"/>
            <a:ext cx="9067800" cy="4686300"/>
          </a:xfrm>
        </p:spPr>
        <p:txBody>
          <a:bodyPr/>
          <a:lstStyle/>
          <a:p>
            <a:pPr eaLnBrk="1" hangingPunct="1"/>
            <a:r>
              <a:rPr lang="en-US" altLang="ar-SA" smtClean="0">
                <a:ea typeface="Arial Unicode MS" pitchFamily="34" charset="-128"/>
                <a:cs typeface="Arial Unicode MS" pitchFamily="34" charset="-128"/>
              </a:rPr>
              <a:t>Starch and glycogen are polysaccharides composed of glucose monomers that store sugar for later use. </a:t>
            </a:r>
          </a:p>
          <a:p>
            <a:pPr eaLnBrk="1" hangingPunct="1"/>
            <a:r>
              <a:rPr lang="en-US" altLang="ar-SA" smtClean="0">
                <a:ea typeface="Arial Unicode MS" pitchFamily="34" charset="-128"/>
                <a:cs typeface="Arial Unicode MS" pitchFamily="34" charset="-128"/>
              </a:rPr>
              <a:t>Starch is used by plant &amp; glycogen is used by animal for energy. </a:t>
            </a:r>
          </a:p>
          <a:p>
            <a:pPr eaLnBrk="1" hangingPunct="1"/>
            <a:r>
              <a:rPr lang="en-US" altLang="ar-SA" smtClean="0">
                <a:ea typeface="Arial Unicode MS" pitchFamily="34" charset="-128"/>
                <a:cs typeface="Arial Unicode MS" pitchFamily="34" charset="-128"/>
              </a:rPr>
              <a:t>Cellulose and chitin are polysaccharides which form plant cell walls and insects exoskeleton.</a:t>
            </a:r>
          </a:p>
          <a:p>
            <a:pPr eaLnBrk="1" hangingPunct="1"/>
            <a:endParaRPr lang="en-US" altLang="ar-SA" smtClean="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39288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style>
          <a:lnRef idx="3">
            <a:schemeClr val="lt1"/>
          </a:lnRef>
          <a:fillRef idx="1">
            <a:schemeClr val="accent2"/>
          </a:fillRef>
          <a:effectRef idx="1">
            <a:schemeClr val="accent2"/>
          </a:effectRef>
          <a:fontRef idx="minor">
            <a:schemeClr val="lt1"/>
          </a:fontRef>
        </p:style>
        <p:txBody>
          <a:bodyPr/>
          <a:lstStyle/>
          <a:p>
            <a:r>
              <a:rPr lang="en-US" dirty="0" smtClean="0"/>
              <a:t>Lipids </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85800" y="381000"/>
            <a:ext cx="8610600" cy="914400"/>
          </a:xfrm>
        </p:spPr>
        <p:txBody>
          <a:bodyPr/>
          <a:lstStyle/>
          <a:p>
            <a:pPr marL="687388" indent="-687388" eaLnBrk="1" hangingPunct="1"/>
            <a:r>
              <a:rPr lang="en-US" sz="3500" dirty="0" smtClean="0">
                <a:solidFill>
                  <a:schemeClr val="bg1"/>
                </a:solidFill>
                <a:latin typeface="Arial Unicode MS" pitchFamily="34" charset="-128"/>
                <a:ea typeface="Arial Unicode MS" pitchFamily="34" charset="-128"/>
                <a:cs typeface="Arial Unicode MS" pitchFamily="34" charset="-128"/>
              </a:rPr>
              <a:t>Lipids include fats, which are mostly energy-storage molecules</a:t>
            </a:r>
          </a:p>
        </p:txBody>
      </p:sp>
      <p:sp>
        <p:nvSpPr>
          <p:cNvPr id="19459" name="Rectangle 2"/>
          <p:cNvSpPr>
            <a:spLocks noGrp="1" noChangeArrowheads="1"/>
          </p:cNvSpPr>
          <p:nvPr>
            <p:ph idx="1"/>
          </p:nvPr>
        </p:nvSpPr>
        <p:spPr>
          <a:xfrm>
            <a:off x="-76200" y="762000"/>
            <a:ext cx="8915400" cy="6096000"/>
          </a:xfrm>
        </p:spPr>
        <p:txBody>
          <a:bodyPr/>
          <a:lstStyle/>
          <a:p>
            <a:pPr algn="just" eaLnBrk="1" hangingPunct="1">
              <a:spcBef>
                <a:spcPts val="600"/>
              </a:spcBef>
              <a:spcAft>
                <a:spcPts val="1200"/>
              </a:spcAft>
            </a:pPr>
            <a:r>
              <a:rPr lang="en-US" sz="2400" b="1" dirty="0" smtClean="0"/>
              <a:t>Lipids</a:t>
            </a:r>
            <a:r>
              <a:rPr lang="en-US" sz="2400" dirty="0" smtClean="0"/>
              <a:t> are a group of naturally occurring </a:t>
            </a:r>
            <a:r>
              <a:rPr lang="en-US" sz="2400" dirty="0" smtClean="0">
                <a:hlinkClick r:id="rId2" tooltip="Molecule"/>
              </a:rPr>
              <a:t>molecules</a:t>
            </a:r>
            <a:r>
              <a:rPr lang="en-US" sz="2400" dirty="0" smtClean="0"/>
              <a:t> that include </a:t>
            </a:r>
            <a:r>
              <a:rPr lang="en-US" sz="2400" dirty="0" smtClean="0">
                <a:hlinkClick r:id="rId3" tooltip="Fat"/>
              </a:rPr>
              <a:t>fats</a:t>
            </a:r>
            <a:r>
              <a:rPr lang="en-US" sz="2400" dirty="0" smtClean="0"/>
              <a:t>, </a:t>
            </a:r>
            <a:r>
              <a:rPr lang="en-US" sz="2400" dirty="0" smtClean="0">
                <a:hlinkClick r:id="rId4" tooltip="Wax"/>
              </a:rPr>
              <a:t>waxes</a:t>
            </a:r>
            <a:r>
              <a:rPr lang="en-US" sz="2400" dirty="0" smtClean="0"/>
              <a:t>, </a:t>
            </a:r>
            <a:r>
              <a:rPr lang="en-US" sz="2400" dirty="0" smtClean="0">
                <a:hlinkClick r:id="rId5" tooltip="Sterol"/>
              </a:rPr>
              <a:t>sterols</a:t>
            </a:r>
            <a:r>
              <a:rPr lang="en-US" sz="2400" dirty="0" smtClean="0"/>
              <a:t>, fat-soluble </a:t>
            </a:r>
            <a:r>
              <a:rPr lang="en-US" sz="2400" dirty="0" smtClean="0">
                <a:hlinkClick r:id="rId6" tooltip="Vitamin"/>
              </a:rPr>
              <a:t>vitamins</a:t>
            </a:r>
            <a:r>
              <a:rPr lang="en-US" sz="2400" dirty="0" smtClean="0"/>
              <a:t> (such as vitamins A, D, E, and, K), </a:t>
            </a:r>
            <a:r>
              <a:rPr lang="en-US" sz="2400" dirty="0" smtClean="0">
                <a:hlinkClick r:id="rId7" tooltip="Triglyceride"/>
              </a:rPr>
              <a:t>triglycerides</a:t>
            </a:r>
            <a:r>
              <a:rPr lang="en-US" sz="2400" dirty="0" smtClean="0"/>
              <a:t>, </a:t>
            </a:r>
            <a:r>
              <a:rPr lang="en-US" sz="2400" dirty="0" smtClean="0">
                <a:hlinkClick r:id="rId8" tooltip="Phospholipid"/>
              </a:rPr>
              <a:t>phospholipids</a:t>
            </a:r>
            <a:r>
              <a:rPr lang="en-US" sz="2400" dirty="0" smtClean="0"/>
              <a:t>. The main biological functions of lipids include storing energy, </a:t>
            </a:r>
            <a:r>
              <a:rPr lang="en-US" sz="2400" dirty="0" smtClean="0">
                <a:hlinkClick r:id="rId9" tooltip="Lipid signaling"/>
              </a:rPr>
              <a:t>signaling</a:t>
            </a:r>
            <a:r>
              <a:rPr lang="en-US" sz="2400" dirty="0" smtClean="0"/>
              <a:t>, and acting as structural components of </a:t>
            </a:r>
            <a:r>
              <a:rPr lang="en-US" sz="2400" b="1" dirty="0" smtClean="0">
                <a:hlinkClick r:id="rId10" tooltip="Cell membrane"/>
              </a:rPr>
              <a:t>cell membranes</a:t>
            </a:r>
            <a:endParaRPr lang="ar-EG" sz="2400" b="1" dirty="0" smtClean="0">
              <a:latin typeface="Arial Unicode MS" pitchFamily="34" charset="-128"/>
              <a:ea typeface="Arial Unicode MS" pitchFamily="34" charset="-128"/>
              <a:cs typeface="Arial Unicode MS" pitchFamily="34" charset="-128"/>
            </a:endParaRPr>
          </a:p>
          <a:p>
            <a:pPr algn="just" eaLnBrk="1" hangingPunct="1">
              <a:spcBef>
                <a:spcPts val="600"/>
              </a:spcBef>
              <a:spcAft>
                <a:spcPts val="1200"/>
              </a:spcAft>
            </a:pPr>
            <a:r>
              <a:rPr lang="en-US" sz="2400" dirty="0" smtClean="0">
                <a:latin typeface="Arial Unicode MS" pitchFamily="34" charset="-128"/>
                <a:ea typeface="Arial Unicode MS" pitchFamily="34" charset="-128"/>
                <a:cs typeface="Arial Unicode MS" pitchFamily="34" charset="-128"/>
              </a:rPr>
              <a:t>Lipids composed largely of carbon and hydrogen. </a:t>
            </a:r>
          </a:p>
          <a:p>
            <a:pPr algn="just" eaLnBrk="1" hangingPunct="1">
              <a:spcBef>
                <a:spcPts val="600"/>
              </a:spcBef>
              <a:spcAft>
                <a:spcPts val="1200"/>
              </a:spcAft>
            </a:pPr>
            <a:r>
              <a:rPr lang="en-US" sz="2400" dirty="0" smtClean="0">
                <a:latin typeface="Arial Unicode MS" pitchFamily="34" charset="-128"/>
                <a:ea typeface="Arial Unicode MS" pitchFamily="34" charset="-128"/>
                <a:cs typeface="Arial Unicode MS" pitchFamily="34" charset="-128"/>
              </a:rPr>
              <a:t>Lipids contain </a:t>
            </a:r>
            <a:r>
              <a:rPr lang="en-US" sz="2400" b="1" dirty="0" smtClean="0">
                <a:latin typeface="Arial Unicode MS" pitchFamily="34" charset="-128"/>
                <a:ea typeface="Arial Unicode MS" pitchFamily="34" charset="-128"/>
                <a:cs typeface="Arial Unicode MS" pitchFamily="34" charset="-128"/>
              </a:rPr>
              <a:t>twice</a:t>
            </a:r>
            <a:r>
              <a:rPr lang="en-US" sz="2400" dirty="0" smtClean="0">
                <a:latin typeface="Arial Unicode MS" pitchFamily="34" charset="-128"/>
                <a:ea typeface="Arial Unicode MS" pitchFamily="34" charset="-128"/>
                <a:cs typeface="Arial Unicode MS" pitchFamily="34" charset="-128"/>
              </a:rPr>
              <a:t> the energy as a polysaccharide has.</a:t>
            </a:r>
          </a:p>
          <a:p>
            <a:pPr algn="just" rtl="1" eaLnBrk="1" hangingPunct="1">
              <a:spcBef>
                <a:spcPts val="600"/>
              </a:spcBef>
              <a:spcAft>
                <a:spcPts val="1200"/>
              </a:spcAft>
            </a:pPr>
            <a:r>
              <a:rPr lang="ar-EG" sz="2400" dirty="0" err="1" smtClean="0">
                <a:solidFill>
                  <a:srgbClr val="FF0000"/>
                </a:solidFill>
                <a:ea typeface="Arial Unicode MS" pitchFamily="34" charset="-128"/>
                <a:cs typeface="Arial Unicode MS" pitchFamily="34" charset="-128"/>
              </a:rPr>
              <a:t>اللبيدات</a:t>
            </a:r>
            <a:r>
              <a:rPr lang="ar-SA" sz="2400" dirty="0" smtClean="0">
                <a:solidFill>
                  <a:srgbClr val="FF0000"/>
                </a:solidFill>
                <a:ea typeface="Arial Unicode MS" pitchFamily="34" charset="-128"/>
                <a:cs typeface="Arial Unicode MS" pitchFamily="34" charset="-128"/>
              </a:rPr>
              <a:t> هامة في تخزين الطاقة</a:t>
            </a:r>
            <a:r>
              <a:rPr lang="ar-EG" sz="2400" dirty="0" smtClean="0">
                <a:solidFill>
                  <a:srgbClr val="FF0000"/>
                </a:solidFill>
                <a:ea typeface="Arial Unicode MS" pitchFamily="34" charset="-128"/>
                <a:cs typeface="Arial Unicode MS" pitchFamily="34" charset="-128"/>
              </a:rPr>
              <a:t> حيث تحتوى على </a:t>
            </a:r>
            <a:r>
              <a:rPr lang="ar-EG" sz="2400" b="1" dirty="0" smtClean="0">
                <a:solidFill>
                  <a:srgbClr val="FF0000"/>
                </a:solidFill>
                <a:ea typeface="Arial Unicode MS" pitchFamily="34" charset="-128"/>
                <a:cs typeface="Arial Unicode MS" pitchFamily="34" charset="-128"/>
              </a:rPr>
              <a:t>ضعف</a:t>
            </a:r>
            <a:r>
              <a:rPr lang="ar-EG" sz="2400" dirty="0" smtClean="0">
                <a:solidFill>
                  <a:srgbClr val="FF0000"/>
                </a:solidFill>
                <a:ea typeface="Arial Unicode MS" pitchFamily="34" charset="-128"/>
                <a:cs typeface="Arial Unicode MS" pitchFamily="34" charset="-128"/>
              </a:rPr>
              <a:t> الطاقة الموجودة بالسكريات العديدة</a:t>
            </a:r>
            <a:endParaRPr lang="en-US" sz="2400" dirty="0" smtClean="0">
              <a:latin typeface="Arial Unicode MS" pitchFamily="34" charset="-128"/>
              <a:ea typeface="Arial Unicode MS" pitchFamily="34" charset="-128"/>
              <a:cs typeface="Arial Unicode MS" pitchFamily="34" charset="-128"/>
            </a:endParaRPr>
          </a:p>
          <a:p>
            <a:pPr algn="just" eaLnBrk="1" hangingPunct="1">
              <a:spcBef>
                <a:spcPts val="600"/>
              </a:spcBef>
              <a:spcAft>
                <a:spcPts val="1200"/>
              </a:spcAft>
            </a:pPr>
            <a:r>
              <a:rPr lang="en-US" sz="2400" dirty="0" smtClean="0">
                <a:latin typeface="Arial Unicode MS" pitchFamily="34" charset="-128"/>
                <a:ea typeface="Arial Unicode MS" pitchFamily="34" charset="-128"/>
                <a:cs typeface="Arial Unicode MS" pitchFamily="34" charset="-128"/>
              </a:rPr>
              <a:t>Lipids do not mix with water (</a:t>
            </a:r>
            <a:r>
              <a:rPr lang="en-US" sz="2400" b="1" dirty="0" smtClean="0">
                <a:solidFill>
                  <a:srgbClr val="FF0000"/>
                </a:solidFill>
                <a:latin typeface="Arial Unicode MS" pitchFamily="34" charset="-128"/>
                <a:ea typeface="Arial Unicode MS" pitchFamily="34" charset="-128"/>
                <a:cs typeface="Arial Unicode MS" pitchFamily="34" charset="-128"/>
              </a:rPr>
              <a:t>in</a:t>
            </a:r>
            <a:r>
              <a:rPr lang="en-US" sz="2400" dirty="0" smtClean="0">
                <a:solidFill>
                  <a:srgbClr val="FF0000"/>
                </a:solidFill>
                <a:latin typeface="Arial Unicode MS" pitchFamily="34" charset="-128"/>
                <a:ea typeface="Arial Unicode MS" pitchFamily="34" charset="-128"/>
                <a:cs typeface="Arial Unicode MS" pitchFamily="34" charset="-128"/>
              </a:rPr>
              <a:t>soluble in water </a:t>
            </a:r>
            <a:r>
              <a:rPr lang="en-US" sz="2400" dirty="0" smtClean="0">
                <a:latin typeface="Arial Unicode MS" pitchFamily="34" charset="-128"/>
                <a:ea typeface="Arial Unicode MS" pitchFamily="34" charset="-128"/>
                <a:cs typeface="Arial Unicode MS" pitchFamily="34" charset="-128"/>
              </a:rPr>
              <a:t>= </a:t>
            </a:r>
            <a:r>
              <a:rPr lang="en-US" sz="2400" dirty="0" smtClean="0">
                <a:solidFill>
                  <a:srgbClr val="FF0000"/>
                </a:solidFill>
                <a:latin typeface="Arial Unicode MS" pitchFamily="34" charset="-128"/>
                <a:ea typeface="Arial Unicode MS" pitchFamily="34" charset="-128"/>
                <a:cs typeface="Arial Unicode MS" pitchFamily="34" charset="-128"/>
              </a:rPr>
              <a:t>hydrophobic</a:t>
            </a:r>
            <a:r>
              <a:rPr lang="en-US" sz="2400" dirty="0" smtClean="0">
                <a:latin typeface="Arial Unicode MS" pitchFamily="34" charset="-128"/>
                <a:ea typeface="Arial Unicode MS" pitchFamily="34" charset="-128"/>
                <a:cs typeface="Arial Unicode MS" pitchFamily="34" charset="-128"/>
              </a:rPr>
              <a:t>) </a:t>
            </a:r>
            <a:endParaRPr lang="ar-EG" sz="2400" dirty="0" smtClean="0">
              <a:latin typeface="Arial Unicode MS" pitchFamily="34" charset="-128"/>
              <a:ea typeface="Arial Unicode MS" pitchFamily="34" charset="-128"/>
              <a:cs typeface="Arial Unicode MS" pitchFamily="34" charset="-128"/>
            </a:endParaRPr>
          </a:p>
          <a:p>
            <a:pPr lvl="1" algn="just" rtl="1" eaLnBrk="1" hangingPunct="1">
              <a:spcBef>
                <a:spcPts val="600"/>
              </a:spcBef>
              <a:spcAft>
                <a:spcPts val="1200"/>
              </a:spcAft>
            </a:pPr>
            <a:r>
              <a:rPr lang="ar-SA" sz="2400" b="1" dirty="0" err="1" smtClean="0">
                <a:solidFill>
                  <a:srgbClr val="FF0000"/>
                </a:solidFill>
                <a:ea typeface="Arial Unicode MS" pitchFamily="34" charset="-128"/>
                <a:cs typeface="Arial Unicode MS" pitchFamily="34" charset="-128"/>
              </a:rPr>
              <a:t>اللبيدات</a:t>
            </a:r>
            <a:r>
              <a:rPr lang="ar-SA" sz="2400" b="1" dirty="0" smtClean="0">
                <a:solidFill>
                  <a:srgbClr val="FF0000"/>
                </a:solidFill>
                <a:ea typeface="Arial Unicode MS" pitchFamily="34" charset="-128"/>
                <a:cs typeface="Arial Unicode MS" pitchFamily="34" charset="-128"/>
              </a:rPr>
              <a:t> </a:t>
            </a:r>
            <a:r>
              <a:rPr lang="ar-SA" sz="2400" dirty="0" smtClean="0">
                <a:solidFill>
                  <a:srgbClr val="FF0000"/>
                </a:solidFill>
                <a:ea typeface="Arial Unicode MS" pitchFamily="34" charset="-128"/>
                <a:cs typeface="Arial Unicode MS" pitchFamily="34" charset="-128"/>
              </a:rPr>
              <a:t>هي مركبات لا </a:t>
            </a:r>
            <a:r>
              <a:rPr lang="ar-EG" sz="2400" dirty="0" err="1" smtClean="0">
                <a:solidFill>
                  <a:srgbClr val="FF0000"/>
                </a:solidFill>
                <a:ea typeface="Arial Unicode MS" pitchFamily="34" charset="-128"/>
                <a:cs typeface="Arial Unicode MS" pitchFamily="34" charset="-128"/>
              </a:rPr>
              <a:t>تختلط </a:t>
            </a:r>
            <a:r>
              <a:rPr lang="ar-EG" sz="2400" dirty="0" smtClean="0">
                <a:solidFill>
                  <a:srgbClr val="FF0000"/>
                </a:solidFill>
                <a:ea typeface="Arial Unicode MS" pitchFamily="34" charset="-128"/>
                <a:cs typeface="Arial Unicode MS" pitchFamily="34" charset="-128"/>
              </a:rPr>
              <a:t>(لا </a:t>
            </a:r>
            <a:r>
              <a:rPr lang="ar-SA" sz="2400" dirty="0" smtClean="0">
                <a:solidFill>
                  <a:srgbClr val="FF0000"/>
                </a:solidFill>
                <a:ea typeface="Arial Unicode MS" pitchFamily="34" charset="-128"/>
                <a:cs typeface="Arial Unicode MS" pitchFamily="34" charset="-128"/>
              </a:rPr>
              <a:t>تذوب</a:t>
            </a:r>
            <a:r>
              <a:rPr lang="ar-EG" sz="2400" dirty="0" err="1" smtClean="0">
                <a:solidFill>
                  <a:srgbClr val="FF0000"/>
                </a:solidFill>
                <a:ea typeface="Arial Unicode MS" pitchFamily="34" charset="-128"/>
                <a:cs typeface="Arial Unicode MS" pitchFamily="34" charset="-128"/>
              </a:rPr>
              <a:t>)</a:t>
            </a:r>
            <a:r>
              <a:rPr lang="ar-SA" sz="2400" dirty="0" smtClean="0">
                <a:solidFill>
                  <a:srgbClr val="FF0000"/>
                </a:solidFill>
                <a:ea typeface="Arial Unicode MS" pitchFamily="34" charset="-128"/>
                <a:cs typeface="Arial Unicode MS" pitchFamily="34" charset="-128"/>
              </a:rPr>
              <a:t> في </a:t>
            </a:r>
            <a:r>
              <a:rPr lang="ar-SA" sz="2400" dirty="0" err="1" smtClean="0">
                <a:solidFill>
                  <a:srgbClr val="FF0000"/>
                </a:solidFill>
                <a:ea typeface="Arial Unicode MS" pitchFamily="34" charset="-128"/>
                <a:cs typeface="Arial Unicode MS" pitchFamily="34" charset="-128"/>
              </a:rPr>
              <a:t>الماء </a:t>
            </a:r>
            <a:r>
              <a:rPr lang="ar-SA" sz="2400" b="1" dirty="0" smtClean="0">
                <a:solidFill>
                  <a:srgbClr val="FF0000"/>
                </a:solidFill>
                <a:ea typeface="Arial Unicode MS" pitchFamily="34" charset="-128"/>
                <a:cs typeface="Arial Unicode MS" pitchFamily="34" charset="-128"/>
              </a:rPr>
              <a:t>(كارهة للماء</a:t>
            </a:r>
            <a:r>
              <a:rPr lang="ar-SA" sz="2400" b="1" dirty="0" err="1" smtClean="0">
                <a:solidFill>
                  <a:srgbClr val="FF0000"/>
                </a:solidFill>
                <a:ea typeface="Arial Unicode MS" pitchFamily="34" charset="-128"/>
                <a:cs typeface="Arial Unicode MS" pitchFamily="34" charset="-128"/>
              </a:rPr>
              <a:t>)</a:t>
            </a:r>
            <a:r>
              <a:rPr lang="ar-SA" sz="2400" dirty="0" smtClean="0">
                <a:solidFill>
                  <a:srgbClr val="FF0000"/>
                </a:solidFill>
                <a:ea typeface="Arial Unicode MS" pitchFamily="34" charset="-128"/>
                <a:cs typeface="Arial Unicode MS" pitchFamily="34" charset="-128"/>
              </a:rPr>
              <a:t> </a:t>
            </a:r>
            <a:endParaRPr lang="en-US" sz="2400" dirty="0" smtClean="0">
              <a:solidFill>
                <a:srgbClr val="FF0000"/>
              </a:solidFill>
              <a:ea typeface="Arial Unicode MS" pitchFamily="34" charset="-128"/>
              <a:cs typeface="Arial Unicode MS" pitchFamily="34" charset="-128"/>
            </a:endParaRPr>
          </a:p>
          <a:p>
            <a:pPr lvl="1" algn="just" eaLnBrk="1" hangingPunct="1">
              <a:spcBef>
                <a:spcPts val="600"/>
              </a:spcBef>
              <a:spcAft>
                <a:spcPts val="1200"/>
              </a:spcAft>
              <a:buFont typeface="Times New Roman" pitchFamily="18" charset="0"/>
              <a:buNone/>
            </a:pPr>
            <a:endParaRPr lang="en-US" sz="2400" dirty="0" smtClean="0">
              <a:solidFill>
                <a:srgbClr val="FF0000"/>
              </a:solidFill>
              <a:ea typeface="Arial Unicode MS" pitchFamily="34" charset="-128"/>
              <a:cs typeface="Arial Unicode MS" pitchFamily="34" charset="-128"/>
            </a:endParaRPr>
          </a:p>
          <a:p>
            <a:pPr lvl="1" algn="just" eaLnBrk="1" hangingPunct="1">
              <a:spcBef>
                <a:spcPts val="600"/>
              </a:spcBef>
              <a:spcAft>
                <a:spcPts val="1200"/>
              </a:spcAft>
              <a:buFont typeface="Times New Roman" pitchFamily="18" charset="0"/>
              <a:buNone/>
            </a:pPr>
            <a:r>
              <a:rPr lang="en-US" sz="2400" dirty="0" smtClean="0">
                <a:latin typeface="Arial Unicode MS" pitchFamily="34" charset="-128"/>
                <a:ea typeface="Arial Unicode MS" pitchFamily="34" charset="-128"/>
                <a:cs typeface="Arial Unicode MS" pitchFamily="34" charset="-128"/>
              </a:rPr>
              <a:t/>
            </a:r>
            <a:br>
              <a:rPr lang="en-US" sz="2400" dirty="0" smtClean="0">
                <a:latin typeface="Arial Unicode MS" pitchFamily="34" charset="-128"/>
                <a:ea typeface="Arial Unicode MS" pitchFamily="34" charset="-128"/>
                <a:cs typeface="Arial Unicode MS" pitchFamily="34" charset="-128"/>
              </a:rPr>
            </a:br>
            <a:endParaRPr lang="en-US" sz="2400" dirty="0" smtClean="0">
              <a:latin typeface="Arial Unicode MS" pitchFamily="34" charset="-128"/>
              <a:ea typeface="Arial Unicode MS" pitchFamily="34" charset="-128"/>
              <a:cs typeface="Arial Unicode MS" pitchFamily="34" charset="-128"/>
            </a:endParaRPr>
          </a:p>
        </p:txBody>
      </p:sp>
      <p:sp>
        <p:nvSpPr>
          <p:cNvPr id="19460" name="Rectangle 4"/>
          <p:cNvSpPr>
            <a:spLocks noChangeArrowheads="1"/>
          </p:cNvSpPr>
          <p:nvPr/>
        </p:nvSpPr>
        <p:spPr bwMode="auto">
          <a:xfrm>
            <a:off x="2133600" y="76200"/>
            <a:ext cx="3624263" cy="677863"/>
          </a:xfrm>
          <a:prstGeom prst="rect">
            <a:avLst/>
          </a:prstGeom>
          <a:noFill/>
          <a:ln w="9525">
            <a:noFill/>
            <a:miter lim="800000"/>
            <a:headEnd/>
            <a:tailEnd/>
          </a:ln>
        </p:spPr>
        <p:txBody>
          <a:bodyPr wrap="none">
            <a:spAutoFit/>
          </a:bodyPr>
          <a:lstStyle/>
          <a:p>
            <a:pPr algn="ctr">
              <a:spcBef>
                <a:spcPts val="600"/>
              </a:spcBef>
              <a:spcAft>
                <a:spcPts val="600"/>
              </a:spcAft>
            </a:pPr>
            <a:r>
              <a:rPr lang="en-US" sz="3800" dirty="0">
                <a:solidFill>
                  <a:srgbClr val="FF0000"/>
                </a:solidFill>
                <a:latin typeface="Arial Unicode MS" pitchFamily="34" charset="-128"/>
                <a:ea typeface="Arial Unicode MS" pitchFamily="34" charset="-128"/>
                <a:cs typeface="Arial Unicode MS" pitchFamily="34" charset="-128"/>
              </a:rPr>
              <a:t>Lipids</a:t>
            </a:r>
            <a:r>
              <a:rPr lang="ar-EG" sz="3800" dirty="0">
                <a:solidFill>
                  <a:srgbClr val="FF0000"/>
                </a:solidFill>
                <a:latin typeface="Arial Unicode MS" pitchFamily="34" charset="-128"/>
                <a:ea typeface="Arial Unicode MS" pitchFamily="34" charset="-128"/>
                <a:cs typeface="Arial Unicode MS" pitchFamily="34" charset="-128"/>
              </a:rPr>
              <a:t>   </a:t>
            </a:r>
            <a:r>
              <a:rPr lang="en-US" sz="3500" dirty="0">
                <a:solidFill>
                  <a:srgbClr val="FF0000"/>
                </a:solidFill>
                <a:latin typeface="Arial Unicode MS" pitchFamily="34" charset="-128"/>
                <a:ea typeface="Arial Unicode MS" pitchFamily="34" charset="-128"/>
                <a:cs typeface="Arial Unicode MS" pitchFamily="34" charset="-128"/>
              </a:rPr>
              <a:t>	  </a:t>
            </a:r>
            <a:r>
              <a:rPr lang="ar-EG" sz="3500" dirty="0">
                <a:solidFill>
                  <a:srgbClr val="FF0000"/>
                </a:solidFill>
                <a:latin typeface="Arial Unicode MS" pitchFamily="34" charset="-128"/>
                <a:ea typeface="Arial Unicode MS" pitchFamily="34" charset="-128"/>
                <a:cs typeface="Arial Unicode MS" pitchFamily="34" charset="-128"/>
              </a:rPr>
              <a:t> </a:t>
            </a:r>
            <a:r>
              <a:rPr lang="ar-EG" sz="3500" dirty="0">
                <a:latin typeface="Arial Unicode MS" pitchFamily="34" charset="-128"/>
                <a:ea typeface="Arial Unicode MS" pitchFamily="34" charset="-128"/>
                <a:cs typeface="Arial Unicode MS" pitchFamily="34" charset="-128"/>
              </a:rPr>
              <a:t>ا</a:t>
            </a:r>
            <a:r>
              <a:rPr lang="ar-SA" sz="3600" dirty="0" err="1">
                <a:latin typeface="Arial Unicode MS" pitchFamily="34" charset="-128"/>
                <a:ea typeface="Arial Unicode MS" pitchFamily="34" charset="-128"/>
                <a:cs typeface="Arial Unicode MS" pitchFamily="34" charset="-128"/>
              </a:rPr>
              <a:t>للبيدات</a:t>
            </a:r>
            <a:r>
              <a:rPr lang="en-US" sz="3600" dirty="0">
                <a:latin typeface="Arial Unicode MS" pitchFamily="34" charset="-128"/>
                <a:ea typeface="Arial Unicode MS" pitchFamily="34" charset="-128"/>
                <a:cs typeface="Arial Unicode MS" pitchFamily="34" charset="-128"/>
              </a:rPr>
              <a:t> </a:t>
            </a:r>
            <a:endParaRPr lang="en-US" sz="35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2000"/>
                                        <p:tgtEl>
                                          <p:spTgt spid="1945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459">
                                            <p:txEl>
                                              <p:pRg st="5" end="5"/>
                                            </p:txEl>
                                          </p:spTgt>
                                        </p:tgtEl>
                                        <p:attrNameLst>
                                          <p:attrName>style.visibility</p:attrName>
                                        </p:attrNameLst>
                                      </p:cBhvr>
                                      <p:to>
                                        <p:strVal val="visible"/>
                                      </p:to>
                                    </p:set>
                                    <p:animEffect transition="in" filter="fade">
                                      <p:cBhvr>
                                        <p:cTn id="30" dur="2000"/>
                                        <p:tgtEl>
                                          <p:spTgt spid="19459">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animEffect transition="in" filter="fade">
                                      <p:cBhvr>
                                        <p:cTn id="33" dur="2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15913" y="1295400"/>
            <a:ext cx="8534400" cy="769938"/>
          </a:xfrm>
        </p:spPr>
        <p:txBody>
          <a:bodyPr/>
          <a:lstStyle/>
          <a:p>
            <a:pPr algn="ctr" eaLnBrk="1" hangingPunct="1">
              <a:buFont typeface="Wingdings" pitchFamily="2" charset="2"/>
              <a:buNone/>
            </a:pPr>
            <a:r>
              <a:rPr lang="en-US" sz="4400" smtClean="0"/>
              <a:t>LIPIDS  </a:t>
            </a:r>
            <a:r>
              <a:rPr lang="ar-SA" sz="3300" smtClean="0"/>
              <a:t>اللبيدات</a:t>
            </a:r>
            <a:endParaRPr lang="en-US" sz="3300" smtClean="0"/>
          </a:p>
        </p:txBody>
      </p:sp>
      <p:sp>
        <p:nvSpPr>
          <p:cNvPr id="20483" name="Line 4"/>
          <p:cNvSpPr>
            <a:spLocks noChangeShapeType="1"/>
          </p:cNvSpPr>
          <p:nvPr/>
        </p:nvSpPr>
        <p:spPr bwMode="auto">
          <a:xfrm>
            <a:off x="182563" y="1106488"/>
            <a:ext cx="8775700" cy="0"/>
          </a:xfrm>
          <a:prstGeom prst="line">
            <a:avLst/>
          </a:prstGeom>
          <a:noFill/>
          <a:ln w="76200">
            <a:solidFill>
              <a:srgbClr val="A8B99B"/>
            </a:solidFill>
            <a:round/>
            <a:headEnd/>
            <a:tailEnd/>
          </a:ln>
        </p:spPr>
        <p:txBody>
          <a:bodyPr wrap="none" anchor="ctr"/>
          <a:lstStyle/>
          <a:p>
            <a:endParaRPr lang="en-US"/>
          </a:p>
        </p:txBody>
      </p:sp>
      <p:sp>
        <p:nvSpPr>
          <p:cNvPr id="2048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048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cs typeface="Times New Roman" pitchFamily="18" charset="0"/>
              </a:rPr>
              <a:t>Copyright © 2009 Pearson Education, Inc.</a:t>
            </a:r>
            <a:endParaRPr lang="en-US">
              <a:cs typeface="Times New Roman" pitchFamily="18" charset="0"/>
            </a:endParaRPr>
          </a:p>
        </p:txBody>
      </p:sp>
      <p:sp>
        <p:nvSpPr>
          <p:cNvPr id="20486" name="AutoShape 7"/>
          <p:cNvSpPr>
            <a:spLocks/>
          </p:cNvSpPr>
          <p:nvPr/>
        </p:nvSpPr>
        <p:spPr bwMode="auto">
          <a:xfrm rot="-5400000">
            <a:off x="4133850" y="-95250"/>
            <a:ext cx="889000" cy="5791200"/>
          </a:xfrm>
          <a:prstGeom prst="rightBrace">
            <a:avLst>
              <a:gd name="adj1" fmla="val 54286"/>
              <a:gd name="adj2" fmla="val 50000"/>
            </a:avLst>
          </a:prstGeom>
          <a:noFill/>
          <a:ln w="9525">
            <a:solidFill>
              <a:schemeClr val="tx1"/>
            </a:solidFill>
            <a:round/>
            <a:headEnd/>
            <a:tailEnd/>
          </a:ln>
        </p:spPr>
        <p:txBody>
          <a:bodyPr wrap="none" anchor="ctr"/>
          <a:lstStyle/>
          <a:p>
            <a:endParaRPr lang="ar-SA">
              <a:cs typeface="Times New Roman" pitchFamily="18" charset="0"/>
            </a:endParaRPr>
          </a:p>
        </p:txBody>
      </p:sp>
      <p:sp>
        <p:nvSpPr>
          <p:cNvPr id="20487" name="Line 8"/>
          <p:cNvSpPr>
            <a:spLocks noChangeShapeType="1"/>
          </p:cNvSpPr>
          <p:nvPr/>
        </p:nvSpPr>
        <p:spPr bwMode="auto">
          <a:xfrm>
            <a:off x="4572000" y="2374900"/>
            <a:ext cx="12700" cy="863600"/>
          </a:xfrm>
          <a:prstGeom prst="line">
            <a:avLst/>
          </a:prstGeom>
          <a:noFill/>
          <a:ln w="9525">
            <a:solidFill>
              <a:schemeClr val="tx1"/>
            </a:solidFill>
            <a:round/>
            <a:headEnd/>
            <a:tailEnd type="triangle" w="med" len="med"/>
          </a:ln>
        </p:spPr>
        <p:txBody>
          <a:bodyPr/>
          <a:lstStyle/>
          <a:p>
            <a:endParaRPr lang="en-US"/>
          </a:p>
        </p:txBody>
      </p:sp>
      <p:sp>
        <p:nvSpPr>
          <p:cNvPr id="20488" name="Text Box 9"/>
          <p:cNvSpPr txBox="1">
            <a:spLocks noChangeArrowheads="1"/>
          </p:cNvSpPr>
          <p:nvPr/>
        </p:nvSpPr>
        <p:spPr bwMode="auto">
          <a:xfrm>
            <a:off x="6273800" y="3619500"/>
            <a:ext cx="2324100" cy="1311275"/>
          </a:xfrm>
          <a:prstGeom prst="rect">
            <a:avLst/>
          </a:prstGeom>
          <a:noFill/>
          <a:ln w="9525">
            <a:noFill/>
            <a:miter lim="800000"/>
            <a:headEnd/>
            <a:tailEnd/>
          </a:ln>
        </p:spPr>
        <p:txBody>
          <a:bodyPr>
            <a:spAutoFit/>
          </a:bodyPr>
          <a:lstStyle/>
          <a:p>
            <a:pPr algn="ctr">
              <a:spcBef>
                <a:spcPct val="50000"/>
              </a:spcBef>
            </a:pPr>
            <a:r>
              <a:rPr lang="en-US" sz="3200" b="1"/>
              <a:t>Steroids</a:t>
            </a:r>
          </a:p>
          <a:p>
            <a:pPr algn="ctr">
              <a:spcBef>
                <a:spcPct val="50000"/>
              </a:spcBef>
            </a:pPr>
            <a:r>
              <a:rPr lang="ar-SA" sz="3200" b="1">
                <a:solidFill>
                  <a:srgbClr val="FF0000"/>
                </a:solidFill>
              </a:rPr>
              <a:t>الاستيرويدات</a:t>
            </a:r>
            <a:endParaRPr lang="en-US" sz="3200" b="1">
              <a:solidFill>
                <a:srgbClr val="FF0000"/>
              </a:solidFill>
            </a:endParaRPr>
          </a:p>
        </p:txBody>
      </p:sp>
      <p:sp>
        <p:nvSpPr>
          <p:cNvPr id="20489" name="Text Box 10"/>
          <p:cNvSpPr txBox="1">
            <a:spLocks noChangeArrowheads="1"/>
          </p:cNvSpPr>
          <p:nvPr/>
        </p:nvSpPr>
        <p:spPr bwMode="auto">
          <a:xfrm>
            <a:off x="3251200" y="3619500"/>
            <a:ext cx="2997200" cy="1323975"/>
          </a:xfrm>
          <a:prstGeom prst="rect">
            <a:avLst/>
          </a:prstGeom>
          <a:noFill/>
          <a:ln w="9525">
            <a:noFill/>
            <a:miter lim="800000"/>
            <a:headEnd/>
            <a:tailEnd/>
          </a:ln>
        </p:spPr>
        <p:txBody>
          <a:bodyPr>
            <a:spAutoFit/>
          </a:bodyPr>
          <a:lstStyle/>
          <a:p>
            <a:pPr algn="ctr">
              <a:spcBef>
                <a:spcPct val="50000"/>
              </a:spcBef>
            </a:pPr>
            <a:r>
              <a:rPr lang="en-US" sz="3200" b="1"/>
              <a:t>Phospholipids</a:t>
            </a:r>
            <a:r>
              <a:rPr lang="en-US" sz="3200" b="1">
                <a:solidFill>
                  <a:srgbClr val="FF0000"/>
                </a:solidFill>
              </a:rPr>
              <a:t> </a:t>
            </a:r>
          </a:p>
          <a:p>
            <a:pPr algn="ctr">
              <a:spcBef>
                <a:spcPct val="50000"/>
              </a:spcBef>
            </a:pPr>
            <a:r>
              <a:rPr lang="ar-SA" sz="3200" b="1">
                <a:solidFill>
                  <a:srgbClr val="FF0000"/>
                </a:solidFill>
              </a:rPr>
              <a:t>الدهون الفسفورية</a:t>
            </a:r>
            <a:endParaRPr lang="en-US" sz="3200" b="1">
              <a:solidFill>
                <a:srgbClr val="FF0000"/>
              </a:solidFill>
            </a:endParaRPr>
          </a:p>
        </p:txBody>
      </p:sp>
      <p:sp>
        <p:nvSpPr>
          <p:cNvPr id="20490" name="Text Box 11"/>
          <p:cNvSpPr txBox="1">
            <a:spLocks noChangeArrowheads="1"/>
          </p:cNvSpPr>
          <p:nvPr/>
        </p:nvSpPr>
        <p:spPr bwMode="auto">
          <a:xfrm>
            <a:off x="520700" y="3606800"/>
            <a:ext cx="2324100" cy="1311275"/>
          </a:xfrm>
          <a:prstGeom prst="rect">
            <a:avLst/>
          </a:prstGeom>
          <a:noFill/>
          <a:ln w="9525">
            <a:noFill/>
            <a:miter lim="800000"/>
            <a:headEnd/>
            <a:tailEnd/>
          </a:ln>
        </p:spPr>
        <p:txBody>
          <a:bodyPr>
            <a:spAutoFit/>
          </a:bodyPr>
          <a:lstStyle/>
          <a:p>
            <a:pPr algn="ctr">
              <a:spcBef>
                <a:spcPct val="50000"/>
              </a:spcBef>
            </a:pPr>
            <a:r>
              <a:rPr lang="en-US" sz="3200" b="1"/>
              <a:t>True Fats</a:t>
            </a:r>
          </a:p>
          <a:p>
            <a:pPr algn="ctr">
              <a:spcBef>
                <a:spcPct val="50000"/>
              </a:spcBef>
            </a:pPr>
            <a:r>
              <a:rPr lang="ar-SA" sz="3200" b="1">
                <a:solidFill>
                  <a:srgbClr val="FF0000"/>
                </a:solidFill>
              </a:rPr>
              <a:t>الدهون الحقيقية</a:t>
            </a:r>
            <a:endParaRPr lang="en-US" sz="3200" b="1">
              <a:solidFill>
                <a:srgbClr val="FF0000"/>
              </a:solidFill>
            </a:endParaRPr>
          </a:p>
        </p:txBody>
      </p:sp>
      <p:sp>
        <p:nvSpPr>
          <p:cNvPr id="20491" name="Rectangle 10"/>
          <p:cNvSpPr>
            <a:spLocks noChangeArrowheads="1"/>
          </p:cNvSpPr>
          <p:nvPr/>
        </p:nvSpPr>
        <p:spPr bwMode="auto">
          <a:xfrm>
            <a:off x="1295400" y="0"/>
            <a:ext cx="6705600" cy="646113"/>
          </a:xfrm>
          <a:prstGeom prst="rect">
            <a:avLst/>
          </a:prstGeom>
          <a:noFill/>
          <a:ln w="9525">
            <a:noFill/>
            <a:miter lim="800000"/>
            <a:headEnd/>
            <a:tailEnd/>
          </a:ln>
        </p:spPr>
        <p:txBody>
          <a:bodyPr>
            <a:spAutoFit/>
          </a:bodyPr>
          <a:lstStyle/>
          <a:p>
            <a:r>
              <a:rPr lang="ar-EG" sz="3600">
                <a:latin typeface="Arial Unicode MS" pitchFamily="34" charset="-128"/>
                <a:ea typeface="Arial Unicode MS" pitchFamily="34" charset="-128"/>
                <a:cs typeface="Arial Unicode MS" pitchFamily="34" charset="-128"/>
              </a:rPr>
              <a:t>3</a:t>
            </a:r>
            <a:r>
              <a:rPr lang="en-US" sz="3600">
                <a:latin typeface="Arial Unicode MS" pitchFamily="34" charset="-128"/>
                <a:ea typeface="Arial Unicode MS" pitchFamily="34" charset="-128"/>
                <a:cs typeface="Arial Unicode MS" pitchFamily="34" charset="-128"/>
              </a:rPr>
              <a:t> types of lipids: </a:t>
            </a:r>
            <a:r>
              <a:rPr lang="ar-EG">
                <a:latin typeface="Arial Unicode MS" pitchFamily="34" charset="-128"/>
                <a:ea typeface="Arial Unicode MS" pitchFamily="34" charset="-128"/>
                <a:cs typeface="Arial Unicode MS" pitchFamily="34" charset="-128"/>
              </a:rPr>
              <a:t>	</a:t>
            </a:r>
            <a:r>
              <a:rPr lang="ar-EG">
                <a:solidFill>
                  <a:srgbClr val="FF0000"/>
                </a:solidFill>
                <a:ea typeface="Arial Unicode MS" pitchFamily="34" charset="-128"/>
                <a:cs typeface="Arial Unicode MS" pitchFamily="34" charset="-128"/>
              </a:rPr>
              <a:t>ثلاث أنواع من اللبيدات</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152400" y="0"/>
            <a:ext cx="8915400" cy="9650413"/>
          </a:xfrm>
        </p:spPr>
        <p:txBody>
          <a:bodyPr/>
          <a:lstStyle/>
          <a:p>
            <a:pPr>
              <a:lnSpc>
                <a:spcPct val="150000"/>
              </a:lnSpc>
            </a:pPr>
            <a:r>
              <a:rPr lang="en-US" sz="2500" b="1" dirty="0" smtClean="0">
                <a:solidFill>
                  <a:srgbClr val="009999"/>
                </a:solidFill>
              </a:rPr>
              <a:t>Fats</a:t>
            </a:r>
            <a:r>
              <a:rPr lang="en-US" sz="2500" dirty="0" smtClean="0"/>
              <a:t> are </a:t>
            </a:r>
            <a:r>
              <a:rPr lang="en-US" sz="2500" b="1" dirty="0" smtClean="0"/>
              <a:t>large lipids </a:t>
            </a:r>
            <a:r>
              <a:rPr lang="en-US" sz="2500" dirty="0" smtClean="0"/>
              <a:t>made from </a:t>
            </a:r>
            <a:r>
              <a:rPr lang="en-US" sz="2500" b="1" dirty="0" smtClean="0"/>
              <a:t>glycerol </a:t>
            </a:r>
            <a:r>
              <a:rPr lang="en-US" sz="2500" dirty="0" smtClean="0"/>
              <a:t>and </a:t>
            </a:r>
            <a:r>
              <a:rPr lang="en-US" sz="2500" b="1" dirty="0" smtClean="0"/>
              <a:t>fatty acids</a:t>
            </a:r>
            <a:r>
              <a:rPr lang="en-US" sz="2500" dirty="0" smtClean="0"/>
              <a:t>. Fats main function is energy storage.</a:t>
            </a:r>
            <a:endParaRPr lang="ar-EG" sz="2500" dirty="0" smtClean="0"/>
          </a:p>
          <a:p>
            <a:pPr algn="r" rtl="1"/>
            <a:r>
              <a:rPr lang="ar-EG" sz="2200" b="1" dirty="0" smtClean="0">
                <a:solidFill>
                  <a:srgbClr val="FF0000"/>
                </a:solidFill>
              </a:rPr>
              <a:t>ا</a:t>
            </a:r>
            <a:r>
              <a:rPr lang="ar-SA" sz="2200" b="1" dirty="0" err="1" smtClean="0">
                <a:solidFill>
                  <a:srgbClr val="FF0000"/>
                </a:solidFill>
              </a:rPr>
              <a:t>لدهون</a:t>
            </a:r>
            <a:r>
              <a:rPr lang="ar-SA" sz="2200" dirty="0" err="1" smtClean="0">
                <a:solidFill>
                  <a:srgbClr val="FF0000"/>
                </a:solidFill>
              </a:rPr>
              <a:t> </a:t>
            </a:r>
            <a:r>
              <a:rPr lang="ar-SA" sz="2200" dirty="0" smtClean="0">
                <a:solidFill>
                  <a:srgbClr val="FF0000"/>
                </a:solidFill>
              </a:rPr>
              <a:t>(السمن </a:t>
            </a:r>
            <a:r>
              <a:rPr lang="ar-SA" sz="2200" dirty="0" err="1" smtClean="0">
                <a:solidFill>
                  <a:srgbClr val="FF0000"/>
                </a:solidFill>
              </a:rPr>
              <a:t>والزبدة</a:t>
            </a:r>
            <a:r>
              <a:rPr lang="ar-SA" sz="2200" dirty="0" smtClean="0">
                <a:solidFill>
                  <a:srgbClr val="FF0000"/>
                </a:solidFill>
              </a:rPr>
              <a:t> والزيت) نوع من </a:t>
            </a:r>
            <a:r>
              <a:rPr lang="ar-SA" sz="2200" dirty="0" err="1" smtClean="0">
                <a:solidFill>
                  <a:srgbClr val="FF0000"/>
                </a:solidFill>
              </a:rPr>
              <a:t>اللبيدات</a:t>
            </a:r>
            <a:r>
              <a:rPr lang="ar-SA" sz="2200" dirty="0" smtClean="0">
                <a:solidFill>
                  <a:srgbClr val="FF0000"/>
                </a:solidFill>
              </a:rPr>
              <a:t> مكونة من </a:t>
            </a:r>
            <a:r>
              <a:rPr lang="ar-SA" sz="2200" dirty="0" err="1" smtClean="0">
                <a:solidFill>
                  <a:srgbClr val="FF0000"/>
                </a:solidFill>
              </a:rPr>
              <a:t>جليسيرول</a:t>
            </a:r>
            <a:r>
              <a:rPr lang="ar-SA" sz="2200" dirty="0" smtClean="0">
                <a:solidFill>
                  <a:srgbClr val="FF0000"/>
                </a:solidFill>
              </a:rPr>
              <a:t> وأحماض </a:t>
            </a:r>
            <a:r>
              <a:rPr lang="ar-SA" sz="2200" dirty="0" err="1" smtClean="0">
                <a:solidFill>
                  <a:srgbClr val="FF0000"/>
                </a:solidFill>
              </a:rPr>
              <a:t>دهنية</a:t>
            </a:r>
            <a:r>
              <a:rPr lang="ar-SA" sz="2200" b="1" dirty="0" smtClean="0">
                <a:solidFill>
                  <a:srgbClr val="FF0000"/>
                </a:solidFill>
              </a:rPr>
              <a:t> </a:t>
            </a:r>
            <a:endParaRPr lang="en-US" sz="2200" dirty="0" smtClean="0">
              <a:solidFill>
                <a:srgbClr val="FF0000"/>
              </a:solidFill>
            </a:endParaRPr>
          </a:p>
          <a:p>
            <a:pPr>
              <a:lnSpc>
                <a:spcPct val="150000"/>
              </a:lnSpc>
            </a:pPr>
            <a:r>
              <a:rPr lang="en-US" sz="2400" b="1" dirty="0" smtClean="0"/>
              <a:t>Example: </a:t>
            </a:r>
            <a:r>
              <a:rPr lang="en-US" sz="2400" b="1" dirty="0" smtClean="0">
                <a:solidFill>
                  <a:srgbClr val="FF0000"/>
                </a:solidFill>
              </a:rPr>
              <a:t>Tri</a:t>
            </a:r>
            <a:r>
              <a:rPr lang="en-US" sz="2400" b="1" dirty="0" smtClean="0"/>
              <a:t>glycerides</a:t>
            </a:r>
            <a:r>
              <a:rPr lang="en-US" sz="2400" dirty="0" smtClean="0"/>
              <a:t> </a:t>
            </a:r>
            <a:r>
              <a:rPr lang="ar-EG" sz="2400" dirty="0" smtClean="0"/>
              <a:t>الدهون </a:t>
            </a:r>
            <a:r>
              <a:rPr lang="ar-EG" sz="2400" dirty="0" smtClean="0">
                <a:solidFill>
                  <a:srgbClr val="FF0000"/>
                </a:solidFill>
              </a:rPr>
              <a:t>الثلاثية</a:t>
            </a:r>
            <a:r>
              <a:rPr lang="ar-EG" sz="2400" dirty="0" smtClean="0"/>
              <a:t> </a:t>
            </a:r>
            <a:r>
              <a:rPr lang="en-US" sz="2400" dirty="0" smtClean="0"/>
              <a:t> are fat molecules consist of </a:t>
            </a:r>
            <a:r>
              <a:rPr lang="en-US" sz="2400" b="1" u="sng" dirty="0" smtClean="0"/>
              <a:t>one </a:t>
            </a:r>
            <a:r>
              <a:rPr lang="en-US" sz="2400" b="1" dirty="0" smtClean="0"/>
              <a:t>glycerol molecule</a:t>
            </a:r>
            <a:r>
              <a:rPr lang="en-US" sz="2400" dirty="0" smtClean="0"/>
              <a:t> linked to </a:t>
            </a:r>
            <a:r>
              <a:rPr lang="en-US" sz="2400" b="1" u="sng" dirty="0" smtClean="0">
                <a:solidFill>
                  <a:srgbClr val="FF0000"/>
                </a:solidFill>
              </a:rPr>
              <a:t>three</a:t>
            </a:r>
            <a:r>
              <a:rPr lang="en-US" sz="2400" b="1" dirty="0" smtClean="0"/>
              <a:t> fatty acids</a:t>
            </a:r>
            <a:endParaRPr lang="ar-EG" sz="2400" b="1" dirty="0" smtClean="0"/>
          </a:p>
          <a:p>
            <a:pPr algn="just" rtl="1">
              <a:lnSpc>
                <a:spcPct val="150000"/>
              </a:lnSpc>
            </a:pPr>
            <a:r>
              <a:rPr lang="ar-SA" sz="2200" dirty="0" smtClean="0">
                <a:solidFill>
                  <a:srgbClr val="FF0000"/>
                </a:solidFill>
              </a:rPr>
              <a:t>الدهن </a:t>
            </a:r>
            <a:r>
              <a:rPr lang="ar-EG" sz="2200" dirty="0" smtClean="0">
                <a:solidFill>
                  <a:srgbClr val="FF0000"/>
                </a:solidFill>
              </a:rPr>
              <a:t>الذى </a:t>
            </a:r>
            <a:r>
              <a:rPr lang="ar-SA" sz="2200" dirty="0" smtClean="0">
                <a:solidFill>
                  <a:srgbClr val="FF0000"/>
                </a:solidFill>
              </a:rPr>
              <a:t>يحتوى</a:t>
            </a:r>
            <a:r>
              <a:rPr lang="en-US" sz="2200" dirty="0" smtClean="0">
                <a:solidFill>
                  <a:srgbClr val="FF0000"/>
                </a:solidFill>
              </a:rPr>
              <a:t> </a:t>
            </a:r>
            <a:r>
              <a:rPr lang="ar-SA" sz="2200" dirty="0" smtClean="0">
                <a:solidFill>
                  <a:srgbClr val="FF0000"/>
                </a:solidFill>
              </a:rPr>
              <a:t>على </a:t>
            </a:r>
            <a:r>
              <a:rPr lang="ar-SA" sz="2200" dirty="0" err="1" smtClean="0">
                <a:solidFill>
                  <a:srgbClr val="FF0000"/>
                </a:solidFill>
              </a:rPr>
              <a:t>جليسيرول</a:t>
            </a:r>
            <a:r>
              <a:rPr lang="ar-SA" sz="2200" dirty="0" smtClean="0">
                <a:solidFill>
                  <a:srgbClr val="FF0000"/>
                </a:solidFill>
              </a:rPr>
              <a:t> مرتبط </a:t>
            </a:r>
            <a:r>
              <a:rPr lang="ar-SA" sz="2200" u="sng" dirty="0" smtClean="0">
                <a:solidFill>
                  <a:srgbClr val="FF0000"/>
                </a:solidFill>
              </a:rPr>
              <a:t>بثلاث أحماض </a:t>
            </a:r>
            <a:r>
              <a:rPr lang="ar-SA" sz="2200" u="sng" dirty="0" err="1" smtClean="0">
                <a:solidFill>
                  <a:srgbClr val="FF0000"/>
                </a:solidFill>
              </a:rPr>
              <a:t>دهنية</a:t>
            </a:r>
            <a:r>
              <a:rPr lang="ar-SA" sz="2200" dirty="0" smtClean="0">
                <a:solidFill>
                  <a:srgbClr val="FF0000"/>
                </a:solidFill>
              </a:rPr>
              <a:t> عادة ما تسمى </a:t>
            </a:r>
            <a:r>
              <a:rPr lang="ar-SA" sz="2200" dirty="0" err="1" smtClean="0">
                <a:solidFill>
                  <a:srgbClr val="FF0000"/>
                </a:solidFill>
              </a:rPr>
              <a:t>هذة</a:t>
            </a:r>
            <a:r>
              <a:rPr lang="ar-SA" sz="2200" dirty="0" smtClean="0">
                <a:solidFill>
                  <a:srgbClr val="FF0000"/>
                </a:solidFill>
              </a:rPr>
              <a:t> الدهون </a:t>
            </a:r>
            <a:r>
              <a:rPr lang="ar-SA" sz="2200" u="sng" dirty="0" err="1" smtClean="0">
                <a:solidFill>
                  <a:srgbClr val="FF0000"/>
                </a:solidFill>
              </a:rPr>
              <a:t>بالجيليسريدات</a:t>
            </a:r>
            <a:r>
              <a:rPr lang="ar-SA" sz="2200" u="sng" dirty="0" smtClean="0">
                <a:solidFill>
                  <a:srgbClr val="FF0000"/>
                </a:solidFill>
              </a:rPr>
              <a:t> الثلاثية</a:t>
            </a:r>
            <a:r>
              <a:rPr lang="ar-SA" sz="2200" dirty="0" smtClean="0">
                <a:solidFill>
                  <a:srgbClr val="FF0000"/>
                </a:solidFill>
              </a:rPr>
              <a:t> بسبب هذا التركيب</a:t>
            </a:r>
            <a:endParaRPr lang="en-US" sz="2200" dirty="0" smtClean="0">
              <a:solidFill>
                <a:srgbClr val="FF0000"/>
              </a:solidFill>
            </a:endParaRPr>
          </a:p>
          <a:p>
            <a:pPr>
              <a:lnSpc>
                <a:spcPct val="150000"/>
              </a:lnSpc>
            </a:pPr>
            <a:r>
              <a:rPr lang="en-US" sz="2400" dirty="0" smtClean="0"/>
              <a:t>In human body, high levels of triglycerides in the bloodstream have been linked to </a:t>
            </a:r>
            <a:r>
              <a:rPr lang="en-US" sz="2400" dirty="0" smtClean="0">
                <a:solidFill>
                  <a:srgbClr val="FF0000"/>
                </a:solidFill>
                <a:hlinkClick r:id="rId2" tooltip="Atherosclerosis"/>
              </a:rPr>
              <a:t>atherosclerosis</a:t>
            </a:r>
            <a:r>
              <a:rPr lang="en-US" sz="2400" dirty="0" smtClean="0"/>
              <a:t> </a:t>
            </a:r>
            <a:r>
              <a:rPr lang="ar-EG" sz="2400" dirty="0" smtClean="0"/>
              <a:t>تصلب الشرايين </a:t>
            </a:r>
            <a:r>
              <a:rPr lang="en-US" sz="2400" dirty="0" smtClean="0"/>
              <a:t> and, by time, the risk of </a:t>
            </a:r>
            <a:r>
              <a:rPr lang="en-US" sz="2400" dirty="0" smtClean="0">
                <a:hlinkClick r:id="rId3" tooltip="Coronary heart disease"/>
              </a:rPr>
              <a:t>heart disease</a:t>
            </a:r>
            <a:r>
              <a:rPr lang="ar-EG" sz="2400" dirty="0" smtClean="0"/>
              <a:t>أمراض القلب </a:t>
            </a:r>
            <a:r>
              <a:rPr lang="en-US" sz="2400" dirty="0" smtClean="0"/>
              <a:t> and </a:t>
            </a:r>
            <a:r>
              <a:rPr lang="en-US" sz="2400" dirty="0" smtClean="0">
                <a:hlinkClick r:id="rId4" tooltip="Stroke"/>
              </a:rPr>
              <a:t>stroke</a:t>
            </a:r>
            <a:r>
              <a:rPr lang="en-US" sz="2400" dirty="0" smtClean="0"/>
              <a:t> </a:t>
            </a:r>
            <a:r>
              <a:rPr lang="ar-EG" sz="2400" dirty="0" smtClean="0"/>
              <a:t>الأزمة القلبية</a:t>
            </a:r>
            <a:endParaRPr lang="en-US" sz="2400" dirty="0" smtClean="0"/>
          </a:p>
          <a:p>
            <a:pPr>
              <a:lnSpc>
                <a:spcPct val="150000"/>
              </a:lnSpc>
              <a:buFontTx/>
              <a:buNone/>
            </a:pPr>
            <a:r>
              <a:rPr lang="ar-SA" sz="2200" dirty="0" smtClean="0">
                <a:solidFill>
                  <a:srgbClr val="FF0000"/>
                </a:solidFill>
              </a:rPr>
              <a:t> </a:t>
            </a:r>
            <a:endParaRPr lang="en-US" sz="2200" dirty="0" smtClean="0">
              <a:solidFill>
                <a:srgbClr val="FF0000"/>
              </a:solidFill>
            </a:endParaRPr>
          </a:p>
          <a:p>
            <a:pPr algn="just">
              <a:lnSpc>
                <a:spcPct val="150000"/>
              </a:lnSpc>
            </a:pPr>
            <a:endParaRPr lang="en-US" sz="2200" dirty="0" smtClean="0">
              <a:solidFill>
                <a:srgbClr val="FF0000"/>
              </a:solidFill>
            </a:endParaRPr>
          </a:p>
          <a:p>
            <a:pPr>
              <a:buFontTx/>
              <a:buNone/>
            </a:pPr>
            <a:r>
              <a:rPr lang="en-US" sz="2500" dirty="0" smtClean="0"/>
              <a:t> </a:t>
            </a:r>
          </a:p>
          <a:p>
            <a:pPr eaLnBrk="1" hangingPunct="1"/>
            <a:endParaRPr lang="en-US" sz="2500" dirty="0" smtClean="0">
              <a:latin typeface="Arial Unicode MS" pitchFamily="34" charset="-128"/>
              <a:ea typeface="Arial Unicode MS" pitchFamily="34" charset="-128"/>
              <a:cs typeface="Arial Unicode MS" pitchFamily="34" charset="-128"/>
            </a:endParaRPr>
          </a:p>
          <a:p>
            <a:pPr eaLnBrk="1" hangingPunct="1"/>
            <a:endParaRPr lang="en-US" sz="2500"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20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20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fade">
                                      <p:cBhvr>
                                        <p:cTn id="17" dur="20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fade">
                                      <p:cBhvr>
                                        <p:cTn id="22" dur="2000"/>
                                        <p:tgtEl>
                                          <p:spTgt spid="215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animEffect transition="in" filter="fade">
                                      <p:cBhvr>
                                        <p:cTn id="27" dur="2000"/>
                                        <p:tgtEl>
                                          <p:spTgt spid="215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6">
                                            <p:txEl>
                                              <p:pRg st="5" end="5"/>
                                            </p:txEl>
                                          </p:spTgt>
                                        </p:tgtEl>
                                        <p:attrNameLst>
                                          <p:attrName>style.visibility</p:attrName>
                                        </p:attrNameLst>
                                      </p:cBhvr>
                                      <p:to>
                                        <p:strVal val="visible"/>
                                      </p:to>
                                    </p:set>
                                    <p:animEffect transition="in" filter="fade">
                                      <p:cBhvr>
                                        <p:cTn id="32" dur="2000"/>
                                        <p:tgtEl>
                                          <p:spTgt spid="215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6">
                                            <p:txEl>
                                              <p:pRg st="7" end="7"/>
                                            </p:txEl>
                                          </p:spTgt>
                                        </p:tgtEl>
                                        <p:attrNameLst>
                                          <p:attrName>style.visibility</p:attrName>
                                        </p:attrNameLst>
                                      </p:cBhvr>
                                      <p:to>
                                        <p:strVal val="visible"/>
                                      </p:to>
                                    </p:set>
                                    <p:animEffect transition="in" filter="fade">
                                      <p:cBhvr>
                                        <p:cTn id="37" dur="2000"/>
                                        <p:tgtEl>
                                          <p:spTgt spid="215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600" y="0"/>
            <a:ext cx="8686800" cy="577850"/>
          </a:xfrm>
        </p:spPr>
        <p:txBody>
          <a:bodyPr/>
          <a:lstStyle/>
          <a:p>
            <a:pPr marL="0" indent="0" eaLnBrk="1" hangingPunct="1"/>
            <a:r>
              <a:rPr lang="en-US" sz="3500" smtClean="0">
                <a:solidFill>
                  <a:srgbClr val="FF0000"/>
                </a:solidFill>
                <a:latin typeface="Arial Unicode MS" pitchFamily="34" charset="-128"/>
                <a:ea typeface="Arial Unicode MS" pitchFamily="34" charset="-128"/>
                <a:cs typeface="Arial Unicode MS" pitchFamily="34" charset="-128"/>
              </a:rPr>
              <a:t>Introduction to organic compounds</a:t>
            </a:r>
          </a:p>
        </p:txBody>
      </p:sp>
      <p:sp>
        <p:nvSpPr>
          <p:cNvPr id="5123" name="Rectangle 2"/>
          <p:cNvSpPr>
            <a:spLocks noGrp="1" noChangeArrowheads="1"/>
          </p:cNvSpPr>
          <p:nvPr>
            <p:ph idx="1"/>
          </p:nvPr>
        </p:nvSpPr>
        <p:spPr>
          <a:xfrm>
            <a:off x="228600" y="762000"/>
            <a:ext cx="8915400" cy="1952625"/>
          </a:xfrm>
        </p:spPr>
        <p:txBody>
          <a:bodyPr/>
          <a:lstStyle/>
          <a:p>
            <a:r>
              <a:rPr lang="en-US" sz="2600" dirty="0" smtClean="0"/>
              <a:t>Carbon-based molecules are called organic compounds.  </a:t>
            </a:r>
            <a:r>
              <a:rPr lang="en-US" sz="2600" b="1" dirty="0" smtClean="0"/>
              <a:t>Methane</a:t>
            </a:r>
            <a:r>
              <a:rPr lang="en-US" sz="2600" dirty="0" smtClean="0"/>
              <a:t> (</a:t>
            </a:r>
            <a:r>
              <a:rPr lang="en-US" sz="2600" b="1" dirty="0" smtClean="0"/>
              <a:t>CH4</a:t>
            </a:r>
            <a:r>
              <a:rPr lang="en-US" sz="2600" dirty="0" smtClean="0"/>
              <a:t>) is the </a:t>
            </a:r>
            <a:r>
              <a:rPr lang="en-US" sz="2600" b="1" u="sng" dirty="0" smtClean="0"/>
              <a:t>simplest</a:t>
            </a:r>
            <a:r>
              <a:rPr lang="en-US" sz="2600" dirty="0" smtClean="0"/>
              <a:t> organic compound</a:t>
            </a:r>
          </a:p>
          <a:p>
            <a:pPr algn="r" rtl="1"/>
            <a:r>
              <a:rPr lang="ar-SA" sz="2600" dirty="0" smtClean="0"/>
              <a:t>تتكون الجزيئات المختلفة الموجودة في الخلية من كربون مرتبط بعناصر أخرى</a:t>
            </a:r>
            <a:r>
              <a:rPr lang="ar-EG" sz="2600" dirty="0" smtClean="0"/>
              <a:t> مثل الميثان </a:t>
            </a:r>
            <a:r>
              <a:rPr lang="ar-SA" sz="2600" dirty="0" smtClean="0"/>
              <a:t>وهو أحد أبسط المركبات العضوية</a:t>
            </a:r>
            <a:endParaRPr lang="en-US" sz="2600" dirty="0" smtClean="0">
              <a:latin typeface="Arial Unicode MS" pitchFamily="34" charset="-128"/>
              <a:ea typeface="Arial Unicode MS" pitchFamily="34" charset="-128"/>
              <a:cs typeface="Arial Unicode MS" pitchFamily="34" charset="-128"/>
            </a:endParaRPr>
          </a:p>
        </p:txBody>
      </p:sp>
      <p:pic>
        <p:nvPicPr>
          <p:cNvPr id="5124" name="Object 3"/>
          <p:cNvPicPr>
            <a:picLocks noChangeArrowheads="1"/>
          </p:cNvPicPr>
          <p:nvPr/>
        </p:nvPicPr>
        <p:blipFill>
          <a:blip r:embed="rId2" cstate="print"/>
          <a:srcRect l="-1590" t="-453" r="-1750" b="-679"/>
          <a:stretch>
            <a:fillRect/>
          </a:stretch>
        </p:blipFill>
        <p:spPr bwMode="auto">
          <a:xfrm>
            <a:off x="762000" y="2971800"/>
            <a:ext cx="7239000" cy="3627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03_08cFatMolecule-L"/>
          <p:cNvPicPr>
            <a:picLocks noChangeAspect="1" noChangeArrowheads="1"/>
          </p:cNvPicPr>
          <p:nvPr/>
        </p:nvPicPr>
        <p:blipFill>
          <a:blip r:embed="rId3" cstate="print"/>
          <a:srcRect/>
          <a:stretch>
            <a:fillRect/>
          </a:stretch>
        </p:blipFill>
        <p:spPr bwMode="auto">
          <a:xfrm>
            <a:off x="3127375" y="136525"/>
            <a:ext cx="2889250" cy="6584950"/>
          </a:xfrm>
          <a:prstGeom prst="rect">
            <a:avLst/>
          </a:prstGeom>
          <a:noFill/>
          <a:ln w="9525">
            <a:noFill/>
            <a:miter lim="800000"/>
            <a:headEnd/>
            <a:tailEnd/>
          </a:ln>
        </p:spPr>
      </p:pic>
      <p:sp>
        <p:nvSpPr>
          <p:cNvPr id="22531" name="Rectangle 11"/>
          <p:cNvSpPr>
            <a:spLocks noChangeArrowheads="1"/>
          </p:cNvSpPr>
          <p:nvPr/>
        </p:nvSpPr>
        <p:spPr bwMode="auto">
          <a:xfrm>
            <a:off x="5257800" y="1982788"/>
            <a:ext cx="3589338" cy="1600200"/>
          </a:xfrm>
          <a:prstGeom prst="rect">
            <a:avLst/>
          </a:prstGeom>
          <a:noFill/>
          <a:ln w="9525">
            <a:solidFill>
              <a:srgbClr val="008080"/>
            </a:solidFill>
            <a:miter lim="800000"/>
            <a:headEnd/>
            <a:tailEnd/>
          </a:ln>
        </p:spPr>
        <p:txBody>
          <a:bodyPr wrap="none">
            <a:spAutoFit/>
          </a:bodyPr>
          <a:lstStyle/>
          <a:p>
            <a:pPr algn="ctr"/>
            <a:r>
              <a:rPr lang="en-US" sz="1600" b="1">
                <a:solidFill>
                  <a:srgbClr val="FF0000"/>
                </a:solidFill>
                <a:cs typeface="Times New Roman" pitchFamily="18" charset="0"/>
              </a:rPr>
              <a:t>A Triglyceride molecule made from</a:t>
            </a:r>
            <a:endParaRPr lang="ar-SA" sz="1600" b="1">
              <a:solidFill>
                <a:srgbClr val="FF0000"/>
              </a:solidFill>
            </a:endParaRPr>
          </a:p>
          <a:p>
            <a:pPr algn="ctr"/>
            <a:r>
              <a:rPr lang="en-US" sz="1600" b="1">
                <a:solidFill>
                  <a:srgbClr val="FF0000"/>
                </a:solidFill>
                <a:cs typeface="Times New Roman" pitchFamily="18" charset="0"/>
              </a:rPr>
              <a:t>glycerol and </a:t>
            </a:r>
            <a:r>
              <a:rPr lang="ar-EG" sz="1600" b="1">
                <a:solidFill>
                  <a:srgbClr val="FF0000"/>
                </a:solidFill>
                <a:cs typeface="Times New Roman" pitchFamily="18" charset="0"/>
              </a:rPr>
              <a:t>3</a:t>
            </a:r>
            <a:r>
              <a:rPr lang="en-US" sz="1600" b="1">
                <a:solidFill>
                  <a:srgbClr val="FF0000"/>
                </a:solidFill>
                <a:cs typeface="Times New Roman" pitchFamily="18" charset="0"/>
              </a:rPr>
              <a:t> fatty acids</a:t>
            </a:r>
            <a:endParaRPr lang="ar-SA" sz="1600" b="1">
              <a:solidFill>
                <a:srgbClr val="FF0000"/>
              </a:solidFill>
            </a:endParaRPr>
          </a:p>
          <a:p>
            <a:pPr algn="ctr"/>
            <a:r>
              <a:rPr lang="ar-SA" sz="1600" b="1">
                <a:solidFill>
                  <a:srgbClr val="FF0000"/>
                </a:solidFill>
              </a:rPr>
              <a:t>جزيئ دهن مكون من جيليسرول</a:t>
            </a:r>
          </a:p>
          <a:p>
            <a:pPr algn="ctr"/>
            <a:r>
              <a:rPr lang="ar-SA" sz="1600" b="1">
                <a:solidFill>
                  <a:srgbClr val="FF0000"/>
                </a:solidFill>
              </a:rPr>
              <a:t>وثلاث أحماض دهنية</a:t>
            </a:r>
            <a:endParaRPr lang="en-US" sz="1600" b="1">
              <a:solidFill>
                <a:srgbClr val="FF0000"/>
              </a:solidFill>
            </a:endParaRPr>
          </a:p>
          <a:p>
            <a:pPr algn="ctr"/>
            <a:r>
              <a:rPr lang="en-US" sz="1800"/>
              <a:t>C</a:t>
            </a:r>
            <a:r>
              <a:rPr lang="en-US" sz="1800" baseline="-25000"/>
              <a:t>55</a:t>
            </a:r>
            <a:r>
              <a:rPr lang="en-US" sz="1800"/>
              <a:t>H</a:t>
            </a:r>
            <a:r>
              <a:rPr lang="en-US" sz="1800" baseline="-25000"/>
              <a:t>98</a:t>
            </a:r>
            <a:r>
              <a:rPr lang="en-US" sz="1800"/>
              <a:t>O</a:t>
            </a:r>
            <a:r>
              <a:rPr lang="en-US" sz="1800" baseline="-25000"/>
              <a:t>6</a:t>
            </a:r>
            <a:endParaRPr lang="en-US" sz="1800" b="1">
              <a:solidFill>
                <a:srgbClr val="FF0000"/>
              </a:solidFill>
            </a:endParaRPr>
          </a:p>
          <a:p>
            <a:pPr algn="ctr"/>
            <a:endParaRPr lang="en-US" sz="1600" b="1">
              <a:solidFill>
                <a:srgbClr val="FF0000"/>
              </a:solidFill>
            </a:endParaRPr>
          </a:p>
        </p:txBody>
      </p:sp>
      <p:sp>
        <p:nvSpPr>
          <p:cNvPr id="22532" name="Rectangle 3"/>
          <p:cNvSpPr>
            <a:spLocks noChangeArrowheads="1"/>
          </p:cNvSpPr>
          <p:nvPr/>
        </p:nvSpPr>
        <p:spPr bwMode="auto">
          <a:xfrm>
            <a:off x="1473200" y="457200"/>
            <a:ext cx="1416050" cy="769938"/>
          </a:xfrm>
          <a:prstGeom prst="rect">
            <a:avLst/>
          </a:prstGeom>
          <a:noFill/>
          <a:ln w="9525">
            <a:noFill/>
            <a:miter lim="800000"/>
            <a:headEnd/>
            <a:tailEnd/>
          </a:ln>
        </p:spPr>
        <p:txBody>
          <a:bodyPr wrap="none">
            <a:spAutoFit/>
          </a:bodyPr>
          <a:lstStyle/>
          <a:p>
            <a:pPr algn="ctr"/>
            <a:r>
              <a:rPr lang="en-US" b="1">
                <a:solidFill>
                  <a:srgbClr val="FF0000"/>
                </a:solidFill>
                <a:cs typeface="Times New Roman" pitchFamily="18" charset="0"/>
              </a:rPr>
              <a:t>Glycerol</a:t>
            </a:r>
            <a:endParaRPr lang="ar-EG" b="1">
              <a:solidFill>
                <a:srgbClr val="FF0000"/>
              </a:solidFill>
              <a:cs typeface="Times New Roman" pitchFamily="18" charset="0"/>
            </a:endParaRPr>
          </a:p>
          <a:p>
            <a:pPr algn="ctr"/>
            <a:r>
              <a:rPr lang="en-US" sz="2000">
                <a:cs typeface="Times New Roman" pitchFamily="18" charset="0"/>
              </a:rPr>
              <a:t>C</a:t>
            </a:r>
            <a:r>
              <a:rPr lang="en-US" sz="2000" baseline="-25000">
                <a:cs typeface="Times New Roman" pitchFamily="18" charset="0"/>
              </a:rPr>
              <a:t>3</a:t>
            </a:r>
            <a:r>
              <a:rPr lang="en-US" sz="2000">
                <a:cs typeface="Times New Roman" pitchFamily="18" charset="0"/>
              </a:rPr>
              <a:t>H</a:t>
            </a:r>
            <a:r>
              <a:rPr lang="en-US" sz="2000" baseline="-25000">
                <a:cs typeface="Times New Roman" pitchFamily="18" charset="0"/>
              </a:rPr>
              <a:t>5</a:t>
            </a:r>
            <a:r>
              <a:rPr lang="en-US" sz="2000">
                <a:cs typeface="Times New Roman" pitchFamily="18" charset="0"/>
              </a:rPr>
              <a:t>O</a:t>
            </a:r>
            <a:r>
              <a:rPr lang="en-US" sz="2000" baseline="-25000">
                <a:cs typeface="Times New Roman" pitchFamily="18" charset="0"/>
              </a:rPr>
              <a:t>3</a:t>
            </a:r>
            <a:endParaRPr lang="en-US" sz="2000" baseline="-25000"/>
          </a:p>
        </p:txBody>
      </p:sp>
      <p:sp>
        <p:nvSpPr>
          <p:cNvPr id="22533" name="Rectangle 4"/>
          <p:cNvSpPr>
            <a:spLocks noChangeArrowheads="1"/>
          </p:cNvSpPr>
          <p:nvPr/>
        </p:nvSpPr>
        <p:spPr bwMode="auto">
          <a:xfrm>
            <a:off x="1330325" y="2743200"/>
            <a:ext cx="1946275" cy="461963"/>
          </a:xfrm>
          <a:prstGeom prst="rect">
            <a:avLst/>
          </a:prstGeom>
          <a:noFill/>
          <a:ln w="9525">
            <a:noFill/>
            <a:miter lim="800000"/>
            <a:headEnd/>
            <a:tailEnd/>
          </a:ln>
        </p:spPr>
        <p:txBody>
          <a:bodyPr wrap="none">
            <a:spAutoFit/>
          </a:bodyPr>
          <a:lstStyle/>
          <a:p>
            <a:r>
              <a:rPr lang="ar-EG" b="1">
                <a:solidFill>
                  <a:srgbClr val="FF0000"/>
                </a:solidFill>
                <a:cs typeface="Times New Roman" pitchFamily="18" charset="0"/>
              </a:rPr>
              <a:t>3</a:t>
            </a:r>
            <a:r>
              <a:rPr lang="en-US" b="1">
                <a:solidFill>
                  <a:srgbClr val="FF0000"/>
                </a:solidFill>
                <a:cs typeface="Times New Roman" pitchFamily="18" charset="0"/>
              </a:rPr>
              <a:t> fatty acids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04800" y="76200"/>
            <a:ext cx="8686800" cy="6618288"/>
          </a:xfrm>
          <a:prstGeom prst="rect">
            <a:avLst/>
          </a:prstGeom>
          <a:noFill/>
          <a:ln w="34925">
            <a:noFill/>
            <a:miter lim="800000"/>
            <a:headEnd/>
            <a:tailEnd/>
          </a:ln>
        </p:spPr>
        <p:txBody>
          <a:bodyPr lIns="92075" tIns="46038" rIns="92075" bIns="46038" anchor="ctr">
            <a:spAutoFit/>
          </a:bodyPr>
          <a:lstStyle/>
          <a:p>
            <a:pPr algn="just">
              <a:tabLst>
                <a:tab pos="457200" algn="l"/>
              </a:tabLst>
              <a:defRPr/>
            </a:pPr>
            <a:r>
              <a:rPr lang="en-US" dirty="0">
                <a:latin typeface="Arial" charset="0"/>
                <a:cs typeface="Arial" charset="0"/>
                <a:hlinkClick r:id="rId2" tooltip="Fatty acids"/>
              </a:rPr>
              <a:t>Fatty acids</a:t>
            </a:r>
            <a:r>
              <a:rPr lang="en-US" dirty="0">
                <a:latin typeface="Arial" charset="0"/>
                <a:cs typeface="Arial" charset="0"/>
              </a:rPr>
              <a:t>, are made of a </a:t>
            </a:r>
            <a:r>
              <a:rPr lang="en-US" dirty="0">
                <a:latin typeface="Arial" charset="0"/>
                <a:cs typeface="Arial" charset="0"/>
                <a:hlinkClick r:id="rId3" tooltip="Hydrocarbon chain"/>
              </a:rPr>
              <a:t>hydrocarbon chain</a:t>
            </a:r>
            <a:r>
              <a:rPr lang="en-US" dirty="0">
                <a:latin typeface="Arial" charset="0"/>
                <a:cs typeface="Arial" charset="0"/>
              </a:rPr>
              <a:t> that terminates with a </a:t>
            </a:r>
            <a:r>
              <a:rPr lang="en-US" dirty="0">
                <a:latin typeface="Arial" charset="0"/>
                <a:cs typeface="Arial" charset="0"/>
                <a:hlinkClick r:id="rId4" tooltip="Carboxylic acid"/>
              </a:rPr>
              <a:t>carboxylic acid</a:t>
            </a:r>
            <a:r>
              <a:rPr lang="en-US" dirty="0">
                <a:latin typeface="Arial" charset="0"/>
                <a:cs typeface="Arial" charset="0"/>
              </a:rPr>
              <a:t> group</a:t>
            </a:r>
            <a:r>
              <a:rPr lang="en-US" dirty="0" smtClean="0">
                <a:latin typeface="Arial" charset="0"/>
                <a:cs typeface="Arial" charset="0"/>
              </a:rPr>
              <a:t>. The </a:t>
            </a:r>
            <a:r>
              <a:rPr lang="en-US" dirty="0">
                <a:latin typeface="Arial" charset="0"/>
                <a:cs typeface="Arial" charset="0"/>
              </a:rPr>
              <a:t>fatty acid structure is one of the most fundamental categories of biological lipids, and is commonly used as a building-block of more structurally complex lipids. </a:t>
            </a:r>
            <a:r>
              <a:rPr lang="en-US" dirty="0">
                <a:latin typeface="Arial" charset="0"/>
                <a:cs typeface="Times New Roman" pitchFamily="18" charset="0"/>
              </a:rPr>
              <a:t>Fatty acids are either:</a:t>
            </a:r>
          </a:p>
          <a:p>
            <a:pPr algn="ctr">
              <a:buFontTx/>
              <a:buChar char="•"/>
              <a:tabLst>
                <a:tab pos="457200" algn="l"/>
              </a:tabLst>
              <a:defRPr/>
            </a:pPr>
            <a:endParaRPr lang="en-US" sz="1800" dirty="0">
              <a:latin typeface="Arial" charset="0"/>
              <a:cs typeface="Arial" charset="0"/>
            </a:endParaRPr>
          </a:p>
          <a:p>
            <a:pPr algn="ctr">
              <a:tabLst>
                <a:tab pos="457200" algn="l"/>
              </a:tabLst>
              <a:defRPr/>
            </a:pPr>
            <a:r>
              <a:rPr lang="en-US" sz="2200" b="1" dirty="0">
                <a:solidFill>
                  <a:srgbClr val="FF0000"/>
                </a:solidFill>
                <a:latin typeface="Arial" charset="0"/>
                <a:cs typeface="Times New Roman" pitchFamily="18" charset="0"/>
              </a:rPr>
              <a:t>1) </a:t>
            </a:r>
            <a:r>
              <a:rPr lang="en-US" sz="2200" b="1" u="sng" dirty="0">
                <a:solidFill>
                  <a:srgbClr val="FF0000"/>
                </a:solidFill>
                <a:latin typeface="Arial" charset="0"/>
                <a:cs typeface="Times New Roman" pitchFamily="18" charset="0"/>
              </a:rPr>
              <a:t>Saturated</a:t>
            </a:r>
            <a:r>
              <a:rPr lang="en-US" sz="2200" dirty="0">
                <a:solidFill>
                  <a:srgbClr val="FF0000"/>
                </a:solidFill>
                <a:latin typeface="Arial" charset="0"/>
                <a:cs typeface="Times New Roman" pitchFamily="18" charset="0"/>
              </a:rPr>
              <a:t> </a:t>
            </a:r>
            <a:r>
              <a:rPr lang="en-US" dirty="0">
                <a:latin typeface="Arial" charset="0"/>
                <a:cs typeface="Times New Roman" pitchFamily="18" charset="0"/>
              </a:rPr>
              <a:t>fatty acids </a:t>
            </a:r>
            <a:r>
              <a:rPr lang="en-US" sz="2200" dirty="0">
                <a:latin typeface="Arial" charset="0"/>
                <a:cs typeface="Times New Roman" pitchFamily="18" charset="0"/>
              </a:rPr>
              <a:t> </a:t>
            </a:r>
            <a:r>
              <a:rPr lang="ar-EG" sz="2000" dirty="0">
                <a:solidFill>
                  <a:srgbClr val="FF0000"/>
                </a:solidFill>
                <a:latin typeface="Arial" charset="0"/>
                <a:cs typeface="Times New Roman" pitchFamily="18" charset="0"/>
              </a:rPr>
              <a:t>دهون مشبعة</a:t>
            </a:r>
            <a:endParaRPr lang="en-US" sz="2000" dirty="0">
              <a:solidFill>
                <a:srgbClr val="FF0000"/>
              </a:solidFill>
              <a:latin typeface="Arial" charset="0"/>
              <a:cs typeface="Times New Roman" pitchFamily="18" charset="0"/>
            </a:endParaRPr>
          </a:p>
          <a:p>
            <a:pPr algn="ctr">
              <a:buFontTx/>
              <a:buChar char="•"/>
              <a:tabLst>
                <a:tab pos="457200" algn="l"/>
              </a:tabLst>
              <a:defRPr/>
            </a:pPr>
            <a:endParaRPr lang="en-US" sz="1800" dirty="0">
              <a:solidFill>
                <a:srgbClr val="FF0000"/>
              </a:solidFill>
              <a:latin typeface="Arial" charset="0"/>
              <a:cs typeface="Arial" charset="0"/>
            </a:endParaRPr>
          </a:p>
          <a:p>
            <a:pPr algn="ctr">
              <a:tabLst>
                <a:tab pos="457200" algn="l"/>
              </a:tabLst>
              <a:defRPr/>
            </a:pPr>
            <a:r>
              <a:rPr lang="en-US" sz="2300" dirty="0">
                <a:latin typeface="+mn-lt"/>
                <a:cs typeface="+mn-cs"/>
              </a:rPr>
              <a:t>* The hydrocarbon chain </a:t>
            </a:r>
            <a:r>
              <a:rPr lang="en-US" sz="2300" b="1" dirty="0">
                <a:latin typeface="+mn-lt"/>
                <a:cs typeface="+mn-cs"/>
              </a:rPr>
              <a:t>without</a:t>
            </a:r>
            <a:r>
              <a:rPr lang="en-US" sz="2300" dirty="0">
                <a:latin typeface="+mn-lt"/>
                <a:cs typeface="+mn-cs"/>
              </a:rPr>
              <a:t> double bond (=).</a:t>
            </a:r>
          </a:p>
          <a:p>
            <a:pPr algn="ctr">
              <a:tabLst>
                <a:tab pos="457200" algn="l"/>
              </a:tabLst>
              <a:defRPr/>
            </a:pPr>
            <a:r>
              <a:rPr lang="en-US" sz="2300" dirty="0">
                <a:latin typeface="+mn-lt"/>
                <a:cs typeface="+mn-cs"/>
              </a:rPr>
              <a:t>* </a:t>
            </a:r>
            <a:r>
              <a:rPr lang="en-US" sz="2300" b="1" dirty="0">
                <a:latin typeface="+mn-lt"/>
                <a:cs typeface="+mn-cs"/>
              </a:rPr>
              <a:t>Solid</a:t>
            </a:r>
            <a:r>
              <a:rPr lang="en-US" sz="2300" dirty="0">
                <a:latin typeface="+mn-lt"/>
                <a:cs typeface="+mn-cs"/>
              </a:rPr>
              <a:t> at room temperature.</a:t>
            </a:r>
          </a:p>
          <a:p>
            <a:pPr algn="ctr">
              <a:tabLst>
                <a:tab pos="457200" algn="l"/>
              </a:tabLst>
              <a:defRPr/>
            </a:pPr>
            <a:r>
              <a:rPr lang="en-US" sz="2300" dirty="0">
                <a:latin typeface="+mn-lt"/>
                <a:cs typeface="+mn-cs"/>
              </a:rPr>
              <a:t>* </a:t>
            </a:r>
            <a:r>
              <a:rPr lang="en-US" sz="2300" b="1" dirty="0">
                <a:latin typeface="+mn-lt"/>
                <a:cs typeface="+mn-cs"/>
              </a:rPr>
              <a:t>High</a:t>
            </a:r>
            <a:r>
              <a:rPr lang="en-US" sz="2300" dirty="0">
                <a:latin typeface="+mn-lt"/>
                <a:cs typeface="+mn-cs"/>
              </a:rPr>
              <a:t> melting point.</a:t>
            </a:r>
          </a:p>
          <a:p>
            <a:pPr algn="ctr">
              <a:tabLst>
                <a:tab pos="457200" algn="l"/>
              </a:tabLst>
              <a:defRPr/>
            </a:pPr>
            <a:r>
              <a:rPr lang="en-US" sz="2300" dirty="0">
                <a:latin typeface="+mn-lt"/>
                <a:cs typeface="+mn-cs"/>
              </a:rPr>
              <a:t>* Occur in most animal fats.</a:t>
            </a:r>
          </a:p>
          <a:p>
            <a:pPr algn="ctr">
              <a:tabLst>
                <a:tab pos="457200" algn="l"/>
              </a:tabLst>
              <a:defRPr/>
            </a:pPr>
            <a:endParaRPr lang="en-US" sz="1800" dirty="0">
              <a:latin typeface="Arial" charset="0"/>
              <a:cs typeface="Arial" charset="0"/>
            </a:endParaRPr>
          </a:p>
          <a:p>
            <a:pPr algn="ctr">
              <a:tabLst>
                <a:tab pos="457200" algn="l"/>
              </a:tabLst>
              <a:defRPr/>
            </a:pPr>
            <a:r>
              <a:rPr lang="en-US" sz="2200" b="1" dirty="0">
                <a:solidFill>
                  <a:srgbClr val="FF0000"/>
                </a:solidFill>
                <a:latin typeface="Arial" charset="0"/>
                <a:cs typeface="Times New Roman" pitchFamily="18" charset="0"/>
              </a:rPr>
              <a:t>2) </a:t>
            </a:r>
            <a:r>
              <a:rPr lang="en-US" sz="2200" b="1" u="sng" dirty="0">
                <a:solidFill>
                  <a:srgbClr val="FF0000"/>
                </a:solidFill>
                <a:latin typeface="Arial" charset="0"/>
                <a:cs typeface="Times New Roman" pitchFamily="18" charset="0"/>
              </a:rPr>
              <a:t>Unsaturated</a:t>
            </a:r>
            <a:r>
              <a:rPr lang="en-US" sz="2200" dirty="0">
                <a:solidFill>
                  <a:srgbClr val="FF0000"/>
                </a:solidFill>
                <a:latin typeface="Arial" charset="0"/>
                <a:cs typeface="Times New Roman" pitchFamily="18" charset="0"/>
              </a:rPr>
              <a:t> </a:t>
            </a:r>
            <a:r>
              <a:rPr lang="en-US" dirty="0">
                <a:latin typeface="Arial" charset="0"/>
                <a:cs typeface="Times New Roman" pitchFamily="18" charset="0"/>
              </a:rPr>
              <a:t>fatty acids  </a:t>
            </a:r>
            <a:r>
              <a:rPr lang="ar-EG" sz="1800" dirty="0">
                <a:solidFill>
                  <a:srgbClr val="FF0000"/>
                </a:solidFill>
                <a:latin typeface="Arial" charset="0"/>
                <a:cs typeface="Times New Roman" pitchFamily="18" charset="0"/>
              </a:rPr>
              <a:t>دهون غير مشبعة</a:t>
            </a:r>
          </a:p>
          <a:p>
            <a:pPr algn="ctr">
              <a:buFontTx/>
              <a:buChar char="•"/>
              <a:tabLst>
                <a:tab pos="457200" algn="l"/>
              </a:tabLst>
              <a:defRPr/>
            </a:pPr>
            <a:endParaRPr lang="en-US" sz="1800" dirty="0">
              <a:solidFill>
                <a:srgbClr val="FF0000"/>
              </a:solidFill>
              <a:latin typeface="Arial" charset="0"/>
              <a:cs typeface="Arial" charset="0"/>
            </a:endParaRPr>
          </a:p>
          <a:p>
            <a:pPr algn="ctr">
              <a:tabLst>
                <a:tab pos="457200" algn="l"/>
              </a:tabLst>
              <a:defRPr/>
            </a:pPr>
            <a:r>
              <a:rPr lang="en-US" sz="1800" dirty="0">
                <a:solidFill>
                  <a:srgbClr val="333333"/>
                </a:solidFill>
                <a:latin typeface="Times New Roman" pitchFamily="18" charset="0"/>
                <a:cs typeface="Times New Roman" pitchFamily="18" charset="0"/>
              </a:rPr>
              <a:t>* </a:t>
            </a:r>
            <a:r>
              <a:rPr lang="en-US" sz="2300" dirty="0">
                <a:latin typeface="+mn-lt"/>
                <a:cs typeface="Times New Roman" pitchFamily="18" charset="0"/>
              </a:rPr>
              <a:t>The hydrocarbon chain </a:t>
            </a:r>
            <a:r>
              <a:rPr lang="en-US" sz="2300" b="1" dirty="0">
                <a:latin typeface="+mn-lt"/>
                <a:cs typeface="Times New Roman" pitchFamily="18" charset="0"/>
              </a:rPr>
              <a:t>contain one to more </a:t>
            </a:r>
            <a:r>
              <a:rPr lang="en-US" sz="2300" dirty="0">
                <a:latin typeface="+mn-lt"/>
                <a:cs typeface="Times New Roman" pitchFamily="18" charset="0"/>
              </a:rPr>
              <a:t>double bonds.</a:t>
            </a:r>
            <a:endParaRPr lang="en-US" sz="2300" dirty="0">
              <a:latin typeface="+mn-lt"/>
              <a:cs typeface="Arial" charset="0"/>
            </a:endParaRPr>
          </a:p>
          <a:p>
            <a:pPr algn="ctr">
              <a:tabLst>
                <a:tab pos="457200" algn="l"/>
              </a:tabLst>
              <a:defRPr/>
            </a:pPr>
            <a:r>
              <a:rPr lang="en-US" sz="2300" dirty="0">
                <a:latin typeface="+mn-lt"/>
                <a:cs typeface="Times New Roman" pitchFamily="18" charset="0"/>
              </a:rPr>
              <a:t>* </a:t>
            </a:r>
            <a:r>
              <a:rPr lang="en-US" sz="2300" b="1" dirty="0">
                <a:latin typeface="+mn-lt"/>
                <a:cs typeface="Times New Roman" pitchFamily="18" charset="0"/>
              </a:rPr>
              <a:t>Liquid</a:t>
            </a:r>
            <a:r>
              <a:rPr lang="en-US" sz="2300" dirty="0">
                <a:latin typeface="+mn-lt"/>
                <a:cs typeface="Times New Roman" pitchFamily="18" charset="0"/>
              </a:rPr>
              <a:t> at room temperature.</a:t>
            </a:r>
            <a:endParaRPr lang="en-US" sz="2300" dirty="0">
              <a:latin typeface="+mn-lt"/>
              <a:cs typeface="Arial" charset="0"/>
            </a:endParaRPr>
          </a:p>
          <a:p>
            <a:pPr algn="ctr">
              <a:tabLst>
                <a:tab pos="457200" algn="l"/>
              </a:tabLst>
              <a:defRPr/>
            </a:pPr>
            <a:r>
              <a:rPr lang="en-US" sz="2300" dirty="0">
                <a:latin typeface="+mn-lt"/>
                <a:cs typeface="Times New Roman" pitchFamily="18" charset="0"/>
              </a:rPr>
              <a:t>* </a:t>
            </a:r>
            <a:r>
              <a:rPr lang="en-US" sz="2300" b="1" dirty="0">
                <a:latin typeface="+mn-lt"/>
                <a:cs typeface="Times New Roman" pitchFamily="18" charset="0"/>
              </a:rPr>
              <a:t>Low</a:t>
            </a:r>
            <a:r>
              <a:rPr lang="en-US" sz="2300" dirty="0">
                <a:latin typeface="+mn-lt"/>
                <a:cs typeface="Times New Roman" pitchFamily="18" charset="0"/>
              </a:rPr>
              <a:t> melting point.</a:t>
            </a:r>
            <a:endParaRPr lang="en-US" sz="2300" dirty="0">
              <a:latin typeface="+mn-lt"/>
              <a:cs typeface="Arial" charset="0"/>
            </a:endParaRPr>
          </a:p>
          <a:p>
            <a:pPr algn="ctr">
              <a:tabLst>
                <a:tab pos="457200" algn="l"/>
              </a:tabLst>
              <a:defRPr/>
            </a:pPr>
            <a:r>
              <a:rPr lang="en-US" sz="2300" dirty="0">
                <a:latin typeface="+mn-lt"/>
                <a:cs typeface="Times New Roman" pitchFamily="18" charset="0"/>
              </a:rPr>
              <a:t>* Occur in most plant cells.</a:t>
            </a:r>
            <a:endParaRPr lang="en-US" sz="2300" dirty="0">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fade">
                                      <p:cBhvr>
                                        <p:cTn id="12" dur="2000"/>
                                        <p:tgtEl>
                                          <p:spTgt spid="235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animEffect transition="in" filter="fade">
                                      <p:cBhvr>
                                        <p:cTn id="17" dur="2000"/>
                                        <p:tgtEl>
                                          <p:spTgt spid="235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4">
                                            <p:txEl>
                                              <p:pRg st="5" end="5"/>
                                            </p:txEl>
                                          </p:spTgt>
                                        </p:tgtEl>
                                        <p:attrNameLst>
                                          <p:attrName>style.visibility</p:attrName>
                                        </p:attrNameLst>
                                      </p:cBhvr>
                                      <p:to>
                                        <p:strVal val="visible"/>
                                      </p:to>
                                    </p:set>
                                    <p:animEffect transition="in" filter="fade">
                                      <p:cBhvr>
                                        <p:cTn id="22" dur="2000"/>
                                        <p:tgtEl>
                                          <p:spTgt spid="2355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4">
                                            <p:txEl>
                                              <p:pRg st="6" end="6"/>
                                            </p:txEl>
                                          </p:spTgt>
                                        </p:tgtEl>
                                        <p:attrNameLst>
                                          <p:attrName>style.visibility</p:attrName>
                                        </p:attrNameLst>
                                      </p:cBhvr>
                                      <p:to>
                                        <p:strVal val="visible"/>
                                      </p:to>
                                    </p:set>
                                    <p:animEffect transition="in" filter="fade">
                                      <p:cBhvr>
                                        <p:cTn id="27" dur="2000"/>
                                        <p:tgtEl>
                                          <p:spTgt spid="2355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4">
                                            <p:txEl>
                                              <p:pRg st="7" end="7"/>
                                            </p:txEl>
                                          </p:spTgt>
                                        </p:tgtEl>
                                        <p:attrNameLst>
                                          <p:attrName>style.visibility</p:attrName>
                                        </p:attrNameLst>
                                      </p:cBhvr>
                                      <p:to>
                                        <p:strVal val="visible"/>
                                      </p:to>
                                    </p:set>
                                    <p:animEffect transition="in" filter="fade">
                                      <p:cBhvr>
                                        <p:cTn id="32" dur="2000"/>
                                        <p:tgtEl>
                                          <p:spTgt spid="2355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4">
                                            <p:txEl>
                                              <p:pRg st="9" end="9"/>
                                            </p:txEl>
                                          </p:spTgt>
                                        </p:tgtEl>
                                        <p:attrNameLst>
                                          <p:attrName>style.visibility</p:attrName>
                                        </p:attrNameLst>
                                      </p:cBhvr>
                                      <p:to>
                                        <p:strVal val="visible"/>
                                      </p:to>
                                    </p:set>
                                    <p:animEffect transition="in" filter="fade">
                                      <p:cBhvr>
                                        <p:cTn id="37" dur="2000"/>
                                        <p:tgtEl>
                                          <p:spTgt spid="2355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54">
                                            <p:txEl>
                                              <p:pRg st="11" end="11"/>
                                            </p:txEl>
                                          </p:spTgt>
                                        </p:tgtEl>
                                        <p:attrNameLst>
                                          <p:attrName>style.visibility</p:attrName>
                                        </p:attrNameLst>
                                      </p:cBhvr>
                                      <p:to>
                                        <p:strVal val="visible"/>
                                      </p:to>
                                    </p:set>
                                    <p:animEffect transition="in" filter="fade">
                                      <p:cBhvr>
                                        <p:cTn id="42" dur="2000"/>
                                        <p:tgtEl>
                                          <p:spTgt spid="2355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554">
                                            <p:txEl>
                                              <p:pRg st="12" end="12"/>
                                            </p:txEl>
                                          </p:spTgt>
                                        </p:tgtEl>
                                        <p:attrNameLst>
                                          <p:attrName>style.visibility</p:attrName>
                                        </p:attrNameLst>
                                      </p:cBhvr>
                                      <p:to>
                                        <p:strVal val="visible"/>
                                      </p:to>
                                    </p:set>
                                    <p:animEffect transition="in" filter="fade">
                                      <p:cBhvr>
                                        <p:cTn id="47" dur="2000"/>
                                        <p:tgtEl>
                                          <p:spTgt spid="2355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554">
                                            <p:txEl>
                                              <p:pRg st="13" end="13"/>
                                            </p:txEl>
                                          </p:spTgt>
                                        </p:tgtEl>
                                        <p:attrNameLst>
                                          <p:attrName>style.visibility</p:attrName>
                                        </p:attrNameLst>
                                      </p:cBhvr>
                                      <p:to>
                                        <p:strVal val="visible"/>
                                      </p:to>
                                    </p:set>
                                    <p:animEffect transition="in" filter="fade">
                                      <p:cBhvr>
                                        <p:cTn id="52" dur="2000"/>
                                        <p:tgtEl>
                                          <p:spTgt spid="2355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554">
                                            <p:txEl>
                                              <p:pRg st="14" end="14"/>
                                            </p:txEl>
                                          </p:spTgt>
                                        </p:tgtEl>
                                        <p:attrNameLst>
                                          <p:attrName>style.visibility</p:attrName>
                                        </p:attrNameLst>
                                      </p:cBhvr>
                                      <p:to>
                                        <p:strVal val="visible"/>
                                      </p:to>
                                    </p:set>
                                    <p:animEffect transition="in" filter="fade">
                                      <p:cBhvr>
                                        <p:cTn id="57" dur="2000"/>
                                        <p:tgtEl>
                                          <p:spTgt spid="2355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76200" y="76200"/>
            <a:ext cx="9220200" cy="2695575"/>
          </a:xfrm>
        </p:spPr>
        <p:txBody>
          <a:bodyPr/>
          <a:lstStyle/>
          <a:p>
            <a:pPr algn="ctr"/>
            <a:r>
              <a:rPr lang="en-US" sz="2400" u="sng" dirty="0" smtClean="0">
                <a:solidFill>
                  <a:srgbClr val="009999"/>
                </a:solidFill>
                <a:latin typeface="Arial" pitchFamily="34" charset="0"/>
              </a:rPr>
              <a:t>Phospholipids</a:t>
            </a:r>
            <a:r>
              <a:rPr lang="en-US" sz="2000" dirty="0" smtClean="0">
                <a:solidFill>
                  <a:schemeClr val="tx1"/>
                </a:solidFill>
                <a:latin typeface="Arial" pitchFamily="34" charset="0"/>
              </a:rPr>
              <a:t> </a:t>
            </a:r>
            <a:r>
              <a:rPr lang="en-US" sz="2200" b="0" dirty="0" smtClean="0">
                <a:solidFill>
                  <a:schemeClr val="tx1"/>
                </a:solidFill>
                <a:latin typeface="Arial" pitchFamily="34" charset="0"/>
              </a:rPr>
              <a:t>are class of lipids structurally similar to fats</a:t>
            </a:r>
            <a:r>
              <a:rPr lang="ar-EG" sz="2200" b="0" dirty="0" smtClean="0">
                <a:solidFill>
                  <a:schemeClr val="tx1"/>
                </a:solidFill>
                <a:latin typeface="Arial" pitchFamily="34" charset="0"/>
              </a:rPr>
              <a:t> </a:t>
            </a:r>
            <a:r>
              <a:rPr lang="en-US" sz="2200" b="0" dirty="0" smtClean="0">
                <a:solidFill>
                  <a:schemeClr val="tx1"/>
                </a:solidFill>
                <a:latin typeface="Arial" pitchFamily="34" charset="0"/>
              </a:rPr>
              <a:t>and a major (key) component of biological membranes (cell membranes) </a:t>
            </a:r>
            <a:r>
              <a:rPr lang="en-US" sz="2000" dirty="0" smtClean="0">
                <a:solidFill>
                  <a:schemeClr val="tx1"/>
                </a:solidFill>
                <a:latin typeface="Arial" pitchFamily="34" charset="0"/>
              </a:rPr>
              <a:t/>
            </a:r>
            <a:br>
              <a:rPr lang="en-US" sz="2000" dirty="0" smtClean="0">
                <a:solidFill>
                  <a:schemeClr val="tx1"/>
                </a:solidFill>
                <a:latin typeface="Arial" pitchFamily="34" charset="0"/>
              </a:rPr>
            </a:br>
            <a:r>
              <a:rPr lang="en-US" sz="2000" dirty="0" smtClean="0">
                <a:solidFill>
                  <a:schemeClr val="tx1"/>
                </a:solidFill>
                <a:latin typeface="Arial" pitchFamily="34" charset="0"/>
              </a:rPr>
              <a:t/>
            </a:r>
            <a:br>
              <a:rPr lang="en-US" sz="2000" dirty="0" smtClean="0">
                <a:solidFill>
                  <a:schemeClr val="tx1"/>
                </a:solidFill>
                <a:latin typeface="Arial" pitchFamily="34" charset="0"/>
              </a:rPr>
            </a:br>
            <a:r>
              <a:rPr lang="ar-SA" sz="2000" dirty="0" smtClean="0">
                <a:solidFill>
                  <a:srgbClr val="FF0000"/>
                </a:solidFill>
                <a:latin typeface="Arial" pitchFamily="34" charset="0"/>
              </a:rPr>
              <a:t> </a:t>
            </a:r>
            <a:r>
              <a:rPr lang="ar-SA" sz="2000" dirty="0" err="1" smtClean="0">
                <a:solidFill>
                  <a:srgbClr val="FF0000"/>
                </a:solidFill>
                <a:latin typeface="Arial" pitchFamily="34" charset="0"/>
              </a:rPr>
              <a:t>اللبيدات</a:t>
            </a:r>
            <a:r>
              <a:rPr lang="ar-SA" sz="2000" dirty="0" smtClean="0">
                <a:solidFill>
                  <a:srgbClr val="FF0000"/>
                </a:solidFill>
                <a:latin typeface="Arial" pitchFamily="34" charset="0"/>
              </a:rPr>
              <a:t> الفسفورية دهون </a:t>
            </a:r>
            <a:r>
              <a:rPr lang="ar-EG" sz="2000" dirty="0" smtClean="0">
                <a:solidFill>
                  <a:srgbClr val="FF0000"/>
                </a:solidFill>
                <a:latin typeface="Arial" pitchFamily="34" charset="0"/>
              </a:rPr>
              <a:t>من </a:t>
            </a:r>
            <a:r>
              <a:rPr lang="ar-SA" sz="2000" dirty="0" smtClean="0">
                <a:solidFill>
                  <a:srgbClr val="FF0000"/>
                </a:solidFill>
                <a:latin typeface="Arial" pitchFamily="34" charset="0"/>
              </a:rPr>
              <a:t>المكونات الأساسية ل</a:t>
            </a:r>
            <a:r>
              <a:rPr lang="ar-EG" sz="2000" dirty="0" smtClean="0">
                <a:solidFill>
                  <a:srgbClr val="FF0000"/>
                </a:solidFill>
                <a:latin typeface="Arial" pitchFamily="34" charset="0"/>
              </a:rPr>
              <a:t>لغشاء ا</a:t>
            </a:r>
            <a:r>
              <a:rPr lang="ar-SA" sz="2000" dirty="0" smtClean="0">
                <a:solidFill>
                  <a:srgbClr val="FF0000"/>
                </a:solidFill>
                <a:latin typeface="Arial" pitchFamily="34" charset="0"/>
              </a:rPr>
              <a:t>لخل</a:t>
            </a:r>
            <a:r>
              <a:rPr lang="ar-EG" sz="2000" dirty="0" err="1" smtClean="0">
                <a:solidFill>
                  <a:srgbClr val="FF0000"/>
                </a:solidFill>
                <a:latin typeface="Arial" pitchFamily="34" charset="0"/>
              </a:rPr>
              <a:t>وى</a:t>
            </a:r>
            <a:r>
              <a:rPr lang="ar-SA" sz="2000" dirty="0" smtClean="0">
                <a:solidFill>
                  <a:srgbClr val="FF0000"/>
                </a:solidFill>
                <a:latin typeface="Arial" pitchFamily="34" charset="0"/>
              </a:rPr>
              <a:t> حيث تتجمع على شكل طبقتين </a:t>
            </a:r>
            <a:r>
              <a:rPr lang="ar-EG" sz="2000" dirty="0" smtClean="0">
                <a:solidFill>
                  <a:srgbClr val="FF0000"/>
                </a:solidFill>
                <a:latin typeface="Arial" pitchFamily="34" charset="0"/>
              </a:rPr>
              <a:t/>
            </a:r>
            <a:br>
              <a:rPr lang="ar-EG" sz="2000" dirty="0" smtClean="0">
                <a:solidFill>
                  <a:srgbClr val="FF0000"/>
                </a:solidFill>
                <a:latin typeface="Arial" pitchFamily="34" charset="0"/>
              </a:rPr>
            </a:br>
            <a:r>
              <a:rPr lang="en-US" sz="2000" dirty="0" smtClean="0"/>
              <a:t> </a:t>
            </a:r>
            <a:br>
              <a:rPr lang="en-US" sz="2000" dirty="0" smtClean="0"/>
            </a:br>
            <a:r>
              <a:rPr lang="en-US" sz="2000" u="sng" dirty="0" smtClean="0">
                <a:solidFill>
                  <a:schemeClr val="tx1"/>
                </a:solidFill>
              </a:rPr>
              <a:t>Phospholipids </a:t>
            </a:r>
            <a:r>
              <a:rPr lang="en-US" sz="2000" dirty="0" smtClean="0">
                <a:solidFill>
                  <a:schemeClr val="tx1"/>
                </a:solidFill>
              </a:rPr>
              <a:t>contain (</a:t>
            </a:r>
            <a:r>
              <a:rPr lang="en-US" sz="2200" dirty="0" smtClean="0">
                <a:solidFill>
                  <a:schemeClr val="tx1"/>
                </a:solidFill>
              </a:rPr>
              <a:t>2</a:t>
            </a:r>
            <a:r>
              <a:rPr lang="en-US" sz="2000" dirty="0" smtClean="0">
                <a:solidFill>
                  <a:schemeClr val="tx1"/>
                </a:solidFill>
              </a:rPr>
              <a:t>) fatty acids attached to glycerol.</a:t>
            </a:r>
            <a:r>
              <a:rPr lang="ar-EG" sz="2000" dirty="0" smtClean="0">
                <a:solidFill>
                  <a:schemeClr val="tx1"/>
                </a:solidFill>
              </a:rPr>
              <a:t/>
            </a:r>
            <a:br>
              <a:rPr lang="ar-EG" sz="2000" dirty="0" smtClean="0">
                <a:solidFill>
                  <a:schemeClr val="tx1"/>
                </a:solidFill>
              </a:rPr>
            </a:br>
            <a:r>
              <a:rPr lang="en-US" sz="2000" dirty="0" smtClean="0"/>
              <a:t/>
            </a:r>
            <a:br>
              <a:rPr lang="en-US" sz="2000" dirty="0" smtClean="0"/>
            </a:br>
            <a:r>
              <a:rPr lang="ar-EG" sz="2000" dirty="0" smtClean="0">
                <a:solidFill>
                  <a:srgbClr val="FF0000"/>
                </a:solidFill>
              </a:rPr>
              <a:t>تتكون </a:t>
            </a:r>
            <a:r>
              <a:rPr lang="ar-EG" sz="2000" dirty="0" err="1" smtClean="0">
                <a:solidFill>
                  <a:srgbClr val="FF0000"/>
                </a:solidFill>
              </a:rPr>
              <a:t>اللبيدات</a:t>
            </a:r>
            <a:r>
              <a:rPr lang="ar-EG" sz="2000" dirty="0" smtClean="0">
                <a:solidFill>
                  <a:srgbClr val="FF0000"/>
                </a:solidFill>
              </a:rPr>
              <a:t> </a:t>
            </a:r>
            <a:r>
              <a:rPr lang="ar-EG" sz="2000" dirty="0" err="1" smtClean="0">
                <a:solidFill>
                  <a:srgbClr val="FF0000"/>
                </a:solidFill>
              </a:rPr>
              <a:t>الفوسفورية</a:t>
            </a:r>
            <a:r>
              <a:rPr lang="ar-EG" sz="2000" dirty="0" smtClean="0">
                <a:solidFill>
                  <a:srgbClr val="FF0000"/>
                </a:solidFill>
              </a:rPr>
              <a:t> من حمضيين </a:t>
            </a:r>
            <a:r>
              <a:rPr lang="ar-EG" sz="2000" dirty="0" err="1" smtClean="0">
                <a:solidFill>
                  <a:srgbClr val="FF0000"/>
                </a:solidFill>
              </a:rPr>
              <a:t>دهنيين</a:t>
            </a:r>
            <a:r>
              <a:rPr lang="ar-EG" sz="2000" dirty="0" smtClean="0">
                <a:solidFill>
                  <a:srgbClr val="FF0000"/>
                </a:solidFill>
              </a:rPr>
              <a:t> مع </a:t>
            </a:r>
            <a:r>
              <a:rPr lang="ar-EG" sz="2000" dirty="0" err="1" smtClean="0">
                <a:solidFill>
                  <a:srgbClr val="FF0000"/>
                </a:solidFill>
              </a:rPr>
              <a:t>جليسرول</a:t>
            </a:r>
            <a:r>
              <a:rPr lang="en-US" sz="2000" dirty="0" smtClean="0">
                <a:solidFill>
                  <a:srgbClr val="FF0000"/>
                </a:solidFill>
              </a:rPr>
              <a:t/>
            </a:r>
            <a:br>
              <a:rPr lang="en-US" sz="2000" dirty="0" smtClean="0">
                <a:solidFill>
                  <a:srgbClr val="FF0000"/>
                </a:solidFill>
              </a:rPr>
            </a:br>
            <a:endParaRPr lang="en-US" sz="2000" dirty="0" smtClean="0">
              <a:solidFill>
                <a:srgbClr val="FF0000"/>
              </a:solidFill>
              <a:latin typeface="Arial" pitchFamily="34" charset="0"/>
              <a:ea typeface="Arial Unicode MS" pitchFamily="34" charset="-128"/>
              <a:cs typeface="Arial Unicode MS" pitchFamily="34" charset="-128"/>
            </a:endParaRPr>
          </a:p>
        </p:txBody>
      </p:sp>
      <p:pic>
        <p:nvPicPr>
          <p:cNvPr id="24579" name="Picture 10" descr="03_09aPhospholipidMem-U"/>
          <p:cNvPicPr>
            <a:picLocks noChangeAspect="1" noChangeArrowheads="1"/>
          </p:cNvPicPr>
          <p:nvPr/>
        </p:nvPicPr>
        <p:blipFill>
          <a:blip r:embed="rId2" cstate="print"/>
          <a:srcRect/>
          <a:stretch>
            <a:fillRect/>
          </a:stretch>
        </p:blipFill>
        <p:spPr bwMode="auto">
          <a:xfrm>
            <a:off x="152400" y="3587750"/>
            <a:ext cx="3875088" cy="2965450"/>
          </a:xfrm>
          <a:prstGeom prst="rect">
            <a:avLst/>
          </a:prstGeom>
          <a:noFill/>
          <a:ln w="9525">
            <a:noFill/>
            <a:miter lim="800000"/>
            <a:headEnd/>
            <a:tailEnd/>
          </a:ln>
        </p:spPr>
      </p:pic>
      <p:sp>
        <p:nvSpPr>
          <p:cNvPr id="24580" name="Text Box 11"/>
          <p:cNvSpPr txBox="1">
            <a:spLocks noChangeArrowheads="1"/>
          </p:cNvSpPr>
          <p:nvPr/>
        </p:nvSpPr>
        <p:spPr bwMode="auto">
          <a:xfrm>
            <a:off x="2514600" y="3617913"/>
            <a:ext cx="965200" cy="382587"/>
          </a:xfrm>
          <a:prstGeom prst="rect">
            <a:avLst/>
          </a:prstGeom>
          <a:noFill/>
          <a:ln w="9525">
            <a:noFill/>
            <a:miter lim="800000"/>
            <a:headEnd/>
            <a:tailEnd/>
          </a:ln>
        </p:spPr>
        <p:txBody>
          <a:bodyPr wrap="none" lIns="0" tIns="0" rIns="0" bIns="0"/>
          <a:lstStyle/>
          <a:p>
            <a:pPr>
              <a:lnSpc>
                <a:spcPct val="90000"/>
              </a:lnSpc>
            </a:pPr>
            <a:r>
              <a:rPr lang="en-US" sz="1400" b="1">
                <a:cs typeface="Times New Roman" pitchFamily="18" charset="0"/>
              </a:rPr>
              <a:t>Water</a:t>
            </a:r>
            <a:r>
              <a:rPr lang="ar-SA" sz="1400" b="1"/>
              <a:t>ماء </a:t>
            </a:r>
            <a:endParaRPr lang="en-US" sz="1400" b="1"/>
          </a:p>
        </p:txBody>
      </p:sp>
      <p:sp>
        <p:nvSpPr>
          <p:cNvPr id="24581" name="Text Box 12"/>
          <p:cNvSpPr txBox="1">
            <a:spLocks noChangeArrowheads="1"/>
          </p:cNvSpPr>
          <p:nvPr/>
        </p:nvSpPr>
        <p:spPr bwMode="auto">
          <a:xfrm>
            <a:off x="-85725" y="4976813"/>
            <a:ext cx="1990725" cy="679450"/>
          </a:xfrm>
          <a:prstGeom prst="rect">
            <a:avLst/>
          </a:prstGeom>
          <a:noFill/>
          <a:ln w="9525">
            <a:noFill/>
            <a:miter lim="800000"/>
            <a:headEnd/>
            <a:tailEnd/>
          </a:ln>
        </p:spPr>
        <p:txBody>
          <a:bodyPr wrap="none" lIns="0" tIns="0" rIns="0" bIns="0"/>
          <a:lstStyle/>
          <a:p>
            <a:pPr algn="ctr">
              <a:lnSpc>
                <a:spcPct val="90000"/>
              </a:lnSpc>
            </a:pPr>
            <a:r>
              <a:rPr lang="en-US" sz="1500" b="1">
                <a:cs typeface="Times New Roman" pitchFamily="18" charset="0"/>
              </a:rPr>
              <a:t>Hydrophobic</a:t>
            </a:r>
          </a:p>
          <a:p>
            <a:pPr algn="ctr">
              <a:lnSpc>
                <a:spcPct val="90000"/>
              </a:lnSpc>
            </a:pPr>
            <a:r>
              <a:rPr lang="en-US" sz="1500" b="1">
                <a:cs typeface="Times New Roman" pitchFamily="18" charset="0"/>
              </a:rPr>
              <a:t>tails</a:t>
            </a:r>
            <a:endParaRPr lang="ar-SA" sz="1500" b="1"/>
          </a:p>
          <a:p>
            <a:pPr algn="ctr">
              <a:lnSpc>
                <a:spcPct val="90000"/>
              </a:lnSpc>
            </a:pPr>
            <a:r>
              <a:rPr lang="ar-SA" sz="1500" b="1"/>
              <a:t>ذيول كارهة للماء</a:t>
            </a:r>
            <a:endParaRPr lang="en-US" sz="1500" b="1"/>
          </a:p>
        </p:txBody>
      </p:sp>
      <p:sp>
        <p:nvSpPr>
          <p:cNvPr id="24582" name="Text Box 13"/>
          <p:cNvSpPr txBox="1">
            <a:spLocks noChangeArrowheads="1"/>
          </p:cNvSpPr>
          <p:nvPr/>
        </p:nvSpPr>
        <p:spPr bwMode="auto">
          <a:xfrm>
            <a:off x="-90488" y="3683000"/>
            <a:ext cx="1990726" cy="679450"/>
          </a:xfrm>
          <a:prstGeom prst="rect">
            <a:avLst/>
          </a:prstGeom>
          <a:noFill/>
          <a:ln w="9525">
            <a:noFill/>
            <a:miter lim="800000"/>
            <a:headEnd/>
            <a:tailEnd/>
          </a:ln>
        </p:spPr>
        <p:txBody>
          <a:bodyPr wrap="none" lIns="0" tIns="0" rIns="0" bIns="0"/>
          <a:lstStyle/>
          <a:p>
            <a:pPr algn="ctr">
              <a:lnSpc>
                <a:spcPct val="90000"/>
              </a:lnSpc>
            </a:pPr>
            <a:r>
              <a:rPr lang="en-US" sz="1500" b="1">
                <a:cs typeface="Times New Roman" pitchFamily="18" charset="0"/>
              </a:rPr>
              <a:t>Hydrophilic</a:t>
            </a:r>
          </a:p>
          <a:p>
            <a:pPr algn="ctr">
              <a:lnSpc>
                <a:spcPct val="90000"/>
              </a:lnSpc>
            </a:pPr>
            <a:r>
              <a:rPr lang="en-US" sz="1500" b="1">
                <a:cs typeface="Times New Roman" pitchFamily="18" charset="0"/>
              </a:rPr>
              <a:t>heads</a:t>
            </a:r>
            <a:endParaRPr lang="ar-SA" sz="1500" b="1"/>
          </a:p>
          <a:p>
            <a:pPr algn="ctr">
              <a:lnSpc>
                <a:spcPct val="90000"/>
              </a:lnSpc>
            </a:pPr>
            <a:r>
              <a:rPr lang="ar-SA" sz="1500" b="1"/>
              <a:t>رؤس محبة للماء</a:t>
            </a:r>
            <a:endParaRPr lang="en-US" sz="1500" b="1"/>
          </a:p>
        </p:txBody>
      </p:sp>
      <p:sp>
        <p:nvSpPr>
          <p:cNvPr id="24583" name="Text Box 14"/>
          <p:cNvSpPr txBox="1">
            <a:spLocks noChangeArrowheads="1"/>
          </p:cNvSpPr>
          <p:nvPr/>
        </p:nvSpPr>
        <p:spPr bwMode="auto">
          <a:xfrm>
            <a:off x="2667000" y="6094413"/>
            <a:ext cx="965200" cy="382587"/>
          </a:xfrm>
          <a:prstGeom prst="rect">
            <a:avLst/>
          </a:prstGeom>
          <a:noFill/>
          <a:ln w="9525">
            <a:noFill/>
            <a:miter lim="800000"/>
            <a:headEnd/>
            <a:tailEnd/>
          </a:ln>
        </p:spPr>
        <p:txBody>
          <a:bodyPr wrap="none" lIns="0" tIns="0" rIns="0" bIns="0"/>
          <a:lstStyle/>
          <a:p>
            <a:pPr>
              <a:lnSpc>
                <a:spcPct val="90000"/>
              </a:lnSpc>
            </a:pPr>
            <a:r>
              <a:rPr lang="en-US" sz="1400" b="1">
                <a:cs typeface="Times New Roman" pitchFamily="18" charset="0"/>
              </a:rPr>
              <a:t>Water</a:t>
            </a:r>
            <a:r>
              <a:rPr lang="ar-SA" sz="1400" b="1"/>
              <a:t>ماء </a:t>
            </a:r>
            <a:endParaRPr lang="en-US" sz="1400" b="1"/>
          </a:p>
        </p:txBody>
      </p:sp>
      <p:sp>
        <p:nvSpPr>
          <p:cNvPr id="24584" name="Line 15"/>
          <p:cNvSpPr>
            <a:spLocks noChangeShapeType="1"/>
          </p:cNvSpPr>
          <p:nvPr/>
        </p:nvSpPr>
        <p:spPr bwMode="auto">
          <a:xfrm>
            <a:off x="1524000" y="4200525"/>
            <a:ext cx="561975" cy="0"/>
          </a:xfrm>
          <a:prstGeom prst="line">
            <a:avLst/>
          </a:prstGeom>
          <a:noFill/>
          <a:ln w="25400">
            <a:solidFill>
              <a:schemeClr val="tx1"/>
            </a:solidFill>
            <a:round/>
            <a:headEnd/>
            <a:tailEnd/>
          </a:ln>
        </p:spPr>
        <p:txBody>
          <a:bodyPr wrap="none" anchor="ctr"/>
          <a:lstStyle/>
          <a:p>
            <a:endParaRPr lang="en-US"/>
          </a:p>
        </p:txBody>
      </p:sp>
      <p:sp>
        <p:nvSpPr>
          <p:cNvPr id="24585" name="Line 16"/>
          <p:cNvSpPr>
            <a:spLocks noChangeShapeType="1"/>
          </p:cNvSpPr>
          <p:nvPr/>
        </p:nvSpPr>
        <p:spPr bwMode="auto">
          <a:xfrm>
            <a:off x="1955800" y="5276850"/>
            <a:ext cx="482600" cy="57150"/>
          </a:xfrm>
          <a:prstGeom prst="line">
            <a:avLst/>
          </a:prstGeom>
          <a:noFill/>
          <a:ln w="25400">
            <a:solidFill>
              <a:schemeClr val="tx1"/>
            </a:solidFill>
            <a:round/>
            <a:headEnd/>
            <a:tailEnd/>
          </a:ln>
        </p:spPr>
        <p:txBody>
          <a:bodyPr wrap="none" anchor="ctr"/>
          <a:lstStyle/>
          <a:p>
            <a:endParaRPr lang="en-US"/>
          </a:p>
        </p:txBody>
      </p:sp>
      <p:sp>
        <p:nvSpPr>
          <p:cNvPr id="24586" name="Line 17"/>
          <p:cNvSpPr>
            <a:spLocks noChangeShapeType="1"/>
          </p:cNvSpPr>
          <p:nvPr/>
        </p:nvSpPr>
        <p:spPr bwMode="auto">
          <a:xfrm flipV="1">
            <a:off x="1952625" y="4876800"/>
            <a:ext cx="485775" cy="403225"/>
          </a:xfrm>
          <a:prstGeom prst="line">
            <a:avLst/>
          </a:prstGeom>
          <a:noFill/>
          <a:ln w="25400">
            <a:solidFill>
              <a:schemeClr val="tx1"/>
            </a:solidFill>
            <a:round/>
            <a:headEnd/>
            <a:tailEnd/>
          </a:ln>
        </p:spPr>
        <p:txBody>
          <a:bodyPr wrap="none" anchor="ctr"/>
          <a:lstStyle/>
          <a:p>
            <a:endParaRPr lang="en-US"/>
          </a:p>
        </p:txBody>
      </p:sp>
      <p:sp>
        <p:nvSpPr>
          <p:cNvPr id="24587" name="Rectangle 18"/>
          <p:cNvSpPr>
            <a:spLocks noChangeArrowheads="1"/>
          </p:cNvSpPr>
          <p:nvPr/>
        </p:nvSpPr>
        <p:spPr bwMode="auto">
          <a:xfrm>
            <a:off x="838200" y="2828925"/>
            <a:ext cx="3325813" cy="523875"/>
          </a:xfrm>
          <a:prstGeom prst="rect">
            <a:avLst/>
          </a:prstGeom>
          <a:noFill/>
          <a:ln w="9525">
            <a:solidFill>
              <a:srgbClr val="008080"/>
            </a:solidFill>
            <a:miter lim="800000"/>
            <a:headEnd/>
            <a:tailEnd/>
          </a:ln>
        </p:spPr>
        <p:txBody>
          <a:bodyPr wrap="none">
            <a:spAutoFit/>
          </a:bodyPr>
          <a:lstStyle/>
          <a:p>
            <a:pPr algn="ctr"/>
            <a:r>
              <a:rPr lang="en-US" sz="1400" b="1">
                <a:solidFill>
                  <a:schemeClr val="hlink"/>
                </a:solidFill>
                <a:cs typeface="Times New Roman" pitchFamily="18" charset="0"/>
              </a:rPr>
              <a:t>Section of a phospholipid membrane</a:t>
            </a:r>
            <a:endParaRPr lang="ar-SA" sz="1400" b="1">
              <a:solidFill>
                <a:schemeClr val="hlink"/>
              </a:solidFill>
            </a:endParaRPr>
          </a:p>
          <a:p>
            <a:pPr algn="ctr"/>
            <a:r>
              <a:rPr lang="ar-SA" sz="1400" b="1">
                <a:solidFill>
                  <a:schemeClr val="hlink"/>
                </a:solidFill>
              </a:rPr>
              <a:t>قطاع في غشاء لبيدي فسفوري</a:t>
            </a:r>
            <a:endParaRPr lang="en-US" sz="1400" b="1">
              <a:solidFill>
                <a:schemeClr val="hlink"/>
              </a:solidFill>
            </a:endParaRPr>
          </a:p>
        </p:txBody>
      </p:sp>
      <p:sp>
        <p:nvSpPr>
          <p:cNvPr id="24588" name="Text Box 19"/>
          <p:cNvSpPr txBox="1">
            <a:spLocks noChangeArrowheads="1"/>
          </p:cNvSpPr>
          <p:nvPr/>
        </p:nvSpPr>
        <p:spPr bwMode="auto">
          <a:xfrm>
            <a:off x="3962400" y="3429000"/>
            <a:ext cx="1298575" cy="954088"/>
          </a:xfrm>
          <a:prstGeom prst="rect">
            <a:avLst/>
          </a:prstGeom>
          <a:noFill/>
          <a:ln w="9525">
            <a:noFill/>
            <a:miter lim="800000"/>
            <a:headEnd/>
            <a:tailEnd/>
          </a:ln>
        </p:spPr>
        <p:txBody>
          <a:bodyPr wrap="none">
            <a:spAutoFit/>
          </a:bodyPr>
          <a:lstStyle/>
          <a:p>
            <a:pPr algn="ctr"/>
            <a:r>
              <a:rPr lang="ar-SA" sz="1400" b="1"/>
              <a:t>السطح الخارجي</a:t>
            </a:r>
          </a:p>
          <a:p>
            <a:pPr algn="ctr"/>
            <a:r>
              <a:rPr lang="ar-SA" sz="1400" b="1"/>
              <a:t>للخلية</a:t>
            </a:r>
            <a:endParaRPr lang="en-US" sz="1400" b="1"/>
          </a:p>
          <a:p>
            <a:pPr algn="ctr"/>
            <a:r>
              <a:rPr lang="en-US" sz="1400" b="1"/>
              <a:t>Cell external </a:t>
            </a:r>
          </a:p>
          <a:p>
            <a:pPr algn="ctr"/>
            <a:r>
              <a:rPr lang="en-US" sz="1400" b="1"/>
              <a:t>surface</a:t>
            </a:r>
          </a:p>
        </p:txBody>
      </p:sp>
      <p:sp>
        <p:nvSpPr>
          <p:cNvPr id="24589" name="Line 20"/>
          <p:cNvSpPr>
            <a:spLocks noChangeShapeType="1"/>
          </p:cNvSpPr>
          <p:nvPr/>
        </p:nvSpPr>
        <p:spPr bwMode="auto">
          <a:xfrm>
            <a:off x="3810000" y="3810000"/>
            <a:ext cx="425450" cy="0"/>
          </a:xfrm>
          <a:prstGeom prst="line">
            <a:avLst/>
          </a:prstGeom>
          <a:noFill/>
          <a:ln w="38100">
            <a:solidFill>
              <a:schemeClr val="tx1"/>
            </a:solidFill>
            <a:round/>
            <a:headEnd/>
            <a:tailEnd/>
          </a:ln>
        </p:spPr>
        <p:txBody>
          <a:bodyPr/>
          <a:lstStyle/>
          <a:p>
            <a:endParaRPr lang="en-US"/>
          </a:p>
        </p:txBody>
      </p:sp>
      <p:sp>
        <p:nvSpPr>
          <p:cNvPr id="24590" name="Line 21"/>
          <p:cNvSpPr>
            <a:spLocks noChangeShapeType="1"/>
          </p:cNvSpPr>
          <p:nvPr/>
        </p:nvSpPr>
        <p:spPr bwMode="auto">
          <a:xfrm>
            <a:off x="3810000" y="6172200"/>
            <a:ext cx="425450" cy="0"/>
          </a:xfrm>
          <a:prstGeom prst="line">
            <a:avLst/>
          </a:prstGeom>
          <a:noFill/>
          <a:ln w="38100">
            <a:solidFill>
              <a:schemeClr val="tx1"/>
            </a:solidFill>
            <a:round/>
            <a:headEnd/>
            <a:tailEnd/>
          </a:ln>
        </p:spPr>
        <p:txBody>
          <a:bodyPr/>
          <a:lstStyle/>
          <a:p>
            <a:endParaRPr lang="en-US"/>
          </a:p>
        </p:txBody>
      </p:sp>
      <p:sp>
        <p:nvSpPr>
          <p:cNvPr id="24591" name="Text Box 22"/>
          <p:cNvSpPr txBox="1">
            <a:spLocks noChangeArrowheads="1"/>
          </p:cNvSpPr>
          <p:nvPr/>
        </p:nvSpPr>
        <p:spPr bwMode="auto">
          <a:xfrm>
            <a:off x="3962400" y="5751513"/>
            <a:ext cx="1258888" cy="954087"/>
          </a:xfrm>
          <a:prstGeom prst="rect">
            <a:avLst/>
          </a:prstGeom>
          <a:noFill/>
          <a:ln w="9525">
            <a:noFill/>
            <a:miter lim="800000"/>
            <a:headEnd/>
            <a:tailEnd/>
          </a:ln>
        </p:spPr>
        <p:txBody>
          <a:bodyPr wrap="none">
            <a:spAutoFit/>
          </a:bodyPr>
          <a:lstStyle/>
          <a:p>
            <a:pPr algn="ctr"/>
            <a:r>
              <a:rPr lang="ar-SA" sz="1400" b="1"/>
              <a:t>السطح الداخلي</a:t>
            </a:r>
          </a:p>
          <a:p>
            <a:pPr algn="ctr"/>
            <a:r>
              <a:rPr lang="ar-SA" sz="1400" b="1"/>
              <a:t>للخلية</a:t>
            </a:r>
            <a:endParaRPr lang="en-US" sz="1400" b="1"/>
          </a:p>
          <a:p>
            <a:pPr algn="ctr"/>
            <a:r>
              <a:rPr lang="en-US" sz="1400" b="1"/>
              <a:t>Cell internal </a:t>
            </a:r>
          </a:p>
          <a:p>
            <a:pPr algn="ctr"/>
            <a:r>
              <a:rPr lang="en-US" sz="1400" b="1"/>
              <a:t>surface</a:t>
            </a:r>
          </a:p>
        </p:txBody>
      </p:sp>
      <p:pic>
        <p:nvPicPr>
          <p:cNvPr id="24592" name="Picture 17" descr="File:Phospholipid TvanBrussel.jpg"/>
          <p:cNvPicPr>
            <a:picLocks noChangeAspect="1" noChangeArrowheads="1"/>
          </p:cNvPicPr>
          <p:nvPr/>
        </p:nvPicPr>
        <p:blipFill>
          <a:blip r:embed="rId3" cstate="print"/>
          <a:srcRect/>
          <a:stretch>
            <a:fillRect/>
          </a:stretch>
        </p:blipFill>
        <p:spPr bwMode="auto">
          <a:xfrm>
            <a:off x="5181600" y="2819400"/>
            <a:ext cx="38862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ox(in)">
                                      <p:cBhvr>
                                        <p:cTn id="1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609600" y="533400"/>
            <a:ext cx="8610600" cy="914400"/>
          </a:xfrm>
        </p:spPr>
        <p:txBody>
          <a:bodyPr/>
          <a:lstStyle/>
          <a:p>
            <a:pPr marL="687388" indent="-687388"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Phospholipids, waxes, and steroids are lipids with a variety of functions</a:t>
            </a:r>
          </a:p>
        </p:txBody>
      </p:sp>
      <p:sp>
        <p:nvSpPr>
          <p:cNvPr id="20483" name="Rectangle 2"/>
          <p:cNvSpPr>
            <a:spLocks noGrp="1" noChangeArrowheads="1"/>
          </p:cNvSpPr>
          <p:nvPr>
            <p:ph idx="1"/>
          </p:nvPr>
        </p:nvSpPr>
        <p:spPr>
          <a:xfrm>
            <a:off x="266700" y="271463"/>
            <a:ext cx="8610600" cy="2700337"/>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Phospholipids are structurally similar to fats and are major component of cell membranes.</a:t>
            </a:r>
          </a:p>
          <a:p>
            <a:pPr eaLnBrk="1" hangingPunct="1"/>
            <a:r>
              <a:rPr lang="en-US" altLang="ar-SA" smtClean="0">
                <a:latin typeface="Arial Unicode MS" pitchFamily="34" charset="-128"/>
                <a:ea typeface="Arial Unicode MS" pitchFamily="34" charset="-128"/>
                <a:cs typeface="Arial Unicode MS" pitchFamily="34" charset="-128"/>
              </a:rPr>
              <a:t>Fats contain (3) fatty acids attached to glycerol but phospholipids contain (2) fatty acids attached to glycerol.</a:t>
            </a:r>
          </a:p>
        </p:txBody>
      </p:sp>
      <p:pic>
        <p:nvPicPr>
          <p:cNvPr id="20484" name="Picture 6"/>
          <p:cNvPicPr>
            <a:picLocks noChangeAspect="1" noChangeArrowheads="1"/>
          </p:cNvPicPr>
          <p:nvPr/>
        </p:nvPicPr>
        <p:blipFill>
          <a:blip r:embed="rId2">
            <a:extLst>
              <a:ext uri="{28A0092B-C50C-407E-A947-70E740481C1C}">
                <a14:useLocalDpi xmlns:a14="http://schemas.microsoft.com/office/drawing/2010/main" val="0"/>
              </a:ext>
            </a:extLst>
          </a:blip>
          <a:srcRect b="5637"/>
          <a:stretch>
            <a:fillRect/>
          </a:stretch>
        </p:blipFill>
        <p:spPr bwMode="auto">
          <a:xfrm>
            <a:off x="2667000" y="3349625"/>
            <a:ext cx="58674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76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81000" y="457200"/>
            <a:ext cx="8610600" cy="914400"/>
          </a:xfrm>
        </p:spPr>
        <p:txBody>
          <a:bodyPr/>
          <a:lstStyle/>
          <a:p>
            <a:pPr marL="863600" indent="-863600" eaLnBrk="1" hangingPunct="1"/>
            <a:r>
              <a:rPr lang="en-US" sz="3500" smtClean="0">
                <a:solidFill>
                  <a:schemeClr val="bg1"/>
                </a:solidFill>
                <a:latin typeface="Arial Unicode MS" pitchFamily="34" charset="-128"/>
                <a:ea typeface="Arial Unicode MS" pitchFamily="34" charset="-128"/>
                <a:cs typeface="Arial Unicode MS" pitchFamily="34" charset="-128"/>
              </a:rPr>
              <a:t>Connection: Anabolic steroids and related substances pose health risks</a:t>
            </a:r>
          </a:p>
        </p:txBody>
      </p:sp>
      <p:sp>
        <p:nvSpPr>
          <p:cNvPr id="25603" name="Rectangle 2"/>
          <p:cNvSpPr>
            <a:spLocks noGrp="1" noChangeArrowheads="1"/>
          </p:cNvSpPr>
          <p:nvPr>
            <p:ph idx="1"/>
          </p:nvPr>
        </p:nvSpPr>
        <p:spPr>
          <a:xfrm>
            <a:off x="76200" y="96837"/>
            <a:ext cx="8915400" cy="7294563"/>
          </a:xfrm>
        </p:spPr>
        <p:txBody>
          <a:bodyPr/>
          <a:lstStyle/>
          <a:p>
            <a:pPr eaLnBrk="1" hangingPunct="1"/>
            <a:r>
              <a:rPr lang="en-US" sz="2600" b="1" dirty="0" smtClean="0">
                <a:solidFill>
                  <a:srgbClr val="009999"/>
                </a:solidFill>
                <a:latin typeface="Arial Unicode MS" pitchFamily="34" charset="-128"/>
                <a:ea typeface="Arial Unicode MS" pitchFamily="34" charset="-128"/>
                <a:cs typeface="Arial Unicode MS" pitchFamily="34" charset="-128"/>
              </a:rPr>
              <a:t>Steroids</a:t>
            </a:r>
            <a:r>
              <a:rPr lang="en-US" sz="2600" b="1" dirty="0" smtClean="0">
                <a:latin typeface="Arial Unicode MS" pitchFamily="34" charset="-128"/>
                <a:ea typeface="Arial Unicode MS" pitchFamily="34" charset="-128"/>
                <a:cs typeface="Arial Unicode MS" pitchFamily="34" charset="-128"/>
              </a:rPr>
              <a:t> (</a:t>
            </a:r>
            <a:r>
              <a:rPr lang="en-US" sz="2800" i="1" dirty="0" smtClean="0"/>
              <a:t>stereos</a:t>
            </a:r>
            <a:r>
              <a:rPr lang="en-US" sz="2800" dirty="0" smtClean="0"/>
              <a:t> = solid) </a:t>
            </a:r>
            <a:r>
              <a:rPr lang="en-US" sz="2500" dirty="0" smtClean="0">
                <a:latin typeface="Arial Unicode MS" pitchFamily="34" charset="-128"/>
                <a:ea typeface="Arial Unicode MS" pitchFamily="34" charset="-128"/>
                <a:cs typeface="Arial Unicode MS" pitchFamily="34" charset="-128"/>
              </a:rPr>
              <a:t>are lipids in which carbon skeleton contains (</a:t>
            </a:r>
            <a:r>
              <a:rPr lang="en-US" sz="2500" b="1" dirty="0" smtClean="0">
                <a:latin typeface="Arial Unicode MS" pitchFamily="34" charset="-128"/>
                <a:ea typeface="Arial Unicode MS" pitchFamily="34" charset="-128"/>
                <a:cs typeface="Arial Unicode MS" pitchFamily="34" charset="-128"/>
              </a:rPr>
              <a:t>4</a:t>
            </a:r>
            <a:r>
              <a:rPr lang="en-US" sz="2500" dirty="0" smtClean="0">
                <a:latin typeface="Arial Unicode MS" pitchFamily="34" charset="-128"/>
                <a:ea typeface="Arial Unicode MS" pitchFamily="34" charset="-128"/>
                <a:cs typeface="Arial Unicode MS" pitchFamily="34" charset="-128"/>
              </a:rPr>
              <a:t>) </a:t>
            </a:r>
            <a:r>
              <a:rPr lang="en-US" sz="2500" b="1" dirty="0" smtClean="0">
                <a:latin typeface="Arial Unicode MS" pitchFamily="34" charset="-128"/>
                <a:ea typeface="Arial Unicode MS" pitchFamily="34" charset="-128"/>
                <a:cs typeface="Arial Unicode MS" pitchFamily="34" charset="-128"/>
              </a:rPr>
              <a:t>fused rings</a:t>
            </a:r>
            <a:r>
              <a:rPr lang="en-US" sz="2500" dirty="0" smtClean="0">
                <a:latin typeface="Arial Unicode MS" pitchFamily="34" charset="-128"/>
                <a:ea typeface="Arial Unicode MS" pitchFamily="34" charset="-128"/>
                <a:cs typeface="Arial Unicode MS" pitchFamily="34" charset="-128"/>
              </a:rPr>
              <a:t>.</a:t>
            </a:r>
          </a:p>
          <a:p>
            <a:pPr algn="r" rtl="1" eaLnBrk="1" hangingPunct="1"/>
            <a:r>
              <a:rPr lang="ar-SA" sz="2000" b="1" dirty="0" err="1" smtClean="0">
                <a:solidFill>
                  <a:srgbClr val="FF0000"/>
                </a:solidFill>
                <a:ea typeface="Arial Unicode MS" pitchFamily="34" charset="-128"/>
                <a:cs typeface="Arial Unicode MS" pitchFamily="34" charset="-128"/>
              </a:rPr>
              <a:t>الأسترويدات</a:t>
            </a:r>
            <a:r>
              <a:rPr lang="ar-SA" sz="2000" b="1" dirty="0" smtClean="0">
                <a:solidFill>
                  <a:srgbClr val="FF0000"/>
                </a:solidFill>
                <a:ea typeface="Arial Unicode MS" pitchFamily="34" charset="-128"/>
                <a:cs typeface="Arial Unicode MS" pitchFamily="34" charset="-128"/>
              </a:rPr>
              <a:t> </a:t>
            </a:r>
            <a:r>
              <a:rPr lang="ar-SA" sz="2000" dirty="0" smtClean="0">
                <a:solidFill>
                  <a:srgbClr val="FF0000"/>
                </a:solidFill>
                <a:ea typeface="Arial Unicode MS" pitchFamily="34" charset="-128"/>
                <a:cs typeface="Arial Unicode MS" pitchFamily="34" charset="-128"/>
              </a:rPr>
              <a:t>عبارة عن دهون مكونة من </a:t>
            </a:r>
            <a:r>
              <a:rPr lang="ar-EG" sz="2000" dirty="0" smtClean="0">
                <a:solidFill>
                  <a:srgbClr val="FF0000"/>
                </a:solidFill>
                <a:ea typeface="Arial Unicode MS" pitchFamily="34" charset="-128"/>
                <a:cs typeface="Arial Unicode MS" pitchFamily="34" charset="-128"/>
              </a:rPr>
              <a:t>أربع </a:t>
            </a:r>
            <a:r>
              <a:rPr lang="ar-SA" sz="2000" dirty="0" smtClean="0">
                <a:solidFill>
                  <a:srgbClr val="FF0000"/>
                </a:solidFill>
                <a:ea typeface="Arial Unicode MS" pitchFamily="34" charset="-128"/>
                <a:cs typeface="Arial Unicode MS" pitchFamily="34" charset="-128"/>
              </a:rPr>
              <a:t>حلقات تركيبية متداخلة</a:t>
            </a:r>
            <a:endParaRPr lang="en-US" sz="2000" b="1" dirty="0" smtClean="0">
              <a:solidFill>
                <a:srgbClr val="FF0000"/>
              </a:solidFill>
              <a:ea typeface="Arial Unicode MS" pitchFamily="34" charset="-128"/>
              <a:cs typeface="Arial Unicode MS" pitchFamily="34" charset="-128"/>
            </a:endParaRPr>
          </a:p>
          <a:p>
            <a:pPr eaLnBrk="1" hangingPunct="1"/>
            <a:r>
              <a:rPr lang="en-US" sz="2800" dirty="0" smtClean="0"/>
              <a:t>Examples of steroids include: </a:t>
            </a:r>
          </a:p>
          <a:p>
            <a:pPr eaLnBrk="1" hangingPunct="1">
              <a:buFontTx/>
              <a:buNone/>
            </a:pPr>
            <a:r>
              <a:rPr lang="en-US" sz="2800" dirty="0" smtClean="0"/>
              <a:t>-  </a:t>
            </a:r>
            <a:r>
              <a:rPr lang="en-US" sz="2800" dirty="0" smtClean="0">
                <a:hlinkClick r:id="rId2" tooltip="Lipid"/>
              </a:rPr>
              <a:t>Lipid</a:t>
            </a:r>
            <a:r>
              <a:rPr lang="en-US" sz="2800" dirty="0" smtClean="0"/>
              <a:t> </a:t>
            </a:r>
            <a:r>
              <a:rPr lang="en-US" sz="2800" dirty="0" smtClean="0">
                <a:hlinkClick r:id="rId3" tooltip="Cholesterol"/>
              </a:rPr>
              <a:t>cholesterol</a:t>
            </a:r>
            <a:endParaRPr lang="en-US" sz="2800" dirty="0" smtClean="0"/>
          </a:p>
          <a:p>
            <a:pPr eaLnBrk="1" hangingPunct="1">
              <a:buFontTx/>
              <a:buChar char="-"/>
            </a:pPr>
            <a:r>
              <a:rPr lang="en-US" sz="2800" dirty="0" smtClean="0"/>
              <a:t>Sex hormones </a:t>
            </a:r>
            <a:r>
              <a:rPr lang="en-US" sz="2800" dirty="0" err="1" smtClean="0">
                <a:hlinkClick r:id="rId4" tooltip="Estradiol"/>
              </a:rPr>
              <a:t>estradiol</a:t>
            </a:r>
            <a:r>
              <a:rPr lang="en-US" sz="2800" dirty="0" smtClean="0"/>
              <a:t> (female) and </a:t>
            </a:r>
            <a:r>
              <a:rPr lang="en-US" sz="2800" dirty="0" smtClean="0">
                <a:hlinkClick r:id="rId5" tooltip="Testosterone"/>
              </a:rPr>
              <a:t>testosterone</a:t>
            </a:r>
            <a:r>
              <a:rPr lang="en-US" sz="2800" dirty="0" smtClean="0"/>
              <a:t> (male)</a:t>
            </a:r>
            <a:r>
              <a:rPr lang="en-US" sz="2500" dirty="0" smtClean="0"/>
              <a:t>.</a:t>
            </a:r>
          </a:p>
          <a:p>
            <a:pPr marL="350838" lvl="1" indent="-350838" eaLnBrk="1" hangingPunct="1">
              <a:buFontTx/>
              <a:buChar char="•"/>
            </a:pPr>
            <a:r>
              <a:rPr lang="en-US" sz="2400" b="1" dirty="0" smtClean="0">
                <a:ea typeface="Arial Unicode MS" pitchFamily="34" charset="-128"/>
                <a:cs typeface="Arial Unicode MS" pitchFamily="34" charset="-128"/>
              </a:rPr>
              <a:t>Cholesterol</a:t>
            </a:r>
            <a:r>
              <a:rPr lang="en-US" sz="2400" dirty="0" smtClean="0">
                <a:ea typeface="Arial Unicode MS" pitchFamily="34" charset="-128"/>
                <a:cs typeface="Arial Unicode MS" pitchFamily="34" charset="-128"/>
              </a:rPr>
              <a:t> is an example of steroids </a:t>
            </a:r>
            <a:r>
              <a:rPr lang="en-US" sz="2400" dirty="0" smtClean="0"/>
              <a:t>and is an essential structural component of animal </a:t>
            </a:r>
            <a:r>
              <a:rPr lang="en-US" sz="2400" dirty="0" smtClean="0">
                <a:hlinkClick r:id="rId6" tooltip="Cell membrane"/>
              </a:rPr>
              <a:t>cell membranes</a:t>
            </a:r>
            <a:r>
              <a:rPr lang="en-US" sz="2400" dirty="0" smtClean="0"/>
              <a:t>.</a:t>
            </a:r>
            <a:endParaRPr lang="en-US" sz="2400" dirty="0" smtClean="0">
              <a:ea typeface="Arial Unicode MS" pitchFamily="34" charset="-128"/>
              <a:cs typeface="Arial Unicode MS" pitchFamily="34" charset="-128"/>
            </a:endParaRPr>
          </a:p>
          <a:p>
            <a:pPr marL="350838" lvl="1" indent="-350838" algn="r" rtl="1" eaLnBrk="1" hangingPunct="1">
              <a:buFontTx/>
              <a:buChar char="•"/>
            </a:pPr>
            <a:r>
              <a:rPr lang="ar-SA" sz="2000" b="1" dirty="0" err="1" smtClean="0">
                <a:solidFill>
                  <a:srgbClr val="FF0000"/>
                </a:solidFill>
                <a:ea typeface="Arial Unicode MS" pitchFamily="34" charset="-128"/>
                <a:cs typeface="Arial Unicode MS" pitchFamily="34" charset="-128"/>
              </a:rPr>
              <a:t>الكوليسترول</a:t>
            </a:r>
            <a:r>
              <a:rPr lang="ar-SA" sz="2000" dirty="0" smtClean="0">
                <a:solidFill>
                  <a:srgbClr val="FF0000"/>
                </a:solidFill>
                <a:ea typeface="Arial Unicode MS" pitchFamily="34" charset="-128"/>
                <a:cs typeface="Arial Unicode MS" pitchFamily="34" charset="-128"/>
              </a:rPr>
              <a:t> </a:t>
            </a:r>
            <a:r>
              <a:rPr lang="en-US" sz="2000" dirty="0" smtClean="0">
                <a:solidFill>
                  <a:srgbClr val="FF0000"/>
                </a:solidFill>
                <a:ea typeface="Arial Unicode MS" pitchFamily="34" charset="-128"/>
                <a:cs typeface="Arial Unicode MS" pitchFamily="34" charset="-128"/>
              </a:rPr>
              <a:t>)</a:t>
            </a:r>
            <a:r>
              <a:rPr lang="ar-EG" sz="2000" dirty="0" smtClean="0">
                <a:solidFill>
                  <a:srgbClr val="FF0000"/>
                </a:solidFill>
                <a:ea typeface="Arial Unicode MS" pitchFamily="34" charset="-128"/>
                <a:cs typeface="Arial Unicode MS" pitchFamily="34" charset="-128"/>
              </a:rPr>
              <a:t>من الدهون</a:t>
            </a:r>
            <a:r>
              <a:rPr lang="ar-EG" sz="2000" dirty="0" err="1" smtClean="0">
                <a:solidFill>
                  <a:srgbClr val="FF0000"/>
                </a:solidFill>
                <a:ea typeface="Arial Unicode MS" pitchFamily="34" charset="-128"/>
                <a:cs typeface="Arial Unicode MS" pitchFamily="34" charset="-128"/>
              </a:rPr>
              <a:t>)</a:t>
            </a:r>
            <a:r>
              <a:rPr lang="ar-EG" sz="2000" dirty="0" smtClean="0">
                <a:solidFill>
                  <a:srgbClr val="FF0000"/>
                </a:solidFill>
                <a:ea typeface="Arial Unicode MS" pitchFamily="34" charset="-128"/>
                <a:cs typeface="Arial Unicode MS" pitchFamily="34" charset="-128"/>
              </a:rPr>
              <a:t> </a:t>
            </a:r>
            <a:r>
              <a:rPr lang="ar-SA" sz="2000" dirty="0" smtClean="0">
                <a:solidFill>
                  <a:srgbClr val="FF0000"/>
                </a:solidFill>
                <a:ea typeface="Arial Unicode MS" pitchFamily="34" charset="-128"/>
                <a:cs typeface="Arial Unicode MS" pitchFamily="34" charset="-128"/>
              </a:rPr>
              <a:t>هو مثال </a:t>
            </a:r>
            <a:r>
              <a:rPr lang="ar-SA" sz="2000" dirty="0" err="1" smtClean="0">
                <a:solidFill>
                  <a:srgbClr val="FF0000"/>
                </a:solidFill>
                <a:ea typeface="Arial Unicode MS" pitchFamily="34" charset="-128"/>
                <a:cs typeface="Arial Unicode MS" pitchFamily="34" charset="-128"/>
              </a:rPr>
              <a:t>للاسترويدات</a:t>
            </a:r>
            <a:r>
              <a:rPr lang="ar-SA" sz="2000" dirty="0" smtClean="0">
                <a:solidFill>
                  <a:srgbClr val="FF0000"/>
                </a:solidFill>
                <a:ea typeface="Arial Unicode MS" pitchFamily="34" charset="-128"/>
                <a:cs typeface="Arial Unicode MS" pitchFamily="34" charset="-128"/>
              </a:rPr>
              <a:t> التي تلعب دوراً هاماً في تركيب غشاء الخلية</a:t>
            </a:r>
            <a:r>
              <a:rPr lang="en-US" sz="2000" dirty="0" smtClean="0">
                <a:solidFill>
                  <a:srgbClr val="FF0000"/>
                </a:solidFill>
                <a:ea typeface="Arial Unicode MS" pitchFamily="34" charset="-128"/>
                <a:cs typeface="Arial Unicode MS" pitchFamily="34" charset="-128"/>
              </a:rPr>
              <a:t> </a:t>
            </a:r>
            <a:r>
              <a:rPr lang="ar-EG" sz="2000" dirty="0" smtClean="0">
                <a:solidFill>
                  <a:srgbClr val="FF0000"/>
                </a:solidFill>
                <a:ea typeface="Arial Unicode MS" pitchFamily="34" charset="-128"/>
                <a:cs typeface="Arial Unicode MS" pitchFamily="34" charset="-128"/>
              </a:rPr>
              <a:t> الحيوانى</a:t>
            </a:r>
            <a:endParaRPr lang="en-US" sz="2000" dirty="0" smtClean="0">
              <a:solidFill>
                <a:srgbClr val="FF0000"/>
              </a:solidFill>
              <a:ea typeface="Arial Unicode MS" pitchFamily="34" charset="-128"/>
              <a:cs typeface="Arial Unicode MS" pitchFamily="34" charset="-128"/>
            </a:endParaRPr>
          </a:p>
          <a:p>
            <a:pPr marL="350838" lvl="1" indent="-350838" algn="ctr" rtl="1" eaLnBrk="1" hangingPunct="1">
              <a:buFont typeface="Times New Roman" pitchFamily="18" charset="0"/>
              <a:buNone/>
            </a:pPr>
            <a:endParaRPr lang="en-US" sz="2200" b="1" dirty="0" smtClean="0">
              <a:solidFill>
                <a:srgbClr val="FF0000"/>
              </a:solidFill>
              <a:latin typeface="Times New Roman" pitchFamily="18" charset="0"/>
              <a:ea typeface="Arial Unicode MS" pitchFamily="34" charset="-128"/>
              <a:cs typeface="Arial Unicode MS" pitchFamily="34" charset="-128"/>
            </a:endParaRPr>
          </a:p>
          <a:p>
            <a:pPr eaLnBrk="1" hangingPunct="1"/>
            <a:endParaRPr lang="en-US" sz="2500" dirty="0" smtClean="0"/>
          </a:p>
          <a:p>
            <a:pPr eaLnBrk="1" hangingPunct="1">
              <a:buFontTx/>
              <a:buNone/>
            </a:pPr>
            <a:endParaRPr lang="en-US" sz="2500" b="1" dirty="0" smtClean="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2000"/>
                                        <p:tgtEl>
                                          <p:spTgt spid="2560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603">
                                            <p:txEl>
                                              <p:pRg st="5" end="5"/>
                                            </p:txEl>
                                          </p:spTgt>
                                        </p:tgtEl>
                                        <p:attrNameLst>
                                          <p:attrName>style.visibility</p:attrName>
                                        </p:attrNameLst>
                                      </p:cBhvr>
                                      <p:to>
                                        <p:strVal val="visible"/>
                                      </p:to>
                                    </p:set>
                                    <p:animEffect transition="in" filter="fade">
                                      <p:cBhvr>
                                        <p:cTn id="30" dur="2000"/>
                                        <p:tgtEl>
                                          <p:spTgt spid="2560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603">
                                            <p:txEl>
                                              <p:pRg st="6" end="6"/>
                                            </p:txEl>
                                          </p:spTgt>
                                        </p:tgtEl>
                                        <p:attrNameLst>
                                          <p:attrName>style.visibility</p:attrName>
                                        </p:attrNameLst>
                                      </p:cBhvr>
                                      <p:to>
                                        <p:strVal val="visible"/>
                                      </p:to>
                                    </p:set>
                                    <p:animEffect transition="in" filter="fade">
                                      <p:cBhvr>
                                        <p:cTn id="33" dur="20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76200" y="419100"/>
            <a:ext cx="8991600" cy="6309420"/>
          </a:xfrm>
          <a:prstGeom prst="rect">
            <a:avLst/>
          </a:prstGeom>
          <a:noFill/>
          <a:ln w="9525">
            <a:noFill/>
            <a:miter lim="800000"/>
            <a:headEnd/>
            <a:tailEnd/>
          </a:ln>
        </p:spPr>
        <p:txBody>
          <a:bodyPr>
            <a:spAutoFit/>
          </a:bodyPr>
          <a:lstStyle/>
          <a:p>
            <a:pPr algn="just" eaLnBrk="1" hangingPunct="1">
              <a:lnSpc>
                <a:spcPct val="150000"/>
              </a:lnSpc>
              <a:buFont typeface="Arial" pitchFamily="34" charset="0"/>
              <a:buChar char="•"/>
            </a:pPr>
            <a:r>
              <a:rPr lang="en-US" b="1" dirty="0">
                <a:latin typeface="Arial Unicode MS" pitchFamily="34" charset="-128"/>
                <a:ea typeface="Arial Unicode MS" pitchFamily="34" charset="-128"/>
                <a:cs typeface="Arial Unicode MS" pitchFamily="34" charset="-128"/>
              </a:rPr>
              <a:t>Anabolic steroids </a:t>
            </a:r>
            <a:r>
              <a:rPr lang="en-US" dirty="0">
                <a:latin typeface="Arial Unicode MS" pitchFamily="34" charset="-128"/>
                <a:ea typeface="Arial Unicode MS" pitchFamily="34" charset="-128"/>
                <a:cs typeface="Arial Unicode MS" pitchFamily="34" charset="-128"/>
              </a:rPr>
              <a:t>are </a:t>
            </a:r>
            <a:r>
              <a:rPr lang="en-US" dirty="0"/>
              <a:t>drugs that have similar effects to </a:t>
            </a:r>
            <a:r>
              <a:rPr lang="en-US" dirty="0">
                <a:hlinkClick r:id="rId2" tooltip="Testosterone"/>
              </a:rPr>
              <a:t>testosterone</a:t>
            </a:r>
            <a:r>
              <a:rPr lang="en-US" dirty="0"/>
              <a:t> (</a:t>
            </a:r>
            <a:r>
              <a:rPr lang="en-US" b="1" dirty="0"/>
              <a:t>steroid male hormone</a:t>
            </a:r>
            <a:r>
              <a:rPr lang="en-US" dirty="0"/>
              <a:t>) in the body. </a:t>
            </a:r>
            <a:endParaRPr lang="en-US" dirty="0" smtClean="0"/>
          </a:p>
          <a:p>
            <a:pPr algn="just" eaLnBrk="1" hangingPunct="1">
              <a:lnSpc>
                <a:spcPct val="150000"/>
              </a:lnSpc>
              <a:buFont typeface="Arial" pitchFamily="34" charset="0"/>
              <a:buChar char="•"/>
            </a:pPr>
            <a:r>
              <a:rPr lang="en-US" dirty="0" smtClean="0"/>
              <a:t>They </a:t>
            </a:r>
            <a:r>
              <a:rPr lang="en-US" dirty="0"/>
              <a:t>increase protein within cells, especially in </a:t>
            </a:r>
            <a:r>
              <a:rPr lang="en-US" dirty="0">
                <a:hlinkClick r:id="rId3" tooltip="Skeletal muscle"/>
              </a:rPr>
              <a:t>skeletal muscles</a:t>
            </a:r>
            <a:r>
              <a:rPr lang="en-US" dirty="0"/>
              <a:t> (</a:t>
            </a:r>
            <a:r>
              <a:rPr lang="en-US" dirty="0">
                <a:latin typeface="Arial Unicode MS" pitchFamily="34" charset="-128"/>
                <a:ea typeface="Arial Unicode MS" pitchFamily="34" charset="-128"/>
                <a:cs typeface="Arial Unicode MS" pitchFamily="34" charset="-128"/>
              </a:rPr>
              <a:t>buildup muscles).</a:t>
            </a:r>
          </a:p>
          <a:p>
            <a:pPr algn="just" rtl="1" eaLnBrk="1" hangingPunct="1"/>
            <a:r>
              <a:rPr lang="ar-SA" sz="2000" b="1" dirty="0" err="1">
                <a:solidFill>
                  <a:srgbClr val="FF0000"/>
                </a:solidFill>
                <a:ea typeface="Arial Unicode MS" pitchFamily="34" charset="-128"/>
                <a:cs typeface="Arial Unicode MS" pitchFamily="34" charset="-128"/>
              </a:rPr>
              <a:t>سترويدات</a:t>
            </a:r>
            <a:r>
              <a:rPr lang="ar-SA" sz="2000" b="1" dirty="0">
                <a:solidFill>
                  <a:srgbClr val="FF0000"/>
                </a:solidFill>
                <a:ea typeface="Arial Unicode MS" pitchFamily="34" charset="-128"/>
                <a:cs typeface="Arial Unicode MS" pitchFamily="34" charset="-128"/>
              </a:rPr>
              <a:t> </a:t>
            </a:r>
            <a:r>
              <a:rPr lang="ar-SA" sz="2000" b="1" dirty="0" err="1">
                <a:solidFill>
                  <a:srgbClr val="FF0000"/>
                </a:solidFill>
                <a:ea typeface="Arial Unicode MS" pitchFamily="34" charset="-128"/>
                <a:cs typeface="Arial Unicode MS" pitchFamily="34" charset="-128"/>
              </a:rPr>
              <a:t>الأيض</a:t>
            </a:r>
            <a:r>
              <a:rPr lang="ar-SA" b="1" dirty="0">
                <a:solidFill>
                  <a:srgbClr val="FF0000"/>
                </a:solidFill>
                <a:ea typeface="Arial Unicode MS" pitchFamily="34" charset="-128"/>
                <a:cs typeface="Arial Unicode MS" pitchFamily="34" charset="-128"/>
              </a:rPr>
              <a:t> </a:t>
            </a:r>
            <a:r>
              <a:rPr lang="ar-SA" sz="2000" b="1" dirty="0">
                <a:solidFill>
                  <a:srgbClr val="FF0000"/>
                </a:solidFill>
                <a:ea typeface="Arial Unicode MS" pitchFamily="34" charset="-128"/>
                <a:cs typeface="Arial Unicode MS" pitchFamily="34" charset="-128"/>
              </a:rPr>
              <a:t>البنائي</a:t>
            </a:r>
            <a:r>
              <a:rPr lang="ar-SA" sz="2000" dirty="0">
                <a:solidFill>
                  <a:srgbClr val="FF0000"/>
                </a:solidFill>
                <a:ea typeface="Arial Unicode MS" pitchFamily="34" charset="-128"/>
                <a:cs typeface="Arial Unicode MS" pitchFamily="34" charset="-128"/>
              </a:rPr>
              <a:t> عبارة عن </a:t>
            </a:r>
            <a:r>
              <a:rPr lang="ar-EG" sz="2000" dirty="0">
                <a:solidFill>
                  <a:srgbClr val="FF0000"/>
                </a:solidFill>
                <a:ea typeface="Arial Unicode MS" pitchFamily="34" charset="-128"/>
                <a:cs typeface="Arial Unicode MS" pitchFamily="34" charset="-128"/>
              </a:rPr>
              <a:t>عقار ذو </a:t>
            </a:r>
            <a:r>
              <a:rPr lang="ar-SA" sz="2000" dirty="0">
                <a:solidFill>
                  <a:srgbClr val="FF0000"/>
                </a:solidFill>
                <a:ea typeface="Arial Unicode MS" pitchFamily="34" charset="-128"/>
                <a:cs typeface="Arial Unicode MS" pitchFamily="34" charset="-128"/>
              </a:rPr>
              <a:t>توليفة صناعية من </a:t>
            </a:r>
            <a:r>
              <a:rPr lang="ar-SA" sz="2000" dirty="0" err="1">
                <a:solidFill>
                  <a:srgbClr val="FF0000"/>
                </a:solidFill>
                <a:ea typeface="Arial Unicode MS" pitchFamily="34" charset="-128"/>
                <a:cs typeface="Arial Unicode MS" pitchFamily="34" charset="-128"/>
              </a:rPr>
              <a:t>التيستيسترونات</a:t>
            </a:r>
            <a:r>
              <a:rPr lang="ar-SA" sz="2000" dirty="0">
                <a:solidFill>
                  <a:srgbClr val="FF0000"/>
                </a:solidFill>
                <a:ea typeface="Arial Unicode MS" pitchFamily="34" charset="-128"/>
                <a:cs typeface="Arial Unicode MS" pitchFamily="34" charset="-128"/>
              </a:rPr>
              <a:t> (</a:t>
            </a:r>
            <a:r>
              <a:rPr lang="ar-SA" sz="2000" dirty="0" err="1">
                <a:solidFill>
                  <a:srgbClr val="FF0000"/>
                </a:solidFill>
                <a:ea typeface="Arial Unicode MS" pitchFamily="34" charset="-128"/>
                <a:cs typeface="Arial Unicode MS" pitchFamily="34" charset="-128"/>
              </a:rPr>
              <a:t>هرمونات</a:t>
            </a:r>
            <a:r>
              <a:rPr lang="ar-SA" sz="2000" dirty="0">
                <a:solidFill>
                  <a:srgbClr val="FF0000"/>
                </a:solidFill>
                <a:ea typeface="Arial Unicode MS" pitchFamily="34" charset="-128"/>
                <a:cs typeface="Arial Unicode MS" pitchFamily="34" charset="-128"/>
              </a:rPr>
              <a:t> ذكورة </a:t>
            </a:r>
            <a:r>
              <a:rPr lang="ar-EG" sz="2000" dirty="0" err="1">
                <a:solidFill>
                  <a:srgbClr val="FF0000"/>
                </a:solidFill>
                <a:ea typeface="Arial Unicode MS" pitchFamily="34" charset="-128"/>
                <a:cs typeface="Arial Unicode MS" pitchFamily="34" charset="-128"/>
              </a:rPr>
              <a:t>استيرودية</a:t>
            </a:r>
            <a:r>
              <a:rPr lang="ar-SA" sz="2000" dirty="0">
                <a:solidFill>
                  <a:srgbClr val="FF0000"/>
                </a:solidFill>
                <a:ea typeface="Arial Unicode MS" pitchFamily="34" charset="-128"/>
                <a:cs typeface="Arial Unicode MS" pitchFamily="34" charset="-128"/>
              </a:rPr>
              <a:t>) والتي تؤدي لبناء الكتلة العضلية والعظمية</a:t>
            </a:r>
            <a:endParaRPr lang="ar-EG" sz="2000" dirty="0">
              <a:latin typeface="Arial Unicode MS" pitchFamily="34" charset="-128"/>
              <a:ea typeface="Arial Unicode MS" pitchFamily="34" charset="-128"/>
              <a:cs typeface="Arial Unicode MS" pitchFamily="34" charset="-128"/>
            </a:endParaRPr>
          </a:p>
          <a:p>
            <a:pPr algn="just" eaLnBrk="1" hangingPunct="1">
              <a:lnSpc>
                <a:spcPct val="150000"/>
              </a:lnSpc>
              <a:buFont typeface="Arial" pitchFamily="34" charset="0"/>
              <a:buChar char="•"/>
            </a:pPr>
            <a:r>
              <a:rPr lang="en-US" dirty="0">
                <a:latin typeface="Arial Unicode MS" pitchFamily="34" charset="-128"/>
                <a:ea typeface="Arial Unicode MS" pitchFamily="34" charset="-128"/>
                <a:cs typeface="Arial Unicode MS" pitchFamily="34" charset="-128"/>
              </a:rPr>
              <a:t>Use of these substances can cause serious health problems such as liver</a:t>
            </a:r>
            <a:r>
              <a:rPr lang="ar-EG" dirty="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damage and high blood pressure.</a:t>
            </a:r>
          </a:p>
          <a:p>
            <a:pPr algn="just" rtl="1" eaLnBrk="1" hangingPunct="1">
              <a:lnSpc>
                <a:spcPct val="150000"/>
              </a:lnSpc>
            </a:pPr>
            <a:r>
              <a:rPr lang="ar-SA" sz="2000" dirty="0">
                <a:solidFill>
                  <a:srgbClr val="FF0000"/>
                </a:solidFill>
                <a:ea typeface="Arial Unicode MS" pitchFamily="34" charset="-128"/>
                <a:cs typeface="Arial Unicode MS" pitchFamily="34" charset="-128"/>
              </a:rPr>
              <a:t>ويمكن أن يؤدي سوء </a:t>
            </a:r>
            <a:r>
              <a:rPr lang="ar-SA" sz="2000" dirty="0" err="1">
                <a:solidFill>
                  <a:srgbClr val="FF0000"/>
                </a:solidFill>
                <a:ea typeface="Arial Unicode MS" pitchFamily="34" charset="-128"/>
                <a:cs typeface="Arial Unicode MS" pitchFamily="34" charset="-128"/>
              </a:rPr>
              <a:t>إستهلاكها</a:t>
            </a:r>
            <a:r>
              <a:rPr lang="ar-SA" sz="2000" dirty="0">
                <a:solidFill>
                  <a:srgbClr val="FF0000"/>
                </a:solidFill>
                <a:ea typeface="Arial Unicode MS" pitchFamily="34" charset="-128"/>
                <a:cs typeface="Arial Unicode MS" pitchFamily="34" charset="-128"/>
              </a:rPr>
              <a:t> إلى نتائج وخيمة مثل الفشل الكبدي الذي يمكن أن يؤدي للسرطان</a:t>
            </a:r>
            <a:endParaRPr lang="ar-EG" sz="2000" dirty="0">
              <a:solidFill>
                <a:srgbClr val="FF0000"/>
              </a:solidFill>
              <a:ea typeface="Arial Unicode MS" pitchFamily="34" charset="-128"/>
              <a:cs typeface="Arial Unicode MS" pitchFamily="34" charset="-128"/>
            </a:endParaRPr>
          </a:p>
          <a:p>
            <a:pPr algn="ctr" rtl="1" eaLnBrk="1" hangingPunct="1">
              <a:lnSpc>
                <a:spcPct val="150000"/>
              </a:lnSpc>
            </a:pPr>
            <a:endParaRPr lang="ar-EG" dirty="0">
              <a:solidFill>
                <a:srgbClr val="FF0000"/>
              </a:solidFill>
              <a:ea typeface="Arial Unicode MS" pitchFamily="34" charset="-128"/>
              <a:cs typeface="Arial Unicode MS" pitchFamily="34" charset="-128"/>
            </a:endParaRPr>
          </a:p>
          <a:p>
            <a:pPr algn="just" rtl="1" eaLnBrk="1" hangingPunct="1"/>
            <a:endParaRPr lang="ar-EG" dirty="0">
              <a:solidFill>
                <a:srgbClr val="FF0000"/>
              </a:solidFill>
              <a:ea typeface="Arial Unicode MS" pitchFamily="34" charset="-128"/>
              <a:cs typeface="Arial Unicode MS" pitchFamily="34" charset="-128"/>
            </a:endParaRPr>
          </a:p>
          <a:p>
            <a:pPr algn="ctr" rtl="1" eaLnBrk="1" hangingPunct="1"/>
            <a:endParaRPr lang="en-US" dirty="0">
              <a:solidFill>
                <a:srgbClr val="FF0000"/>
              </a:solidFill>
              <a:ea typeface="Arial Unicode MS" pitchFamily="34" charset="-128"/>
              <a:cs typeface="Arial Unicode MS" pitchFamily="34" charset="-128"/>
            </a:endParaRPr>
          </a:p>
        </p:txBody>
      </p:sp>
      <p:pic>
        <p:nvPicPr>
          <p:cNvPr id="26627" name="Picture 2" descr="anabolic-steroids1"/>
          <p:cNvPicPr>
            <a:picLocks noChangeAspect="1" noChangeArrowheads="1"/>
          </p:cNvPicPr>
          <p:nvPr/>
        </p:nvPicPr>
        <p:blipFill>
          <a:blip r:embed="rId4" cstate="print"/>
          <a:srcRect/>
          <a:stretch>
            <a:fillRect/>
          </a:stretch>
        </p:blipFill>
        <p:spPr bwMode="auto">
          <a:xfrm>
            <a:off x="2209800" y="4906963"/>
            <a:ext cx="3402013" cy="1874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20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fade">
                                      <p:cBhvr>
                                        <p:cTn id="12" dur="20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fade">
                                      <p:cBhvr>
                                        <p:cTn id="17" dur="2000"/>
                                        <p:tgtEl>
                                          <p:spTgt spid="26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6">
                                            <p:txEl>
                                              <p:pRg st="3" end="3"/>
                                            </p:txEl>
                                          </p:spTgt>
                                        </p:tgtEl>
                                        <p:attrNameLst>
                                          <p:attrName>style.visibility</p:attrName>
                                        </p:attrNameLst>
                                      </p:cBhvr>
                                      <p:to>
                                        <p:strVal val="visible"/>
                                      </p:to>
                                    </p:set>
                                    <p:animEffect transition="in" filter="fade">
                                      <p:cBhvr>
                                        <p:cTn id="22" dur="2000"/>
                                        <p:tgtEl>
                                          <p:spTgt spid="26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6">
                                            <p:txEl>
                                              <p:pRg st="4" end="4"/>
                                            </p:txEl>
                                          </p:spTgt>
                                        </p:tgtEl>
                                        <p:attrNameLst>
                                          <p:attrName>style.visibility</p:attrName>
                                        </p:attrNameLst>
                                      </p:cBhvr>
                                      <p:to>
                                        <p:strVal val="visible"/>
                                      </p:to>
                                    </p:set>
                                    <p:animEffect transition="in" filter="fade">
                                      <p:cBhvr>
                                        <p:cTn id="27" dur="20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style>
          <a:lnRef idx="3">
            <a:schemeClr val="lt1"/>
          </a:lnRef>
          <a:fillRef idx="1">
            <a:schemeClr val="accent2"/>
          </a:fillRef>
          <a:effectRef idx="1">
            <a:schemeClr val="accent2"/>
          </a:effectRef>
          <a:fontRef idx="minor">
            <a:schemeClr val="lt1"/>
          </a:fontRef>
        </p:style>
        <p:txBody>
          <a:bodyPr/>
          <a:lstStyle/>
          <a:p>
            <a:r>
              <a:rPr lang="en-US" dirty="0" smtClean="0"/>
              <a:t>proteins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228600" y="76200"/>
            <a:ext cx="8686800" cy="534988"/>
          </a:xfrm>
          <a:prstGeom prst="rect">
            <a:avLst/>
          </a:prstGeom>
          <a:noFill/>
          <a:ln w="9525">
            <a:noFill/>
            <a:miter lim="800000"/>
            <a:headEnd/>
            <a:tailEnd/>
          </a:ln>
        </p:spPr>
        <p:txBody>
          <a:bodyPr>
            <a:spAutoFit/>
          </a:bodyPr>
          <a:lstStyle/>
          <a:p>
            <a:pPr marL="687388" indent="-687388" algn="ctr">
              <a:lnSpc>
                <a:spcPct val="90000"/>
              </a:lnSpc>
            </a:pPr>
            <a:r>
              <a:rPr lang="en-US" sz="3000">
                <a:solidFill>
                  <a:srgbClr val="FF0000"/>
                </a:solidFill>
                <a:latin typeface="Arial Unicode MS" pitchFamily="34" charset="-128"/>
                <a:ea typeface="Arial Unicode MS" pitchFamily="34" charset="-128"/>
                <a:cs typeface="Arial Unicode MS" pitchFamily="34" charset="-128"/>
              </a:rPr>
              <a:t>Proteins	</a:t>
            </a:r>
            <a:r>
              <a:rPr lang="ar-SA" sz="3200">
                <a:latin typeface="Arial Unicode MS" pitchFamily="34" charset="-128"/>
                <a:ea typeface="Arial Unicode MS" pitchFamily="34" charset="-128"/>
                <a:cs typeface="Arial Unicode MS" pitchFamily="34" charset="-128"/>
              </a:rPr>
              <a:t> </a:t>
            </a:r>
            <a:r>
              <a:rPr lang="ar-SA" sz="3200">
                <a:ea typeface="Arial Unicode MS" pitchFamily="34" charset="-128"/>
                <a:cs typeface="Arial Unicode MS" pitchFamily="34" charset="-128"/>
              </a:rPr>
              <a:t>البروتينات</a:t>
            </a:r>
            <a:endParaRPr lang="en-US" sz="3000">
              <a:solidFill>
                <a:srgbClr val="FF0000"/>
              </a:solidFill>
              <a:ea typeface="Arial Unicode MS" pitchFamily="34" charset="-128"/>
              <a:cs typeface="Arial Unicode MS" pitchFamily="34" charset="-128"/>
            </a:endParaRPr>
          </a:p>
        </p:txBody>
      </p:sp>
      <p:sp>
        <p:nvSpPr>
          <p:cNvPr id="27651" name="Line 5"/>
          <p:cNvSpPr>
            <a:spLocks noChangeShapeType="1"/>
          </p:cNvSpPr>
          <p:nvPr/>
        </p:nvSpPr>
        <p:spPr bwMode="auto">
          <a:xfrm>
            <a:off x="304800" y="533400"/>
            <a:ext cx="8534400" cy="0"/>
          </a:xfrm>
          <a:prstGeom prst="line">
            <a:avLst/>
          </a:prstGeom>
          <a:noFill/>
          <a:ln w="25400">
            <a:solidFill>
              <a:schemeClr val="bg1"/>
            </a:solidFill>
            <a:round/>
            <a:headEnd/>
            <a:tailEnd/>
          </a:ln>
        </p:spPr>
        <p:txBody>
          <a:bodyPr wrap="none" anchor="ctr"/>
          <a:lstStyle/>
          <a:p>
            <a:endParaRPr lang="en-US"/>
          </a:p>
        </p:txBody>
      </p:sp>
      <p:sp>
        <p:nvSpPr>
          <p:cNvPr id="27652" name="Rectangle 6"/>
          <p:cNvSpPr>
            <a:spLocks noChangeArrowheads="1"/>
          </p:cNvSpPr>
          <p:nvPr/>
        </p:nvSpPr>
        <p:spPr bwMode="auto">
          <a:xfrm>
            <a:off x="-76200" y="609600"/>
            <a:ext cx="9144000" cy="8208963"/>
          </a:xfrm>
          <a:prstGeom prst="rect">
            <a:avLst/>
          </a:prstGeom>
          <a:noFill/>
          <a:ln w="9525">
            <a:noFill/>
            <a:miter lim="800000"/>
            <a:headEnd/>
            <a:tailEnd/>
          </a:ln>
        </p:spPr>
        <p:txBody>
          <a:bodyPr>
            <a:spAutoFit/>
          </a:bodyPr>
          <a:lstStyle/>
          <a:p>
            <a:pPr marL="858838" indent="-858838" algn="just">
              <a:lnSpc>
                <a:spcPct val="90000"/>
              </a:lnSpc>
              <a:buFontTx/>
              <a:buChar char="-"/>
            </a:pPr>
            <a:r>
              <a:rPr lang="en-US" b="1" dirty="0"/>
              <a:t>Proteins</a:t>
            </a:r>
            <a:r>
              <a:rPr lang="en-US" dirty="0"/>
              <a:t> are large </a:t>
            </a:r>
            <a:r>
              <a:rPr lang="en-US" u="sng" dirty="0">
                <a:hlinkClick r:id="rId2" tooltip="Biomolecule"/>
              </a:rPr>
              <a:t>biological molecules</a:t>
            </a:r>
            <a:r>
              <a:rPr lang="en-US" u="sng" dirty="0"/>
              <a:t>.</a:t>
            </a:r>
            <a:r>
              <a:rPr lang="en-US" dirty="0"/>
              <a:t> Proteins perform a vast array of functions within living organisms</a:t>
            </a:r>
            <a:r>
              <a:rPr lang="ar-EG" dirty="0" err="1"/>
              <a:t>.</a:t>
            </a:r>
            <a:endParaRPr lang="en-US" dirty="0"/>
          </a:p>
          <a:p>
            <a:pPr marL="858838" indent="-858838" algn="just" rtl="1">
              <a:lnSpc>
                <a:spcPct val="90000"/>
              </a:lnSpc>
              <a:buFontTx/>
              <a:buChar char="-"/>
            </a:pPr>
            <a:r>
              <a:rPr lang="ar-EG" sz="2200" dirty="0">
                <a:solidFill>
                  <a:srgbClr val="FF0000"/>
                </a:solidFill>
              </a:rPr>
              <a:t>البروتينات جزيئات بيولوجية كبيرة تقوم بأدوار متنوعة فى الكائن الحى.</a:t>
            </a:r>
            <a:endParaRPr lang="en-US" sz="2200" dirty="0">
              <a:solidFill>
                <a:srgbClr val="FF0000"/>
              </a:solidFill>
            </a:endParaRPr>
          </a:p>
          <a:p>
            <a:pPr marL="858838" indent="-858838" algn="just" rtl="1">
              <a:lnSpc>
                <a:spcPct val="90000"/>
              </a:lnSpc>
            </a:pPr>
            <a:endParaRPr lang="en-US" dirty="0">
              <a:solidFill>
                <a:srgbClr val="FF0000"/>
              </a:solidFill>
            </a:endParaRPr>
          </a:p>
          <a:p>
            <a:pPr marL="858838" indent="-858838" algn="just">
              <a:lnSpc>
                <a:spcPct val="90000"/>
              </a:lnSpc>
              <a:buFontTx/>
              <a:buChar char="-"/>
            </a:pPr>
            <a:r>
              <a:rPr lang="en-US" dirty="0">
                <a:solidFill>
                  <a:srgbClr val="FF0000"/>
                </a:solidFill>
                <a:latin typeface="Arial Unicode MS" pitchFamily="34" charset="-128"/>
                <a:ea typeface="Arial Unicode MS" pitchFamily="34" charset="-128"/>
                <a:cs typeface="Arial Unicode MS" pitchFamily="34" charset="-128"/>
              </a:rPr>
              <a:t>Tens of thousands of different proteins</a:t>
            </a:r>
            <a:r>
              <a:rPr lang="en-US" dirty="0">
                <a:latin typeface="Arial Unicode MS" pitchFamily="34" charset="-128"/>
                <a:ea typeface="Arial Unicode MS" pitchFamily="34" charset="-128"/>
                <a:cs typeface="Arial Unicode MS" pitchFamily="34" charset="-128"/>
              </a:rPr>
              <a:t> are found in your body. The most important are </a:t>
            </a:r>
            <a:r>
              <a:rPr lang="en-US" i="1" dirty="0">
                <a:solidFill>
                  <a:srgbClr val="FF0000"/>
                </a:solidFill>
                <a:latin typeface="Arial Unicode MS" pitchFamily="34" charset="-128"/>
                <a:ea typeface="Arial Unicode MS" pitchFamily="34" charset="-128"/>
                <a:cs typeface="Arial Unicode MS" pitchFamily="34" charset="-128"/>
              </a:rPr>
              <a:t>enzymes</a:t>
            </a:r>
            <a:r>
              <a:rPr lang="ar-EG" i="1" dirty="0">
                <a:solidFill>
                  <a:srgbClr val="FF0000"/>
                </a:solidFill>
                <a:latin typeface="Arial Unicode MS" pitchFamily="34" charset="-128"/>
                <a:ea typeface="Arial Unicode MS" pitchFamily="34" charset="-128"/>
                <a:cs typeface="Arial Unicode MS" pitchFamily="34" charset="-128"/>
              </a:rPr>
              <a:t> </a:t>
            </a:r>
            <a:r>
              <a:rPr lang="en-US" dirty="0">
                <a:solidFill>
                  <a:srgbClr val="FF0000"/>
                </a:solidFill>
                <a:latin typeface="Arial Unicode MS" pitchFamily="34" charset="-128"/>
                <a:ea typeface="Arial Unicode MS" pitchFamily="34" charset="-128"/>
                <a:cs typeface="Arial Unicode MS" pitchFamily="34" charset="-128"/>
              </a:rPr>
              <a:t>that speed up all reactions in cells</a:t>
            </a:r>
            <a:r>
              <a:rPr lang="ar-EG" dirty="0">
                <a:latin typeface="Arial Unicode MS" pitchFamily="34" charset="-128"/>
                <a:ea typeface="Arial Unicode MS" pitchFamily="34" charset="-128"/>
                <a:cs typeface="Arial Unicode MS" pitchFamily="34" charset="-128"/>
              </a:rPr>
              <a:t>	</a:t>
            </a:r>
            <a:endParaRPr lang="en-US"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pPr>
            <a:endParaRPr lang="en-US" dirty="0">
              <a:latin typeface="Arial Unicode MS" pitchFamily="34" charset="-128"/>
              <a:ea typeface="Arial Unicode MS" pitchFamily="34" charset="-128"/>
              <a:cs typeface="Arial Unicode MS" pitchFamily="34" charset="-128"/>
            </a:endParaRPr>
          </a:p>
          <a:p>
            <a:pPr marL="858838" indent="-858838" rtl="1">
              <a:lnSpc>
                <a:spcPct val="90000"/>
              </a:lnSpc>
              <a:buFontTx/>
              <a:buChar char="-"/>
            </a:pPr>
            <a:r>
              <a:rPr lang="ar-EG" sz="2200" dirty="0">
                <a:solidFill>
                  <a:srgbClr val="FF0000"/>
                </a:solidFill>
                <a:ea typeface="Arial Unicode MS" pitchFamily="34" charset="-128"/>
                <a:cs typeface="Arial Unicode MS" pitchFamily="34" charset="-128"/>
              </a:rPr>
              <a:t>عشرات </a:t>
            </a:r>
            <a:r>
              <a:rPr lang="ar-EG" sz="2200" dirty="0" err="1">
                <a:solidFill>
                  <a:srgbClr val="FF0000"/>
                </a:solidFill>
                <a:ea typeface="Arial Unicode MS" pitchFamily="34" charset="-128"/>
                <a:cs typeface="Arial Unicode MS" pitchFamily="34" charset="-128"/>
              </a:rPr>
              <a:t>الألاف</a:t>
            </a:r>
            <a:r>
              <a:rPr lang="ar-EG" sz="2200" dirty="0">
                <a:solidFill>
                  <a:srgbClr val="FF0000"/>
                </a:solidFill>
                <a:ea typeface="Arial Unicode MS" pitchFamily="34" charset="-128"/>
                <a:cs typeface="Arial Unicode MS" pitchFamily="34" charset="-128"/>
              </a:rPr>
              <a:t> من البروتينات موجودة بالجسم أهمها الانزيمات</a:t>
            </a:r>
            <a:r>
              <a:rPr lang="en-US" sz="2200" dirty="0">
                <a:solidFill>
                  <a:srgbClr val="FF0000"/>
                </a:solidFill>
                <a:ea typeface="Arial Unicode MS" pitchFamily="34" charset="-128"/>
                <a:cs typeface="Arial Unicode MS" pitchFamily="34" charset="-128"/>
              </a:rPr>
              <a:t> </a:t>
            </a:r>
            <a:r>
              <a:rPr lang="ar-EG" sz="2200" dirty="0">
                <a:solidFill>
                  <a:srgbClr val="FF0000"/>
                </a:solidFill>
                <a:ea typeface="Arial Unicode MS" pitchFamily="34" charset="-128"/>
                <a:cs typeface="Arial Unicode MS" pitchFamily="34" charset="-128"/>
              </a:rPr>
              <a:t> التى تسرع من التفاعلات الكيميائية داخل الخلية.</a:t>
            </a:r>
            <a:endParaRPr lang="en-US" sz="2200" dirty="0">
              <a:solidFill>
                <a:srgbClr val="FF0000"/>
              </a:solidFill>
              <a:ea typeface="Arial Unicode MS" pitchFamily="34" charset="-128"/>
              <a:cs typeface="Arial Unicode MS" pitchFamily="34" charset="-128"/>
            </a:endParaRPr>
          </a:p>
          <a:p>
            <a:pPr marL="858838" indent="-858838" algn="just">
              <a:lnSpc>
                <a:spcPct val="90000"/>
              </a:lnSpc>
            </a:pPr>
            <a:r>
              <a:rPr lang="en-US" dirty="0">
                <a:solidFill>
                  <a:srgbClr val="FF0000"/>
                </a:solidFill>
              </a:rPr>
              <a:t> </a:t>
            </a:r>
          </a:p>
          <a:p>
            <a:pPr marL="858838" indent="-858838" algn="just">
              <a:lnSpc>
                <a:spcPct val="90000"/>
              </a:lnSpc>
              <a:buFontTx/>
              <a:buChar char="-"/>
            </a:pPr>
            <a:r>
              <a:rPr lang="en-US" b="1" dirty="0"/>
              <a:t>Proteins are polymers of amino acids joined together by peptide bonds.</a:t>
            </a:r>
            <a:r>
              <a:rPr lang="en-US" dirty="0"/>
              <a:t> There are </a:t>
            </a:r>
            <a:r>
              <a:rPr lang="en-US" b="1" dirty="0"/>
              <a:t>20</a:t>
            </a:r>
            <a:r>
              <a:rPr lang="en-US" dirty="0"/>
              <a:t> different </a:t>
            </a:r>
            <a:r>
              <a:rPr lang="en-US" b="1" u="sng" dirty="0"/>
              <a:t>amino acids</a:t>
            </a:r>
            <a:r>
              <a:rPr lang="en-US" dirty="0"/>
              <a:t> (</a:t>
            </a:r>
            <a:r>
              <a:rPr lang="en-US" b="1" dirty="0">
                <a:latin typeface="Arial Unicode MS" pitchFamily="34" charset="-128"/>
                <a:ea typeface="Arial Unicode MS" pitchFamily="34" charset="-128"/>
                <a:cs typeface="Arial Unicode MS" pitchFamily="34" charset="-128"/>
              </a:rPr>
              <a:t>building blocks of proteins</a:t>
            </a:r>
            <a:r>
              <a:rPr lang="en-US" dirty="0">
                <a:latin typeface="Arial Unicode MS" pitchFamily="34" charset="-128"/>
                <a:ea typeface="Arial Unicode MS" pitchFamily="34" charset="-128"/>
                <a:cs typeface="Arial Unicode MS" pitchFamily="34" charset="-128"/>
              </a:rPr>
              <a:t>) </a:t>
            </a:r>
            <a:r>
              <a:rPr lang="en-US" dirty="0"/>
              <a:t>that make up essentially all proteins on earth. Thus,</a:t>
            </a:r>
            <a:r>
              <a:rPr lang="en-US" b="1" dirty="0"/>
              <a:t> the characteristic that distinguishes one amino acid from another is </a:t>
            </a:r>
            <a:r>
              <a:rPr lang="en-US" b="1" u="sng" dirty="0">
                <a:solidFill>
                  <a:srgbClr val="FF0000"/>
                </a:solidFill>
              </a:rPr>
              <a:t>its unique side chain</a:t>
            </a:r>
            <a:r>
              <a:rPr lang="en-US" b="1" dirty="0"/>
              <a:t>.</a:t>
            </a:r>
            <a:endParaRPr lang="en-US" dirty="0">
              <a:solidFill>
                <a:srgbClr val="FF0000"/>
              </a:solidFill>
            </a:endParaRPr>
          </a:p>
          <a:p>
            <a:pPr marL="858838" indent="-858838" algn="just">
              <a:lnSpc>
                <a:spcPct val="90000"/>
              </a:lnSpc>
            </a:pPr>
            <a:endParaRPr lang="ar-EG"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sz="2500" dirty="0">
              <a:latin typeface="Arial Unicode MS" pitchFamily="34" charset="-128"/>
              <a:ea typeface="Arial Unicode MS" pitchFamily="34" charset="-128"/>
              <a:cs typeface="Arial Unicode MS" pitchFamily="34" charset="-128"/>
            </a:endParaRPr>
          </a:p>
          <a:p>
            <a:pPr marL="858838" indent="-858838" algn="ctr">
              <a:lnSpc>
                <a:spcPct val="90000"/>
              </a:lnSpc>
            </a:pPr>
            <a:endParaRPr lang="en-US" sz="2000" dirty="0">
              <a:latin typeface="Arial Unicode MS" pitchFamily="34" charset="-128"/>
              <a:ea typeface="Arial Unicode MS" pitchFamily="34" charset="-128"/>
              <a:cs typeface="Arial Unicode MS" pitchFamily="34" charset="-128"/>
            </a:endParaRPr>
          </a:p>
          <a:p>
            <a:pPr marL="858838" indent="-858838" algn="ctr">
              <a:lnSpc>
                <a:spcPct val="90000"/>
              </a:lnSpc>
              <a:buFontTx/>
              <a:buChar char="-"/>
            </a:pPr>
            <a:endParaRPr lang="en-US" sz="2000" b="1" dirty="0">
              <a:solidFill>
                <a:srgbClr val="FF0000"/>
              </a:solidFill>
              <a:ea typeface="Arial Unicode MS" pitchFamily="34" charset="-128"/>
              <a:cs typeface="Arial Unicode MS" pitchFamily="34" charset="-128"/>
            </a:endParaRPr>
          </a:p>
          <a:p>
            <a:pPr marL="858838" indent="-858838" rtl="1">
              <a:lnSpc>
                <a:spcPct val="90000"/>
              </a:lnSpc>
              <a:buFontTx/>
              <a:buChar char="-"/>
            </a:pPr>
            <a:endParaRPr lang="en-US" sz="3000" dirty="0">
              <a:latin typeface="Arial Unicode MS" pitchFamily="34" charset="-128"/>
              <a:ea typeface="Arial Unicode MS" pitchFamily="34" charset="-128"/>
              <a:cs typeface="Arial Unicode MS" pitchFamily="34" charset="-128"/>
            </a:endParaRPr>
          </a:p>
          <a:p>
            <a:pPr lvl="1" algn="l" eaLnBrk="1" hangingPunct="1">
              <a:lnSpc>
                <a:spcPct val="90000"/>
              </a:lnSpc>
              <a:spcBef>
                <a:spcPct val="15000"/>
              </a:spcBef>
            </a:pPr>
            <a:endParaRPr lang="en-US" sz="3000"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sz="3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fade">
                                      <p:cBhvr>
                                        <p:cTn id="12" dur="2000"/>
                                        <p:tgtEl>
                                          <p:spTgt spid="276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fade">
                                      <p:cBhvr>
                                        <p:cTn id="17" dur="2000"/>
                                        <p:tgtEl>
                                          <p:spTgt spid="276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2">
                                            <p:txEl>
                                              <p:pRg st="3" end="3"/>
                                            </p:txEl>
                                          </p:spTgt>
                                        </p:tgtEl>
                                        <p:attrNameLst>
                                          <p:attrName>style.visibility</p:attrName>
                                        </p:attrNameLst>
                                      </p:cBhvr>
                                      <p:to>
                                        <p:strVal val="visible"/>
                                      </p:to>
                                    </p:set>
                                    <p:animEffect transition="in" filter="fade">
                                      <p:cBhvr>
                                        <p:cTn id="22" dur="2000"/>
                                        <p:tgtEl>
                                          <p:spTgt spid="276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2">
                                            <p:txEl>
                                              <p:pRg st="5" end="5"/>
                                            </p:txEl>
                                          </p:spTgt>
                                        </p:tgtEl>
                                        <p:attrNameLst>
                                          <p:attrName>style.visibility</p:attrName>
                                        </p:attrNameLst>
                                      </p:cBhvr>
                                      <p:to>
                                        <p:strVal val="visible"/>
                                      </p:to>
                                    </p:set>
                                    <p:animEffect transition="in" filter="fade">
                                      <p:cBhvr>
                                        <p:cTn id="27" dur="2000"/>
                                        <p:tgtEl>
                                          <p:spTgt spid="2765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fade">
                                      <p:cBhvr>
                                        <p:cTn id="32" dur="20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2">
                                            <p:txEl>
                                              <p:pRg st="7" end="7"/>
                                            </p:txEl>
                                          </p:spTgt>
                                        </p:tgtEl>
                                        <p:attrNameLst>
                                          <p:attrName>style.visibility</p:attrName>
                                        </p:attrNameLst>
                                      </p:cBhvr>
                                      <p:to>
                                        <p:strVal val="visible"/>
                                      </p:to>
                                    </p:set>
                                    <p:animEffect transition="in" filter="fade">
                                      <p:cBhvr>
                                        <p:cTn id="37" dur="2000"/>
                                        <p:tgtEl>
                                          <p:spTgt spid="276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2765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76200" y="381000"/>
            <a:ext cx="8915400" cy="3028950"/>
          </a:xfrm>
          <a:prstGeom prst="rect">
            <a:avLst/>
          </a:prstGeom>
          <a:noFill/>
          <a:ln w="9525">
            <a:noFill/>
            <a:miter lim="800000"/>
            <a:headEnd/>
            <a:tailEnd/>
          </a:ln>
        </p:spPr>
        <p:txBody>
          <a:bodyPr>
            <a:spAutoFit/>
          </a:bodyPr>
          <a:lstStyle/>
          <a:p>
            <a:pPr marL="858838" indent="-858838" algn="just">
              <a:lnSpc>
                <a:spcPct val="90000"/>
              </a:lnSpc>
              <a:buFontTx/>
              <a:buChar char="-"/>
            </a:pPr>
            <a:r>
              <a:rPr lang="en-US" dirty="0"/>
              <a:t>Each of these amino acids has a fundamental design composed of a central carbon (also called the alpha carbon) bonded to:</a:t>
            </a:r>
          </a:p>
          <a:p>
            <a:pPr marL="858838" lvl="1" indent="-858838" algn="just" rtl="1">
              <a:lnSpc>
                <a:spcPct val="90000"/>
              </a:lnSpc>
              <a:buFontTx/>
              <a:buChar char="-"/>
            </a:pPr>
            <a:r>
              <a:rPr lang="ar-SA" sz="2000" b="1" dirty="0">
                <a:solidFill>
                  <a:srgbClr val="FF0000"/>
                </a:solidFill>
                <a:ea typeface="Arial Unicode MS" pitchFamily="34" charset="-128"/>
                <a:cs typeface="Arial Unicode MS" pitchFamily="34" charset="-128"/>
              </a:rPr>
              <a:t>الأحماض </a:t>
            </a:r>
            <a:r>
              <a:rPr lang="ar-SA" sz="2000" b="1" dirty="0" err="1">
                <a:solidFill>
                  <a:srgbClr val="FF0000"/>
                </a:solidFill>
                <a:ea typeface="Arial Unicode MS" pitchFamily="34" charset="-128"/>
                <a:cs typeface="Arial Unicode MS" pitchFamily="34" charset="-128"/>
              </a:rPr>
              <a:t>الأمينية</a:t>
            </a:r>
            <a:r>
              <a:rPr lang="ar-SA" sz="2000" b="1" dirty="0">
                <a:solidFill>
                  <a:srgbClr val="FF0000"/>
                </a:solidFill>
                <a:ea typeface="Arial Unicode MS" pitchFamily="34" charset="-128"/>
                <a:cs typeface="Arial Unicode MS" pitchFamily="34" charset="-128"/>
              </a:rPr>
              <a:t> </a:t>
            </a:r>
            <a:r>
              <a:rPr lang="en-US" sz="2000" b="1" dirty="0">
                <a:solidFill>
                  <a:srgbClr val="FF0000"/>
                </a:solidFill>
                <a:ea typeface="Arial Unicode MS" pitchFamily="34" charset="-128"/>
                <a:cs typeface="Arial Unicode MS" pitchFamily="34" charset="-128"/>
              </a:rPr>
              <a:t>)</a:t>
            </a:r>
            <a:r>
              <a:rPr lang="ar-SA" sz="2000" dirty="0">
                <a:solidFill>
                  <a:srgbClr val="FF0000"/>
                </a:solidFill>
                <a:ea typeface="Arial Unicode MS" pitchFamily="34" charset="-128"/>
                <a:cs typeface="Arial Unicode MS" pitchFamily="34" charset="-128"/>
              </a:rPr>
              <a:t>الوحدات البنائية للبروتين</a:t>
            </a:r>
            <a:r>
              <a:rPr lang="en-US" sz="2000" dirty="0">
                <a:solidFill>
                  <a:srgbClr val="FF0000"/>
                </a:solidFill>
                <a:ea typeface="Arial Unicode MS" pitchFamily="34" charset="-128"/>
                <a:cs typeface="Arial Unicode MS" pitchFamily="34" charset="-128"/>
              </a:rPr>
              <a:t>( </a:t>
            </a:r>
            <a:r>
              <a:rPr lang="ar-EG" sz="2000" dirty="0">
                <a:solidFill>
                  <a:srgbClr val="FF0000"/>
                </a:solidFill>
                <a:ea typeface="Arial Unicode MS" pitchFamily="34" charset="-128"/>
                <a:cs typeface="Arial Unicode MS" pitchFamily="34" charset="-128"/>
              </a:rPr>
              <a:t> ويتكون كل حمض أمينى من:</a:t>
            </a:r>
            <a:endParaRPr lang="en-US" sz="2000" dirty="0">
              <a:solidFill>
                <a:srgbClr val="FF0000"/>
              </a:solidFill>
              <a:ea typeface="Arial Unicode MS" pitchFamily="34" charset="-128"/>
              <a:cs typeface="Arial Unicode MS" pitchFamily="34" charset="-128"/>
            </a:endParaRPr>
          </a:p>
          <a:p>
            <a:pPr marL="858838" indent="-858838" algn="just">
              <a:lnSpc>
                <a:spcPct val="90000"/>
              </a:lnSpc>
            </a:pPr>
            <a:endParaRPr lang="en-US" dirty="0"/>
          </a:p>
          <a:p>
            <a:pPr marL="858838" indent="-858838" algn="just">
              <a:lnSpc>
                <a:spcPct val="90000"/>
              </a:lnSpc>
              <a:buFontTx/>
              <a:buChar char="-"/>
            </a:pPr>
            <a:r>
              <a:rPr lang="en-US" dirty="0"/>
              <a:t>a carboxyl group (COOH): </a:t>
            </a:r>
            <a:r>
              <a:rPr lang="en-US" dirty="0">
                <a:latin typeface="Arial Unicode MS" pitchFamily="34" charset="-128"/>
                <a:ea typeface="Arial Unicode MS" pitchFamily="34" charset="-128"/>
                <a:cs typeface="Arial Unicode MS" pitchFamily="34" charset="-128"/>
              </a:rPr>
              <a:t>makes it an acid  </a:t>
            </a:r>
            <a:r>
              <a:rPr lang="ar-SA" sz="2200" dirty="0">
                <a:solidFill>
                  <a:srgbClr val="FF0000"/>
                </a:solidFill>
                <a:ea typeface="Arial Unicode MS" pitchFamily="34" charset="-128"/>
                <a:cs typeface="Arial Unicode MS" pitchFamily="34" charset="-128"/>
              </a:rPr>
              <a:t> مجموعة </a:t>
            </a:r>
            <a:r>
              <a:rPr lang="ar-EG" sz="2200" dirty="0" err="1">
                <a:solidFill>
                  <a:srgbClr val="FF0000"/>
                </a:solidFill>
                <a:ea typeface="Arial Unicode MS" pitchFamily="34" charset="-128"/>
                <a:cs typeface="Arial Unicode MS" pitchFamily="34" charset="-128"/>
              </a:rPr>
              <a:t>كربوكسيل</a:t>
            </a:r>
            <a:r>
              <a:rPr lang="en-US" sz="2200" dirty="0">
                <a:solidFill>
                  <a:srgbClr val="FF0000"/>
                </a:solidFill>
                <a:ea typeface="Arial Unicode MS" pitchFamily="34" charset="-128"/>
                <a:cs typeface="Arial Unicode MS" pitchFamily="34" charset="-128"/>
              </a:rPr>
              <a:t> </a:t>
            </a:r>
            <a:endParaRPr lang="en-US" dirty="0"/>
          </a:p>
          <a:p>
            <a:pPr marL="858838" indent="-858838" algn="just">
              <a:lnSpc>
                <a:spcPct val="90000"/>
              </a:lnSpc>
              <a:buFontTx/>
              <a:buChar char="-"/>
            </a:pPr>
            <a:r>
              <a:rPr lang="en-US" dirty="0"/>
              <a:t>an amino group (NH</a:t>
            </a:r>
            <a:r>
              <a:rPr lang="en-US" baseline="-25000" dirty="0"/>
              <a:t>2</a:t>
            </a:r>
            <a:r>
              <a:rPr lang="en-US" dirty="0"/>
              <a:t>)</a:t>
            </a:r>
          </a:p>
          <a:p>
            <a:pPr marL="858838" indent="-858838" algn="just">
              <a:lnSpc>
                <a:spcPct val="90000"/>
              </a:lnSpc>
              <a:buFontTx/>
              <a:buChar char="-"/>
            </a:pPr>
            <a:r>
              <a:rPr lang="en-US" dirty="0"/>
              <a:t>a unique </a:t>
            </a:r>
            <a:r>
              <a:rPr lang="en-US" u="sng" dirty="0"/>
              <a:t>side chain</a:t>
            </a:r>
            <a:r>
              <a:rPr lang="en-US" dirty="0"/>
              <a:t> or R-group: </a:t>
            </a:r>
            <a:r>
              <a:rPr lang="en-US" dirty="0">
                <a:latin typeface="Arial Unicode MS" pitchFamily="34" charset="-128"/>
                <a:ea typeface="Arial Unicode MS" pitchFamily="34" charset="-128"/>
                <a:cs typeface="Arial Unicode MS" pitchFamily="34" charset="-128"/>
              </a:rPr>
              <a:t>Distinguishes each of the (20) different amino acids </a:t>
            </a:r>
            <a:endParaRPr lang="en-US" dirty="0"/>
          </a:p>
        </p:txBody>
      </p:sp>
      <p:pic>
        <p:nvPicPr>
          <p:cNvPr id="28675" name="Picture 10" descr="03_12aAminoAcidStruct-U"/>
          <p:cNvPicPr>
            <a:picLocks noChangeAspect="1" noChangeArrowheads="1"/>
          </p:cNvPicPr>
          <p:nvPr/>
        </p:nvPicPr>
        <p:blipFill>
          <a:blip r:embed="rId2" cstate="print"/>
          <a:srcRect/>
          <a:stretch>
            <a:fillRect/>
          </a:stretch>
        </p:blipFill>
        <p:spPr bwMode="auto">
          <a:xfrm>
            <a:off x="1600200" y="3810000"/>
            <a:ext cx="3429000" cy="2106613"/>
          </a:xfrm>
          <a:prstGeom prst="rect">
            <a:avLst/>
          </a:prstGeom>
          <a:noFill/>
          <a:ln w="9525">
            <a:noFill/>
            <a:miter lim="800000"/>
            <a:headEnd/>
            <a:tailEnd/>
          </a:ln>
        </p:spPr>
      </p:pic>
      <p:sp>
        <p:nvSpPr>
          <p:cNvPr id="28676" name="Text Box 11"/>
          <p:cNvSpPr txBox="1">
            <a:spLocks noChangeArrowheads="1"/>
          </p:cNvSpPr>
          <p:nvPr/>
        </p:nvSpPr>
        <p:spPr bwMode="auto">
          <a:xfrm>
            <a:off x="3505200" y="5145088"/>
            <a:ext cx="1574800" cy="1000125"/>
          </a:xfrm>
          <a:prstGeom prst="rect">
            <a:avLst/>
          </a:prstGeom>
          <a:noFill/>
          <a:ln w="9525">
            <a:noFill/>
            <a:miter lim="800000"/>
            <a:headEnd/>
            <a:tailEnd/>
          </a:ln>
        </p:spPr>
        <p:txBody>
          <a:bodyPr wrap="none" lIns="0" tIns="0" rIns="0" bIns="0"/>
          <a:lstStyle/>
          <a:p>
            <a:pPr algn="ctr">
              <a:lnSpc>
                <a:spcPct val="90000"/>
              </a:lnSpc>
            </a:pPr>
            <a:r>
              <a:rPr lang="en-US" sz="1500" b="1">
                <a:cs typeface="Times New Roman" pitchFamily="18" charset="0"/>
              </a:rPr>
              <a:t>Carboxyl</a:t>
            </a:r>
          </a:p>
          <a:p>
            <a:pPr algn="ctr">
              <a:lnSpc>
                <a:spcPct val="90000"/>
              </a:lnSpc>
            </a:pPr>
            <a:r>
              <a:rPr lang="en-US" sz="1500" b="1">
                <a:cs typeface="Times New Roman" pitchFamily="18" charset="0"/>
              </a:rPr>
              <a:t>group</a:t>
            </a:r>
            <a:endParaRPr lang="ar-SA" sz="1500" b="1"/>
          </a:p>
          <a:p>
            <a:pPr algn="ctr">
              <a:lnSpc>
                <a:spcPct val="90000"/>
              </a:lnSpc>
            </a:pPr>
            <a:r>
              <a:rPr lang="ar-SA" sz="1500" b="1"/>
              <a:t>مجموعة كربوكسيل</a:t>
            </a:r>
            <a:endParaRPr lang="en-US" sz="1500" b="1"/>
          </a:p>
        </p:txBody>
      </p:sp>
      <p:sp>
        <p:nvSpPr>
          <p:cNvPr id="28677" name="Text Box 12"/>
          <p:cNvSpPr txBox="1">
            <a:spLocks noChangeArrowheads="1"/>
          </p:cNvSpPr>
          <p:nvPr/>
        </p:nvSpPr>
        <p:spPr bwMode="auto">
          <a:xfrm>
            <a:off x="1600200" y="5067300"/>
            <a:ext cx="1125538" cy="696913"/>
          </a:xfrm>
          <a:prstGeom prst="rect">
            <a:avLst/>
          </a:prstGeom>
          <a:noFill/>
          <a:ln w="9525">
            <a:noFill/>
            <a:miter lim="800000"/>
            <a:headEnd/>
            <a:tailEnd/>
          </a:ln>
        </p:spPr>
        <p:txBody>
          <a:bodyPr wrap="none" lIns="0" tIns="0" rIns="0" bIns="0"/>
          <a:lstStyle/>
          <a:p>
            <a:pPr algn="ctr">
              <a:lnSpc>
                <a:spcPct val="90000"/>
              </a:lnSpc>
            </a:pPr>
            <a:r>
              <a:rPr lang="en-US" sz="1500" b="1">
                <a:cs typeface="Times New Roman" pitchFamily="18" charset="0"/>
              </a:rPr>
              <a:t>Amino</a:t>
            </a:r>
          </a:p>
          <a:p>
            <a:pPr algn="ctr">
              <a:lnSpc>
                <a:spcPct val="90000"/>
              </a:lnSpc>
            </a:pPr>
            <a:r>
              <a:rPr lang="en-US" sz="1500" b="1">
                <a:cs typeface="Times New Roman" pitchFamily="18" charset="0"/>
              </a:rPr>
              <a:t>Group</a:t>
            </a:r>
            <a:endParaRPr lang="ar-SA" sz="1500" b="1"/>
          </a:p>
          <a:p>
            <a:pPr algn="ctr">
              <a:lnSpc>
                <a:spcPct val="90000"/>
              </a:lnSpc>
            </a:pPr>
            <a:r>
              <a:rPr lang="ar-SA" sz="1500" b="1"/>
              <a:t>مجموعة أمين</a:t>
            </a:r>
            <a:endParaRPr lang="en-US" sz="1500" b="1"/>
          </a:p>
        </p:txBody>
      </p:sp>
      <p:sp>
        <p:nvSpPr>
          <p:cNvPr id="28678" name="Rectangle 13"/>
          <p:cNvSpPr>
            <a:spLocks noChangeArrowheads="1"/>
          </p:cNvSpPr>
          <p:nvPr/>
        </p:nvSpPr>
        <p:spPr bwMode="auto">
          <a:xfrm>
            <a:off x="5106988" y="3965575"/>
            <a:ext cx="2817812" cy="923925"/>
          </a:xfrm>
          <a:prstGeom prst="rect">
            <a:avLst/>
          </a:prstGeom>
          <a:noFill/>
          <a:ln w="9525">
            <a:solidFill>
              <a:srgbClr val="008080"/>
            </a:solidFill>
            <a:miter lim="800000"/>
            <a:headEnd/>
            <a:tailEnd/>
          </a:ln>
        </p:spPr>
        <p:txBody>
          <a:bodyPr>
            <a:spAutoFit/>
          </a:bodyPr>
          <a:lstStyle/>
          <a:p>
            <a:pPr algn="ctr"/>
            <a:r>
              <a:rPr lang="en-US" sz="1800" b="1">
                <a:solidFill>
                  <a:schemeClr val="hlink"/>
                </a:solidFill>
                <a:cs typeface="Times New Roman" pitchFamily="18" charset="0"/>
              </a:rPr>
              <a:t>General structure of an amino acid</a:t>
            </a:r>
            <a:endParaRPr lang="ar-SA" sz="1800" b="1">
              <a:solidFill>
                <a:schemeClr val="hlink"/>
              </a:solidFill>
            </a:endParaRPr>
          </a:p>
          <a:p>
            <a:pPr algn="ctr"/>
            <a:r>
              <a:rPr lang="ar-SA" sz="1800" b="1">
                <a:solidFill>
                  <a:schemeClr val="hlink"/>
                </a:solidFill>
              </a:rPr>
              <a:t>التركيب العام للحمض الأميني</a:t>
            </a:r>
            <a:endParaRPr lang="en-US" sz="1800"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2000"/>
                                        <p:tgtEl>
                                          <p:spTgt spid="286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fade">
                                      <p:cBhvr>
                                        <p:cTn id="10" dur="2000"/>
                                        <p:tgtEl>
                                          <p:spTgt spid="2867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4">
                                            <p:txEl>
                                              <p:pRg st="3" end="3"/>
                                            </p:txEl>
                                          </p:spTgt>
                                        </p:tgtEl>
                                        <p:attrNameLst>
                                          <p:attrName>style.visibility</p:attrName>
                                        </p:attrNameLst>
                                      </p:cBhvr>
                                      <p:to>
                                        <p:strVal val="visible"/>
                                      </p:to>
                                    </p:set>
                                    <p:animEffect transition="in" filter="fade">
                                      <p:cBhvr>
                                        <p:cTn id="15" dur="2000"/>
                                        <p:tgtEl>
                                          <p:spTgt spid="2867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4">
                                            <p:txEl>
                                              <p:pRg st="4" end="4"/>
                                            </p:txEl>
                                          </p:spTgt>
                                        </p:tgtEl>
                                        <p:attrNameLst>
                                          <p:attrName>style.visibility</p:attrName>
                                        </p:attrNameLst>
                                      </p:cBhvr>
                                      <p:to>
                                        <p:strVal val="visible"/>
                                      </p:to>
                                    </p:set>
                                    <p:animEffect transition="in" filter="fade">
                                      <p:cBhvr>
                                        <p:cTn id="20" dur="2000"/>
                                        <p:tgtEl>
                                          <p:spTgt spid="2867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674">
                                            <p:txEl>
                                              <p:pRg st="5" end="5"/>
                                            </p:txEl>
                                          </p:spTgt>
                                        </p:tgtEl>
                                        <p:attrNameLst>
                                          <p:attrName>style.visibility</p:attrName>
                                        </p:attrNameLst>
                                      </p:cBhvr>
                                      <p:to>
                                        <p:strVal val="visible"/>
                                      </p:to>
                                    </p:set>
                                    <p:animEffect transition="in" filter="fade">
                                      <p:cBhvr>
                                        <p:cTn id="25" dur="20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52400" y="533400"/>
            <a:ext cx="9144000" cy="503238"/>
          </a:xfrm>
        </p:spPr>
        <p:txBody>
          <a:bodyPr/>
          <a:lstStyle/>
          <a:p>
            <a:pPr marL="858838" indent="-858838"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Amino acids can be linked by peptide bonds</a:t>
            </a:r>
          </a:p>
        </p:txBody>
      </p:sp>
      <p:sp>
        <p:nvSpPr>
          <p:cNvPr id="24579" name="Rectangle 2"/>
          <p:cNvSpPr>
            <a:spLocks noGrp="1" noChangeArrowheads="1"/>
          </p:cNvSpPr>
          <p:nvPr>
            <p:ph idx="1"/>
          </p:nvPr>
        </p:nvSpPr>
        <p:spPr>
          <a:xfrm>
            <a:off x="266700" y="1270000"/>
            <a:ext cx="8610600" cy="2311400"/>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Cells link amino acids together by dehydration synthesis </a:t>
            </a:r>
          </a:p>
          <a:p>
            <a:pPr eaLnBrk="1" hangingPunct="1"/>
            <a:r>
              <a:rPr lang="en-US" altLang="ar-SA" smtClean="0">
                <a:latin typeface="Arial Unicode MS" pitchFamily="34" charset="-128"/>
                <a:ea typeface="Arial Unicode MS" pitchFamily="34" charset="-128"/>
                <a:cs typeface="Arial Unicode MS" pitchFamily="34" charset="-128"/>
              </a:rPr>
              <a:t>The bonds between amino acid monomers are called peptide bonds </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b="15863"/>
          <a:stretch>
            <a:fillRect/>
          </a:stretch>
        </p:blipFill>
        <p:spPr bwMode="auto">
          <a:xfrm>
            <a:off x="457200" y="3962400"/>
            <a:ext cx="8382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457200" y="54864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solidFill>
                  <a:schemeClr val="bg1"/>
                </a:solidFill>
              </a:rPr>
              <a:t>Amino acid</a:t>
            </a:r>
          </a:p>
        </p:txBody>
      </p:sp>
      <p:sp>
        <p:nvSpPr>
          <p:cNvPr id="24582" name="Text Box 7"/>
          <p:cNvSpPr txBox="1">
            <a:spLocks noChangeArrowheads="1"/>
          </p:cNvSpPr>
          <p:nvPr/>
        </p:nvSpPr>
        <p:spPr bwMode="auto">
          <a:xfrm>
            <a:off x="2362200" y="54102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solidFill>
                  <a:schemeClr val="bg1"/>
                </a:solidFill>
              </a:rPr>
              <a:t>Amino acid</a:t>
            </a:r>
          </a:p>
        </p:txBody>
      </p:sp>
      <p:sp>
        <p:nvSpPr>
          <p:cNvPr id="24583" name="Text Box 8"/>
          <p:cNvSpPr txBox="1">
            <a:spLocks noChangeArrowheads="1"/>
          </p:cNvSpPr>
          <p:nvPr/>
        </p:nvSpPr>
        <p:spPr bwMode="auto">
          <a:xfrm>
            <a:off x="6553200" y="54102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solidFill>
                  <a:schemeClr val="bg1"/>
                </a:solidFill>
              </a:rPr>
              <a:t>Dipeptide</a:t>
            </a:r>
          </a:p>
        </p:txBody>
      </p:sp>
      <p:sp>
        <p:nvSpPr>
          <p:cNvPr id="24584" name="Text Box 9"/>
          <p:cNvSpPr txBox="1">
            <a:spLocks noChangeArrowheads="1"/>
          </p:cNvSpPr>
          <p:nvPr/>
        </p:nvSpPr>
        <p:spPr bwMode="auto">
          <a:xfrm>
            <a:off x="4267200" y="4495800"/>
            <a:ext cx="1600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t>Dehydration</a:t>
            </a:r>
            <a:br>
              <a:rPr lang="en-US" altLang="ar-SA" sz="1400"/>
            </a:br>
            <a:r>
              <a:rPr lang="en-US" altLang="ar-SA" sz="1400"/>
              <a:t>synthesis</a:t>
            </a:r>
          </a:p>
        </p:txBody>
      </p:sp>
      <p:sp>
        <p:nvSpPr>
          <p:cNvPr id="24585" name="Text Box 10"/>
          <p:cNvSpPr txBox="1">
            <a:spLocks noChangeArrowheads="1"/>
          </p:cNvSpPr>
          <p:nvPr/>
        </p:nvSpPr>
        <p:spPr bwMode="auto">
          <a:xfrm>
            <a:off x="1295400" y="38862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t>Carboxyl</a:t>
            </a:r>
            <a:br>
              <a:rPr lang="en-US" altLang="ar-SA" sz="1400"/>
            </a:br>
            <a:r>
              <a:rPr lang="en-US" altLang="ar-SA" sz="1400"/>
              <a:t>group</a:t>
            </a:r>
          </a:p>
        </p:txBody>
      </p:sp>
      <p:sp>
        <p:nvSpPr>
          <p:cNvPr id="24586" name="Text Box 11"/>
          <p:cNvSpPr txBox="1">
            <a:spLocks noChangeArrowheads="1"/>
          </p:cNvSpPr>
          <p:nvPr/>
        </p:nvSpPr>
        <p:spPr bwMode="auto">
          <a:xfrm>
            <a:off x="2209800" y="38862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t>Amino</a:t>
            </a:r>
            <a:br>
              <a:rPr lang="en-US" altLang="ar-SA" sz="1400"/>
            </a:br>
            <a:r>
              <a:rPr lang="en-US" altLang="ar-SA" sz="1400"/>
              <a:t>group</a:t>
            </a:r>
          </a:p>
        </p:txBody>
      </p:sp>
      <p:sp>
        <p:nvSpPr>
          <p:cNvPr id="24587" name="Text Box 12"/>
          <p:cNvSpPr txBox="1">
            <a:spLocks noChangeArrowheads="1"/>
          </p:cNvSpPr>
          <p:nvPr/>
        </p:nvSpPr>
        <p:spPr bwMode="auto">
          <a:xfrm>
            <a:off x="6629400" y="39624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t>PEPTIDE</a:t>
            </a:r>
            <a:br>
              <a:rPr lang="en-US" altLang="ar-SA" sz="1400"/>
            </a:br>
            <a:r>
              <a:rPr lang="en-US" altLang="ar-SA" sz="1400"/>
              <a:t>BOND</a:t>
            </a:r>
          </a:p>
        </p:txBody>
      </p:sp>
      <p:sp>
        <p:nvSpPr>
          <p:cNvPr id="24588" name="Line 13"/>
          <p:cNvSpPr>
            <a:spLocks noChangeShapeType="1"/>
          </p:cNvSpPr>
          <p:nvPr/>
        </p:nvSpPr>
        <p:spPr bwMode="auto">
          <a:xfrm flipV="1">
            <a:off x="1524000" y="4343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4"/>
          <p:cNvSpPr>
            <a:spLocks noChangeShapeType="1"/>
          </p:cNvSpPr>
          <p:nvPr/>
        </p:nvSpPr>
        <p:spPr bwMode="auto">
          <a:xfrm>
            <a:off x="1524000" y="4343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15"/>
          <p:cNvSpPr>
            <a:spLocks noChangeShapeType="1"/>
          </p:cNvSpPr>
          <p:nvPr/>
        </p:nvSpPr>
        <p:spPr bwMode="auto">
          <a:xfrm>
            <a:off x="2133600" y="4343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6"/>
          <p:cNvSpPr>
            <a:spLocks noChangeShapeType="1"/>
          </p:cNvSpPr>
          <p:nvPr/>
        </p:nvSpPr>
        <p:spPr bwMode="auto">
          <a:xfrm flipV="1">
            <a:off x="2362200" y="4343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7"/>
          <p:cNvSpPr>
            <a:spLocks noChangeShapeType="1"/>
          </p:cNvSpPr>
          <p:nvPr/>
        </p:nvSpPr>
        <p:spPr bwMode="auto">
          <a:xfrm>
            <a:off x="2362200" y="4343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8"/>
          <p:cNvSpPr>
            <a:spLocks noChangeShapeType="1"/>
          </p:cNvSpPr>
          <p:nvPr/>
        </p:nvSpPr>
        <p:spPr bwMode="auto">
          <a:xfrm>
            <a:off x="2895600" y="4343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149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533400"/>
            <a:ext cx="8610600" cy="914400"/>
          </a:xfrm>
        </p:spPr>
        <p:txBody>
          <a:bodyPr/>
          <a:lstStyle/>
          <a:p>
            <a:pPr marL="687388" indent="-687388" eaLnBrk="1" hangingPunct="1"/>
            <a:r>
              <a:rPr lang="en-US" sz="3500" smtClean="0">
                <a:solidFill>
                  <a:schemeClr val="bg1"/>
                </a:solidFill>
                <a:latin typeface="Arial Unicode MS" pitchFamily="34" charset="-128"/>
                <a:ea typeface="Arial Unicode MS" pitchFamily="34" charset="-128"/>
                <a:cs typeface="Arial Unicode MS" pitchFamily="34" charset="-128"/>
              </a:rPr>
              <a:t>Life’s molecular diversity is based on the properties of carbon</a:t>
            </a:r>
          </a:p>
        </p:txBody>
      </p:sp>
      <p:sp>
        <p:nvSpPr>
          <p:cNvPr id="6147" name="Rectangle 2"/>
          <p:cNvSpPr>
            <a:spLocks noGrp="1" noChangeArrowheads="1"/>
          </p:cNvSpPr>
          <p:nvPr>
            <p:ph idx="1"/>
          </p:nvPr>
        </p:nvSpPr>
        <p:spPr>
          <a:xfrm>
            <a:off x="76200" y="76200"/>
            <a:ext cx="8915400" cy="4683125"/>
          </a:xfrm>
        </p:spPr>
        <p:txBody>
          <a:bodyPr/>
          <a:lstStyle/>
          <a:p>
            <a:pPr lvl="1" eaLnBrk="1" hangingPunct="1"/>
            <a:r>
              <a:rPr lang="en-US" dirty="0" smtClean="0">
                <a:latin typeface="Arial Unicode MS" pitchFamily="34" charset="-128"/>
                <a:ea typeface="Arial Unicode MS" pitchFamily="34" charset="-128"/>
                <a:cs typeface="Arial Unicode MS" pitchFamily="34" charset="-128"/>
              </a:rPr>
              <a:t>Carbon can bond to four other atoms and branch to four directions. It may form chains or rings. </a:t>
            </a:r>
          </a:p>
          <a:p>
            <a:pPr lvl="1" algn="r" rtl="1" eaLnBrk="1" hangingPunct="1"/>
            <a:r>
              <a:rPr lang="ar-SA" sz="2300" dirty="0" smtClean="0">
                <a:solidFill>
                  <a:srgbClr val="FF0000"/>
                </a:solidFill>
              </a:rPr>
              <a:t>يستطيع الكربون الارتباط بأربع </a:t>
            </a:r>
            <a:r>
              <a:rPr lang="ar-SA" sz="2300" dirty="0" err="1" smtClean="0">
                <a:solidFill>
                  <a:srgbClr val="FF0000"/>
                </a:solidFill>
              </a:rPr>
              <a:t>ذرات</a:t>
            </a:r>
            <a:r>
              <a:rPr lang="ar-SA" sz="2300" dirty="0" smtClean="0">
                <a:solidFill>
                  <a:srgbClr val="FF0000"/>
                </a:solidFill>
              </a:rPr>
              <a:t> أخرى ويستطيع بذلك الكربون التفرع إلى أربعة </a:t>
            </a:r>
            <a:r>
              <a:rPr lang="ar-SA" sz="2300" dirty="0" err="1" smtClean="0">
                <a:solidFill>
                  <a:srgbClr val="FF0000"/>
                </a:solidFill>
              </a:rPr>
              <a:t>إتجاهات</a:t>
            </a:r>
            <a:r>
              <a:rPr lang="ar-EG" sz="2300" dirty="0" smtClean="0">
                <a:solidFill>
                  <a:srgbClr val="FF0000"/>
                </a:solidFill>
              </a:rPr>
              <a:t> مكونا سلاسل أو حلقات.</a:t>
            </a:r>
            <a:endParaRPr lang="en-US" sz="2300" dirty="0" smtClean="0">
              <a:solidFill>
                <a:srgbClr val="FF0000"/>
              </a:solidFill>
              <a:latin typeface="Arial Unicode MS" pitchFamily="34" charset="-128"/>
              <a:ea typeface="Arial Unicode MS" pitchFamily="34" charset="-128"/>
              <a:cs typeface="Arial Unicode MS" pitchFamily="34" charset="-128"/>
            </a:endParaRPr>
          </a:p>
          <a:p>
            <a:pPr lvl="1" eaLnBrk="1" hangingPunct="1"/>
            <a:r>
              <a:rPr lang="en-US" dirty="0" smtClean="0">
                <a:latin typeface="Arial Unicode MS" pitchFamily="34" charset="-128"/>
                <a:ea typeface="Arial Unicode MS" pitchFamily="34" charset="-128"/>
                <a:cs typeface="Arial Unicode MS" pitchFamily="34" charset="-128"/>
              </a:rPr>
              <a:t>Compounds composed of only carbon and hydrogen are called </a:t>
            </a:r>
            <a:r>
              <a:rPr lang="en-US" b="1" dirty="0" smtClean="0">
                <a:solidFill>
                  <a:srgbClr val="FF0000"/>
                </a:solidFill>
                <a:latin typeface="Arial Unicode MS" pitchFamily="34" charset="-128"/>
                <a:ea typeface="Arial Unicode MS" pitchFamily="34" charset="-128"/>
                <a:cs typeface="Arial Unicode MS" pitchFamily="34" charset="-128"/>
              </a:rPr>
              <a:t>hydrocarbons</a:t>
            </a:r>
            <a:r>
              <a:rPr lang="en-US" dirty="0" smtClean="0">
                <a:latin typeface="Arial Unicode MS" pitchFamily="34" charset="-128"/>
                <a:ea typeface="Arial Unicode MS" pitchFamily="34" charset="-128"/>
                <a:cs typeface="Arial Unicode MS" pitchFamily="34" charset="-128"/>
              </a:rPr>
              <a:t>.</a:t>
            </a:r>
          </a:p>
          <a:p>
            <a:pPr lvl="1" algn="r" rtl="1" eaLnBrk="1" hangingPunct="1"/>
            <a:r>
              <a:rPr lang="ar-SA" sz="2300" dirty="0" smtClean="0">
                <a:solidFill>
                  <a:srgbClr val="FF0000"/>
                </a:solidFill>
              </a:rPr>
              <a:t>يسمى كل من الميثان والمركبات المؤلفة من كربون وهيدروجين فقط </a:t>
            </a:r>
            <a:r>
              <a:rPr lang="ar-SA" sz="2300" b="1" dirty="0" err="1" smtClean="0">
                <a:solidFill>
                  <a:srgbClr val="FF0000"/>
                </a:solidFill>
              </a:rPr>
              <a:t>بالهايدروكربونات</a:t>
            </a:r>
            <a:endParaRPr lang="en-US" sz="2300" dirty="0" smtClean="0">
              <a:solidFill>
                <a:srgbClr val="FF0000"/>
              </a:solidFill>
              <a:latin typeface="Arial Unicode MS" pitchFamily="34" charset="-128"/>
              <a:ea typeface="Arial Unicode MS" pitchFamily="34" charset="-128"/>
              <a:cs typeface="Arial Unicode MS" pitchFamily="34" charset="-128"/>
            </a:endParaRPr>
          </a:p>
          <a:p>
            <a:pPr lvl="1" eaLnBrk="1" hangingPunct="1"/>
            <a:endParaRPr lang="en-US" dirty="0" smtClean="0">
              <a:latin typeface="Arial Unicode MS" pitchFamily="34" charset="-128"/>
              <a:ea typeface="Arial Unicode MS" pitchFamily="34" charset="-128"/>
              <a:cs typeface="Arial Unicode MS" pitchFamily="34" charset="-128"/>
            </a:endParaRPr>
          </a:p>
        </p:txBody>
      </p:sp>
      <p:pic>
        <p:nvPicPr>
          <p:cNvPr id="6148" name="Picture 11" descr="http://www.school-for-champions.com/chemistry/images/hydrocarbon-methane.gif"/>
          <p:cNvPicPr>
            <a:picLocks noChangeAspect="1" noChangeArrowheads="1"/>
          </p:cNvPicPr>
          <p:nvPr/>
        </p:nvPicPr>
        <p:blipFill>
          <a:blip r:embed="rId2" cstate="print"/>
          <a:srcRect/>
          <a:stretch>
            <a:fillRect/>
          </a:stretch>
        </p:blipFill>
        <p:spPr bwMode="auto">
          <a:xfrm>
            <a:off x="4954588" y="4230688"/>
            <a:ext cx="2132012" cy="2093912"/>
          </a:xfrm>
          <a:prstGeom prst="rect">
            <a:avLst/>
          </a:prstGeom>
          <a:noFill/>
          <a:ln w="9525">
            <a:noFill/>
            <a:miter lim="800000"/>
            <a:headEnd/>
            <a:tailEnd/>
          </a:ln>
        </p:spPr>
      </p:pic>
      <p:pic>
        <p:nvPicPr>
          <p:cNvPr id="6149" name="Picture 13" descr="http://www.school-for-champions.com/chemistry/images/hydrocarbon-ethane.gif"/>
          <p:cNvPicPr>
            <a:picLocks noChangeAspect="1" noChangeArrowheads="1"/>
          </p:cNvPicPr>
          <p:nvPr/>
        </p:nvPicPr>
        <p:blipFill>
          <a:blip r:embed="rId3" cstate="print"/>
          <a:srcRect/>
          <a:stretch>
            <a:fillRect/>
          </a:stretch>
        </p:blipFill>
        <p:spPr bwMode="auto">
          <a:xfrm>
            <a:off x="1271588" y="4257675"/>
            <a:ext cx="2614612" cy="2066925"/>
          </a:xfrm>
          <a:prstGeom prst="rect">
            <a:avLst/>
          </a:prstGeom>
          <a:noFill/>
          <a:ln w="9525">
            <a:noFill/>
            <a:miter lim="800000"/>
            <a:headEnd/>
            <a:tailEnd/>
          </a:ln>
        </p:spPr>
      </p:pic>
      <p:sp>
        <p:nvSpPr>
          <p:cNvPr id="12" name="Text Box 11"/>
          <p:cNvSpPr txBox="1">
            <a:spLocks noChangeArrowheads="1"/>
          </p:cNvSpPr>
          <p:nvPr/>
        </p:nvSpPr>
        <p:spPr bwMode="auto">
          <a:xfrm>
            <a:off x="5638800" y="6321425"/>
            <a:ext cx="901700" cy="307975"/>
          </a:xfrm>
          <a:prstGeom prst="rect">
            <a:avLst/>
          </a:prstGeom>
          <a:noFill/>
          <a:ln w="9525">
            <a:noFill/>
            <a:miter lim="800000"/>
            <a:headEnd/>
            <a:tailEnd/>
          </a:ln>
        </p:spPr>
        <p:txBody>
          <a:bodyPr>
            <a:spAutoFit/>
          </a:bodyPr>
          <a:lstStyle/>
          <a:p>
            <a:pPr algn="ctr"/>
            <a:r>
              <a:rPr lang="en-US" sz="1400"/>
              <a:t>Methane</a:t>
            </a:r>
          </a:p>
        </p:txBody>
      </p:sp>
      <p:sp>
        <p:nvSpPr>
          <p:cNvPr id="13" name="Text Box 11"/>
          <p:cNvSpPr txBox="1">
            <a:spLocks noChangeArrowheads="1"/>
          </p:cNvSpPr>
          <p:nvPr/>
        </p:nvSpPr>
        <p:spPr bwMode="auto">
          <a:xfrm>
            <a:off x="2133600" y="6321425"/>
            <a:ext cx="901700" cy="307975"/>
          </a:xfrm>
          <a:prstGeom prst="rect">
            <a:avLst/>
          </a:prstGeom>
          <a:noFill/>
          <a:ln w="9525">
            <a:noFill/>
            <a:miter lim="800000"/>
            <a:headEnd/>
            <a:tailEnd/>
          </a:ln>
        </p:spPr>
        <p:txBody>
          <a:bodyPr>
            <a:spAutoFit/>
          </a:bodyPr>
          <a:lstStyle/>
          <a:p>
            <a:pPr algn="ctr"/>
            <a:r>
              <a:rPr lang="en-US" sz="1400"/>
              <a:t>Ethane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ox(in)">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685800" y="304800"/>
            <a:ext cx="8610600" cy="914400"/>
          </a:xfrm>
        </p:spPr>
        <p:txBody>
          <a:bodyPr/>
          <a:lstStyle/>
          <a:p>
            <a:pPr marL="858838" indent="-858838"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Overview: A protein’s specific shape determines its function</a:t>
            </a:r>
          </a:p>
        </p:txBody>
      </p:sp>
      <p:sp>
        <p:nvSpPr>
          <p:cNvPr id="25603" name="Rectangle 2"/>
          <p:cNvSpPr>
            <a:spLocks noGrp="1" noChangeArrowheads="1"/>
          </p:cNvSpPr>
          <p:nvPr>
            <p:ph idx="1"/>
          </p:nvPr>
        </p:nvSpPr>
        <p:spPr>
          <a:xfrm>
            <a:off x="266700" y="838200"/>
            <a:ext cx="8610600" cy="2935288"/>
          </a:xfrm>
        </p:spPr>
        <p:txBody>
          <a:bodyPr/>
          <a:lstStyle/>
          <a:p>
            <a:pPr eaLnBrk="1" hangingPunct="1"/>
            <a:r>
              <a:rPr lang="en-US" altLang="ar-SA" smtClean="0">
                <a:latin typeface="Arial Unicode MS" pitchFamily="34" charset="-128"/>
                <a:ea typeface="Arial Unicode MS" pitchFamily="34" charset="-128"/>
                <a:cs typeface="Arial Unicode MS" pitchFamily="34" charset="-128"/>
              </a:rPr>
              <a:t>A protein, such as lysozyme, consists of polypeptide chains folded into a unique shape</a:t>
            </a:r>
          </a:p>
          <a:p>
            <a:pPr lvl="1" eaLnBrk="1" hangingPunct="1"/>
            <a:r>
              <a:rPr lang="en-US" altLang="ar-SA" smtClean="0">
                <a:latin typeface="Arial Unicode MS" pitchFamily="34" charset="-128"/>
                <a:ea typeface="Arial Unicode MS" pitchFamily="34" charset="-128"/>
                <a:cs typeface="Arial Unicode MS" pitchFamily="34" charset="-128"/>
              </a:rPr>
              <a:t>The shape determines the protein’s function </a:t>
            </a:r>
          </a:p>
          <a:p>
            <a:pPr lvl="1" eaLnBrk="1" hangingPunct="1"/>
            <a:r>
              <a:rPr lang="en-US" altLang="ar-SA" smtClean="0">
                <a:latin typeface="Arial Unicode MS" pitchFamily="34" charset="-128"/>
                <a:ea typeface="Arial Unicode MS" pitchFamily="34" charset="-128"/>
                <a:cs typeface="Arial Unicode MS" pitchFamily="34" charset="-128"/>
              </a:rPr>
              <a:t>A protein loses its specific function when its polypeptides unravel</a:t>
            </a:r>
          </a:p>
        </p:txBody>
      </p:sp>
      <p:pic>
        <p:nvPicPr>
          <p:cNvPr id="2560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386263"/>
            <a:ext cx="25908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343400"/>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864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457200" y="280988"/>
            <a:ext cx="8458200" cy="5480050"/>
          </a:xfrm>
          <a:prstGeom prst="rect">
            <a:avLst/>
          </a:prstGeom>
          <a:noFill/>
          <a:ln w="9525">
            <a:noFill/>
            <a:miter lim="800000"/>
            <a:headEnd/>
            <a:tailEnd/>
          </a:ln>
        </p:spPr>
        <p:txBody>
          <a:bodyPr>
            <a:spAutoFit/>
          </a:bodyPr>
          <a:lstStyle/>
          <a:p>
            <a:pPr marL="858838" indent="-858838" algn="l">
              <a:lnSpc>
                <a:spcPct val="90000"/>
              </a:lnSpc>
            </a:pPr>
            <a:r>
              <a:rPr lang="en-US" sz="2500" dirty="0">
                <a:solidFill>
                  <a:srgbClr val="FF0000"/>
                </a:solidFill>
                <a:latin typeface="Arial Unicode MS" pitchFamily="34" charset="-128"/>
                <a:ea typeface="Arial Unicode MS" pitchFamily="34" charset="-128"/>
                <a:cs typeface="Arial Unicode MS" pitchFamily="34" charset="-128"/>
              </a:rPr>
              <a:t>Proteins are either:</a:t>
            </a:r>
          </a:p>
          <a:p>
            <a:pPr marL="858838" indent="-858838" algn="l">
              <a:lnSpc>
                <a:spcPct val="90000"/>
              </a:lnSpc>
              <a:buFontTx/>
              <a:buChar char="-"/>
            </a:pPr>
            <a:endParaRPr lang="en-US" dirty="0">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solidFill>
                  <a:srgbClr val="FF0000"/>
                </a:solidFill>
                <a:latin typeface="Arial Unicode MS" pitchFamily="34" charset="-128"/>
                <a:ea typeface="Arial Unicode MS" pitchFamily="34" charset="-128"/>
                <a:cs typeface="Arial Unicode MS" pitchFamily="34" charset="-128"/>
              </a:rPr>
              <a:t>Structural Proteins </a:t>
            </a:r>
            <a:r>
              <a:rPr lang="ar-EG" dirty="0">
                <a:solidFill>
                  <a:srgbClr val="FF0000"/>
                </a:solidFill>
                <a:latin typeface="Arial Unicode MS" pitchFamily="34" charset="-128"/>
                <a:ea typeface="Arial Unicode MS" pitchFamily="34" charset="-128"/>
                <a:cs typeface="Arial Unicode MS" pitchFamily="34" charset="-128"/>
              </a:rPr>
              <a:t>بروتينات تركيبية</a:t>
            </a:r>
            <a:r>
              <a:rPr lang="en-US" dirty="0">
                <a:solidFill>
                  <a:srgbClr val="FF0000"/>
                </a:solidFill>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 </a:t>
            </a:r>
            <a:endParaRPr lang="ar-EG" dirty="0">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latin typeface="Arial Unicode MS" pitchFamily="34" charset="-128"/>
                <a:ea typeface="Arial Unicode MS" pitchFamily="34" charset="-128"/>
                <a:cs typeface="Arial Unicode MS" pitchFamily="34" charset="-128"/>
              </a:rPr>
              <a:t>Proteins in fibers that make tendons </a:t>
            </a:r>
            <a:r>
              <a:rPr lang="ar-EG" sz="1600" dirty="0">
                <a:latin typeface="Arial Unicode MS" pitchFamily="34" charset="-128"/>
                <a:ea typeface="Arial Unicode MS" pitchFamily="34" charset="-128"/>
                <a:cs typeface="Arial Unicode MS" pitchFamily="34" charset="-128"/>
              </a:rPr>
              <a:t>ا</a:t>
            </a:r>
            <a:r>
              <a:rPr lang="ar-EG" sz="1800" dirty="0">
                <a:latin typeface="Arial Unicode MS" pitchFamily="34" charset="-128"/>
                <a:ea typeface="Arial Unicode MS" pitchFamily="34" charset="-128"/>
                <a:cs typeface="Arial Unicode MS" pitchFamily="34" charset="-128"/>
              </a:rPr>
              <a:t>لأوتار</a:t>
            </a:r>
            <a:r>
              <a:rPr lang="ar-EG" sz="1600" dirty="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 </a:t>
            </a:r>
            <a:r>
              <a:rPr lang="ar-EG" dirty="0" err="1">
                <a:latin typeface="Arial Unicode MS" pitchFamily="34" charset="-128"/>
                <a:ea typeface="Arial Unicode MS" pitchFamily="34" charset="-128"/>
                <a:cs typeface="Arial Unicode MS" pitchFamily="34" charset="-128"/>
              </a:rPr>
              <a:t>&amp;</a:t>
            </a:r>
            <a:r>
              <a:rPr lang="ar-EG" dirty="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ligaments </a:t>
            </a:r>
            <a:r>
              <a:rPr lang="ar-EG" sz="1800" dirty="0">
                <a:latin typeface="Arial Unicode MS" pitchFamily="34" charset="-128"/>
                <a:ea typeface="Arial Unicode MS" pitchFamily="34" charset="-128"/>
                <a:cs typeface="Arial Unicode MS" pitchFamily="34" charset="-128"/>
              </a:rPr>
              <a:t>الأربطة</a:t>
            </a:r>
            <a:endParaRPr lang="en-US" sz="1800"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sz="2800"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solidFill>
                  <a:srgbClr val="FF0000"/>
                </a:solidFill>
                <a:latin typeface="Arial Unicode MS" pitchFamily="34" charset="-128"/>
                <a:ea typeface="Arial Unicode MS" pitchFamily="34" charset="-128"/>
                <a:cs typeface="Arial Unicode MS" pitchFamily="34" charset="-128"/>
              </a:rPr>
              <a:t>Defensive Proteins </a:t>
            </a:r>
            <a:r>
              <a:rPr lang="ar-EG" dirty="0">
                <a:solidFill>
                  <a:srgbClr val="FF0000"/>
                </a:solidFill>
                <a:ea typeface="Arial Unicode MS" pitchFamily="34" charset="-128"/>
                <a:cs typeface="Arial Unicode MS" pitchFamily="34" charset="-128"/>
              </a:rPr>
              <a:t>بروتينات دفاعية</a:t>
            </a:r>
            <a:r>
              <a:rPr lang="en-US" dirty="0">
                <a:solidFill>
                  <a:srgbClr val="FF0000"/>
                </a:solidFill>
                <a:latin typeface="Arial Unicode MS" pitchFamily="34" charset="-128"/>
                <a:ea typeface="Arial Unicode MS" pitchFamily="34" charset="-128"/>
                <a:cs typeface="Arial Unicode MS" pitchFamily="34" charset="-128"/>
              </a:rPr>
              <a:t>: </a:t>
            </a:r>
            <a:endParaRPr lang="ar-EG"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latin typeface="Arial Unicode MS" pitchFamily="34" charset="-128"/>
                <a:ea typeface="Arial Unicode MS" pitchFamily="34" charset="-128"/>
                <a:cs typeface="Arial Unicode MS" pitchFamily="34" charset="-128"/>
              </a:rPr>
              <a:t>Antibodies </a:t>
            </a:r>
            <a:r>
              <a:rPr lang="ar-EG" sz="1800" dirty="0">
                <a:latin typeface="Arial Unicode MS" pitchFamily="34" charset="-128"/>
                <a:ea typeface="Arial Unicode MS" pitchFamily="34" charset="-128"/>
                <a:cs typeface="Arial Unicode MS" pitchFamily="34" charset="-128"/>
              </a:rPr>
              <a:t>الاجسام المضادة</a:t>
            </a:r>
            <a:r>
              <a:rPr lang="en-US" dirty="0">
                <a:latin typeface="Arial Unicode MS" pitchFamily="34" charset="-128"/>
                <a:ea typeface="Arial Unicode MS" pitchFamily="34" charset="-128"/>
                <a:cs typeface="Arial Unicode MS" pitchFamily="34" charset="-128"/>
              </a:rPr>
              <a:t>of the immune system</a:t>
            </a:r>
            <a:r>
              <a:rPr lang="ar-EG" dirty="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 </a:t>
            </a:r>
            <a:r>
              <a:rPr lang="ar-EG" sz="1800" dirty="0">
                <a:latin typeface="Arial Unicode MS" pitchFamily="34" charset="-128"/>
                <a:ea typeface="Arial Unicode MS" pitchFamily="34" charset="-128"/>
                <a:cs typeface="Arial Unicode MS" pitchFamily="34" charset="-128"/>
              </a:rPr>
              <a:t>للجهاز المناعى</a:t>
            </a:r>
            <a:endParaRPr lang="en-US" sz="1800"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dirty="0">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solidFill>
                  <a:srgbClr val="FF0000"/>
                </a:solidFill>
                <a:latin typeface="Arial Unicode MS" pitchFamily="34" charset="-128"/>
                <a:ea typeface="Arial Unicode MS" pitchFamily="34" charset="-128"/>
                <a:cs typeface="Arial Unicode MS" pitchFamily="34" charset="-128"/>
              </a:rPr>
              <a:t>Signal Proteins </a:t>
            </a:r>
            <a:r>
              <a:rPr lang="ar-EG" dirty="0">
                <a:solidFill>
                  <a:srgbClr val="FF0000"/>
                </a:solidFill>
                <a:latin typeface="Arial Unicode MS" pitchFamily="34" charset="-128"/>
                <a:ea typeface="Arial Unicode MS" pitchFamily="34" charset="-128"/>
                <a:cs typeface="Arial Unicode MS" pitchFamily="34" charset="-128"/>
              </a:rPr>
              <a:t>بروتينات اشارية</a:t>
            </a:r>
            <a:r>
              <a:rPr lang="en-US" dirty="0">
                <a:solidFill>
                  <a:srgbClr val="FF0000"/>
                </a:solidFill>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 </a:t>
            </a:r>
            <a:endParaRPr lang="ar-EG" dirty="0">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latin typeface="Arial Unicode MS" pitchFamily="34" charset="-128"/>
                <a:ea typeface="Arial Unicode MS" pitchFamily="34" charset="-128"/>
                <a:cs typeface="Arial Unicode MS" pitchFamily="34" charset="-128"/>
              </a:rPr>
              <a:t>Hormones</a:t>
            </a:r>
            <a:r>
              <a:rPr lang="ar-EG" dirty="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 </a:t>
            </a:r>
            <a:r>
              <a:rPr lang="ar-EG" sz="1800" dirty="0" err="1">
                <a:latin typeface="Arial Unicode MS" pitchFamily="34" charset="-128"/>
                <a:ea typeface="Arial Unicode MS" pitchFamily="34" charset="-128"/>
                <a:cs typeface="Arial Unicode MS" pitchFamily="34" charset="-128"/>
              </a:rPr>
              <a:t>الهرمونات</a:t>
            </a:r>
            <a:endParaRPr lang="en-US" sz="1800"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dirty="0">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solidFill>
                  <a:srgbClr val="FF0000"/>
                </a:solidFill>
                <a:latin typeface="Arial Unicode MS" pitchFamily="34" charset="-128"/>
                <a:ea typeface="Arial Unicode MS" pitchFamily="34" charset="-128"/>
                <a:cs typeface="Arial Unicode MS" pitchFamily="34" charset="-128"/>
              </a:rPr>
              <a:t>Transport Proteins </a:t>
            </a:r>
            <a:r>
              <a:rPr lang="ar-EG" dirty="0">
                <a:solidFill>
                  <a:srgbClr val="FF0000"/>
                </a:solidFill>
                <a:ea typeface="Arial Unicode MS" pitchFamily="34" charset="-128"/>
                <a:cs typeface="Arial Unicode MS" pitchFamily="34" charset="-128"/>
              </a:rPr>
              <a:t>البروتينات الناقلة</a:t>
            </a:r>
            <a:r>
              <a:rPr lang="en-US" dirty="0">
                <a:solidFill>
                  <a:srgbClr val="FF0000"/>
                </a:solidFill>
                <a:latin typeface="Arial Unicode MS" pitchFamily="34" charset="-128"/>
                <a:ea typeface="Arial Unicode MS" pitchFamily="34" charset="-128"/>
                <a:cs typeface="Arial Unicode MS" pitchFamily="34" charset="-128"/>
              </a:rPr>
              <a:t>: </a:t>
            </a:r>
            <a:endParaRPr lang="ar-EG"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pPr>
            <a:r>
              <a:rPr lang="en-US" dirty="0" err="1">
                <a:latin typeface="Arial Unicode MS" pitchFamily="34" charset="-128"/>
                <a:ea typeface="Arial Unicode MS" pitchFamily="34" charset="-128"/>
                <a:cs typeface="Arial Unicode MS" pitchFamily="34" charset="-128"/>
              </a:rPr>
              <a:t>Haemoglobin</a:t>
            </a:r>
            <a:r>
              <a:rPr lang="en-US" dirty="0">
                <a:latin typeface="Arial Unicode MS" pitchFamily="34" charset="-128"/>
                <a:ea typeface="Arial Unicode MS" pitchFamily="34" charset="-128"/>
                <a:cs typeface="Arial Unicode MS" pitchFamily="34" charset="-128"/>
              </a:rPr>
              <a:t> </a:t>
            </a:r>
            <a:r>
              <a:rPr lang="ar-EG" sz="1800" dirty="0">
                <a:ea typeface="Arial Unicode MS" pitchFamily="34" charset="-128"/>
                <a:cs typeface="Arial Unicode MS" pitchFamily="34" charset="-128"/>
              </a:rPr>
              <a:t>جزئ الهيموجلوبين</a:t>
            </a:r>
            <a:r>
              <a:rPr lang="en-US" dirty="0">
                <a:latin typeface="Arial Unicode MS" pitchFamily="34" charset="-128"/>
                <a:ea typeface="Arial Unicode MS" pitchFamily="34" charset="-128"/>
                <a:cs typeface="Arial Unicode MS" pitchFamily="34" charset="-128"/>
              </a:rPr>
              <a:t>in red blood cells </a:t>
            </a:r>
            <a:r>
              <a:rPr lang="ar-EG" sz="1800" dirty="0">
                <a:ea typeface="Arial Unicode MS" pitchFamily="34" charset="-128"/>
                <a:cs typeface="Arial Unicode MS" pitchFamily="34" charset="-128"/>
              </a:rPr>
              <a:t>خلايا الدم الحمراء</a:t>
            </a:r>
            <a:endParaRPr lang="en-US" sz="1800" dirty="0">
              <a:ea typeface="Arial Unicode MS" pitchFamily="34" charset="-128"/>
              <a:cs typeface="Arial Unicode MS" pitchFamily="34" charset="-128"/>
            </a:endParaRPr>
          </a:p>
          <a:p>
            <a:pPr marL="858838" indent="-858838" algn="l">
              <a:lnSpc>
                <a:spcPct val="90000"/>
              </a:lnSpc>
            </a:pPr>
            <a:endParaRPr lang="ar-EG"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solidFill>
                  <a:srgbClr val="FF0000"/>
                </a:solidFill>
                <a:latin typeface="Arial Unicode MS" pitchFamily="34" charset="-128"/>
                <a:ea typeface="Arial Unicode MS" pitchFamily="34" charset="-128"/>
                <a:cs typeface="Arial Unicode MS" pitchFamily="34" charset="-128"/>
              </a:rPr>
              <a:t>Storage Proteins </a:t>
            </a:r>
            <a:r>
              <a:rPr lang="ar-EG" dirty="0">
                <a:solidFill>
                  <a:srgbClr val="FF0000"/>
                </a:solidFill>
                <a:ea typeface="Arial Unicode MS" pitchFamily="34" charset="-128"/>
                <a:cs typeface="Arial Unicode MS" pitchFamily="34" charset="-128"/>
              </a:rPr>
              <a:t>البروتينات الخازنة</a:t>
            </a:r>
            <a:r>
              <a:rPr lang="en-US" dirty="0">
                <a:solidFill>
                  <a:srgbClr val="FF0000"/>
                </a:solidFill>
                <a:latin typeface="Arial Unicode MS" pitchFamily="34" charset="-128"/>
                <a:ea typeface="Arial Unicode MS" pitchFamily="34" charset="-128"/>
                <a:cs typeface="Arial Unicode MS" pitchFamily="34" charset="-128"/>
              </a:rPr>
              <a:t>:</a:t>
            </a:r>
            <a:r>
              <a:rPr lang="en-US" dirty="0">
                <a:latin typeface="Arial Unicode MS" pitchFamily="34" charset="-128"/>
                <a:ea typeface="Arial Unicode MS" pitchFamily="34" charset="-128"/>
                <a:cs typeface="Arial Unicode MS" pitchFamily="34" charset="-128"/>
              </a:rPr>
              <a:t> </a:t>
            </a:r>
            <a:endParaRPr lang="ar-EG" dirty="0">
              <a:latin typeface="Arial Unicode MS" pitchFamily="34" charset="-128"/>
              <a:ea typeface="Arial Unicode MS" pitchFamily="34" charset="-128"/>
              <a:cs typeface="Arial Unicode MS" pitchFamily="34" charset="-128"/>
            </a:endParaRPr>
          </a:p>
          <a:p>
            <a:pPr marL="858838" indent="-858838" algn="l">
              <a:lnSpc>
                <a:spcPct val="90000"/>
              </a:lnSpc>
            </a:pPr>
            <a:r>
              <a:rPr lang="en-US" dirty="0">
                <a:latin typeface="Arial Unicode MS" pitchFamily="34" charset="-128"/>
                <a:ea typeface="Arial Unicode MS" pitchFamily="34" charset="-128"/>
                <a:cs typeface="Arial Unicode MS" pitchFamily="34" charset="-128"/>
              </a:rPr>
              <a:t>Protein found in: Plant seed - egg white </a:t>
            </a:r>
            <a:r>
              <a:rPr lang="ar-EG" sz="1800" dirty="0">
                <a:ea typeface="Arial Unicode MS" pitchFamily="34" charset="-128"/>
                <a:cs typeface="Arial Unicode MS" pitchFamily="34" charset="-128"/>
              </a:rPr>
              <a:t>بياض البيض</a:t>
            </a:r>
            <a:r>
              <a:rPr lang="en-US" sz="1800" dirty="0">
                <a:ea typeface="Arial Unicode MS" pitchFamily="34" charset="-128"/>
                <a:cs typeface="Arial Unicode MS" pitchFamily="34" charset="-128"/>
              </a:rPr>
              <a:t> </a:t>
            </a:r>
            <a:r>
              <a:rPr lang="en-US" sz="1800" dirty="0">
                <a:latin typeface="Arial Unicode MS" pitchFamily="34" charset="-128"/>
                <a:ea typeface="Arial Unicode MS" pitchFamily="34" charset="-128"/>
                <a:cs typeface="Arial Unicode MS" pitchFamily="34" charset="-128"/>
              </a:rPr>
              <a:t>- </a:t>
            </a:r>
            <a:r>
              <a:rPr lang="en-US" dirty="0">
                <a:latin typeface="Arial Unicode MS" pitchFamily="34" charset="-128"/>
                <a:ea typeface="Arial Unicode MS" pitchFamily="34" charset="-128"/>
                <a:cs typeface="Arial Unicode MS" pitchFamily="34" charset="-128"/>
              </a:rPr>
              <a:t>milk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2000"/>
                                        <p:tgtEl>
                                          <p:spTgt spid="296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fade">
                                      <p:cBhvr>
                                        <p:cTn id="12" dur="20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fade">
                                      <p:cBhvr>
                                        <p:cTn id="17" dur="2000"/>
                                        <p:tgtEl>
                                          <p:spTgt spid="29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8">
                                            <p:txEl>
                                              <p:pRg st="5" end="5"/>
                                            </p:txEl>
                                          </p:spTgt>
                                        </p:tgtEl>
                                        <p:attrNameLst>
                                          <p:attrName>style.visibility</p:attrName>
                                        </p:attrNameLst>
                                      </p:cBhvr>
                                      <p:to>
                                        <p:strVal val="visible"/>
                                      </p:to>
                                    </p:set>
                                    <p:animEffect transition="in" filter="fade">
                                      <p:cBhvr>
                                        <p:cTn id="22" dur="2000"/>
                                        <p:tgtEl>
                                          <p:spTgt spid="296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8">
                                            <p:txEl>
                                              <p:pRg st="6" end="6"/>
                                            </p:txEl>
                                          </p:spTgt>
                                        </p:tgtEl>
                                        <p:attrNameLst>
                                          <p:attrName>style.visibility</p:attrName>
                                        </p:attrNameLst>
                                      </p:cBhvr>
                                      <p:to>
                                        <p:strVal val="visible"/>
                                      </p:to>
                                    </p:set>
                                    <p:animEffect transition="in" filter="fade">
                                      <p:cBhvr>
                                        <p:cTn id="27" dur="2000"/>
                                        <p:tgtEl>
                                          <p:spTgt spid="2969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8">
                                            <p:txEl>
                                              <p:pRg st="8" end="8"/>
                                            </p:txEl>
                                          </p:spTgt>
                                        </p:tgtEl>
                                        <p:attrNameLst>
                                          <p:attrName>style.visibility</p:attrName>
                                        </p:attrNameLst>
                                      </p:cBhvr>
                                      <p:to>
                                        <p:strVal val="visible"/>
                                      </p:to>
                                    </p:set>
                                    <p:animEffect transition="in" filter="fade">
                                      <p:cBhvr>
                                        <p:cTn id="32" dur="2000"/>
                                        <p:tgtEl>
                                          <p:spTgt spid="2969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8">
                                            <p:txEl>
                                              <p:pRg st="9" end="9"/>
                                            </p:txEl>
                                          </p:spTgt>
                                        </p:tgtEl>
                                        <p:attrNameLst>
                                          <p:attrName>style.visibility</p:attrName>
                                        </p:attrNameLst>
                                      </p:cBhvr>
                                      <p:to>
                                        <p:strVal val="visible"/>
                                      </p:to>
                                    </p:set>
                                    <p:animEffect transition="in" filter="fade">
                                      <p:cBhvr>
                                        <p:cTn id="37" dur="2000"/>
                                        <p:tgtEl>
                                          <p:spTgt spid="2969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698">
                                            <p:txEl>
                                              <p:pRg st="11" end="11"/>
                                            </p:txEl>
                                          </p:spTgt>
                                        </p:tgtEl>
                                        <p:attrNameLst>
                                          <p:attrName>style.visibility</p:attrName>
                                        </p:attrNameLst>
                                      </p:cBhvr>
                                      <p:to>
                                        <p:strVal val="visible"/>
                                      </p:to>
                                    </p:set>
                                    <p:animEffect transition="in" filter="fade">
                                      <p:cBhvr>
                                        <p:cTn id="42" dur="2000"/>
                                        <p:tgtEl>
                                          <p:spTgt spid="2969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698">
                                            <p:txEl>
                                              <p:pRg st="12" end="12"/>
                                            </p:txEl>
                                          </p:spTgt>
                                        </p:tgtEl>
                                        <p:attrNameLst>
                                          <p:attrName>style.visibility</p:attrName>
                                        </p:attrNameLst>
                                      </p:cBhvr>
                                      <p:to>
                                        <p:strVal val="visible"/>
                                      </p:to>
                                    </p:set>
                                    <p:animEffect transition="in" filter="fade">
                                      <p:cBhvr>
                                        <p:cTn id="47" dur="2000"/>
                                        <p:tgtEl>
                                          <p:spTgt spid="29698">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698">
                                            <p:txEl>
                                              <p:pRg st="14" end="14"/>
                                            </p:txEl>
                                          </p:spTgt>
                                        </p:tgtEl>
                                        <p:attrNameLst>
                                          <p:attrName>style.visibility</p:attrName>
                                        </p:attrNameLst>
                                      </p:cBhvr>
                                      <p:to>
                                        <p:strVal val="visible"/>
                                      </p:to>
                                    </p:set>
                                    <p:animEffect transition="in" filter="fade">
                                      <p:cBhvr>
                                        <p:cTn id="52" dur="2000"/>
                                        <p:tgtEl>
                                          <p:spTgt spid="29698">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698">
                                            <p:txEl>
                                              <p:pRg st="15" end="15"/>
                                            </p:txEl>
                                          </p:spTgt>
                                        </p:tgtEl>
                                        <p:attrNameLst>
                                          <p:attrName>style.visibility</p:attrName>
                                        </p:attrNameLst>
                                      </p:cBhvr>
                                      <p:to>
                                        <p:strVal val="visible"/>
                                      </p:to>
                                    </p:set>
                                    <p:animEffect transition="in" filter="fade">
                                      <p:cBhvr>
                                        <p:cTn id="57" dur="2000"/>
                                        <p:tgtEl>
                                          <p:spTgt spid="2969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Line 5"/>
          <p:cNvSpPr>
            <a:spLocks noChangeShapeType="1"/>
          </p:cNvSpPr>
          <p:nvPr/>
        </p:nvSpPr>
        <p:spPr bwMode="auto">
          <a:xfrm>
            <a:off x="304800" y="533400"/>
            <a:ext cx="8534400" cy="0"/>
          </a:xfrm>
          <a:prstGeom prst="line">
            <a:avLst/>
          </a:prstGeom>
          <a:noFill/>
          <a:ln w="25400">
            <a:solidFill>
              <a:schemeClr val="bg1"/>
            </a:solidFill>
            <a:round/>
            <a:headEnd/>
            <a:tailEnd/>
          </a:ln>
        </p:spPr>
        <p:txBody>
          <a:bodyPr wrap="none" anchor="ctr"/>
          <a:lstStyle/>
          <a:p>
            <a:endParaRPr lang="en-US"/>
          </a:p>
        </p:txBody>
      </p:sp>
      <p:sp>
        <p:nvSpPr>
          <p:cNvPr id="30723" name="Rectangle 6"/>
          <p:cNvSpPr>
            <a:spLocks noChangeArrowheads="1"/>
          </p:cNvSpPr>
          <p:nvPr/>
        </p:nvSpPr>
        <p:spPr bwMode="auto">
          <a:xfrm>
            <a:off x="228600" y="609600"/>
            <a:ext cx="8763000" cy="6081713"/>
          </a:xfrm>
          <a:prstGeom prst="rect">
            <a:avLst/>
          </a:prstGeom>
          <a:noFill/>
          <a:ln w="9525">
            <a:noFill/>
            <a:miter lim="800000"/>
            <a:headEnd/>
            <a:tailEnd/>
          </a:ln>
        </p:spPr>
        <p:txBody>
          <a:bodyPr>
            <a:spAutoFit/>
          </a:bodyPr>
          <a:lstStyle/>
          <a:p>
            <a:pPr marL="858838" indent="-858838" algn="l">
              <a:lnSpc>
                <a:spcPct val="90000"/>
              </a:lnSpc>
            </a:pPr>
            <a:endParaRPr lang="en-US" sz="2500" dirty="0">
              <a:solidFill>
                <a:srgbClr val="FF0000"/>
              </a:solidFill>
              <a:latin typeface="Arial Unicode MS" pitchFamily="34" charset="-128"/>
              <a:ea typeface="Arial Unicode MS" pitchFamily="34" charset="-128"/>
              <a:cs typeface="Arial Unicode MS" pitchFamily="34" charset="-128"/>
            </a:endParaRPr>
          </a:p>
          <a:p>
            <a:pPr marL="858838" indent="-858838" algn="l">
              <a:lnSpc>
                <a:spcPct val="90000"/>
              </a:lnSpc>
              <a:buFontTx/>
              <a:buChar char="-"/>
            </a:pPr>
            <a:r>
              <a:rPr lang="en-US" sz="2500" dirty="0">
                <a:solidFill>
                  <a:srgbClr val="FF0000"/>
                </a:solidFill>
                <a:latin typeface="Arial Unicode MS" pitchFamily="34" charset="-128"/>
                <a:ea typeface="Arial Unicode MS" pitchFamily="34" charset="-128"/>
                <a:cs typeface="Arial Unicode MS" pitchFamily="34" charset="-128"/>
              </a:rPr>
              <a:t>Proteins</a:t>
            </a:r>
            <a:r>
              <a:rPr lang="en-US" sz="2500" dirty="0">
                <a:latin typeface="Arial Unicode MS" pitchFamily="34" charset="-128"/>
                <a:ea typeface="Arial Unicode MS" pitchFamily="34" charset="-128"/>
                <a:cs typeface="Arial Unicode MS" pitchFamily="34" charset="-128"/>
              </a:rPr>
              <a:t> are involved in the following processes:</a:t>
            </a:r>
          </a:p>
          <a:p>
            <a:pPr marL="858838" indent="-858838" algn="l">
              <a:lnSpc>
                <a:spcPct val="90000"/>
              </a:lnSpc>
              <a:buFontTx/>
              <a:buChar char="-"/>
            </a:pPr>
            <a:endParaRPr lang="en-US" sz="2500" dirty="0">
              <a:latin typeface="Arial Unicode MS" pitchFamily="34" charset="-128"/>
              <a:ea typeface="Arial Unicode MS" pitchFamily="34" charset="-128"/>
              <a:cs typeface="Arial Unicode MS" pitchFamily="34" charset="-128"/>
            </a:endParaRPr>
          </a:p>
          <a:p>
            <a:pPr marL="858838" indent="-858838" rtl="1">
              <a:lnSpc>
                <a:spcPct val="90000"/>
              </a:lnSpc>
              <a:buFontTx/>
              <a:buChar char="-"/>
            </a:pPr>
            <a:r>
              <a:rPr lang="en-US" sz="2500" dirty="0">
                <a:latin typeface="Arial Unicode MS" pitchFamily="34" charset="-128"/>
                <a:ea typeface="Arial Unicode MS" pitchFamily="34" charset="-128"/>
                <a:cs typeface="Arial Unicode MS" pitchFamily="34" charset="-128"/>
              </a:rPr>
              <a:t> </a:t>
            </a:r>
            <a:r>
              <a:rPr lang="ar-SA" b="1" dirty="0">
                <a:solidFill>
                  <a:srgbClr val="FF0000"/>
                </a:solidFill>
                <a:ea typeface="Arial Unicode MS" pitchFamily="34" charset="-128"/>
                <a:cs typeface="Arial Unicode MS" pitchFamily="34" charset="-128"/>
              </a:rPr>
              <a:t>البروتين </a:t>
            </a:r>
            <a:r>
              <a:rPr lang="ar-EG" dirty="0">
                <a:solidFill>
                  <a:srgbClr val="FF0000"/>
                </a:solidFill>
                <a:ea typeface="Arial Unicode MS" pitchFamily="34" charset="-128"/>
                <a:cs typeface="Arial Unicode MS" pitchFamily="34" charset="-128"/>
              </a:rPr>
              <a:t>يدخل فى العمليات </a:t>
            </a:r>
            <a:r>
              <a:rPr lang="ar-EG" dirty="0" err="1">
                <a:solidFill>
                  <a:srgbClr val="FF0000"/>
                </a:solidFill>
                <a:ea typeface="Arial Unicode MS" pitchFamily="34" charset="-128"/>
                <a:cs typeface="Arial Unicode MS" pitchFamily="34" charset="-128"/>
              </a:rPr>
              <a:t>الأتية</a:t>
            </a:r>
            <a:r>
              <a:rPr lang="en-US" dirty="0">
                <a:solidFill>
                  <a:srgbClr val="FF0000"/>
                </a:solidFill>
                <a:ea typeface="Arial Unicode MS" pitchFamily="34" charset="-128"/>
                <a:cs typeface="Arial Unicode MS" pitchFamily="34" charset="-128"/>
              </a:rPr>
              <a:t>:</a:t>
            </a:r>
            <a:endParaRPr lang="en-US"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sz="2500" dirty="0">
              <a:latin typeface="Arial Unicode MS" pitchFamily="34" charset="-128"/>
              <a:ea typeface="Arial Unicode MS" pitchFamily="34" charset="-128"/>
              <a:cs typeface="Arial Unicode MS" pitchFamily="34" charset="-128"/>
            </a:endParaRPr>
          </a:p>
          <a:p>
            <a:pPr lvl="1" algn="l" eaLnBrk="1" hangingPunct="1">
              <a:lnSpc>
                <a:spcPct val="90000"/>
              </a:lnSpc>
              <a:spcBef>
                <a:spcPct val="15000"/>
              </a:spcBef>
            </a:pPr>
            <a:r>
              <a:rPr lang="en-US" sz="2200" dirty="0">
                <a:latin typeface="Arial Unicode MS" pitchFamily="34" charset="-128"/>
                <a:ea typeface="Arial Unicode MS" pitchFamily="34" charset="-128"/>
                <a:cs typeface="Arial Unicode MS" pitchFamily="34" charset="-128"/>
              </a:rPr>
              <a:t>1.</a:t>
            </a:r>
            <a:r>
              <a:rPr lang="en-US" sz="2500" dirty="0">
                <a:latin typeface="Arial Unicode MS" pitchFamily="34" charset="-128"/>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Cellular structure </a:t>
            </a:r>
            <a:r>
              <a:rPr lang="ar-EG" sz="1800" dirty="0">
                <a:solidFill>
                  <a:srgbClr val="FF0000"/>
                </a:solidFill>
                <a:ea typeface="Arial Unicode MS" pitchFamily="34" charset="-128"/>
                <a:cs typeface="Arial Unicode MS" pitchFamily="34" charset="-128"/>
              </a:rPr>
              <a:t>تركيب الخلية</a:t>
            </a:r>
            <a:r>
              <a:rPr lang="en-US" sz="1800" dirty="0">
                <a:solidFill>
                  <a:srgbClr val="FF0000"/>
                </a:solidFill>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2.</a:t>
            </a:r>
            <a:r>
              <a:rPr lang="en-US" sz="2500" dirty="0">
                <a:latin typeface="Arial Unicode MS" pitchFamily="34" charset="-128"/>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Movement  </a:t>
            </a:r>
            <a:r>
              <a:rPr lang="ar-EG" sz="2800" dirty="0">
                <a:solidFill>
                  <a:srgbClr val="FF0000"/>
                </a:solidFill>
                <a:ea typeface="Arial Unicode MS" pitchFamily="34" charset="-128"/>
                <a:cs typeface="Arial Unicode MS" pitchFamily="34" charset="-128"/>
              </a:rPr>
              <a:t> </a:t>
            </a:r>
            <a:r>
              <a:rPr lang="ar-EG" sz="1800" dirty="0">
                <a:solidFill>
                  <a:srgbClr val="FF0000"/>
                </a:solidFill>
                <a:ea typeface="Arial Unicode MS" pitchFamily="34" charset="-128"/>
                <a:cs typeface="Arial Unicode MS" pitchFamily="34" charset="-128"/>
              </a:rPr>
              <a:t>حركة</a:t>
            </a:r>
            <a:r>
              <a:rPr lang="en-US" sz="2200" dirty="0">
                <a:latin typeface="Arial Unicode MS" pitchFamily="34" charset="-128"/>
                <a:ea typeface="Arial Unicode MS" pitchFamily="34" charset="-128"/>
                <a:cs typeface="Arial Unicode MS" pitchFamily="34" charset="-128"/>
              </a:rPr>
              <a:t>3. Defense </a:t>
            </a:r>
            <a:r>
              <a:rPr lang="ar-EG" sz="1800" dirty="0">
                <a:solidFill>
                  <a:srgbClr val="FF0000"/>
                </a:solidFill>
                <a:latin typeface="Arial Unicode MS" pitchFamily="34" charset="-128"/>
                <a:ea typeface="Arial Unicode MS" pitchFamily="34" charset="-128"/>
                <a:cs typeface="Arial Unicode MS" pitchFamily="34" charset="-128"/>
              </a:rPr>
              <a:t>الدفاع</a:t>
            </a:r>
            <a:endParaRPr lang="en-US" sz="1800" dirty="0">
              <a:solidFill>
                <a:srgbClr val="FF0000"/>
              </a:solidFill>
              <a:latin typeface="Arial Unicode MS" pitchFamily="34" charset="-128"/>
              <a:ea typeface="Arial Unicode MS" pitchFamily="34" charset="-128"/>
              <a:cs typeface="Arial Unicode MS" pitchFamily="34" charset="-128"/>
            </a:endParaRPr>
          </a:p>
          <a:p>
            <a:pPr lvl="1" algn="l" eaLnBrk="1" hangingPunct="1">
              <a:lnSpc>
                <a:spcPct val="90000"/>
              </a:lnSpc>
              <a:spcBef>
                <a:spcPct val="15000"/>
              </a:spcBef>
            </a:pPr>
            <a:r>
              <a:rPr lang="en-US" sz="2200" dirty="0">
                <a:latin typeface="Arial Unicode MS" pitchFamily="34" charset="-128"/>
                <a:ea typeface="Arial Unicode MS" pitchFamily="34" charset="-128"/>
                <a:cs typeface="Arial Unicode MS" pitchFamily="34" charset="-128"/>
              </a:rPr>
              <a:t>4. Transport </a:t>
            </a:r>
            <a:r>
              <a:rPr lang="ar-EG" sz="2200" dirty="0">
                <a:latin typeface="Arial Unicode MS" pitchFamily="34" charset="-128"/>
                <a:ea typeface="Arial Unicode MS" pitchFamily="34" charset="-128"/>
                <a:cs typeface="Arial Unicode MS" pitchFamily="34" charset="-128"/>
              </a:rPr>
              <a:t> </a:t>
            </a:r>
            <a:r>
              <a:rPr lang="ar-EG" sz="2000" dirty="0">
                <a:solidFill>
                  <a:srgbClr val="FF0000"/>
                </a:solidFill>
                <a:ea typeface="Arial Unicode MS" pitchFamily="34" charset="-128"/>
                <a:cs typeface="Arial Unicode MS" pitchFamily="34" charset="-128"/>
              </a:rPr>
              <a:t> </a:t>
            </a:r>
            <a:r>
              <a:rPr lang="ar-EG" sz="1800" dirty="0">
                <a:solidFill>
                  <a:srgbClr val="FF0000"/>
                </a:solidFill>
                <a:ea typeface="Arial Unicode MS" pitchFamily="34" charset="-128"/>
                <a:cs typeface="Arial Unicode MS" pitchFamily="34" charset="-128"/>
              </a:rPr>
              <a:t>نقل المواد</a:t>
            </a:r>
            <a:r>
              <a:rPr lang="en-US" sz="2200" dirty="0">
                <a:latin typeface="Arial Unicode MS" pitchFamily="34" charset="-128"/>
                <a:ea typeface="Arial Unicode MS" pitchFamily="34" charset="-128"/>
                <a:cs typeface="Arial Unicode MS" pitchFamily="34" charset="-128"/>
              </a:rPr>
              <a:t>5. Communication</a:t>
            </a:r>
            <a:r>
              <a:rPr lang="ar-EG" sz="2200" dirty="0">
                <a:latin typeface="Arial Unicode MS" pitchFamily="34" charset="-128"/>
                <a:ea typeface="Arial Unicode MS" pitchFamily="34" charset="-128"/>
                <a:cs typeface="Arial Unicode MS" pitchFamily="34" charset="-128"/>
              </a:rPr>
              <a:t> </a:t>
            </a:r>
            <a:r>
              <a:rPr lang="en-US" sz="2200" dirty="0">
                <a:latin typeface="Arial Unicode MS" pitchFamily="34" charset="-128"/>
                <a:ea typeface="Arial Unicode MS" pitchFamily="34" charset="-128"/>
                <a:cs typeface="Arial Unicode MS" pitchFamily="34" charset="-128"/>
              </a:rPr>
              <a:t>in cell </a:t>
            </a:r>
            <a:r>
              <a:rPr lang="ar-EG" sz="1800" dirty="0">
                <a:solidFill>
                  <a:srgbClr val="FF0000"/>
                </a:solidFill>
                <a:ea typeface="Arial Unicode MS" pitchFamily="34" charset="-128"/>
                <a:cs typeface="Arial Unicode MS" pitchFamily="34" charset="-128"/>
              </a:rPr>
              <a:t>الاتصال الخلوى</a:t>
            </a:r>
            <a:endParaRPr lang="en-US" sz="1800" dirty="0">
              <a:latin typeface="Arial Unicode MS" pitchFamily="34" charset="-128"/>
              <a:ea typeface="Arial Unicode MS" pitchFamily="34" charset="-128"/>
              <a:cs typeface="Arial Unicode MS" pitchFamily="34" charset="-128"/>
            </a:endParaRPr>
          </a:p>
          <a:p>
            <a:pPr lvl="1" algn="l" eaLnBrk="1" hangingPunct="1">
              <a:lnSpc>
                <a:spcPct val="90000"/>
              </a:lnSpc>
              <a:spcBef>
                <a:spcPct val="15000"/>
              </a:spcBef>
            </a:pPr>
            <a:endParaRPr lang="en-US" sz="2500"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r>
              <a:rPr lang="en-US" sz="2500" dirty="0">
                <a:solidFill>
                  <a:srgbClr val="FF0000"/>
                </a:solidFill>
                <a:latin typeface="Arial Unicode MS" pitchFamily="34" charset="-128"/>
                <a:ea typeface="Arial Unicode MS" pitchFamily="34" charset="-128"/>
                <a:cs typeface="Arial Unicode MS" pitchFamily="34" charset="-128"/>
              </a:rPr>
              <a:t>Proteins </a:t>
            </a:r>
            <a:r>
              <a:rPr lang="en-US" sz="2500" dirty="0">
                <a:latin typeface="Arial Unicode MS" pitchFamily="34" charset="-128"/>
                <a:ea typeface="Arial Unicode MS" pitchFamily="34" charset="-128"/>
                <a:cs typeface="Arial Unicode MS" pitchFamily="34" charset="-128"/>
              </a:rPr>
              <a:t>are composed of </a:t>
            </a:r>
            <a:r>
              <a:rPr lang="en-US" dirty="0">
                <a:latin typeface="Arial Unicode MS" pitchFamily="34" charset="-128"/>
                <a:ea typeface="Arial Unicode MS" pitchFamily="34" charset="-128"/>
                <a:cs typeface="Arial Unicode MS" pitchFamily="34" charset="-128"/>
              </a:rPr>
              <a:t>(</a:t>
            </a:r>
            <a:r>
              <a:rPr lang="en-US" sz="3000" b="1" dirty="0">
                <a:latin typeface="Arial Unicode MS" pitchFamily="34" charset="-128"/>
                <a:ea typeface="Arial Unicode MS" pitchFamily="34" charset="-128"/>
                <a:cs typeface="Arial Unicode MS" pitchFamily="34" charset="-128"/>
              </a:rPr>
              <a:t>20</a:t>
            </a:r>
            <a:r>
              <a:rPr lang="en-US" dirty="0">
                <a:latin typeface="Arial Unicode MS" pitchFamily="34" charset="-128"/>
                <a:ea typeface="Arial Unicode MS" pitchFamily="34" charset="-128"/>
                <a:cs typeface="Arial Unicode MS" pitchFamily="34" charset="-128"/>
              </a:rPr>
              <a:t>)</a:t>
            </a:r>
            <a:r>
              <a:rPr lang="en-US" sz="2500" dirty="0">
                <a:latin typeface="Arial Unicode MS" pitchFamily="34" charset="-128"/>
                <a:ea typeface="Arial Unicode MS" pitchFamily="34" charset="-128"/>
                <a:cs typeface="Arial Unicode MS" pitchFamily="34" charset="-128"/>
              </a:rPr>
              <a:t> different arrangements of amino acids.</a:t>
            </a:r>
          </a:p>
          <a:p>
            <a:pPr marL="858838" indent="-858838" algn="l">
              <a:lnSpc>
                <a:spcPct val="90000"/>
              </a:lnSpc>
            </a:pPr>
            <a:r>
              <a:rPr lang="en-US" sz="3000" dirty="0">
                <a:latin typeface="Arial Unicode MS" pitchFamily="34" charset="-128"/>
                <a:ea typeface="Arial Unicode MS" pitchFamily="34" charset="-128"/>
                <a:cs typeface="Arial Unicode MS" pitchFamily="34" charset="-128"/>
              </a:rPr>
              <a:t> </a:t>
            </a:r>
          </a:p>
          <a:p>
            <a:pPr lvl="1" rtl="1">
              <a:lnSpc>
                <a:spcPct val="90000"/>
              </a:lnSpc>
              <a:buFontTx/>
              <a:buChar char="-"/>
            </a:pPr>
            <a:r>
              <a:rPr lang="ar-SA" sz="2000" b="1" dirty="0">
                <a:solidFill>
                  <a:srgbClr val="FF0000"/>
                </a:solidFill>
                <a:ea typeface="Arial Unicode MS" pitchFamily="34" charset="-128"/>
                <a:cs typeface="Arial Unicode MS" pitchFamily="34" charset="-128"/>
              </a:rPr>
              <a:t>البروتين </a:t>
            </a:r>
            <a:r>
              <a:rPr lang="ar-SA" sz="2000" dirty="0">
                <a:solidFill>
                  <a:srgbClr val="FF0000"/>
                </a:solidFill>
                <a:ea typeface="Arial Unicode MS" pitchFamily="34" charset="-128"/>
                <a:cs typeface="Arial Unicode MS" pitchFamily="34" charset="-128"/>
              </a:rPr>
              <a:t>عبارة عن </a:t>
            </a:r>
            <a:r>
              <a:rPr lang="ar-SA" sz="2000" dirty="0" err="1">
                <a:solidFill>
                  <a:srgbClr val="FF0000"/>
                </a:solidFill>
                <a:ea typeface="Arial Unicode MS" pitchFamily="34" charset="-128"/>
                <a:cs typeface="Arial Unicode MS" pitchFamily="34" charset="-128"/>
              </a:rPr>
              <a:t>بوليمر</a:t>
            </a:r>
            <a:r>
              <a:rPr lang="ar-SA" sz="2000" dirty="0">
                <a:solidFill>
                  <a:srgbClr val="FF0000"/>
                </a:solidFill>
                <a:ea typeface="Arial Unicode MS" pitchFamily="34" charset="-128"/>
                <a:cs typeface="Arial Unicode MS" pitchFamily="34" charset="-128"/>
              </a:rPr>
              <a:t> يبنى من توافيق بين 20 من الأحماض </a:t>
            </a:r>
            <a:r>
              <a:rPr lang="ar-SA" sz="2000" dirty="0" err="1">
                <a:solidFill>
                  <a:srgbClr val="FF0000"/>
                </a:solidFill>
                <a:ea typeface="Arial Unicode MS" pitchFamily="34" charset="-128"/>
                <a:cs typeface="Arial Unicode MS" pitchFamily="34" charset="-128"/>
              </a:rPr>
              <a:t>الأمينية</a:t>
            </a:r>
            <a:endParaRPr lang="en-US" sz="2000" dirty="0">
              <a:solidFill>
                <a:srgbClr val="FF0000"/>
              </a:solidFill>
              <a:ea typeface="Arial Unicode MS" pitchFamily="34" charset="-128"/>
              <a:cs typeface="Arial Unicode MS" pitchFamily="34" charset="-128"/>
            </a:endParaRPr>
          </a:p>
          <a:p>
            <a:pPr marL="858838" indent="-858838" algn="ctr" rtl="1">
              <a:lnSpc>
                <a:spcPct val="90000"/>
              </a:lnSpc>
              <a:buFontTx/>
              <a:buChar char="-"/>
            </a:pPr>
            <a:endParaRPr lang="en-US" sz="2000" b="1" dirty="0">
              <a:solidFill>
                <a:srgbClr val="FF0000"/>
              </a:solidFill>
              <a:ea typeface="Arial Unicode MS" pitchFamily="34" charset="-128"/>
              <a:cs typeface="Arial Unicode MS" pitchFamily="34" charset="-128"/>
            </a:endParaRPr>
          </a:p>
          <a:p>
            <a:pPr marL="858838" indent="-858838" rtl="1">
              <a:lnSpc>
                <a:spcPct val="90000"/>
              </a:lnSpc>
              <a:buFontTx/>
              <a:buChar char="-"/>
            </a:pPr>
            <a:endParaRPr lang="en-US" sz="3000" dirty="0">
              <a:latin typeface="Arial Unicode MS" pitchFamily="34" charset="-128"/>
              <a:ea typeface="Arial Unicode MS" pitchFamily="34" charset="-128"/>
              <a:cs typeface="Arial Unicode MS" pitchFamily="34" charset="-128"/>
            </a:endParaRPr>
          </a:p>
          <a:p>
            <a:pPr lvl="1" algn="l" eaLnBrk="1" hangingPunct="1">
              <a:lnSpc>
                <a:spcPct val="90000"/>
              </a:lnSpc>
              <a:spcBef>
                <a:spcPct val="15000"/>
              </a:spcBef>
            </a:pPr>
            <a:endParaRPr lang="en-US" sz="3000" dirty="0">
              <a:latin typeface="Arial Unicode MS" pitchFamily="34" charset="-128"/>
              <a:ea typeface="Arial Unicode MS" pitchFamily="34" charset="-128"/>
              <a:cs typeface="Arial Unicode MS" pitchFamily="34" charset="-128"/>
            </a:endParaRPr>
          </a:p>
          <a:p>
            <a:pPr marL="858838" indent="-858838" algn="l">
              <a:lnSpc>
                <a:spcPct val="90000"/>
              </a:lnSpc>
              <a:buFontTx/>
              <a:buChar char="-"/>
            </a:pPr>
            <a:endParaRPr lang="en-US" sz="3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20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fade">
                                      <p:cBhvr>
                                        <p:cTn id="12" dur="2000"/>
                                        <p:tgtEl>
                                          <p:spTgt spid="3072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animEffect transition="in" filter="fade">
                                      <p:cBhvr>
                                        <p:cTn id="15" dur="2000"/>
                                        <p:tgtEl>
                                          <p:spTgt spid="3072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3">
                                            <p:txEl>
                                              <p:pRg st="6" end="6"/>
                                            </p:txEl>
                                          </p:spTgt>
                                        </p:tgtEl>
                                        <p:attrNameLst>
                                          <p:attrName>style.visibility</p:attrName>
                                        </p:attrNameLst>
                                      </p:cBhvr>
                                      <p:to>
                                        <p:strVal val="visible"/>
                                      </p:to>
                                    </p:set>
                                    <p:animEffect transition="in" filter="fade">
                                      <p:cBhvr>
                                        <p:cTn id="18" dur="2000"/>
                                        <p:tgtEl>
                                          <p:spTgt spid="3072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animEffect transition="in" filter="fade">
                                      <p:cBhvr>
                                        <p:cTn id="23" dur="2000"/>
                                        <p:tgtEl>
                                          <p:spTgt spid="3072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723">
                                            <p:txEl>
                                              <p:pRg st="9" end="9"/>
                                            </p:txEl>
                                          </p:spTgt>
                                        </p:tgtEl>
                                        <p:attrNameLst>
                                          <p:attrName>style.visibility</p:attrName>
                                        </p:attrNameLst>
                                      </p:cBhvr>
                                      <p:to>
                                        <p:strVal val="visible"/>
                                      </p:to>
                                    </p:set>
                                    <p:animEffect transition="in" filter="fade">
                                      <p:cBhvr>
                                        <p:cTn id="28" dur="2000"/>
                                        <p:tgtEl>
                                          <p:spTgt spid="3072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723">
                                            <p:txEl>
                                              <p:pRg st="10" end="10"/>
                                            </p:txEl>
                                          </p:spTgt>
                                        </p:tgtEl>
                                        <p:attrNameLst>
                                          <p:attrName>style.visibility</p:attrName>
                                        </p:attrNameLst>
                                      </p:cBhvr>
                                      <p:to>
                                        <p:strVal val="visible"/>
                                      </p:to>
                                    </p:set>
                                    <p:animEffect transition="in" filter="fade">
                                      <p:cBhvr>
                                        <p:cTn id="31" dur="2000"/>
                                        <p:tgtEl>
                                          <p:spTgt spid="307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53988" y="76200"/>
            <a:ext cx="8761412" cy="7889875"/>
          </a:xfrm>
        </p:spPr>
        <p:txBody>
          <a:bodyPr/>
          <a:lstStyle/>
          <a:p>
            <a:pPr algn="just" eaLnBrk="1" hangingPunct="1"/>
            <a:r>
              <a:rPr lang="en-US" sz="2500" dirty="0" smtClean="0">
                <a:ea typeface="Arial Unicode MS" pitchFamily="34" charset="-128"/>
                <a:cs typeface="Arial Unicode MS" pitchFamily="34" charset="-128"/>
              </a:rPr>
              <a:t>A protein shape depends on (4) levels of structure</a:t>
            </a:r>
            <a:endParaRPr lang="ar-SA" sz="2500" dirty="0" smtClean="0">
              <a:ea typeface="Arial Unicode MS" pitchFamily="34" charset="-128"/>
              <a:cs typeface="Arial Unicode MS" pitchFamily="34" charset="-128"/>
            </a:endParaRPr>
          </a:p>
          <a:p>
            <a:pPr algn="just" rtl="1" eaLnBrk="1" hangingPunct="1"/>
            <a:r>
              <a:rPr lang="ar-SA" sz="2200" dirty="0" smtClean="0">
                <a:solidFill>
                  <a:srgbClr val="FF0000"/>
                </a:solidFill>
                <a:ea typeface="Arial Unicode MS" pitchFamily="34" charset="-128"/>
                <a:cs typeface="Arial Unicode MS" pitchFamily="34" charset="-128"/>
              </a:rPr>
              <a:t>يمكن أن يكون للبروتين أربعة مستويات من التركيب</a:t>
            </a:r>
            <a:endParaRPr lang="en-US" sz="2200" dirty="0" smtClean="0">
              <a:solidFill>
                <a:srgbClr val="FF0000"/>
              </a:solidFill>
              <a:ea typeface="Arial Unicode MS" pitchFamily="34" charset="-128"/>
              <a:cs typeface="Arial Unicode MS" pitchFamily="34" charset="-128"/>
            </a:endParaRPr>
          </a:p>
          <a:p>
            <a:pPr lvl="1" algn="just" eaLnBrk="1" hangingPunct="1">
              <a:buFontTx/>
              <a:buChar char="–"/>
            </a:pPr>
            <a:r>
              <a:rPr lang="en-US" sz="2500" b="1" dirty="0" smtClean="0">
                <a:ea typeface="Arial Unicode MS" pitchFamily="34" charset="-128"/>
                <a:cs typeface="Arial Unicode MS" pitchFamily="34" charset="-128"/>
              </a:rPr>
              <a:t>Primary structure</a:t>
            </a:r>
            <a:r>
              <a:rPr lang="ar-SA" sz="2500" dirty="0" smtClean="0">
                <a:ea typeface="Arial Unicode MS" pitchFamily="34" charset="-128"/>
                <a:cs typeface="Arial Unicode MS" pitchFamily="34" charset="-128"/>
              </a:rPr>
              <a:t>التركيب الاول</a:t>
            </a:r>
            <a:r>
              <a:rPr lang="ar-EG" sz="2500" dirty="0" smtClean="0">
                <a:ea typeface="Arial Unicode MS" pitchFamily="34" charset="-128"/>
                <a:cs typeface="Arial Unicode MS" pitchFamily="34" charset="-128"/>
              </a:rPr>
              <a:t>ى</a:t>
            </a:r>
            <a:r>
              <a:rPr lang="ar-SA" sz="2500" dirty="0" smtClean="0">
                <a:ea typeface="Arial Unicode MS" pitchFamily="34" charset="-128"/>
                <a:cs typeface="Arial Unicode MS" pitchFamily="34" charset="-128"/>
              </a:rPr>
              <a:t>                                     </a:t>
            </a:r>
            <a:endParaRPr lang="en-US" sz="2500" dirty="0" smtClean="0">
              <a:ea typeface="Arial Unicode MS" pitchFamily="34" charset="-128"/>
              <a:cs typeface="Arial Unicode MS" pitchFamily="34" charset="-128"/>
            </a:endParaRPr>
          </a:p>
          <a:p>
            <a:pPr lvl="1" algn="just" eaLnBrk="1" hangingPunct="1">
              <a:buFont typeface="Times New Roman" pitchFamily="18" charset="0"/>
              <a:buNone/>
            </a:pPr>
            <a:r>
              <a:rPr lang="en-US" sz="2200" dirty="0" smtClean="0">
                <a:solidFill>
                  <a:srgbClr val="FF0000"/>
                </a:solidFill>
                <a:ea typeface="Arial Unicode MS" pitchFamily="34" charset="-128"/>
                <a:cs typeface="Arial Unicode MS" pitchFamily="34" charset="-128"/>
              </a:rPr>
              <a:t>	Primary structure is a </a:t>
            </a:r>
            <a:r>
              <a:rPr lang="en-US" sz="2200" b="1" u="sng" dirty="0" smtClean="0">
                <a:solidFill>
                  <a:srgbClr val="FF0000"/>
                </a:solidFill>
                <a:ea typeface="Arial Unicode MS" pitchFamily="34" charset="-128"/>
                <a:cs typeface="Arial Unicode MS" pitchFamily="34" charset="-128"/>
              </a:rPr>
              <a:t>unique sequence </a:t>
            </a:r>
            <a:r>
              <a:rPr lang="en-US" sz="2200" dirty="0" smtClean="0">
                <a:solidFill>
                  <a:srgbClr val="FF0000"/>
                </a:solidFill>
                <a:ea typeface="Arial Unicode MS" pitchFamily="34" charset="-128"/>
                <a:cs typeface="Arial Unicode MS" pitchFamily="34" charset="-128"/>
              </a:rPr>
              <a:t>of amino acids. </a:t>
            </a:r>
          </a:p>
          <a:p>
            <a:pPr lvl="1" algn="just" eaLnBrk="1" hangingPunct="1">
              <a:buFontTx/>
              <a:buChar char="–"/>
            </a:pPr>
            <a:r>
              <a:rPr lang="en-US" sz="2500" b="1" dirty="0" smtClean="0">
                <a:ea typeface="Arial Unicode MS" pitchFamily="34" charset="-128"/>
                <a:cs typeface="Arial Unicode MS" pitchFamily="34" charset="-128"/>
              </a:rPr>
              <a:t>Secondary structure</a:t>
            </a:r>
            <a:r>
              <a:rPr lang="ar-SA" sz="2500" dirty="0" smtClean="0">
                <a:ea typeface="Arial Unicode MS" pitchFamily="34" charset="-128"/>
                <a:cs typeface="Arial Unicode MS" pitchFamily="34" charset="-128"/>
              </a:rPr>
              <a:t>التركيب الثانوي                               </a:t>
            </a:r>
            <a:endParaRPr lang="en-US" sz="2500" dirty="0" smtClean="0">
              <a:ea typeface="Arial Unicode MS" pitchFamily="34" charset="-128"/>
              <a:cs typeface="Arial Unicode MS" pitchFamily="34" charset="-128"/>
            </a:endParaRPr>
          </a:p>
          <a:p>
            <a:pPr lvl="1" algn="just" eaLnBrk="1" hangingPunct="1">
              <a:buFont typeface="Times New Roman" pitchFamily="18" charset="0"/>
              <a:buNone/>
            </a:pPr>
            <a:r>
              <a:rPr lang="en-US" sz="2200" dirty="0" smtClean="0">
                <a:solidFill>
                  <a:srgbClr val="FF0000"/>
                </a:solidFill>
                <a:ea typeface="Arial Unicode MS" pitchFamily="34" charset="-128"/>
                <a:cs typeface="Arial Unicode MS" pitchFamily="34" charset="-128"/>
              </a:rPr>
              <a:t>	</a:t>
            </a:r>
            <a:r>
              <a:rPr lang="en-US" sz="2200" dirty="0" smtClean="0">
                <a:solidFill>
                  <a:srgbClr val="FF0000"/>
                </a:solidFill>
              </a:rPr>
              <a:t>Polypeptide chain can fold back on itself in a number of ways</a:t>
            </a:r>
            <a:r>
              <a:rPr lang="en-US" sz="2200" b="1" dirty="0" smtClean="0">
                <a:solidFill>
                  <a:srgbClr val="FF0000"/>
                </a:solidFill>
                <a:ea typeface="Arial Unicode MS" pitchFamily="34" charset="-128"/>
                <a:cs typeface="Arial Unicode MS" pitchFamily="34" charset="-128"/>
              </a:rPr>
              <a:t> </a:t>
            </a:r>
            <a:r>
              <a:rPr lang="en-US" sz="2200" dirty="0" smtClean="0">
                <a:solidFill>
                  <a:srgbClr val="FF0000"/>
                </a:solidFill>
                <a:ea typeface="Arial Unicode MS" pitchFamily="34" charset="-128"/>
                <a:cs typeface="Arial Unicode MS" pitchFamily="34" charset="-128"/>
              </a:rPr>
              <a:t>give secondary structure called </a:t>
            </a:r>
            <a:r>
              <a:rPr lang="en-US" sz="2200" b="1" dirty="0" smtClean="0">
                <a:solidFill>
                  <a:srgbClr val="FF0000"/>
                </a:solidFill>
                <a:ea typeface="Arial Unicode MS" pitchFamily="34" charset="-128"/>
                <a:cs typeface="Arial Unicode MS" pitchFamily="34" charset="-128"/>
              </a:rPr>
              <a:t>alpha helix</a:t>
            </a:r>
            <a:r>
              <a:rPr lang="en-US" sz="2200" dirty="0" smtClean="0">
                <a:solidFill>
                  <a:srgbClr val="FF0000"/>
                </a:solidFill>
                <a:ea typeface="Arial Unicode MS" pitchFamily="34" charset="-128"/>
                <a:cs typeface="Arial Unicode MS" pitchFamily="34" charset="-128"/>
              </a:rPr>
              <a:t>.</a:t>
            </a:r>
          </a:p>
          <a:p>
            <a:pPr lvl="1" algn="just" eaLnBrk="1" hangingPunct="1">
              <a:buFontTx/>
              <a:buChar char="–"/>
            </a:pPr>
            <a:r>
              <a:rPr lang="en-US" sz="2400" b="1" dirty="0" smtClean="0">
                <a:ea typeface="Arial Unicode MS" pitchFamily="34" charset="-128"/>
                <a:cs typeface="Arial Unicode MS" pitchFamily="34" charset="-128"/>
              </a:rPr>
              <a:t>Tertiary structure</a:t>
            </a:r>
            <a:r>
              <a:rPr lang="ar-SA" sz="2400" dirty="0" smtClean="0">
                <a:ea typeface="Arial Unicode MS" pitchFamily="34" charset="-128"/>
                <a:cs typeface="Arial Unicode MS" pitchFamily="34" charset="-128"/>
              </a:rPr>
              <a:t>التركيب </a:t>
            </a:r>
            <a:r>
              <a:rPr lang="ar-SA" sz="2400" dirty="0" err="1" smtClean="0">
                <a:ea typeface="Arial Unicode MS" pitchFamily="34" charset="-128"/>
                <a:cs typeface="Arial Unicode MS" pitchFamily="34" charset="-128"/>
              </a:rPr>
              <a:t>الث</a:t>
            </a:r>
            <a:r>
              <a:rPr lang="ar-EG" sz="2400" dirty="0" smtClean="0">
                <a:ea typeface="Arial Unicode MS" pitchFamily="34" charset="-128"/>
                <a:cs typeface="Arial Unicode MS" pitchFamily="34" charset="-128"/>
              </a:rPr>
              <a:t>لا</a:t>
            </a:r>
            <a:r>
              <a:rPr lang="ar-SA" sz="2400" dirty="0" err="1" smtClean="0">
                <a:ea typeface="Arial Unicode MS" pitchFamily="34" charset="-128"/>
                <a:cs typeface="Arial Unicode MS" pitchFamily="34" charset="-128"/>
              </a:rPr>
              <a:t>ثي</a:t>
            </a:r>
            <a:r>
              <a:rPr lang="ar-SA" sz="2400" dirty="0" smtClean="0">
                <a:ea typeface="Arial Unicode MS" pitchFamily="34" charset="-128"/>
                <a:cs typeface="Arial Unicode MS" pitchFamily="34" charset="-128"/>
              </a:rPr>
              <a:t>                                        </a:t>
            </a:r>
            <a:r>
              <a:rPr lang="en-US" sz="2400" dirty="0" smtClean="0">
                <a:ea typeface="Arial Unicode MS" pitchFamily="34" charset="-128"/>
                <a:cs typeface="Arial Unicode MS" pitchFamily="34" charset="-128"/>
              </a:rPr>
              <a:t>  </a:t>
            </a:r>
            <a:r>
              <a:rPr lang="en-US" sz="2200" dirty="0" smtClean="0">
                <a:solidFill>
                  <a:srgbClr val="FF0000"/>
                </a:solidFill>
                <a:ea typeface="Arial Unicode MS" pitchFamily="34" charset="-128"/>
                <a:cs typeface="Arial Unicode MS" pitchFamily="34" charset="-128"/>
              </a:rPr>
              <a:t>The term tertiary refers to folding of peptide chain in three dimension giving final three dimensional shape of a protein</a:t>
            </a:r>
            <a:r>
              <a:rPr lang="en-US" sz="2400" dirty="0" smtClean="0">
                <a:solidFill>
                  <a:srgbClr val="FF0000"/>
                </a:solidFill>
              </a:rPr>
              <a:t>.</a:t>
            </a:r>
            <a:endParaRPr lang="en-US" sz="2200" dirty="0" smtClean="0">
              <a:solidFill>
                <a:srgbClr val="FF0000"/>
              </a:solidFill>
              <a:ea typeface="Arial Unicode MS" pitchFamily="34" charset="-128"/>
              <a:cs typeface="Arial Unicode MS" pitchFamily="34" charset="-128"/>
            </a:endParaRPr>
          </a:p>
          <a:p>
            <a:pPr lvl="1" algn="just" eaLnBrk="1" hangingPunct="1">
              <a:buFontTx/>
              <a:buChar char="–"/>
            </a:pPr>
            <a:r>
              <a:rPr lang="en-US" sz="2400" b="1" dirty="0" smtClean="0">
                <a:ea typeface="Arial Unicode MS" pitchFamily="34" charset="-128"/>
                <a:cs typeface="Arial Unicode MS" pitchFamily="34" charset="-128"/>
              </a:rPr>
              <a:t>Quaternary structure</a:t>
            </a:r>
            <a:r>
              <a:rPr lang="en-US" sz="2400" dirty="0" smtClean="0">
                <a:ea typeface="Arial Unicode MS" pitchFamily="34" charset="-128"/>
                <a:cs typeface="Arial Unicode MS" pitchFamily="34" charset="-128"/>
              </a:rPr>
              <a:t>                         </a:t>
            </a:r>
            <a:r>
              <a:rPr lang="ar-EG" sz="2400" dirty="0" smtClean="0">
                <a:ea typeface="Arial Unicode MS" pitchFamily="34" charset="-128"/>
                <a:cs typeface="Arial Unicode MS" pitchFamily="34" charset="-128"/>
              </a:rPr>
              <a:t> </a:t>
            </a:r>
            <a:r>
              <a:rPr lang="ar-SA" sz="2400" dirty="0" smtClean="0">
                <a:ea typeface="Arial Unicode MS" pitchFamily="34" charset="-128"/>
                <a:cs typeface="Arial Unicode MS" pitchFamily="34" charset="-128"/>
              </a:rPr>
              <a:t>التركيب الرباعي </a:t>
            </a:r>
            <a:r>
              <a:rPr lang="en-US" sz="2400" dirty="0" smtClean="0">
                <a:ea typeface="Arial Unicode MS" pitchFamily="34" charset="-128"/>
                <a:cs typeface="Arial Unicode MS" pitchFamily="34" charset="-128"/>
              </a:rPr>
              <a:t>  </a:t>
            </a:r>
            <a:r>
              <a:rPr lang="en-US" sz="2200" dirty="0" smtClean="0">
                <a:solidFill>
                  <a:srgbClr val="FF0000"/>
                </a:solidFill>
                <a:ea typeface="Arial Unicode MS" pitchFamily="34" charset="-128"/>
                <a:cs typeface="Arial Unicode MS" pitchFamily="34" charset="-128"/>
              </a:rPr>
              <a:t>Protein consists of 2 or more polypeptide chains and quaternary structure results from association of four protein subunits.</a:t>
            </a:r>
            <a:endParaRPr lang="en-US" sz="2200" dirty="0" smtClean="0">
              <a:solidFill>
                <a:srgbClr val="FF0000"/>
              </a:solidFill>
            </a:endParaRPr>
          </a:p>
          <a:p>
            <a:pPr lvl="1" algn="just" eaLnBrk="1" hangingPunct="1">
              <a:buFontTx/>
              <a:buChar char="–"/>
            </a:pPr>
            <a:endParaRPr lang="en-US" sz="2200" dirty="0" smtClean="0">
              <a:solidFill>
                <a:srgbClr val="FF0000"/>
              </a:solidFill>
              <a:ea typeface="Arial Unicode MS" pitchFamily="34" charset="-128"/>
              <a:cs typeface="Arial Unicode MS" pitchFamily="34" charset="-128"/>
            </a:endParaRPr>
          </a:p>
          <a:p>
            <a:pPr lvl="1" algn="just" eaLnBrk="1" hangingPunct="1">
              <a:buFont typeface="Times New Roman" pitchFamily="18" charset="0"/>
              <a:buNone/>
            </a:pPr>
            <a:r>
              <a:rPr lang="ar-SA" sz="2500" dirty="0" smtClean="0">
                <a:ea typeface="Arial Unicode MS" pitchFamily="34" charset="-128"/>
                <a:cs typeface="Arial Unicode MS" pitchFamily="34" charset="-128"/>
              </a:rPr>
              <a:t>    </a:t>
            </a:r>
            <a:endParaRPr lang="en-US" sz="2500" dirty="0" smtClean="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20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fade">
                                      <p:cBhvr>
                                        <p:cTn id="12" dur="2000"/>
                                        <p:tgtEl>
                                          <p:spTgt spid="3174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animEffect transition="in" filter="fade">
                                      <p:cBhvr>
                                        <p:cTn id="15" dur="2000"/>
                                        <p:tgtEl>
                                          <p:spTgt spid="3174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746">
                                            <p:txEl>
                                              <p:pRg st="3" end="3"/>
                                            </p:txEl>
                                          </p:spTgt>
                                        </p:tgtEl>
                                        <p:attrNameLst>
                                          <p:attrName>style.visibility</p:attrName>
                                        </p:attrNameLst>
                                      </p:cBhvr>
                                      <p:to>
                                        <p:strVal val="visible"/>
                                      </p:to>
                                    </p:set>
                                    <p:animEffect transition="in" filter="fade">
                                      <p:cBhvr>
                                        <p:cTn id="18" dur="2000"/>
                                        <p:tgtEl>
                                          <p:spTgt spid="3174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746">
                                            <p:txEl>
                                              <p:pRg st="4" end="4"/>
                                            </p:txEl>
                                          </p:spTgt>
                                        </p:tgtEl>
                                        <p:attrNameLst>
                                          <p:attrName>style.visibility</p:attrName>
                                        </p:attrNameLst>
                                      </p:cBhvr>
                                      <p:to>
                                        <p:strVal val="visible"/>
                                      </p:to>
                                    </p:set>
                                    <p:animEffect transition="in" filter="fade">
                                      <p:cBhvr>
                                        <p:cTn id="21" dur="2000"/>
                                        <p:tgtEl>
                                          <p:spTgt spid="3174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746">
                                            <p:txEl>
                                              <p:pRg st="5" end="5"/>
                                            </p:txEl>
                                          </p:spTgt>
                                        </p:tgtEl>
                                        <p:attrNameLst>
                                          <p:attrName>style.visibility</p:attrName>
                                        </p:attrNameLst>
                                      </p:cBhvr>
                                      <p:to>
                                        <p:strVal val="visible"/>
                                      </p:to>
                                    </p:set>
                                    <p:animEffect transition="in" filter="fade">
                                      <p:cBhvr>
                                        <p:cTn id="24" dur="2000"/>
                                        <p:tgtEl>
                                          <p:spTgt spid="3174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746">
                                            <p:txEl>
                                              <p:pRg st="6" end="6"/>
                                            </p:txEl>
                                          </p:spTgt>
                                        </p:tgtEl>
                                        <p:attrNameLst>
                                          <p:attrName>style.visibility</p:attrName>
                                        </p:attrNameLst>
                                      </p:cBhvr>
                                      <p:to>
                                        <p:strVal val="visible"/>
                                      </p:to>
                                    </p:set>
                                    <p:animEffect transition="in" filter="fade">
                                      <p:cBhvr>
                                        <p:cTn id="27" dur="2000"/>
                                        <p:tgtEl>
                                          <p:spTgt spid="3174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746">
                                            <p:txEl>
                                              <p:pRg st="7" end="7"/>
                                            </p:txEl>
                                          </p:spTgt>
                                        </p:tgtEl>
                                        <p:attrNameLst>
                                          <p:attrName>style.visibility</p:attrName>
                                        </p:attrNameLst>
                                      </p:cBhvr>
                                      <p:to>
                                        <p:strVal val="visible"/>
                                      </p:to>
                                    </p:set>
                                    <p:animEffect transition="in" filter="fade">
                                      <p:cBhvr>
                                        <p:cTn id="30" dur="2000"/>
                                        <p:tgtEl>
                                          <p:spTgt spid="3174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746">
                                            <p:txEl>
                                              <p:pRg st="9" end="9"/>
                                            </p:txEl>
                                          </p:spTgt>
                                        </p:tgtEl>
                                        <p:attrNameLst>
                                          <p:attrName>style.visibility</p:attrName>
                                        </p:attrNameLst>
                                      </p:cBhvr>
                                      <p:to>
                                        <p:strVal val="visible"/>
                                      </p:to>
                                    </p:set>
                                    <p:animEffect transition="in" filter="fade">
                                      <p:cBhvr>
                                        <p:cTn id="33" dur="2000"/>
                                        <p:tgtEl>
                                          <p:spTgt spid="317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457200" y="381000"/>
            <a:ext cx="8610600" cy="914400"/>
          </a:xfrm>
        </p:spPr>
        <p:txBody>
          <a:bodyPr/>
          <a:lstStyle/>
          <a:p>
            <a:pPr marL="858838" indent="-858838"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A protein’s primary structure is its amino acid sequence </a:t>
            </a:r>
          </a:p>
        </p:txBody>
      </p:sp>
      <p:sp>
        <p:nvSpPr>
          <p:cNvPr id="26627" name="Rectangle 4"/>
          <p:cNvSpPr>
            <a:spLocks noChangeArrowheads="1"/>
          </p:cNvSpPr>
          <p:nvPr/>
        </p:nvSpPr>
        <p:spPr bwMode="auto">
          <a:xfrm>
            <a:off x="304800" y="13716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8838" indent="-858838">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ar-SA" sz="3000">
                <a:solidFill>
                  <a:srgbClr val="FF0000"/>
                </a:solidFill>
                <a:latin typeface="Arial Unicode MS" pitchFamily="34" charset="-128"/>
                <a:ea typeface="Arial Unicode MS" pitchFamily="34" charset="-128"/>
                <a:cs typeface="Arial Unicode MS" pitchFamily="34" charset="-128"/>
              </a:rPr>
              <a:t>Secondary</a:t>
            </a:r>
            <a:r>
              <a:rPr lang="en-US" altLang="ar-SA" sz="3000">
                <a:latin typeface="Arial Unicode MS" pitchFamily="34" charset="-128"/>
                <a:ea typeface="Arial Unicode MS" pitchFamily="34" charset="-128"/>
                <a:cs typeface="Arial Unicode MS" pitchFamily="34" charset="-128"/>
              </a:rPr>
              <a:t> structure is polypeptide coiling or folding produced by hydrogen bonding</a:t>
            </a:r>
          </a:p>
        </p:txBody>
      </p:sp>
      <p:pic>
        <p:nvPicPr>
          <p:cNvPr id="26628" name="Picture 6"/>
          <p:cNvPicPr>
            <a:picLocks noChangeAspect="1" noChangeArrowheads="1"/>
          </p:cNvPicPr>
          <p:nvPr/>
        </p:nvPicPr>
        <p:blipFill>
          <a:blip r:embed="rId2">
            <a:extLst>
              <a:ext uri="{28A0092B-C50C-407E-A947-70E740481C1C}">
                <a14:useLocalDpi xmlns:a14="http://schemas.microsoft.com/office/drawing/2010/main" val="0"/>
              </a:ext>
            </a:extLst>
          </a:blip>
          <a:srcRect b="52682"/>
          <a:stretch>
            <a:fillRect/>
          </a:stretch>
        </p:blipFill>
        <p:spPr bwMode="auto">
          <a:xfrm>
            <a:off x="685800" y="2590800"/>
            <a:ext cx="7391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4289425" y="3440113"/>
            <a:ext cx="1273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t>Amino acid</a:t>
            </a:r>
          </a:p>
        </p:txBody>
      </p:sp>
      <p:sp>
        <p:nvSpPr>
          <p:cNvPr id="55304" name="Line 8"/>
          <p:cNvSpPr>
            <a:spLocks noChangeShapeType="1"/>
          </p:cNvSpPr>
          <p:nvPr/>
        </p:nvSpPr>
        <p:spPr bwMode="auto">
          <a:xfrm>
            <a:off x="3949700" y="3257550"/>
            <a:ext cx="339725" cy="365125"/>
          </a:xfrm>
          <a:prstGeom prst="line">
            <a:avLst/>
          </a:prstGeom>
          <a:noFill/>
          <a:ln w="1524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Text Box 9"/>
          <p:cNvSpPr txBox="1">
            <a:spLocks noChangeArrowheads="1"/>
          </p:cNvSpPr>
          <p:nvPr/>
        </p:nvSpPr>
        <p:spPr bwMode="auto">
          <a:xfrm>
            <a:off x="3124200" y="4624388"/>
            <a:ext cx="1273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t>Hydrogen</a:t>
            </a:r>
            <a:br>
              <a:rPr lang="en-US" altLang="ar-SA" sz="1400"/>
            </a:br>
            <a:r>
              <a:rPr lang="en-US" altLang="ar-SA" sz="1400"/>
              <a:t> bond</a:t>
            </a:r>
          </a:p>
        </p:txBody>
      </p:sp>
      <p:sp>
        <p:nvSpPr>
          <p:cNvPr id="55306" name="Text Box 10"/>
          <p:cNvSpPr txBox="1">
            <a:spLocks noChangeArrowheads="1"/>
          </p:cNvSpPr>
          <p:nvPr/>
        </p:nvSpPr>
        <p:spPr bwMode="auto">
          <a:xfrm>
            <a:off x="2362200" y="6096000"/>
            <a:ext cx="1273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Alpha helix</a:t>
            </a:r>
          </a:p>
        </p:txBody>
      </p:sp>
      <p:sp>
        <p:nvSpPr>
          <p:cNvPr id="55307" name="Text Box 11"/>
          <p:cNvSpPr txBox="1">
            <a:spLocks noChangeArrowheads="1"/>
          </p:cNvSpPr>
          <p:nvPr/>
        </p:nvSpPr>
        <p:spPr bwMode="auto">
          <a:xfrm>
            <a:off x="4968875" y="5943600"/>
            <a:ext cx="152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Pleated sheet</a:t>
            </a:r>
          </a:p>
        </p:txBody>
      </p:sp>
      <p:sp>
        <p:nvSpPr>
          <p:cNvPr id="55308" name="Text Box 12"/>
          <p:cNvSpPr txBox="1">
            <a:spLocks noChangeArrowheads="1"/>
          </p:cNvSpPr>
          <p:nvPr/>
        </p:nvSpPr>
        <p:spPr bwMode="auto">
          <a:xfrm>
            <a:off x="990600" y="2894013"/>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Primary</a:t>
            </a:r>
            <a:br>
              <a:rPr lang="en-US" altLang="ar-SA" sz="1400">
                <a:solidFill>
                  <a:schemeClr val="bg1"/>
                </a:solidFill>
              </a:rPr>
            </a:br>
            <a:r>
              <a:rPr lang="en-US" altLang="ar-SA" sz="1400">
                <a:solidFill>
                  <a:schemeClr val="bg1"/>
                </a:solidFill>
              </a:rPr>
              <a:t>structure</a:t>
            </a:r>
          </a:p>
        </p:txBody>
      </p:sp>
      <p:sp>
        <p:nvSpPr>
          <p:cNvPr id="55309" name="Text Box 13"/>
          <p:cNvSpPr txBox="1">
            <a:spLocks noChangeArrowheads="1"/>
          </p:cNvSpPr>
          <p:nvPr/>
        </p:nvSpPr>
        <p:spPr bwMode="auto">
          <a:xfrm>
            <a:off x="990600" y="4624388"/>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Secondary</a:t>
            </a:r>
            <a:br>
              <a:rPr lang="en-US" altLang="ar-SA" sz="1400">
                <a:solidFill>
                  <a:schemeClr val="bg1"/>
                </a:solidFill>
              </a:rPr>
            </a:br>
            <a:r>
              <a:rPr lang="en-US" altLang="ar-SA" sz="1400">
                <a:solidFill>
                  <a:schemeClr val="bg1"/>
                </a:solidFill>
              </a:rPr>
              <a:t>structure</a:t>
            </a:r>
          </a:p>
        </p:txBody>
      </p:sp>
    </p:spTree>
    <p:extLst>
      <p:ext uri="{BB962C8B-B14F-4D97-AF65-F5344CB8AC3E}">
        <p14:creationId xmlns:p14="http://schemas.microsoft.com/office/powerpoint/2010/main" val="38510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530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53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5309"/>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55305"/>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55306"/>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55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utoUpdateAnimBg="0"/>
      <p:bldP spid="55304" grpId="0" animBg="1"/>
      <p:bldP spid="55305" grpId="0" autoUpdateAnimBg="0"/>
      <p:bldP spid="55306" grpId="0" autoUpdateAnimBg="0"/>
      <p:bldP spid="55307" grpId="0" autoUpdateAnimBg="0"/>
      <p:bldP spid="55308" grpId="0" autoUpdateAnimBg="0"/>
      <p:bldP spid="5530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381000" y="425450"/>
            <a:ext cx="8610600" cy="869950"/>
          </a:xfrm>
        </p:spPr>
        <p:txBody>
          <a:bodyPr/>
          <a:lstStyle/>
          <a:p>
            <a:pPr marL="858838" indent="-858838" eaLnBrk="1" hangingPunct="1">
              <a:lnSpc>
                <a:spcPct val="85000"/>
              </a:lnSpc>
            </a:pPr>
            <a:r>
              <a:rPr lang="en-US" altLang="ar-SA" sz="3500" smtClean="0">
                <a:solidFill>
                  <a:schemeClr val="bg1"/>
                </a:solidFill>
                <a:latin typeface="Arial Unicode MS" pitchFamily="34" charset="-128"/>
                <a:ea typeface="Arial Unicode MS" pitchFamily="34" charset="-128"/>
                <a:cs typeface="Arial Unicode MS" pitchFamily="34" charset="-128"/>
              </a:rPr>
              <a:t>Tertiary structure is the overall shape of a polypeptide</a:t>
            </a:r>
          </a:p>
        </p:txBody>
      </p:sp>
      <p:sp>
        <p:nvSpPr>
          <p:cNvPr id="27651" name="Rectangle 4"/>
          <p:cNvSpPr>
            <a:spLocks noChangeArrowheads="1"/>
          </p:cNvSpPr>
          <p:nvPr/>
        </p:nvSpPr>
        <p:spPr bwMode="auto">
          <a:xfrm>
            <a:off x="381000" y="1568450"/>
            <a:ext cx="8610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8838" indent="-858838">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85000"/>
              </a:lnSpc>
            </a:pPr>
            <a:r>
              <a:rPr lang="en-US" altLang="ar-SA" sz="3000">
                <a:solidFill>
                  <a:srgbClr val="FF0000"/>
                </a:solidFill>
                <a:latin typeface="Arial Unicode MS" pitchFamily="34" charset="-128"/>
                <a:ea typeface="Arial Unicode MS" pitchFamily="34" charset="-128"/>
                <a:cs typeface="Arial Unicode MS" pitchFamily="34" charset="-128"/>
              </a:rPr>
              <a:t>Quaternary</a:t>
            </a:r>
            <a:r>
              <a:rPr lang="en-US" altLang="ar-SA" sz="3000">
                <a:latin typeface="Arial Unicode MS" pitchFamily="34" charset="-128"/>
                <a:ea typeface="Arial Unicode MS" pitchFamily="34" charset="-128"/>
                <a:cs typeface="Arial Unicode MS" pitchFamily="34" charset="-128"/>
              </a:rPr>
              <a:t> structure is the relationship among multiple polypeptides of a protein</a:t>
            </a: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val="0"/>
              </a:ext>
            </a:extLst>
          </a:blip>
          <a:srcRect l="22102" t="44951" b="3000"/>
          <a:stretch>
            <a:fillRect/>
          </a:stretch>
        </p:blipFill>
        <p:spPr bwMode="auto">
          <a:xfrm>
            <a:off x="2074863" y="2703513"/>
            <a:ext cx="5035550"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7"/>
          <p:cNvSpPr txBox="1">
            <a:spLocks noChangeArrowheads="1"/>
          </p:cNvSpPr>
          <p:nvPr/>
        </p:nvSpPr>
        <p:spPr bwMode="auto">
          <a:xfrm>
            <a:off x="5695950" y="3795713"/>
            <a:ext cx="1847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Polypeptide</a:t>
            </a:r>
            <a:br>
              <a:rPr lang="en-US" altLang="ar-SA" sz="1400">
                <a:solidFill>
                  <a:schemeClr val="bg1"/>
                </a:solidFill>
              </a:rPr>
            </a:br>
            <a:r>
              <a:rPr lang="en-US" altLang="ar-SA" sz="1400">
                <a:solidFill>
                  <a:schemeClr val="bg1"/>
                </a:solidFill>
              </a:rPr>
              <a:t>(single subunit</a:t>
            </a:r>
            <a:br>
              <a:rPr lang="en-US" altLang="ar-SA" sz="1400">
                <a:solidFill>
                  <a:schemeClr val="bg1"/>
                </a:solidFill>
              </a:rPr>
            </a:br>
            <a:r>
              <a:rPr lang="en-US" altLang="ar-SA" sz="1400">
                <a:solidFill>
                  <a:schemeClr val="bg1"/>
                </a:solidFill>
              </a:rPr>
              <a:t>of transthyretin)</a:t>
            </a:r>
          </a:p>
        </p:txBody>
      </p:sp>
      <p:sp>
        <p:nvSpPr>
          <p:cNvPr id="56328" name="Text Box 8"/>
          <p:cNvSpPr txBox="1">
            <a:spLocks noChangeArrowheads="1"/>
          </p:cNvSpPr>
          <p:nvPr/>
        </p:nvSpPr>
        <p:spPr bwMode="auto">
          <a:xfrm>
            <a:off x="4165600" y="5645150"/>
            <a:ext cx="3024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t>Transthyretin, with four</a:t>
            </a:r>
            <a:br>
              <a:rPr lang="en-US" altLang="ar-SA" sz="1400"/>
            </a:br>
            <a:r>
              <a:rPr lang="en-US" altLang="ar-SA" sz="1400"/>
              <a:t>identical polypeptide subunits</a:t>
            </a:r>
          </a:p>
        </p:txBody>
      </p:sp>
      <p:sp>
        <p:nvSpPr>
          <p:cNvPr id="56329" name="Text Box 9"/>
          <p:cNvSpPr txBox="1">
            <a:spLocks noChangeArrowheads="1"/>
          </p:cNvSpPr>
          <p:nvPr/>
        </p:nvSpPr>
        <p:spPr bwMode="auto">
          <a:xfrm>
            <a:off x="2024063" y="3368675"/>
            <a:ext cx="1176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Tertiary</a:t>
            </a:r>
            <a:br>
              <a:rPr lang="en-US" altLang="ar-SA" sz="1400">
                <a:solidFill>
                  <a:schemeClr val="bg1"/>
                </a:solidFill>
              </a:rPr>
            </a:br>
            <a:r>
              <a:rPr lang="en-US" altLang="ar-SA" sz="1400">
                <a:solidFill>
                  <a:schemeClr val="bg1"/>
                </a:solidFill>
              </a:rPr>
              <a:t>structure</a:t>
            </a:r>
          </a:p>
        </p:txBody>
      </p:sp>
      <p:sp>
        <p:nvSpPr>
          <p:cNvPr id="56330" name="Text Box 10"/>
          <p:cNvSpPr txBox="1">
            <a:spLocks noChangeArrowheads="1"/>
          </p:cNvSpPr>
          <p:nvPr/>
        </p:nvSpPr>
        <p:spPr bwMode="auto">
          <a:xfrm>
            <a:off x="1984375" y="4572000"/>
            <a:ext cx="129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r>
              <a:rPr lang="en-US" altLang="ar-SA" sz="1400">
                <a:solidFill>
                  <a:schemeClr val="bg1"/>
                </a:solidFill>
              </a:rPr>
              <a:t>Quaternary</a:t>
            </a:r>
            <a:br>
              <a:rPr lang="en-US" altLang="ar-SA" sz="1400">
                <a:solidFill>
                  <a:schemeClr val="bg1"/>
                </a:solidFill>
              </a:rPr>
            </a:br>
            <a:r>
              <a:rPr lang="en-US" altLang="ar-SA" sz="1400">
                <a:solidFill>
                  <a:schemeClr val="bg1"/>
                </a:solidFill>
              </a:rPr>
              <a:t>structure</a:t>
            </a:r>
          </a:p>
        </p:txBody>
      </p:sp>
    </p:spTree>
    <p:extLst>
      <p:ext uri="{BB962C8B-B14F-4D97-AF65-F5344CB8AC3E}">
        <p14:creationId xmlns:p14="http://schemas.microsoft.com/office/powerpoint/2010/main" val="1272195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632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5633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56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utoUpdateAnimBg="0"/>
      <p:bldP spid="56328" grpId="0" autoUpdateAnimBg="0"/>
      <p:bldP spid="56329" grpId="0" autoUpdateAnimBg="0"/>
      <p:bldP spid="5633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C:\Users\Administrator\Desktop\343px-Main_protein_structure_levels_en.svg.png"/>
          <p:cNvPicPr>
            <a:picLocks noChangeAspect="1" noChangeArrowheads="1"/>
          </p:cNvPicPr>
          <p:nvPr/>
        </p:nvPicPr>
        <p:blipFill>
          <a:blip r:embed="rId2" cstate="print">
            <a:lum bright="-10000" contrast="40000"/>
          </a:blip>
          <a:srcRect/>
          <a:stretch>
            <a:fillRect/>
          </a:stretch>
        </p:blipFill>
        <p:spPr bwMode="auto">
          <a:xfrm>
            <a:off x="990600" y="457200"/>
            <a:ext cx="7010400" cy="6000750"/>
          </a:xfrm>
          <a:prstGeom prst="rect">
            <a:avLst/>
          </a:prstGeom>
          <a:noFill/>
          <a:ln w="9525">
            <a:noFill/>
            <a:miter lim="800000"/>
            <a:headEnd/>
            <a:tailEnd/>
          </a:ln>
        </p:spPr>
      </p:pic>
      <p:sp>
        <p:nvSpPr>
          <p:cNvPr id="7" name="Rectangle 6"/>
          <p:cNvSpPr/>
          <p:nvPr/>
        </p:nvSpPr>
        <p:spPr>
          <a:xfrm>
            <a:off x="304800" y="6318250"/>
            <a:ext cx="6477000" cy="312738"/>
          </a:xfrm>
          <a:prstGeom prst="rect">
            <a:avLst/>
          </a:prstGeom>
        </p:spPr>
        <p:txBody>
          <a:bodyPr>
            <a:spAutoFit/>
          </a:bodyPr>
          <a:lstStyle/>
          <a:p>
            <a:pPr marL="798513" lvl="1" indent="-341313" algn="l" eaLnBrk="1" hangingPunct="1">
              <a:lnSpc>
                <a:spcPct val="80000"/>
              </a:lnSpc>
              <a:spcBef>
                <a:spcPct val="30000"/>
              </a:spcBef>
              <a:spcAft>
                <a:spcPct val="20000"/>
              </a:spcAft>
              <a:buClr>
                <a:schemeClr val="tx2"/>
              </a:buClr>
              <a:defRPr/>
            </a:pPr>
            <a:r>
              <a:rPr lang="en-US" sz="1800" dirty="0">
                <a:latin typeface="Arial" charset="0"/>
                <a:cs typeface="Arial" charset="0"/>
              </a:rPr>
              <a:t>Hemoglobin and </a:t>
            </a:r>
            <a:r>
              <a:rPr lang="en-US" sz="1800" kern="0" dirty="0">
                <a:latin typeface="Arial Unicode MS" pitchFamily="34" charset="-128"/>
                <a:ea typeface="Arial Unicode MS" pitchFamily="34" charset="-128"/>
                <a:cs typeface="Arial Unicode MS" pitchFamily="34" charset="-128"/>
              </a:rPr>
              <a:t>collagen </a:t>
            </a:r>
            <a:r>
              <a:rPr lang="en-US" sz="1800" dirty="0">
                <a:latin typeface="Arial" charset="0"/>
                <a:cs typeface="Arial" charset="0"/>
              </a:rPr>
              <a:t>has quaternary structure</a:t>
            </a:r>
            <a:endParaRPr lang="en-US" sz="1800" kern="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46331"/>
          </a:xfrm>
        </p:spPr>
        <p:style>
          <a:lnRef idx="3">
            <a:schemeClr val="lt1"/>
          </a:lnRef>
          <a:fillRef idx="1">
            <a:schemeClr val="accent2"/>
          </a:fillRef>
          <a:effectRef idx="1">
            <a:schemeClr val="accent2"/>
          </a:effectRef>
          <a:fontRef idx="minor">
            <a:schemeClr val="lt1"/>
          </a:fontRef>
        </p:style>
        <p:txBody>
          <a:bodyPr/>
          <a:lstStyle/>
          <a:p>
            <a:r>
              <a:rPr lang="en-US" dirty="0" smtClean="0"/>
              <a:t>Nucleic acid </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342900" y="785813"/>
            <a:ext cx="8610600" cy="5767387"/>
          </a:xfrm>
        </p:spPr>
        <p:txBody>
          <a:bodyPr/>
          <a:lstStyle/>
          <a:p>
            <a:pPr eaLnBrk="1" hangingPunct="1"/>
            <a:r>
              <a:rPr lang="en-US" sz="2400" dirty="0" smtClean="0">
                <a:latin typeface="Arial Unicode MS" pitchFamily="34" charset="-128"/>
                <a:ea typeface="Arial Unicode MS" pitchFamily="34" charset="-128"/>
                <a:cs typeface="Arial Unicode MS" pitchFamily="34" charset="-128"/>
              </a:rPr>
              <a:t>DNA</a:t>
            </a:r>
            <a:r>
              <a:rPr lang="ar-EG" sz="2400" dirty="0" smtClean="0">
                <a:latin typeface="Arial Unicode MS" pitchFamily="34" charset="-128"/>
                <a:ea typeface="Arial Unicode MS" pitchFamily="34" charset="-128"/>
                <a:cs typeface="Arial Unicode MS" pitchFamily="34" charset="-128"/>
              </a:rPr>
              <a:t> </a:t>
            </a:r>
            <a:r>
              <a:rPr lang="en-US" sz="2400" dirty="0" smtClean="0">
                <a:latin typeface="Arial Unicode MS" pitchFamily="34" charset="-128"/>
                <a:ea typeface="Arial Unicode MS" pitchFamily="34" charset="-128"/>
                <a:cs typeface="Arial Unicode MS" pitchFamily="34" charset="-128"/>
              </a:rPr>
              <a:t>(Deoxyribonucleic acid) and RNA (ribonucleic acid) are the 2 types of nucleic acid.</a:t>
            </a:r>
          </a:p>
          <a:p>
            <a:pPr algn="r" rtl="1" eaLnBrk="1" hangingPunct="1"/>
            <a:r>
              <a:rPr lang="ar-SA" sz="2200" b="1" dirty="0" err="1" smtClean="0">
                <a:solidFill>
                  <a:srgbClr val="FF0000"/>
                </a:solidFill>
              </a:rPr>
              <a:t>الدنا </a:t>
            </a:r>
            <a:r>
              <a:rPr lang="ar-SA" sz="2200" dirty="0" smtClean="0">
                <a:solidFill>
                  <a:srgbClr val="FF0000"/>
                </a:solidFill>
              </a:rPr>
              <a:t>(</a:t>
            </a:r>
            <a:r>
              <a:rPr lang="ar-SA" sz="2200" b="1" dirty="0" smtClean="0">
                <a:solidFill>
                  <a:srgbClr val="FF0000"/>
                </a:solidFill>
              </a:rPr>
              <a:t> حمض </a:t>
            </a:r>
            <a:r>
              <a:rPr lang="ar-SA" sz="2200" b="1" dirty="0" err="1" smtClean="0">
                <a:solidFill>
                  <a:srgbClr val="FF0000"/>
                </a:solidFill>
              </a:rPr>
              <a:t>الريبوز</a:t>
            </a:r>
            <a:r>
              <a:rPr lang="ar-SA" sz="2200" b="1" dirty="0" smtClean="0">
                <a:solidFill>
                  <a:srgbClr val="FF0000"/>
                </a:solidFill>
              </a:rPr>
              <a:t> النووي المنزوع </a:t>
            </a:r>
            <a:r>
              <a:rPr lang="ar-SA" sz="2200" b="1" dirty="0" err="1" smtClean="0">
                <a:solidFill>
                  <a:srgbClr val="FF0000"/>
                </a:solidFill>
              </a:rPr>
              <a:t>الأوكسجين</a:t>
            </a:r>
            <a:r>
              <a:rPr lang="ar-SA" sz="2200" dirty="0" err="1" smtClean="0">
                <a:solidFill>
                  <a:srgbClr val="FF0000"/>
                </a:solidFill>
              </a:rPr>
              <a:t> </a:t>
            </a:r>
            <a:r>
              <a:rPr lang="ar-SA" sz="2200" dirty="0" smtClean="0">
                <a:solidFill>
                  <a:srgbClr val="FF0000"/>
                </a:solidFill>
              </a:rPr>
              <a:t>) و </a:t>
            </a:r>
            <a:r>
              <a:rPr lang="ar-SA" sz="2200" b="1" dirty="0" err="1" smtClean="0">
                <a:solidFill>
                  <a:srgbClr val="FF0000"/>
                </a:solidFill>
              </a:rPr>
              <a:t>الرنا</a:t>
            </a:r>
            <a:r>
              <a:rPr lang="ar-SA" sz="2200" b="1" dirty="0" smtClean="0">
                <a:solidFill>
                  <a:srgbClr val="FF0000"/>
                </a:solidFill>
              </a:rPr>
              <a:t> </a:t>
            </a:r>
            <a:r>
              <a:rPr lang="ar-SA" sz="2200" dirty="0" smtClean="0">
                <a:solidFill>
                  <a:srgbClr val="FF0000"/>
                </a:solidFill>
              </a:rPr>
              <a:t>(</a:t>
            </a:r>
            <a:r>
              <a:rPr lang="ar-SA" sz="2200" b="1" dirty="0" smtClean="0">
                <a:solidFill>
                  <a:srgbClr val="FF0000"/>
                </a:solidFill>
              </a:rPr>
              <a:t> حمض </a:t>
            </a:r>
            <a:r>
              <a:rPr lang="ar-SA" sz="2200" b="1" dirty="0" err="1" smtClean="0">
                <a:solidFill>
                  <a:srgbClr val="FF0000"/>
                </a:solidFill>
              </a:rPr>
              <a:t>الريبوز</a:t>
            </a:r>
            <a:r>
              <a:rPr lang="ar-SA" sz="2200" b="1" dirty="0" smtClean="0">
                <a:solidFill>
                  <a:srgbClr val="FF0000"/>
                </a:solidFill>
              </a:rPr>
              <a:t> </a:t>
            </a:r>
            <a:r>
              <a:rPr lang="ar-SA" sz="2200" b="1" dirty="0" err="1" smtClean="0">
                <a:solidFill>
                  <a:srgbClr val="FF0000"/>
                </a:solidFill>
              </a:rPr>
              <a:t>النووي </a:t>
            </a:r>
            <a:r>
              <a:rPr lang="ar-SA" sz="2200" dirty="0" smtClean="0">
                <a:solidFill>
                  <a:srgbClr val="FF0000"/>
                </a:solidFill>
              </a:rPr>
              <a:t>) هما نوعى الحمض النووى</a:t>
            </a:r>
            <a:r>
              <a:rPr lang="en-US" sz="2200" dirty="0" smtClean="0">
                <a:solidFill>
                  <a:srgbClr val="FF0000"/>
                </a:solidFill>
              </a:rPr>
              <a:t>  </a:t>
            </a:r>
          </a:p>
          <a:p>
            <a:pPr eaLnBrk="1" hangingPunct="1"/>
            <a:r>
              <a:rPr lang="en-US" sz="2400" dirty="0" smtClean="0">
                <a:latin typeface="Arial Unicode MS" pitchFamily="34" charset="-128"/>
                <a:ea typeface="Arial Unicode MS" pitchFamily="34" charset="-128"/>
                <a:cs typeface="Arial Unicode MS" pitchFamily="34" charset="-128"/>
              </a:rPr>
              <a:t>Nucleic acids (DNA or RNA)are composed of nucleotides .</a:t>
            </a:r>
          </a:p>
          <a:p>
            <a:pPr algn="just" rtl="1" eaLnBrk="1" hangingPunct="1"/>
            <a:r>
              <a:rPr lang="ar-EG" sz="2400" dirty="0" smtClean="0">
                <a:latin typeface="Arial Unicode MS" pitchFamily="34" charset="-128"/>
                <a:ea typeface="Arial Unicode MS" pitchFamily="34" charset="-128"/>
                <a:cs typeface="Arial Unicode MS" pitchFamily="34" charset="-128"/>
              </a:rPr>
              <a:t> </a:t>
            </a:r>
            <a:r>
              <a:rPr lang="ar-SA" sz="2400" dirty="0" smtClean="0">
                <a:solidFill>
                  <a:srgbClr val="FF0000"/>
                </a:solidFill>
                <a:ea typeface="Arial Unicode MS" pitchFamily="34" charset="-128"/>
                <a:cs typeface="Arial Unicode MS" pitchFamily="34" charset="-128"/>
              </a:rPr>
              <a:t>ت</a:t>
            </a:r>
            <a:r>
              <a:rPr lang="ar-EG" sz="2400" dirty="0" smtClean="0">
                <a:solidFill>
                  <a:srgbClr val="FF0000"/>
                </a:solidFill>
                <a:ea typeface="Arial Unicode MS" pitchFamily="34" charset="-128"/>
                <a:cs typeface="Arial Unicode MS" pitchFamily="34" charset="-128"/>
              </a:rPr>
              <a:t>ت</a:t>
            </a:r>
            <a:r>
              <a:rPr lang="ar-SA" sz="2400" dirty="0" smtClean="0">
                <a:solidFill>
                  <a:srgbClr val="FF0000"/>
                </a:solidFill>
                <a:ea typeface="Arial Unicode MS" pitchFamily="34" charset="-128"/>
                <a:cs typeface="Arial Unicode MS" pitchFamily="34" charset="-128"/>
              </a:rPr>
              <a:t>كون </a:t>
            </a:r>
            <a:r>
              <a:rPr lang="ar-EG" sz="2400" dirty="0" smtClean="0">
                <a:solidFill>
                  <a:srgbClr val="FF0000"/>
                </a:solidFill>
                <a:ea typeface="Arial Unicode MS" pitchFamily="34" charset="-128"/>
                <a:cs typeface="Arial Unicode MS" pitchFamily="34" charset="-128"/>
              </a:rPr>
              <a:t>الأحماض </a:t>
            </a:r>
            <a:r>
              <a:rPr lang="ar-EG" sz="2400" dirty="0" err="1" smtClean="0">
                <a:solidFill>
                  <a:srgbClr val="FF0000"/>
                </a:solidFill>
                <a:ea typeface="Arial Unicode MS" pitchFamily="34" charset="-128"/>
                <a:cs typeface="Arial Unicode MS" pitchFamily="34" charset="-128"/>
              </a:rPr>
              <a:t>النووية </a:t>
            </a:r>
            <a:r>
              <a:rPr lang="ar-EG" sz="2200" dirty="0" err="1" smtClean="0">
                <a:solidFill>
                  <a:srgbClr val="FF0000"/>
                </a:solidFill>
                <a:ea typeface="Arial Unicode MS" pitchFamily="34" charset="-128"/>
                <a:cs typeface="Arial Unicode MS" pitchFamily="34" charset="-128"/>
              </a:rPr>
              <a:t>(</a:t>
            </a:r>
            <a:r>
              <a:rPr lang="ar-SA" sz="2200" dirty="0" smtClean="0">
                <a:solidFill>
                  <a:srgbClr val="FF0000"/>
                </a:solidFill>
                <a:ea typeface="Arial Unicode MS" pitchFamily="34" charset="-128"/>
                <a:cs typeface="Arial Unicode MS" pitchFamily="34" charset="-128"/>
              </a:rPr>
              <a:t>حمض</a:t>
            </a:r>
            <a:r>
              <a:rPr lang="ar-EG" sz="2200" dirty="0" smtClean="0">
                <a:solidFill>
                  <a:srgbClr val="FF0000"/>
                </a:solidFill>
                <a:ea typeface="Arial Unicode MS" pitchFamily="34" charset="-128"/>
                <a:cs typeface="Arial Unicode MS" pitchFamily="34" charset="-128"/>
              </a:rPr>
              <a:t> </a:t>
            </a:r>
            <a:r>
              <a:rPr lang="ar-SA" sz="2200" dirty="0" smtClean="0">
                <a:solidFill>
                  <a:srgbClr val="FF0000"/>
                </a:solidFill>
                <a:ea typeface="Arial Unicode MS" pitchFamily="34" charset="-128"/>
                <a:cs typeface="Arial Unicode MS" pitchFamily="34" charset="-128"/>
              </a:rPr>
              <a:t>الدنا) </a:t>
            </a:r>
            <a:r>
              <a:rPr lang="ar-SA" sz="2200" dirty="0" err="1" smtClean="0">
                <a:solidFill>
                  <a:srgbClr val="FF0000"/>
                </a:solidFill>
                <a:ea typeface="Arial Unicode MS" pitchFamily="34" charset="-128"/>
                <a:cs typeface="Arial Unicode MS" pitchFamily="34" charset="-128"/>
              </a:rPr>
              <a:t>و </a:t>
            </a:r>
            <a:r>
              <a:rPr lang="ar-SA" sz="2200" dirty="0" smtClean="0">
                <a:solidFill>
                  <a:srgbClr val="FF0000"/>
                </a:solidFill>
                <a:ea typeface="Arial Unicode MS" pitchFamily="34" charset="-128"/>
                <a:cs typeface="Arial Unicode MS" pitchFamily="34" charset="-128"/>
              </a:rPr>
              <a:t>( حمض </a:t>
            </a:r>
            <a:r>
              <a:rPr lang="ar-SA" sz="2200" dirty="0" err="1" smtClean="0">
                <a:solidFill>
                  <a:srgbClr val="FF0000"/>
                </a:solidFill>
                <a:ea typeface="Arial Unicode MS" pitchFamily="34" charset="-128"/>
                <a:cs typeface="Arial Unicode MS" pitchFamily="34" charset="-128"/>
              </a:rPr>
              <a:t>الرنا</a:t>
            </a:r>
            <a:r>
              <a:rPr lang="ar-SA" sz="2200" dirty="0" smtClean="0">
                <a:solidFill>
                  <a:srgbClr val="FF0000"/>
                </a:solidFill>
                <a:ea typeface="Arial Unicode MS" pitchFamily="34" charset="-128"/>
                <a:cs typeface="Arial Unicode MS" pitchFamily="34" charset="-128"/>
              </a:rPr>
              <a:t>) من </a:t>
            </a:r>
            <a:r>
              <a:rPr lang="ar-EG" sz="2200" dirty="0" smtClean="0">
                <a:solidFill>
                  <a:srgbClr val="FF0000"/>
                </a:solidFill>
                <a:ea typeface="Arial Unicode MS" pitchFamily="34" charset="-128"/>
                <a:cs typeface="Arial Unicode MS" pitchFamily="34" charset="-128"/>
              </a:rPr>
              <a:t>وحدات بنائية بسيطة هى ال</a:t>
            </a:r>
            <a:r>
              <a:rPr lang="ar-SA" sz="2200" dirty="0" err="1" smtClean="0">
                <a:solidFill>
                  <a:srgbClr val="FF0000"/>
                </a:solidFill>
                <a:ea typeface="Arial Unicode MS" pitchFamily="34" charset="-128"/>
                <a:cs typeface="Arial Unicode MS" pitchFamily="34" charset="-128"/>
              </a:rPr>
              <a:t>مونيميرات</a:t>
            </a:r>
            <a:r>
              <a:rPr lang="ar-SA" sz="2200" dirty="0" smtClean="0">
                <a:solidFill>
                  <a:srgbClr val="FF0000"/>
                </a:solidFill>
                <a:ea typeface="Arial Unicode MS" pitchFamily="34" charset="-128"/>
                <a:cs typeface="Arial Unicode MS" pitchFamily="34" charset="-128"/>
              </a:rPr>
              <a:t> </a:t>
            </a:r>
            <a:r>
              <a:rPr lang="ar-EG" sz="2200" dirty="0" smtClean="0">
                <a:solidFill>
                  <a:srgbClr val="FF0000"/>
                </a:solidFill>
                <a:ea typeface="Arial Unicode MS" pitchFamily="34" charset="-128"/>
                <a:cs typeface="Arial Unicode MS" pitchFamily="34" charset="-128"/>
              </a:rPr>
              <a:t>و</a:t>
            </a:r>
            <a:r>
              <a:rPr lang="ar-SA" sz="2200" dirty="0" smtClean="0">
                <a:solidFill>
                  <a:srgbClr val="FF0000"/>
                </a:solidFill>
                <a:ea typeface="Arial Unicode MS" pitchFamily="34" charset="-128"/>
                <a:cs typeface="Arial Unicode MS" pitchFamily="34" charset="-128"/>
              </a:rPr>
              <a:t>تسمى </a:t>
            </a:r>
            <a:r>
              <a:rPr lang="ar-SA" sz="2200" dirty="0" err="1" smtClean="0">
                <a:solidFill>
                  <a:srgbClr val="FF0000"/>
                </a:solidFill>
                <a:ea typeface="Arial Unicode MS" pitchFamily="34" charset="-128"/>
                <a:cs typeface="Arial Unicode MS" pitchFamily="34" charset="-128"/>
              </a:rPr>
              <a:t>بالنيوكليوتيدات</a:t>
            </a:r>
            <a:endParaRPr lang="ar-EG" sz="2200" dirty="0" smtClean="0">
              <a:solidFill>
                <a:srgbClr val="FF0000"/>
              </a:solidFill>
              <a:ea typeface="Arial Unicode MS" pitchFamily="34" charset="-128"/>
              <a:cs typeface="Arial Unicode MS" pitchFamily="34" charset="-128"/>
            </a:endParaRPr>
          </a:p>
          <a:p>
            <a:pPr marL="742950" lvl="1" indent="-285750">
              <a:buClr>
                <a:srgbClr val="990000"/>
              </a:buClr>
              <a:buFontTx/>
              <a:buChar char="-"/>
            </a:pPr>
            <a:r>
              <a:rPr lang="en-US" sz="2400" dirty="0" smtClean="0">
                <a:latin typeface="Arial Unicode MS" pitchFamily="34" charset="-128"/>
                <a:ea typeface="Arial Unicode MS" pitchFamily="34" charset="-128"/>
                <a:cs typeface="Arial Unicode MS" pitchFamily="34" charset="-128"/>
              </a:rPr>
              <a:t>A nucleotide is composed of (</a:t>
            </a:r>
            <a:r>
              <a:rPr lang="en-US" dirty="0" smtClean="0">
                <a:latin typeface="Arial Unicode MS" pitchFamily="34" charset="-128"/>
                <a:ea typeface="Arial Unicode MS" pitchFamily="34" charset="-128"/>
                <a:cs typeface="Arial Unicode MS" pitchFamily="34" charset="-128"/>
              </a:rPr>
              <a:t>3</a:t>
            </a:r>
            <a:r>
              <a:rPr lang="en-US" sz="2400" dirty="0" smtClean="0">
                <a:latin typeface="Arial Unicode MS" pitchFamily="34" charset="-128"/>
                <a:ea typeface="Arial Unicode MS" pitchFamily="34" charset="-128"/>
                <a:cs typeface="Arial Unicode MS" pitchFamily="34" charset="-128"/>
              </a:rPr>
              <a:t>) parts:</a:t>
            </a:r>
          </a:p>
          <a:p>
            <a:pPr marL="742950" lvl="1" indent="-285750" algn="r" rtl="1">
              <a:buClr>
                <a:srgbClr val="990000"/>
              </a:buClr>
              <a:buFontTx/>
              <a:buChar char="-"/>
            </a:pPr>
            <a:r>
              <a:rPr lang="ar-SA" sz="2200" dirty="0" smtClean="0">
                <a:solidFill>
                  <a:srgbClr val="FF0000"/>
                </a:solidFill>
                <a:ea typeface="Arial Unicode MS" pitchFamily="34" charset="-128"/>
                <a:cs typeface="Arial Unicode MS" pitchFamily="34" charset="-128"/>
              </a:rPr>
              <a:t>تتكون </a:t>
            </a:r>
            <a:r>
              <a:rPr lang="ar-EG" sz="2200" dirty="0" smtClean="0">
                <a:solidFill>
                  <a:srgbClr val="FF0000"/>
                </a:solidFill>
                <a:ea typeface="Arial Unicode MS" pitchFamily="34" charset="-128"/>
                <a:cs typeface="Arial Unicode MS" pitchFamily="34" charset="-128"/>
              </a:rPr>
              <a:t>كل </a:t>
            </a:r>
            <a:r>
              <a:rPr lang="ar-SA" sz="2200" dirty="0" err="1" smtClean="0">
                <a:solidFill>
                  <a:srgbClr val="FF0000"/>
                </a:solidFill>
                <a:ea typeface="Arial Unicode MS" pitchFamily="34" charset="-128"/>
                <a:cs typeface="Arial Unicode MS" pitchFamily="34" charset="-128"/>
              </a:rPr>
              <a:t>نيوكليوتيدة</a:t>
            </a:r>
            <a:r>
              <a:rPr lang="ar-SA" sz="2200" dirty="0" smtClean="0">
                <a:solidFill>
                  <a:srgbClr val="FF0000"/>
                </a:solidFill>
                <a:ea typeface="Arial Unicode MS" pitchFamily="34" charset="-128"/>
                <a:cs typeface="Arial Unicode MS" pitchFamily="34" charset="-128"/>
              </a:rPr>
              <a:t> من ثلاث أجزاء</a:t>
            </a:r>
            <a:r>
              <a:rPr lang="ar-EG" sz="2200" dirty="0" smtClean="0">
                <a:solidFill>
                  <a:srgbClr val="FF0000"/>
                </a:solidFill>
                <a:ea typeface="Arial Unicode MS" pitchFamily="34" charset="-128"/>
                <a:cs typeface="Arial Unicode MS" pitchFamily="34" charset="-128"/>
              </a:rPr>
              <a:t> </a:t>
            </a:r>
            <a:r>
              <a:rPr lang="ar-EG" sz="2200" dirty="0" err="1" smtClean="0">
                <a:solidFill>
                  <a:srgbClr val="FF0000"/>
                </a:solidFill>
                <a:ea typeface="Arial Unicode MS" pitchFamily="34" charset="-128"/>
                <a:cs typeface="Arial Unicode MS" pitchFamily="34" charset="-128"/>
              </a:rPr>
              <a:t>رئيسية:</a:t>
            </a:r>
            <a:endParaRPr lang="ar-EG" sz="2200" dirty="0" smtClean="0">
              <a:ea typeface="Arial Unicode MS" pitchFamily="34" charset="-128"/>
              <a:cs typeface="Arial Unicode MS" pitchFamily="34" charset="-128"/>
            </a:endParaRPr>
          </a:p>
          <a:p>
            <a:pPr algn="r" rtl="1" eaLnBrk="1" hangingPunct="1"/>
            <a:endParaRPr lang="en-US" sz="2400" dirty="0" smtClean="0">
              <a:solidFill>
                <a:srgbClr val="FF0000"/>
              </a:solidFill>
              <a:ea typeface="Arial Unicode MS" pitchFamily="34" charset="-128"/>
              <a:cs typeface="Arial Unicode MS" pitchFamily="34" charset="-128"/>
            </a:endParaRPr>
          </a:p>
          <a:p>
            <a:pPr eaLnBrk="1" hangingPunct="1">
              <a:buFontTx/>
              <a:buNone/>
            </a:pPr>
            <a:endParaRPr lang="en-US" sz="2400" dirty="0" smtClean="0">
              <a:latin typeface="Arial Unicode MS" pitchFamily="34" charset="-128"/>
              <a:ea typeface="Arial Unicode MS" pitchFamily="34" charset="-128"/>
              <a:cs typeface="Arial Unicode MS" pitchFamily="34" charset="-128"/>
            </a:endParaRPr>
          </a:p>
        </p:txBody>
      </p:sp>
      <p:sp>
        <p:nvSpPr>
          <p:cNvPr id="33795" name="Rectangle 6"/>
          <p:cNvSpPr>
            <a:spLocks noChangeArrowheads="1"/>
          </p:cNvSpPr>
          <p:nvPr/>
        </p:nvSpPr>
        <p:spPr bwMode="auto">
          <a:xfrm>
            <a:off x="304800" y="177800"/>
            <a:ext cx="8686800" cy="508000"/>
          </a:xfrm>
          <a:prstGeom prst="rect">
            <a:avLst/>
          </a:prstGeom>
          <a:noFill/>
          <a:ln w="9525">
            <a:noFill/>
            <a:miter lim="800000"/>
            <a:headEnd/>
            <a:tailEnd/>
          </a:ln>
        </p:spPr>
        <p:txBody>
          <a:bodyPr>
            <a:spAutoFit/>
          </a:bodyPr>
          <a:lstStyle/>
          <a:p>
            <a:pPr marL="858838" indent="-858838" algn="ctr">
              <a:lnSpc>
                <a:spcPct val="90000"/>
              </a:lnSpc>
            </a:pPr>
            <a:r>
              <a:rPr lang="en-US" sz="3000">
                <a:solidFill>
                  <a:srgbClr val="FF0000"/>
                </a:solidFill>
                <a:latin typeface="Arial Unicode MS" pitchFamily="34" charset="-128"/>
                <a:ea typeface="Arial Unicode MS" pitchFamily="34" charset="-128"/>
                <a:cs typeface="Arial Unicode MS" pitchFamily="34" charset="-128"/>
              </a:rPr>
              <a:t>Nucleic acid</a:t>
            </a:r>
            <a:r>
              <a:rPr lang="ar-EG" sz="3000">
                <a:solidFill>
                  <a:srgbClr val="FF0000"/>
                </a:solidFill>
                <a:latin typeface="Arial Unicode MS" pitchFamily="34" charset="-128"/>
                <a:ea typeface="Arial Unicode MS" pitchFamily="34" charset="-128"/>
                <a:cs typeface="Arial Unicode MS" pitchFamily="34" charset="-128"/>
              </a:rPr>
              <a:t>	</a:t>
            </a:r>
            <a:r>
              <a:rPr lang="ar-EG" sz="2500">
                <a:solidFill>
                  <a:srgbClr val="FF0000"/>
                </a:solidFill>
                <a:latin typeface="Arial Unicode MS" pitchFamily="34" charset="-128"/>
                <a:ea typeface="Arial Unicode MS" pitchFamily="34" charset="-128"/>
                <a:cs typeface="Arial Unicode MS" pitchFamily="34" charset="-128"/>
              </a:rPr>
              <a:t>الحامض النووى</a:t>
            </a:r>
            <a:r>
              <a:rPr lang="en-US" sz="3000">
                <a:solidFill>
                  <a:srgbClr val="FF0000"/>
                </a:solidFill>
                <a:latin typeface="Arial Unicode MS" pitchFamily="34" charset="-128"/>
                <a:ea typeface="Arial Unicode MS" pitchFamily="34" charset="-128"/>
                <a:cs typeface="Arial Unicode MS"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52400" y="304800"/>
            <a:ext cx="8763000" cy="2246313"/>
          </a:xfrm>
          <a:prstGeom prst="rect">
            <a:avLst/>
          </a:prstGeom>
          <a:noFill/>
          <a:ln w="9525">
            <a:noFill/>
            <a:miter lim="800000"/>
            <a:headEnd/>
            <a:tailEnd/>
          </a:ln>
        </p:spPr>
        <p:txBody>
          <a:bodyPr>
            <a:spAutoFit/>
          </a:bodyPr>
          <a:lstStyle/>
          <a:p>
            <a:pPr marL="742950" lvl="1" indent="-285750" algn="just">
              <a:buClr>
                <a:srgbClr val="990000"/>
              </a:buClr>
              <a:buFontTx/>
              <a:buChar char="-"/>
            </a:pPr>
            <a:r>
              <a:rPr lang="en-US">
                <a:latin typeface="Arial Unicode MS" pitchFamily="34" charset="-128"/>
                <a:ea typeface="Arial Unicode MS" pitchFamily="34" charset="-128"/>
                <a:cs typeface="Arial Unicode MS" pitchFamily="34" charset="-128"/>
              </a:rPr>
              <a:t>5–Carbon Sugar (</a:t>
            </a:r>
            <a:r>
              <a:rPr lang="en-US" b="1">
                <a:latin typeface="Arial Unicode MS" pitchFamily="34" charset="-128"/>
                <a:ea typeface="Arial Unicode MS" pitchFamily="34" charset="-128"/>
                <a:cs typeface="Arial Unicode MS" pitchFamily="34" charset="-128"/>
              </a:rPr>
              <a:t>pentose sugar</a:t>
            </a:r>
            <a:r>
              <a:rPr lang="en-US">
                <a:latin typeface="Arial Unicode MS" pitchFamily="34" charset="-128"/>
                <a:ea typeface="Arial Unicode MS" pitchFamily="34" charset="-128"/>
                <a:cs typeface="Arial Unicode MS" pitchFamily="34" charset="-128"/>
              </a:rPr>
              <a:t>) called </a:t>
            </a:r>
            <a:r>
              <a:rPr lang="en-US" b="1">
                <a:latin typeface="Arial Unicode MS" pitchFamily="34" charset="-128"/>
                <a:ea typeface="Arial Unicode MS" pitchFamily="34" charset="-128"/>
                <a:cs typeface="Arial Unicode MS" pitchFamily="34" charset="-128"/>
              </a:rPr>
              <a:t>ribose</a:t>
            </a:r>
            <a:r>
              <a:rPr lang="en-US">
                <a:latin typeface="Arial Unicode MS" pitchFamily="34" charset="-128"/>
                <a:ea typeface="Arial Unicode MS" pitchFamily="34" charset="-128"/>
                <a:cs typeface="Arial Unicode MS" pitchFamily="34" charset="-128"/>
              </a:rPr>
              <a:t> in RNA and </a:t>
            </a:r>
            <a:r>
              <a:rPr lang="en-US" b="1">
                <a:latin typeface="Arial Unicode MS" pitchFamily="34" charset="-128"/>
                <a:ea typeface="Arial Unicode MS" pitchFamily="34" charset="-128"/>
                <a:cs typeface="Arial Unicode MS" pitchFamily="34" charset="-128"/>
              </a:rPr>
              <a:t>deoxy-</a:t>
            </a:r>
            <a:r>
              <a:rPr lang="en-US">
                <a:latin typeface="Arial Unicode MS" pitchFamily="34" charset="-128"/>
                <a:ea typeface="Arial Unicode MS" pitchFamily="34" charset="-128"/>
                <a:cs typeface="Arial Unicode MS" pitchFamily="34" charset="-128"/>
              </a:rPr>
              <a:t>ribose in DNA</a:t>
            </a:r>
          </a:p>
          <a:p>
            <a:pPr marL="742950" lvl="1" indent="-285750" rtl="1">
              <a:buClr>
                <a:srgbClr val="990000"/>
              </a:buClr>
              <a:buFontTx/>
              <a:buChar char="-"/>
            </a:pPr>
            <a:r>
              <a:rPr lang="ar-SA" sz="2200">
                <a:solidFill>
                  <a:srgbClr val="FF0000"/>
                </a:solidFill>
                <a:ea typeface="Arial Unicode MS" pitchFamily="34" charset="-128"/>
                <a:cs typeface="Arial Unicode MS" pitchFamily="34" charset="-128"/>
              </a:rPr>
              <a:t>سكر خماسي الكربون يسمى با</a:t>
            </a:r>
            <a:r>
              <a:rPr lang="ar-SA" sz="2200" b="1">
                <a:solidFill>
                  <a:srgbClr val="FF0000"/>
                </a:solidFill>
                <a:ea typeface="Arial Unicode MS" pitchFamily="34" charset="-128"/>
                <a:cs typeface="Arial Unicode MS" pitchFamily="34" charset="-128"/>
              </a:rPr>
              <a:t>لريبوز</a:t>
            </a:r>
            <a:r>
              <a:rPr lang="ar-SA" sz="2200">
                <a:solidFill>
                  <a:srgbClr val="FF0000"/>
                </a:solidFill>
                <a:ea typeface="Arial Unicode MS" pitchFamily="34" charset="-128"/>
                <a:cs typeface="Arial Unicode MS" pitchFamily="34" charset="-128"/>
              </a:rPr>
              <a:t> في الرنا </a:t>
            </a:r>
            <a:r>
              <a:rPr lang="ar-SA" sz="2200" b="1">
                <a:solidFill>
                  <a:srgbClr val="FF0000"/>
                </a:solidFill>
                <a:ea typeface="Arial Unicode MS" pitchFamily="34" charset="-128"/>
                <a:cs typeface="Arial Unicode MS" pitchFamily="34" charset="-128"/>
              </a:rPr>
              <a:t>وال</a:t>
            </a:r>
            <a:r>
              <a:rPr lang="ar-EG" sz="2200" b="1">
                <a:solidFill>
                  <a:srgbClr val="FF0000"/>
                </a:solidFill>
                <a:ea typeface="Arial Unicode MS" pitchFamily="34" charset="-128"/>
                <a:cs typeface="Arial Unicode MS" pitchFamily="34" charset="-128"/>
              </a:rPr>
              <a:t>ديوكسي</a:t>
            </a:r>
            <a:r>
              <a:rPr lang="en-US" sz="2200" b="1">
                <a:solidFill>
                  <a:srgbClr val="FF0000"/>
                </a:solidFill>
                <a:ea typeface="Arial Unicode MS" pitchFamily="34" charset="-128"/>
                <a:cs typeface="Arial Unicode MS" pitchFamily="34" charset="-128"/>
              </a:rPr>
              <a:t> </a:t>
            </a:r>
            <a:r>
              <a:rPr lang="ar-SA" sz="2200">
                <a:solidFill>
                  <a:srgbClr val="FF0000"/>
                </a:solidFill>
                <a:ea typeface="Arial Unicode MS" pitchFamily="34" charset="-128"/>
                <a:cs typeface="Arial Unicode MS" pitchFamily="34" charset="-128"/>
              </a:rPr>
              <a:t>ريبوز </a:t>
            </a:r>
            <a:r>
              <a:rPr lang="ar-EG" sz="2200">
                <a:solidFill>
                  <a:srgbClr val="FF0000"/>
                </a:solidFill>
                <a:ea typeface="Arial Unicode MS" pitchFamily="34" charset="-128"/>
                <a:cs typeface="Arial Unicode MS" pitchFamily="34" charset="-128"/>
              </a:rPr>
              <a:t>(</a:t>
            </a:r>
            <a:r>
              <a:rPr lang="ar-SA" sz="2200">
                <a:solidFill>
                  <a:srgbClr val="FF0000"/>
                </a:solidFill>
                <a:ea typeface="Arial Unicode MS" pitchFamily="34" charset="-128"/>
                <a:cs typeface="Arial Unicode MS" pitchFamily="34" charset="-128"/>
              </a:rPr>
              <a:t>منزوع الأوكسجين</a:t>
            </a:r>
            <a:r>
              <a:rPr lang="ar-EG" sz="2200">
                <a:solidFill>
                  <a:srgbClr val="FF0000"/>
                </a:solidFill>
                <a:ea typeface="Arial Unicode MS" pitchFamily="34" charset="-128"/>
                <a:cs typeface="Arial Unicode MS" pitchFamily="34" charset="-128"/>
              </a:rPr>
              <a:t>)</a:t>
            </a:r>
            <a:r>
              <a:rPr lang="ar-SA" sz="2200">
                <a:solidFill>
                  <a:srgbClr val="FF0000"/>
                </a:solidFill>
                <a:ea typeface="Arial Unicode MS" pitchFamily="34" charset="-128"/>
                <a:cs typeface="Arial Unicode MS" pitchFamily="34" charset="-128"/>
              </a:rPr>
              <a:t> في الدنا</a:t>
            </a:r>
            <a:endParaRPr lang="en-US" sz="2200">
              <a:solidFill>
                <a:srgbClr val="FF0000"/>
              </a:solidFill>
              <a:ea typeface="Arial Unicode MS" pitchFamily="34" charset="-128"/>
              <a:cs typeface="Arial Unicode MS" pitchFamily="34" charset="-128"/>
            </a:endParaRPr>
          </a:p>
          <a:p>
            <a:pPr marL="742950" lvl="1" indent="-285750" algn="l">
              <a:buClr>
                <a:srgbClr val="990000"/>
              </a:buClr>
              <a:buFontTx/>
              <a:buChar char="-"/>
            </a:pPr>
            <a:r>
              <a:rPr lang="en-US">
                <a:latin typeface="Arial Unicode MS" pitchFamily="34" charset="-128"/>
                <a:ea typeface="Arial Unicode MS" pitchFamily="34" charset="-128"/>
                <a:cs typeface="Arial Unicode MS" pitchFamily="34" charset="-128"/>
              </a:rPr>
              <a:t>Phosphate group      </a:t>
            </a:r>
            <a:r>
              <a:rPr lang="ar-SA" sz="2200">
                <a:solidFill>
                  <a:srgbClr val="FF0000"/>
                </a:solidFill>
              </a:rPr>
              <a:t>مجموعة فوسفات</a:t>
            </a:r>
            <a:endParaRPr lang="ar-EG" sz="2200">
              <a:solidFill>
                <a:srgbClr val="FF0000"/>
              </a:solidFill>
              <a:latin typeface="Arial Unicode MS" pitchFamily="34" charset="-128"/>
              <a:ea typeface="Arial Unicode MS" pitchFamily="34" charset="-128"/>
              <a:cs typeface="Arial Unicode MS" pitchFamily="34" charset="-128"/>
            </a:endParaRPr>
          </a:p>
          <a:p>
            <a:pPr marL="742950" lvl="1" indent="-285750" algn="l">
              <a:buClr>
                <a:srgbClr val="990000"/>
              </a:buClr>
              <a:buFontTx/>
              <a:buChar char="-"/>
            </a:pPr>
            <a:r>
              <a:rPr lang="en-US">
                <a:latin typeface="Arial Unicode MS" pitchFamily="34" charset="-128"/>
                <a:ea typeface="Arial Unicode MS" pitchFamily="34" charset="-128"/>
                <a:cs typeface="Arial Unicode MS" pitchFamily="34" charset="-128"/>
              </a:rPr>
              <a:t>Nitrogenous bases</a:t>
            </a:r>
            <a:r>
              <a:rPr lang="ar-EG">
                <a:latin typeface="Arial Unicode MS" pitchFamily="34" charset="-128"/>
                <a:ea typeface="Arial Unicode MS" pitchFamily="34" charset="-128"/>
                <a:cs typeface="Arial Unicode MS" pitchFamily="34" charset="-128"/>
              </a:rPr>
              <a:t>	</a:t>
            </a:r>
            <a:r>
              <a:rPr lang="ar-SA" b="1"/>
              <a:t> </a:t>
            </a:r>
            <a:r>
              <a:rPr lang="ar-SA" sz="2200">
                <a:solidFill>
                  <a:srgbClr val="FF0000"/>
                </a:solidFill>
              </a:rPr>
              <a:t>ق</a:t>
            </a:r>
            <a:r>
              <a:rPr lang="ar-EG" sz="2200">
                <a:solidFill>
                  <a:srgbClr val="FF0000"/>
                </a:solidFill>
              </a:rPr>
              <a:t>واعد</a:t>
            </a:r>
            <a:r>
              <a:rPr lang="ar-SA" sz="2200">
                <a:solidFill>
                  <a:srgbClr val="FF0000"/>
                </a:solidFill>
              </a:rPr>
              <a:t> نيتروجيني</a:t>
            </a:r>
            <a:r>
              <a:rPr lang="ar-EG" sz="2200">
                <a:solidFill>
                  <a:srgbClr val="FF0000"/>
                </a:solidFill>
              </a:rPr>
              <a:t>ة</a:t>
            </a:r>
            <a:endParaRPr lang="en-US" sz="2200">
              <a:solidFill>
                <a:srgbClr val="FF0000"/>
              </a:solidFill>
              <a:latin typeface="Arial Unicode MS" pitchFamily="34" charset="-128"/>
              <a:ea typeface="Arial Unicode MS" pitchFamily="34" charset="-128"/>
              <a:cs typeface="Arial Unicode MS" pitchFamily="34" charset="-128"/>
            </a:endParaRPr>
          </a:p>
        </p:txBody>
      </p:sp>
      <p:pic>
        <p:nvPicPr>
          <p:cNvPr id="34819" name="Picture 10" descr="03_16aNucleotide-U"/>
          <p:cNvPicPr>
            <a:picLocks noChangeAspect="1" noChangeArrowheads="1"/>
          </p:cNvPicPr>
          <p:nvPr/>
        </p:nvPicPr>
        <p:blipFill>
          <a:blip r:embed="rId2" cstate="print"/>
          <a:srcRect/>
          <a:stretch>
            <a:fillRect/>
          </a:stretch>
        </p:blipFill>
        <p:spPr bwMode="auto">
          <a:xfrm>
            <a:off x="1911350" y="3478213"/>
            <a:ext cx="4208463" cy="3227387"/>
          </a:xfrm>
          <a:prstGeom prst="rect">
            <a:avLst/>
          </a:prstGeom>
          <a:noFill/>
          <a:ln w="9525">
            <a:noFill/>
            <a:miter lim="800000"/>
            <a:headEnd/>
            <a:tailEnd/>
          </a:ln>
        </p:spPr>
      </p:pic>
      <p:sp>
        <p:nvSpPr>
          <p:cNvPr id="34820" name="Text Box 11"/>
          <p:cNvSpPr txBox="1">
            <a:spLocks noChangeArrowheads="1"/>
          </p:cNvSpPr>
          <p:nvPr/>
        </p:nvSpPr>
        <p:spPr bwMode="auto">
          <a:xfrm>
            <a:off x="295275" y="4648200"/>
            <a:ext cx="1838325" cy="757238"/>
          </a:xfrm>
          <a:prstGeom prst="rect">
            <a:avLst/>
          </a:prstGeom>
          <a:noFill/>
          <a:ln w="9525">
            <a:noFill/>
            <a:miter lim="800000"/>
            <a:headEnd/>
            <a:tailEnd/>
          </a:ln>
        </p:spPr>
        <p:txBody>
          <a:bodyPr wrap="none" lIns="0" tIns="0" rIns="0" bIns="0"/>
          <a:lstStyle/>
          <a:p>
            <a:pPr algn="ctr">
              <a:lnSpc>
                <a:spcPct val="90000"/>
              </a:lnSpc>
            </a:pPr>
            <a:r>
              <a:rPr lang="en-US" sz="1500" b="1">
                <a:cs typeface="Times New Roman" pitchFamily="18" charset="0"/>
              </a:rPr>
              <a:t>Phosphate</a:t>
            </a:r>
          </a:p>
          <a:p>
            <a:pPr algn="ctr">
              <a:lnSpc>
                <a:spcPct val="90000"/>
              </a:lnSpc>
            </a:pPr>
            <a:r>
              <a:rPr lang="en-US" sz="1500" b="1">
                <a:cs typeface="Times New Roman" pitchFamily="18" charset="0"/>
              </a:rPr>
              <a:t>Group</a:t>
            </a:r>
            <a:endParaRPr lang="ar-SA" sz="1500" b="1"/>
          </a:p>
          <a:p>
            <a:pPr algn="ctr">
              <a:lnSpc>
                <a:spcPct val="90000"/>
              </a:lnSpc>
            </a:pPr>
            <a:r>
              <a:rPr lang="ar-SA" sz="1500" b="1"/>
              <a:t>مجموعة فوسفات</a:t>
            </a:r>
            <a:endParaRPr lang="en-US" sz="1500" b="1"/>
          </a:p>
        </p:txBody>
      </p:sp>
      <p:sp>
        <p:nvSpPr>
          <p:cNvPr id="34821" name="Text Box 12"/>
          <p:cNvSpPr txBox="1">
            <a:spLocks noChangeArrowheads="1"/>
          </p:cNvSpPr>
          <p:nvPr/>
        </p:nvSpPr>
        <p:spPr bwMode="auto">
          <a:xfrm>
            <a:off x="5670550" y="3738563"/>
            <a:ext cx="2798763" cy="1062037"/>
          </a:xfrm>
          <a:prstGeom prst="rect">
            <a:avLst/>
          </a:prstGeom>
          <a:noFill/>
          <a:ln w="9525">
            <a:noFill/>
            <a:miter lim="800000"/>
            <a:headEnd/>
            <a:tailEnd/>
          </a:ln>
        </p:spPr>
        <p:txBody>
          <a:bodyPr wrap="none" lIns="0" tIns="0" rIns="0" bIns="0"/>
          <a:lstStyle/>
          <a:p>
            <a:pPr algn="ctr">
              <a:lnSpc>
                <a:spcPct val="90000"/>
              </a:lnSpc>
            </a:pPr>
            <a:r>
              <a:rPr lang="en-US" sz="1500" b="1">
                <a:cs typeface="Times New Roman" pitchFamily="18" charset="0"/>
              </a:rPr>
              <a:t>Nitrogenous base</a:t>
            </a:r>
          </a:p>
          <a:p>
            <a:pPr algn="ctr">
              <a:lnSpc>
                <a:spcPct val="90000"/>
              </a:lnSpc>
            </a:pPr>
            <a:r>
              <a:rPr lang="en-US" sz="1500" b="1">
                <a:cs typeface="Times New Roman" pitchFamily="18" charset="0"/>
              </a:rPr>
              <a:t>(Example: adenine)</a:t>
            </a:r>
            <a:endParaRPr lang="ar-SA" sz="1500" b="1"/>
          </a:p>
          <a:p>
            <a:pPr algn="ctr">
              <a:lnSpc>
                <a:spcPct val="90000"/>
              </a:lnSpc>
            </a:pPr>
            <a:r>
              <a:rPr lang="ar-SA" sz="1500" b="1"/>
              <a:t>قاعدة نيتروجينية</a:t>
            </a:r>
          </a:p>
          <a:p>
            <a:pPr algn="ctr">
              <a:lnSpc>
                <a:spcPct val="90000"/>
              </a:lnSpc>
            </a:pPr>
            <a:r>
              <a:rPr lang="ar-SA" sz="1500" b="1"/>
              <a:t>(</a:t>
            </a:r>
            <a:r>
              <a:rPr lang="ar-EG" sz="1500" b="1"/>
              <a:t>مثال: ا</a:t>
            </a:r>
            <a:r>
              <a:rPr lang="ar-SA" sz="1500" b="1"/>
              <a:t>لأدنين)</a:t>
            </a:r>
            <a:endParaRPr lang="en-US" sz="1500" b="1"/>
          </a:p>
        </p:txBody>
      </p:sp>
      <p:sp>
        <p:nvSpPr>
          <p:cNvPr id="34822" name="Text Box 13"/>
          <p:cNvSpPr txBox="1">
            <a:spLocks noChangeArrowheads="1"/>
          </p:cNvSpPr>
          <p:nvPr/>
        </p:nvSpPr>
        <p:spPr bwMode="auto">
          <a:xfrm>
            <a:off x="3440113" y="6211888"/>
            <a:ext cx="1168400" cy="341312"/>
          </a:xfrm>
          <a:prstGeom prst="rect">
            <a:avLst/>
          </a:prstGeom>
          <a:noFill/>
          <a:ln w="9525">
            <a:noFill/>
            <a:miter lim="800000"/>
            <a:headEnd/>
            <a:tailEnd/>
          </a:ln>
        </p:spPr>
        <p:txBody>
          <a:bodyPr wrap="none" lIns="0" tIns="0" rIns="0" bIns="0"/>
          <a:lstStyle/>
          <a:p>
            <a:pPr algn="ctr">
              <a:lnSpc>
                <a:spcPct val="90000"/>
              </a:lnSpc>
            </a:pPr>
            <a:r>
              <a:rPr lang="en-US" sz="2000" b="1">
                <a:cs typeface="Times New Roman" pitchFamily="18" charset="0"/>
              </a:rPr>
              <a:t>Pentose </a:t>
            </a:r>
            <a:r>
              <a:rPr lang="en-US" sz="1600" b="1">
                <a:cs typeface="Times New Roman" pitchFamily="18" charset="0"/>
              </a:rPr>
              <a:t>Sugar</a:t>
            </a:r>
            <a:endParaRPr lang="ar-SA" sz="1600" b="1"/>
          </a:p>
          <a:p>
            <a:pPr algn="ctr">
              <a:lnSpc>
                <a:spcPct val="90000"/>
              </a:lnSpc>
            </a:pPr>
            <a:r>
              <a:rPr lang="en-US" sz="2000" b="1"/>
              <a:t> </a:t>
            </a:r>
            <a:r>
              <a:rPr lang="ar-EG" sz="2000" b="1"/>
              <a:t> </a:t>
            </a:r>
            <a:r>
              <a:rPr lang="ar-SA" sz="2000" b="1"/>
              <a:t>سكر</a:t>
            </a:r>
            <a:r>
              <a:rPr lang="ar-EG" sz="2000" b="1"/>
              <a:t>خماسى</a:t>
            </a:r>
            <a:endParaRPr lang="ar-SA" sz="2000" b="1"/>
          </a:p>
          <a:p>
            <a:pPr algn="ctr">
              <a:lnSpc>
                <a:spcPct val="90000"/>
              </a:lnSpc>
            </a:pPr>
            <a:r>
              <a:rPr lang="ar-SA" sz="2000" b="1"/>
              <a:t> </a:t>
            </a:r>
            <a:endParaRPr lang="en-US" sz="2000" b="1"/>
          </a:p>
        </p:txBody>
      </p:sp>
      <p:sp>
        <p:nvSpPr>
          <p:cNvPr id="34823" name="Rectangle 14"/>
          <p:cNvSpPr>
            <a:spLocks noChangeArrowheads="1"/>
          </p:cNvSpPr>
          <p:nvPr/>
        </p:nvSpPr>
        <p:spPr bwMode="auto">
          <a:xfrm>
            <a:off x="4038600" y="2768600"/>
            <a:ext cx="1117600" cy="584200"/>
          </a:xfrm>
          <a:prstGeom prst="rect">
            <a:avLst/>
          </a:prstGeom>
          <a:noFill/>
          <a:ln w="9525">
            <a:solidFill>
              <a:srgbClr val="008080"/>
            </a:solidFill>
            <a:miter lim="800000"/>
            <a:headEnd/>
            <a:tailEnd/>
          </a:ln>
        </p:spPr>
        <p:txBody>
          <a:bodyPr wrap="none">
            <a:spAutoFit/>
          </a:bodyPr>
          <a:lstStyle/>
          <a:p>
            <a:pPr algn="ctr"/>
            <a:r>
              <a:rPr lang="en-US" sz="1600">
                <a:solidFill>
                  <a:srgbClr val="FF0000"/>
                </a:solidFill>
                <a:cs typeface="Times New Roman" pitchFamily="18" charset="0"/>
              </a:rPr>
              <a:t>nucleotide</a:t>
            </a:r>
            <a:endParaRPr lang="ar-SA" sz="1600">
              <a:solidFill>
                <a:srgbClr val="FF0000"/>
              </a:solidFill>
            </a:endParaRPr>
          </a:p>
          <a:p>
            <a:pPr algn="ctr"/>
            <a:r>
              <a:rPr lang="ar-SA" sz="1600">
                <a:solidFill>
                  <a:srgbClr val="FF0000"/>
                </a:solidFill>
              </a:rPr>
              <a:t>النيوكليوتيدة</a:t>
            </a:r>
            <a:endParaRPr lang="en-US" sz="160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66700" y="304800"/>
            <a:ext cx="8610600" cy="508000"/>
          </a:xfrm>
        </p:spPr>
        <p:txBody>
          <a:bodyPr/>
          <a:lstStyle/>
          <a:p>
            <a:pPr marL="687388" indent="-687388" algn="ctr" eaLnBrk="1" hangingPunct="1"/>
            <a:r>
              <a:rPr lang="en-US" smtClean="0">
                <a:solidFill>
                  <a:srgbClr val="FF0000"/>
                </a:solidFill>
                <a:latin typeface="Arial Unicode MS" pitchFamily="34" charset="-128"/>
                <a:ea typeface="Arial Unicode MS" pitchFamily="34" charset="-128"/>
                <a:cs typeface="Arial Unicode MS" pitchFamily="34" charset="-128"/>
              </a:rPr>
              <a:t>Functional Groups	</a:t>
            </a:r>
            <a:r>
              <a:rPr lang="ar-SA" smtClean="0"/>
              <a:t> المجاميع الوظيفية</a:t>
            </a:r>
            <a:endParaRPr lang="en-US" smtClean="0">
              <a:solidFill>
                <a:srgbClr val="FF0000"/>
              </a:solidFill>
              <a:latin typeface="Arial Unicode MS" pitchFamily="34" charset="-128"/>
              <a:ea typeface="Arial Unicode MS" pitchFamily="34" charset="-128"/>
              <a:cs typeface="Arial Unicode MS" pitchFamily="34" charset="-128"/>
            </a:endParaRPr>
          </a:p>
        </p:txBody>
      </p:sp>
      <p:sp>
        <p:nvSpPr>
          <p:cNvPr id="7171" name="Rectangle 2"/>
          <p:cNvSpPr>
            <a:spLocks noGrp="1" noChangeArrowheads="1"/>
          </p:cNvSpPr>
          <p:nvPr>
            <p:ph idx="1"/>
          </p:nvPr>
        </p:nvSpPr>
        <p:spPr>
          <a:xfrm>
            <a:off x="152400" y="1143000"/>
            <a:ext cx="8839200" cy="5216525"/>
          </a:xfrm>
        </p:spPr>
        <p:txBody>
          <a:bodyPr/>
          <a:lstStyle/>
          <a:p>
            <a:pPr algn="just" eaLnBrk="1" hangingPunct="1"/>
            <a:r>
              <a:rPr lang="en-US" dirty="0" smtClean="0"/>
              <a:t>Functional groups</a:t>
            </a:r>
            <a:r>
              <a:rPr lang="ar-EG" dirty="0" err="1" smtClean="0"/>
              <a:t>:</a:t>
            </a:r>
            <a:r>
              <a:rPr lang="en-US" dirty="0" smtClean="0"/>
              <a:t> groups of atoms that participate in chemical reactions and </a:t>
            </a:r>
            <a:r>
              <a:rPr lang="en-US" dirty="0" smtClean="0">
                <a:ea typeface="Arial Unicode MS" pitchFamily="34" charset="-128"/>
                <a:cs typeface="Arial Unicode MS" pitchFamily="34" charset="-128"/>
              </a:rPr>
              <a:t>determine the properties of organic compound.</a:t>
            </a:r>
          </a:p>
          <a:p>
            <a:pPr algn="just" rtl="1" eaLnBrk="1" hangingPunct="1"/>
            <a:r>
              <a:rPr lang="ar-SA" sz="2300" b="1" dirty="0" smtClean="0">
                <a:solidFill>
                  <a:srgbClr val="FF0000"/>
                </a:solidFill>
              </a:rPr>
              <a:t>تعمل المجاميع الكيميائية المتميزة على تحديد صفات المركبات العضوية  مثال لذلك:</a:t>
            </a:r>
            <a:endParaRPr lang="en-US" sz="2300" dirty="0" smtClean="0">
              <a:solidFill>
                <a:srgbClr val="FF0000"/>
              </a:solidFill>
            </a:endParaRPr>
          </a:p>
          <a:p>
            <a:pPr lvl="1" algn="just" eaLnBrk="1" hangingPunct="1"/>
            <a:r>
              <a:rPr lang="en-US" dirty="0" smtClean="0"/>
              <a:t>Hydroxyl groups</a:t>
            </a:r>
            <a:r>
              <a:rPr lang="ar-EG" dirty="0" err="1" smtClean="0"/>
              <a:t>:</a:t>
            </a:r>
            <a:r>
              <a:rPr lang="en-US" dirty="0" smtClean="0"/>
              <a:t> </a:t>
            </a:r>
            <a:r>
              <a:rPr lang="en-US" dirty="0" smtClean="0">
                <a:ea typeface="Arial Unicode MS" pitchFamily="34" charset="-128"/>
                <a:cs typeface="Arial Unicode MS" pitchFamily="34" charset="-128"/>
              </a:rPr>
              <a:t>c</a:t>
            </a:r>
            <a:r>
              <a:rPr lang="en-US" dirty="0" smtClean="0"/>
              <a:t>haracteristic of alcohols</a:t>
            </a:r>
          </a:p>
          <a:p>
            <a:pPr lvl="1" algn="just" rtl="1" eaLnBrk="1" hangingPunct="1"/>
            <a:r>
              <a:rPr lang="ar-SA" sz="2000" b="1" dirty="0" smtClean="0">
                <a:solidFill>
                  <a:srgbClr val="FF0000"/>
                </a:solidFill>
              </a:rPr>
              <a:t>مجموعة </a:t>
            </a:r>
            <a:r>
              <a:rPr lang="ar-SA" sz="2000" b="1" dirty="0" err="1" smtClean="0">
                <a:solidFill>
                  <a:srgbClr val="FF0000"/>
                </a:solidFill>
              </a:rPr>
              <a:t>الهيدروكسيل</a:t>
            </a:r>
            <a:r>
              <a:rPr lang="ar-SA" sz="2000" b="1" dirty="0" smtClean="0">
                <a:solidFill>
                  <a:srgbClr val="FF0000"/>
                </a:solidFill>
              </a:rPr>
              <a:t> – تتكون من هيدروجين مرتبط </a:t>
            </a:r>
            <a:r>
              <a:rPr lang="ar-SA" sz="2000" b="1" dirty="0" err="1" smtClean="0">
                <a:solidFill>
                  <a:srgbClr val="FF0000"/>
                </a:solidFill>
              </a:rPr>
              <a:t>بأوكسجي</a:t>
            </a:r>
            <a:r>
              <a:rPr lang="ar-EG" sz="2000" b="1" dirty="0" smtClean="0">
                <a:solidFill>
                  <a:srgbClr val="FF0000"/>
                </a:solidFill>
              </a:rPr>
              <a:t>ن</a:t>
            </a:r>
            <a:endParaRPr lang="en-US" sz="2000" dirty="0" smtClean="0">
              <a:solidFill>
                <a:srgbClr val="FF0000"/>
              </a:solidFill>
            </a:endParaRPr>
          </a:p>
          <a:p>
            <a:pPr lvl="1" algn="just" eaLnBrk="1" hangingPunct="1"/>
            <a:r>
              <a:rPr lang="en-US" dirty="0" smtClean="0"/>
              <a:t>Carboxyl group</a:t>
            </a:r>
            <a:r>
              <a:rPr lang="ar-EG" dirty="0" err="1" smtClean="0"/>
              <a:t>:</a:t>
            </a:r>
            <a:r>
              <a:rPr lang="en-US" dirty="0" smtClean="0"/>
              <a:t> </a:t>
            </a:r>
            <a:r>
              <a:rPr lang="en-US" dirty="0" smtClean="0">
                <a:ea typeface="Arial Unicode MS" pitchFamily="34" charset="-128"/>
                <a:cs typeface="Arial Unicode MS" pitchFamily="34" charset="-128"/>
              </a:rPr>
              <a:t>c</a:t>
            </a:r>
            <a:r>
              <a:rPr lang="en-US" dirty="0" smtClean="0"/>
              <a:t>haracteristic of acids</a:t>
            </a:r>
          </a:p>
          <a:p>
            <a:pPr lvl="1" algn="just" rtl="1" eaLnBrk="1" hangingPunct="1"/>
            <a:r>
              <a:rPr lang="ar-SA" sz="2000" b="1" dirty="0" smtClean="0">
                <a:solidFill>
                  <a:srgbClr val="FF0000"/>
                </a:solidFill>
              </a:rPr>
              <a:t>مجموعة </a:t>
            </a:r>
            <a:r>
              <a:rPr lang="ar-SA" sz="2000" b="1" dirty="0" err="1" smtClean="0">
                <a:solidFill>
                  <a:srgbClr val="FF0000"/>
                </a:solidFill>
              </a:rPr>
              <a:t>كربوكسيل</a:t>
            </a:r>
            <a:r>
              <a:rPr lang="ar-SA" sz="2000" dirty="0" smtClean="0">
                <a:solidFill>
                  <a:srgbClr val="FF0000"/>
                </a:solidFill>
              </a:rPr>
              <a:t> – تتألف من كربون مرتبط بمجموعة </a:t>
            </a:r>
            <a:r>
              <a:rPr lang="ar-SA" sz="2000" dirty="0" err="1" smtClean="0">
                <a:solidFill>
                  <a:srgbClr val="FF0000"/>
                </a:solidFill>
              </a:rPr>
              <a:t>الهيدروكسيل</a:t>
            </a:r>
            <a:endParaRPr lang="en-US" sz="2000" dirty="0" smtClean="0">
              <a:solidFill>
                <a:srgbClr val="FF0000"/>
              </a:solidFill>
            </a:endParaRPr>
          </a:p>
          <a:p>
            <a:pPr lvl="1" algn="just" eaLnBrk="1" hangingPunct="1">
              <a:buFont typeface="Times New Roman" pitchFamily="18" charset="0"/>
              <a:buNone/>
            </a:pPr>
            <a:endParaRPr lang="en-US" dirty="0" smtClean="0"/>
          </a:p>
        </p:txBody>
      </p:sp>
      <p:pic>
        <p:nvPicPr>
          <p:cNvPr id="7172" name="Picture 5" descr="http://s3.amazonaws.com/readers/2011/03/14/hydroxyl_1.png"/>
          <p:cNvPicPr>
            <a:picLocks noChangeAspect="1" noChangeArrowheads="1"/>
          </p:cNvPicPr>
          <p:nvPr/>
        </p:nvPicPr>
        <p:blipFill>
          <a:blip r:embed="rId2" cstate="print"/>
          <a:srcRect/>
          <a:stretch>
            <a:fillRect/>
          </a:stretch>
        </p:blipFill>
        <p:spPr bwMode="auto">
          <a:xfrm>
            <a:off x="914400" y="3889375"/>
            <a:ext cx="1257300" cy="682625"/>
          </a:xfrm>
          <a:prstGeom prst="rect">
            <a:avLst/>
          </a:prstGeom>
          <a:noFill/>
          <a:ln w="9525">
            <a:noFill/>
            <a:miter lim="800000"/>
            <a:headEnd/>
            <a:tailEnd/>
          </a:ln>
        </p:spPr>
      </p:pic>
      <p:pic>
        <p:nvPicPr>
          <p:cNvPr id="7173" name="Picture 7" descr="http://o.quizlet.com/i/3YAvjC9OaQeAGbrIZs1HIg_m.jpg"/>
          <p:cNvPicPr>
            <a:picLocks noChangeAspect="1" noChangeArrowheads="1"/>
          </p:cNvPicPr>
          <p:nvPr/>
        </p:nvPicPr>
        <p:blipFill>
          <a:blip r:embed="rId3" cstate="print"/>
          <a:srcRect/>
          <a:stretch>
            <a:fillRect/>
          </a:stretch>
        </p:blipFill>
        <p:spPr bwMode="auto">
          <a:xfrm>
            <a:off x="1089025" y="5562600"/>
            <a:ext cx="1196975" cy="838200"/>
          </a:xfrm>
          <a:prstGeom prst="rect">
            <a:avLst/>
          </a:prstGeom>
          <a:noFill/>
          <a:ln w="9525">
            <a:noFill/>
            <a:miter lim="800000"/>
            <a:headEnd/>
            <a:tailEnd/>
          </a:ln>
        </p:spPr>
      </p:pic>
      <p:sp>
        <p:nvSpPr>
          <p:cNvPr id="7174" name="Oval 7"/>
          <p:cNvSpPr>
            <a:spLocks noChangeArrowheads="1"/>
          </p:cNvSpPr>
          <p:nvPr/>
        </p:nvSpPr>
        <p:spPr bwMode="auto">
          <a:xfrm>
            <a:off x="1219200" y="55626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7175" name="Oval 7"/>
          <p:cNvSpPr>
            <a:spLocks noChangeArrowheads="1"/>
          </p:cNvSpPr>
          <p:nvPr/>
        </p:nvSpPr>
        <p:spPr bwMode="auto">
          <a:xfrm>
            <a:off x="1371600" y="38100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2000"/>
                                        <p:tgtEl>
                                          <p:spTgt spid="717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fade">
                                      <p:cBhvr>
                                        <p:cTn id="18" dur="2000"/>
                                        <p:tgtEl>
                                          <p:spTgt spid="717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2000"/>
                                        <p:tgtEl>
                                          <p:spTgt spid="717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fade">
                                      <p:cBhvr>
                                        <p:cTn id="24" dur="2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http://faculty.southwest.tn.edu/rburkett/GB%20org16.jpg"/>
          <p:cNvPicPr>
            <a:picLocks noChangeAspect="1" noChangeArrowheads="1"/>
          </p:cNvPicPr>
          <p:nvPr/>
        </p:nvPicPr>
        <p:blipFill>
          <a:blip r:embed="rId3" cstate="print">
            <a:lum bright="-6000" contrast="24000"/>
          </a:blip>
          <a:srcRect/>
          <a:stretch>
            <a:fillRect/>
          </a:stretch>
        </p:blipFill>
        <p:spPr bwMode="auto">
          <a:xfrm>
            <a:off x="1066800" y="1295400"/>
            <a:ext cx="7010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152400" y="304800"/>
            <a:ext cx="8839200" cy="5545138"/>
          </a:xfrm>
          <a:prstGeom prst="rect">
            <a:avLst/>
          </a:prstGeom>
          <a:noFill/>
          <a:ln w="9525">
            <a:noFill/>
            <a:miter lim="800000"/>
            <a:headEnd/>
            <a:tailEnd/>
          </a:ln>
        </p:spPr>
        <p:txBody>
          <a:bodyPr>
            <a:spAutoFit/>
          </a:bodyPr>
          <a:lstStyle/>
          <a:p>
            <a:pPr marL="742950" lvl="1" indent="-285750" algn="l">
              <a:spcBef>
                <a:spcPct val="45000"/>
              </a:spcBef>
              <a:spcAft>
                <a:spcPct val="20000"/>
              </a:spcAft>
              <a:buClr>
                <a:srgbClr val="990000"/>
              </a:buCl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3000">
              <a:latin typeface="Arial Unicode MS" pitchFamily="34" charset="-128"/>
              <a:ea typeface="Arial Unicode MS" pitchFamily="34" charset="-128"/>
              <a:cs typeface="Arial Unicode MS" pitchFamily="34" charset="-128"/>
            </a:endParaRPr>
          </a:p>
        </p:txBody>
      </p:sp>
      <p:sp>
        <p:nvSpPr>
          <p:cNvPr id="36867" name="Rectangle 13"/>
          <p:cNvSpPr>
            <a:spLocks noChangeArrowheads="1"/>
          </p:cNvSpPr>
          <p:nvPr/>
        </p:nvSpPr>
        <p:spPr bwMode="auto">
          <a:xfrm>
            <a:off x="0" y="152400"/>
            <a:ext cx="9144000" cy="457200"/>
          </a:xfrm>
          <a:prstGeom prst="rect">
            <a:avLst/>
          </a:prstGeom>
          <a:noFill/>
          <a:ln w="34925">
            <a:noFill/>
            <a:miter lim="800000"/>
            <a:headEnd/>
            <a:tailEnd/>
          </a:ln>
        </p:spPr>
        <p:txBody>
          <a:bodyPr wrap="none" lIns="92075" tIns="46038" rIns="92075" bIns="46038" anchor="ctr">
            <a:spAutoFit/>
          </a:bodyPr>
          <a:lstStyle/>
          <a:p>
            <a:endParaRPr lang="ar-EG"/>
          </a:p>
        </p:txBody>
      </p:sp>
      <p:sp>
        <p:nvSpPr>
          <p:cNvPr id="36868" name="Rectangle 14"/>
          <p:cNvSpPr>
            <a:spLocks noChangeArrowheads="1"/>
          </p:cNvSpPr>
          <p:nvPr/>
        </p:nvSpPr>
        <p:spPr bwMode="auto">
          <a:xfrm>
            <a:off x="457200" y="2987675"/>
            <a:ext cx="9144000" cy="0"/>
          </a:xfrm>
          <a:prstGeom prst="rect">
            <a:avLst/>
          </a:prstGeom>
          <a:noFill/>
          <a:ln w="34925">
            <a:noFill/>
            <a:miter lim="800000"/>
            <a:headEnd/>
            <a:tailEnd/>
          </a:ln>
        </p:spPr>
        <p:txBody>
          <a:bodyPr wrap="none" lIns="92075" tIns="46038" rIns="92075" bIns="46038" anchor="ctr">
            <a:spAutoFit/>
          </a:bodyPr>
          <a:lstStyle/>
          <a:p>
            <a:pPr algn="l"/>
            <a:r>
              <a:rPr lang="en-US" sz="1000">
                <a:cs typeface="Times New Roman" pitchFamily="18" charset="0"/>
              </a:rPr>
              <a:t> </a:t>
            </a:r>
            <a:endParaRPr lang="en-US"/>
          </a:p>
        </p:txBody>
      </p:sp>
      <p:sp>
        <p:nvSpPr>
          <p:cNvPr id="36869" name="Line 8"/>
          <p:cNvSpPr>
            <a:spLocks noChangeShapeType="1"/>
          </p:cNvSpPr>
          <p:nvPr/>
        </p:nvSpPr>
        <p:spPr bwMode="auto">
          <a:xfrm>
            <a:off x="2971800" y="6532563"/>
            <a:ext cx="0" cy="228600"/>
          </a:xfrm>
          <a:prstGeom prst="line">
            <a:avLst/>
          </a:prstGeom>
          <a:noFill/>
          <a:ln w="15240">
            <a:solidFill>
              <a:schemeClr val="bg1"/>
            </a:solidFill>
            <a:round/>
            <a:headEnd/>
            <a:tailEnd/>
          </a:ln>
        </p:spPr>
        <p:txBody>
          <a:bodyPr wrap="none" anchor="ctr"/>
          <a:lstStyle/>
          <a:p>
            <a:endParaRPr lang="en-US"/>
          </a:p>
        </p:txBody>
      </p:sp>
      <p:sp>
        <p:nvSpPr>
          <p:cNvPr id="36870" name="Rectangle 7"/>
          <p:cNvSpPr>
            <a:spLocks noChangeArrowheads="1"/>
          </p:cNvSpPr>
          <p:nvPr/>
        </p:nvSpPr>
        <p:spPr bwMode="auto">
          <a:xfrm>
            <a:off x="-1600200" y="304800"/>
            <a:ext cx="8839200" cy="5545138"/>
          </a:xfrm>
          <a:prstGeom prst="rect">
            <a:avLst/>
          </a:prstGeom>
          <a:noFill/>
          <a:ln w="9525">
            <a:noFill/>
            <a:miter lim="800000"/>
            <a:headEnd/>
            <a:tailEnd/>
          </a:ln>
        </p:spPr>
        <p:txBody>
          <a:bodyPr>
            <a:spAutoFit/>
          </a:bodyPr>
          <a:lstStyle/>
          <a:p>
            <a:pPr marL="742950" lvl="1" indent="-285750" algn="l">
              <a:spcBef>
                <a:spcPct val="45000"/>
              </a:spcBef>
              <a:spcAft>
                <a:spcPct val="20000"/>
              </a:spcAft>
              <a:buClr>
                <a:srgbClr val="990000"/>
              </a:buCl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pPr>
            <a:endParaRPr lang="en-US" sz="2800">
              <a:latin typeface="Arial Unicode MS" pitchFamily="34" charset="-128"/>
              <a:ea typeface="Arial Unicode MS" pitchFamily="34" charset="-128"/>
              <a:cs typeface="Arial Unicode MS" pitchFamily="34" charset="-128"/>
            </a:endParaRPr>
          </a:p>
          <a:p>
            <a:pPr marL="742950" lvl="1" indent="-285750" algn="l">
              <a:spcBef>
                <a:spcPct val="45000"/>
              </a:spcBef>
              <a:spcAft>
                <a:spcPct val="20000"/>
              </a:spcAft>
              <a:buClr>
                <a:srgbClr val="990000"/>
              </a:buClr>
              <a:buFontTx/>
              <a:buChar char="–"/>
            </a:pPr>
            <a:endParaRPr lang="en-US" sz="3000">
              <a:latin typeface="Arial Unicode MS" pitchFamily="34" charset="-128"/>
              <a:ea typeface="Arial Unicode MS" pitchFamily="34" charset="-128"/>
              <a:cs typeface="Arial Unicode MS" pitchFamily="34" charset="-128"/>
            </a:endParaRPr>
          </a:p>
        </p:txBody>
      </p:sp>
      <p:sp>
        <p:nvSpPr>
          <p:cNvPr id="36871" name="Rectangle 13"/>
          <p:cNvSpPr>
            <a:spLocks noChangeArrowheads="1"/>
          </p:cNvSpPr>
          <p:nvPr/>
        </p:nvSpPr>
        <p:spPr bwMode="auto">
          <a:xfrm>
            <a:off x="-1752600" y="152400"/>
            <a:ext cx="9144000" cy="457200"/>
          </a:xfrm>
          <a:prstGeom prst="rect">
            <a:avLst/>
          </a:prstGeom>
          <a:noFill/>
          <a:ln w="34925">
            <a:noFill/>
            <a:miter lim="800000"/>
            <a:headEnd/>
            <a:tailEnd/>
          </a:ln>
        </p:spPr>
        <p:txBody>
          <a:bodyPr wrap="none" lIns="92075" tIns="46038" rIns="92075" bIns="46038" anchor="ctr">
            <a:spAutoFit/>
          </a:bodyPr>
          <a:lstStyle/>
          <a:p>
            <a:endParaRPr lang="ar-EG"/>
          </a:p>
        </p:txBody>
      </p:sp>
      <p:sp>
        <p:nvSpPr>
          <p:cNvPr id="36872" name="Rectangle 14"/>
          <p:cNvSpPr>
            <a:spLocks noChangeArrowheads="1"/>
          </p:cNvSpPr>
          <p:nvPr/>
        </p:nvSpPr>
        <p:spPr bwMode="auto">
          <a:xfrm>
            <a:off x="-1295400" y="2987675"/>
            <a:ext cx="9144000" cy="0"/>
          </a:xfrm>
          <a:prstGeom prst="rect">
            <a:avLst/>
          </a:prstGeom>
          <a:noFill/>
          <a:ln w="34925">
            <a:noFill/>
            <a:miter lim="800000"/>
            <a:headEnd/>
            <a:tailEnd/>
          </a:ln>
        </p:spPr>
        <p:txBody>
          <a:bodyPr wrap="none" lIns="92075" tIns="46038" rIns="92075" bIns="46038" anchor="ctr">
            <a:spAutoFit/>
          </a:bodyPr>
          <a:lstStyle/>
          <a:p>
            <a:pPr algn="l"/>
            <a:r>
              <a:rPr lang="en-US" sz="1000">
                <a:cs typeface="Times New Roman" pitchFamily="18" charset="0"/>
              </a:rPr>
              <a:t> </a:t>
            </a:r>
            <a:endParaRPr lang="en-US"/>
          </a:p>
        </p:txBody>
      </p:sp>
      <p:sp>
        <p:nvSpPr>
          <p:cNvPr id="36873" name="Line 8"/>
          <p:cNvSpPr>
            <a:spLocks noChangeShapeType="1"/>
          </p:cNvSpPr>
          <p:nvPr/>
        </p:nvSpPr>
        <p:spPr bwMode="auto">
          <a:xfrm>
            <a:off x="1219200" y="6477000"/>
            <a:ext cx="0" cy="228600"/>
          </a:xfrm>
          <a:prstGeom prst="line">
            <a:avLst/>
          </a:prstGeom>
          <a:noFill/>
          <a:ln w="15240">
            <a:solidFill>
              <a:schemeClr val="bg1"/>
            </a:solidFill>
            <a:round/>
            <a:headEnd/>
            <a:tailEnd/>
          </a:ln>
        </p:spPr>
        <p:txBody>
          <a:bodyPr wrap="none" anchor="ctr"/>
          <a:lstStyle/>
          <a:p>
            <a:endParaRPr lang="en-US"/>
          </a:p>
        </p:txBody>
      </p:sp>
      <p:sp>
        <p:nvSpPr>
          <p:cNvPr id="36874" name="Rectangle 24"/>
          <p:cNvSpPr>
            <a:spLocks noChangeArrowheads="1"/>
          </p:cNvSpPr>
          <p:nvPr/>
        </p:nvSpPr>
        <p:spPr bwMode="auto">
          <a:xfrm>
            <a:off x="304800" y="-76200"/>
            <a:ext cx="8686800" cy="3263900"/>
          </a:xfrm>
          <a:prstGeom prst="rect">
            <a:avLst/>
          </a:prstGeom>
          <a:noFill/>
          <a:ln w="9525">
            <a:noFill/>
            <a:miter lim="800000"/>
            <a:headEnd/>
            <a:tailEnd/>
          </a:ln>
        </p:spPr>
        <p:txBody>
          <a:bodyPr>
            <a:spAutoFit/>
          </a:bodyPr>
          <a:lstStyle/>
          <a:p>
            <a:pPr marL="455613" lvl="1" algn="l" eaLnBrk="1" hangingPunct="1">
              <a:lnSpc>
                <a:spcPct val="150000"/>
              </a:lnSpc>
              <a:spcBef>
                <a:spcPct val="20000"/>
              </a:spcBef>
            </a:pPr>
            <a:r>
              <a:rPr lang="en-US" sz="2000" b="1" dirty="0"/>
              <a:t>▫ </a:t>
            </a:r>
            <a:r>
              <a:rPr lang="en-US" sz="2300" dirty="0"/>
              <a:t>A</a:t>
            </a:r>
            <a:r>
              <a:rPr lang="en-US" dirty="0"/>
              <a:t> </a:t>
            </a:r>
            <a:r>
              <a:rPr lang="en-US" sz="2300" dirty="0"/>
              <a:t>sugar-phosphate backbone is formed by </a:t>
            </a:r>
            <a:r>
              <a:rPr lang="en-US" sz="2300" u="sng" dirty="0"/>
              <a:t>covalent bonding </a:t>
            </a:r>
            <a:r>
              <a:rPr lang="en-US" sz="2300" dirty="0"/>
              <a:t>between the </a:t>
            </a:r>
            <a:r>
              <a:rPr lang="en-US" sz="2300" u="sng" dirty="0"/>
              <a:t>phosphate of one nucleotide </a:t>
            </a:r>
            <a:r>
              <a:rPr lang="en-US" sz="2300" dirty="0"/>
              <a:t>and the </a:t>
            </a:r>
            <a:r>
              <a:rPr lang="en-US" sz="2300" u="sng" dirty="0"/>
              <a:t>sugar of the next nucleotide</a:t>
            </a:r>
          </a:p>
          <a:p>
            <a:pPr marL="455613" lvl="1" rtl="1" eaLnBrk="1" hangingPunct="1">
              <a:lnSpc>
                <a:spcPct val="85000"/>
              </a:lnSpc>
              <a:spcBef>
                <a:spcPct val="20000"/>
              </a:spcBef>
            </a:pPr>
            <a:r>
              <a:rPr lang="ar-SA" sz="2000" b="1" dirty="0">
                <a:solidFill>
                  <a:srgbClr val="FF0000"/>
                </a:solidFill>
              </a:rPr>
              <a:t>يتكون عمود السكر والفوسفات </a:t>
            </a:r>
            <a:r>
              <a:rPr lang="ar-SA" sz="2000" b="1" u="sng" dirty="0">
                <a:solidFill>
                  <a:srgbClr val="FF0000"/>
                </a:solidFill>
              </a:rPr>
              <a:t>بالارتباط </a:t>
            </a:r>
            <a:r>
              <a:rPr lang="ar-SA" sz="2000" b="1" u="sng" dirty="0" err="1">
                <a:solidFill>
                  <a:srgbClr val="FF0000"/>
                </a:solidFill>
              </a:rPr>
              <a:t>التساهمي</a:t>
            </a:r>
            <a:r>
              <a:rPr lang="ar-SA" sz="2000" b="1" u="sng" dirty="0">
                <a:solidFill>
                  <a:srgbClr val="FF0000"/>
                </a:solidFill>
              </a:rPr>
              <a:t> </a:t>
            </a:r>
            <a:r>
              <a:rPr lang="ar-SA" sz="2000" b="1" dirty="0">
                <a:solidFill>
                  <a:srgbClr val="FF0000"/>
                </a:solidFill>
              </a:rPr>
              <a:t>بين </a:t>
            </a:r>
            <a:r>
              <a:rPr lang="ar-SA" sz="2000" b="1" u="sng" dirty="0">
                <a:solidFill>
                  <a:srgbClr val="FF0000"/>
                </a:solidFill>
              </a:rPr>
              <a:t>فوسفات إحدى </a:t>
            </a:r>
            <a:r>
              <a:rPr lang="ar-SA" sz="2000" b="1" u="sng" dirty="0" err="1">
                <a:solidFill>
                  <a:srgbClr val="FF0000"/>
                </a:solidFill>
              </a:rPr>
              <a:t>النيوكليوتيدات</a:t>
            </a:r>
            <a:r>
              <a:rPr lang="ar-SA" sz="2000" b="1" dirty="0">
                <a:solidFill>
                  <a:srgbClr val="FF0000"/>
                </a:solidFill>
              </a:rPr>
              <a:t> و</a:t>
            </a:r>
            <a:r>
              <a:rPr lang="en-US" sz="2000" b="1" dirty="0">
                <a:solidFill>
                  <a:srgbClr val="FF0000"/>
                </a:solidFill>
              </a:rPr>
              <a:t> </a:t>
            </a:r>
            <a:r>
              <a:rPr lang="ar-SA" sz="2000" b="1" u="sng" dirty="0">
                <a:solidFill>
                  <a:srgbClr val="FF0000"/>
                </a:solidFill>
              </a:rPr>
              <a:t>سكر </a:t>
            </a:r>
            <a:r>
              <a:rPr lang="ar-SA" sz="2000" b="1" u="sng" dirty="0" err="1">
                <a:solidFill>
                  <a:srgbClr val="FF0000"/>
                </a:solidFill>
              </a:rPr>
              <a:t>النيوكليوتيدة</a:t>
            </a:r>
            <a:r>
              <a:rPr lang="ar-SA" sz="2000" b="1" u="sng" dirty="0">
                <a:solidFill>
                  <a:srgbClr val="FF0000"/>
                </a:solidFill>
              </a:rPr>
              <a:t> التالية</a:t>
            </a:r>
            <a:endParaRPr lang="en-US" sz="2000" b="1" u="sng" dirty="0">
              <a:solidFill>
                <a:srgbClr val="FF0000"/>
              </a:solidFill>
            </a:endParaRPr>
          </a:p>
          <a:p>
            <a:pPr marL="455613" lvl="1" algn="l" eaLnBrk="1" hangingPunct="1">
              <a:lnSpc>
                <a:spcPct val="150000"/>
              </a:lnSpc>
              <a:spcBef>
                <a:spcPct val="20000"/>
              </a:spcBef>
            </a:pPr>
            <a:r>
              <a:rPr lang="en-US" sz="2000" b="1" dirty="0"/>
              <a:t>▫ </a:t>
            </a:r>
            <a:r>
              <a:rPr lang="en-US" sz="2300" dirty="0"/>
              <a:t>Nitrogenous bases </a:t>
            </a:r>
            <a:r>
              <a:rPr lang="en-US" sz="2300" u="sng" dirty="0"/>
              <a:t>extend</a:t>
            </a:r>
            <a:r>
              <a:rPr lang="en-US" sz="2300" dirty="0"/>
              <a:t> from sugar-phosphate backbone</a:t>
            </a:r>
          </a:p>
          <a:p>
            <a:pPr marL="455613" lvl="1" rtl="1" eaLnBrk="1" hangingPunct="1">
              <a:lnSpc>
                <a:spcPct val="85000"/>
              </a:lnSpc>
              <a:spcBef>
                <a:spcPct val="20000"/>
              </a:spcBef>
            </a:pPr>
            <a:r>
              <a:rPr lang="ar-SA" sz="2000" b="1" u="sng" dirty="0">
                <a:solidFill>
                  <a:srgbClr val="FF0000"/>
                </a:solidFill>
              </a:rPr>
              <a:t>تبرز</a:t>
            </a:r>
            <a:r>
              <a:rPr lang="ar-SA" sz="2000" b="1" dirty="0">
                <a:solidFill>
                  <a:srgbClr val="FF0000"/>
                </a:solidFill>
              </a:rPr>
              <a:t> القواعد </a:t>
            </a:r>
            <a:r>
              <a:rPr lang="ar-SA" sz="2000" b="1" dirty="0" err="1">
                <a:solidFill>
                  <a:srgbClr val="FF0000"/>
                </a:solidFill>
              </a:rPr>
              <a:t>النيتروجينية</a:t>
            </a:r>
            <a:r>
              <a:rPr lang="ar-SA" sz="2000" b="1" dirty="0">
                <a:solidFill>
                  <a:srgbClr val="FF0000"/>
                </a:solidFill>
              </a:rPr>
              <a:t> من عمود السكر والفوسفات</a:t>
            </a:r>
            <a:endParaRPr lang="en-US" dirty="0"/>
          </a:p>
        </p:txBody>
      </p:sp>
      <p:pic>
        <p:nvPicPr>
          <p:cNvPr id="36875" name="Object 5"/>
          <p:cNvPicPr>
            <a:picLocks noChangeArrowheads="1"/>
          </p:cNvPicPr>
          <p:nvPr/>
        </p:nvPicPr>
        <p:blipFill>
          <a:blip r:embed="rId2" cstate="print"/>
          <a:srcRect l="-33212" t="-25819" r="-36034" b="-33141"/>
          <a:stretch>
            <a:fillRect/>
          </a:stretch>
        </p:blipFill>
        <p:spPr bwMode="auto">
          <a:xfrm>
            <a:off x="-228600" y="2979738"/>
            <a:ext cx="2362200" cy="525462"/>
          </a:xfrm>
          <a:prstGeom prst="rect">
            <a:avLst/>
          </a:prstGeom>
          <a:noFill/>
          <a:ln w="9525">
            <a:noFill/>
            <a:miter lim="800000"/>
            <a:headEnd/>
            <a:tailEnd/>
          </a:ln>
        </p:spPr>
      </p:pic>
      <p:pic>
        <p:nvPicPr>
          <p:cNvPr id="36876" name="Picture 27" descr="http://www.chemguide.co.uk/organicprops/aminoacids/dnachain2.gif"/>
          <p:cNvPicPr>
            <a:picLocks noChangeAspect="1" noChangeArrowheads="1"/>
          </p:cNvPicPr>
          <p:nvPr/>
        </p:nvPicPr>
        <p:blipFill>
          <a:blip r:embed="rId3" r:link="rId4" cstate="print">
            <a:lum bright="-20000" contrast="20000"/>
          </a:blip>
          <a:srcRect/>
          <a:stretch>
            <a:fillRect/>
          </a:stretch>
        </p:blipFill>
        <p:spPr bwMode="auto">
          <a:xfrm>
            <a:off x="228600" y="3352800"/>
            <a:ext cx="3276600" cy="2438400"/>
          </a:xfrm>
          <a:prstGeom prst="rect">
            <a:avLst/>
          </a:prstGeom>
          <a:noFill/>
          <a:ln w="9525">
            <a:noFill/>
            <a:miter lim="800000"/>
            <a:headEnd/>
            <a:tailEnd/>
          </a:ln>
        </p:spPr>
      </p:pic>
      <p:pic>
        <p:nvPicPr>
          <p:cNvPr id="36877" name="Object 2"/>
          <p:cNvPicPr>
            <a:picLocks noChangeArrowheads="1"/>
          </p:cNvPicPr>
          <p:nvPr/>
        </p:nvPicPr>
        <p:blipFill>
          <a:blip r:embed="rId5" cstate="print">
            <a:lum bright="-20000" contrast="40000"/>
          </a:blip>
          <a:srcRect t="-337" r="-3627" b="-337"/>
          <a:stretch>
            <a:fillRect/>
          </a:stretch>
        </p:blipFill>
        <p:spPr bwMode="auto">
          <a:xfrm>
            <a:off x="3711575" y="3200400"/>
            <a:ext cx="3832225" cy="2551113"/>
          </a:xfrm>
          <a:prstGeom prst="rect">
            <a:avLst/>
          </a:prstGeom>
          <a:noFill/>
          <a:ln w="9525">
            <a:noFill/>
            <a:miter lim="800000"/>
            <a:headEnd/>
            <a:tailEnd/>
          </a:ln>
        </p:spPr>
      </p:pic>
      <p:pic>
        <p:nvPicPr>
          <p:cNvPr id="36878" name="Object 4"/>
          <p:cNvPicPr>
            <a:picLocks noChangeArrowheads="1"/>
          </p:cNvPicPr>
          <p:nvPr/>
        </p:nvPicPr>
        <p:blipFill>
          <a:blip r:embed="rId6" cstate="print"/>
          <a:srcRect l="-47910" t="-53471" r="-7263" b="-48958"/>
          <a:stretch>
            <a:fillRect/>
          </a:stretch>
        </p:blipFill>
        <p:spPr bwMode="auto">
          <a:xfrm>
            <a:off x="3200400" y="5799138"/>
            <a:ext cx="1828800" cy="373062"/>
          </a:xfrm>
          <a:prstGeom prst="rect">
            <a:avLst/>
          </a:prstGeom>
          <a:noFill/>
          <a:ln w="9525">
            <a:noFill/>
            <a:miter lim="800000"/>
            <a:headEnd/>
            <a:tailEnd/>
          </a:ln>
        </p:spPr>
      </p:pic>
      <p:sp>
        <p:nvSpPr>
          <p:cNvPr id="36879" name="Rectangle 29"/>
          <p:cNvSpPr>
            <a:spLocks noChangeArrowheads="1"/>
          </p:cNvSpPr>
          <p:nvPr/>
        </p:nvSpPr>
        <p:spPr bwMode="auto">
          <a:xfrm>
            <a:off x="0" y="0"/>
            <a:ext cx="9144000" cy="457200"/>
          </a:xfrm>
          <a:prstGeom prst="rect">
            <a:avLst/>
          </a:prstGeom>
          <a:noFill/>
          <a:ln w="34925">
            <a:noFill/>
            <a:miter lim="800000"/>
            <a:headEnd/>
            <a:tailEnd/>
          </a:ln>
        </p:spPr>
        <p:txBody>
          <a:bodyPr wrap="none" lIns="92075" tIns="46038" rIns="92075" bIns="46038" anchor="ctr">
            <a:spAutoFit/>
          </a:bodyPr>
          <a:lstStyle/>
          <a:p>
            <a:pPr algn="l"/>
            <a:r>
              <a:rPr lang="en-US" sz="1500">
                <a:latin typeface="Times New Roman" pitchFamily="18" charset="0"/>
                <a:cs typeface="Times New Roman" pitchFamily="18" charset="0"/>
              </a:rPr>
              <a:t>   </a:t>
            </a:r>
            <a:r>
              <a:rPr lang="en-US" sz="1500">
                <a:cs typeface="Times New Roman" pitchFamily="18" charset="0"/>
              </a:rPr>
              <a:t>                          </a:t>
            </a:r>
            <a:endParaRPr lang="en-US"/>
          </a:p>
        </p:txBody>
      </p:sp>
      <p:sp>
        <p:nvSpPr>
          <p:cNvPr id="36880" name="Rectangle 30"/>
          <p:cNvSpPr>
            <a:spLocks noChangeArrowheads="1"/>
          </p:cNvSpPr>
          <p:nvPr/>
        </p:nvSpPr>
        <p:spPr bwMode="auto">
          <a:xfrm>
            <a:off x="457200" y="982663"/>
            <a:ext cx="9144000" cy="457200"/>
          </a:xfrm>
          <a:prstGeom prst="rect">
            <a:avLst/>
          </a:prstGeom>
          <a:noFill/>
          <a:ln w="34925">
            <a:noFill/>
            <a:miter lim="800000"/>
            <a:headEnd/>
            <a:tailEnd/>
          </a:ln>
        </p:spPr>
        <p:txBody>
          <a:bodyPr wrap="none" lIns="92075" tIns="46038" rIns="92075" bIns="46038" anchor="ctr">
            <a:spAutoFit/>
          </a:bodyPr>
          <a:lstStyle/>
          <a:p>
            <a:endParaRPr lang="ar-EG"/>
          </a:p>
        </p:txBody>
      </p:sp>
      <p:sp>
        <p:nvSpPr>
          <p:cNvPr id="36881" name="Rectangle 31"/>
          <p:cNvSpPr>
            <a:spLocks noChangeArrowheads="1"/>
          </p:cNvSpPr>
          <p:nvPr/>
        </p:nvSpPr>
        <p:spPr bwMode="auto">
          <a:xfrm>
            <a:off x="457200" y="3657600"/>
            <a:ext cx="9144000" cy="0"/>
          </a:xfrm>
          <a:prstGeom prst="rect">
            <a:avLst/>
          </a:prstGeom>
          <a:noFill/>
          <a:ln w="34925">
            <a:noFill/>
            <a:miter lim="800000"/>
            <a:headEnd/>
            <a:tailEnd/>
          </a:ln>
        </p:spPr>
        <p:txBody>
          <a:bodyPr wrap="none" lIns="92075" tIns="46038" rIns="92075" bIns="46038" anchor="ctr">
            <a:spAutoFit/>
          </a:bodyPr>
          <a:lstStyle/>
          <a:p>
            <a:pPr algn="ctr"/>
            <a:r>
              <a:rPr lang="en-US" sz="1500">
                <a:cs typeface="Times New Roman" pitchFamily="18" charset="0"/>
              </a:rPr>
              <a:t> </a:t>
            </a:r>
            <a:endParaRPr lang="en-US"/>
          </a:p>
        </p:txBody>
      </p:sp>
      <p:sp>
        <p:nvSpPr>
          <p:cNvPr id="36882" name="Rectangle 32"/>
          <p:cNvSpPr>
            <a:spLocks noChangeArrowheads="1"/>
          </p:cNvSpPr>
          <p:nvPr/>
        </p:nvSpPr>
        <p:spPr bwMode="auto">
          <a:xfrm>
            <a:off x="0" y="6027738"/>
            <a:ext cx="9144000" cy="457200"/>
          </a:xfrm>
          <a:prstGeom prst="rect">
            <a:avLst/>
          </a:prstGeom>
          <a:noFill/>
          <a:ln w="34925">
            <a:noFill/>
            <a:miter lim="800000"/>
            <a:headEnd/>
            <a:tailEnd/>
          </a:ln>
        </p:spPr>
        <p:txBody>
          <a:bodyPr wrap="none" lIns="92075" tIns="46038" rIns="92075" bIns="46038" anchor="ctr">
            <a:spAutoFit/>
          </a:bodyPr>
          <a:lstStyle/>
          <a:p>
            <a:pPr algn="l"/>
            <a:r>
              <a:rPr lang="en-US" sz="1500">
                <a:cs typeface="Times New Roman" pitchFamily="18" charset="0"/>
              </a:rPr>
              <a:t>                         </a:t>
            </a:r>
            <a:endParaRPr lang="en-US"/>
          </a:p>
        </p:txBody>
      </p:sp>
      <p:pic>
        <p:nvPicPr>
          <p:cNvPr id="36883" name="Object 4"/>
          <p:cNvPicPr>
            <a:picLocks noChangeArrowheads="1"/>
          </p:cNvPicPr>
          <p:nvPr/>
        </p:nvPicPr>
        <p:blipFill>
          <a:blip r:embed="rId6" cstate="print"/>
          <a:srcRect l="-47910" t="-53471" r="-7263" b="-48958"/>
          <a:stretch>
            <a:fillRect/>
          </a:stretch>
        </p:blipFill>
        <p:spPr bwMode="auto">
          <a:xfrm>
            <a:off x="457200" y="5791200"/>
            <a:ext cx="1828800" cy="373063"/>
          </a:xfrm>
          <a:prstGeom prst="rect">
            <a:avLst/>
          </a:prstGeom>
          <a:noFill/>
          <a:ln w="9525">
            <a:noFill/>
            <a:miter lim="800000"/>
            <a:headEnd/>
            <a:tailEnd/>
          </a:ln>
        </p:spPr>
      </p:pic>
      <p:sp>
        <p:nvSpPr>
          <p:cNvPr id="36884" name="Rectangle 19"/>
          <p:cNvSpPr>
            <a:spLocks noChangeArrowheads="1"/>
          </p:cNvSpPr>
          <p:nvPr/>
        </p:nvSpPr>
        <p:spPr bwMode="auto">
          <a:xfrm>
            <a:off x="5410200" y="5422900"/>
            <a:ext cx="1314450" cy="292100"/>
          </a:xfrm>
          <a:prstGeom prst="rect">
            <a:avLst/>
          </a:prstGeom>
          <a:noFill/>
          <a:ln w="9525">
            <a:noFill/>
            <a:miter lim="800000"/>
            <a:headEnd/>
            <a:tailEnd/>
          </a:ln>
        </p:spPr>
        <p:txBody>
          <a:bodyPr wrap="none">
            <a:spAutoFit/>
          </a:bodyPr>
          <a:lstStyle/>
          <a:p>
            <a:r>
              <a:rPr lang="ar-SA" sz="1300" b="1"/>
              <a:t>القواعد النيتروجينية </a:t>
            </a:r>
            <a:endParaRPr lang="en-US" sz="1300"/>
          </a:p>
        </p:txBody>
      </p:sp>
      <p:sp>
        <p:nvSpPr>
          <p:cNvPr id="36885" name="Rectangle 20"/>
          <p:cNvSpPr>
            <a:spLocks noChangeArrowheads="1"/>
          </p:cNvSpPr>
          <p:nvPr/>
        </p:nvSpPr>
        <p:spPr bwMode="auto">
          <a:xfrm>
            <a:off x="1993900" y="5635625"/>
            <a:ext cx="1231900" cy="277813"/>
          </a:xfrm>
          <a:prstGeom prst="rect">
            <a:avLst/>
          </a:prstGeom>
          <a:noFill/>
          <a:ln w="9525">
            <a:noFill/>
            <a:miter lim="800000"/>
            <a:headEnd/>
            <a:tailEnd/>
          </a:ln>
        </p:spPr>
        <p:txBody>
          <a:bodyPr wrap="none">
            <a:spAutoFit/>
          </a:bodyPr>
          <a:lstStyle/>
          <a:p>
            <a:r>
              <a:rPr lang="ar-SA" sz="1200" b="1">
                <a:solidFill>
                  <a:srgbClr val="FF0000"/>
                </a:solidFill>
              </a:rPr>
              <a:t>القواعد النيتروجينية </a:t>
            </a:r>
            <a:endParaRPr lang="en-US" sz="1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fade">
                                      <p:cBhvr>
                                        <p:cTn id="7" dur="2000"/>
                                        <p:tgtEl>
                                          <p:spTgt spid="368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4">
                                            <p:txEl>
                                              <p:pRg st="1" end="1"/>
                                            </p:txEl>
                                          </p:spTgt>
                                        </p:tgtEl>
                                        <p:attrNameLst>
                                          <p:attrName>style.visibility</p:attrName>
                                        </p:attrNameLst>
                                      </p:cBhvr>
                                      <p:to>
                                        <p:strVal val="visible"/>
                                      </p:to>
                                    </p:set>
                                    <p:animEffect transition="in" filter="fade">
                                      <p:cBhvr>
                                        <p:cTn id="10" dur="2000"/>
                                        <p:tgtEl>
                                          <p:spTgt spid="3687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74">
                                            <p:txEl>
                                              <p:pRg st="2" end="2"/>
                                            </p:txEl>
                                          </p:spTgt>
                                        </p:tgtEl>
                                        <p:attrNameLst>
                                          <p:attrName>style.visibility</p:attrName>
                                        </p:attrNameLst>
                                      </p:cBhvr>
                                      <p:to>
                                        <p:strVal val="visible"/>
                                      </p:to>
                                    </p:set>
                                    <p:animEffect transition="in" filter="fade">
                                      <p:cBhvr>
                                        <p:cTn id="13" dur="2000"/>
                                        <p:tgtEl>
                                          <p:spTgt spid="3687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74">
                                            <p:txEl>
                                              <p:pRg st="3" end="3"/>
                                            </p:txEl>
                                          </p:spTgt>
                                        </p:tgtEl>
                                        <p:attrNameLst>
                                          <p:attrName>style.visibility</p:attrName>
                                        </p:attrNameLst>
                                      </p:cBhvr>
                                      <p:to>
                                        <p:strVal val="visible"/>
                                      </p:to>
                                    </p:set>
                                    <p:animEffect transition="in" filter="fade">
                                      <p:cBhvr>
                                        <p:cTn id="16" dur="2000"/>
                                        <p:tgtEl>
                                          <p:spTgt spid="36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0" y="152400"/>
            <a:ext cx="8915400" cy="7269163"/>
          </a:xfrm>
        </p:spPr>
        <p:txBody>
          <a:bodyPr/>
          <a:lstStyle/>
          <a:p>
            <a:r>
              <a:rPr lang="en-US" sz="2200" b="1" dirty="0" smtClean="0"/>
              <a:t>DNA</a:t>
            </a:r>
            <a:r>
              <a:rPr lang="en-US" sz="2200" dirty="0" smtClean="0"/>
              <a:t> consists of (2) poly-nucleotides twisted around each other in a </a:t>
            </a:r>
            <a:r>
              <a:rPr lang="en-US" sz="2200" b="1" u="sng" dirty="0" smtClean="0"/>
              <a:t>helix</a:t>
            </a:r>
          </a:p>
          <a:p>
            <a:pPr algn="r" rtl="1"/>
            <a:r>
              <a:rPr lang="ar-EG" sz="2200" dirty="0" smtClean="0">
                <a:solidFill>
                  <a:srgbClr val="FF0000"/>
                </a:solidFill>
              </a:rPr>
              <a:t>يتكون جزئ الدنا من سلسلتين عديدة </a:t>
            </a:r>
            <a:r>
              <a:rPr lang="ar-EG" sz="2200" dirty="0" err="1" smtClean="0">
                <a:solidFill>
                  <a:srgbClr val="FF0000"/>
                </a:solidFill>
              </a:rPr>
              <a:t>النيوكليتيدات</a:t>
            </a:r>
            <a:r>
              <a:rPr lang="ar-EG" sz="2200" dirty="0" smtClean="0">
                <a:solidFill>
                  <a:srgbClr val="FF0000"/>
                </a:solidFill>
              </a:rPr>
              <a:t> ملفوفتين على بعضهما فى شكل </a:t>
            </a:r>
            <a:r>
              <a:rPr lang="ar-EG" sz="2200" b="1" u="sng" dirty="0" smtClean="0">
                <a:solidFill>
                  <a:srgbClr val="FF0000"/>
                </a:solidFill>
              </a:rPr>
              <a:t>حلزون</a:t>
            </a:r>
            <a:endParaRPr lang="en-US" sz="2200" b="1" u="sng" dirty="0" smtClean="0">
              <a:solidFill>
                <a:srgbClr val="FF0000"/>
              </a:solidFill>
            </a:endParaRPr>
          </a:p>
          <a:p>
            <a:r>
              <a:rPr lang="en-US" sz="2200" dirty="0" smtClean="0"/>
              <a:t>Sequence of the four nitrogenous bases in </a:t>
            </a:r>
            <a:r>
              <a:rPr lang="en-US" sz="2200" b="1" dirty="0" smtClean="0"/>
              <a:t>DNA</a:t>
            </a:r>
            <a:r>
              <a:rPr lang="en-US" sz="2200" dirty="0" smtClean="0"/>
              <a:t> carry the genetic information</a:t>
            </a:r>
          </a:p>
          <a:p>
            <a:pPr algn="r" rtl="1"/>
            <a:r>
              <a:rPr lang="ar-SA" sz="2200" dirty="0" smtClean="0">
                <a:solidFill>
                  <a:srgbClr val="FF0000"/>
                </a:solidFill>
              </a:rPr>
              <a:t>تسلسل القواعد </a:t>
            </a:r>
            <a:r>
              <a:rPr lang="ar-SA" sz="2200" dirty="0" err="1" smtClean="0">
                <a:solidFill>
                  <a:srgbClr val="FF0000"/>
                </a:solidFill>
              </a:rPr>
              <a:t>النيتروجينية</a:t>
            </a:r>
            <a:r>
              <a:rPr lang="ar-SA" sz="2200" dirty="0" smtClean="0">
                <a:solidFill>
                  <a:srgbClr val="FF0000"/>
                </a:solidFill>
              </a:rPr>
              <a:t> </a:t>
            </a:r>
            <a:r>
              <a:rPr lang="ar-EG" sz="2200" dirty="0" smtClean="0">
                <a:solidFill>
                  <a:srgbClr val="FF0000"/>
                </a:solidFill>
              </a:rPr>
              <a:t>فى حمض الدنا </a:t>
            </a:r>
            <a:r>
              <a:rPr lang="ar-SA" sz="2200" dirty="0" smtClean="0">
                <a:solidFill>
                  <a:srgbClr val="FF0000"/>
                </a:solidFill>
              </a:rPr>
              <a:t>يحمل الشفرة الوراثية</a:t>
            </a:r>
            <a:endParaRPr lang="en-US" sz="2200" dirty="0" smtClean="0">
              <a:solidFill>
                <a:srgbClr val="FF0000"/>
              </a:solidFill>
            </a:endParaRPr>
          </a:p>
          <a:p>
            <a:r>
              <a:rPr lang="en-US" sz="2200" b="1" dirty="0" smtClean="0"/>
              <a:t>DNA</a:t>
            </a:r>
            <a:r>
              <a:rPr lang="en-US" sz="2200" dirty="0" smtClean="0"/>
              <a:t> programs cell activities by directing synthesis of protein</a:t>
            </a:r>
          </a:p>
          <a:p>
            <a:pPr algn="r" rtl="1"/>
            <a:r>
              <a:rPr lang="ar-SA" sz="2200" dirty="0" smtClean="0">
                <a:solidFill>
                  <a:srgbClr val="FF0000"/>
                </a:solidFill>
              </a:rPr>
              <a:t>يتحكم حمض الدنا فى أنشطة الخلية </a:t>
            </a:r>
            <a:r>
              <a:rPr lang="ar-SA" sz="2200" dirty="0" err="1" smtClean="0">
                <a:solidFill>
                  <a:srgbClr val="FF0000"/>
                </a:solidFill>
              </a:rPr>
              <a:t>ويوجة</a:t>
            </a:r>
            <a:r>
              <a:rPr lang="ar-SA" sz="2200" dirty="0" smtClean="0">
                <a:solidFill>
                  <a:srgbClr val="FF0000"/>
                </a:solidFill>
              </a:rPr>
              <a:t> الخلية لبناء البروتين</a:t>
            </a:r>
            <a:endParaRPr lang="en-US" sz="2200" dirty="0" smtClean="0">
              <a:solidFill>
                <a:srgbClr val="FF0000"/>
              </a:solidFill>
            </a:endParaRPr>
          </a:p>
          <a:p>
            <a:r>
              <a:rPr lang="en-US" sz="2200" b="1" dirty="0" smtClean="0"/>
              <a:t>DNA</a:t>
            </a:r>
            <a:r>
              <a:rPr lang="en-US" sz="2200" dirty="0" smtClean="0"/>
              <a:t> information is transcribed into RNA, a single-stranded nucleic acid, information on RNA is then translated into proteins</a:t>
            </a:r>
          </a:p>
          <a:p>
            <a:pPr algn="r" rtl="1"/>
            <a:r>
              <a:rPr lang="ar-SA" sz="2200" dirty="0" smtClean="0">
                <a:solidFill>
                  <a:srgbClr val="FF0000"/>
                </a:solidFill>
              </a:rPr>
              <a:t>تنسخ المعلومات فى حمض الدنا الى حمض </a:t>
            </a:r>
            <a:r>
              <a:rPr lang="ar-SA" sz="2200" dirty="0" err="1" smtClean="0">
                <a:solidFill>
                  <a:srgbClr val="FF0000"/>
                </a:solidFill>
              </a:rPr>
              <a:t>الرنا</a:t>
            </a:r>
            <a:r>
              <a:rPr lang="ar-SA" sz="2200" dirty="0" smtClean="0">
                <a:solidFill>
                  <a:srgbClr val="FF0000"/>
                </a:solidFill>
              </a:rPr>
              <a:t> ثم تترجم الى البروتين</a:t>
            </a:r>
            <a:endParaRPr lang="en-US" sz="2200" dirty="0" smtClean="0">
              <a:solidFill>
                <a:srgbClr val="FF0000"/>
              </a:solidFill>
              <a:latin typeface="Arial Unicode MS" pitchFamily="34" charset="-128"/>
              <a:ea typeface="Arial Unicode MS" pitchFamily="34" charset="-128"/>
              <a:cs typeface="Arial Unicode MS" pitchFamily="34" charset="-128"/>
            </a:endParaRPr>
          </a:p>
          <a:p>
            <a:pPr algn="just" eaLnBrk="1" hangingPunct="1">
              <a:lnSpc>
                <a:spcPct val="90000"/>
              </a:lnSpc>
            </a:pPr>
            <a:r>
              <a:rPr lang="en-US" sz="2200" dirty="0" smtClean="0">
                <a:latin typeface="Arial Unicode MS" pitchFamily="34" charset="-128"/>
                <a:ea typeface="Arial Unicode MS" pitchFamily="34" charset="-128"/>
                <a:cs typeface="Arial Unicode MS" pitchFamily="34" charset="-128"/>
              </a:rPr>
              <a:t> </a:t>
            </a:r>
            <a:r>
              <a:rPr lang="en-US" sz="2200" dirty="0" smtClean="0">
                <a:ea typeface="Arial Unicode MS" pitchFamily="34" charset="-128"/>
                <a:cs typeface="Arial Unicode MS" pitchFamily="34" charset="-128"/>
              </a:rPr>
              <a:t>A particular nucleotide sequence on a DNA that </a:t>
            </a:r>
            <a:r>
              <a:rPr lang="en-US" sz="2200" u="sng" dirty="0" smtClean="0">
                <a:ea typeface="Arial Unicode MS" pitchFamily="34" charset="-128"/>
                <a:cs typeface="Arial Unicode MS" pitchFamily="34" charset="-128"/>
              </a:rPr>
              <a:t>can instruct </a:t>
            </a:r>
            <a:r>
              <a:rPr lang="en-US" sz="2200" dirty="0" smtClean="0">
                <a:ea typeface="Arial Unicode MS" pitchFamily="34" charset="-128"/>
                <a:cs typeface="Arial Unicode MS" pitchFamily="34" charset="-128"/>
              </a:rPr>
              <a:t>is called a </a:t>
            </a:r>
            <a:r>
              <a:rPr lang="en-US" sz="2200" b="1" dirty="0" smtClean="0">
                <a:latin typeface="Arial Unicode MS" pitchFamily="34" charset="-128"/>
                <a:ea typeface="Arial Unicode MS" pitchFamily="34" charset="-128"/>
                <a:cs typeface="Arial Unicode MS" pitchFamily="34" charset="-128"/>
              </a:rPr>
              <a:t>gene</a:t>
            </a:r>
            <a:endParaRPr lang="ar-SA" sz="2200" b="1" dirty="0" smtClean="0">
              <a:latin typeface="Arial Unicode MS" pitchFamily="34" charset="-128"/>
              <a:ea typeface="Arial Unicode MS" pitchFamily="34" charset="-128"/>
              <a:cs typeface="Arial Unicode MS" pitchFamily="34" charset="-128"/>
            </a:endParaRPr>
          </a:p>
          <a:p>
            <a:pPr algn="r" rtl="1" eaLnBrk="1" hangingPunct="1">
              <a:lnSpc>
                <a:spcPct val="90000"/>
              </a:lnSpc>
            </a:pPr>
            <a:r>
              <a:rPr lang="ar-SA" sz="2200" dirty="0" smtClean="0">
                <a:solidFill>
                  <a:srgbClr val="FF0000"/>
                </a:solidFill>
                <a:ea typeface="Arial Unicode MS" pitchFamily="34" charset="-128"/>
                <a:cs typeface="Arial Unicode MS" pitchFamily="34" charset="-128"/>
              </a:rPr>
              <a:t>تطلق كلمة الجين على أى تسلسل </a:t>
            </a:r>
            <a:r>
              <a:rPr lang="ar-SA" sz="2200" dirty="0" err="1" smtClean="0">
                <a:solidFill>
                  <a:srgbClr val="FF0000"/>
                </a:solidFill>
                <a:ea typeface="Arial Unicode MS" pitchFamily="34" charset="-128"/>
                <a:cs typeface="Arial Unicode MS" pitchFamily="34" charset="-128"/>
              </a:rPr>
              <a:t>نيوكليوتيدي</a:t>
            </a:r>
            <a:r>
              <a:rPr lang="ar-SA" sz="2200" dirty="0" smtClean="0">
                <a:solidFill>
                  <a:srgbClr val="FF0000"/>
                </a:solidFill>
                <a:ea typeface="Arial Unicode MS" pitchFamily="34" charset="-128"/>
                <a:cs typeface="Arial Unicode MS" pitchFamily="34" charset="-128"/>
              </a:rPr>
              <a:t> معين </a:t>
            </a:r>
            <a:r>
              <a:rPr lang="ar-SA" sz="2200" u="sng" dirty="0" smtClean="0">
                <a:solidFill>
                  <a:srgbClr val="FF0000"/>
                </a:solidFill>
                <a:ea typeface="Arial Unicode MS" pitchFamily="34" charset="-128"/>
                <a:cs typeface="Arial Unicode MS" pitchFamily="34" charset="-128"/>
              </a:rPr>
              <a:t>قادر على توجيه بناء </a:t>
            </a:r>
            <a:r>
              <a:rPr lang="ar-SA" sz="2200" dirty="0" smtClean="0">
                <a:solidFill>
                  <a:srgbClr val="FF0000"/>
                </a:solidFill>
                <a:ea typeface="Arial Unicode MS" pitchFamily="34" charset="-128"/>
                <a:cs typeface="Arial Unicode MS" pitchFamily="34" charset="-128"/>
              </a:rPr>
              <a:t>متعدد </a:t>
            </a:r>
            <a:r>
              <a:rPr lang="ar-SA" sz="2200" dirty="0" err="1" smtClean="0">
                <a:solidFill>
                  <a:srgbClr val="FF0000"/>
                </a:solidFill>
                <a:ea typeface="Arial Unicode MS" pitchFamily="34" charset="-128"/>
                <a:cs typeface="Arial Unicode MS" pitchFamily="34" charset="-128"/>
              </a:rPr>
              <a:t>البيبتيدات</a:t>
            </a:r>
            <a:endParaRPr lang="en-US" sz="2200" dirty="0" smtClean="0">
              <a:ea typeface="Arial Unicode MS" pitchFamily="34" charset="-128"/>
              <a:cs typeface="Arial Unicode MS" pitchFamily="34" charset="-128"/>
            </a:endParaRPr>
          </a:p>
          <a:p>
            <a:pPr eaLnBrk="1" hangingPunct="1">
              <a:buFontTx/>
              <a:buNone/>
            </a:pPr>
            <a:r>
              <a:rPr lang="en-US" sz="2200" dirty="0" smtClean="0">
                <a:ea typeface="Arial Unicode MS" pitchFamily="34" charset="-128"/>
                <a:cs typeface="Arial Unicode MS"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20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fade">
                                      <p:cBhvr>
                                        <p:cTn id="12" dur="2000"/>
                                        <p:tgtEl>
                                          <p:spTgt spid="378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0">
                                            <p:txEl>
                                              <p:pRg st="2" end="2"/>
                                            </p:txEl>
                                          </p:spTgt>
                                        </p:tgtEl>
                                        <p:attrNameLst>
                                          <p:attrName>style.visibility</p:attrName>
                                        </p:attrNameLst>
                                      </p:cBhvr>
                                      <p:to>
                                        <p:strVal val="visible"/>
                                      </p:to>
                                    </p:set>
                                    <p:animEffect transition="in" filter="fade">
                                      <p:cBhvr>
                                        <p:cTn id="17" dur="2000"/>
                                        <p:tgtEl>
                                          <p:spTgt spid="37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0">
                                            <p:txEl>
                                              <p:pRg st="3" end="3"/>
                                            </p:txEl>
                                          </p:spTgt>
                                        </p:tgtEl>
                                        <p:attrNameLst>
                                          <p:attrName>style.visibility</p:attrName>
                                        </p:attrNameLst>
                                      </p:cBhvr>
                                      <p:to>
                                        <p:strVal val="visible"/>
                                      </p:to>
                                    </p:set>
                                    <p:animEffect transition="in" filter="fade">
                                      <p:cBhvr>
                                        <p:cTn id="22" dur="2000"/>
                                        <p:tgtEl>
                                          <p:spTgt spid="378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0">
                                            <p:txEl>
                                              <p:pRg st="4" end="4"/>
                                            </p:txEl>
                                          </p:spTgt>
                                        </p:tgtEl>
                                        <p:attrNameLst>
                                          <p:attrName>style.visibility</p:attrName>
                                        </p:attrNameLst>
                                      </p:cBhvr>
                                      <p:to>
                                        <p:strVal val="visible"/>
                                      </p:to>
                                    </p:set>
                                    <p:animEffect transition="in" filter="fade">
                                      <p:cBhvr>
                                        <p:cTn id="27" dur="2000"/>
                                        <p:tgtEl>
                                          <p:spTgt spid="378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0">
                                            <p:txEl>
                                              <p:pRg st="5" end="5"/>
                                            </p:txEl>
                                          </p:spTgt>
                                        </p:tgtEl>
                                        <p:attrNameLst>
                                          <p:attrName>style.visibility</p:attrName>
                                        </p:attrNameLst>
                                      </p:cBhvr>
                                      <p:to>
                                        <p:strVal val="visible"/>
                                      </p:to>
                                    </p:set>
                                    <p:animEffect transition="in" filter="fade">
                                      <p:cBhvr>
                                        <p:cTn id="32" dur="2000"/>
                                        <p:tgtEl>
                                          <p:spTgt spid="378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90">
                                            <p:txEl>
                                              <p:pRg st="6" end="6"/>
                                            </p:txEl>
                                          </p:spTgt>
                                        </p:tgtEl>
                                        <p:attrNameLst>
                                          <p:attrName>style.visibility</p:attrName>
                                        </p:attrNameLst>
                                      </p:cBhvr>
                                      <p:to>
                                        <p:strVal val="visible"/>
                                      </p:to>
                                    </p:set>
                                    <p:animEffect transition="in" filter="fade">
                                      <p:cBhvr>
                                        <p:cTn id="37" dur="2000"/>
                                        <p:tgtEl>
                                          <p:spTgt spid="3789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890">
                                            <p:txEl>
                                              <p:pRg st="7" end="7"/>
                                            </p:txEl>
                                          </p:spTgt>
                                        </p:tgtEl>
                                        <p:attrNameLst>
                                          <p:attrName>style.visibility</p:attrName>
                                        </p:attrNameLst>
                                      </p:cBhvr>
                                      <p:to>
                                        <p:strVal val="visible"/>
                                      </p:to>
                                    </p:set>
                                    <p:animEffect transition="in" filter="fade">
                                      <p:cBhvr>
                                        <p:cTn id="42" dur="2000"/>
                                        <p:tgtEl>
                                          <p:spTgt spid="3789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890">
                                            <p:txEl>
                                              <p:pRg st="8" end="8"/>
                                            </p:txEl>
                                          </p:spTgt>
                                        </p:tgtEl>
                                        <p:attrNameLst>
                                          <p:attrName>style.visibility</p:attrName>
                                        </p:attrNameLst>
                                      </p:cBhvr>
                                      <p:to>
                                        <p:strVal val="visible"/>
                                      </p:to>
                                    </p:set>
                                    <p:animEffect transition="in" filter="fade">
                                      <p:cBhvr>
                                        <p:cTn id="47" dur="2000"/>
                                        <p:tgtEl>
                                          <p:spTgt spid="3789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890">
                                            <p:txEl>
                                              <p:pRg st="9" end="9"/>
                                            </p:txEl>
                                          </p:spTgt>
                                        </p:tgtEl>
                                        <p:attrNameLst>
                                          <p:attrName>style.visibility</p:attrName>
                                        </p:attrNameLst>
                                      </p:cBhvr>
                                      <p:to>
                                        <p:strVal val="visible"/>
                                      </p:to>
                                    </p:set>
                                    <p:animEffect transition="in" filter="fade">
                                      <p:cBhvr>
                                        <p:cTn id="52" dur="2000"/>
                                        <p:tgtEl>
                                          <p:spTgt spid="3789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890">
                                            <p:txEl>
                                              <p:pRg st="10" end="10"/>
                                            </p:txEl>
                                          </p:spTgt>
                                        </p:tgtEl>
                                        <p:attrNameLst>
                                          <p:attrName>style.visibility</p:attrName>
                                        </p:attrNameLst>
                                      </p:cBhvr>
                                      <p:to>
                                        <p:strVal val="visible"/>
                                      </p:to>
                                    </p:set>
                                    <p:animEffect transition="in" filter="fade">
                                      <p:cBhvr>
                                        <p:cTn id="57" dur="2000"/>
                                        <p:tgtEl>
                                          <p:spTgt spid="3789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gencodys.eu/PICTURES/Picture1%20for%20patient%20entry.jpg"/>
          <p:cNvPicPr>
            <a:picLocks noChangeAspect="1" noChangeArrowheads="1"/>
          </p:cNvPicPr>
          <p:nvPr/>
        </p:nvPicPr>
        <p:blipFill>
          <a:blip r:embed="rId2" cstate="print"/>
          <a:srcRect/>
          <a:stretch>
            <a:fillRect/>
          </a:stretch>
        </p:blipFill>
        <p:spPr bwMode="auto">
          <a:xfrm>
            <a:off x="4495800" y="828675"/>
            <a:ext cx="4572000" cy="5114925"/>
          </a:xfrm>
          <a:prstGeom prst="rect">
            <a:avLst/>
          </a:prstGeom>
          <a:noFill/>
          <a:ln w="9525">
            <a:noFill/>
            <a:miter lim="800000"/>
            <a:headEnd/>
            <a:tailEnd/>
          </a:ln>
        </p:spPr>
      </p:pic>
      <p:pic>
        <p:nvPicPr>
          <p:cNvPr id="38915" name="Picture 3" descr="C:\Users\Administrator\Desktop\9344.jpg"/>
          <p:cNvPicPr>
            <a:picLocks noChangeAspect="1" noChangeArrowheads="1"/>
          </p:cNvPicPr>
          <p:nvPr/>
        </p:nvPicPr>
        <p:blipFill>
          <a:blip r:embed="rId3" cstate="print"/>
          <a:srcRect/>
          <a:stretch>
            <a:fillRect/>
          </a:stretch>
        </p:blipFill>
        <p:spPr bwMode="auto">
          <a:xfrm>
            <a:off x="152400" y="990600"/>
            <a:ext cx="4267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74625" y="762000"/>
          <a:ext cx="8709025" cy="5608640"/>
        </p:xfrm>
        <a:graphic>
          <a:graphicData uri="http://schemas.openxmlformats.org/drawingml/2006/table">
            <a:tbl>
              <a:tblPr/>
              <a:tblGrid>
                <a:gridCol w="3921125"/>
                <a:gridCol w="4787900"/>
              </a:tblGrid>
              <a:tr h="280432">
                <a:tc>
                  <a:txBody>
                    <a:bodyPr/>
                    <a:lstStyle/>
                    <a:p>
                      <a:pPr marL="87313" marR="0" lvl="0" indent="0" algn="ctr" defTabSz="914400" rtl="0"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Times New Roman" pitchFamily="18" charset="0"/>
                          <a:cs typeface="Arial" pitchFamily="34" charset="0"/>
                        </a:rPr>
                        <a:t>تعريف المصطلـــــح</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ctr" defTabSz="914400" rtl="1"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المصطلــــــــــــــح</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Matter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المادة عبارة عن أي شئ له كتلة (وزن) ويشغل  حيزاً ما</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918">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Matter Is Composed Of Chemical Elements</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تتكون المادة من عناصر كيميائية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Element</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العنصر – (هو المادة التي لا يمكن إنحلالها لمواد أخرى)</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Essential Elements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EG"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العناصر الضرورية </a:t>
                      </a: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(توجد دائماً وأبداً في أي كائن حي)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72">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Compound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المركب (هو مادة تتألف من إثنين أو اكثر من العناصر المختلفة والتي ترتبط بنسب ثابتة)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Atom</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الذرة هي أصغر وحدة في المادة تحتفظ بخصائص العنصر</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Proton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البروتون (وحيد الشحنة الكهربية الموجبة)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Electron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الإليكترون (وحيد الشحنة الكهربية السالبة)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Neutron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النيوترون (متعادل كهربياً)</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Inorganic</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غير عضوية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8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Organic</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عضوية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72">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A Covalent Bond </a:t>
                      </a:r>
                      <a:r>
                        <a:rPr kumimoji="0" lang="en-US" sz="1700" b="0" i="0" u="none" strike="noStrike" cap="none" normalizeH="0" baseline="0" smtClean="0">
                          <a:ln>
                            <a:noFill/>
                          </a:ln>
                          <a:solidFill>
                            <a:srgbClr val="FF0000"/>
                          </a:solidFill>
                          <a:effectLst/>
                          <a:latin typeface="Times New Roman" pitchFamily="18" charset="0"/>
                          <a:cs typeface="Arial" pitchFamily="34" charset="0"/>
                        </a:rPr>
                        <a:t>results when Atoms</a:t>
                      </a:r>
                      <a:r>
                        <a:rPr kumimoji="0" lang="en-US" sz="1700" b="1" i="0" u="none" strike="noStrike" cap="none" normalizeH="0" baseline="0" smtClean="0">
                          <a:ln>
                            <a:noFill/>
                          </a:ln>
                          <a:solidFill>
                            <a:srgbClr val="FF0000"/>
                          </a:solidFill>
                          <a:effectLst/>
                          <a:latin typeface="Times New Roman" pitchFamily="18" charset="0"/>
                          <a:cs typeface="Arial" pitchFamily="34" charset="0"/>
                        </a:rPr>
                        <a:t> </a:t>
                      </a:r>
                      <a:r>
                        <a:rPr kumimoji="0" lang="en-US" sz="1700" b="0" i="0" u="none" strike="noStrike" cap="none" normalizeH="0" baseline="0" smtClean="0">
                          <a:ln>
                            <a:noFill/>
                          </a:ln>
                          <a:solidFill>
                            <a:srgbClr val="FF0000"/>
                          </a:solidFill>
                          <a:effectLst/>
                          <a:latin typeface="Times New Roman" pitchFamily="18" charset="0"/>
                          <a:cs typeface="Arial" pitchFamily="34" charset="0"/>
                        </a:rPr>
                        <a:t>share outer-shell electrons</a:t>
                      </a:r>
                      <a:r>
                        <a:rPr kumimoji="0" lang="en-US" sz="1700" b="1" i="0" u="none" strike="noStrike" cap="none" normalizeH="0" baseline="0" smtClean="0">
                          <a:ln>
                            <a:noFill/>
                          </a:ln>
                          <a:solidFill>
                            <a:srgbClr val="FF0000"/>
                          </a:solidFill>
                          <a:effectLst/>
                          <a:latin typeface="Times New Roman" pitchFamily="18" charset="0"/>
                          <a:cs typeface="Arial" pitchFamily="34" charset="0"/>
                        </a:rPr>
                        <a:t>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تنشأ الرابطة التساهمية عندما تشترك الذرات في اليكترونات المدار الخارجي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72">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latin typeface="Times New Roman" pitchFamily="18" charset="0"/>
                          <a:cs typeface="Arial" pitchFamily="34" charset="0"/>
                        </a:rPr>
                        <a:t>A Molecule </a:t>
                      </a:r>
                      <a:r>
                        <a:rPr kumimoji="0" lang="en-US" sz="1700" b="0" i="0" u="none" strike="noStrike" cap="none" normalizeH="0" baseline="0" smtClean="0">
                          <a:ln>
                            <a:noFill/>
                          </a:ln>
                          <a:solidFill>
                            <a:srgbClr val="FF0000"/>
                          </a:solidFill>
                          <a:effectLst/>
                          <a:latin typeface="Times New Roman" pitchFamily="18" charset="0"/>
                          <a:cs typeface="Arial" pitchFamily="34" charset="0"/>
                        </a:rPr>
                        <a:t>is formed when atoms are held together by covalent bonds </a:t>
                      </a:r>
                      <a:endParaRPr kumimoji="0" lang="en-US" sz="1700" b="0" i="0" u="none" strike="noStrike" cap="none" normalizeH="0" baseline="0" smtClean="0">
                        <a:ln>
                          <a:noFill/>
                        </a:ln>
                        <a:solidFill>
                          <a:srgbClr val="FF0000"/>
                        </a:solidFill>
                        <a:effectLst/>
                        <a:latin typeface="Calibri" pitchFamily="34" charset="0"/>
                        <a:cs typeface="Arial" pitchFamily="34" charset="0"/>
                      </a:endParaRPr>
                    </a:p>
                  </a:txBody>
                  <a:tcPr marL="16722" marR="16722"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يتكون الجزيئ حينما تتماسك الذرات ببعضها البعض بواسط روابط تساهمية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6722" marR="16722"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7488" y="1228725"/>
          <a:ext cx="8607425" cy="5327904"/>
        </p:xfrm>
        <a:graphic>
          <a:graphicData uri="http://schemas.openxmlformats.org/drawingml/2006/table">
            <a:tbl>
              <a:tblPr/>
              <a:tblGrid>
                <a:gridCol w="3962400"/>
                <a:gridCol w="4645025"/>
              </a:tblGrid>
              <a:tr h="280403">
                <a:tc>
                  <a:txBody>
                    <a:bodyPr/>
                    <a:lstStyle/>
                    <a:p>
                      <a:pPr marL="87313" marR="0" lvl="0" indent="0" algn="ctr" defTabSz="914400" rtl="0"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Times New Roman" pitchFamily="18" charset="0"/>
                          <a:cs typeface="Arial" pitchFamily="34" charset="0"/>
                        </a:rPr>
                        <a:t>تعريف المصطلـــــح</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ctr" defTabSz="914400" rtl="1"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المصطلــــــــــــــح</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1545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Organic Compounds (Molecules)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مدخل للمركبات(الجزيئات) العضوية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5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Organic Compounds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تسمى الجزيئات التي أساسها ذرة الكربون </a:t>
                      </a:r>
                      <a:r>
                        <a:rPr kumimoji="0" lang="ar-SA" sz="1800" b="0"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بالمركبات العضوية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0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Hydrocarbons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يسمى كل من الميثان والمركبات المؤلفة من كربون وهيدروجين فقط بالهايدروكربونات</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5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Carbon Skeleton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تسمسى سلسلة ذرات الكربون بالهيكل الكربوني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0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Carbon Skeletons </a:t>
                      </a:r>
                      <a:r>
                        <a:rPr kumimoji="0" lang="en-US" sz="1800" b="0" i="0" u="none" strike="noStrike" cap="none" normalizeH="0" baseline="0" smtClean="0">
                          <a:ln>
                            <a:noFill/>
                          </a:ln>
                          <a:solidFill>
                            <a:srgbClr val="FF0000"/>
                          </a:solidFill>
                          <a:effectLst/>
                          <a:latin typeface="Times New Roman" pitchFamily="18" charset="0"/>
                          <a:cs typeface="Arial" pitchFamily="34" charset="0"/>
                        </a:rPr>
                        <a:t>can be branched or unbranched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قد يتفرع الهيكل الكربوني أو لا يتفرع</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5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Isomers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النظائر</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0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Functional Group</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تؤثر المجموعة الوظيفية في وظيفة الجزيئ الحيوي بطريقة مميزة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5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Hydrophilic</a:t>
                      </a:r>
                      <a:r>
                        <a:rPr kumimoji="0" lang="en-US" sz="1800" b="0" i="0" u="none" strike="noStrike" cap="none" normalizeH="0" baseline="0" smtClean="0">
                          <a:ln>
                            <a:noFill/>
                          </a:ln>
                          <a:solidFill>
                            <a:srgbClr val="FF0000"/>
                          </a:solidFill>
                          <a:effectLst/>
                          <a:latin typeface="Times New Roman" pitchFamily="18" charset="0"/>
                          <a:cs typeface="Arial" pitchFamily="34" charset="0"/>
                        </a:rPr>
                        <a:t> (Water-Loving)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المركبات المحتوية على مجاميع وظيفية تكون محبة للماء</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359">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Arial" pitchFamily="34" charset="0"/>
                        </a:rPr>
                        <a:t>This means that they are soluble in water, which is a necessary prerequisite for their roles In water-based life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يعني هذا أنها تذوب في الماء وهذا متطلب ضروري للقيام بوظائفها الحيوية المعتمدة على الماء</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90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Hydroxyl Group</a:t>
                      </a:r>
                      <a:r>
                        <a:rPr kumimoji="0" lang="en-US" sz="1800" b="0" i="0" u="none" strike="noStrike" cap="none" normalizeH="0" baseline="0" smtClean="0">
                          <a:ln>
                            <a:noFill/>
                          </a:ln>
                          <a:solidFill>
                            <a:srgbClr val="FF0000"/>
                          </a:solidFill>
                          <a:effectLst/>
                          <a:latin typeface="Times New Roman" pitchFamily="18" charset="0"/>
                          <a:cs typeface="Arial" pitchFamily="34" charset="0"/>
                        </a:rPr>
                        <a:t>—consists of a hydrogen bonded to an oxygen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مجموعة الهيدروكسيل – تتكون من هيدروجين مرتبط بأوكسجين</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90513" y="671513"/>
          <a:ext cx="8607425" cy="6309360"/>
        </p:xfrm>
        <a:graphic>
          <a:graphicData uri="http://schemas.openxmlformats.org/drawingml/2006/table">
            <a:tbl>
              <a:tblPr/>
              <a:tblGrid>
                <a:gridCol w="4165600"/>
                <a:gridCol w="4441825"/>
              </a:tblGrid>
              <a:tr h="630873">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Carbonyl Group</a:t>
                      </a:r>
                      <a:r>
                        <a:rPr kumimoji="0" lang="en-US" sz="1800" b="0" i="0" u="none" strike="noStrike" cap="none" normalizeH="0" baseline="0" smtClean="0">
                          <a:ln>
                            <a:noFill/>
                          </a:ln>
                          <a:solidFill>
                            <a:srgbClr val="FF0000"/>
                          </a:solidFill>
                          <a:effectLst/>
                          <a:latin typeface="Times New Roman" pitchFamily="18" charset="0"/>
                          <a:cs typeface="Arial" pitchFamily="34" charset="0"/>
                        </a:rPr>
                        <a:t>—A carbon linked by a double bond to an oxygen atom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مجموعة الكربونيل – كربون متصل بذرة أوكسجين برابطة ثنائية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309">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Carboxyl Group</a:t>
                      </a:r>
                      <a:r>
                        <a:rPr kumimoji="0" lang="en-US" sz="1800" b="0" i="0" u="none" strike="noStrike" cap="none" normalizeH="0" baseline="0" smtClean="0">
                          <a:ln>
                            <a:noFill/>
                          </a:ln>
                          <a:solidFill>
                            <a:srgbClr val="FF0000"/>
                          </a:solidFill>
                          <a:effectLst/>
                          <a:latin typeface="Times New Roman" pitchFamily="18" charset="0"/>
                          <a:cs typeface="Arial" pitchFamily="34" charset="0"/>
                        </a:rPr>
                        <a:t>—Consists of a carbon bonded to A hydroxyl group and double-bonded to an oxygen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مجموعة كربوكسيل – تتألف من كربون مرتبط بمجموعة الهيدروكسيل كما وترتبط برابطة ثنائية بالأوكسجين</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309">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Amino Group</a:t>
                      </a:r>
                      <a:r>
                        <a:rPr kumimoji="0" lang="en-US" sz="1800" b="0" i="0" u="none" strike="noStrike" cap="none" normalizeH="0" baseline="0" smtClean="0">
                          <a:ln>
                            <a:noFill/>
                          </a:ln>
                          <a:solidFill>
                            <a:srgbClr val="FF0000"/>
                          </a:solidFill>
                          <a:effectLst/>
                          <a:latin typeface="Times New Roman" pitchFamily="18" charset="0"/>
                          <a:cs typeface="Arial" pitchFamily="34" charset="0"/>
                        </a:rPr>
                        <a:t>—Composed Of A Nitrogen bonded to two hydrogen atoms and a carbon skeleton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مجموعة أمين – مكونة من نيتروجين مرتبط بذرتي هيدروجين وهيكل كربوني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309">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Phosphate Group</a:t>
                      </a:r>
                      <a:r>
                        <a:rPr kumimoji="0" lang="en-US" sz="1800" b="0" i="0" u="none" strike="noStrike" cap="none" normalizeH="0" baseline="0" smtClean="0">
                          <a:ln>
                            <a:noFill/>
                          </a:ln>
                          <a:solidFill>
                            <a:srgbClr val="FF0000"/>
                          </a:solidFill>
                          <a:effectLst/>
                          <a:latin typeface="Times New Roman" pitchFamily="18" charset="0"/>
                          <a:cs typeface="Arial" pitchFamily="34" charset="0"/>
                        </a:rPr>
                        <a:t>—Consists of a phosphorus atom bonded to four oxygen atoms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مجموعة فوسفات – تتكون من ذرة فوسفور مرتبطة بأربعة ذرات أوكسجين</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3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Biological Molecules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هناك أربعة أصناف من الجزيئات الحيوية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3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Carbohydrates</a:t>
                      </a:r>
                      <a:r>
                        <a:rPr kumimoji="0" lang="ar-SA" sz="1800" b="1" i="0" u="none" strike="noStrike" cap="none" normalizeH="0" baseline="0" smtClean="0">
                          <a:ln>
                            <a:noFill/>
                          </a:ln>
                          <a:solidFill>
                            <a:srgbClr val="FF0000"/>
                          </a:solidFill>
                          <a:effectLst/>
                          <a:latin typeface="Times New Roman" pitchFamily="18" charset="0"/>
                          <a:cs typeface="Arial" pitchFamily="34" charset="0"/>
                        </a:rPr>
                        <a:t>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الكربوهيدرات</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3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Proteins</a:t>
                      </a:r>
                      <a:r>
                        <a:rPr kumimoji="0" lang="ar-SA" sz="1800" b="1" i="0" u="none" strike="noStrike" cap="none" normalizeH="0" baseline="0" smtClean="0">
                          <a:ln>
                            <a:noFill/>
                          </a:ln>
                          <a:solidFill>
                            <a:srgbClr val="FF0000"/>
                          </a:solidFill>
                          <a:effectLst/>
                          <a:latin typeface="Times New Roman" pitchFamily="18" charset="0"/>
                          <a:cs typeface="Arial" pitchFamily="34" charset="0"/>
                        </a:rPr>
                        <a:t>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البروتينات</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3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Lipids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اللبيدات (الدهون)</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436">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Nucleic Acids </a:t>
                      </a:r>
                      <a:endParaRPr kumimoji="0" lang="en-US" sz="1800" b="1"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الأحماض النووية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1745">
                <a:tc>
                  <a:txBody>
                    <a:bodyPr/>
                    <a:lstStyle/>
                    <a:p>
                      <a:pPr marL="8890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Arial" pitchFamily="34" charset="0"/>
                        </a:rPr>
                        <a:t>Macromolecules</a:t>
                      </a:r>
                      <a:r>
                        <a:rPr kumimoji="0" lang="en-US" sz="1800" b="0" i="0" u="none" strike="noStrike" cap="none" normalizeH="0" baseline="0" smtClean="0">
                          <a:ln>
                            <a:noFill/>
                          </a:ln>
                          <a:solidFill>
                            <a:srgbClr val="FF0000"/>
                          </a:solidFill>
                          <a:effectLst/>
                          <a:latin typeface="Times New Roman" pitchFamily="18" charset="0"/>
                          <a:cs typeface="Arial" pitchFamily="34" charset="0"/>
                        </a:rPr>
                        <a:t> Because of their large size. They are made from identical building blocks strung together </a:t>
                      </a:r>
                      <a:endParaRPr kumimoji="0" lang="en-US" sz="1800" b="0" i="0" u="none" strike="noStrike" cap="none" normalizeH="0" baseline="0" smtClean="0">
                        <a:ln>
                          <a:noFill/>
                        </a:ln>
                        <a:solidFill>
                          <a:srgbClr val="FF0000"/>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r" defTabSz="914400" rtl="1" eaLnBrk="1" fontAlgn="base" latinLnBrk="0" hangingPunct="1">
                        <a:lnSpc>
                          <a:spcPct val="115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تسمى عادة بالجزيئات الكبيرة لحجمها الكبير</a:t>
                      </a:r>
                      <a:r>
                        <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t>
                      </a:r>
                      <a:r>
                        <a:rPr kumimoji="0" lang="ar-SA"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تسمى أيضاً  بالبوليميرات لأنها مكونة من وحدات بنائية متماثلة متماسكة بقوة</a:t>
                      </a: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85725" marR="0" lvl="0" indent="0" algn="r" defTabSz="914400" rtl="1" eaLnBrk="1" fontAlgn="base" latinLnBrk="0" hangingPunct="1">
                        <a:lnSpc>
                          <a:spcPct val="115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جدول 2"/>
          <p:cNvGraphicFramePr>
            <a:graphicFrameLocks noGrp="1"/>
          </p:cNvGraphicFramePr>
          <p:nvPr/>
        </p:nvGraphicFramePr>
        <p:xfrm>
          <a:off x="276225" y="392113"/>
          <a:ext cx="8607425" cy="280987"/>
        </p:xfrm>
        <a:graphic>
          <a:graphicData uri="http://schemas.openxmlformats.org/drawingml/2006/table">
            <a:tbl>
              <a:tblPr/>
              <a:tblGrid>
                <a:gridCol w="4165600"/>
                <a:gridCol w="4441825"/>
              </a:tblGrid>
              <a:tr h="280987">
                <a:tc>
                  <a:txBody>
                    <a:bodyPr/>
                    <a:lstStyle/>
                    <a:p>
                      <a:pPr marL="87313" marR="0" lvl="0" indent="0" algn="ctr" defTabSz="914400" rtl="0"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Times New Roman" pitchFamily="18" charset="0"/>
                          <a:cs typeface="Arial" pitchFamily="34" charset="0"/>
                        </a:rPr>
                        <a:t>تعريف المصطلـــــح</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ctr" defTabSz="914400" rtl="1"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المصطلــــــــــــــح</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19088" y="1203325"/>
          <a:ext cx="8607425" cy="5362956"/>
        </p:xfrm>
        <a:graphic>
          <a:graphicData uri="http://schemas.openxmlformats.org/drawingml/2006/table">
            <a:tbl>
              <a:tblPr/>
              <a:tblGrid>
                <a:gridCol w="3962859"/>
                <a:gridCol w="4644566"/>
              </a:tblGrid>
              <a:tr h="315446">
                <a:tc>
                  <a:txBody>
                    <a:bodyPr/>
                    <a:lstStyle/>
                    <a:p>
                      <a:pPr marL="90170" algn="l" rtl="0">
                        <a:lnSpc>
                          <a:spcPct val="115000"/>
                        </a:lnSpc>
                        <a:spcAft>
                          <a:spcPts val="0"/>
                        </a:spcAft>
                      </a:pPr>
                      <a:r>
                        <a:rPr lang="en-US" sz="1800" b="0" dirty="0">
                          <a:solidFill>
                            <a:srgbClr val="FF0000"/>
                          </a:solidFill>
                          <a:latin typeface="Times New Roman"/>
                          <a:ea typeface="Calibri"/>
                          <a:cs typeface="Arial"/>
                        </a:rPr>
                        <a:t>The </a:t>
                      </a:r>
                      <a:r>
                        <a:rPr lang="en-US" sz="1800" b="0" dirty="0" smtClean="0">
                          <a:solidFill>
                            <a:srgbClr val="FF0000"/>
                          </a:solidFill>
                          <a:latin typeface="Times New Roman"/>
                          <a:ea typeface="Calibri"/>
                          <a:cs typeface="Arial"/>
                        </a:rPr>
                        <a:t>building blocks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re </a:t>
                      </a:r>
                      <a:r>
                        <a:rPr lang="en-US" sz="1800" b="0" dirty="0">
                          <a:solidFill>
                            <a:srgbClr val="FF0000"/>
                          </a:solidFill>
                          <a:latin typeface="Times New Roman"/>
                          <a:ea typeface="Calibri"/>
                          <a:cs typeface="Arial"/>
                        </a:rPr>
                        <a:t>c</a:t>
                      </a:r>
                      <a:r>
                        <a:rPr lang="en-US" sz="1800" b="0" dirty="0" smtClean="0">
                          <a:solidFill>
                            <a:srgbClr val="FF0000"/>
                          </a:solidFill>
                          <a:latin typeface="Times New Roman"/>
                          <a:ea typeface="Calibri"/>
                          <a:cs typeface="Arial"/>
                        </a:rPr>
                        <a:t>alled </a:t>
                      </a:r>
                      <a:r>
                        <a:rPr lang="en-US" sz="1800" b="0" dirty="0">
                          <a:solidFill>
                            <a:srgbClr val="FF0000"/>
                          </a:solidFill>
                          <a:latin typeface="Times New Roman"/>
                          <a:ea typeface="Calibri"/>
                          <a:cs typeface="Arial"/>
                        </a:rPr>
                        <a:t>m</a:t>
                      </a:r>
                      <a:r>
                        <a:rPr lang="en-US" sz="1800" b="0" dirty="0" smtClean="0">
                          <a:solidFill>
                            <a:srgbClr val="FF0000"/>
                          </a:solidFill>
                          <a:latin typeface="Times New Roman"/>
                          <a:ea typeface="Calibri"/>
                          <a:cs typeface="Arial"/>
                        </a:rPr>
                        <a:t>onomers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تسمى وحدات البناء </a:t>
                      </a:r>
                      <a:r>
                        <a:rPr lang="ar-SA" sz="1800" b="0" dirty="0" err="1">
                          <a:latin typeface="Calibri"/>
                          <a:ea typeface="Calibri"/>
                          <a:cs typeface="Times New Roman"/>
                        </a:rPr>
                        <a:t>بالمونيميرات</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90170" algn="l" rtl="0">
                        <a:lnSpc>
                          <a:spcPct val="115000"/>
                        </a:lnSpc>
                        <a:spcAft>
                          <a:spcPts val="0"/>
                        </a:spcAft>
                      </a:pPr>
                      <a:r>
                        <a:rPr lang="en-US" sz="1800" b="1" dirty="0">
                          <a:solidFill>
                            <a:srgbClr val="FF0000"/>
                          </a:solidFill>
                          <a:latin typeface="Times New Roman"/>
                          <a:ea typeface="Calibri"/>
                          <a:cs typeface="Arial"/>
                        </a:rPr>
                        <a:t>Dehydration Reactions</a:t>
                      </a:r>
                      <a:r>
                        <a:rPr lang="en-US" sz="1800" b="0" dirty="0">
                          <a:solidFill>
                            <a:srgbClr val="FF0000"/>
                          </a:solidFill>
                          <a:latin typeface="Times New Roman"/>
                          <a:ea typeface="Calibri"/>
                          <a:cs typeface="Arial"/>
                        </a:rPr>
                        <a:t>, Which </a:t>
                      </a:r>
                      <a:r>
                        <a:rPr lang="en-US" sz="1800" b="0" dirty="0" smtClean="0">
                          <a:solidFill>
                            <a:srgbClr val="FF0000"/>
                          </a:solidFill>
                          <a:latin typeface="Times New Roman"/>
                          <a:ea typeface="Calibri"/>
                          <a:cs typeface="Arial"/>
                        </a:rPr>
                        <a:t>remove water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ترتبط </a:t>
                      </a:r>
                      <a:r>
                        <a:rPr lang="ar-SA" sz="1800" b="0" dirty="0" err="1">
                          <a:latin typeface="Calibri"/>
                          <a:ea typeface="Calibri"/>
                          <a:cs typeface="Times New Roman"/>
                        </a:rPr>
                        <a:t>المونيميرات</a:t>
                      </a:r>
                      <a:r>
                        <a:rPr lang="ar-SA" sz="1800" b="0" dirty="0">
                          <a:latin typeface="Calibri"/>
                          <a:ea typeface="Calibri"/>
                          <a:cs typeface="Times New Roman"/>
                        </a:rPr>
                        <a:t> </a:t>
                      </a:r>
                      <a:r>
                        <a:rPr lang="ar-SA" sz="1800" b="0" dirty="0" err="1">
                          <a:latin typeface="Calibri"/>
                          <a:ea typeface="Calibri"/>
                          <a:cs typeface="Times New Roman"/>
                        </a:rPr>
                        <a:t>ببعضها</a:t>
                      </a:r>
                      <a:r>
                        <a:rPr lang="ar-SA" sz="1800" b="0" dirty="0">
                          <a:latin typeface="Calibri"/>
                          <a:ea typeface="Calibri"/>
                          <a:cs typeface="Times New Roman"/>
                        </a:rPr>
                        <a:t> لتكون </a:t>
                      </a:r>
                      <a:r>
                        <a:rPr lang="ar-SA" sz="1800" b="0" dirty="0" err="1">
                          <a:latin typeface="Calibri"/>
                          <a:ea typeface="Calibri"/>
                          <a:cs typeface="Times New Roman"/>
                        </a:rPr>
                        <a:t>بوليميرات</a:t>
                      </a:r>
                      <a:r>
                        <a:rPr lang="ar-SA" sz="1800" b="0" dirty="0">
                          <a:latin typeface="Calibri"/>
                          <a:ea typeface="Calibri"/>
                          <a:cs typeface="Times New Roman"/>
                        </a:rPr>
                        <a:t> بتفاعلات نزع الماء</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90170" algn="l" rtl="0">
                        <a:lnSpc>
                          <a:spcPct val="115000"/>
                        </a:lnSpc>
                        <a:spcAft>
                          <a:spcPts val="0"/>
                        </a:spcAft>
                      </a:pPr>
                      <a:r>
                        <a:rPr lang="en-US" sz="1800" b="1" dirty="0">
                          <a:solidFill>
                            <a:srgbClr val="FF0000"/>
                          </a:solidFill>
                          <a:latin typeface="Times New Roman"/>
                          <a:ea typeface="Calibri"/>
                          <a:cs typeface="Arial"/>
                        </a:rPr>
                        <a:t>Polymers</a:t>
                      </a:r>
                      <a:r>
                        <a:rPr lang="en-US" sz="1800" b="0" dirty="0">
                          <a:solidFill>
                            <a:srgbClr val="FF0000"/>
                          </a:solidFill>
                          <a:latin typeface="Times New Roman"/>
                          <a:ea typeface="Calibri"/>
                          <a:cs typeface="Arial"/>
                        </a:rPr>
                        <a:t> Are Broken </a:t>
                      </a:r>
                      <a:r>
                        <a:rPr lang="en-US" sz="1800" b="0" dirty="0" smtClean="0">
                          <a:solidFill>
                            <a:srgbClr val="FF0000"/>
                          </a:solidFill>
                          <a:latin typeface="Times New Roman"/>
                          <a:ea typeface="Calibri"/>
                          <a:cs typeface="Arial"/>
                        </a:rPr>
                        <a:t>apart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y </a:t>
                      </a:r>
                      <a:r>
                        <a:rPr lang="en-US" sz="1800" b="0" dirty="0">
                          <a:solidFill>
                            <a:srgbClr val="FF0000"/>
                          </a:solidFill>
                          <a:latin typeface="Times New Roman"/>
                          <a:ea typeface="Calibri"/>
                          <a:cs typeface="Arial"/>
                        </a:rPr>
                        <a:t>h</a:t>
                      </a:r>
                      <a:r>
                        <a:rPr lang="en-US" sz="1800" b="0" dirty="0" smtClean="0">
                          <a:solidFill>
                            <a:srgbClr val="FF0000"/>
                          </a:solidFill>
                          <a:latin typeface="Times New Roman"/>
                          <a:ea typeface="Calibri"/>
                          <a:cs typeface="Arial"/>
                        </a:rPr>
                        <a:t>ydrolysis</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the addition of water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تنحل البوليميرات بالتميؤ </a:t>
                      </a:r>
                      <a:r>
                        <a:rPr lang="ar-SA" sz="1800" b="0" dirty="0" smtClean="0">
                          <a:latin typeface="Calibri"/>
                          <a:ea typeface="Calibri"/>
                          <a:cs typeface="Times New Roman"/>
                        </a:rPr>
                        <a:t>(</a:t>
                      </a:r>
                      <a:r>
                        <a:rPr lang="ar-SA" sz="1800" b="0" dirty="0">
                          <a:latin typeface="Calibri"/>
                          <a:ea typeface="Calibri"/>
                          <a:cs typeface="Times New Roman"/>
                        </a:rPr>
                        <a:t>بإضافة الماء)</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37">
                <a:tc>
                  <a:txBody>
                    <a:bodyPr/>
                    <a:lstStyle/>
                    <a:p>
                      <a:pPr marL="90170" algn="l" rtl="0">
                        <a:lnSpc>
                          <a:spcPct val="115000"/>
                        </a:lnSpc>
                        <a:spcAft>
                          <a:spcPts val="0"/>
                        </a:spcAft>
                      </a:pPr>
                      <a:r>
                        <a:rPr lang="en-US" sz="1800" b="0" dirty="0">
                          <a:solidFill>
                            <a:srgbClr val="FF0000"/>
                          </a:solidFill>
                          <a:latin typeface="Times New Roman"/>
                          <a:ea typeface="Calibri"/>
                          <a:cs typeface="Arial"/>
                        </a:rPr>
                        <a:t>All </a:t>
                      </a:r>
                      <a:r>
                        <a:rPr lang="en-US" sz="1800" b="0" dirty="0" smtClean="0">
                          <a:solidFill>
                            <a:srgbClr val="FF0000"/>
                          </a:solidFill>
                          <a:latin typeface="Times New Roman"/>
                          <a:ea typeface="Calibri"/>
                          <a:cs typeface="Arial"/>
                        </a:rPr>
                        <a:t>biological </a:t>
                      </a:r>
                      <a:r>
                        <a:rPr lang="en-US" sz="1800" b="0" dirty="0">
                          <a:solidFill>
                            <a:srgbClr val="FF0000"/>
                          </a:solidFill>
                          <a:latin typeface="Times New Roman"/>
                          <a:ea typeface="Calibri"/>
                          <a:cs typeface="Arial"/>
                        </a:rPr>
                        <a:t>r</a:t>
                      </a:r>
                      <a:r>
                        <a:rPr lang="en-US" sz="1800" b="0" dirty="0" smtClean="0">
                          <a:solidFill>
                            <a:srgbClr val="FF0000"/>
                          </a:solidFill>
                          <a:latin typeface="Times New Roman"/>
                          <a:ea typeface="Calibri"/>
                          <a:cs typeface="Arial"/>
                        </a:rPr>
                        <a:t>eactions of </a:t>
                      </a:r>
                      <a:r>
                        <a:rPr lang="en-US" sz="1800" b="0" dirty="0">
                          <a:solidFill>
                            <a:srgbClr val="FF0000"/>
                          </a:solidFill>
                          <a:latin typeface="Times New Roman"/>
                          <a:ea typeface="Calibri"/>
                          <a:cs typeface="Arial"/>
                        </a:rPr>
                        <a:t>t</a:t>
                      </a:r>
                      <a:r>
                        <a:rPr lang="en-US" sz="1800" b="0" dirty="0" smtClean="0">
                          <a:solidFill>
                            <a:srgbClr val="FF0000"/>
                          </a:solidFill>
                          <a:latin typeface="Times New Roman"/>
                          <a:ea typeface="Calibri"/>
                          <a:cs typeface="Arial"/>
                        </a:rPr>
                        <a:t>his sort are </a:t>
                      </a:r>
                      <a:r>
                        <a:rPr lang="en-US" sz="1800" b="0" dirty="0">
                          <a:solidFill>
                            <a:srgbClr val="FF0000"/>
                          </a:solidFill>
                          <a:latin typeface="Times New Roman"/>
                          <a:ea typeface="Calibri"/>
                          <a:cs typeface="Arial"/>
                        </a:rPr>
                        <a:t>m</a:t>
                      </a:r>
                      <a:r>
                        <a:rPr lang="en-US" sz="1800" b="0" dirty="0" smtClean="0">
                          <a:solidFill>
                            <a:srgbClr val="FF0000"/>
                          </a:solidFill>
                          <a:latin typeface="Times New Roman"/>
                          <a:ea typeface="Calibri"/>
                          <a:cs typeface="Arial"/>
                        </a:rPr>
                        <a:t>ediated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y </a:t>
                      </a:r>
                      <a:r>
                        <a:rPr lang="en-US" sz="1800" b="0" dirty="0">
                          <a:solidFill>
                            <a:srgbClr val="FF0000"/>
                          </a:solidFill>
                          <a:latin typeface="Times New Roman"/>
                          <a:ea typeface="Calibri"/>
                          <a:cs typeface="Arial"/>
                        </a:rPr>
                        <a:t>e</a:t>
                      </a:r>
                      <a:r>
                        <a:rPr lang="en-US" sz="1800" b="0" dirty="0" smtClean="0">
                          <a:solidFill>
                            <a:srgbClr val="FF0000"/>
                          </a:solidFill>
                          <a:latin typeface="Times New Roman"/>
                          <a:ea typeface="Calibri"/>
                          <a:cs typeface="Arial"/>
                        </a:rPr>
                        <a:t>nzymes</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which </a:t>
                      </a:r>
                      <a:r>
                        <a:rPr lang="en-US" sz="1800" b="0" dirty="0">
                          <a:solidFill>
                            <a:srgbClr val="FF0000"/>
                          </a:solidFill>
                          <a:latin typeface="Times New Roman"/>
                          <a:ea typeface="Calibri"/>
                          <a:cs typeface="Arial"/>
                        </a:rPr>
                        <a:t>s</a:t>
                      </a:r>
                      <a:r>
                        <a:rPr lang="en-US" sz="1800" b="0" dirty="0" smtClean="0">
                          <a:solidFill>
                            <a:srgbClr val="FF0000"/>
                          </a:solidFill>
                          <a:latin typeface="Times New Roman"/>
                          <a:ea typeface="Calibri"/>
                          <a:cs typeface="Arial"/>
                        </a:rPr>
                        <a:t>peed </a:t>
                      </a:r>
                      <a:r>
                        <a:rPr lang="en-US" sz="1800" b="0" dirty="0">
                          <a:solidFill>
                            <a:srgbClr val="FF0000"/>
                          </a:solidFill>
                          <a:latin typeface="Times New Roman"/>
                          <a:ea typeface="Calibri"/>
                          <a:cs typeface="Arial"/>
                        </a:rPr>
                        <a:t>u</a:t>
                      </a:r>
                      <a:r>
                        <a:rPr lang="en-US" sz="1800" b="0" dirty="0" smtClean="0">
                          <a:solidFill>
                            <a:srgbClr val="FF0000"/>
                          </a:solidFill>
                          <a:latin typeface="Times New Roman"/>
                          <a:ea typeface="Calibri"/>
                          <a:cs typeface="Arial"/>
                        </a:rPr>
                        <a:t>p </a:t>
                      </a:r>
                      <a:r>
                        <a:rPr lang="en-US" sz="1800" b="0" dirty="0">
                          <a:solidFill>
                            <a:srgbClr val="FF0000"/>
                          </a:solidFill>
                          <a:latin typeface="Times New Roman"/>
                          <a:ea typeface="Calibri"/>
                          <a:cs typeface="Arial"/>
                        </a:rPr>
                        <a:t>c</a:t>
                      </a:r>
                      <a:r>
                        <a:rPr lang="en-US" sz="1800" b="0" dirty="0" smtClean="0">
                          <a:solidFill>
                            <a:srgbClr val="FF0000"/>
                          </a:solidFill>
                          <a:latin typeface="Times New Roman"/>
                          <a:ea typeface="Calibri"/>
                          <a:cs typeface="Arial"/>
                        </a:rPr>
                        <a:t>hemical reactions </a:t>
                      </a:r>
                      <a:r>
                        <a:rPr lang="en-US" sz="1800" b="0" dirty="0">
                          <a:solidFill>
                            <a:srgbClr val="FF0000"/>
                          </a:solidFill>
                          <a:latin typeface="Times New Roman"/>
                          <a:ea typeface="Calibri"/>
                          <a:cs typeface="Arial"/>
                        </a:rPr>
                        <a:t>In Cells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كل هذه العمليات الحيوية من هذا النوع تتوسط فيها الإنزيمات التي تسرع من التفاعلات الكيميائية في الخلايا</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6">
                <a:tc>
                  <a:txBody>
                    <a:bodyPr/>
                    <a:lstStyle/>
                    <a:p>
                      <a:pPr marL="90170" algn="l" rtl="0">
                        <a:lnSpc>
                          <a:spcPct val="115000"/>
                        </a:lnSpc>
                        <a:spcAft>
                          <a:spcPts val="0"/>
                        </a:spcAft>
                      </a:pPr>
                      <a:r>
                        <a:rPr lang="en-US" sz="1800" b="1" dirty="0">
                          <a:solidFill>
                            <a:srgbClr val="FF0000"/>
                          </a:solidFill>
                          <a:latin typeface="Times New Roman"/>
                          <a:ea typeface="Calibri"/>
                          <a:cs typeface="Arial"/>
                        </a:rPr>
                        <a:t>Dehydration Reaction </a:t>
                      </a:r>
                      <a:endParaRPr lang="en-US" sz="1800" b="1"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تفاعل نزع الماء</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46">
                <a:tc>
                  <a:txBody>
                    <a:bodyPr/>
                    <a:lstStyle/>
                    <a:p>
                      <a:pPr marL="90170" algn="l" rtl="0">
                        <a:lnSpc>
                          <a:spcPct val="115000"/>
                        </a:lnSpc>
                        <a:spcAft>
                          <a:spcPts val="0"/>
                        </a:spcAft>
                      </a:pPr>
                      <a:r>
                        <a:rPr lang="en-US" sz="1800" b="1" dirty="0">
                          <a:solidFill>
                            <a:srgbClr val="FF0000"/>
                          </a:solidFill>
                          <a:latin typeface="Times New Roman"/>
                          <a:ea typeface="Calibri"/>
                          <a:cs typeface="Arial"/>
                        </a:rPr>
                        <a:t>Hydrolysis </a:t>
                      </a:r>
                      <a:endParaRPr lang="en-US" sz="1800" b="1"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التميؤ</a:t>
                      </a:r>
                      <a:r>
                        <a:rPr lang="ar-SA" sz="1800" b="0" dirty="0">
                          <a:latin typeface="Calibri"/>
                          <a:ea typeface="Calibri"/>
                          <a:cs typeface="Times New Roman"/>
                        </a:rPr>
                        <a:t> أو </a:t>
                      </a:r>
                      <a:r>
                        <a:rPr lang="ar-SA" sz="1800" b="0" dirty="0" err="1">
                          <a:latin typeface="Calibri"/>
                          <a:ea typeface="Calibri"/>
                          <a:cs typeface="Times New Roman"/>
                        </a:rPr>
                        <a:t>الحلمأة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90170" algn="l" rtl="0">
                        <a:lnSpc>
                          <a:spcPct val="115000"/>
                        </a:lnSpc>
                        <a:spcAft>
                          <a:spcPts val="0"/>
                        </a:spcAft>
                      </a:pPr>
                      <a:r>
                        <a:rPr lang="en-US" sz="1800" b="1" dirty="0" err="1">
                          <a:solidFill>
                            <a:srgbClr val="FF0000"/>
                          </a:solidFill>
                          <a:latin typeface="Times New Roman"/>
                          <a:ea typeface="Calibri"/>
                          <a:cs typeface="Arial"/>
                        </a:rPr>
                        <a:t>Monosaccharides</a:t>
                      </a:r>
                      <a:r>
                        <a:rPr lang="en-US" sz="1800" b="1" dirty="0">
                          <a:solidFill>
                            <a:srgbClr val="FF0000"/>
                          </a:solidFill>
                          <a:latin typeface="Times New Roman"/>
                          <a:ea typeface="Calibri"/>
                          <a:cs typeface="Arial"/>
                        </a:rPr>
                        <a:t>,</a:t>
                      </a:r>
                      <a:r>
                        <a:rPr lang="en-US" sz="1800" b="0" dirty="0">
                          <a:solidFill>
                            <a:srgbClr val="FF0000"/>
                          </a:solidFill>
                          <a:latin typeface="Times New Roman"/>
                          <a:ea typeface="Calibri"/>
                          <a:cs typeface="Arial"/>
                        </a:rPr>
                        <a:t> Such a</a:t>
                      </a:r>
                      <a:r>
                        <a:rPr lang="en-US" sz="1800" b="0" dirty="0" smtClean="0">
                          <a:solidFill>
                            <a:srgbClr val="FF0000"/>
                          </a:solidFill>
                          <a:latin typeface="Times New Roman"/>
                          <a:ea typeface="Calibri"/>
                          <a:cs typeface="Arial"/>
                        </a:rPr>
                        <a:t>s </a:t>
                      </a:r>
                      <a:r>
                        <a:rPr lang="en-US" sz="1800" b="0" dirty="0">
                          <a:solidFill>
                            <a:srgbClr val="FF0000"/>
                          </a:solidFill>
                          <a:latin typeface="Times New Roman"/>
                          <a:ea typeface="Calibri"/>
                          <a:cs typeface="Arial"/>
                        </a:rPr>
                        <a:t>g</a:t>
                      </a:r>
                      <a:r>
                        <a:rPr lang="en-US" sz="1800" b="0" dirty="0" smtClean="0">
                          <a:solidFill>
                            <a:srgbClr val="FF0000"/>
                          </a:solidFill>
                          <a:latin typeface="Times New Roman"/>
                          <a:ea typeface="Calibri"/>
                          <a:cs typeface="Arial"/>
                        </a:rPr>
                        <a:t>lucose and </a:t>
                      </a:r>
                      <a:r>
                        <a:rPr lang="en-US" sz="1800" b="0" dirty="0">
                          <a:solidFill>
                            <a:srgbClr val="FF0000"/>
                          </a:solidFill>
                          <a:latin typeface="Times New Roman"/>
                          <a:ea typeface="Calibri"/>
                          <a:cs typeface="Arial"/>
                        </a:rPr>
                        <a:t>Fructose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السكريات الأحادية عبارة عن </a:t>
                      </a:r>
                      <a:r>
                        <a:rPr lang="ar-SA" sz="1800" b="0" dirty="0" err="1">
                          <a:latin typeface="Calibri"/>
                          <a:ea typeface="Calibri"/>
                          <a:cs typeface="Times New Roman"/>
                        </a:rPr>
                        <a:t>مونيميرات</a:t>
                      </a:r>
                      <a:r>
                        <a:rPr lang="ar-SA" sz="1800" b="0" dirty="0">
                          <a:latin typeface="Calibri"/>
                          <a:ea typeface="Calibri"/>
                          <a:cs typeface="Times New Roman"/>
                        </a:rPr>
                        <a:t> سكر مثل الجلوكوز </a:t>
                      </a:r>
                      <a:r>
                        <a:rPr lang="ar-SA" sz="1800" b="0" dirty="0" err="1">
                          <a:latin typeface="Calibri"/>
                          <a:ea typeface="Calibri"/>
                          <a:cs typeface="Times New Roman"/>
                        </a:rPr>
                        <a:t>والفركتوز</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91">
                <a:tc>
                  <a:txBody>
                    <a:bodyPr/>
                    <a:lstStyle/>
                    <a:p>
                      <a:pPr marL="90170" algn="l" rtl="0">
                        <a:lnSpc>
                          <a:spcPct val="115000"/>
                        </a:lnSpc>
                        <a:spcAft>
                          <a:spcPts val="0"/>
                        </a:spcAft>
                      </a:pPr>
                      <a:r>
                        <a:rPr lang="en-US" sz="1800" b="1" dirty="0">
                          <a:solidFill>
                            <a:srgbClr val="FF0000"/>
                          </a:solidFill>
                          <a:latin typeface="Times New Roman"/>
                          <a:ea typeface="Calibri"/>
                          <a:cs typeface="Arial"/>
                        </a:rPr>
                        <a:t>Disaccharide </a:t>
                      </a:r>
                      <a:r>
                        <a:rPr lang="en-US" sz="1800" b="0" dirty="0">
                          <a:solidFill>
                            <a:srgbClr val="FF0000"/>
                          </a:solidFill>
                          <a:latin typeface="Times New Roman"/>
                          <a:ea typeface="Calibri"/>
                          <a:cs typeface="Arial"/>
                        </a:rPr>
                        <a:t>In </a:t>
                      </a:r>
                      <a:r>
                        <a:rPr lang="en-US" sz="1800" b="0" dirty="0" smtClean="0">
                          <a:solidFill>
                            <a:srgbClr val="FF0000"/>
                          </a:solidFill>
                          <a:latin typeface="Times New Roman"/>
                          <a:ea typeface="Calibri"/>
                          <a:cs typeface="Arial"/>
                        </a:rPr>
                        <a:t>a dehydration </a:t>
                      </a:r>
                      <a:r>
                        <a:rPr lang="en-US" sz="1800" b="0" dirty="0">
                          <a:solidFill>
                            <a:srgbClr val="FF0000"/>
                          </a:solidFill>
                          <a:latin typeface="Times New Roman"/>
                          <a:ea typeface="Calibri"/>
                          <a:cs typeface="Arial"/>
                        </a:rPr>
                        <a:t>r</a:t>
                      </a:r>
                      <a:r>
                        <a:rPr lang="en-US" sz="1800" b="0" dirty="0" smtClean="0">
                          <a:solidFill>
                            <a:srgbClr val="FF0000"/>
                          </a:solidFill>
                          <a:latin typeface="Times New Roman"/>
                          <a:ea typeface="Calibri"/>
                          <a:cs typeface="Arial"/>
                        </a:rPr>
                        <a:t>eaction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يمكن أن يرتبط سكران أحاديان (</a:t>
                      </a:r>
                      <a:r>
                        <a:rPr lang="ar-SA" sz="1800" b="0" dirty="0" err="1">
                          <a:latin typeface="Calibri"/>
                          <a:ea typeface="Calibri"/>
                          <a:cs typeface="Times New Roman"/>
                        </a:rPr>
                        <a:t>مونيمران</a:t>
                      </a:r>
                      <a:r>
                        <a:rPr lang="ar-SA" sz="1800" b="0" dirty="0">
                          <a:latin typeface="Calibri"/>
                          <a:ea typeface="Calibri"/>
                          <a:cs typeface="Times New Roman"/>
                        </a:rPr>
                        <a:t>) </a:t>
                      </a:r>
                      <a:r>
                        <a:rPr lang="ar-SA" sz="1800" b="0" dirty="0" err="1">
                          <a:latin typeface="Calibri"/>
                          <a:ea typeface="Calibri"/>
                          <a:cs typeface="Times New Roman"/>
                        </a:rPr>
                        <a:t>ببعضهما</a:t>
                      </a:r>
                      <a:r>
                        <a:rPr lang="ar-SA" sz="1800" b="0" dirty="0">
                          <a:latin typeface="Calibri"/>
                          <a:ea typeface="Calibri"/>
                          <a:cs typeface="Times New Roman"/>
                        </a:rPr>
                        <a:t> البعض ليكونا سكراً ثنائياً بتفاعل نزع الماء</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37">
                <a:tc>
                  <a:txBody>
                    <a:bodyPr/>
                    <a:lstStyle/>
                    <a:p>
                      <a:pPr marL="90170" algn="l" rtl="0">
                        <a:lnSpc>
                          <a:spcPct val="115000"/>
                        </a:lnSpc>
                        <a:spcAft>
                          <a:spcPts val="0"/>
                        </a:spcAft>
                      </a:pPr>
                      <a:r>
                        <a:rPr lang="en-US" sz="1800" b="0" dirty="0">
                          <a:solidFill>
                            <a:srgbClr val="FF0000"/>
                          </a:solidFill>
                          <a:latin typeface="Times New Roman"/>
                          <a:ea typeface="Calibri"/>
                          <a:cs typeface="Arial"/>
                        </a:rPr>
                        <a:t>An </a:t>
                      </a:r>
                      <a:r>
                        <a:rPr lang="en-US" sz="1800" b="0" dirty="0" smtClean="0">
                          <a:solidFill>
                            <a:srgbClr val="FF0000"/>
                          </a:solidFill>
                          <a:latin typeface="Times New Roman"/>
                          <a:ea typeface="Calibri"/>
                          <a:cs typeface="Arial"/>
                        </a:rPr>
                        <a:t>example is a glucose monomer bonding </a:t>
                      </a:r>
                      <a:r>
                        <a:rPr lang="en-US" sz="1800" b="0" dirty="0">
                          <a:solidFill>
                            <a:srgbClr val="FF0000"/>
                          </a:solidFill>
                          <a:latin typeface="Times New Roman"/>
                          <a:ea typeface="Calibri"/>
                          <a:cs typeface="Arial"/>
                        </a:rPr>
                        <a:t>t</a:t>
                      </a:r>
                      <a:r>
                        <a:rPr lang="en-US" sz="1800" b="0" dirty="0" smtClean="0">
                          <a:solidFill>
                            <a:srgbClr val="FF0000"/>
                          </a:solidFill>
                          <a:latin typeface="Times New Roman"/>
                          <a:ea typeface="Calibri"/>
                          <a:cs typeface="Arial"/>
                        </a:rPr>
                        <a:t>o a fructose monomer to form </a:t>
                      </a:r>
                      <a:r>
                        <a:rPr lang="en-US" sz="1800" b="0" dirty="0">
                          <a:solidFill>
                            <a:srgbClr val="FF0000"/>
                          </a:solidFill>
                          <a:latin typeface="Times New Roman"/>
                          <a:ea typeface="Calibri"/>
                          <a:cs typeface="Arial"/>
                        </a:rPr>
                        <a:t>s</a:t>
                      </a:r>
                      <a:r>
                        <a:rPr lang="en-US" sz="1800" b="0" dirty="0" smtClean="0">
                          <a:solidFill>
                            <a:srgbClr val="FF0000"/>
                          </a:solidFill>
                          <a:latin typeface="Times New Roman"/>
                          <a:ea typeface="Calibri"/>
                          <a:cs typeface="Arial"/>
                        </a:rPr>
                        <a:t>ucrose</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a common disaccharide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مثال ذلك هو </a:t>
                      </a:r>
                      <a:r>
                        <a:rPr lang="ar-SA" sz="1800" b="0" dirty="0" err="1">
                          <a:latin typeface="Calibri"/>
                          <a:ea typeface="Calibri"/>
                          <a:cs typeface="Times New Roman"/>
                        </a:rPr>
                        <a:t>إرتباط</a:t>
                      </a:r>
                      <a:r>
                        <a:rPr lang="ar-SA" sz="1800" b="0" dirty="0">
                          <a:latin typeface="Calibri"/>
                          <a:ea typeface="Calibri"/>
                          <a:cs typeface="Times New Roman"/>
                        </a:rPr>
                        <a:t> </a:t>
                      </a:r>
                      <a:r>
                        <a:rPr lang="ar-SA" sz="1800" b="0" dirty="0" err="1">
                          <a:latin typeface="Calibri"/>
                          <a:ea typeface="Calibri"/>
                          <a:cs typeface="Times New Roman"/>
                        </a:rPr>
                        <a:t>مونيمر</a:t>
                      </a:r>
                      <a:r>
                        <a:rPr lang="ar-SA" sz="1800" b="0" dirty="0">
                          <a:latin typeface="Calibri"/>
                          <a:ea typeface="Calibri"/>
                          <a:cs typeface="Times New Roman"/>
                        </a:rPr>
                        <a:t> الجلوكوز </a:t>
                      </a:r>
                      <a:r>
                        <a:rPr lang="ar-SA" sz="1800" b="0" dirty="0" err="1">
                          <a:latin typeface="Calibri"/>
                          <a:ea typeface="Calibri"/>
                          <a:cs typeface="Times New Roman"/>
                        </a:rPr>
                        <a:t>بمونيمر</a:t>
                      </a:r>
                      <a:r>
                        <a:rPr lang="ar-SA" sz="1800" b="0" dirty="0">
                          <a:latin typeface="Calibri"/>
                          <a:ea typeface="Calibri"/>
                          <a:cs typeface="Times New Roman"/>
                        </a:rPr>
                        <a:t> </a:t>
                      </a:r>
                      <a:r>
                        <a:rPr lang="ar-SA" sz="1800" b="0" dirty="0" err="1">
                          <a:latin typeface="Calibri"/>
                          <a:ea typeface="Calibri"/>
                          <a:cs typeface="Times New Roman"/>
                        </a:rPr>
                        <a:t>الفركتوز</a:t>
                      </a:r>
                      <a:r>
                        <a:rPr lang="ar-SA" sz="1800" b="0" dirty="0">
                          <a:latin typeface="Calibri"/>
                          <a:ea typeface="Calibri"/>
                          <a:cs typeface="Times New Roman"/>
                        </a:rPr>
                        <a:t> لتكوين </a:t>
                      </a:r>
                      <a:r>
                        <a:rPr lang="ar-SA" sz="1800" b="0" dirty="0" err="1">
                          <a:latin typeface="Calibri"/>
                          <a:ea typeface="Calibri"/>
                          <a:cs typeface="Times New Roman"/>
                        </a:rPr>
                        <a:t>السكروز</a:t>
                      </a:r>
                      <a:r>
                        <a:rPr lang="ar-SA" sz="1800" b="0" dirty="0">
                          <a:latin typeface="Calibri"/>
                          <a:ea typeface="Calibri"/>
                          <a:cs typeface="Times New Roman"/>
                        </a:rPr>
                        <a:t> (سكر ثنائي شائع)</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319088" y="838200"/>
          <a:ext cx="8607425" cy="280988"/>
        </p:xfrm>
        <a:graphic>
          <a:graphicData uri="http://schemas.openxmlformats.org/drawingml/2006/table">
            <a:tbl>
              <a:tblPr/>
              <a:tblGrid>
                <a:gridCol w="3962400"/>
                <a:gridCol w="4645025"/>
              </a:tblGrid>
              <a:tr h="280988">
                <a:tc>
                  <a:txBody>
                    <a:bodyPr/>
                    <a:lstStyle/>
                    <a:p>
                      <a:pPr marL="87313" marR="0" lvl="0" indent="0" algn="ctr" defTabSz="914400" rtl="0"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Times New Roman" pitchFamily="18" charset="0"/>
                          <a:cs typeface="Arial" pitchFamily="34" charset="0"/>
                        </a:rPr>
                        <a:t>تعريف المصطلـــــح</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ctr" defTabSz="914400" rtl="1"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المصطلــــــــــــــح</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63538" y="836613"/>
          <a:ext cx="8607425" cy="5804408"/>
        </p:xfrm>
        <a:graphic>
          <a:graphicData uri="http://schemas.openxmlformats.org/drawingml/2006/table">
            <a:tbl>
              <a:tblPr/>
              <a:tblGrid>
                <a:gridCol w="3962859"/>
                <a:gridCol w="4644566"/>
              </a:tblGrid>
              <a:tr h="838127">
                <a:tc>
                  <a:txBody>
                    <a:bodyPr/>
                    <a:lstStyle/>
                    <a:p>
                      <a:pPr marL="90170" algn="l">
                        <a:lnSpc>
                          <a:spcPts val="2160"/>
                        </a:lnSpc>
                        <a:spcAft>
                          <a:spcPts val="0"/>
                        </a:spcAft>
                      </a:pPr>
                      <a:r>
                        <a:rPr lang="en-US" sz="1800" b="1" dirty="0" smtClean="0">
                          <a:solidFill>
                            <a:srgbClr val="FF0000"/>
                          </a:solidFill>
                          <a:latin typeface="Times New Roman"/>
                          <a:ea typeface="Calibri"/>
                          <a:cs typeface="Arial"/>
                        </a:rPr>
                        <a:t>Starch </a:t>
                      </a:r>
                      <a:r>
                        <a:rPr lang="en-US" sz="1800" b="0" dirty="0" smtClean="0">
                          <a:solidFill>
                            <a:srgbClr val="FF0000"/>
                          </a:solidFill>
                          <a:latin typeface="Times New Roman"/>
                          <a:ea typeface="Calibri"/>
                          <a:cs typeface="Arial"/>
                        </a:rPr>
                        <a:t>is a storage polysaccharide composed of glucose monomers and found in plants</a:t>
                      </a:r>
                      <a:r>
                        <a:rPr lang="en-US" sz="1800" b="1" dirty="0" smtClean="0">
                          <a:solidFill>
                            <a:srgbClr val="FF0000"/>
                          </a:solidFill>
                          <a:latin typeface="Times New Roman"/>
                          <a:ea typeface="Calibri"/>
                          <a:cs typeface="Arial"/>
                        </a:rPr>
                        <a:t> </a:t>
                      </a:r>
                      <a:endParaRPr lang="en-US" sz="180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النشا عبارة عن </a:t>
                      </a:r>
                      <a:r>
                        <a:rPr lang="ar-SA" sz="1800" b="0" dirty="0" err="1">
                          <a:latin typeface="Calibri"/>
                          <a:ea typeface="Calibri"/>
                          <a:cs typeface="Times New Roman"/>
                        </a:rPr>
                        <a:t>سكرمتعدد</a:t>
                      </a:r>
                      <a:r>
                        <a:rPr lang="ar-SA" sz="1800" b="0" dirty="0">
                          <a:latin typeface="Calibri"/>
                          <a:ea typeface="Calibri"/>
                          <a:cs typeface="Times New Roman"/>
                        </a:rPr>
                        <a:t> تخزيني ويتكون من </a:t>
                      </a:r>
                      <a:r>
                        <a:rPr lang="ar-SA" sz="1800" b="0" dirty="0" err="1">
                          <a:latin typeface="Calibri"/>
                          <a:ea typeface="Calibri"/>
                          <a:cs typeface="Times New Roman"/>
                        </a:rPr>
                        <a:t>مونيميرات</a:t>
                      </a:r>
                      <a:r>
                        <a:rPr lang="ar-SA" sz="1800" b="0" dirty="0">
                          <a:latin typeface="Calibri"/>
                          <a:ea typeface="Calibri"/>
                          <a:cs typeface="Times New Roman"/>
                        </a:rPr>
                        <a:t> جلوكوز ويوجد في النبات</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7502">
                <a:tc>
                  <a:txBody>
                    <a:bodyPr/>
                    <a:lstStyle/>
                    <a:p>
                      <a:pPr marL="90170" algn="l">
                        <a:lnSpc>
                          <a:spcPts val="2160"/>
                        </a:lnSpc>
                        <a:spcAft>
                          <a:spcPts val="0"/>
                        </a:spcAft>
                      </a:pPr>
                      <a:r>
                        <a:rPr lang="en-US" sz="1800" b="1" dirty="0">
                          <a:solidFill>
                            <a:srgbClr val="FF0000"/>
                          </a:solidFill>
                          <a:latin typeface="Times New Roman"/>
                          <a:ea typeface="Calibri"/>
                          <a:cs typeface="Arial"/>
                        </a:rPr>
                        <a:t>Glycogen </a:t>
                      </a:r>
                      <a:r>
                        <a:rPr lang="en-US" sz="1800" b="0" dirty="0" smtClean="0">
                          <a:solidFill>
                            <a:srgbClr val="FF0000"/>
                          </a:solidFill>
                          <a:latin typeface="Times New Roman"/>
                          <a:ea typeface="Calibri"/>
                          <a:cs typeface="Arial"/>
                        </a:rPr>
                        <a:t>is a</a:t>
                      </a:r>
                      <a:r>
                        <a:rPr lang="en-US" sz="1800" b="0" baseline="0" dirty="0" smtClean="0">
                          <a:solidFill>
                            <a:srgbClr val="FF0000"/>
                          </a:solidFill>
                          <a:latin typeface="Times New Roman"/>
                          <a:ea typeface="Calibri"/>
                          <a:cs typeface="Arial"/>
                        </a:rPr>
                        <a:t> s</a:t>
                      </a:r>
                      <a:r>
                        <a:rPr lang="en-US" sz="1800" b="0" dirty="0" smtClean="0">
                          <a:solidFill>
                            <a:srgbClr val="FF0000"/>
                          </a:solidFill>
                          <a:latin typeface="Times New Roman"/>
                          <a:ea typeface="Calibri"/>
                          <a:cs typeface="Arial"/>
                        </a:rPr>
                        <a:t>torage </a:t>
                      </a:r>
                      <a:r>
                        <a:rPr lang="en-US" sz="1800" b="0" dirty="0">
                          <a:solidFill>
                            <a:srgbClr val="FF0000"/>
                          </a:solidFill>
                          <a:latin typeface="Times New Roman"/>
                          <a:ea typeface="Calibri"/>
                          <a:cs typeface="Arial"/>
                        </a:rPr>
                        <a:t>p</a:t>
                      </a:r>
                      <a:r>
                        <a:rPr lang="en-US" sz="1800" b="0" dirty="0" smtClean="0">
                          <a:solidFill>
                            <a:srgbClr val="FF0000"/>
                          </a:solidFill>
                          <a:latin typeface="Times New Roman"/>
                          <a:ea typeface="Calibri"/>
                          <a:cs typeface="Arial"/>
                        </a:rPr>
                        <a:t>olysaccharide </a:t>
                      </a:r>
                      <a:r>
                        <a:rPr lang="en-US" sz="1800" b="0" dirty="0">
                          <a:solidFill>
                            <a:srgbClr val="FF0000"/>
                          </a:solidFill>
                          <a:latin typeface="Times New Roman"/>
                          <a:ea typeface="Calibri"/>
                          <a:cs typeface="Arial"/>
                        </a:rPr>
                        <a:t>c</a:t>
                      </a:r>
                      <a:r>
                        <a:rPr lang="en-US" sz="1800" b="0" dirty="0" smtClean="0">
                          <a:solidFill>
                            <a:srgbClr val="FF0000"/>
                          </a:solidFill>
                          <a:latin typeface="Times New Roman"/>
                          <a:ea typeface="Calibri"/>
                          <a:cs typeface="Arial"/>
                        </a:rPr>
                        <a:t>omposed </a:t>
                      </a:r>
                      <a:r>
                        <a:rPr lang="en-US" sz="1800" b="0" dirty="0">
                          <a:solidFill>
                            <a:srgbClr val="FF0000"/>
                          </a:solidFill>
                          <a:latin typeface="Times New Roman"/>
                          <a:ea typeface="Calibri"/>
                          <a:cs typeface="Arial"/>
                        </a:rPr>
                        <a:t>o</a:t>
                      </a:r>
                      <a:r>
                        <a:rPr lang="en-US" sz="1800" b="0" dirty="0" smtClean="0">
                          <a:solidFill>
                            <a:srgbClr val="FF0000"/>
                          </a:solidFill>
                          <a:latin typeface="Times New Roman"/>
                          <a:ea typeface="Calibri"/>
                          <a:cs typeface="Arial"/>
                        </a:rPr>
                        <a:t>f </a:t>
                      </a:r>
                      <a:r>
                        <a:rPr lang="en-US" sz="1800" b="0" dirty="0">
                          <a:solidFill>
                            <a:srgbClr val="FF0000"/>
                          </a:solidFill>
                          <a:latin typeface="Times New Roman"/>
                          <a:ea typeface="Calibri"/>
                          <a:cs typeface="Arial"/>
                        </a:rPr>
                        <a:t>g</a:t>
                      </a:r>
                      <a:r>
                        <a:rPr lang="en-US" sz="1800" b="0" dirty="0" smtClean="0">
                          <a:solidFill>
                            <a:srgbClr val="FF0000"/>
                          </a:solidFill>
                          <a:latin typeface="Times New Roman"/>
                          <a:ea typeface="Calibri"/>
                          <a:cs typeface="Arial"/>
                        </a:rPr>
                        <a:t>lucose</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which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s </a:t>
                      </a:r>
                      <a:r>
                        <a:rPr lang="en-US" sz="1800" b="0" dirty="0">
                          <a:solidFill>
                            <a:srgbClr val="FF0000"/>
                          </a:solidFill>
                          <a:latin typeface="Times New Roman"/>
                          <a:ea typeface="Calibri"/>
                          <a:cs typeface="Arial"/>
                        </a:rPr>
                        <a:t>h</a:t>
                      </a:r>
                      <a:r>
                        <a:rPr lang="en-US" sz="1800" b="0" dirty="0" smtClean="0">
                          <a:solidFill>
                            <a:srgbClr val="FF0000"/>
                          </a:solidFill>
                          <a:latin typeface="Times New Roman"/>
                          <a:ea typeface="Calibri"/>
                          <a:cs typeface="Arial"/>
                        </a:rPr>
                        <a:t>ydrolyzed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y animals </a:t>
                      </a:r>
                      <a:r>
                        <a:rPr lang="en-US" sz="1800" b="0" dirty="0">
                          <a:solidFill>
                            <a:srgbClr val="FF0000"/>
                          </a:solidFill>
                          <a:latin typeface="Times New Roman"/>
                          <a:ea typeface="Calibri"/>
                          <a:cs typeface="Arial"/>
                        </a:rPr>
                        <a:t>w</a:t>
                      </a:r>
                      <a:r>
                        <a:rPr lang="en-US" sz="1800" b="0" dirty="0" smtClean="0">
                          <a:solidFill>
                            <a:srgbClr val="FF0000"/>
                          </a:solidFill>
                          <a:latin typeface="Times New Roman"/>
                          <a:ea typeface="Calibri"/>
                          <a:cs typeface="Arial"/>
                        </a:rPr>
                        <a:t>hen </a:t>
                      </a:r>
                      <a:r>
                        <a:rPr lang="en-US" sz="1800" b="0" dirty="0">
                          <a:solidFill>
                            <a:srgbClr val="FF0000"/>
                          </a:solidFill>
                          <a:latin typeface="Times New Roman"/>
                          <a:ea typeface="Calibri"/>
                          <a:cs typeface="Arial"/>
                        </a:rPr>
                        <a:t>g</a:t>
                      </a:r>
                      <a:r>
                        <a:rPr lang="en-US" sz="1800" b="0" dirty="0" smtClean="0">
                          <a:solidFill>
                            <a:srgbClr val="FF0000"/>
                          </a:solidFill>
                          <a:latin typeface="Times New Roman"/>
                          <a:ea typeface="Calibri"/>
                          <a:cs typeface="Arial"/>
                        </a:rPr>
                        <a:t>lucose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s </a:t>
                      </a:r>
                      <a:r>
                        <a:rPr lang="en-US" sz="1800" b="0" dirty="0">
                          <a:solidFill>
                            <a:srgbClr val="FF0000"/>
                          </a:solidFill>
                          <a:latin typeface="Times New Roman"/>
                          <a:ea typeface="Calibri"/>
                          <a:cs typeface="Arial"/>
                        </a:rPr>
                        <a:t>n</a:t>
                      </a:r>
                      <a:r>
                        <a:rPr lang="en-US" sz="1800" b="0" dirty="0" smtClean="0">
                          <a:solidFill>
                            <a:srgbClr val="FF0000"/>
                          </a:solidFill>
                          <a:latin typeface="Times New Roman"/>
                          <a:ea typeface="Calibri"/>
                          <a:cs typeface="Arial"/>
                        </a:rPr>
                        <a:t>eeded</a:t>
                      </a:r>
                      <a:r>
                        <a:rPr lang="en-US" sz="1800" b="1" dirty="0" smtClean="0">
                          <a:solidFill>
                            <a:srgbClr val="FF0000"/>
                          </a:solidFill>
                          <a:latin typeface="Times New Roman"/>
                          <a:ea typeface="Calibri"/>
                          <a:cs typeface="Arial"/>
                        </a:rPr>
                        <a:t> </a:t>
                      </a:r>
                      <a:endParaRPr lang="en-US" sz="180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الجلايكوجين</a:t>
                      </a:r>
                      <a:r>
                        <a:rPr lang="ar-SA" sz="1800" b="0" dirty="0">
                          <a:latin typeface="Calibri"/>
                          <a:ea typeface="Calibri"/>
                          <a:cs typeface="Times New Roman"/>
                        </a:rPr>
                        <a:t> أو النشا </a:t>
                      </a:r>
                      <a:r>
                        <a:rPr lang="ar-SA" sz="1800" b="0" dirty="0" err="1">
                          <a:latin typeface="Calibri"/>
                          <a:ea typeface="Calibri"/>
                          <a:cs typeface="Times New Roman"/>
                        </a:rPr>
                        <a:t>الحيوانيعبارة</a:t>
                      </a:r>
                      <a:r>
                        <a:rPr lang="ar-SA" sz="1800" b="0" dirty="0">
                          <a:latin typeface="Calibri"/>
                          <a:ea typeface="Calibri"/>
                          <a:cs typeface="Times New Roman"/>
                        </a:rPr>
                        <a:t> عن </a:t>
                      </a:r>
                      <a:r>
                        <a:rPr lang="ar-SA" sz="1800" b="0" dirty="0" err="1">
                          <a:latin typeface="Calibri"/>
                          <a:ea typeface="Calibri"/>
                          <a:cs typeface="Times New Roman"/>
                        </a:rPr>
                        <a:t>سكرمتعدد</a:t>
                      </a:r>
                      <a:r>
                        <a:rPr lang="ar-SA" sz="1800" b="0" dirty="0">
                          <a:latin typeface="Calibri"/>
                          <a:ea typeface="Calibri"/>
                          <a:cs typeface="Times New Roman"/>
                        </a:rPr>
                        <a:t> تخزيني ويتكون من الجلوكوز  ، وتحلل الحيوانات </a:t>
                      </a:r>
                      <a:r>
                        <a:rPr lang="ar-SA" sz="1800" b="0" dirty="0" err="1">
                          <a:latin typeface="Calibri"/>
                          <a:ea typeface="Calibri"/>
                          <a:cs typeface="Times New Roman"/>
                        </a:rPr>
                        <a:t>الجلايكوجين</a:t>
                      </a:r>
                      <a:r>
                        <a:rPr lang="ar-SA" sz="1800" b="0" dirty="0">
                          <a:latin typeface="Calibri"/>
                          <a:ea typeface="Calibri"/>
                          <a:cs typeface="Times New Roman"/>
                        </a:rPr>
                        <a:t> عند الحاجة إلى الجلوكوز</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81">
                <a:tc>
                  <a:txBody>
                    <a:bodyPr/>
                    <a:lstStyle/>
                    <a:p>
                      <a:pPr marL="90170" algn="l">
                        <a:lnSpc>
                          <a:spcPct val="115000"/>
                        </a:lnSpc>
                        <a:spcAft>
                          <a:spcPts val="0"/>
                        </a:spcAft>
                      </a:pPr>
                      <a:r>
                        <a:rPr lang="en-US" sz="1800" b="1" dirty="0">
                          <a:solidFill>
                            <a:srgbClr val="FF0000"/>
                          </a:solidFill>
                          <a:latin typeface="Times New Roman"/>
                          <a:ea typeface="Calibri"/>
                          <a:cs typeface="Arial"/>
                        </a:rPr>
                        <a:t>Cellulose </a:t>
                      </a:r>
                      <a:r>
                        <a:rPr lang="en-US" sz="1800" b="0" dirty="0" smtClean="0">
                          <a:solidFill>
                            <a:srgbClr val="FF0000"/>
                          </a:solidFill>
                          <a:latin typeface="Times New Roman"/>
                          <a:ea typeface="Calibri"/>
                          <a:cs typeface="Arial"/>
                        </a:rPr>
                        <a:t>is a </a:t>
                      </a:r>
                      <a:r>
                        <a:rPr lang="en-US" sz="1800" b="0" dirty="0">
                          <a:solidFill>
                            <a:srgbClr val="FF0000"/>
                          </a:solidFill>
                          <a:latin typeface="Times New Roman"/>
                          <a:ea typeface="Calibri"/>
                          <a:cs typeface="Arial"/>
                        </a:rPr>
                        <a:t>p</a:t>
                      </a:r>
                      <a:r>
                        <a:rPr lang="en-US" sz="1800" b="0" dirty="0" smtClean="0">
                          <a:solidFill>
                            <a:srgbClr val="FF0000"/>
                          </a:solidFill>
                          <a:latin typeface="Times New Roman"/>
                          <a:ea typeface="Calibri"/>
                          <a:cs typeface="Arial"/>
                        </a:rPr>
                        <a:t>olymer of glucose that forms </a:t>
                      </a:r>
                      <a:r>
                        <a:rPr lang="en-US" sz="1800" b="0" dirty="0">
                          <a:solidFill>
                            <a:srgbClr val="FF0000"/>
                          </a:solidFill>
                          <a:latin typeface="Times New Roman"/>
                          <a:ea typeface="Calibri"/>
                          <a:cs typeface="Arial"/>
                        </a:rPr>
                        <a:t>p</a:t>
                      </a:r>
                      <a:r>
                        <a:rPr lang="en-US" sz="1800" b="0" dirty="0" smtClean="0">
                          <a:solidFill>
                            <a:srgbClr val="FF0000"/>
                          </a:solidFill>
                          <a:latin typeface="Times New Roman"/>
                          <a:ea typeface="Calibri"/>
                          <a:cs typeface="Arial"/>
                        </a:rPr>
                        <a:t>lant </a:t>
                      </a:r>
                      <a:r>
                        <a:rPr lang="en-US" sz="1800" b="0" dirty="0">
                          <a:solidFill>
                            <a:srgbClr val="FF0000"/>
                          </a:solidFill>
                          <a:latin typeface="Times New Roman"/>
                          <a:ea typeface="Calibri"/>
                          <a:cs typeface="Arial"/>
                        </a:rPr>
                        <a:t>c</a:t>
                      </a:r>
                      <a:r>
                        <a:rPr lang="en-US" sz="1800" b="0" dirty="0" smtClean="0">
                          <a:solidFill>
                            <a:srgbClr val="FF0000"/>
                          </a:solidFill>
                          <a:latin typeface="Times New Roman"/>
                          <a:ea typeface="Calibri"/>
                          <a:cs typeface="Arial"/>
                        </a:rPr>
                        <a:t>ell </a:t>
                      </a:r>
                      <a:r>
                        <a:rPr lang="en-US" sz="1800" b="0" dirty="0">
                          <a:solidFill>
                            <a:srgbClr val="FF0000"/>
                          </a:solidFill>
                          <a:latin typeface="Times New Roman"/>
                          <a:ea typeface="Calibri"/>
                          <a:cs typeface="Arial"/>
                        </a:rPr>
                        <a:t>w</a:t>
                      </a:r>
                      <a:r>
                        <a:rPr lang="en-US" sz="1800" b="0" dirty="0" smtClean="0">
                          <a:solidFill>
                            <a:srgbClr val="FF0000"/>
                          </a:solidFill>
                          <a:latin typeface="Times New Roman"/>
                          <a:ea typeface="Calibri"/>
                          <a:cs typeface="Arial"/>
                        </a:rPr>
                        <a:t>alls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السيليلوز</a:t>
                      </a:r>
                      <a:r>
                        <a:rPr lang="ar-SA" sz="1800" b="0" dirty="0">
                          <a:latin typeface="Calibri"/>
                          <a:ea typeface="Calibri"/>
                          <a:cs typeface="Times New Roman"/>
                        </a:rPr>
                        <a:t> عبارة عن </a:t>
                      </a:r>
                      <a:r>
                        <a:rPr lang="ar-SA" sz="1800" b="0" dirty="0" err="1">
                          <a:latin typeface="Calibri"/>
                          <a:ea typeface="Calibri"/>
                          <a:cs typeface="Times New Roman"/>
                        </a:rPr>
                        <a:t>بوليمير</a:t>
                      </a:r>
                      <a:r>
                        <a:rPr lang="ar-SA" sz="1800" b="0" dirty="0">
                          <a:latin typeface="Calibri"/>
                          <a:ea typeface="Calibri"/>
                          <a:cs typeface="Times New Roman"/>
                        </a:rPr>
                        <a:t> جلوكوزي يكون جدر الخلايا في النباتات</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127">
                <a:tc>
                  <a:txBody>
                    <a:bodyPr/>
                    <a:lstStyle/>
                    <a:p>
                      <a:pPr marL="90170" algn="l">
                        <a:lnSpc>
                          <a:spcPts val="2160"/>
                        </a:lnSpc>
                        <a:spcAft>
                          <a:spcPts val="0"/>
                        </a:spcAft>
                      </a:pPr>
                      <a:r>
                        <a:rPr lang="en-US" sz="1800" b="1" dirty="0">
                          <a:solidFill>
                            <a:srgbClr val="FF0000"/>
                          </a:solidFill>
                          <a:latin typeface="Times New Roman"/>
                          <a:ea typeface="Calibri"/>
                          <a:cs typeface="Arial"/>
                        </a:rPr>
                        <a:t>Chitin </a:t>
                      </a:r>
                      <a:r>
                        <a:rPr lang="en-US" sz="1800" b="0" dirty="0" smtClean="0">
                          <a:solidFill>
                            <a:srgbClr val="FF0000"/>
                          </a:solidFill>
                          <a:latin typeface="Times New Roman"/>
                          <a:ea typeface="Calibri"/>
                          <a:cs typeface="Arial"/>
                        </a:rPr>
                        <a:t>is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 </a:t>
                      </a:r>
                      <a:r>
                        <a:rPr lang="en-US" sz="1800" b="0" dirty="0">
                          <a:solidFill>
                            <a:srgbClr val="FF0000"/>
                          </a:solidFill>
                          <a:latin typeface="Times New Roman"/>
                          <a:ea typeface="Calibri"/>
                          <a:cs typeface="Arial"/>
                        </a:rPr>
                        <a:t>p</a:t>
                      </a:r>
                      <a:r>
                        <a:rPr lang="en-US" sz="1800" b="0" dirty="0" smtClean="0">
                          <a:solidFill>
                            <a:srgbClr val="FF0000"/>
                          </a:solidFill>
                          <a:latin typeface="Times New Roman"/>
                          <a:ea typeface="Calibri"/>
                          <a:cs typeface="Arial"/>
                        </a:rPr>
                        <a:t>olysaccharide </a:t>
                      </a:r>
                      <a:r>
                        <a:rPr lang="en-US" sz="1800" b="0" dirty="0">
                          <a:solidFill>
                            <a:srgbClr val="FF0000"/>
                          </a:solidFill>
                          <a:latin typeface="Times New Roman"/>
                          <a:ea typeface="Calibri"/>
                          <a:cs typeface="Arial"/>
                        </a:rPr>
                        <a:t>u</a:t>
                      </a:r>
                      <a:r>
                        <a:rPr lang="en-US" sz="1800" b="0" dirty="0" smtClean="0">
                          <a:solidFill>
                            <a:srgbClr val="FF0000"/>
                          </a:solidFill>
                          <a:latin typeface="Times New Roman"/>
                          <a:ea typeface="Calibri"/>
                          <a:cs typeface="Arial"/>
                        </a:rPr>
                        <a:t>sed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y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nsects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nd </a:t>
                      </a:r>
                      <a:r>
                        <a:rPr lang="en-US" sz="1800" b="0" dirty="0">
                          <a:solidFill>
                            <a:srgbClr val="FF0000"/>
                          </a:solidFill>
                          <a:latin typeface="Times New Roman"/>
                          <a:ea typeface="Calibri"/>
                          <a:cs typeface="Arial"/>
                        </a:rPr>
                        <a:t>c</a:t>
                      </a:r>
                      <a:r>
                        <a:rPr lang="en-US" sz="1800" b="0" dirty="0" smtClean="0">
                          <a:solidFill>
                            <a:srgbClr val="FF0000"/>
                          </a:solidFill>
                          <a:latin typeface="Times New Roman"/>
                          <a:ea typeface="Calibri"/>
                          <a:cs typeface="Arial"/>
                        </a:rPr>
                        <a:t>rustaceans to </a:t>
                      </a:r>
                      <a:r>
                        <a:rPr lang="en-US" sz="1800" b="0" dirty="0">
                          <a:solidFill>
                            <a:srgbClr val="FF0000"/>
                          </a:solidFill>
                          <a:latin typeface="Times New Roman"/>
                          <a:ea typeface="Calibri"/>
                          <a:cs typeface="Arial"/>
                        </a:rPr>
                        <a:t>b</a:t>
                      </a:r>
                      <a:r>
                        <a:rPr lang="en-US" sz="1800" b="0" dirty="0" smtClean="0">
                          <a:solidFill>
                            <a:srgbClr val="FF0000"/>
                          </a:solidFill>
                          <a:latin typeface="Times New Roman"/>
                          <a:ea typeface="Calibri"/>
                          <a:cs typeface="Arial"/>
                        </a:rPr>
                        <a:t>uild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n </a:t>
                      </a:r>
                      <a:r>
                        <a:rPr lang="en-US" sz="1800" b="0" dirty="0">
                          <a:solidFill>
                            <a:srgbClr val="FF0000"/>
                          </a:solidFill>
                          <a:latin typeface="Times New Roman"/>
                          <a:ea typeface="Calibri"/>
                          <a:cs typeface="Arial"/>
                        </a:rPr>
                        <a:t>e</a:t>
                      </a:r>
                      <a:r>
                        <a:rPr lang="en-US" sz="1800" b="0" dirty="0" smtClean="0">
                          <a:solidFill>
                            <a:srgbClr val="FF0000"/>
                          </a:solidFill>
                          <a:latin typeface="Times New Roman"/>
                          <a:ea typeface="Calibri"/>
                          <a:cs typeface="Arial"/>
                        </a:rPr>
                        <a:t>xoskeleton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الكايتين</a:t>
                      </a:r>
                      <a:r>
                        <a:rPr lang="ar-SA" sz="1800" b="0" dirty="0">
                          <a:latin typeface="Calibri"/>
                          <a:ea typeface="Calibri"/>
                          <a:cs typeface="Times New Roman"/>
                        </a:rPr>
                        <a:t> عبارة عن سكر متعدد تستخدمه الحشرات والقشريات لبناء هياكلها الخارجية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7502">
                <a:tc>
                  <a:txBody>
                    <a:bodyPr/>
                    <a:lstStyle/>
                    <a:p>
                      <a:pPr marL="90170" algn="l">
                        <a:lnSpc>
                          <a:spcPts val="2160"/>
                        </a:lnSpc>
                        <a:spcAft>
                          <a:spcPts val="0"/>
                        </a:spcAft>
                      </a:pPr>
                      <a:r>
                        <a:rPr lang="en-US" sz="1800" b="1" dirty="0">
                          <a:solidFill>
                            <a:srgbClr val="FF0000"/>
                          </a:solidFill>
                          <a:latin typeface="Times New Roman"/>
                          <a:ea typeface="Calibri"/>
                          <a:cs typeface="Arial"/>
                        </a:rPr>
                        <a:t>Lipids </a:t>
                      </a:r>
                      <a:r>
                        <a:rPr lang="en-US" sz="1800" b="0" dirty="0" smtClean="0">
                          <a:solidFill>
                            <a:srgbClr val="FF0000"/>
                          </a:solidFill>
                          <a:latin typeface="Times New Roman"/>
                          <a:ea typeface="Calibri"/>
                          <a:cs typeface="Arial"/>
                        </a:rPr>
                        <a:t>are water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nsoluble </a:t>
                      </a:r>
                      <a:r>
                        <a:rPr lang="en-US" sz="1800" b="0" dirty="0">
                          <a:solidFill>
                            <a:srgbClr val="FF0000"/>
                          </a:solidFill>
                          <a:latin typeface="Times New Roman"/>
                          <a:ea typeface="Calibri"/>
                          <a:cs typeface="Arial"/>
                        </a:rPr>
                        <a:t>(Hydrophobic, </a:t>
                      </a:r>
                      <a:r>
                        <a:rPr lang="en-US" sz="1800" b="0" dirty="0" smtClean="0">
                          <a:solidFill>
                            <a:srgbClr val="FF0000"/>
                          </a:solidFill>
                          <a:latin typeface="Times New Roman"/>
                          <a:ea typeface="Calibri"/>
                          <a:cs typeface="Arial"/>
                        </a:rPr>
                        <a:t>or water hating) compounds </a:t>
                      </a:r>
                      <a:r>
                        <a:rPr lang="en-US" sz="1800" b="0" dirty="0">
                          <a:solidFill>
                            <a:srgbClr val="FF0000"/>
                          </a:solidFill>
                          <a:latin typeface="Times New Roman"/>
                          <a:ea typeface="Calibri"/>
                          <a:cs typeface="Arial"/>
                        </a:rPr>
                        <a:t>t</a:t>
                      </a:r>
                      <a:r>
                        <a:rPr lang="en-US" sz="1800" b="0" dirty="0" smtClean="0">
                          <a:solidFill>
                            <a:srgbClr val="FF0000"/>
                          </a:solidFill>
                          <a:latin typeface="Times New Roman"/>
                          <a:ea typeface="Calibri"/>
                          <a:cs typeface="Arial"/>
                        </a:rPr>
                        <a:t>hat </a:t>
                      </a:r>
                      <a:r>
                        <a:rPr lang="en-US" sz="1800" b="0" dirty="0">
                          <a:solidFill>
                            <a:srgbClr val="FF0000"/>
                          </a:solidFill>
                          <a:latin typeface="Times New Roman"/>
                          <a:ea typeface="Calibri"/>
                          <a:cs typeface="Arial"/>
                        </a:rPr>
                        <a:t>a</a:t>
                      </a:r>
                      <a:r>
                        <a:rPr lang="en-US" sz="1800" b="0" dirty="0" smtClean="0">
                          <a:solidFill>
                            <a:srgbClr val="FF0000"/>
                          </a:solidFill>
                          <a:latin typeface="Times New Roman"/>
                          <a:ea typeface="Calibri"/>
                          <a:cs typeface="Arial"/>
                        </a:rPr>
                        <a:t>re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mportant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n </a:t>
                      </a:r>
                      <a:r>
                        <a:rPr lang="en-US" sz="1800" b="0" dirty="0">
                          <a:solidFill>
                            <a:srgbClr val="FF0000"/>
                          </a:solidFill>
                          <a:latin typeface="Times New Roman"/>
                          <a:ea typeface="Calibri"/>
                          <a:cs typeface="Arial"/>
                        </a:rPr>
                        <a:t>e</a:t>
                      </a:r>
                      <a:r>
                        <a:rPr lang="en-US" sz="1800" b="0" dirty="0" smtClean="0">
                          <a:solidFill>
                            <a:srgbClr val="FF0000"/>
                          </a:solidFill>
                          <a:latin typeface="Times New Roman"/>
                          <a:ea typeface="Calibri"/>
                          <a:cs typeface="Arial"/>
                        </a:rPr>
                        <a:t>nergy storage They contain twice as much energy as a polysaccharide</a:t>
                      </a:r>
                      <a:r>
                        <a:rPr lang="en-US" sz="1800" b="1" dirty="0" smtClean="0">
                          <a:solidFill>
                            <a:srgbClr val="FF0000"/>
                          </a:solidFill>
                          <a:latin typeface="Times New Roman"/>
                          <a:ea typeface="Calibri"/>
                          <a:cs typeface="Arial"/>
                        </a:rPr>
                        <a:t> </a:t>
                      </a:r>
                      <a:endParaRPr lang="en-US" sz="180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اللبيدات هي مركبات لا تذوب في الماء (كارهة للماء) ، وهي هامة في تخزين </a:t>
                      </a:r>
                      <a:r>
                        <a:rPr lang="ar-SA" sz="1800" b="0" dirty="0" smtClean="0">
                          <a:latin typeface="Calibri"/>
                          <a:ea typeface="Calibri"/>
                          <a:cs typeface="Times New Roman"/>
                        </a:rPr>
                        <a:t>الطاقة</a:t>
                      </a:r>
                      <a:r>
                        <a:rPr lang="en-US" sz="1800" b="0" baseline="0" dirty="0" smtClean="0">
                          <a:latin typeface="Calibri"/>
                          <a:ea typeface="Calibri"/>
                          <a:cs typeface="Arial"/>
                        </a:rPr>
                        <a:t> </a:t>
                      </a:r>
                      <a:r>
                        <a:rPr lang="en-US" sz="2000" b="0" baseline="0" dirty="0" smtClean="0">
                          <a:latin typeface="Calibri"/>
                          <a:ea typeface="Calibri"/>
                          <a:cs typeface="Arial"/>
                        </a:rPr>
                        <a:t>.</a:t>
                      </a:r>
                      <a:r>
                        <a:rPr lang="ar-SA" sz="1800" b="0" dirty="0" smtClean="0">
                          <a:latin typeface="Calibri"/>
                          <a:ea typeface="Calibri"/>
                          <a:cs typeface="Times New Roman"/>
                        </a:rPr>
                        <a:t>تحتوي </a:t>
                      </a:r>
                      <a:r>
                        <a:rPr lang="ar-SA" sz="1800" b="0" dirty="0">
                          <a:latin typeface="Calibri"/>
                          <a:ea typeface="Calibri"/>
                          <a:cs typeface="Times New Roman"/>
                        </a:rPr>
                        <a:t>على ضعف الطاقة الموجودة في السكاكر المتعددة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81">
                <a:tc>
                  <a:txBody>
                    <a:bodyPr/>
                    <a:lstStyle/>
                    <a:p>
                      <a:pPr marL="90170" algn="l">
                        <a:lnSpc>
                          <a:spcPct val="115000"/>
                        </a:lnSpc>
                        <a:spcAft>
                          <a:spcPts val="0"/>
                        </a:spcAft>
                      </a:pPr>
                      <a:r>
                        <a:rPr lang="en-US" sz="1800" b="1" dirty="0">
                          <a:solidFill>
                            <a:srgbClr val="FF0000"/>
                          </a:solidFill>
                          <a:latin typeface="Times New Roman"/>
                          <a:ea typeface="Calibri"/>
                          <a:cs typeface="Arial"/>
                        </a:rPr>
                        <a:t>Fats </a:t>
                      </a:r>
                      <a:r>
                        <a:rPr lang="en-US" sz="1800" b="0" dirty="0" smtClean="0">
                          <a:solidFill>
                            <a:srgbClr val="FF0000"/>
                          </a:solidFill>
                          <a:latin typeface="Times New Roman"/>
                          <a:ea typeface="Calibri"/>
                          <a:cs typeface="Arial"/>
                        </a:rPr>
                        <a:t>are lipids made from glycerol and fatty acids</a:t>
                      </a:r>
                      <a:r>
                        <a:rPr lang="en-US" sz="1800" b="1" dirty="0" smtClean="0">
                          <a:solidFill>
                            <a:srgbClr val="FF0000"/>
                          </a:solidFill>
                          <a:latin typeface="Times New Roman"/>
                          <a:ea typeface="Calibri"/>
                          <a:cs typeface="Arial"/>
                        </a:rPr>
                        <a:t> </a:t>
                      </a:r>
                      <a:endParaRPr lang="en-US" sz="180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الدهون (السمن والزبدة والزيت) نوع من اللبيدات مكونة من جليسيرول وأحماض دهنية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81">
                <a:tc>
                  <a:txBody>
                    <a:bodyPr/>
                    <a:lstStyle/>
                    <a:p>
                      <a:pPr marL="90170" algn="l">
                        <a:lnSpc>
                          <a:spcPct val="115000"/>
                        </a:lnSpc>
                        <a:spcAft>
                          <a:spcPts val="0"/>
                        </a:spcAft>
                      </a:pPr>
                      <a:r>
                        <a:rPr lang="en-US" sz="1800" b="1" dirty="0">
                          <a:solidFill>
                            <a:srgbClr val="FF0000"/>
                          </a:solidFill>
                          <a:latin typeface="Times New Roman"/>
                          <a:ea typeface="Calibri"/>
                          <a:cs typeface="Arial"/>
                        </a:rPr>
                        <a:t>Unsaturated Fats </a:t>
                      </a:r>
                      <a:r>
                        <a:rPr lang="en-US" sz="1800" b="0" dirty="0" smtClean="0">
                          <a:solidFill>
                            <a:srgbClr val="FF0000"/>
                          </a:solidFill>
                          <a:latin typeface="Times New Roman"/>
                          <a:ea typeface="Calibri"/>
                          <a:cs typeface="Arial"/>
                        </a:rPr>
                        <a:t>: they have fewer than </a:t>
                      </a:r>
                      <a:r>
                        <a:rPr lang="en-US" sz="1800" b="0" dirty="0">
                          <a:solidFill>
                            <a:srgbClr val="FF0000"/>
                          </a:solidFill>
                          <a:latin typeface="Times New Roman"/>
                          <a:ea typeface="Calibri"/>
                          <a:cs typeface="Arial"/>
                        </a:rPr>
                        <a:t>t</a:t>
                      </a:r>
                      <a:r>
                        <a:rPr lang="en-US" sz="1800" b="0" dirty="0" smtClean="0">
                          <a:solidFill>
                            <a:srgbClr val="FF0000"/>
                          </a:solidFill>
                          <a:latin typeface="Times New Roman"/>
                          <a:ea typeface="Calibri"/>
                          <a:cs typeface="Arial"/>
                        </a:rPr>
                        <a:t>he </a:t>
                      </a:r>
                      <a:r>
                        <a:rPr lang="en-US" sz="1800" b="0" dirty="0">
                          <a:solidFill>
                            <a:srgbClr val="FF0000"/>
                          </a:solidFill>
                          <a:latin typeface="Times New Roman"/>
                          <a:ea typeface="Calibri"/>
                          <a:cs typeface="Arial"/>
                        </a:rPr>
                        <a:t>m</a:t>
                      </a:r>
                      <a:r>
                        <a:rPr lang="en-US" sz="1800" b="0" dirty="0" smtClean="0">
                          <a:solidFill>
                            <a:srgbClr val="FF0000"/>
                          </a:solidFill>
                          <a:latin typeface="Times New Roman"/>
                          <a:ea typeface="Calibri"/>
                          <a:cs typeface="Arial"/>
                        </a:rPr>
                        <a:t>aximum </a:t>
                      </a:r>
                      <a:r>
                        <a:rPr lang="en-US" sz="1800" b="0" dirty="0">
                          <a:solidFill>
                            <a:srgbClr val="FF0000"/>
                          </a:solidFill>
                          <a:latin typeface="Times New Roman"/>
                          <a:ea typeface="Calibri"/>
                          <a:cs typeface="Arial"/>
                        </a:rPr>
                        <a:t>n</a:t>
                      </a:r>
                      <a:r>
                        <a:rPr lang="en-US" sz="1800" b="0" dirty="0" smtClean="0">
                          <a:solidFill>
                            <a:srgbClr val="FF0000"/>
                          </a:solidFill>
                          <a:latin typeface="Times New Roman"/>
                          <a:ea typeface="Calibri"/>
                          <a:cs typeface="Arial"/>
                        </a:rPr>
                        <a:t>umber of </a:t>
                      </a:r>
                      <a:r>
                        <a:rPr lang="en-US" sz="1800" b="0" dirty="0" err="1" smtClean="0">
                          <a:solidFill>
                            <a:srgbClr val="FF0000"/>
                          </a:solidFill>
                          <a:latin typeface="Times New Roman"/>
                          <a:ea typeface="Calibri"/>
                          <a:cs typeface="Arial"/>
                        </a:rPr>
                        <a:t>hydrogensn</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تسمى هذه المركبات بالدهون غير المشبعة لأنها تحتوى على عدد أقل من العدد الكلي للهيدروجين</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363538" y="457200"/>
          <a:ext cx="8607425" cy="280988"/>
        </p:xfrm>
        <a:graphic>
          <a:graphicData uri="http://schemas.openxmlformats.org/drawingml/2006/table">
            <a:tbl>
              <a:tblPr/>
              <a:tblGrid>
                <a:gridCol w="3962400"/>
                <a:gridCol w="4645025"/>
              </a:tblGrid>
              <a:tr h="280988">
                <a:tc>
                  <a:txBody>
                    <a:bodyPr/>
                    <a:lstStyle/>
                    <a:p>
                      <a:pPr marL="87313" marR="0" lvl="0" indent="0" algn="ctr" defTabSz="914400" rtl="0"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Times New Roman" pitchFamily="18" charset="0"/>
                          <a:cs typeface="Arial" pitchFamily="34" charset="0"/>
                        </a:rPr>
                        <a:t>تعريف المصطلـــــح</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ctr" defTabSz="914400" rtl="1"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المصطلــــــــــــــح</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07975" y="838200"/>
          <a:ext cx="8607425" cy="5701186"/>
        </p:xfrm>
        <a:graphic>
          <a:graphicData uri="http://schemas.openxmlformats.org/drawingml/2006/table">
            <a:tbl>
              <a:tblPr/>
              <a:tblGrid>
                <a:gridCol w="3962859"/>
                <a:gridCol w="4644566"/>
              </a:tblGrid>
              <a:tr h="653698">
                <a:tc>
                  <a:txBody>
                    <a:bodyPr/>
                    <a:lstStyle/>
                    <a:p>
                      <a:pPr marL="90170" algn="l" rtl="0">
                        <a:lnSpc>
                          <a:spcPct val="115000"/>
                        </a:lnSpc>
                        <a:spcAft>
                          <a:spcPts val="0"/>
                        </a:spcAft>
                      </a:pPr>
                      <a:r>
                        <a:rPr lang="en-US" sz="1800" b="1" dirty="0">
                          <a:solidFill>
                            <a:srgbClr val="FF0000"/>
                          </a:solidFill>
                          <a:latin typeface="Times New Roman"/>
                          <a:ea typeface="Calibri"/>
                          <a:cs typeface="Arial"/>
                        </a:rPr>
                        <a:t>Fats </a:t>
                      </a:r>
                      <a:r>
                        <a:rPr lang="en-US" sz="1800" b="0" dirty="0" smtClean="0">
                          <a:solidFill>
                            <a:srgbClr val="FF0000"/>
                          </a:solidFill>
                          <a:latin typeface="Times New Roman"/>
                          <a:ea typeface="Calibri"/>
                          <a:cs typeface="Arial"/>
                        </a:rPr>
                        <a:t>with the maximum number of </a:t>
                      </a:r>
                      <a:r>
                        <a:rPr lang="en-US" sz="1800" b="0" dirty="0" err="1" smtClean="0">
                          <a:solidFill>
                            <a:srgbClr val="FF0000"/>
                          </a:solidFill>
                          <a:latin typeface="Times New Roman"/>
                          <a:ea typeface="Calibri"/>
                          <a:cs typeface="Arial"/>
                        </a:rPr>
                        <a:t>hydrogens</a:t>
                      </a:r>
                      <a:r>
                        <a:rPr lang="en-US" sz="1800" b="0" dirty="0" smtClean="0">
                          <a:solidFill>
                            <a:srgbClr val="FF0000"/>
                          </a:solidFill>
                          <a:latin typeface="Times New Roman"/>
                          <a:ea typeface="Calibri"/>
                          <a:cs typeface="Arial"/>
                        </a:rPr>
                        <a:t> are called saturated fats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تسمى الدهون المحتوية على العدد الكلي للهيدروجين بالدهون المشبعة (لا يوجد </a:t>
                      </a:r>
                      <a:r>
                        <a:rPr lang="ar-SA" sz="1800" b="0" dirty="0" err="1">
                          <a:latin typeface="Calibri"/>
                          <a:ea typeface="Calibri"/>
                          <a:cs typeface="Times New Roman"/>
                        </a:rPr>
                        <a:t>بها</a:t>
                      </a:r>
                      <a:r>
                        <a:rPr lang="ar-SA" sz="1800" b="0" dirty="0">
                          <a:latin typeface="Calibri"/>
                          <a:ea typeface="Calibri"/>
                          <a:cs typeface="Times New Roman"/>
                        </a:rPr>
                        <a:t> روابط ثنائية بين </a:t>
                      </a:r>
                      <a:r>
                        <a:rPr lang="ar-SA" sz="1800" b="0" dirty="0" err="1">
                          <a:latin typeface="Calibri"/>
                          <a:ea typeface="Calibri"/>
                          <a:cs typeface="Times New Roman"/>
                        </a:rPr>
                        <a:t>ذرات</a:t>
                      </a:r>
                      <a:r>
                        <a:rPr lang="ar-SA" sz="1800" b="0" dirty="0">
                          <a:latin typeface="Calibri"/>
                          <a:ea typeface="Calibri"/>
                          <a:cs typeface="Times New Roman"/>
                        </a:rPr>
                        <a:t> الكربون)</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192">
                <a:tc>
                  <a:txBody>
                    <a:bodyPr/>
                    <a:lstStyle/>
                    <a:p>
                      <a:pPr marL="90170" algn="l" rtl="0">
                        <a:lnSpc>
                          <a:spcPct val="115000"/>
                        </a:lnSpc>
                        <a:spcAft>
                          <a:spcPts val="0"/>
                        </a:spcAft>
                      </a:pPr>
                      <a:r>
                        <a:rPr lang="en-US" sz="1800" b="1" dirty="0">
                          <a:solidFill>
                            <a:srgbClr val="FF0000"/>
                          </a:solidFill>
                          <a:latin typeface="Times New Roman"/>
                          <a:ea typeface="Calibri"/>
                          <a:cs typeface="Arial"/>
                        </a:rPr>
                        <a:t>Phospholipids </a:t>
                      </a:r>
                      <a:r>
                        <a:rPr lang="en-US" sz="1800" b="0" dirty="0" smtClean="0">
                          <a:solidFill>
                            <a:srgbClr val="FF0000"/>
                          </a:solidFill>
                          <a:latin typeface="Times New Roman"/>
                          <a:ea typeface="Calibri"/>
                          <a:cs typeface="Arial"/>
                        </a:rPr>
                        <a:t>are structurally similar to fats and are an important component of all cells </a:t>
                      </a:r>
                      <a:r>
                        <a:rPr lang="en-US" sz="1800" b="0" dirty="0" smtClean="0">
                          <a:solidFill>
                            <a:srgbClr val="FF0000"/>
                          </a:solidFill>
                          <a:latin typeface="Calibri"/>
                          <a:ea typeface="Calibri"/>
                          <a:cs typeface="Arial"/>
                        </a:rPr>
                        <a:t>.</a:t>
                      </a:r>
                      <a:r>
                        <a:rPr lang="en-US" sz="1800" b="0" baseline="0" dirty="0" smtClean="0">
                          <a:solidFill>
                            <a:srgbClr val="FF0000"/>
                          </a:solidFill>
                          <a:latin typeface="Calibri"/>
                          <a:ea typeface="Calibri"/>
                          <a:cs typeface="Arial"/>
                        </a:rPr>
                        <a:t> </a:t>
                      </a:r>
                      <a:r>
                        <a:rPr lang="en-US" sz="1800" b="0" baseline="0" dirty="0" smtClean="0">
                          <a:solidFill>
                            <a:srgbClr val="FF0000"/>
                          </a:solidFill>
                          <a:latin typeface="Times New Roman"/>
                          <a:ea typeface="Calibri"/>
                          <a:cs typeface="Arial"/>
                        </a:rPr>
                        <a:t>F</a:t>
                      </a:r>
                      <a:r>
                        <a:rPr lang="en-US" sz="1800" b="0" dirty="0" smtClean="0">
                          <a:solidFill>
                            <a:srgbClr val="FF0000"/>
                          </a:solidFill>
                          <a:latin typeface="Times New Roman"/>
                          <a:ea typeface="Calibri"/>
                          <a:cs typeface="Arial"/>
                        </a:rPr>
                        <a:t>or example</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they are a major part of cell membranes</a:t>
                      </a:r>
                      <a:r>
                        <a:rPr lang="en-US" sz="1800" b="0" dirty="0">
                          <a:solidFill>
                            <a:srgbClr val="FF0000"/>
                          </a:solidFill>
                          <a:latin typeface="Times New Roman"/>
                          <a:ea typeface="Calibri"/>
                          <a:cs typeface="Arial"/>
                        </a:rPr>
                        <a:t>, </a:t>
                      </a:r>
                      <a:r>
                        <a:rPr lang="en-US" sz="1800" b="0" dirty="0" smtClean="0">
                          <a:solidFill>
                            <a:srgbClr val="FF0000"/>
                          </a:solidFill>
                          <a:latin typeface="Times New Roman"/>
                          <a:ea typeface="Calibri"/>
                          <a:cs typeface="Arial"/>
                        </a:rPr>
                        <a:t>in which they cluster </a:t>
                      </a:r>
                      <a:r>
                        <a:rPr lang="en-US" sz="1800" b="0" dirty="0">
                          <a:solidFill>
                            <a:srgbClr val="FF0000"/>
                          </a:solidFill>
                          <a:latin typeface="Times New Roman"/>
                          <a:ea typeface="Calibri"/>
                          <a:cs typeface="Arial"/>
                        </a:rPr>
                        <a:t>i</a:t>
                      </a:r>
                      <a:r>
                        <a:rPr lang="en-US" sz="1800" b="0" dirty="0" smtClean="0">
                          <a:solidFill>
                            <a:srgbClr val="FF0000"/>
                          </a:solidFill>
                          <a:latin typeface="Times New Roman"/>
                          <a:ea typeface="Calibri"/>
                          <a:cs typeface="Arial"/>
                        </a:rPr>
                        <a:t>nto a </a:t>
                      </a:r>
                      <a:r>
                        <a:rPr lang="en-US" sz="1800" b="0" dirty="0" err="1">
                          <a:solidFill>
                            <a:srgbClr val="FF0000"/>
                          </a:solidFill>
                          <a:latin typeface="Times New Roman"/>
                          <a:ea typeface="Calibri"/>
                          <a:cs typeface="Arial"/>
                        </a:rPr>
                        <a:t>b</a:t>
                      </a:r>
                      <a:r>
                        <a:rPr lang="en-US" sz="1800" b="0" dirty="0" err="1" smtClean="0">
                          <a:solidFill>
                            <a:srgbClr val="FF0000"/>
                          </a:solidFill>
                          <a:latin typeface="Times New Roman"/>
                          <a:ea typeface="Calibri"/>
                          <a:cs typeface="Arial"/>
                        </a:rPr>
                        <a:t>ilayer</a:t>
                      </a:r>
                      <a:r>
                        <a:rPr lang="en-US" sz="1800" b="0" dirty="0" smtClean="0">
                          <a:solidFill>
                            <a:srgbClr val="FF0000"/>
                          </a:solidFill>
                          <a:latin typeface="Times New Roman"/>
                          <a:ea typeface="Calibri"/>
                          <a:cs typeface="Arial"/>
                        </a:rPr>
                        <a:t> </a:t>
                      </a:r>
                      <a:r>
                        <a:rPr lang="en-US" sz="1800" b="0" dirty="0">
                          <a:solidFill>
                            <a:srgbClr val="FF0000"/>
                          </a:solidFill>
                          <a:latin typeface="Times New Roman"/>
                          <a:ea typeface="Calibri"/>
                          <a:cs typeface="Arial"/>
                        </a:rPr>
                        <a:t>o</a:t>
                      </a:r>
                      <a:r>
                        <a:rPr lang="en-US" sz="1800" b="0" dirty="0" smtClean="0">
                          <a:solidFill>
                            <a:srgbClr val="FF0000"/>
                          </a:solidFill>
                          <a:latin typeface="Times New Roman"/>
                          <a:ea typeface="Calibri"/>
                          <a:cs typeface="Arial"/>
                        </a:rPr>
                        <a:t>f </a:t>
                      </a:r>
                      <a:r>
                        <a:rPr lang="en-US" sz="1800" b="0" dirty="0">
                          <a:solidFill>
                            <a:srgbClr val="FF0000"/>
                          </a:solidFill>
                          <a:latin typeface="Times New Roman"/>
                          <a:ea typeface="Calibri"/>
                          <a:cs typeface="Arial"/>
                        </a:rPr>
                        <a:t>p</a:t>
                      </a:r>
                      <a:r>
                        <a:rPr lang="en-US" sz="1800" b="0" dirty="0" smtClean="0">
                          <a:solidFill>
                            <a:srgbClr val="FF0000"/>
                          </a:solidFill>
                          <a:latin typeface="Times New Roman"/>
                          <a:ea typeface="Calibri"/>
                          <a:cs typeface="Arial"/>
                        </a:rPr>
                        <a:t>hospholipids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تشابه اللبيدات الفسفورية الدهون في تركيبها وهي  من المكونات الأساسية </a:t>
                      </a:r>
                      <a:r>
                        <a:rPr lang="ar-SA" sz="1800" b="0" dirty="0" smtClean="0">
                          <a:latin typeface="Calibri"/>
                          <a:ea typeface="Calibri"/>
                          <a:cs typeface="Times New Roman"/>
                        </a:rPr>
                        <a:t>للخلية</a:t>
                      </a:r>
                      <a:r>
                        <a:rPr lang="en-US" sz="1800" b="0" baseline="0" dirty="0" smtClean="0">
                          <a:latin typeface="Calibri"/>
                          <a:ea typeface="Calibri"/>
                          <a:cs typeface="Arial"/>
                        </a:rPr>
                        <a:t> .</a:t>
                      </a:r>
                      <a:r>
                        <a:rPr lang="ar-SA" sz="1800" b="0" dirty="0" smtClean="0">
                          <a:latin typeface="Calibri"/>
                          <a:ea typeface="Calibri"/>
                          <a:cs typeface="Times New Roman"/>
                        </a:rPr>
                        <a:t>على </a:t>
                      </a:r>
                      <a:r>
                        <a:rPr lang="ar-SA" sz="1800" b="0" dirty="0">
                          <a:latin typeface="Calibri"/>
                          <a:ea typeface="Calibri"/>
                          <a:cs typeface="Times New Roman"/>
                        </a:rPr>
                        <a:t>سبيل المثال هي مكون هام للأغشية الخلوية حيث تتجمع على هيئة طبقتين من الدهون الفسفورية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877">
                <a:tc>
                  <a:txBody>
                    <a:bodyPr/>
                    <a:lstStyle/>
                    <a:p>
                      <a:pPr marL="90170" algn="l" rtl="0">
                        <a:lnSpc>
                          <a:spcPct val="115000"/>
                        </a:lnSpc>
                        <a:spcAft>
                          <a:spcPts val="0"/>
                        </a:spcAft>
                      </a:pPr>
                      <a:r>
                        <a:rPr lang="en-US" sz="1800" b="1" dirty="0">
                          <a:solidFill>
                            <a:srgbClr val="FF0000"/>
                          </a:solidFill>
                          <a:latin typeface="Times New Roman"/>
                          <a:ea typeface="Calibri"/>
                          <a:cs typeface="Arial"/>
                        </a:rPr>
                        <a:t>Steroids </a:t>
                      </a:r>
                      <a:r>
                        <a:rPr lang="en-US" sz="1800" b="0" dirty="0" smtClean="0">
                          <a:solidFill>
                            <a:srgbClr val="FF0000"/>
                          </a:solidFill>
                          <a:latin typeface="Times New Roman"/>
                          <a:ea typeface="Calibri"/>
                          <a:cs typeface="Arial"/>
                        </a:rPr>
                        <a:t>are lipids composed of fused ring structures</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الأسترويدات</a:t>
                      </a:r>
                      <a:r>
                        <a:rPr lang="ar-SA" sz="1800" b="0" dirty="0">
                          <a:latin typeface="Calibri"/>
                          <a:ea typeface="Calibri"/>
                          <a:cs typeface="Times New Roman"/>
                        </a:rPr>
                        <a:t> عبارة عن دهون مكونة من حلقات تركيبية متداخلة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15">
                <a:tc>
                  <a:txBody>
                    <a:bodyPr/>
                    <a:lstStyle/>
                    <a:p>
                      <a:pPr marL="90170" algn="l" rtl="0">
                        <a:lnSpc>
                          <a:spcPct val="115000"/>
                        </a:lnSpc>
                        <a:spcAft>
                          <a:spcPts val="0"/>
                        </a:spcAft>
                      </a:pPr>
                      <a:r>
                        <a:rPr lang="en-US" sz="1800" b="1" dirty="0">
                          <a:solidFill>
                            <a:srgbClr val="FF0000"/>
                          </a:solidFill>
                          <a:latin typeface="Times New Roman"/>
                          <a:ea typeface="Calibri"/>
                          <a:cs typeface="Arial"/>
                        </a:rPr>
                        <a:t>Cholesterol </a:t>
                      </a:r>
                      <a:r>
                        <a:rPr lang="en-US" sz="1800" b="0" dirty="0" smtClean="0">
                          <a:solidFill>
                            <a:srgbClr val="FF0000"/>
                          </a:solidFill>
                          <a:latin typeface="Times New Roman"/>
                          <a:ea typeface="Calibri"/>
                          <a:cs typeface="Arial"/>
                        </a:rPr>
                        <a:t>is an example of a steroid that plays a significant role in the structure of the cell membrane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الكوليسترول</a:t>
                      </a:r>
                      <a:r>
                        <a:rPr lang="ar-SA" sz="1800" b="0" dirty="0">
                          <a:latin typeface="Calibri"/>
                          <a:ea typeface="Calibri"/>
                          <a:cs typeface="Times New Roman"/>
                        </a:rPr>
                        <a:t> هو مثال </a:t>
                      </a:r>
                      <a:r>
                        <a:rPr lang="ar-SA" sz="1800" b="0" dirty="0" err="1">
                          <a:latin typeface="Calibri"/>
                          <a:ea typeface="Calibri"/>
                          <a:cs typeface="Times New Roman"/>
                        </a:rPr>
                        <a:t>للاسترويدات</a:t>
                      </a:r>
                      <a:r>
                        <a:rPr lang="ar-SA" sz="1800" b="0" dirty="0">
                          <a:latin typeface="Calibri"/>
                          <a:ea typeface="Calibri"/>
                          <a:cs typeface="Times New Roman"/>
                        </a:rPr>
                        <a:t> التي تلعب دوراً هاماً في تركيب غشاء الخلية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15">
                <a:tc>
                  <a:txBody>
                    <a:bodyPr/>
                    <a:lstStyle/>
                    <a:p>
                      <a:pPr marL="90170" algn="l" rtl="0">
                        <a:lnSpc>
                          <a:spcPct val="115000"/>
                        </a:lnSpc>
                        <a:spcAft>
                          <a:spcPts val="0"/>
                        </a:spcAft>
                      </a:pPr>
                      <a:r>
                        <a:rPr lang="en-US" sz="1800" b="1" dirty="0">
                          <a:solidFill>
                            <a:srgbClr val="FF0000"/>
                          </a:solidFill>
                          <a:latin typeface="Times New Roman"/>
                          <a:ea typeface="Calibri"/>
                          <a:cs typeface="Arial"/>
                        </a:rPr>
                        <a:t>Anabolic Steroids </a:t>
                      </a:r>
                      <a:r>
                        <a:rPr lang="en-US" sz="1800" b="0" dirty="0" smtClean="0">
                          <a:solidFill>
                            <a:srgbClr val="FF0000"/>
                          </a:solidFill>
                          <a:latin typeface="Times New Roman"/>
                          <a:ea typeface="Calibri"/>
                          <a:cs typeface="Arial"/>
                        </a:rPr>
                        <a:t>are synthetic variants of testosterone that can cause </a:t>
                      </a:r>
                      <a:r>
                        <a:rPr lang="en-US" sz="1800" b="0" dirty="0">
                          <a:solidFill>
                            <a:srgbClr val="FF0000"/>
                          </a:solidFill>
                          <a:latin typeface="Times New Roman"/>
                          <a:ea typeface="Calibri"/>
                          <a:cs typeface="Arial"/>
                        </a:rPr>
                        <a:t>A </a:t>
                      </a:r>
                      <a:r>
                        <a:rPr lang="en-US" sz="1800" b="0" dirty="0" smtClean="0">
                          <a:solidFill>
                            <a:srgbClr val="FF0000"/>
                          </a:solidFill>
                          <a:latin typeface="Times New Roman"/>
                          <a:ea typeface="Calibri"/>
                          <a:cs typeface="Arial"/>
                        </a:rPr>
                        <a:t>buildup of muscle </a:t>
                      </a:r>
                      <a:r>
                        <a:rPr lang="en-US" sz="1800" b="0" dirty="0">
                          <a:solidFill>
                            <a:srgbClr val="FF0000"/>
                          </a:solidFill>
                          <a:latin typeface="Times New Roman"/>
                          <a:ea typeface="Calibri"/>
                          <a:cs typeface="Arial"/>
                        </a:rPr>
                        <a:t>And </a:t>
                      </a:r>
                      <a:r>
                        <a:rPr lang="en-US" sz="1800" b="0" dirty="0" smtClean="0">
                          <a:solidFill>
                            <a:srgbClr val="FF0000"/>
                          </a:solidFill>
                          <a:latin typeface="Times New Roman"/>
                          <a:ea typeface="Calibri"/>
                          <a:cs typeface="Arial"/>
                        </a:rPr>
                        <a:t>bone mass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err="1">
                          <a:latin typeface="Calibri"/>
                          <a:ea typeface="Calibri"/>
                          <a:cs typeface="Times New Roman"/>
                        </a:rPr>
                        <a:t>سترويدات</a:t>
                      </a:r>
                      <a:r>
                        <a:rPr lang="ar-SA" sz="1800" b="0" dirty="0">
                          <a:latin typeface="Calibri"/>
                          <a:ea typeface="Calibri"/>
                          <a:cs typeface="Times New Roman"/>
                        </a:rPr>
                        <a:t> </a:t>
                      </a:r>
                      <a:r>
                        <a:rPr lang="ar-SA" sz="1800" b="0" dirty="0" err="1">
                          <a:latin typeface="Calibri"/>
                          <a:ea typeface="Calibri"/>
                          <a:cs typeface="Times New Roman"/>
                        </a:rPr>
                        <a:t>الأيض</a:t>
                      </a:r>
                      <a:r>
                        <a:rPr lang="ar-SA" sz="1800" b="0" dirty="0">
                          <a:latin typeface="Calibri"/>
                          <a:ea typeface="Calibri"/>
                          <a:cs typeface="Times New Roman"/>
                        </a:rPr>
                        <a:t> البنائي عبارة عن توليفة صناعية من </a:t>
                      </a:r>
                      <a:r>
                        <a:rPr lang="ar-SA" sz="1800" b="0" dirty="0" err="1">
                          <a:latin typeface="Calibri"/>
                          <a:ea typeface="Calibri"/>
                          <a:cs typeface="Times New Roman"/>
                        </a:rPr>
                        <a:t>التيستيسترونات</a:t>
                      </a:r>
                      <a:r>
                        <a:rPr lang="ar-SA" sz="1800" b="0" dirty="0">
                          <a:latin typeface="Calibri"/>
                          <a:ea typeface="Calibri"/>
                          <a:cs typeface="Times New Roman"/>
                        </a:rPr>
                        <a:t> (</a:t>
                      </a:r>
                      <a:r>
                        <a:rPr lang="ar-SA" sz="1800" b="0" dirty="0" err="1">
                          <a:latin typeface="Calibri"/>
                          <a:ea typeface="Calibri"/>
                          <a:cs typeface="Times New Roman"/>
                        </a:rPr>
                        <a:t>هرمونات</a:t>
                      </a:r>
                      <a:r>
                        <a:rPr lang="ar-SA" sz="1800" b="0" dirty="0">
                          <a:latin typeface="Calibri"/>
                          <a:ea typeface="Calibri"/>
                          <a:cs typeface="Times New Roman"/>
                        </a:rPr>
                        <a:t> الذكورة) والتي تؤدي لبناء الكتلة العضلية والعظمية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15">
                <a:tc>
                  <a:txBody>
                    <a:bodyPr/>
                    <a:lstStyle/>
                    <a:p>
                      <a:pPr marL="90170" algn="l" rtl="0">
                        <a:lnSpc>
                          <a:spcPct val="115000"/>
                        </a:lnSpc>
                        <a:spcAft>
                          <a:spcPts val="0"/>
                        </a:spcAft>
                      </a:pPr>
                      <a:r>
                        <a:rPr lang="en-US" sz="1800" b="1" dirty="0">
                          <a:solidFill>
                            <a:srgbClr val="FF0000"/>
                          </a:solidFill>
                          <a:latin typeface="Times New Roman"/>
                          <a:ea typeface="Calibri"/>
                          <a:cs typeface="Arial"/>
                        </a:rPr>
                        <a:t>Protein </a:t>
                      </a:r>
                      <a:r>
                        <a:rPr lang="en-US" sz="1800" b="0" dirty="0" smtClean="0">
                          <a:solidFill>
                            <a:srgbClr val="FF0000"/>
                          </a:solidFill>
                          <a:latin typeface="Times New Roman"/>
                          <a:ea typeface="Calibri"/>
                          <a:cs typeface="Arial"/>
                        </a:rPr>
                        <a:t>is a polymer built from various combinations of </a:t>
                      </a:r>
                      <a:r>
                        <a:rPr lang="en-US" sz="1800" b="0" dirty="0">
                          <a:solidFill>
                            <a:srgbClr val="FF0000"/>
                          </a:solidFill>
                          <a:latin typeface="Times New Roman"/>
                          <a:ea typeface="Calibri"/>
                          <a:cs typeface="Arial"/>
                        </a:rPr>
                        <a:t>20 </a:t>
                      </a:r>
                      <a:r>
                        <a:rPr lang="en-US" sz="1800" b="0" dirty="0" smtClean="0">
                          <a:solidFill>
                            <a:srgbClr val="FF0000"/>
                          </a:solidFill>
                          <a:latin typeface="Times New Roman"/>
                          <a:ea typeface="Calibri"/>
                          <a:cs typeface="Arial"/>
                        </a:rPr>
                        <a:t>amino acid monomers </a:t>
                      </a:r>
                      <a:endParaRPr lang="en-US" sz="1800" b="0" dirty="0">
                        <a:solidFill>
                          <a:srgbClr val="FF0000"/>
                        </a:solidFill>
                        <a:latin typeface="Calibri"/>
                        <a:ea typeface="Calibri"/>
                        <a:cs typeface="Arial"/>
                      </a:endParaRPr>
                    </a:p>
                  </a:txBody>
                  <a:tcPr marL="10182" marR="1018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85725" algn="r" rtl="1">
                        <a:lnSpc>
                          <a:spcPct val="115000"/>
                        </a:lnSpc>
                        <a:spcAft>
                          <a:spcPts val="0"/>
                        </a:spcAft>
                      </a:pPr>
                      <a:r>
                        <a:rPr lang="ar-SA" sz="1800" b="0" dirty="0">
                          <a:latin typeface="Calibri"/>
                          <a:ea typeface="Calibri"/>
                          <a:cs typeface="Times New Roman"/>
                        </a:rPr>
                        <a:t>البروتين عبارة عن </a:t>
                      </a:r>
                      <a:r>
                        <a:rPr lang="ar-SA" sz="1800" b="0" dirty="0" err="1">
                          <a:latin typeface="Calibri"/>
                          <a:ea typeface="Calibri"/>
                          <a:cs typeface="Times New Roman"/>
                        </a:rPr>
                        <a:t>بوليمر</a:t>
                      </a:r>
                      <a:r>
                        <a:rPr lang="ar-SA" sz="1800" b="0" dirty="0">
                          <a:latin typeface="Calibri"/>
                          <a:ea typeface="Calibri"/>
                          <a:cs typeface="Times New Roman"/>
                        </a:rPr>
                        <a:t> يبنى من توافيق بين 20 من </a:t>
                      </a:r>
                      <a:r>
                        <a:rPr lang="ar-SA" sz="1800" b="0" dirty="0" err="1">
                          <a:latin typeface="Calibri"/>
                          <a:ea typeface="Calibri"/>
                          <a:cs typeface="Times New Roman"/>
                        </a:rPr>
                        <a:t>مونيمرات</a:t>
                      </a:r>
                      <a:r>
                        <a:rPr lang="ar-SA" sz="1800" b="0" dirty="0">
                          <a:latin typeface="Calibri"/>
                          <a:ea typeface="Calibri"/>
                          <a:cs typeface="Times New Roman"/>
                        </a:rPr>
                        <a:t> الأحماض </a:t>
                      </a:r>
                      <a:r>
                        <a:rPr lang="ar-SA" sz="1800" b="0" dirty="0" err="1">
                          <a:latin typeface="Calibri"/>
                          <a:ea typeface="Calibri"/>
                          <a:cs typeface="Times New Roman"/>
                        </a:rPr>
                        <a:t>الأمينية</a:t>
                      </a:r>
                      <a:endParaRPr lang="en-US" sz="1800" b="0" dirty="0">
                        <a:latin typeface="Calibri"/>
                        <a:ea typeface="Calibri"/>
                        <a:cs typeface="Arial"/>
                      </a:endParaRPr>
                    </a:p>
                  </a:txBody>
                  <a:tcPr marL="10182" marR="101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307975" y="457200"/>
          <a:ext cx="8607425" cy="280988"/>
        </p:xfrm>
        <a:graphic>
          <a:graphicData uri="http://schemas.openxmlformats.org/drawingml/2006/table">
            <a:tbl>
              <a:tblPr/>
              <a:tblGrid>
                <a:gridCol w="3962400"/>
                <a:gridCol w="4645025"/>
              </a:tblGrid>
              <a:tr h="280988">
                <a:tc>
                  <a:txBody>
                    <a:bodyPr/>
                    <a:lstStyle/>
                    <a:p>
                      <a:pPr marL="87313" marR="0" lvl="0" indent="0" algn="ctr" defTabSz="914400" rtl="0"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Times New Roman" pitchFamily="18" charset="0"/>
                          <a:cs typeface="Arial" pitchFamily="34" charset="0"/>
                        </a:rPr>
                        <a:t>تعريف المصطلـــــح</a:t>
                      </a:r>
                      <a:endParaRPr kumimoji="0" lang="en-US" sz="1600" b="0" i="0" u="none" strike="noStrike" cap="none" normalizeH="0" baseline="0" smtClean="0">
                        <a:ln>
                          <a:noFill/>
                        </a:ln>
                        <a:solidFill>
                          <a:schemeClr val="tx1"/>
                        </a:solidFill>
                        <a:effectLst/>
                        <a:latin typeface="Calibri" pitchFamily="34" charset="0"/>
                        <a:cs typeface="Arial" pitchFamily="34" charset="0"/>
                      </a:endParaRPr>
                    </a:p>
                  </a:txBody>
                  <a:tcPr marL="10181" marR="10181"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0" algn="ctr" defTabSz="914400" rtl="1" eaLnBrk="1" fontAlgn="base" latinLnBrk="0" hangingPunct="1">
                        <a:lnSpc>
                          <a:spcPct val="115000"/>
                        </a:lnSpc>
                        <a:spcBef>
                          <a:spcPct val="0"/>
                        </a:spcBef>
                        <a:spcAft>
                          <a:spcPct val="0"/>
                        </a:spcAft>
                        <a:buClrTx/>
                        <a:buSzTx/>
                        <a:buFontTx/>
                        <a:buNone/>
                        <a:tabLst/>
                      </a:pPr>
                      <a:r>
                        <a:rPr kumimoji="0" lang="ar-SA" sz="1600" b="1"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المصطلــــــــــــــح</a:t>
                      </a:r>
                      <a:endParaRPr kumimoji="0" 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0181" marR="10181"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1"/>
          <p:cNvPicPr>
            <a:picLocks noChangeAspect="1" noChangeArrowheads="1"/>
          </p:cNvPicPr>
          <p:nvPr/>
        </p:nvPicPr>
        <p:blipFill>
          <a:blip r:embed="rId2" cstate="print">
            <a:lum bright="-16000" contrast="24000"/>
          </a:blip>
          <a:srcRect b="4881"/>
          <a:stretch>
            <a:fillRect/>
          </a:stretch>
        </p:blipFill>
        <p:spPr bwMode="auto">
          <a:xfrm>
            <a:off x="228600" y="228600"/>
            <a:ext cx="8534400" cy="6324600"/>
          </a:xfrm>
          <a:prstGeom prst="rect">
            <a:avLst/>
          </a:prstGeom>
          <a:noFill/>
          <a:ln w="9525">
            <a:noFill/>
            <a:miter lim="800000"/>
            <a:headEnd/>
            <a:tailEnd/>
          </a:ln>
        </p:spPr>
      </p:pic>
      <p:sp>
        <p:nvSpPr>
          <p:cNvPr id="8195" name="Oval 2"/>
          <p:cNvSpPr>
            <a:spLocks noChangeArrowheads="1"/>
          </p:cNvSpPr>
          <p:nvPr/>
        </p:nvSpPr>
        <p:spPr bwMode="auto">
          <a:xfrm>
            <a:off x="304800" y="9906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196" name="Oval 3"/>
          <p:cNvSpPr>
            <a:spLocks noChangeArrowheads="1"/>
          </p:cNvSpPr>
          <p:nvPr/>
        </p:nvSpPr>
        <p:spPr bwMode="auto">
          <a:xfrm>
            <a:off x="304800" y="26670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197" name="Oval 4"/>
          <p:cNvSpPr>
            <a:spLocks noChangeArrowheads="1"/>
          </p:cNvSpPr>
          <p:nvPr/>
        </p:nvSpPr>
        <p:spPr bwMode="auto">
          <a:xfrm>
            <a:off x="2057400" y="9906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198" name="Oval 5"/>
          <p:cNvSpPr>
            <a:spLocks noChangeArrowheads="1"/>
          </p:cNvSpPr>
          <p:nvPr/>
        </p:nvSpPr>
        <p:spPr bwMode="auto">
          <a:xfrm>
            <a:off x="3276600" y="9906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199" name="Oval 7"/>
          <p:cNvSpPr>
            <a:spLocks noChangeArrowheads="1"/>
          </p:cNvSpPr>
          <p:nvPr/>
        </p:nvSpPr>
        <p:spPr bwMode="auto">
          <a:xfrm>
            <a:off x="1981200" y="30480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0" name="Oval 9"/>
          <p:cNvSpPr>
            <a:spLocks noChangeArrowheads="1"/>
          </p:cNvSpPr>
          <p:nvPr/>
        </p:nvSpPr>
        <p:spPr bwMode="auto">
          <a:xfrm>
            <a:off x="3200400" y="3200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1" name="Oval 10"/>
          <p:cNvSpPr>
            <a:spLocks noChangeArrowheads="1"/>
          </p:cNvSpPr>
          <p:nvPr/>
        </p:nvSpPr>
        <p:spPr bwMode="auto">
          <a:xfrm>
            <a:off x="2057400" y="4343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2" name="Oval 11"/>
          <p:cNvSpPr>
            <a:spLocks noChangeArrowheads="1"/>
          </p:cNvSpPr>
          <p:nvPr/>
        </p:nvSpPr>
        <p:spPr bwMode="auto">
          <a:xfrm>
            <a:off x="3505200" y="4343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3" name="Oval 12"/>
          <p:cNvSpPr>
            <a:spLocks noChangeArrowheads="1"/>
          </p:cNvSpPr>
          <p:nvPr/>
        </p:nvSpPr>
        <p:spPr bwMode="auto">
          <a:xfrm>
            <a:off x="381000" y="4343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4" name="Oval 13"/>
          <p:cNvSpPr>
            <a:spLocks noChangeArrowheads="1"/>
          </p:cNvSpPr>
          <p:nvPr/>
        </p:nvSpPr>
        <p:spPr bwMode="auto">
          <a:xfrm>
            <a:off x="2057400" y="5486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5" name="Oval 14"/>
          <p:cNvSpPr>
            <a:spLocks noChangeArrowheads="1"/>
          </p:cNvSpPr>
          <p:nvPr/>
        </p:nvSpPr>
        <p:spPr bwMode="auto">
          <a:xfrm>
            <a:off x="3276600" y="5486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
        <p:nvSpPr>
          <p:cNvPr id="8206" name="Oval 15"/>
          <p:cNvSpPr>
            <a:spLocks noChangeArrowheads="1"/>
          </p:cNvSpPr>
          <p:nvPr/>
        </p:nvSpPr>
        <p:spPr bwMode="auto">
          <a:xfrm>
            <a:off x="381000" y="5486400"/>
            <a:ext cx="914400" cy="838200"/>
          </a:xfrm>
          <a:prstGeom prst="ellipse">
            <a:avLst/>
          </a:prstGeom>
          <a:noFill/>
          <a:ln w="34925" algn="ctr">
            <a:solidFill>
              <a:schemeClr val="tx1"/>
            </a:solidFill>
            <a:round/>
            <a:headEnd/>
            <a:tailEnd/>
          </a:ln>
        </p:spPr>
        <p:txBody>
          <a:bodyPr wrap="none" lIns="92075" tIns="46038" rIns="92075" bIns="46038" anchor="ctr"/>
          <a:lstStyle/>
          <a:p>
            <a:endParaRPr lang="ar-EG"/>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266700" y="914400"/>
            <a:ext cx="8877300" cy="914400"/>
          </a:xfrm>
        </p:spPr>
        <p:txBody>
          <a:bodyPr/>
          <a:lstStyle/>
          <a:p>
            <a:pPr marL="687388" indent="-687388" algn="just" eaLnBrk="1" hangingPunct="1"/>
            <a:r>
              <a:rPr lang="en-US" altLang="ar-SA" sz="3500" smtClean="0">
                <a:solidFill>
                  <a:schemeClr val="bg1"/>
                </a:solidFill>
                <a:latin typeface="Arial Unicode MS" pitchFamily="34" charset="-128"/>
                <a:ea typeface="Arial Unicode MS" pitchFamily="34" charset="-128"/>
                <a:cs typeface="Arial Unicode MS" pitchFamily="34" charset="-128"/>
              </a:rPr>
              <a:t>Cells make a huge number of large molecules from a small set of small molecules</a:t>
            </a:r>
          </a:p>
        </p:txBody>
      </p:sp>
      <p:sp>
        <p:nvSpPr>
          <p:cNvPr id="8195" name="Rectangle 2"/>
          <p:cNvSpPr>
            <a:spLocks noGrp="1" noChangeArrowheads="1"/>
          </p:cNvSpPr>
          <p:nvPr>
            <p:ph idx="1"/>
          </p:nvPr>
        </p:nvSpPr>
        <p:spPr>
          <a:xfrm>
            <a:off x="-76200" y="-609600"/>
            <a:ext cx="8801100" cy="4986338"/>
          </a:xfrm>
        </p:spPr>
        <p:txBody>
          <a:bodyPr/>
          <a:lstStyle/>
          <a:p>
            <a:pPr eaLnBrk="1" hangingPunct="1">
              <a:buFontTx/>
              <a:buNone/>
            </a:pPr>
            <a:endParaRPr lang="en-US" altLang="ar-SA" smtClean="0">
              <a:latin typeface="Arial Unicode MS" pitchFamily="34" charset="-128"/>
              <a:ea typeface="Arial Unicode MS" pitchFamily="34" charset="-128"/>
              <a:cs typeface="Arial Unicode MS" pitchFamily="34" charset="-128"/>
            </a:endParaRPr>
          </a:p>
          <a:p>
            <a:r>
              <a:rPr lang="en-US" altLang="ar-SA" b="1" u="sng" smtClean="0"/>
              <a:t>Large</a:t>
            </a:r>
            <a:r>
              <a:rPr lang="en-US" altLang="ar-SA" b="1" smtClean="0"/>
              <a:t> </a:t>
            </a:r>
            <a:r>
              <a:rPr lang="en-US" altLang="ar-SA" smtClean="0"/>
              <a:t>molecules in living things are called</a:t>
            </a:r>
            <a:r>
              <a:rPr lang="en-US" altLang="ar-SA" b="1" smtClean="0"/>
              <a:t> </a:t>
            </a:r>
            <a:r>
              <a:rPr lang="en-US" altLang="ar-SA" b="1" u="sng" smtClean="0"/>
              <a:t>macromolecules</a:t>
            </a:r>
            <a:r>
              <a:rPr lang="en-US" altLang="ar-SA" b="1" smtClean="0"/>
              <a:t> .</a:t>
            </a:r>
            <a:endParaRPr lang="en-US" altLang="ar-SA" smtClean="0"/>
          </a:p>
          <a:p>
            <a:r>
              <a:rPr lang="en-US" altLang="ar-SA" b="1" smtClean="0"/>
              <a:t> </a:t>
            </a:r>
            <a:r>
              <a:rPr lang="en-US" altLang="ar-SA" b="1" u="sng" smtClean="0"/>
              <a:t>Polymers</a:t>
            </a:r>
            <a:r>
              <a:rPr lang="en-US" altLang="ar-SA" b="1" smtClean="0"/>
              <a:t> </a:t>
            </a:r>
            <a:r>
              <a:rPr lang="en-US" altLang="ar-SA" smtClean="0"/>
              <a:t>are long chains of smaller molecular units called </a:t>
            </a:r>
            <a:r>
              <a:rPr lang="en-US" altLang="ar-SA" b="1" u="sng" smtClean="0"/>
              <a:t>monomers</a:t>
            </a:r>
          </a:p>
          <a:p>
            <a:r>
              <a:rPr lang="en-US" altLang="ar-SA" smtClean="0"/>
              <a:t>Polymers are broken down to monomers by a reverse process of hydrolysis</a:t>
            </a:r>
          </a:p>
          <a:p>
            <a:endParaRPr lang="en-US" altLang="ar-SA" b="1" u="sng" smtClean="0"/>
          </a:p>
        </p:txBody>
      </p:sp>
      <p:pic>
        <p:nvPicPr>
          <p:cNvPr id="8196" name="Picture 20"/>
          <p:cNvPicPr>
            <a:picLocks noChangeAspect="1" noChangeArrowheads="1"/>
          </p:cNvPicPr>
          <p:nvPr/>
        </p:nvPicPr>
        <p:blipFill>
          <a:blip r:embed="rId2">
            <a:extLst>
              <a:ext uri="{28A0092B-C50C-407E-A947-70E740481C1C}">
                <a14:useLocalDpi xmlns:a14="http://schemas.microsoft.com/office/drawing/2010/main" val="0"/>
              </a:ext>
            </a:extLst>
          </a:blip>
          <a:srcRect b="4088"/>
          <a:stretch>
            <a:fillRect/>
          </a:stretch>
        </p:blipFill>
        <p:spPr bwMode="auto">
          <a:xfrm>
            <a:off x="381000" y="3733800"/>
            <a:ext cx="67818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8"/>
          <p:cNvSpPr txBox="1">
            <a:spLocks noChangeArrowheads="1"/>
          </p:cNvSpPr>
          <p:nvPr/>
        </p:nvSpPr>
        <p:spPr bwMode="auto">
          <a:xfrm>
            <a:off x="1295400" y="6186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1</a:t>
            </a:r>
          </a:p>
        </p:txBody>
      </p:sp>
      <p:sp>
        <p:nvSpPr>
          <p:cNvPr id="8198" name="Text Box 9"/>
          <p:cNvSpPr txBox="1">
            <a:spLocks noChangeArrowheads="1"/>
          </p:cNvSpPr>
          <p:nvPr/>
        </p:nvSpPr>
        <p:spPr bwMode="auto">
          <a:xfrm>
            <a:off x="2362200" y="61864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2</a:t>
            </a:r>
          </a:p>
        </p:txBody>
      </p:sp>
      <p:sp>
        <p:nvSpPr>
          <p:cNvPr id="8199" name="Text Box 10"/>
          <p:cNvSpPr txBox="1">
            <a:spLocks noChangeArrowheads="1"/>
          </p:cNvSpPr>
          <p:nvPr/>
        </p:nvSpPr>
        <p:spPr bwMode="auto">
          <a:xfrm>
            <a:off x="3352800" y="6172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3</a:t>
            </a:r>
          </a:p>
        </p:txBody>
      </p:sp>
      <p:sp>
        <p:nvSpPr>
          <p:cNvPr id="8200" name="Text Box 12"/>
          <p:cNvSpPr txBox="1">
            <a:spLocks noChangeArrowheads="1"/>
          </p:cNvSpPr>
          <p:nvPr/>
        </p:nvSpPr>
        <p:spPr bwMode="auto">
          <a:xfrm>
            <a:off x="3276600" y="3657600"/>
            <a:ext cx="1389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400"/>
              <a:t>Addition of</a:t>
            </a:r>
            <a:br>
              <a:rPr lang="en-US" altLang="ar-SA" sz="1400"/>
            </a:br>
            <a:r>
              <a:rPr lang="en-US" altLang="ar-SA" sz="1400"/>
              <a:t>water molecule</a:t>
            </a:r>
          </a:p>
        </p:txBody>
      </p:sp>
      <p:sp>
        <p:nvSpPr>
          <p:cNvPr id="8201" name="Text Box 13"/>
          <p:cNvSpPr txBox="1">
            <a:spLocks noChangeArrowheads="1"/>
          </p:cNvSpPr>
          <p:nvPr/>
        </p:nvSpPr>
        <p:spPr bwMode="auto">
          <a:xfrm>
            <a:off x="2209800" y="4510088"/>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1</a:t>
            </a:r>
          </a:p>
        </p:txBody>
      </p:sp>
      <p:sp>
        <p:nvSpPr>
          <p:cNvPr id="8202" name="Text Box 14"/>
          <p:cNvSpPr txBox="1">
            <a:spLocks noChangeArrowheads="1"/>
          </p:cNvSpPr>
          <p:nvPr/>
        </p:nvSpPr>
        <p:spPr bwMode="auto">
          <a:xfrm>
            <a:off x="3200400" y="4510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2</a:t>
            </a:r>
          </a:p>
        </p:txBody>
      </p:sp>
      <p:sp>
        <p:nvSpPr>
          <p:cNvPr id="8203" name="Text Box 15"/>
          <p:cNvSpPr txBox="1">
            <a:spLocks noChangeArrowheads="1"/>
          </p:cNvSpPr>
          <p:nvPr/>
        </p:nvSpPr>
        <p:spPr bwMode="auto">
          <a:xfrm>
            <a:off x="4267200" y="4495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3</a:t>
            </a:r>
          </a:p>
        </p:txBody>
      </p:sp>
      <p:sp>
        <p:nvSpPr>
          <p:cNvPr id="8204" name="Text Box 21"/>
          <p:cNvSpPr txBox="1">
            <a:spLocks noChangeArrowheads="1"/>
          </p:cNvSpPr>
          <p:nvPr/>
        </p:nvSpPr>
        <p:spPr bwMode="auto">
          <a:xfrm>
            <a:off x="5257800" y="4510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ar-SA" sz="1800"/>
              <a:t>4</a:t>
            </a:r>
          </a:p>
        </p:txBody>
      </p:sp>
    </p:spTree>
    <p:extLst>
      <p:ext uri="{BB962C8B-B14F-4D97-AF65-F5344CB8AC3E}">
        <p14:creationId xmlns:p14="http://schemas.microsoft.com/office/powerpoint/2010/main" val="1497226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6700" y="914400"/>
            <a:ext cx="8877300" cy="914400"/>
          </a:xfrm>
        </p:spPr>
        <p:txBody>
          <a:bodyPr/>
          <a:lstStyle/>
          <a:p>
            <a:pPr marL="687388" indent="-687388" algn="just" eaLnBrk="1" hangingPunct="1"/>
            <a:r>
              <a:rPr lang="en-US" sz="3500" smtClean="0">
                <a:solidFill>
                  <a:schemeClr val="bg1"/>
                </a:solidFill>
                <a:latin typeface="Arial Unicode MS" pitchFamily="34" charset="-128"/>
                <a:ea typeface="Arial Unicode MS" pitchFamily="34" charset="-128"/>
                <a:cs typeface="Arial Unicode MS" pitchFamily="34" charset="-128"/>
              </a:rPr>
              <a:t>Cells make a huge number of large molecules from a small set of small molecules</a:t>
            </a:r>
          </a:p>
        </p:txBody>
      </p:sp>
      <p:sp>
        <p:nvSpPr>
          <p:cNvPr id="9219" name="Rectangle 2"/>
          <p:cNvSpPr>
            <a:spLocks noGrp="1" noChangeArrowheads="1"/>
          </p:cNvSpPr>
          <p:nvPr>
            <p:ph idx="1"/>
          </p:nvPr>
        </p:nvSpPr>
        <p:spPr>
          <a:xfrm>
            <a:off x="342900" y="1026322"/>
            <a:ext cx="8420100" cy="4799006"/>
          </a:xfrm>
        </p:spPr>
        <p:txBody>
          <a:bodyPr anchor="ctr"/>
          <a:lstStyle/>
          <a:p>
            <a:pPr eaLnBrk="1" hangingPunct="1"/>
            <a:r>
              <a:rPr lang="en-US" sz="2700" dirty="0" smtClean="0">
                <a:latin typeface="Arial Unicode MS" pitchFamily="34" charset="-128"/>
                <a:ea typeface="Arial Unicode MS" pitchFamily="34" charset="-128"/>
                <a:cs typeface="Arial Unicode MS" pitchFamily="34" charset="-128"/>
              </a:rPr>
              <a:t>(</a:t>
            </a:r>
            <a:r>
              <a:rPr lang="en-US" sz="3200" dirty="0" smtClean="0">
                <a:latin typeface="Arial Unicode MS" pitchFamily="34" charset="-128"/>
                <a:ea typeface="Arial Unicode MS" pitchFamily="34" charset="-128"/>
                <a:cs typeface="Arial Unicode MS" pitchFamily="34" charset="-128"/>
              </a:rPr>
              <a:t>4</a:t>
            </a:r>
            <a:r>
              <a:rPr lang="en-US" sz="2700" dirty="0" smtClean="0">
                <a:latin typeface="Arial Unicode MS" pitchFamily="34" charset="-128"/>
                <a:ea typeface="Arial Unicode MS" pitchFamily="34" charset="-128"/>
                <a:cs typeface="Arial Unicode MS" pitchFamily="34" charset="-128"/>
              </a:rPr>
              <a:t>) classes of large molecules important to organisms:</a:t>
            </a:r>
            <a:endParaRPr lang="ar-EG" sz="2700" dirty="0" smtClean="0">
              <a:latin typeface="Arial Unicode MS" pitchFamily="34" charset="-128"/>
              <a:ea typeface="Arial Unicode MS" pitchFamily="34" charset="-128"/>
              <a:cs typeface="Arial Unicode MS" pitchFamily="34" charset="-128"/>
            </a:endParaRPr>
          </a:p>
          <a:p>
            <a:pPr algn="r" rtl="1" eaLnBrk="1" hangingPunct="1"/>
            <a:r>
              <a:rPr lang="ar-SA" sz="2700" dirty="0" smtClean="0">
                <a:latin typeface="Arial Unicode MS" pitchFamily="34" charset="-128"/>
                <a:ea typeface="Arial Unicode MS" pitchFamily="34" charset="-128"/>
                <a:cs typeface="Arial Unicode MS" pitchFamily="34" charset="-128"/>
              </a:rPr>
              <a:t>هناك أربعة أصناف من الجزيئات الحيوية</a:t>
            </a:r>
            <a:endParaRPr lang="en-US" sz="2700" dirty="0" smtClean="0">
              <a:latin typeface="Arial Unicode MS" pitchFamily="34" charset="-128"/>
              <a:ea typeface="Arial Unicode MS" pitchFamily="34" charset="-128"/>
              <a:cs typeface="Arial Unicode MS" pitchFamily="34" charset="-128"/>
            </a:endParaRPr>
          </a:p>
          <a:p>
            <a:pPr eaLnBrk="1" hangingPunct="1"/>
            <a:r>
              <a:rPr lang="ar-EG" sz="2500" dirty="0" smtClean="0">
                <a:solidFill>
                  <a:srgbClr val="FF0000"/>
                </a:solidFill>
                <a:latin typeface="Arial Unicode MS" pitchFamily="34" charset="-128"/>
                <a:ea typeface="Arial Unicode MS" pitchFamily="34" charset="-128"/>
                <a:cs typeface="Arial Unicode MS" pitchFamily="34" charset="-128"/>
              </a:rPr>
              <a:t> </a:t>
            </a:r>
            <a:r>
              <a:rPr lang="en-US" sz="2500" dirty="0" smtClean="0">
                <a:solidFill>
                  <a:srgbClr val="FF0000"/>
                </a:solidFill>
                <a:latin typeface="Arial Unicode MS" pitchFamily="34" charset="-128"/>
                <a:ea typeface="Arial Unicode MS" pitchFamily="34" charset="-128"/>
                <a:cs typeface="Arial Unicode MS" pitchFamily="34" charset="-128"/>
              </a:rPr>
              <a:t>Carbohydrates </a:t>
            </a:r>
            <a:r>
              <a:rPr lang="ar-SA" sz="2500" dirty="0" err="1" smtClean="0">
                <a:latin typeface="Arial Unicode MS" pitchFamily="34" charset="-128"/>
                <a:ea typeface="Arial Unicode MS" pitchFamily="34" charset="-128"/>
                <a:cs typeface="Arial Unicode MS" pitchFamily="34" charset="-128"/>
              </a:rPr>
              <a:t>الكربوهيدرات</a:t>
            </a:r>
            <a:r>
              <a:rPr lang="en-US" sz="2500" dirty="0" smtClean="0">
                <a:solidFill>
                  <a:srgbClr val="FF0000"/>
                </a:solidFill>
                <a:latin typeface="Arial Unicode MS" pitchFamily="34" charset="-128"/>
                <a:ea typeface="Arial Unicode MS" pitchFamily="34" charset="-128"/>
                <a:cs typeface="Arial Unicode MS" pitchFamily="34" charset="-128"/>
              </a:rPr>
              <a:t> </a:t>
            </a:r>
          </a:p>
          <a:p>
            <a:pPr eaLnBrk="1" hangingPunct="1"/>
            <a:r>
              <a:rPr lang="en-US" sz="2500" dirty="0" smtClean="0">
                <a:solidFill>
                  <a:srgbClr val="FF0000"/>
                </a:solidFill>
                <a:latin typeface="Arial Unicode MS" pitchFamily="34" charset="-128"/>
                <a:ea typeface="Arial Unicode MS" pitchFamily="34" charset="-128"/>
                <a:cs typeface="Arial Unicode MS" pitchFamily="34" charset="-128"/>
              </a:rPr>
              <a:t> Proteins </a:t>
            </a:r>
            <a:r>
              <a:rPr lang="ar-SA" sz="2500" dirty="0" smtClean="0">
                <a:latin typeface="Arial Unicode MS" pitchFamily="34" charset="-128"/>
                <a:ea typeface="Arial Unicode MS" pitchFamily="34" charset="-128"/>
                <a:cs typeface="Arial Unicode MS" pitchFamily="34" charset="-128"/>
              </a:rPr>
              <a:t>البروتينات</a:t>
            </a:r>
            <a:r>
              <a:rPr lang="en-US" sz="2500" dirty="0" smtClean="0">
                <a:solidFill>
                  <a:srgbClr val="FF0000"/>
                </a:solidFill>
                <a:latin typeface="Arial Unicode MS" pitchFamily="34" charset="-128"/>
                <a:ea typeface="Arial Unicode MS" pitchFamily="34" charset="-128"/>
                <a:cs typeface="Arial Unicode MS" pitchFamily="34" charset="-128"/>
              </a:rPr>
              <a:t> </a:t>
            </a:r>
          </a:p>
          <a:p>
            <a:pPr eaLnBrk="1" hangingPunct="1"/>
            <a:r>
              <a:rPr lang="ar-EG" sz="2500" dirty="0" smtClean="0">
                <a:solidFill>
                  <a:srgbClr val="FF0000"/>
                </a:solidFill>
                <a:latin typeface="Arial Unicode MS" pitchFamily="34" charset="-128"/>
                <a:ea typeface="Arial Unicode MS" pitchFamily="34" charset="-128"/>
                <a:cs typeface="Arial Unicode MS" pitchFamily="34" charset="-128"/>
              </a:rPr>
              <a:t> </a:t>
            </a:r>
            <a:r>
              <a:rPr lang="en-US" sz="2500" dirty="0" smtClean="0">
                <a:solidFill>
                  <a:srgbClr val="FF0000"/>
                </a:solidFill>
                <a:latin typeface="Arial Unicode MS" pitchFamily="34" charset="-128"/>
                <a:ea typeface="Arial Unicode MS" pitchFamily="34" charset="-128"/>
                <a:cs typeface="Arial Unicode MS" pitchFamily="34" charset="-128"/>
              </a:rPr>
              <a:t>Lipids </a:t>
            </a:r>
            <a:r>
              <a:rPr lang="ar-SA" sz="2500" dirty="0" err="1" smtClean="0">
                <a:latin typeface="Arial Unicode MS" pitchFamily="34" charset="-128"/>
                <a:ea typeface="Arial Unicode MS" pitchFamily="34" charset="-128"/>
                <a:cs typeface="Arial Unicode MS" pitchFamily="34" charset="-128"/>
              </a:rPr>
              <a:t>اللبيدات</a:t>
            </a:r>
            <a:r>
              <a:rPr lang="ar-SA" sz="2500" dirty="0" smtClean="0">
                <a:latin typeface="Arial Unicode MS" pitchFamily="34" charset="-128"/>
                <a:ea typeface="Arial Unicode MS" pitchFamily="34" charset="-128"/>
                <a:cs typeface="Arial Unicode MS" pitchFamily="34" charset="-128"/>
              </a:rPr>
              <a:t> (الدهون</a:t>
            </a:r>
            <a:r>
              <a:rPr lang="ar-SA" sz="2500" dirty="0" err="1" smtClean="0">
                <a:latin typeface="Arial Unicode MS" pitchFamily="34" charset="-128"/>
                <a:ea typeface="Arial Unicode MS" pitchFamily="34" charset="-128"/>
                <a:cs typeface="Arial Unicode MS" pitchFamily="34" charset="-128"/>
              </a:rPr>
              <a:t>)</a:t>
            </a:r>
            <a:endParaRPr lang="en-US" sz="2500" dirty="0" smtClean="0">
              <a:latin typeface="Arial Unicode MS" pitchFamily="34" charset="-128"/>
              <a:ea typeface="Arial Unicode MS" pitchFamily="34" charset="-128"/>
              <a:cs typeface="Arial Unicode MS" pitchFamily="34" charset="-128"/>
            </a:endParaRPr>
          </a:p>
          <a:p>
            <a:pPr eaLnBrk="1" hangingPunct="1"/>
            <a:r>
              <a:rPr lang="en-US" sz="2500" dirty="0" smtClean="0">
                <a:solidFill>
                  <a:srgbClr val="FF0000"/>
                </a:solidFill>
                <a:latin typeface="Arial Unicode MS" pitchFamily="34" charset="-128"/>
                <a:ea typeface="Arial Unicode MS" pitchFamily="34" charset="-128"/>
                <a:cs typeface="Arial Unicode MS" pitchFamily="34" charset="-128"/>
              </a:rPr>
              <a:t> Nucleic acid </a:t>
            </a:r>
            <a:r>
              <a:rPr lang="ar-SA" sz="2500" dirty="0" smtClean="0">
                <a:latin typeface="Arial Unicode MS" pitchFamily="34" charset="-128"/>
                <a:ea typeface="Arial Unicode MS" pitchFamily="34" charset="-128"/>
                <a:cs typeface="Arial Unicode MS" pitchFamily="34" charset="-128"/>
              </a:rPr>
              <a:t>الأحماض النووية</a:t>
            </a:r>
            <a:endParaRPr lang="en-US" sz="2500" dirty="0" smtClean="0">
              <a:latin typeface="Arial Unicode MS" pitchFamily="34" charset="-128"/>
              <a:ea typeface="Arial Unicode MS" pitchFamily="34" charset="-128"/>
              <a:cs typeface="Arial Unicode MS" pitchFamily="34" charset="-128"/>
            </a:endParaRPr>
          </a:p>
          <a:p>
            <a:r>
              <a:rPr lang="en-US" sz="2200" b="1" u="sng" dirty="0" smtClean="0"/>
              <a:t>Large molecules </a:t>
            </a:r>
            <a:r>
              <a:rPr lang="en-US" sz="2200" dirty="0" smtClean="0"/>
              <a:t>are called</a:t>
            </a:r>
            <a:r>
              <a:rPr lang="en-US" sz="2200" b="1" dirty="0" smtClean="0"/>
              <a:t> </a:t>
            </a:r>
            <a:r>
              <a:rPr lang="en-US" sz="2200" b="1" u="sng" dirty="0" smtClean="0"/>
              <a:t>Macromolecules</a:t>
            </a:r>
            <a:r>
              <a:rPr lang="en-US" sz="2200" b="1" dirty="0" smtClean="0"/>
              <a:t>  (or) </a:t>
            </a:r>
            <a:r>
              <a:rPr lang="en-US" sz="2200" b="1" u="sng" dirty="0" smtClean="0"/>
              <a:t>Polymers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20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20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03_03aDehydrationRxn_2-U"/>
          <p:cNvPicPr>
            <a:picLocks noChangeAspect="1" noChangeArrowheads="1"/>
          </p:cNvPicPr>
          <p:nvPr/>
        </p:nvPicPr>
        <p:blipFill>
          <a:blip r:embed="rId3" cstate="print"/>
          <a:srcRect/>
          <a:stretch>
            <a:fillRect/>
          </a:stretch>
        </p:blipFill>
        <p:spPr bwMode="auto">
          <a:xfrm>
            <a:off x="1549400" y="1695450"/>
            <a:ext cx="6145213" cy="3822700"/>
          </a:xfrm>
          <a:prstGeom prst="rect">
            <a:avLst/>
          </a:prstGeom>
          <a:noFill/>
          <a:ln w="9525">
            <a:noFill/>
            <a:miter lim="800000"/>
            <a:headEnd/>
            <a:tailEnd/>
          </a:ln>
        </p:spPr>
      </p:pic>
      <p:sp>
        <p:nvSpPr>
          <p:cNvPr id="3075" name="Text Box 6"/>
          <p:cNvSpPr txBox="1">
            <a:spLocks noChangeArrowheads="1"/>
          </p:cNvSpPr>
          <p:nvPr/>
        </p:nvSpPr>
        <p:spPr bwMode="auto">
          <a:xfrm>
            <a:off x="6081713" y="2533650"/>
            <a:ext cx="1452562" cy="657225"/>
          </a:xfrm>
          <a:prstGeom prst="rect">
            <a:avLst/>
          </a:prstGeom>
          <a:noFill/>
          <a:ln w="9525">
            <a:noFill/>
            <a:miter lim="800000"/>
            <a:headEnd/>
            <a:tailEnd/>
          </a:ln>
        </p:spPr>
        <p:txBody>
          <a:bodyPr wrap="none" lIns="0" tIns="0" rIns="0" bIns="0"/>
          <a:lstStyle/>
          <a:p>
            <a:pPr algn="ctr">
              <a:lnSpc>
                <a:spcPct val="70000"/>
              </a:lnSpc>
            </a:pPr>
            <a:r>
              <a:rPr lang="en-US" sz="1800" b="1">
                <a:cs typeface="Times New Roman" pitchFamily="18" charset="0"/>
              </a:rPr>
              <a:t>Monomer</a:t>
            </a:r>
            <a:endParaRPr lang="ar-SA" sz="1800" b="1"/>
          </a:p>
          <a:p>
            <a:pPr algn="ctr">
              <a:lnSpc>
                <a:spcPct val="70000"/>
              </a:lnSpc>
            </a:pPr>
            <a:r>
              <a:rPr lang="ar-SA" sz="1800" b="1"/>
              <a:t>مونيمير غير مرتيط</a:t>
            </a:r>
            <a:endParaRPr lang="en-US" sz="1800" b="1"/>
          </a:p>
        </p:txBody>
      </p:sp>
      <p:sp>
        <p:nvSpPr>
          <p:cNvPr id="3076" name="Text Box 7"/>
          <p:cNvSpPr txBox="1">
            <a:spLocks noChangeArrowheads="1"/>
          </p:cNvSpPr>
          <p:nvPr/>
        </p:nvSpPr>
        <p:spPr bwMode="auto">
          <a:xfrm>
            <a:off x="2125663" y="2465388"/>
            <a:ext cx="2111375" cy="339725"/>
          </a:xfrm>
          <a:prstGeom prst="rect">
            <a:avLst/>
          </a:prstGeom>
          <a:noFill/>
          <a:ln w="9525">
            <a:noFill/>
            <a:miter lim="800000"/>
            <a:headEnd/>
            <a:tailEnd/>
          </a:ln>
        </p:spPr>
        <p:txBody>
          <a:bodyPr wrap="none" lIns="0" tIns="0" rIns="0" bIns="0"/>
          <a:lstStyle/>
          <a:p>
            <a:pPr algn="ctr">
              <a:lnSpc>
                <a:spcPct val="90000"/>
              </a:lnSpc>
            </a:pPr>
            <a:r>
              <a:rPr lang="en-US" sz="1800" b="1">
                <a:cs typeface="Times New Roman" pitchFamily="18" charset="0"/>
              </a:rPr>
              <a:t>Short polymer</a:t>
            </a:r>
            <a:endParaRPr lang="ar-SA" sz="1800" b="1"/>
          </a:p>
          <a:p>
            <a:pPr algn="ctr">
              <a:lnSpc>
                <a:spcPct val="90000"/>
              </a:lnSpc>
            </a:pPr>
            <a:r>
              <a:rPr lang="ar-SA" sz="1800" b="1"/>
              <a:t>بوليمير قصير</a:t>
            </a:r>
            <a:endParaRPr lang="en-US" sz="1800" b="1"/>
          </a:p>
        </p:txBody>
      </p:sp>
      <p:sp>
        <p:nvSpPr>
          <p:cNvPr id="3077" name="Text Box 8"/>
          <p:cNvSpPr txBox="1">
            <a:spLocks noChangeArrowheads="1"/>
          </p:cNvSpPr>
          <p:nvPr/>
        </p:nvSpPr>
        <p:spPr bwMode="auto">
          <a:xfrm>
            <a:off x="3416300" y="5000625"/>
            <a:ext cx="2347913" cy="374650"/>
          </a:xfrm>
          <a:prstGeom prst="rect">
            <a:avLst/>
          </a:prstGeom>
          <a:noFill/>
          <a:ln w="9525">
            <a:noFill/>
            <a:miter lim="800000"/>
            <a:headEnd/>
            <a:tailEnd/>
          </a:ln>
        </p:spPr>
        <p:txBody>
          <a:bodyPr wrap="none" lIns="0" tIns="0" rIns="0" bIns="0"/>
          <a:lstStyle/>
          <a:p>
            <a:pPr algn="ctr">
              <a:lnSpc>
                <a:spcPct val="90000"/>
              </a:lnSpc>
            </a:pPr>
            <a:r>
              <a:rPr lang="en-US" sz="1800" b="1">
                <a:cs typeface="Times New Roman" pitchFamily="18" charset="0"/>
              </a:rPr>
              <a:t>Longer polymer</a:t>
            </a:r>
            <a:endParaRPr lang="ar-SA" sz="1800" b="1"/>
          </a:p>
          <a:p>
            <a:pPr algn="ctr">
              <a:lnSpc>
                <a:spcPct val="90000"/>
              </a:lnSpc>
            </a:pPr>
            <a:r>
              <a:rPr lang="ar-SA" sz="1800" b="1"/>
              <a:t>بوليمير طويل</a:t>
            </a:r>
            <a:endParaRPr lang="en-US" sz="1800" b="1"/>
          </a:p>
        </p:txBody>
      </p:sp>
      <p:sp>
        <p:nvSpPr>
          <p:cNvPr id="3078" name="Text Box 9"/>
          <p:cNvSpPr txBox="1">
            <a:spLocks noChangeArrowheads="1"/>
          </p:cNvSpPr>
          <p:nvPr/>
        </p:nvSpPr>
        <p:spPr bwMode="auto">
          <a:xfrm>
            <a:off x="1447800" y="3260725"/>
            <a:ext cx="4038600" cy="571500"/>
          </a:xfrm>
          <a:prstGeom prst="rect">
            <a:avLst/>
          </a:prstGeom>
          <a:noFill/>
          <a:ln w="9525">
            <a:noFill/>
            <a:miter lim="800000"/>
            <a:headEnd/>
            <a:tailEnd/>
          </a:ln>
        </p:spPr>
        <p:txBody>
          <a:bodyPr wrap="none" lIns="0" tIns="0" rIns="0" bIns="0"/>
          <a:lstStyle/>
          <a:p>
            <a:pPr algn="ctr">
              <a:lnSpc>
                <a:spcPct val="80000"/>
              </a:lnSpc>
            </a:pPr>
            <a:r>
              <a:rPr lang="en-US" sz="1800" b="1">
                <a:cs typeface="Times New Roman" pitchFamily="18" charset="0"/>
              </a:rPr>
              <a:t>Dehydration Reaction</a:t>
            </a:r>
            <a:endParaRPr lang="ar-SA" sz="1800" b="1"/>
          </a:p>
          <a:p>
            <a:pPr algn="ctr">
              <a:lnSpc>
                <a:spcPct val="80000"/>
              </a:lnSpc>
            </a:pPr>
            <a:r>
              <a:rPr lang="ar-SA" sz="1800" b="1"/>
              <a:t>تفاعل نزع الماء</a:t>
            </a:r>
            <a:endParaRPr lang="en-US" sz="1800" b="1"/>
          </a:p>
        </p:txBody>
      </p:sp>
      <p:sp>
        <p:nvSpPr>
          <p:cNvPr id="3079" name="Rectangle 10"/>
          <p:cNvSpPr>
            <a:spLocks noChangeArrowheads="1"/>
          </p:cNvSpPr>
          <p:nvPr/>
        </p:nvSpPr>
        <p:spPr bwMode="auto">
          <a:xfrm>
            <a:off x="1420813" y="381000"/>
            <a:ext cx="6313487" cy="830263"/>
          </a:xfrm>
          <a:prstGeom prst="rect">
            <a:avLst/>
          </a:prstGeom>
          <a:noFill/>
          <a:ln w="9525">
            <a:solidFill>
              <a:srgbClr val="008080"/>
            </a:solidFill>
            <a:miter lim="800000"/>
            <a:headEnd/>
            <a:tailEnd/>
          </a:ln>
        </p:spPr>
        <p:txBody>
          <a:bodyPr wrap="none">
            <a:spAutoFit/>
          </a:bodyPr>
          <a:lstStyle/>
          <a:p>
            <a:pPr algn="ctr"/>
            <a:r>
              <a:rPr lang="en-US" b="1">
                <a:solidFill>
                  <a:srgbClr val="FF0000"/>
                </a:solidFill>
                <a:cs typeface="Times New Roman" pitchFamily="18" charset="0"/>
              </a:rPr>
              <a:t>Dehydration</a:t>
            </a:r>
            <a:r>
              <a:rPr lang="en-US">
                <a:solidFill>
                  <a:srgbClr val="FF0000"/>
                </a:solidFill>
                <a:cs typeface="Times New Roman" pitchFamily="18" charset="0"/>
              </a:rPr>
              <a:t> reactions build a polymer chain</a:t>
            </a:r>
            <a:endParaRPr lang="ar-SA">
              <a:solidFill>
                <a:srgbClr val="FF0000"/>
              </a:solidFill>
              <a:cs typeface="Times New Roman" pitchFamily="18" charset="0"/>
            </a:endParaRPr>
          </a:p>
          <a:p>
            <a:pPr algn="ctr"/>
            <a:r>
              <a:rPr lang="ar-SA">
                <a:solidFill>
                  <a:srgbClr val="FF0000"/>
                </a:solidFill>
                <a:cs typeface="Times New Roman" pitchFamily="18" charset="0"/>
              </a:rPr>
              <a:t>بناء سلسلة بوليمير بتفاعلات نزع الماء</a:t>
            </a:r>
            <a:endParaRPr lang="en-US">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26521</TotalTime>
  <Words>3448</Words>
  <Application>Microsoft Office PowerPoint</Application>
  <PresentationFormat>عرض على الشاشة (3:4)‏</PresentationFormat>
  <Paragraphs>539</Paragraphs>
  <Slides>59</Slides>
  <Notes>7</Notes>
  <HiddenSlides>0</HiddenSlides>
  <MMClips>0</MMClips>
  <ScaleCrop>false</ScaleCrop>
  <HeadingPairs>
    <vt:vector size="4" baseType="variant">
      <vt:variant>
        <vt:lpstr>نسق</vt:lpstr>
      </vt:variant>
      <vt:variant>
        <vt:i4>1</vt:i4>
      </vt:variant>
      <vt:variant>
        <vt:lpstr>عناوين الشرائح</vt:lpstr>
      </vt:variant>
      <vt:variant>
        <vt:i4>59</vt:i4>
      </vt:variant>
    </vt:vector>
  </HeadingPairs>
  <TitlesOfParts>
    <vt:vector size="60" baseType="lpstr">
      <vt:lpstr>C6eActiveLectureQuestions</vt:lpstr>
      <vt:lpstr> The Molecules of Cells     الجزيئات الخلوية </vt:lpstr>
      <vt:lpstr>عرض تقديمي في PowerPoint</vt:lpstr>
      <vt:lpstr>Introduction to organic compounds</vt:lpstr>
      <vt:lpstr>Life’s molecular diversity is based on the properties of carbon</vt:lpstr>
      <vt:lpstr>Functional Groups  المجاميع الوظيفية</vt:lpstr>
      <vt:lpstr>عرض تقديمي في PowerPoint</vt:lpstr>
      <vt:lpstr>Cells make a huge number of large molecules from a small set of small molecules</vt:lpstr>
      <vt:lpstr>Cells make a huge number of large molecules from a small set of small molecules</vt:lpstr>
      <vt:lpstr>عرض تقديمي في PowerPoint</vt:lpstr>
      <vt:lpstr>Carbohydrates </vt:lpstr>
      <vt:lpstr>عرض تقديمي في PowerPoint</vt:lpstr>
      <vt:lpstr>Monosaccharides are the simplest carbohydrates</vt:lpstr>
      <vt:lpstr>عرض تقديمي في PowerPoint</vt:lpstr>
      <vt:lpstr>عرض تقديمي في PowerPoint</vt:lpstr>
      <vt:lpstr>عرض تقديمي في PowerPoint</vt:lpstr>
      <vt:lpstr>عرض تقديمي في PowerPoint</vt:lpstr>
      <vt:lpstr>Monosaccharides are the simplest carbohydrates</vt:lpstr>
      <vt:lpstr>عرض تقديمي في PowerPoint</vt:lpstr>
      <vt:lpstr>عرض تقديمي في PowerPoint</vt:lpstr>
      <vt:lpstr>Polysaccharides are long chains of sugar units</vt:lpstr>
      <vt:lpstr>Connection: How sweet is sweet?</vt:lpstr>
      <vt:lpstr>CONNECTION  Relation between high-fructose corn         syrup and obesity?  رابطة تطبيقية : ما هو شراب الذرة عالي الفركتوز ، وهل له علاقة بالبدانة ؟ </vt:lpstr>
      <vt:lpstr>عرض تقديمي في PowerPoint</vt:lpstr>
      <vt:lpstr>عرض تقديمي في PowerPoint</vt:lpstr>
      <vt:lpstr>عرض تقديمي في PowerPoint</vt:lpstr>
      <vt:lpstr>Lipids </vt:lpstr>
      <vt:lpstr>Lipids include fats, which are mostly energy-storage molecules</vt:lpstr>
      <vt:lpstr>عرض تقديمي في PowerPoint</vt:lpstr>
      <vt:lpstr>عرض تقديمي في PowerPoint</vt:lpstr>
      <vt:lpstr>عرض تقديمي في PowerPoint</vt:lpstr>
      <vt:lpstr>عرض تقديمي في PowerPoint</vt:lpstr>
      <vt:lpstr>Phospholipids are class of lipids structurally similar to fats and a major (key) component of biological membranes (cell membranes)    اللبيدات الفسفورية دهون من المكونات الأساسية للغشاء الخلوى حيث تتجمع على شكل طبقتين    Phospholipids contain (2) fatty acids attached to glycerol.  تتكون اللبيدات الفوسفورية من حمضيين دهنيين مع جليسرول </vt:lpstr>
      <vt:lpstr>Phospholipids, waxes, and steroids are lipids with a variety of functions</vt:lpstr>
      <vt:lpstr>Connection: Anabolic steroids and related substances pose health risks</vt:lpstr>
      <vt:lpstr>عرض تقديمي في PowerPoint</vt:lpstr>
      <vt:lpstr>proteins</vt:lpstr>
      <vt:lpstr>عرض تقديمي في PowerPoint</vt:lpstr>
      <vt:lpstr>عرض تقديمي في PowerPoint</vt:lpstr>
      <vt:lpstr>Amino acids can be linked by peptide bonds</vt:lpstr>
      <vt:lpstr>Overview: A protein’s specific shape determines its function</vt:lpstr>
      <vt:lpstr>عرض تقديمي في PowerPoint</vt:lpstr>
      <vt:lpstr>عرض تقديمي في PowerPoint</vt:lpstr>
      <vt:lpstr>عرض تقديمي في PowerPoint</vt:lpstr>
      <vt:lpstr>A protein’s primary structure is its amino acid sequence </vt:lpstr>
      <vt:lpstr>Tertiary structure is the overall shape of a polypeptide</vt:lpstr>
      <vt:lpstr>عرض تقديمي في PowerPoint</vt:lpstr>
      <vt:lpstr>Nucleic acid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Progressive Info.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USR</dc:creator>
  <cp:lastModifiedBy>SAMSUNG</cp:lastModifiedBy>
  <cp:revision>246</cp:revision>
  <dcterms:modified xsi:type="dcterms:W3CDTF">2016-01-06T11:56:11Z</dcterms:modified>
</cp:coreProperties>
</file>