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6"/>
  </p:notesMasterIdLst>
  <p:sldIdLst>
    <p:sldId id="378" r:id="rId2"/>
    <p:sldId id="380" r:id="rId3"/>
    <p:sldId id="385" r:id="rId4"/>
    <p:sldId id="382" r:id="rId5"/>
  </p:sldIdLst>
  <p:sldSz cx="12192000" cy="6858000"/>
  <p:notesSz cx="6797675" cy="992505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35939D"/>
    <a:srgbClr val="E6E6E6"/>
    <a:srgbClr val="ECD3DC"/>
    <a:srgbClr val="E62B5F"/>
    <a:srgbClr val="464C4D"/>
    <a:srgbClr val="E3A06B"/>
    <a:srgbClr val="FFADC6"/>
    <a:srgbClr val="86C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النمط المتوسط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94301" autoAdjust="0"/>
  </p:normalViewPr>
  <p:slideViewPr>
    <p:cSldViewPr snapToGrid="0" showGuides="1">
      <p:cViewPr varScale="1">
        <p:scale>
          <a:sx n="65" d="100"/>
          <a:sy n="65" d="100"/>
        </p:scale>
        <p:origin x="68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2016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7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96174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801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2643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18396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3687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88824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865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09131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88965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04418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05503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2211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6740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39244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495615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54684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1234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9585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7DC747-9FDF-4F7F-8E7E-ECA49A7F6649}" type="datetimeFigureOut">
              <a:rPr lang="ar-EG" smtClean="0"/>
              <a:pPr/>
              <a:t>13/09/1447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33703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5544" y="19151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745741"/>
              </p:ext>
            </p:extLst>
          </p:nvPr>
        </p:nvGraphicFramePr>
        <p:xfrm>
          <a:off x="4350580" y="2897208"/>
          <a:ext cx="7192662" cy="3002147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044466">
                  <a:extLst>
                    <a:ext uri="{9D8B030D-6E8A-4147-A177-3AD203B41FA5}">
                      <a16:colId xmlns:a16="http://schemas.microsoft.com/office/drawing/2014/main" val="3429144942"/>
                    </a:ext>
                  </a:extLst>
                </a:gridCol>
                <a:gridCol w="463588">
                  <a:extLst>
                    <a:ext uri="{9D8B030D-6E8A-4147-A177-3AD203B41FA5}">
                      <a16:colId xmlns:a16="http://schemas.microsoft.com/office/drawing/2014/main" val="215202769"/>
                    </a:ext>
                  </a:extLst>
                </a:gridCol>
                <a:gridCol w="4684608">
                  <a:extLst>
                    <a:ext uri="{9D8B030D-6E8A-4147-A177-3AD203B41FA5}">
                      <a16:colId xmlns:a16="http://schemas.microsoft.com/office/drawing/2014/main" val="3895854007"/>
                    </a:ext>
                  </a:extLst>
                </a:gridCol>
              </a:tblGrid>
              <a:tr h="439129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نواتج التعلم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المؤشرات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841754"/>
                  </a:ext>
                </a:extLst>
              </a:tr>
              <a:tr h="784973"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SA" sz="20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إجراءات العمليات الأربع على الجذور التربيعية وتبسيط العبارات الجذرية 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 marL="114300" marR="11430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solidFill>
                            <a:srgbClr val="C00000"/>
                          </a:solidFill>
                          <a:effectLst/>
                          <a:latin typeface="itf Simah pro Arabic" pitchFamily="50" charset="-78"/>
                          <a:ea typeface="+mn-ea"/>
                          <a:cs typeface="itf Simah pro Arabic" pitchFamily="50" charset="-78"/>
                          <a:sym typeface="CYCLIC NUMBERS-BLACK" panose="02000000000000000000" pitchFamily="2" charset="2"/>
                        </a:rPr>
                        <a:t>1</a:t>
                      </a:r>
                      <a:endParaRPr lang="en-US" sz="2000" kern="1200" dirty="0" smtClean="0">
                        <a:solidFill>
                          <a:srgbClr val="C00000"/>
                        </a:solidFill>
                        <a:effectLst/>
                        <a:latin typeface="itf Simah pro Arabic" pitchFamily="50" charset="-78"/>
                        <a:ea typeface="+mn-ea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يجمع الجذور </a:t>
                      </a:r>
                      <a:r>
                        <a:rPr lang="ar-SA" sz="2000" dirty="0">
                          <a:solidFill>
                            <a:srgbClr val="000000"/>
                          </a:solidFill>
                          <a:effectLst/>
                          <a:latin typeface="itf shaheen pro Light" pitchFamily="50" charset="-78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التربيعية</a:t>
                      </a:r>
                      <a:r>
                        <a:rPr lang="ar-SA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، ويطرحها، ويضربها ويقسمها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48044"/>
                  </a:ext>
                </a:extLst>
              </a:tr>
              <a:tr h="1759974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2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  <a:p>
                      <a:pPr algn="ctr" rtl="1"/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يبسط عبارات عددية تتضمن جذورا تربيعية باستخدام العمليات على الجذور التربيعية، وباستخدام المرافق وإنطاق المقام،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39515"/>
                  </a:ext>
                </a:extLst>
              </a:tr>
            </a:tbl>
          </a:graphicData>
        </a:graphic>
      </p:graphicFrame>
      <p:graphicFrame>
        <p:nvGraphicFramePr>
          <p:cNvPr id="3" name="جدول 2"/>
          <p:cNvGraphicFramePr>
            <a:graphicFrameLocks noGrp="1"/>
          </p:cNvGraphicFramePr>
          <p:nvPr>
            <p:extLst/>
          </p:nvPr>
        </p:nvGraphicFramePr>
        <p:xfrm>
          <a:off x="985308" y="447927"/>
          <a:ext cx="10430934" cy="792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68292">
                  <a:extLst>
                    <a:ext uri="{9D8B030D-6E8A-4147-A177-3AD203B41FA5}">
                      <a16:colId xmlns:a16="http://schemas.microsoft.com/office/drawing/2014/main" val="1125250278"/>
                    </a:ext>
                  </a:extLst>
                </a:gridCol>
                <a:gridCol w="5862642">
                  <a:extLst>
                    <a:ext uri="{9D8B030D-6E8A-4147-A177-3AD203B41FA5}">
                      <a16:colId xmlns:a16="http://schemas.microsoft.com/office/drawing/2014/main" val="21653608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المملكة العربية السعودية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الإدارة العامة للتعليم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60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وزارة التعليم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      متوسطة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31062"/>
                  </a:ext>
                </a:extLst>
              </a:tr>
            </a:tbl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596179"/>
              </p:ext>
            </p:extLst>
          </p:nvPr>
        </p:nvGraphicFramePr>
        <p:xfrm>
          <a:off x="1508034" y="1322863"/>
          <a:ext cx="9207863" cy="149188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07863">
                  <a:extLst>
                    <a:ext uri="{9D8B030D-6E8A-4147-A177-3AD203B41FA5}">
                      <a16:colId xmlns:a16="http://schemas.microsoft.com/office/drawing/2014/main" val="2832411921"/>
                    </a:ext>
                  </a:extLst>
                </a:gridCol>
              </a:tblGrid>
              <a:tr h="58027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تدريبات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نافس الفصل الثاني 1447 هـ (الأسبوع السابع)</a:t>
                      </a:r>
                      <a:endParaRPr lang="ar-SA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779070"/>
                  </a:ext>
                </a:extLst>
              </a:tr>
              <a:tr h="439341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:  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الأعداد والعمليات عليها</a:t>
                      </a:r>
                      <a:endParaRPr lang="ar-SA" sz="2000" b="1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766976"/>
                  </a:ext>
                </a:extLst>
              </a:tr>
              <a:tr h="472278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الفرعي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العمليات على الأعداد والحس العددي</a:t>
                      </a:r>
                      <a:endParaRPr lang="ar-SA" sz="2000" b="0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137899"/>
                  </a:ext>
                </a:extLst>
              </a:tr>
            </a:tbl>
          </a:graphicData>
        </a:graphic>
      </p:graphicFrame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4"/>
          <a:srcRect l="6405" r="4140" b="816"/>
          <a:stretch/>
        </p:blipFill>
        <p:spPr>
          <a:xfrm>
            <a:off x="773332" y="2897208"/>
            <a:ext cx="3577247" cy="329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6281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916" y="484239"/>
            <a:ext cx="10726994" cy="1524000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173" y="3381868"/>
            <a:ext cx="10788138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4424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3"/>
          <a:srcRect t="2266" b="-1"/>
          <a:stretch/>
        </p:blipFill>
        <p:spPr>
          <a:xfrm>
            <a:off x="668594" y="550607"/>
            <a:ext cx="10884309" cy="1424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2855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247383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3"/>
          <a:srcRect l="881" b="3439"/>
          <a:stretch/>
        </p:blipFill>
        <p:spPr>
          <a:xfrm>
            <a:off x="717755" y="503442"/>
            <a:ext cx="10805652" cy="1738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091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7244</TotalTime>
  <Words>75</Words>
  <Application>Microsoft Office PowerPoint</Application>
  <PresentationFormat>شاشة عريضة</PresentationFormat>
  <Paragraphs>15</Paragraphs>
  <Slides>4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17" baseType="lpstr">
      <vt:lpstr>AL-Mohanad</vt:lpstr>
      <vt:lpstr>Al-QuranAlKareem</vt:lpstr>
      <vt:lpstr>Arial</vt:lpstr>
      <vt:lpstr>Calibri</vt:lpstr>
      <vt:lpstr>Century Gothic</vt:lpstr>
      <vt:lpstr>CYCLIC NUMBERS-BLACK</vt:lpstr>
      <vt:lpstr>itf shaheen pro</vt:lpstr>
      <vt:lpstr>itf shaheen pro Light</vt:lpstr>
      <vt:lpstr>itf Simah pro Arabic</vt:lpstr>
      <vt:lpstr>Tahoma</vt:lpstr>
      <vt:lpstr>Times New Roman</vt:lpstr>
      <vt:lpstr>Wingdings 3</vt:lpstr>
      <vt:lpstr>شريحة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213</cp:revision>
  <cp:lastPrinted>2021-04-05T13:38:13Z</cp:lastPrinted>
  <dcterms:created xsi:type="dcterms:W3CDTF">2021-01-01T21:21:29Z</dcterms:created>
  <dcterms:modified xsi:type="dcterms:W3CDTF">2026-03-01T10:05:26Z</dcterms:modified>
</cp:coreProperties>
</file>