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11"/>
  </p:handoutMasterIdLst>
  <p:sldIdLst>
    <p:sldId id="258" r:id="rId2"/>
    <p:sldId id="257" r:id="rId3"/>
    <p:sldId id="259" r:id="rId4"/>
    <p:sldId id="267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96A186B-1767-41DF-ADA0-BC63E5069315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204344-B58C-4BD4-B402-717A34B290AD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80990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4C323-5D1F-463E-96BE-950F237619BC}" type="datetimeFigureOut">
              <a:rPr lang="ar-EG" smtClean="0"/>
              <a:pPr/>
              <a:t>19/07/1441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8643" y="188640"/>
            <a:ext cx="7986714" cy="208823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6600" b="1" cap="all" dirty="0">
                <a:ln w="9000" cmpd="sng">
                  <a:solidFill>
                    <a:schemeClr val="tx1"/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الباب السادس</a:t>
            </a:r>
            <a:br>
              <a:rPr lang="ar-SA" sz="6600" b="1" cap="all" dirty="0">
                <a:ln w="9000" cmpd="sng">
                  <a:solidFill>
                    <a:schemeClr val="tx1"/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6600" b="1" cap="all" dirty="0">
                <a:ln w="9000" cmpd="sng">
                  <a:solidFill>
                    <a:schemeClr val="tx1"/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التغذية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99F1CC-9F3F-4C3F-B66A-EE0082BEE7A2}"/>
              </a:ext>
            </a:extLst>
          </p:cNvPr>
          <p:cNvSpPr/>
          <p:nvPr/>
        </p:nvSpPr>
        <p:spPr>
          <a:xfrm>
            <a:off x="215516" y="2708920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تعرف التغذية</a:t>
            </a:r>
            <a:r>
              <a:rPr lang="ar-EG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على أنها تـناول الكائن الحي للمواد الأولية وتوصيلها وتوزيعها على الخلايا للحصول على الطاقة اللازمة للوظائف الحيوية ولبناء وتعويض مكوناته والمحافظة على حياته وهي تضم: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المواد الغذائية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:(Nutrients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وهي مجموعة المواد العضوية وغير العضوية التي يتناولها الكائن الحي في غذاؤه.</a:t>
            </a:r>
          </a:p>
          <a:p>
            <a:pPr algn="just"/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</a:t>
            </a:r>
            <a:r>
              <a:rPr lang="ar-SA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لأيضيات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Metabolites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وهي كل المواد التي تدخل في العمليات الكيميائية المختلفة التي تجرى في الخلية.</a:t>
            </a:r>
          </a:p>
        </p:txBody>
      </p:sp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allbiology.net/images/7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59"/>
          <a:stretch/>
        </p:blipFill>
        <p:spPr bwMode="auto">
          <a:xfrm>
            <a:off x="204104" y="-12658"/>
            <a:ext cx="8735792" cy="6870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46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332656"/>
            <a:ext cx="88569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تنقسم الكائنات الحية علي اساس كيفية الحصول على المواد الغذائية إلى قسمين:</a:t>
            </a:r>
            <a:endParaRPr lang="ar-E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ذاتية التغذية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Autotrophs :</a:t>
            </a:r>
          </a:p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الكائنات التي تصنع كل ما تحتاجه من الغذاء العضوي بنفسها من مواد غير العضوية. مثلا الكربوهيدرات: يمكن تكوينها من ثاني أكسيد الكربون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والماء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في وجود طاقة (ضوء الشمس) أثناء البناء الضوئي.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مثل النباتات الراقية والطحالب</a:t>
            </a:r>
          </a:p>
          <a:p>
            <a:pPr algn="just"/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2-غير ذاتية التغذية</a:t>
            </a:r>
            <a:r>
              <a:rPr lang="ar-EG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Heterotrophic </a:t>
            </a:r>
          </a:p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هذه المجموعة من الكائنات ليس لها القدرة على صنع ما تحتاجه من المواد الغذائية العضوية بنفسها وإنما تعتمد على الكائنات ذاتية التغذية لتوفيرها لها.</a:t>
            </a:r>
            <a:endParaRPr lang="ar-E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مثل: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الحيوانات الراقية والأولية والكائنات الطفيلية والمترممة وبعض البكتيريا والفطريات</a:t>
            </a:r>
          </a:p>
        </p:txBody>
      </p:sp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875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طرق انتقال المواد من وإلى الخلية</a:t>
            </a:r>
            <a:endParaRPr lang="ar-SA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78960" y="655089"/>
            <a:ext cx="87860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الخاصية </a:t>
            </a:r>
            <a:r>
              <a:rPr lang="ar-S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الاسموزية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Osmosis </a:t>
            </a:r>
            <a:r>
              <a:rPr lang="ar-SA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228600" algn="just">
              <a:buFont typeface="Arial" pitchFamily="34" charset="0"/>
              <a:buChar char="•"/>
            </a:pP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ركيز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المواد المذابة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(الغير مسموح لها بالخروج من الخلية)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داخل الخلية أكبر من تركيزها خارج الخلية فإن ذلك يعمل على 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انتقال الماء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من خارج الخلية إلى داخلها عبر الغشاء الخلوي. </a:t>
            </a:r>
            <a:endParaRPr lang="ar-E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خاصية الانتشار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Diffusion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00050" indent="-28575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عندما يكون تركيز المواد المذابة خارج الخلية أكبر من تركيزها داخل الخلية فإن ذلك يعمل على 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انتقال المواد المذابة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من خارج الخلية إلى داخلها عبر غشاء الخلية.</a:t>
            </a:r>
          </a:p>
          <a:p>
            <a:pPr algn="just"/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خاصية النقل النشط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transport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00050" indent="-17145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على نقل المواد المذابة إلى داخل الخلية حتى لو كان تركيز المواد المذابة خارج الخلية أقل من تركيزها داخل الخلية والعكس (نقل المواد من التركيز الأعلى للتركيز الأقل).</a:t>
            </a:r>
          </a:p>
        </p:txBody>
      </p:sp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999077" y="116632"/>
            <a:ext cx="29209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التوصيل في النبات</a:t>
            </a:r>
            <a:endParaRPr lang="ar-SA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41393" y="784321"/>
            <a:ext cx="88612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يقوم جذر النبات بامتصاص الماء والمواد المذابة فيه من التربة عن طريق الخاصية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الاسموزية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والانتشار والنقل النشط. ثم تنتقل من طبقة إلى أخرى عبر الجذر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الي الداخل.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allbiology.net/images/7-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8"/>
          <a:stretch/>
        </p:blipFill>
        <p:spPr bwMode="auto">
          <a:xfrm>
            <a:off x="31266" y="2353981"/>
            <a:ext cx="5884588" cy="448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-180528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العوامل التي تعمل على رفع العصارة من الجذر إلى الورقة</a:t>
            </a:r>
            <a:endParaRPr lang="ar-SA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95536" y="1124744"/>
            <a:ext cx="858222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الضغط الجذري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هو القوة الدافعة الناشئة عن قوتي الامتصاص والإفراز الخلويين وتعمل على جلب الماء إلى الخشب ثم دفعه إلى أعلى.</a:t>
            </a:r>
          </a:p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النتح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وهو تبخر الماء من الأوراق. وهذا بدوره يعمل على زيادة التركيز في خلايا الورقة مما ينتج عنه قوة ساحبة للعصارة.</a:t>
            </a:r>
          </a:p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3-ا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لإدماع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وهو خروج الماء من الورقة على هيئة سائلة ترى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كنقيطات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صغيرة من الماء على سطح الورقة.</a:t>
            </a:r>
          </a:p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القوة </a:t>
            </a:r>
            <a:r>
              <a:rPr lang="ar-SA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التماسكية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للماء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وتعني أن جزيئات الماء تجذب بعضها البعض بشدة مما ينتج عنه قوة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تماسكية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تؤدي إلى تكوين عمود متماسك من جزيئات الماء يعمل على سحب العصارة إلى أعلى.</a:t>
            </a:r>
          </a:p>
        </p:txBody>
      </p:sp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915816" y="332656"/>
            <a:ext cx="3222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الهضم في الحيوان</a:t>
            </a:r>
            <a:endParaRPr lang="ar-SA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07504" y="1196752"/>
            <a:ext cx="89289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يعرف الهضم بأنه: تحليل الطعام الذي هيأه النبات للحيوان بطريقة مباشرة أو غير مباشرة إلى جزيئاته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الأولية.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الصورة العامة لعملية الهضم يمكن التعبير عنها في المعادلة المبينة في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الشكل: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allbiology.net/images/7-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717032"/>
            <a:ext cx="892793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908720"/>
            <a:ext cx="88569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/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يتم تناول الطعام بالابتلاع أو ما يعرف بالبلعمة كما في الأميبا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قدام الكاذبة لتكون الفجوة الغذائية.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3-ثم تقوم الأجسام الهاضمة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بالاندماج مع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الفجوة الغذائية، حيث يتم هضم وامتصاص المواد الغذائية.</a:t>
            </a:r>
          </a:p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 ثم طرد الفضلات خارج الخلية </a:t>
            </a:r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بالاخراج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الخلوي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2256462" y="190381"/>
            <a:ext cx="44037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التغذية والهضم في الأوليات</a:t>
            </a:r>
            <a:endParaRPr lang="en-US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://allbiology.net/images/7-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96"/>
          <a:stretch/>
        </p:blipFill>
        <p:spPr bwMode="auto">
          <a:xfrm>
            <a:off x="2666" y="3463708"/>
            <a:ext cx="7593669" cy="3394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339752" y="116632"/>
            <a:ext cx="44438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الهضم والتوصيل في الإنسان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23528" y="836712"/>
            <a:ext cx="86044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1–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الفم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28600" indent="-228600" algn="just">
              <a:buFont typeface="Arial" pitchFamily="34" charset="0"/>
              <a:buChar char="•"/>
            </a:pP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طحن الطعام ثم يختلط باللعاب الذي يحمل الإنزيمات الهاضمة.</a:t>
            </a:r>
            <a:endParaRPr lang="ar-S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2–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المعدة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28600" indent="-2286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تقوم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عضلات المعدة بتكملة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طحن الطعام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والهضم </a:t>
            </a:r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بالانزيمات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الهاضمة.</a:t>
            </a:r>
          </a:p>
          <a:p>
            <a:pPr algn="just"/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الأمعاء الدقيقة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28600" indent="-2286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يتم هضم جميع أنواع الطعام إلى مكوناتها الأولية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وامتصاصها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الأمعاء الغليظة:</a:t>
            </a:r>
          </a:p>
          <a:p>
            <a:pPr marL="228600" indent="-2286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يتم امتصاص معظم الماء والمعادن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فيها.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577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 Import</dc:creator>
  <cp:lastModifiedBy>علاء محمد</cp:lastModifiedBy>
  <cp:revision>105</cp:revision>
  <dcterms:created xsi:type="dcterms:W3CDTF">2017-09-17T18:31:25Z</dcterms:created>
  <dcterms:modified xsi:type="dcterms:W3CDTF">2020-03-13T21:48:27Z</dcterms:modified>
</cp:coreProperties>
</file>