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handoutMasterIdLst>
    <p:handoutMasterId r:id="rId11"/>
  </p:handoutMasterIdLst>
  <p:sldIdLst>
    <p:sldId id="258" r:id="rId2"/>
    <p:sldId id="257" r:id="rId3"/>
    <p:sldId id="259" r:id="rId4"/>
    <p:sldId id="267" r:id="rId5"/>
    <p:sldId id="269" r:id="rId6"/>
    <p:sldId id="270" r:id="rId7"/>
    <p:sldId id="271" r:id="rId8"/>
    <p:sldId id="272" r:id="rId9"/>
    <p:sldId id="273" r:id="rId10"/>
  </p:sldIdLst>
  <p:sldSz cx="9144000" cy="6858000" type="screen4x3"/>
  <p:notesSz cx="6858000" cy="9144000"/>
  <p:defaultTextStyle>
    <a:defPPr>
      <a:defRPr lang="ar-EG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4" d="100"/>
          <a:sy n="64" d="100"/>
        </p:scale>
        <p:origin x="148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EG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696A186B-1767-41DF-ADA0-BC63E5069315}" type="datetimeFigureOut">
              <a:rPr lang="ar-EG" smtClean="0"/>
              <a:pPr/>
              <a:t>19/07/1441</a:t>
            </a:fld>
            <a:endParaRPr lang="ar-E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E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5E204344-B58C-4BD4-B402-717A34B290AD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9809907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4C323-5D1F-463E-96BE-950F237619BC}" type="datetimeFigureOut">
              <a:rPr lang="ar-EG" smtClean="0"/>
              <a:pPr/>
              <a:t>19/07/1441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02FC2-6679-4587-8C91-6CB6D568A9E1}" type="slidenum">
              <a:rPr lang="ar-EG" smtClean="0"/>
              <a:pPr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4C323-5D1F-463E-96BE-950F237619BC}" type="datetimeFigureOut">
              <a:rPr lang="ar-EG" smtClean="0"/>
              <a:pPr/>
              <a:t>19/07/1441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02FC2-6679-4587-8C91-6CB6D568A9E1}" type="slidenum">
              <a:rPr lang="ar-EG" smtClean="0"/>
              <a:pPr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4C323-5D1F-463E-96BE-950F237619BC}" type="datetimeFigureOut">
              <a:rPr lang="ar-EG" smtClean="0"/>
              <a:pPr/>
              <a:t>19/07/1441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02FC2-6679-4587-8C91-6CB6D568A9E1}" type="slidenum">
              <a:rPr lang="ar-EG" smtClean="0"/>
              <a:pPr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4C323-5D1F-463E-96BE-950F237619BC}" type="datetimeFigureOut">
              <a:rPr lang="ar-EG" smtClean="0"/>
              <a:pPr/>
              <a:t>19/07/1441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02FC2-6679-4587-8C91-6CB6D568A9E1}" type="slidenum">
              <a:rPr lang="ar-EG" smtClean="0"/>
              <a:pPr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4C323-5D1F-463E-96BE-950F237619BC}" type="datetimeFigureOut">
              <a:rPr lang="ar-EG" smtClean="0"/>
              <a:pPr/>
              <a:t>19/07/1441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02FC2-6679-4587-8C91-6CB6D568A9E1}" type="slidenum">
              <a:rPr lang="ar-EG" smtClean="0"/>
              <a:pPr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E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E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4C323-5D1F-463E-96BE-950F237619BC}" type="datetimeFigureOut">
              <a:rPr lang="ar-EG" smtClean="0"/>
              <a:pPr/>
              <a:t>19/07/1441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02FC2-6679-4587-8C91-6CB6D568A9E1}" type="slidenum">
              <a:rPr lang="ar-EG" smtClean="0"/>
              <a:pPr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E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E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4C323-5D1F-463E-96BE-950F237619BC}" type="datetimeFigureOut">
              <a:rPr lang="ar-EG" smtClean="0"/>
              <a:pPr/>
              <a:t>19/07/1441</a:t>
            </a:fld>
            <a:endParaRPr lang="ar-E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02FC2-6679-4587-8C91-6CB6D568A9E1}" type="slidenum">
              <a:rPr lang="ar-EG" smtClean="0"/>
              <a:pPr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4C323-5D1F-463E-96BE-950F237619BC}" type="datetimeFigureOut">
              <a:rPr lang="ar-EG" smtClean="0"/>
              <a:pPr/>
              <a:t>19/07/1441</a:t>
            </a:fld>
            <a:endParaRPr lang="ar-E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02FC2-6679-4587-8C91-6CB6D568A9E1}" type="slidenum">
              <a:rPr lang="ar-EG" smtClean="0"/>
              <a:pPr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4C323-5D1F-463E-96BE-950F237619BC}" type="datetimeFigureOut">
              <a:rPr lang="ar-EG" smtClean="0"/>
              <a:pPr/>
              <a:t>19/07/1441</a:t>
            </a:fld>
            <a:endParaRPr lang="ar-E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02FC2-6679-4587-8C91-6CB6D568A9E1}" type="slidenum">
              <a:rPr lang="ar-EG" smtClean="0"/>
              <a:pPr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E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4C323-5D1F-463E-96BE-950F237619BC}" type="datetimeFigureOut">
              <a:rPr lang="ar-EG" smtClean="0"/>
              <a:pPr/>
              <a:t>19/07/1441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02FC2-6679-4587-8C91-6CB6D568A9E1}" type="slidenum">
              <a:rPr lang="ar-EG" smtClean="0"/>
              <a:pPr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E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4C323-5D1F-463E-96BE-950F237619BC}" type="datetimeFigureOut">
              <a:rPr lang="ar-EG" smtClean="0"/>
              <a:pPr/>
              <a:t>19/07/1441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02FC2-6679-4587-8C91-6CB6D568A9E1}" type="slidenum">
              <a:rPr lang="ar-EG" smtClean="0"/>
              <a:pPr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74C323-5D1F-463E-96BE-950F237619BC}" type="datetimeFigureOut">
              <a:rPr lang="ar-EG" smtClean="0"/>
              <a:pPr/>
              <a:t>19/07/1441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D02FC2-6679-4587-8C91-6CB6D568A9E1}" type="slidenum">
              <a:rPr lang="ar-EG" smtClean="0"/>
              <a:pPr/>
              <a:t>‹#›</a:t>
            </a:fld>
            <a:endParaRPr lang="ar-E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EG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578643" y="188640"/>
            <a:ext cx="7986714" cy="2088232"/>
          </a:xfrm>
          <a:prstGeom prst="rect">
            <a:avLst/>
          </a:prstGeom>
        </p:spPr>
        <p:txBody>
          <a:bodyPr vert="horz" lIns="91440" tIns="45720" rIns="91440" bIns="45720" rtlCol="1" anchor="ctr">
            <a:no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6600" b="1" cap="all" dirty="0">
                <a:ln w="9000" cmpd="sng">
                  <a:solidFill>
                    <a:schemeClr val="tx1"/>
                  </a:solidFill>
                  <a:prstDash val="solid"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الباب السادس</a:t>
            </a:r>
            <a:br>
              <a:rPr lang="ar-SA" sz="6600" b="1" cap="all" dirty="0">
                <a:ln w="9000" cmpd="sng">
                  <a:solidFill>
                    <a:schemeClr val="tx1"/>
                  </a:solidFill>
                  <a:prstDash val="solid"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ar-SA" sz="6600" b="1" cap="all" dirty="0">
                <a:ln w="9000" cmpd="sng">
                  <a:solidFill>
                    <a:schemeClr val="tx1"/>
                  </a:solidFill>
                  <a:prstDash val="solid"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التغذية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699F1CC-9F3F-4C3F-B66A-EE0082BEE7A2}"/>
              </a:ext>
            </a:extLst>
          </p:cNvPr>
          <p:cNvSpPr/>
          <p:nvPr/>
        </p:nvSpPr>
        <p:spPr>
          <a:xfrm>
            <a:off x="215516" y="2708920"/>
            <a:ext cx="871296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ar-SA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تعرف التغذية</a:t>
            </a:r>
            <a:r>
              <a:rPr lang="ar-EG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على أنها تـناول الكائن الحي للمواد الأولية وتوصيلها وتوزيعها على الخلايا للحصول على الطاقة اللازمة للوظائف الحيوية ولبناء وتعويض مكوناته والمحافظة على حياته وهي تضم: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ar-SA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المواد الغذائية</a:t>
            </a: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(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:(Nutrients</a:t>
            </a: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وهي مجموعة المواد العضوية وغير العضوية التي يتناولها الكائن الحي في غذاؤه.</a:t>
            </a:r>
          </a:p>
          <a:p>
            <a:pPr algn="just"/>
            <a:r>
              <a:rPr lang="ar-SA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ا</a:t>
            </a:r>
            <a:r>
              <a:rPr lang="ar-SA" sz="32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لأيضيات</a:t>
            </a: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Metabolites</a:t>
            </a: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): وهي كل المواد التي تدخل في العمليات الكيميائية المختلفة التي تجرى في الخلية.</a:t>
            </a:r>
          </a:p>
        </p:txBody>
      </p:sp>
    </p:spTree>
    <p:extLst>
      <p:ext uri="{BB962C8B-B14F-4D97-AF65-F5344CB8AC3E}">
        <p14:creationId xmlns:p14="http://schemas.microsoft.com/office/powerpoint/2010/main" val="20159993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allbiology.net/images/7-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859"/>
          <a:stretch/>
        </p:blipFill>
        <p:spPr bwMode="auto">
          <a:xfrm>
            <a:off x="204104" y="-12658"/>
            <a:ext cx="8735792" cy="6870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64690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07504" y="332656"/>
            <a:ext cx="8856984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تنقسم الكائنات الحية علي اساس كيفية الحصول على المواد الغذائية إلى قسمين:</a:t>
            </a:r>
            <a:endParaRPr lang="ar-EG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ar-SA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 ذاتية التغذية</a:t>
            </a:r>
            <a:r>
              <a:rPr lang="en-US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Autotrophs :</a:t>
            </a:r>
          </a:p>
          <a:p>
            <a:pPr algn="just"/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الكائنات التي تصنع كل ما تحتاجه من الغذاء العضوي بنفسها من مواد غير العضوية. مثلا الكربوهيدرات: يمكن تكوينها من ثاني أكسيد الكربون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r>
              <a:rPr lang="en-US" sz="32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والماء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32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في وجود طاقة (ضوء الشمس) أثناء البناء الضوئي.</a:t>
            </a:r>
            <a:r>
              <a:rPr lang="ar-EG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مثل النباتات الراقية والطحالب</a:t>
            </a:r>
          </a:p>
          <a:p>
            <a:pPr algn="just"/>
            <a:r>
              <a:rPr lang="ar-SA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2-غير ذاتية التغذية</a:t>
            </a:r>
            <a:r>
              <a:rPr lang="ar-EG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Heterotrophic </a:t>
            </a:r>
          </a:p>
          <a:p>
            <a:pPr algn="just"/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هذه المجموعة من الكائنات ليس لها القدرة على صنع ما تحتاجه من المواد الغذائية العضوية بنفسها وإنما تعتمد على الكائنات ذاتية التغذية لتوفيرها لها.</a:t>
            </a:r>
            <a:endParaRPr lang="ar-EG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ar-EG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مثل: </a:t>
            </a: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الحيوانات الراقية والأولية والكائنات الطفيلية والمترممة وبعض البكتيريا والفطريات</a:t>
            </a:r>
          </a:p>
        </p:txBody>
      </p:sp>
    </p:spTree>
    <p:extLst>
      <p:ext uri="{BB962C8B-B14F-4D97-AF65-F5344CB8AC3E}">
        <p14:creationId xmlns:p14="http://schemas.microsoft.com/office/powerpoint/2010/main" val="20159993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539552" y="8758"/>
            <a:ext cx="80648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ar-SA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طرق انتقال المواد من وإلى الخلية</a:t>
            </a:r>
            <a:endParaRPr lang="ar-SA" sz="3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178960" y="655089"/>
            <a:ext cx="878608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ar-SA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ar-SA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 الخاصية </a:t>
            </a:r>
            <a:r>
              <a:rPr lang="ar-SA" sz="36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الاسموزية</a:t>
            </a:r>
            <a:r>
              <a:rPr lang="en-US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Osmosis </a:t>
            </a:r>
            <a:r>
              <a:rPr lang="ar-SA" sz="3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ar-SA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2900" indent="-228600" algn="just">
              <a:buFont typeface="Arial" pitchFamily="34" charset="0"/>
              <a:buChar char="•"/>
            </a:pPr>
            <a:r>
              <a:rPr lang="ar-EG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ت</a:t>
            </a:r>
            <a:r>
              <a:rPr lang="ar-SA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ركيز</a:t>
            </a: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المواد المذابة </a:t>
            </a:r>
            <a:r>
              <a:rPr lang="ar-EG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(الغير مسموح لها بالخروج من الخلية) </a:t>
            </a: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داخل الخلية أكبر من تركيزها خارج الخلية فإن ذلك يعمل على </a:t>
            </a:r>
            <a:r>
              <a:rPr lang="ar-SA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انتقال الماء</a:t>
            </a: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من خارج الخلية إلى داخلها عبر الغشاء الخلوي. </a:t>
            </a:r>
            <a:endParaRPr lang="ar-EG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ar-SA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2 - خاصية الانتشار</a:t>
            </a:r>
            <a:r>
              <a:rPr lang="en-US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Diffusion </a:t>
            </a:r>
            <a:r>
              <a:rPr lang="ar-SA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400050" indent="-285750" algn="just">
              <a:buFont typeface="Arial" pitchFamily="34" charset="0"/>
              <a:buChar char="•"/>
            </a:pP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عندما يكون تركيز المواد المذابة خارج الخلية أكبر من تركيزها داخل الخلية فإن ذلك يعمل على </a:t>
            </a:r>
            <a:r>
              <a:rPr lang="ar-SA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انتقال المواد المذابة</a:t>
            </a: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من خارج الخلية إلى داخلها عبر غشاء الخلية.</a:t>
            </a:r>
          </a:p>
          <a:p>
            <a:pPr algn="just"/>
            <a:r>
              <a:rPr lang="ar-S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– </a:t>
            </a:r>
            <a:r>
              <a:rPr lang="ar-SA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خاصية النقل النشط</a:t>
            </a:r>
            <a:r>
              <a:rPr lang="ar-S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Active transport</a:t>
            </a:r>
            <a:r>
              <a:rPr lang="ar-S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400050" indent="-171450" algn="just">
              <a:buFont typeface="Arial" pitchFamily="34" charset="0"/>
              <a:buChar char="•"/>
            </a:pP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تعمل على نقل المواد المذابة إلى داخل الخلية حتى لو كان تركيز المواد المذابة خارج الخلية أقل من تركيزها داخل الخلية والعكس (نقل المواد من التركيز الأعلى للتركيز الأقل).</a:t>
            </a:r>
          </a:p>
        </p:txBody>
      </p:sp>
    </p:spTree>
    <p:extLst>
      <p:ext uri="{BB962C8B-B14F-4D97-AF65-F5344CB8AC3E}">
        <p14:creationId xmlns:p14="http://schemas.microsoft.com/office/powerpoint/2010/main" val="20159993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5999077" y="116632"/>
            <a:ext cx="292099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التوصيل في النبات</a:t>
            </a:r>
            <a:endParaRPr lang="ar-SA" sz="3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141393" y="784321"/>
            <a:ext cx="886121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يقوم جذر النبات بامتصاص الماء والمواد المذابة فيه من التربة عن طريق الخاصية </a:t>
            </a:r>
            <a:r>
              <a:rPr lang="ar-SA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الاسموزية</a:t>
            </a: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والانتشار والنقل النشط. ثم تنتقل من طبقة إلى أخرى عبر الجذر</a:t>
            </a:r>
            <a:r>
              <a:rPr lang="ar-EG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الي الداخل.</a:t>
            </a:r>
            <a:endParaRPr lang="ar-S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http://allbiology.net/images/7-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48"/>
          <a:stretch/>
        </p:blipFill>
        <p:spPr bwMode="auto">
          <a:xfrm>
            <a:off x="31266" y="2353981"/>
            <a:ext cx="5884588" cy="4483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59993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-180528" y="188640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العوامل التي تعمل على رفع العصارة من الجذر إلى الورقة</a:t>
            </a:r>
            <a:endParaRPr lang="ar-SA" sz="3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395536" y="1124744"/>
            <a:ext cx="858222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 </a:t>
            </a:r>
            <a:r>
              <a:rPr lang="ar-SA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الضغط الجذري</a:t>
            </a: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هو القوة الدافعة الناشئة عن قوتي الامتصاص والإفراز الخلويين وتعمل على جلب الماء إلى الخشب ثم دفعه إلى أعلى.</a:t>
            </a:r>
          </a:p>
          <a:p>
            <a:pPr algn="just"/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 </a:t>
            </a:r>
            <a:r>
              <a:rPr lang="ar-SA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النتح</a:t>
            </a: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وهو تبخر الماء من الأوراق. وهذا بدوره يعمل على زيادة التركيز في خلايا الورقة مما ينتج عنه قوة ساحبة للعصارة.</a:t>
            </a:r>
          </a:p>
          <a:p>
            <a:pPr algn="just"/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3-ا</a:t>
            </a:r>
            <a:r>
              <a:rPr lang="ar-SA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لإدماع</a:t>
            </a: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وهو خروج الماء من الورقة على هيئة سائلة ترى </a:t>
            </a:r>
            <a:r>
              <a:rPr lang="ar-SA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كنقيطات</a:t>
            </a: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صغيرة من الماء على سطح الورقة.</a:t>
            </a:r>
          </a:p>
          <a:p>
            <a:pPr algn="just"/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4-</a:t>
            </a:r>
            <a:r>
              <a:rPr lang="ar-SA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القوة </a:t>
            </a:r>
            <a:r>
              <a:rPr lang="ar-SA" sz="32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التماسكية</a:t>
            </a:r>
            <a:r>
              <a:rPr lang="ar-SA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للماء</a:t>
            </a: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وتعني أن جزيئات الماء تجذب بعضها البعض بشدة مما ينتج عنه قوة </a:t>
            </a:r>
            <a:r>
              <a:rPr lang="ar-SA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تماسكية</a:t>
            </a: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تؤدي إلى تكوين عمود متماسك من جزيئات الماء يعمل على سحب العصارة إلى أعلى.</a:t>
            </a:r>
          </a:p>
        </p:txBody>
      </p:sp>
    </p:spTree>
    <p:extLst>
      <p:ext uri="{BB962C8B-B14F-4D97-AF65-F5344CB8AC3E}">
        <p14:creationId xmlns:p14="http://schemas.microsoft.com/office/powerpoint/2010/main" val="20159993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2915816" y="332656"/>
            <a:ext cx="32221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الهضم في الحيوان</a:t>
            </a:r>
            <a:endParaRPr lang="ar-SA" sz="40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107504" y="1196752"/>
            <a:ext cx="892899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يعرف الهضم بأنه: تحليل الطعام الذي هيأه النبات للحيوان بطريقة مباشرة أو غير مباشرة إلى جزيئاته </a:t>
            </a:r>
            <a:r>
              <a:rPr lang="ar-SA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الأولية.</a:t>
            </a: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الصورة العامة لعملية الهضم يمكن التعبير عنها في المعادلة المبينة في </a:t>
            </a:r>
            <a:r>
              <a:rPr lang="ar-SA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الشكل:</a:t>
            </a:r>
            <a:endParaRPr lang="ar-S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http://allbiology.net/images/7-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717032"/>
            <a:ext cx="8927934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59993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79512" y="908720"/>
            <a:ext cx="885698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/>
            <a:r>
              <a:rPr lang="ar-EG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يتم تناول الطعام بالابتلاع أو ما يعرف بالبلعمة كما في الأميبا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EG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الا</a:t>
            </a: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قدام الكاذبة لتكون الفجوة الغذائية.</a:t>
            </a:r>
          </a:p>
          <a:p>
            <a:pPr marL="342900" indent="-342900" algn="just"/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3-ثم تقوم الأجسام الهاضمة</a:t>
            </a:r>
            <a:r>
              <a:rPr lang="ar-EG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بالاندماج مع </a:t>
            </a: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الفجوة الغذائية، حيث يتم هضم وامتصاص المواد الغذائية.</a:t>
            </a:r>
          </a:p>
          <a:p>
            <a:pPr algn="just"/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4- ثم طرد الفضلات خارج الخلية </a:t>
            </a:r>
            <a:r>
              <a:rPr lang="ar-EG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بالاخراج</a:t>
            </a:r>
            <a:r>
              <a:rPr lang="ar-EG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الخلوي</a:t>
            </a: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مستطيل 2"/>
          <p:cNvSpPr/>
          <p:nvPr/>
        </p:nvSpPr>
        <p:spPr>
          <a:xfrm>
            <a:off x="2256462" y="190381"/>
            <a:ext cx="44037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التغذية والهضم في الأوليات</a:t>
            </a:r>
            <a:endParaRPr lang="en-US" sz="3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http://allbiology.net/images/7-1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96"/>
          <a:stretch/>
        </p:blipFill>
        <p:spPr bwMode="auto">
          <a:xfrm>
            <a:off x="2666" y="3463708"/>
            <a:ext cx="7593669" cy="3394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59993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2339752" y="116632"/>
            <a:ext cx="444384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الهضم والتوصيل في الإنسان</a:t>
            </a:r>
          </a:p>
        </p:txBody>
      </p:sp>
      <p:sp>
        <p:nvSpPr>
          <p:cNvPr id="3" name="مستطيل 2"/>
          <p:cNvSpPr/>
          <p:nvPr/>
        </p:nvSpPr>
        <p:spPr>
          <a:xfrm>
            <a:off x="323528" y="836712"/>
            <a:ext cx="860444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1– </a:t>
            </a:r>
            <a:r>
              <a:rPr lang="ar-SA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الفم</a:t>
            </a:r>
            <a:r>
              <a:rPr lang="ar-S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228600" indent="-228600" algn="just">
              <a:buFont typeface="Arial" pitchFamily="34" charset="0"/>
              <a:buChar char="•"/>
            </a:pPr>
            <a:r>
              <a:rPr lang="ar-EG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ي</a:t>
            </a: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طحن الطعام ثم يختلط باللعاب الذي يحمل الإنزيمات الهاضمة.</a:t>
            </a:r>
            <a:endParaRPr lang="ar-SA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ar-S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2– </a:t>
            </a:r>
            <a:r>
              <a:rPr lang="ar-SA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المعدة</a:t>
            </a:r>
            <a:r>
              <a:rPr lang="ar-S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228600" indent="-228600" algn="just">
              <a:buFont typeface="Arial" pitchFamily="34" charset="0"/>
              <a:buChar char="•"/>
            </a:pP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تقوم </a:t>
            </a:r>
            <a:r>
              <a:rPr lang="ar-EG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عضلات المعدة بتكملة </a:t>
            </a: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طحن الطعام</a:t>
            </a:r>
            <a:r>
              <a:rPr lang="ar-EG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والهضم </a:t>
            </a:r>
            <a:r>
              <a:rPr lang="ar-EG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بالانزيمات</a:t>
            </a:r>
            <a:r>
              <a:rPr lang="ar-EG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الهاضمة.</a:t>
            </a:r>
          </a:p>
          <a:p>
            <a:pPr algn="just"/>
            <a:r>
              <a:rPr lang="ar-S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3- </a:t>
            </a:r>
            <a:r>
              <a:rPr lang="ar-SA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الأمعاء الدقيقة</a:t>
            </a:r>
            <a:r>
              <a:rPr lang="ar-S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228600" indent="-228600" algn="just">
              <a:buFont typeface="Arial" pitchFamily="34" charset="0"/>
              <a:buChar char="•"/>
            </a:pP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يتم هضم جميع أنواع الطعام إلى مكوناتها الأولية</a:t>
            </a:r>
            <a:r>
              <a:rPr lang="ar-EG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وامتصاصها</a:t>
            </a: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ar-SA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4- الأمعاء الغليظة:</a:t>
            </a:r>
          </a:p>
          <a:p>
            <a:pPr marL="228600" indent="-228600" algn="just">
              <a:buFont typeface="Arial" pitchFamily="34" charset="0"/>
              <a:buChar char="•"/>
            </a:pP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يتم امتصاص معظم الماء والمعادن</a:t>
            </a:r>
            <a:r>
              <a:rPr lang="ar-EG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فيها.</a:t>
            </a:r>
            <a:endParaRPr lang="ar-S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59993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577</Words>
  <Application>Microsoft Office PowerPoint</Application>
  <PresentationFormat>On-screen Show (4:3)</PresentationFormat>
  <Paragraphs>40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Compu Import</dc:creator>
  <cp:lastModifiedBy>علاء محمد</cp:lastModifiedBy>
  <cp:revision>105</cp:revision>
  <dcterms:created xsi:type="dcterms:W3CDTF">2017-09-17T18:31:25Z</dcterms:created>
  <dcterms:modified xsi:type="dcterms:W3CDTF">2020-03-13T21:48:27Z</dcterms:modified>
</cp:coreProperties>
</file>