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6" r:id="rId2"/>
    <p:sldId id="305" r:id="rId3"/>
    <p:sldId id="303" r:id="rId4"/>
    <p:sldId id="304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385D8A"/>
    <a:srgbClr val="3A7DCE"/>
    <a:srgbClr val="8EB4E2"/>
    <a:srgbClr val="C7C7C7"/>
    <a:srgbClr val="2C69B2"/>
    <a:srgbClr val="6297D8"/>
    <a:srgbClr val="5991D5"/>
    <a:srgbClr val="6FA0DB"/>
    <a:srgbClr val="285E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 autoAdjust="0"/>
    <p:restoredTop sz="96448" autoAdjust="0"/>
  </p:normalViewPr>
  <p:slideViewPr>
    <p:cSldViewPr>
      <p:cViewPr>
        <p:scale>
          <a:sx n="70" d="100"/>
          <a:sy n="70" d="100"/>
        </p:scale>
        <p:origin x="-16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01FB6-EDBF-4C51-8BF2-813757A4D001}" type="doc">
      <dgm:prSet loTypeId="urn:microsoft.com/office/officeart/2005/8/layout/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ED0B1E8-7E0C-457C-99DE-EB9EA44AEA3B}">
      <dgm:prSet phldrT="[Text]" custT="1"/>
      <dgm:spPr/>
      <dgm:t>
        <a:bodyPr/>
        <a:lstStyle/>
        <a:p>
          <a:r>
            <a:rPr lang="ar-SA" sz="3200" b="1" dirty="0" smtClean="0">
              <a:effectLst/>
              <a:latin typeface="Bodoni MT Poster Compressed"/>
              <a:ea typeface="Times New Roman"/>
              <a:cs typeface="AL-Mohanad Bold" pitchFamily="2" charset="-78"/>
            </a:rPr>
            <a:t>عناصر التعلم النشط</a:t>
          </a:r>
          <a:endParaRPr lang="en-US" sz="3200" b="1" dirty="0">
            <a:cs typeface="AL-Mohanad Bold" pitchFamily="2" charset="-78"/>
          </a:endParaRPr>
        </a:p>
      </dgm:t>
    </dgm:pt>
    <dgm:pt modelId="{8AFB2435-02A9-4127-8A8A-BEC45B9CCA8A}" type="parTrans" cxnId="{A6D3BCEA-7FBD-4F0D-8526-9D01FEDC9065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B3D9272C-7B77-49E2-97EF-C93688A41BA1}" type="sibTrans" cxnId="{A6D3BCEA-7FBD-4F0D-8526-9D01FEDC9065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E8757397-18F1-44C2-BAA2-91EC79D38F71}">
      <dgm:prSet phldrT="[Text]" custT="1"/>
      <dgm:spPr/>
      <dgm:t>
        <a:bodyPr/>
        <a:lstStyle/>
        <a:p>
          <a:r>
            <a:rPr lang="ar-SA" sz="3200" b="1" dirty="0" smtClean="0">
              <a:effectLst/>
              <a:latin typeface="Bodoni MT Poster Compressed"/>
              <a:ea typeface="Times New Roman"/>
              <a:cs typeface="AL-Mohanad Bold" pitchFamily="2" charset="-78"/>
            </a:rPr>
            <a:t>تصميم الأنشطة</a:t>
          </a:r>
          <a:endParaRPr lang="en-US" sz="3200" b="1" dirty="0">
            <a:effectLst/>
            <a:latin typeface="Bodoni MT Poster Compressed"/>
            <a:ea typeface="Times New Roman"/>
            <a:cs typeface="AL-Mohanad Bold" pitchFamily="2" charset="-78"/>
          </a:endParaRPr>
        </a:p>
      </dgm:t>
    </dgm:pt>
    <dgm:pt modelId="{A2DA9EE3-3959-4854-ADB4-66A9EF2CE967}" type="parTrans" cxnId="{D14946A4-5809-418D-B088-41F9EC96D1CF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E3E83850-DBFC-45C7-A971-0DCF74C156F8}" type="sibTrans" cxnId="{D14946A4-5809-418D-B088-41F9EC96D1CF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56B4353D-5251-4B76-8378-95336788021C}">
      <dgm:prSet phldrT="[Text]" custT="1"/>
      <dgm:spPr/>
      <dgm:t>
        <a:bodyPr/>
        <a:lstStyle/>
        <a:p>
          <a:r>
            <a:rPr lang="ar-SA" sz="2800" b="0" dirty="0" smtClean="0">
              <a:cs typeface="AL-Mohanad Bold" pitchFamily="2" charset="-78"/>
            </a:rPr>
            <a:t>35</a:t>
          </a:r>
          <a:r>
            <a:rPr lang="ar-SA" sz="2800" b="0" dirty="0" smtClean="0">
              <a:effectLst/>
              <a:latin typeface="Bodoni MT Poster Compressed"/>
              <a:ea typeface="Times New Roman"/>
              <a:cs typeface="AL-Mohanad Bold" pitchFamily="2" charset="-78"/>
            </a:rPr>
            <a:t>دقيقة</a:t>
          </a:r>
          <a:r>
            <a:rPr lang="ar-SA" sz="2800" b="0" dirty="0" smtClean="0">
              <a:cs typeface="AL-Mohanad Bold" pitchFamily="2" charset="-78"/>
            </a:rPr>
            <a:t> </a:t>
          </a:r>
          <a:endParaRPr lang="en-US" sz="2800" b="0" dirty="0">
            <a:cs typeface="AL-Mohanad Bold" pitchFamily="2" charset="-78"/>
          </a:endParaRPr>
        </a:p>
      </dgm:t>
    </dgm:pt>
    <dgm:pt modelId="{26A1B8DA-B4C4-4FB1-9B38-D9B79789B55E}" type="parTrans" cxnId="{1607BA6E-7D80-4D24-A3F4-5D6AD759E100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5CDB4182-6353-4903-B71C-484DBCCC7595}" type="sibTrans" cxnId="{1607BA6E-7D80-4D24-A3F4-5D6AD759E100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42352651-53C6-444C-8E32-04709F224FD3}">
      <dgm:prSet phldrT="[Text]" custT="1"/>
      <dgm:spPr/>
      <dgm:t>
        <a:bodyPr/>
        <a:lstStyle/>
        <a:p>
          <a:r>
            <a:rPr lang="ar-SA" sz="2800" b="0" smtClean="0">
              <a:effectLst/>
              <a:latin typeface="Bodoni MT Poster Compressed"/>
              <a:ea typeface="Times New Roman"/>
              <a:cs typeface="AL-Mohanad Bold" pitchFamily="2" charset="-78"/>
            </a:rPr>
            <a:t>الزمن</a:t>
          </a:r>
          <a:endParaRPr lang="en-US" sz="2800" b="0" dirty="0">
            <a:cs typeface="AL-Mohanad Bold" pitchFamily="2" charset="-78"/>
          </a:endParaRPr>
        </a:p>
      </dgm:t>
    </dgm:pt>
    <dgm:pt modelId="{BEEDFF0F-C9E2-4726-8959-E5D2340DAE3F}" type="parTrans" cxnId="{87932FFC-25E0-45D3-BE37-AC7B9E450EB5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E1BEA2C5-7865-4AB9-8FE0-640D1685577E}" type="sibTrans" cxnId="{87932FFC-25E0-45D3-BE37-AC7B9E450EB5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138C0D11-767F-4B3B-8970-E9FBDD338892}">
      <dgm:prSet phldrT="[Text]" custT="1"/>
      <dgm:spPr/>
      <dgm:t>
        <a:bodyPr/>
        <a:lstStyle/>
        <a:p>
          <a:r>
            <a:rPr lang="ar-SA" sz="3200" b="1" dirty="0" smtClean="0">
              <a:effectLst/>
              <a:latin typeface="Bodoni MT Poster Compressed"/>
              <a:ea typeface="Times New Roman"/>
              <a:cs typeface="AL-Mohanad Bold" pitchFamily="2" charset="-78"/>
            </a:rPr>
            <a:t>انهماك الطلاب في التعلم النشط</a:t>
          </a:r>
          <a:endParaRPr lang="en-US" sz="3200" b="1" dirty="0">
            <a:effectLst/>
            <a:latin typeface="Bodoni MT Poster Compressed"/>
            <a:ea typeface="Times New Roman"/>
            <a:cs typeface="AL-Mohanad Bold" pitchFamily="2" charset="-78"/>
          </a:endParaRPr>
        </a:p>
      </dgm:t>
    </dgm:pt>
    <dgm:pt modelId="{8966BD5E-A739-462F-B624-1F81E78DA0B0}" type="parTrans" cxnId="{46B6617A-C8FD-499F-89BF-13EA23DE14F8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2518D000-2789-4A83-A8BD-67642CE2F475}" type="sibTrans" cxnId="{46B6617A-C8FD-499F-89BF-13EA23DE14F8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16E1ABAD-4B53-4F20-B815-9D8F34DDC659}">
      <dgm:prSet phldrT="[Text]" custT="1"/>
      <dgm:spPr/>
      <dgm:t>
        <a:bodyPr/>
        <a:lstStyle/>
        <a:p>
          <a:r>
            <a:rPr lang="ar-SA" sz="2800" b="0" dirty="0" smtClean="0">
              <a:cs typeface="AL-Mohanad Bold" pitchFamily="2" charset="-78"/>
            </a:rPr>
            <a:t>25</a:t>
          </a:r>
          <a:r>
            <a:rPr lang="ar-SA" sz="2800" b="0" dirty="0" smtClean="0">
              <a:effectLst/>
              <a:latin typeface="Bodoni MT Poster Compressed"/>
              <a:ea typeface="Times New Roman"/>
              <a:cs typeface="AL-Mohanad Bold" pitchFamily="2" charset="-78"/>
            </a:rPr>
            <a:t>دقيقة</a:t>
          </a:r>
          <a:r>
            <a:rPr lang="ar-SA" sz="2800" b="0" dirty="0" smtClean="0">
              <a:cs typeface="AL-Mohanad Bold" pitchFamily="2" charset="-78"/>
            </a:rPr>
            <a:t> </a:t>
          </a:r>
          <a:endParaRPr lang="en-US" sz="2800" b="0" dirty="0">
            <a:cs typeface="AL-Mohanad Bold" pitchFamily="2" charset="-78"/>
          </a:endParaRPr>
        </a:p>
      </dgm:t>
    </dgm:pt>
    <dgm:pt modelId="{92FF4D5C-B82B-4615-8FC9-C8E9A5EE2E99}" type="parTrans" cxnId="{6503232E-4E93-4D86-A691-F998CD1F5425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5E481A09-F051-4FD6-9F1F-2ED330EE13CE}" type="sibTrans" cxnId="{6503232E-4E93-4D86-A691-F998CD1F5425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0BF647F9-CA2E-45A7-B6A3-5A3D246DA343}">
      <dgm:prSet phldrT="[Text]" custT="1"/>
      <dgm:spPr/>
      <dgm:t>
        <a:bodyPr/>
        <a:lstStyle/>
        <a:p>
          <a:r>
            <a:rPr lang="ar-SA" sz="2800" b="0" smtClean="0">
              <a:effectLst/>
              <a:latin typeface="Bodoni MT Poster Compressed"/>
              <a:ea typeface="Times New Roman"/>
              <a:cs typeface="AL-Mohanad Bold" pitchFamily="2" charset="-78"/>
            </a:rPr>
            <a:t>الزمن</a:t>
          </a:r>
          <a:endParaRPr lang="en-US" sz="2800" b="0" dirty="0">
            <a:cs typeface="AL-Mohanad Bold" pitchFamily="2" charset="-78"/>
          </a:endParaRPr>
        </a:p>
      </dgm:t>
    </dgm:pt>
    <dgm:pt modelId="{680CB990-272A-4A00-9767-7CEF0BFF09B1}" type="parTrans" cxnId="{88798226-7383-4FC7-A148-70ED2BD3288C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A113C4AD-5B27-4830-83AF-8EE589232B43}" type="sibTrans" cxnId="{88798226-7383-4FC7-A148-70ED2BD3288C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2FF05C10-EA41-440D-A62E-530CCFD99E1E}">
      <dgm:prSet phldrT="[Text]" custT="1"/>
      <dgm:spPr/>
      <dgm:t>
        <a:bodyPr/>
        <a:lstStyle/>
        <a:p>
          <a:r>
            <a:rPr lang="ar-SA" sz="2800" b="0" dirty="0" smtClean="0">
              <a:cs typeface="AL-Mohanad Bold" pitchFamily="2" charset="-78"/>
            </a:rPr>
            <a:t>25</a:t>
          </a:r>
          <a:r>
            <a:rPr lang="ar-SA" sz="2800" b="0" dirty="0" smtClean="0">
              <a:effectLst/>
              <a:latin typeface="Bodoni MT Poster Compressed"/>
              <a:ea typeface="Times New Roman"/>
              <a:cs typeface="AL-Mohanad Bold" pitchFamily="2" charset="-78"/>
            </a:rPr>
            <a:t>دقيقة</a:t>
          </a:r>
          <a:r>
            <a:rPr lang="ar-SA" sz="2800" b="0" dirty="0" smtClean="0">
              <a:cs typeface="AL-Mohanad Bold" pitchFamily="2" charset="-78"/>
            </a:rPr>
            <a:t> </a:t>
          </a:r>
          <a:endParaRPr lang="en-US" sz="2800" b="0" dirty="0">
            <a:cs typeface="AL-Mohanad Bold" pitchFamily="2" charset="-78"/>
          </a:endParaRPr>
        </a:p>
      </dgm:t>
    </dgm:pt>
    <dgm:pt modelId="{8B8BFB9C-9FEC-44E4-AA77-24874740117A}" type="sibTrans" cxnId="{FCCA915F-5463-45C9-81CE-DC42DE226662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EC1EFC19-02D0-48E0-B605-27938B77B3E8}" type="parTrans" cxnId="{FCCA915F-5463-45C9-81CE-DC42DE226662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EFD335A2-2520-455D-A06D-CB4E4CE9454F}">
      <dgm:prSet phldrT="[Text]" custT="1"/>
      <dgm:spPr/>
      <dgm:t>
        <a:bodyPr/>
        <a:lstStyle/>
        <a:p>
          <a:r>
            <a:rPr lang="ar-SA" sz="2800" b="0" smtClean="0">
              <a:effectLst/>
              <a:latin typeface="Bodoni MT Poster Compressed"/>
              <a:ea typeface="Times New Roman"/>
              <a:cs typeface="AL-Mohanad Bold" pitchFamily="2" charset="-78"/>
            </a:rPr>
            <a:t>الزمن </a:t>
          </a:r>
          <a:endParaRPr lang="en-US" sz="2800" b="0" dirty="0">
            <a:effectLst/>
            <a:latin typeface="Bodoni MT Poster Compressed"/>
            <a:ea typeface="Times New Roman"/>
            <a:cs typeface="AL-Mohanad Bold" pitchFamily="2" charset="-78"/>
          </a:endParaRPr>
        </a:p>
      </dgm:t>
    </dgm:pt>
    <dgm:pt modelId="{9F7924FE-7E8F-4F30-A925-9B033CF5E0F4}" type="sibTrans" cxnId="{22D4FC01-E515-426C-8CC6-A8A2FFD51D0C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83F2D730-FBC1-481B-BF7F-45E86E1DB286}" type="parTrans" cxnId="{22D4FC01-E515-426C-8CC6-A8A2FFD51D0C}">
      <dgm:prSet/>
      <dgm:spPr/>
      <dgm:t>
        <a:bodyPr/>
        <a:lstStyle/>
        <a:p>
          <a:endParaRPr lang="en-US" sz="2800" b="0">
            <a:cs typeface="AL-Mohanad Bold" pitchFamily="2" charset="-78"/>
          </a:endParaRPr>
        </a:p>
      </dgm:t>
    </dgm:pt>
    <dgm:pt modelId="{866AEBBC-CFEC-4E41-B8AB-D2F3ABCA096C}">
      <dgm:prSet phldrT="[Text]" custT="1"/>
      <dgm:spPr/>
      <dgm:t>
        <a:bodyPr/>
        <a:lstStyle/>
        <a:p>
          <a:r>
            <a:rPr lang="ar-SA" sz="3200" b="1" dirty="0" smtClean="0">
              <a:effectLst/>
              <a:latin typeface="Bodoni MT Poster Compressed"/>
              <a:ea typeface="Times New Roman"/>
              <a:cs typeface="AL-Mohanad Bold" pitchFamily="2" charset="-78"/>
            </a:rPr>
            <a:t>ترشيح نشاط يتحقق فيه انهماك الطلاب</a:t>
          </a:r>
          <a:endParaRPr lang="en-US" sz="3200" b="1" dirty="0">
            <a:effectLst/>
            <a:latin typeface="Bodoni MT Poster Compressed"/>
            <a:ea typeface="Times New Roman"/>
            <a:cs typeface="AL-Mohanad Bold" pitchFamily="2" charset="-78"/>
          </a:endParaRPr>
        </a:p>
      </dgm:t>
    </dgm:pt>
    <dgm:pt modelId="{4A8BE30F-CEBB-448E-AD13-FD2CBACA13D3}" type="parTrans" cxnId="{283AD600-DE24-4CB9-8563-3E951BE75BD8}">
      <dgm:prSet/>
      <dgm:spPr/>
      <dgm:t>
        <a:bodyPr/>
        <a:lstStyle/>
        <a:p>
          <a:pPr rtl="1"/>
          <a:endParaRPr lang="ar-SA"/>
        </a:p>
      </dgm:t>
    </dgm:pt>
    <dgm:pt modelId="{6873CDAD-5490-4CAD-90C8-E76230450F6D}" type="sibTrans" cxnId="{283AD600-DE24-4CB9-8563-3E951BE75BD8}">
      <dgm:prSet/>
      <dgm:spPr/>
      <dgm:t>
        <a:bodyPr/>
        <a:lstStyle/>
        <a:p>
          <a:pPr rtl="1"/>
          <a:endParaRPr lang="ar-SA"/>
        </a:p>
      </dgm:t>
    </dgm:pt>
    <dgm:pt modelId="{14C7CC75-6EFB-4A0F-AD2D-9AAAEA14A61F}" type="pres">
      <dgm:prSet presAssocID="{F6A01FB6-EDBF-4C51-8BF2-813757A4D0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7FC5A-9F88-455B-80B1-A917D30CADBC}" type="pres">
      <dgm:prSet presAssocID="{866AEBBC-CFEC-4E41-B8AB-D2F3ABCA096C}" presName="boxAndChildren" presStyleCnt="0"/>
      <dgm:spPr/>
    </dgm:pt>
    <dgm:pt modelId="{37476CB3-6E62-4E09-B31A-541C6F42353C}" type="pres">
      <dgm:prSet presAssocID="{866AEBBC-CFEC-4E41-B8AB-D2F3ABCA096C}" presName="parentTextBox" presStyleLbl="node1" presStyleIdx="0" presStyleCnt="4" custScaleY="70520"/>
      <dgm:spPr/>
      <dgm:t>
        <a:bodyPr/>
        <a:lstStyle/>
        <a:p>
          <a:pPr rtl="1"/>
          <a:endParaRPr lang="ar-SA"/>
        </a:p>
      </dgm:t>
    </dgm:pt>
    <dgm:pt modelId="{2D938FEF-AC93-4347-8EE5-307797D6BD28}" type="pres">
      <dgm:prSet presAssocID="{2518D000-2789-4A83-A8BD-67642CE2F475}" presName="sp" presStyleCnt="0"/>
      <dgm:spPr/>
    </dgm:pt>
    <dgm:pt modelId="{957947A6-1770-46A2-8445-A76F5DD60847}" type="pres">
      <dgm:prSet presAssocID="{138C0D11-767F-4B3B-8970-E9FBDD338892}" presName="arrowAndChildren" presStyleCnt="0"/>
      <dgm:spPr/>
    </dgm:pt>
    <dgm:pt modelId="{D239BF9A-D22A-4FFE-BC35-7929BF43F837}" type="pres">
      <dgm:prSet presAssocID="{138C0D11-767F-4B3B-8970-E9FBDD338892}" presName="parentTextArrow" presStyleLbl="node1" presStyleIdx="0" presStyleCnt="4"/>
      <dgm:spPr/>
      <dgm:t>
        <a:bodyPr/>
        <a:lstStyle/>
        <a:p>
          <a:pPr rtl="1"/>
          <a:endParaRPr lang="ar-SA"/>
        </a:p>
      </dgm:t>
    </dgm:pt>
    <dgm:pt modelId="{E9B7D964-4AA3-4B3D-B343-1DEB2230C1AD}" type="pres">
      <dgm:prSet presAssocID="{138C0D11-767F-4B3B-8970-E9FBDD338892}" presName="arrow" presStyleLbl="node1" presStyleIdx="1" presStyleCnt="4"/>
      <dgm:spPr/>
      <dgm:t>
        <a:bodyPr/>
        <a:lstStyle/>
        <a:p>
          <a:pPr rtl="1"/>
          <a:endParaRPr lang="ar-SA"/>
        </a:p>
      </dgm:t>
    </dgm:pt>
    <dgm:pt modelId="{7865B330-24F1-469A-8F38-3877CB042981}" type="pres">
      <dgm:prSet presAssocID="{138C0D11-767F-4B3B-8970-E9FBDD338892}" presName="descendantArrow" presStyleCnt="0"/>
      <dgm:spPr/>
    </dgm:pt>
    <dgm:pt modelId="{7CA5429A-E83D-41E2-B6A7-8FC6DAB35C05}" type="pres">
      <dgm:prSet presAssocID="{16E1ABAD-4B53-4F20-B815-9D8F34DDC659}" presName="childTextArrow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8078937-B1D9-435B-BFE9-9B4D95ECD559}" type="pres">
      <dgm:prSet presAssocID="{0BF647F9-CA2E-45A7-B6A3-5A3D246DA343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927C2B-F074-46FD-8B57-B1B1C687A768}" type="pres">
      <dgm:prSet presAssocID="{E3E83850-DBFC-45C7-A971-0DCF74C156F8}" presName="sp" presStyleCnt="0"/>
      <dgm:spPr/>
      <dgm:t>
        <a:bodyPr/>
        <a:lstStyle/>
        <a:p>
          <a:pPr rtl="1"/>
          <a:endParaRPr lang="ar-SA"/>
        </a:p>
      </dgm:t>
    </dgm:pt>
    <dgm:pt modelId="{C199B8EE-E357-4022-8E43-874EDB943612}" type="pres">
      <dgm:prSet presAssocID="{E8757397-18F1-44C2-BAA2-91EC79D38F71}" presName="arrowAndChildren" presStyleCnt="0"/>
      <dgm:spPr/>
      <dgm:t>
        <a:bodyPr/>
        <a:lstStyle/>
        <a:p>
          <a:pPr rtl="1"/>
          <a:endParaRPr lang="ar-SA"/>
        </a:p>
      </dgm:t>
    </dgm:pt>
    <dgm:pt modelId="{9DE3352E-0314-44B4-89D5-F745FDD2A2D6}" type="pres">
      <dgm:prSet presAssocID="{E8757397-18F1-44C2-BAA2-91EC79D38F71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7B68DFCD-50E0-4980-8DFC-1C21D90A2DA6}" type="pres">
      <dgm:prSet presAssocID="{E8757397-18F1-44C2-BAA2-91EC79D38F71}" presName="arrow" presStyleLbl="node1" presStyleIdx="2" presStyleCnt="4"/>
      <dgm:spPr/>
      <dgm:t>
        <a:bodyPr/>
        <a:lstStyle/>
        <a:p>
          <a:endParaRPr lang="en-US"/>
        </a:p>
      </dgm:t>
    </dgm:pt>
    <dgm:pt modelId="{467540CC-3CCF-46C4-BB70-EB995ADA3028}" type="pres">
      <dgm:prSet presAssocID="{E8757397-18F1-44C2-BAA2-91EC79D38F71}" presName="descendantArrow" presStyleCnt="0"/>
      <dgm:spPr/>
      <dgm:t>
        <a:bodyPr/>
        <a:lstStyle/>
        <a:p>
          <a:pPr rtl="1"/>
          <a:endParaRPr lang="ar-SA"/>
        </a:p>
      </dgm:t>
    </dgm:pt>
    <dgm:pt modelId="{10DF3027-513B-400F-8BB8-2CD6BC0CD482}" type="pres">
      <dgm:prSet presAssocID="{56B4353D-5251-4B76-8378-95336788021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6F5EB-02D6-4794-B533-46CE1F9174A2}" type="pres">
      <dgm:prSet presAssocID="{42352651-53C6-444C-8E32-04709F224FD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B7513-B8A9-42A7-83D0-486FCCA32521}" type="pres">
      <dgm:prSet presAssocID="{B3D9272C-7B77-49E2-97EF-C93688A41BA1}" presName="sp" presStyleCnt="0"/>
      <dgm:spPr/>
      <dgm:t>
        <a:bodyPr/>
        <a:lstStyle/>
        <a:p>
          <a:pPr rtl="1"/>
          <a:endParaRPr lang="ar-SA"/>
        </a:p>
      </dgm:t>
    </dgm:pt>
    <dgm:pt modelId="{EB13B6F7-CAC1-420C-80C4-E3DCF25C9C5C}" type="pres">
      <dgm:prSet presAssocID="{8ED0B1E8-7E0C-457C-99DE-EB9EA44AEA3B}" presName="arrowAndChildren" presStyleCnt="0"/>
      <dgm:spPr/>
      <dgm:t>
        <a:bodyPr/>
        <a:lstStyle/>
        <a:p>
          <a:pPr rtl="1"/>
          <a:endParaRPr lang="ar-SA"/>
        </a:p>
      </dgm:t>
    </dgm:pt>
    <dgm:pt modelId="{F20CBA3C-2F02-4858-90BE-1EF43BC9B51C}" type="pres">
      <dgm:prSet presAssocID="{8ED0B1E8-7E0C-457C-99DE-EB9EA44AEA3B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46F0FEF-4612-40FA-94AE-21CAE5C3E153}" type="pres">
      <dgm:prSet presAssocID="{8ED0B1E8-7E0C-457C-99DE-EB9EA44AEA3B}" presName="arrow" presStyleLbl="node1" presStyleIdx="3" presStyleCnt="4"/>
      <dgm:spPr/>
      <dgm:t>
        <a:bodyPr/>
        <a:lstStyle/>
        <a:p>
          <a:endParaRPr lang="en-US"/>
        </a:p>
      </dgm:t>
    </dgm:pt>
    <dgm:pt modelId="{31D6CCB3-16A8-4C92-A89F-28C6CBAF61FF}" type="pres">
      <dgm:prSet presAssocID="{8ED0B1E8-7E0C-457C-99DE-EB9EA44AEA3B}" presName="descendantArrow" presStyleCnt="0"/>
      <dgm:spPr/>
      <dgm:t>
        <a:bodyPr/>
        <a:lstStyle/>
        <a:p>
          <a:pPr rtl="1"/>
          <a:endParaRPr lang="ar-SA"/>
        </a:p>
      </dgm:t>
    </dgm:pt>
    <dgm:pt modelId="{3242105F-0F63-4E90-AB3A-3EB6D1CC02F8}" type="pres">
      <dgm:prSet presAssocID="{2FF05C10-EA41-440D-A62E-530CCFD99E1E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C196E-167B-4E34-A2D6-917AD3DE5966}" type="pres">
      <dgm:prSet presAssocID="{EFD335A2-2520-455D-A06D-CB4E4CE9454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9FC61F-2483-4D0B-9F6D-EC4305F383BC}" type="presOf" srcId="{138C0D11-767F-4B3B-8970-E9FBDD338892}" destId="{E9B7D964-4AA3-4B3D-B343-1DEB2230C1AD}" srcOrd="1" destOrd="0" presId="urn:microsoft.com/office/officeart/2005/8/layout/process4"/>
    <dgm:cxn modelId="{42F65BFC-D46B-4A50-9684-04F3E84BBE88}" type="presOf" srcId="{8ED0B1E8-7E0C-457C-99DE-EB9EA44AEA3B}" destId="{046F0FEF-4612-40FA-94AE-21CAE5C3E153}" srcOrd="1" destOrd="0" presId="urn:microsoft.com/office/officeart/2005/8/layout/process4"/>
    <dgm:cxn modelId="{1093B4EB-D6F8-46D6-943C-A3C54225F291}" type="presOf" srcId="{42352651-53C6-444C-8E32-04709F224FD3}" destId="{4336F5EB-02D6-4794-B533-46CE1F9174A2}" srcOrd="0" destOrd="0" presId="urn:microsoft.com/office/officeart/2005/8/layout/process4"/>
    <dgm:cxn modelId="{420ACBC7-2917-432A-B8D7-2B0D34F10DA5}" type="presOf" srcId="{8ED0B1E8-7E0C-457C-99DE-EB9EA44AEA3B}" destId="{F20CBA3C-2F02-4858-90BE-1EF43BC9B51C}" srcOrd="0" destOrd="0" presId="urn:microsoft.com/office/officeart/2005/8/layout/process4"/>
    <dgm:cxn modelId="{12A3A6C0-2637-4549-87A9-2B8A07DAE634}" type="presOf" srcId="{E8757397-18F1-44C2-BAA2-91EC79D38F71}" destId="{7B68DFCD-50E0-4980-8DFC-1C21D90A2DA6}" srcOrd="1" destOrd="0" presId="urn:microsoft.com/office/officeart/2005/8/layout/process4"/>
    <dgm:cxn modelId="{46B6617A-C8FD-499F-89BF-13EA23DE14F8}" srcId="{F6A01FB6-EDBF-4C51-8BF2-813757A4D001}" destId="{138C0D11-767F-4B3B-8970-E9FBDD338892}" srcOrd="2" destOrd="0" parTransId="{8966BD5E-A739-462F-B624-1F81E78DA0B0}" sibTransId="{2518D000-2789-4A83-A8BD-67642CE2F475}"/>
    <dgm:cxn modelId="{4372BCED-6F0B-4A4A-8FEB-0637EC037C9A}" type="presOf" srcId="{56B4353D-5251-4B76-8378-95336788021C}" destId="{10DF3027-513B-400F-8BB8-2CD6BC0CD482}" srcOrd="0" destOrd="0" presId="urn:microsoft.com/office/officeart/2005/8/layout/process4"/>
    <dgm:cxn modelId="{D14946A4-5809-418D-B088-41F9EC96D1CF}" srcId="{F6A01FB6-EDBF-4C51-8BF2-813757A4D001}" destId="{E8757397-18F1-44C2-BAA2-91EC79D38F71}" srcOrd="1" destOrd="0" parTransId="{A2DA9EE3-3959-4854-ADB4-66A9EF2CE967}" sibTransId="{E3E83850-DBFC-45C7-A971-0DCF74C156F8}"/>
    <dgm:cxn modelId="{1607BA6E-7D80-4D24-A3F4-5D6AD759E100}" srcId="{E8757397-18F1-44C2-BAA2-91EC79D38F71}" destId="{56B4353D-5251-4B76-8378-95336788021C}" srcOrd="0" destOrd="0" parTransId="{26A1B8DA-B4C4-4FB1-9B38-D9B79789B55E}" sibTransId="{5CDB4182-6353-4903-B71C-484DBCCC7595}"/>
    <dgm:cxn modelId="{1DD5811B-C47F-4CDC-AEF9-37EA0933D6B0}" type="presOf" srcId="{2FF05C10-EA41-440D-A62E-530CCFD99E1E}" destId="{3242105F-0F63-4E90-AB3A-3EB6D1CC02F8}" srcOrd="0" destOrd="0" presId="urn:microsoft.com/office/officeart/2005/8/layout/process4"/>
    <dgm:cxn modelId="{283AD600-DE24-4CB9-8563-3E951BE75BD8}" srcId="{F6A01FB6-EDBF-4C51-8BF2-813757A4D001}" destId="{866AEBBC-CFEC-4E41-B8AB-D2F3ABCA096C}" srcOrd="3" destOrd="0" parTransId="{4A8BE30F-CEBB-448E-AD13-FD2CBACA13D3}" sibTransId="{6873CDAD-5490-4CAD-90C8-E76230450F6D}"/>
    <dgm:cxn modelId="{A8A31474-A522-4877-ADFE-80ABF6D68292}" type="presOf" srcId="{0BF647F9-CA2E-45A7-B6A3-5A3D246DA343}" destId="{98078937-B1D9-435B-BFE9-9B4D95ECD559}" srcOrd="0" destOrd="0" presId="urn:microsoft.com/office/officeart/2005/8/layout/process4"/>
    <dgm:cxn modelId="{6EC434E8-7EC0-4D34-A879-8FBC695F2D9D}" type="presOf" srcId="{EFD335A2-2520-455D-A06D-CB4E4CE9454F}" destId="{B6BC196E-167B-4E34-A2D6-917AD3DE5966}" srcOrd="0" destOrd="0" presId="urn:microsoft.com/office/officeart/2005/8/layout/process4"/>
    <dgm:cxn modelId="{A6D3BCEA-7FBD-4F0D-8526-9D01FEDC9065}" srcId="{F6A01FB6-EDBF-4C51-8BF2-813757A4D001}" destId="{8ED0B1E8-7E0C-457C-99DE-EB9EA44AEA3B}" srcOrd="0" destOrd="0" parTransId="{8AFB2435-02A9-4127-8A8A-BEC45B9CCA8A}" sibTransId="{B3D9272C-7B77-49E2-97EF-C93688A41BA1}"/>
    <dgm:cxn modelId="{8EA14170-8514-4E7B-959C-52A1F6A7050D}" type="presOf" srcId="{16E1ABAD-4B53-4F20-B815-9D8F34DDC659}" destId="{7CA5429A-E83D-41E2-B6A7-8FC6DAB35C05}" srcOrd="0" destOrd="0" presId="urn:microsoft.com/office/officeart/2005/8/layout/process4"/>
    <dgm:cxn modelId="{AA5D6807-02F1-48B1-9567-AAD83C5299FD}" type="presOf" srcId="{E8757397-18F1-44C2-BAA2-91EC79D38F71}" destId="{9DE3352E-0314-44B4-89D5-F745FDD2A2D6}" srcOrd="0" destOrd="0" presId="urn:microsoft.com/office/officeart/2005/8/layout/process4"/>
    <dgm:cxn modelId="{88798226-7383-4FC7-A148-70ED2BD3288C}" srcId="{138C0D11-767F-4B3B-8970-E9FBDD338892}" destId="{0BF647F9-CA2E-45A7-B6A3-5A3D246DA343}" srcOrd="1" destOrd="0" parTransId="{680CB990-272A-4A00-9767-7CEF0BFF09B1}" sibTransId="{A113C4AD-5B27-4830-83AF-8EE589232B43}"/>
    <dgm:cxn modelId="{FCCA915F-5463-45C9-81CE-DC42DE226662}" srcId="{8ED0B1E8-7E0C-457C-99DE-EB9EA44AEA3B}" destId="{2FF05C10-EA41-440D-A62E-530CCFD99E1E}" srcOrd="0" destOrd="0" parTransId="{EC1EFC19-02D0-48E0-B605-27938B77B3E8}" sibTransId="{8B8BFB9C-9FEC-44E4-AA77-24874740117A}"/>
    <dgm:cxn modelId="{218FB641-02D3-48CC-A9CB-F2B568BD94A9}" type="presOf" srcId="{866AEBBC-CFEC-4E41-B8AB-D2F3ABCA096C}" destId="{37476CB3-6E62-4E09-B31A-541C6F42353C}" srcOrd="0" destOrd="0" presId="urn:microsoft.com/office/officeart/2005/8/layout/process4"/>
    <dgm:cxn modelId="{6503232E-4E93-4D86-A691-F998CD1F5425}" srcId="{138C0D11-767F-4B3B-8970-E9FBDD338892}" destId="{16E1ABAD-4B53-4F20-B815-9D8F34DDC659}" srcOrd="0" destOrd="0" parTransId="{92FF4D5C-B82B-4615-8FC9-C8E9A5EE2E99}" sibTransId="{5E481A09-F051-4FD6-9F1F-2ED330EE13CE}"/>
    <dgm:cxn modelId="{22D4FC01-E515-426C-8CC6-A8A2FFD51D0C}" srcId="{8ED0B1E8-7E0C-457C-99DE-EB9EA44AEA3B}" destId="{EFD335A2-2520-455D-A06D-CB4E4CE9454F}" srcOrd="1" destOrd="0" parTransId="{83F2D730-FBC1-481B-BF7F-45E86E1DB286}" sibTransId="{9F7924FE-7E8F-4F30-A925-9B033CF5E0F4}"/>
    <dgm:cxn modelId="{87932FFC-25E0-45D3-BE37-AC7B9E450EB5}" srcId="{E8757397-18F1-44C2-BAA2-91EC79D38F71}" destId="{42352651-53C6-444C-8E32-04709F224FD3}" srcOrd="1" destOrd="0" parTransId="{BEEDFF0F-C9E2-4726-8959-E5D2340DAE3F}" sibTransId="{E1BEA2C5-7865-4AB9-8FE0-640D1685577E}"/>
    <dgm:cxn modelId="{97B8BE1B-56FA-4A78-8E26-E9B61C548270}" type="presOf" srcId="{F6A01FB6-EDBF-4C51-8BF2-813757A4D001}" destId="{14C7CC75-6EFB-4A0F-AD2D-9AAAEA14A61F}" srcOrd="0" destOrd="0" presId="urn:microsoft.com/office/officeart/2005/8/layout/process4"/>
    <dgm:cxn modelId="{91766F4F-E52E-4304-8F7E-A8DB807936D4}" type="presOf" srcId="{138C0D11-767F-4B3B-8970-E9FBDD338892}" destId="{D239BF9A-D22A-4FFE-BC35-7929BF43F837}" srcOrd="0" destOrd="0" presId="urn:microsoft.com/office/officeart/2005/8/layout/process4"/>
    <dgm:cxn modelId="{706B5482-C7E1-4DF8-A1E0-2BDA9E483D11}" type="presParOf" srcId="{14C7CC75-6EFB-4A0F-AD2D-9AAAEA14A61F}" destId="{CA77FC5A-9F88-455B-80B1-A917D30CADBC}" srcOrd="0" destOrd="0" presId="urn:microsoft.com/office/officeart/2005/8/layout/process4"/>
    <dgm:cxn modelId="{838926CD-1369-40E7-9E0E-E50999F597AD}" type="presParOf" srcId="{CA77FC5A-9F88-455B-80B1-A917D30CADBC}" destId="{37476CB3-6E62-4E09-B31A-541C6F42353C}" srcOrd="0" destOrd="0" presId="urn:microsoft.com/office/officeart/2005/8/layout/process4"/>
    <dgm:cxn modelId="{A803D2B4-C618-4074-A28F-5DC8A5B1462D}" type="presParOf" srcId="{14C7CC75-6EFB-4A0F-AD2D-9AAAEA14A61F}" destId="{2D938FEF-AC93-4347-8EE5-307797D6BD28}" srcOrd="1" destOrd="0" presId="urn:microsoft.com/office/officeart/2005/8/layout/process4"/>
    <dgm:cxn modelId="{86056405-F396-4E0D-9FF3-ECE87CDF686E}" type="presParOf" srcId="{14C7CC75-6EFB-4A0F-AD2D-9AAAEA14A61F}" destId="{957947A6-1770-46A2-8445-A76F5DD60847}" srcOrd="2" destOrd="0" presId="urn:microsoft.com/office/officeart/2005/8/layout/process4"/>
    <dgm:cxn modelId="{BCCC3479-59EE-4AB9-9EEF-EDAD6A0402B5}" type="presParOf" srcId="{957947A6-1770-46A2-8445-A76F5DD60847}" destId="{D239BF9A-D22A-4FFE-BC35-7929BF43F837}" srcOrd="0" destOrd="0" presId="urn:microsoft.com/office/officeart/2005/8/layout/process4"/>
    <dgm:cxn modelId="{595607EB-96AB-41AD-8C47-ABA18FF56C2B}" type="presParOf" srcId="{957947A6-1770-46A2-8445-A76F5DD60847}" destId="{E9B7D964-4AA3-4B3D-B343-1DEB2230C1AD}" srcOrd="1" destOrd="0" presId="urn:microsoft.com/office/officeart/2005/8/layout/process4"/>
    <dgm:cxn modelId="{0F8D25C8-8550-4ACD-8B94-42B43A0082F3}" type="presParOf" srcId="{957947A6-1770-46A2-8445-A76F5DD60847}" destId="{7865B330-24F1-469A-8F38-3877CB042981}" srcOrd="2" destOrd="0" presId="urn:microsoft.com/office/officeart/2005/8/layout/process4"/>
    <dgm:cxn modelId="{6931C502-215B-4A58-A97C-B5990D935D48}" type="presParOf" srcId="{7865B330-24F1-469A-8F38-3877CB042981}" destId="{7CA5429A-E83D-41E2-B6A7-8FC6DAB35C05}" srcOrd="0" destOrd="0" presId="urn:microsoft.com/office/officeart/2005/8/layout/process4"/>
    <dgm:cxn modelId="{3F959C82-5E16-4E2E-B31A-98F29B11D952}" type="presParOf" srcId="{7865B330-24F1-469A-8F38-3877CB042981}" destId="{98078937-B1D9-435B-BFE9-9B4D95ECD559}" srcOrd="1" destOrd="0" presId="urn:microsoft.com/office/officeart/2005/8/layout/process4"/>
    <dgm:cxn modelId="{B26018B4-B6A3-46EA-AC47-2B129C92CD53}" type="presParOf" srcId="{14C7CC75-6EFB-4A0F-AD2D-9AAAEA14A61F}" destId="{E5927C2B-F074-46FD-8B57-B1B1C687A768}" srcOrd="3" destOrd="0" presId="urn:microsoft.com/office/officeart/2005/8/layout/process4"/>
    <dgm:cxn modelId="{1371EEDD-169F-41AD-A781-BCFE316847FB}" type="presParOf" srcId="{14C7CC75-6EFB-4A0F-AD2D-9AAAEA14A61F}" destId="{C199B8EE-E357-4022-8E43-874EDB943612}" srcOrd="4" destOrd="0" presId="urn:microsoft.com/office/officeart/2005/8/layout/process4"/>
    <dgm:cxn modelId="{8861E7D8-D704-4734-A129-70C5A4DD0CBC}" type="presParOf" srcId="{C199B8EE-E357-4022-8E43-874EDB943612}" destId="{9DE3352E-0314-44B4-89D5-F745FDD2A2D6}" srcOrd="0" destOrd="0" presId="urn:microsoft.com/office/officeart/2005/8/layout/process4"/>
    <dgm:cxn modelId="{F3A2CF27-F2F5-43E2-8E6D-6CE034B584BF}" type="presParOf" srcId="{C199B8EE-E357-4022-8E43-874EDB943612}" destId="{7B68DFCD-50E0-4980-8DFC-1C21D90A2DA6}" srcOrd="1" destOrd="0" presId="urn:microsoft.com/office/officeart/2005/8/layout/process4"/>
    <dgm:cxn modelId="{38F47944-EF43-4F73-A088-F947196DE2A2}" type="presParOf" srcId="{C199B8EE-E357-4022-8E43-874EDB943612}" destId="{467540CC-3CCF-46C4-BB70-EB995ADA3028}" srcOrd="2" destOrd="0" presId="urn:microsoft.com/office/officeart/2005/8/layout/process4"/>
    <dgm:cxn modelId="{5215438B-4E38-4869-BBED-1F8FEE8DCF83}" type="presParOf" srcId="{467540CC-3CCF-46C4-BB70-EB995ADA3028}" destId="{10DF3027-513B-400F-8BB8-2CD6BC0CD482}" srcOrd="0" destOrd="0" presId="urn:microsoft.com/office/officeart/2005/8/layout/process4"/>
    <dgm:cxn modelId="{05CBAB8C-BE14-4818-A0D6-29FA12E69C0B}" type="presParOf" srcId="{467540CC-3CCF-46C4-BB70-EB995ADA3028}" destId="{4336F5EB-02D6-4794-B533-46CE1F9174A2}" srcOrd="1" destOrd="0" presId="urn:microsoft.com/office/officeart/2005/8/layout/process4"/>
    <dgm:cxn modelId="{55E304AA-33A2-4DC0-923C-A1CC6F59950D}" type="presParOf" srcId="{14C7CC75-6EFB-4A0F-AD2D-9AAAEA14A61F}" destId="{7BCB7513-B8A9-42A7-83D0-486FCCA32521}" srcOrd="5" destOrd="0" presId="urn:microsoft.com/office/officeart/2005/8/layout/process4"/>
    <dgm:cxn modelId="{50337412-8E0E-420E-9F84-02BE126C742C}" type="presParOf" srcId="{14C7CC75-6EFB-4A0F-AD2D-9AAAEA14A61F}" destId="{EB13B6F7-CAC1-420C-80C4-E3DCF25C9C5C}" srcOrd="6" destOrd="0" presId="urn:microsoft.com/office/officeart/2005/8/layout/process4"/>
    <dgm:cxn modelId="{371CAFA2-178E-4C59-A4FC-7D3EF76E5D13}" type="presParOf" srcId="{EB13B6F7-CAC1-420C-80C4-E3DCF25C9C5C}" destId="{F20CBA3C-2F02-4858-90BE-1EF43BC9B51C}" srcOrd="0" destOrd="0" presId="urn:microsoft.com/office/officeart/2005/8/layout/process4"/>
    <dgm:cxn modelId="{B1270309-BED2-41BC-8D33-B7708D9CC172}" type="presParOf" srcId="{EB13B6F7-CAC1-420C-80C4-E3DCF25C9C5C}" destId="{046F0FEF-4612-40FA-94AE-21CAE5C3E153}" srcOrd="1" destOrd="0" presId="urn:microsoft.com/office/officeart/2005/8/layout/process4"/>
    <dgm:cxn modelId="{5571717D-14D8-432D-A492-4FCF53C813F2}" type="presParOf" srcId="{EB13B6F7-CAC1-420C-80C4-E3DCF25C9C5C}" destId="{31D6CCB3-16A8-4C92-A89F-28C6CBAF61FF}" srcOrd="2" destOrd="0" presId="urn:microsoft.com/office/officeart/2005/8/layout/process4"/>
    <dgm:cxn modelId="{DAA66B55-6DD7-484F-991E-FCB9667E80E7}" type="presParOf" srcId="{31D6CCB3-16A8-4C92-A89F-28C6CBAF61FF}" destId="{3242105F-0F63-4E90-AB3A-3EB6D1CC02F8}" srcOrd="0" destOrd="0" presId="urn:microsoft.com/office/officeart/2005/8/layout/process4"/>
    <dgm:cxn modelId="{0A818B7E-4504-4BB4-A41F-544163AA55BC}" type="presParOf" srcId="{31D6CCB3-16A8-4C92-A89F-28C6CBAF61FF}" destId="{B6BC196E-167B-4E34-A2D6-917AD3DE596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476CB3-6E62-4E09-B31A-541C6F42353C}">
      <dsp:nvSpPr>
        <dsp:cNvPr id="0" name=""/>
        <dsp:cNvSpPr/>
      </dsp:nvSpPr>
      <dsp:spPr>
        <a:xfrm>
          <a:off x="0" y="3365466"/>
          <a:ext cx="6819900" cy="5192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effectLst/>
              <a:latin typeface="Bodoni MT Poster Compressed"/>
              <a:ea typeface="Times New Roman"/>
              <a:cs typeface="AL-Mohanad Bold" pitchFamily="2" charset="-78"/>
            </a:rPr>
            <a:t>ترشيح نشاط يتحقق فيه انهماك الطلاب</a:t>
          </a:r>
          <a:endParaRPr lang="en-US" sz="3200" b="1" kern="1200" dirty="0">
            <a:effectLst/>
            <a:latin typeface="Bodoni MT Poster Compressed"/>
            <a:ea typeface="Times New Roman"/>
            <a:cs typeface="AL-Mohanad Bold" pitchFamily="2" charset="-78"/>
          </a:endParaRPr>
        </a:p>
      </dsp:txBody>
      <dsp:txXfrm>
        <a:off x="0" y="3365466"/>
        <a:ext cx="6819900" cy="519205"/>
      </dsp:txXfrm>
    </dsp:sp>
    <dsp:sp modelId="{E9B7D964-4AA3-4B3D-B343-1DEB2230C1AD}">
      <dsp:nvSpPr>
        <dsp:cNvPr id="0" name=""/>
        <dsp:cNvSpPr/>
      </dsp:nvSpPr>
      <dsp:spPr>
        <a:xfrm rot="10800000">
          <a:off x="0" y="2244153"/>
          <a:ext cx="6819900" cy="1132356"/>
        </a:xfrm>
        <a:prstGeom prst="upArrowCallout">
          <a:avLst/>
        </a:prstGeom>
        <a:solidFill>
          <a:schemeClr val="accent4">
            <a:hueOff val="-195568"/>
            <a:satOff val="-1108"/>
            <a:lumOff val="-91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effectLst/>
              <a:latin typeface="Bodoni MT Poster Compressed"/>
              <a:ea typeface="Times New Roman"/>
              <a:cs typeface="AL-Mohanad Bold" pitchFamily="2" charset="-78"/>
            </a:rPr>
            <a:t>انهماك الطلاب في التعلم النشط</a:t>
          </a:r>
          <a:endParaRPr lang="en-US" sz="3200" b="1" kern="1200" dirty="0">
            <a:effectLst/>
            <a:latin typeface="Bodoni MT Poster Compressed"/>
            <a:ea typeface="Times New Roman"/>
            <a:cs typeface="AL-Mohanad Bold" pitchFamily="2" charset="-78"/>
          </a:endParaRPr>
        </a:p>
      </dsp:txBody>
      <dsp:txXfrm>
        <a:off x="0" y="2244153"/>
        <a:ext cx="6819900" cy="397457"/>
      </dsp:txXfrm>
    </dsp:sp>
    <dsp:sp modelId="{7CA5429A-E83D-41E2-B6A7-8FC6DAB35C05}">
      <dsp:nvSpPr>
        <dsp:cNvPr id="0" name=""/>
        <dsp:cNvSpPr/>
      </dsp:nvSpPr>
      <dsp:spPr>
        <a:xfrm>
          <a:off x="0" y="2641610"/>
          <a:ext cx="3409950" cy="3385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0" kern="1200" dirty="0" smtClean="0">
              <a:cs typeface="AL-Mohanad Bold" pitchFamily="2" charset="-78"/>
            </a:rPr>
            <a:t>25</a:t>
          </a:r>
          <a:r>
            <a:rPr lang="ar-SA" sz="2800" b="0" kern="1200" dirty="0" smtClean="0">
              <a:effectLst/>
              <a:latin typeface="Bodoni MT Poster Compressed"/>
              <a:ea typeface="Times New Roman"/>
              <a:cs typeface="AL-Mohanad Bold" pitchFamily="2" charset="-78"/>
            </a:rPr>
            <a:t>دقيقة</a:t>
          </a:r>
          <a:r>
            <a:rPr lang="ar-SA" sz="2800" b="0" kern="1200" dirty="0" smtClean="0">
              <a:cs typeface="AL-Mohanad Bold" pitchFamily="2" charset="-78"/>
            </a:rPr>
            <a:t> </a:t>
          </a:r>
          <a:endParaRPr lang="en-US" sz="2800" b="0" kern="1200" dirty="0">
            <a:cs typeface="AL-Mohanad Bold" pitchFamily="2" charset="-78"/>
          </a:endParaRPr>
        </a:p>
      </dsp:txBody>
      <dsp:txXfrm>
        <a:off x="0" y="2641610"/>
        <a:ext cx="3409950" cy="338574"/>
      </dsp:txXfrm>
    </dsp:sp>
    <dsp:sp modelId="{98078937-B1D9-435B-BFE9-9B4D95ECD559}">
      <dsp:nvSpPr>
        <dsp:cNvPr id="0" name=""/>
        <dsp:cNvSpPr/>
      </dsp:nvSpPr>
      <dsp:spPr>
        <a:xfrm>
          <a:off x="3409950" y="2641610"/>
          <a:ext cx="3409950" cy="338574"/>
        </a:xfrm>
        <a:prstGeom prst="rect">
          <a:avLst/>
        </a:prstGeom>
        <a:solidFill>
          <a:schemeClr val="accent4">
            <a:tint val="40000"/>
            <a:alpha val="90000"/>
            <a:hueOff val="-108259"/>
            <a:satOff val="-2245"/>
            <a:lumOff val="-9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0" kern="1200" smtClean="0">
              <a:effectLst/>
              <a:latin typeface="Bodoni MT Poster Compressed"/>
              <a:ea typeface="Times New Roman"/>
              <a:cs typeface="AL-Mohanad Bold" pitchFamily="2" charset="-78"/>
            </a:rPr>
            <a:t>الزمن</a:t>
          </a:r>
          <a:endParaRPr lang="en-US" sz="2800" b="0" kern="1200" dirty="0">
            <a:cs typeface="AL-Mohanad Bold" pitchFamily="2" charset="-78"/>
          </a:endParaRPr>
        </a:p>
      </dsp:txBody>
      <dsp:txXfrm>
        <a:off x="3409950" y="2641610"/>
        <a:ext cx="3409950" cy="338574"/>
      </dsp:txXfrm>
    </dsp:sp>
    <dsp:sp modelId="{7B68DFCD-50E0-4980-8DFC-1C21D90A2DA6}">
      <dsp:nvSpPr>
        <dsp:cNvPr id="0" name=""/>
        <dsp:cNvSpPr/>
      </dsp:nvSpPr>
      <dsp:spPr>
        <a:xfrm rot="10800000">
          <a:off x="0" y="1122840"/>
          <a:ext cx="6819900" cy="1132356"/>
        </a:xfrm>
        <a:prstGeom prst="upArrowCallout">
          <a:avLst/>
        </a:prstGeom>
        <a:solidFill>
          <a:schemeClr val="accent4">
            <a:hueOff val="-391136"/>
            <a:satOff val="-2217"/>
            <a:lumOff val="-183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effectLst/>
              <a:latin typeface="Bodoni MT Poster Compressed"/>
              <a:ea typeface="Times New Roman"/>
              <a:cs typeface="AL-Mohanad Bold" pitchFamily="2" charset="-78"/>
            </a:rPr>
            <a:t>تصميم الأنشطة</a:t>
          </a:r>
          <a:endParaRPr lang="en-US" sz="3200" b="1" kern="1200" dirty="0">
            <a:effectLst/>
            <a:latin typeface="Bodoni MT Poster Compressed"/>
            <a:ea typeface="Times New Roman"/>
            <a:cs typeface="AL-Mohanad Bold" pitchFamily="2" charset="-78"/>
          </a:endParaRPr>
        </a:p>
      </dsp:txBody>
      <dsp:txXfrm>
        <a:off x="0" y="1122840"/>
        <a:ext cx="6819900" cy="397457"/>
      </dsp:txXfrm>
    </dsp:sp>
    <dsp:sp modelId="{10DF3027-513B-400F-8BB8-2CD6BC0CD482}">
      <dsp:nvSpPr>
        <dsp:cNvPr id="0" name=""/>
        <dsp:cNvSpPr/>
      </dsp:nvSpPr>
      <dsp:spPr>
        <a:xfrm>
          <a:off x="0" y="1520298"/>
          <a:ext cx="3409950" cy="338574"/>
        </a:xfrm>
        <a:prstGeom prst="rect">
          <a:avLst/>
        </a:prstGeom>
        <a:solidFill>
          <a:schemeClr val="accent4">
            <a:tint val="40000"/>
            <a:alpha val="90000"/>
            <a:hueOff val="-216519"/>
            <a:satOff val="-4490"/>
            <a:lumOff val="-19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0" kern="1200" dirty="0" smtClean="0">
              <a:cs typeface="AL-Mohanad Bold" pitchFamily="2" charset="-78"/>
            </a:rPr>
            <a:t>35</a:t>
          </a:r>
          <a:r>
            <a:rPr lang="ar-SA" sz="2800" b="0" kern="1200" dirty="0" smtClean="0">
              <a:effectLst/>
              <a:latin typeface="Bodoni MT Poster Compressed"/>
              <a:ea typeface="Times New Roman"/>
              <a:cs typeface="AL-Mohanad Bold" pitchFamily="2" charset="-78"/>
            </a:rPr>
            <a:t>دقيقة</a:t>
          </a:r>
          <a:r>
            <a:rPr lang="ar-SA" sz="2800" b="0" kern="1200" dirty="0" smtClean="0">
              <a:cs typeface="AL-Mohanad Bold" pitchFamily="2" charset="-78"/>
            </a:rPr>
            <a:t> </a:t>
          </a:r>
          <a:endParaRPr lang="en-US" sz="2800" b="0" kern="1200" dirty="0">
            <a:cs typeface="AL-Mohanad Bold" pitchFamily="2" charset="-78"/>
          </a:endParaRPr>
        </a:p>
      </dsp:txBody>
      <dsp:txXfrm>
        <a:off x="0" y="1520298"/>
        <a:ext cx="3409950" cy="338574"/>
      </dsp:txXfrm>
    </dsp:sp>
    <dsp:sp modelId="{4336F5EB-02D6-4794-B533-46CE1F9174A2}">
      <dsp:nvSpPr>
        <dsp:cNvPr id="0" name=""/>
        <dsp:cNvSpPr/>
      </dsp:nvSpPr>
      <dsp:spPr>
        <a:xfrm>
          <a:off x="3409950" y="1520298"/>
          <a:ext cx="3409950" cy="338574"/>
        </a:xfrm>
        <a:prstGeom prst="rect">
          <a:avLst/>
        </a:prstGeom>
        <a:solidFill>
          <a:schemeClr val="accent4">
            <a:tint val="40000"/>
            <a:alpha val="90000"/>
            <a:hueOff val="-324778"/>
            <a:satOff val="-6736"/>
            <a:lumOff val="-29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0" kern="1200" smtClean="0">
              <a:effectLst/>
              <a:latin typeface="Bodoni MT Poster Compressed"/>
              <a:ea typeface="Times New Roman"/>
              <a:cs typeface="AL-Mohanad Bold" pitchFamily="2" charset="-78"/>
            </a:rPr>
            <a:t>الزمن</a:t>
          </a:r>
          <a:endParaRPr lang="en-US" sz="2800" b="0" kern="1200" dirty="0">
            <a:cs typeface="AL-Mohanad Bold" pitchFamily="2" charset="-78"/>
          </a:endParaRPr>
        </a:p>
      </dsp:txBody>
      <dsp:txXfrm>
        <a:off x="3409950" y="1520298"/>
        <a:ext cx="3409950" cy="338574"/>
      </dsp:txXfrm>
    </dsp:sp>
    <dsp:sp modelId="{046F0FEF-4612-40FA-94AE-21CAE5C3E153}">
      <dsp:nvSpPr>
        <dsp:cNvPr id="0" name=""/>
        <dsp:cNvSpPr/>
      </dsp:nvSpPr>
      <dsp:spPr>
        <a:xfrm rot="10800000">
          <a:off x="0" y="1527"/>
          <a:ext cx="6819900" cy="1132356"/>
        </a:xfrm>
        <a:prstGeom prst="upArrowCallout">
          <a:avLst/>
        </a:prstGeom>
        <a:solidFill>
          <a:schemeClr val="accent4">
            <a:hueOff val="-586705"/>
            <a:satOff val="-3325"/>
            <a:lumOff val="-274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effectLst/>
              <a:latin typeface="Bodoni MT Poster Compressed"/>
              <a:ea typeface="Times New Roman"/>
              <a:cs typeface="AL-Mohanad Bold" pitchFamily="2" charset="-78"/>
            </a:rPr>
            <a:t>عناصر التعلم النشط</a:t>
          </a:r>
          <a:endParaRPr lang="en-US" sz="3200" b="1" kern="1200" dirty="0">
            <a:cs typeface="AL-Mohanad Bold" pitchFamily="2" charset="-78"/>
          </a:endParaRPr>
        </a:p>
      </dsp:txBody>
      <dsp:txXfrm>
        <a:off x="0" y="1527"/>
        <a:ext cx="6819900" cy="397457"/>
      </dsp:txXfrm>
    </dsp:sp>
    <dsp:sp modelId="{3242105F-0F63-4E90-AB3A-3EB6D1CC02F8}">
      <dsp:nvSpPr>
        <dsp:cNvPr id="0" name=""/>
        <dsp:cNvSpPr/>
      </dsp:nvSpPr>
      <dsp:spPr>
        <a:xfrm>
          <a:off x="0" y="398985"/>
          <a:ext cx="3409950" cy="338574"/>
        </a:xfrm>
        <a:prstGeom prst="rect">
          <a:avLst/>
        </a:prstGeom>
        <a:solidFill>
          <a:schemeClr val="accent4">
            <a:tint val="40000"/>
            <a:alpha val="90000"/>
            <a:hueOff val="-433038"/>
            <a:satOff val="-8981"/>
            <a:lumOff val="-39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0" kern="1200" dirty="0" smtClean="0">
              <a:cs typeface="AL-Mohanad Bold" pitchFamily="2" charset="-78"/>
            </a:rPr>
            <a:t>25</a:t>
          </a:r>
          <a:r>
            <a:rPr lang="ar-SA" sz="2800" b="0" kern="1200" dirty="0" smtClean="0">
              <a:effectLst/>
              <a:latin typeface="Bodoni MT Poster Compressed"/>
              <a:ea typeface="Times New Roman"/>
              <a:cs typeface="AL-Mohanad Bold" pitchFamily="2" charset="-78"/>
            </a:rPr>
            <a:t>دقيقة</a:t>
          </a:r>
          <a:r>
            <a:rPr lang="ar-SA" sz="2800" b="0" kern="1200" dirty="0" smtClean="0">
              <a:cs typeface="AL-Mohanad Bold" pitchFamily="2" charset="-78"/>
            </a:rPr>
            <a:t> </a:t>
          </a:r>
          <a:endParaRPr lang="en-US" sz="2800" b="0" kern="1200" dirty="0">
            <a:cs typeface="AL-Mohanad Bold" pitchFamily="2" charset="-78"/>
          </a:endParaRPr>
        </a:p>
      </dsp:txBody>
      <dsp:txXfrm>
        <a:off x="0" y="398985"/>
        <a:ext cx="3409950" cy="338574"/>
      </dsp:txXfrm>
    </dsp:sp>
    <dsp:sp modelId="{B6BC196E-167B-4E34-A2D6-917AD3DE5966}">
      <dsp:nvSpPr>
        <dsp:cNvPr id="0" name=""/>
        <dsp:cNvSpPr/>
      </dsp:nvSpPr>
      <dsp:spPr>
        <a:xfrm>
          <a:off x="3409950" y="398985"/>
          <a:ext cx="3409950" cy="338574"/>
        </a:xfrm>
        <a:prstGeom prst="rect">
          <a:avLst/>
        </a:prstGeom>
        <a:solidFill>
          <a:schemeClr val="accent4">
            <a:tint val="40000"/>
            <a:alpha val="90000"/>
            <a:hueOff val="-541297"/>
            <a:satOff val="-11226"/>
            <a:lumOff val="-49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0" kern="1200" smtClean="0">
              <a:effectLst/>
              <a:latin typeface="Bodoni MT Poster Compressed"/>
              <a:ea typeface="Times New Roman"/>
              <a:cs typeface="AL-Mohanad Bold" pitchFamily="2" charset="-78"/>
            </a:rPr>
            <a:t>الزمن </a:t>
          </a:r>
          <a:endParaRPr lang="en-US" sz="2800" b="0" kern="1200" dirty="0">
            <a:effectLst/>
            <a:latin typeface="Bodoni MT Poster Compressed"/>
            <a:ea typeface="Times New Roman"/>
            <a:cs typeface="AL-Mohanad Bold" pitchFamily="2" charset="-78"/>
          </a:endParaRPr>
        </a:p>
      </dsp:txBody>
      <dsp:txXfrm>
        <a:off x="3409950" y="398985"/>
        <a:ext cx="3409950" cy="338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62BD3-B73D-42EF-B487-1BE7D9D82002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B5B0-3740-4A0C-9FB1-2622B7608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35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upload.wikimedia.org/wikipedia/commons/thumb/2/27/Basmala.svg/800px-Basmal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52401"/>
            <a:ext cx="7620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36420" y="3101773"/>
            <a:ext cx="4052454" cy="512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cs typeface="AL-Mohanad" pitchFamily="2" charset="-78"/>
              </a:rPr>
              <a:t>( تصميم التعلم النشط )</a:t>
            </a:r>
            <a:endParaRPr lang="ru-RU" sz="36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ysClr val="windowText" lastClr="000000"/>
              </a:solidFill>
              <a:cs typeface="AL-Mohanad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27256" y="2057400"/>
            <a:ext cx="367078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cs typeface="PT Bold Heading" pitchFamily="2" charset="-78"/>
              </a:rPr>
              <a:t>اليوم الثاني</a:t>
            </a:r>
            <a:endParaRPr lang="ar-SA" sz="54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9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65262" y="3120954"/>
            <a:ext cx="6400802" cy="248489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مستطيل مستدير الزوايا 4"/>
          <p:cNvSpPr/>
          <p:nvPr/>
        </p:nvSpPr>
        <p:spPr>
          <a:xfrm>
            <a:off x="6946141" y="4052231"/>
            <a:ext cx="1392555" cy="1160462"/>
          </a:xfrm>
          <a:prstGeom prst="roundRect">
            <a:avLst>
              <a:gd name="adj" fmla="val 10000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مستطيل 8"/>
          <p:cNvSpPr/>
          <p:nvPr/>
        </p:nvSpPr>
        <p:spPr>
          <a:xfrm>
            <a:off x="2076764" y="3167448"/>
            <a:ext cx="48013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800" dirty="0" smtClean="0">
                <a:latin typeface="Arial" pitchFamily="34" charset="0"/>
                <a:cs typeface="AL-Mohanad Bold" pitchFamily="2" charset="-78"/>
              </a:rPr>
              <a:t> </a:t>
            </a:r>
            <a:r>
              <a:rPr lang="ar-SA" sz="2800" dirty="0" smtClean="0">
                <a:latin typeface="Arial" pitchFamily="34" charset="0"/>
                <a:cs typeface="AL-Mohanad Bold" pitchFamily="2" charset="-78"/>
              </a:rPr>
              <a:t> أخي المتدرب .. أمامك جدول يوضح أنواع انهماك الطلاب وفق التعلم النشط </a:t>
            </a:r>
          </a:p>
          <a:p>
            <a:pPr algn="r" rtl="1"/>
            <a:r>
              <a:rPr lang="ar-SA" sz="2800" dirty="0" smtClean="0">
                <a:latin typeface="Arial" pitchFamily="34" charset="0"/>
                <a:cs typeface="AL-Mohanad Bold" pitchFamily="2" charset="-78"/>
              </a:rPr>
              <a:t>بالتعاون مع أفراد مجموعتك ناقش هذه الأنواع ثم اقترح اجراءات تحقيقه في أنشطة التعلم النشط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880858" y="381000"/>
            <a:ext cx="36576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FF0000"/>
                </a:solidFill>
                <a:cs typeface="Bader" pitchFamily="2" charset="-78"/>
              </a:rPr>
              <a:t>نشاط 2/ 1 / 3</a:t>
            </a:r>
            <a:endParaRPr lang="ar-SA" sz="4400" dirty="0">
              <a:solidFill>
                <a:srgbClr val="FF0000"/>
              </a:solidFill>
              <a:cs typeface="Bader" pitchFamily="2" charset="-78"/>
            </a:endParaRPr>
          </a:p>
        </p:txBody>
      </p:sp>
      <p:pic>
        <p:nvPicPr>
          <p:cNvPr id="2052" name="Picture 4" descr="http://www.getchanged.com/wp-content/uploads/2011/05/four-ocl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383" y="1150441"/>
            <a:ext cx="1965634" cy="1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617381" y="423908"/>
            <a:ext cx="212581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cs typeface="PT Bold Heading" pitchFamily="2" charset="-78"/>
              </a:rPr>
              <a:t>15د</a:t>
            </a:r>
            <a:endParaRPr lang="ar-SA" sz="4400" dirty="0">
              <a:cs typeface="PT Bold Heading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370122" y="3325270"/>
            <a:ext cx="23007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chemeClr val="accent4">
                    <a:lumMod val="50000"/>
                  </a:schemeClr>
                </a:solidFill>
                <a:cs typeface="Bader" pitchFamily="2" charset="-78"/>
              </a:rPr>
              <a:t>ورشة عمل</a:t>
            </a:r>
            <a:endParaRPr lang="ar-SA" sz="2800" dirty="0">
              <a:solidFill>
                <a:schemeClr val="accent4">
                  <a:lumMod val="50000"/>
                </a:schemeClr>
              </a:solidFill>
              <a:cs typeface="Bade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74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9849085"/>
              </p:ext>
            </p:extLst>
          </p:nvPr>
        </p:nvGraphicFramePr>
        <p:xfrm>
          <a:off x="381000" y="914400"/>
          <a:ext cx="8489398" cy="4339590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1914579"/>
                <a:gridCol w="2689808"/>
                <a:gridCol w="3885011"/>
              </a:tblGrid>
              <a:tr h="75461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ader" pitchFamily="2" charset="-78"/>
                        </a:rPr>
                        <a:t> 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ader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ader" pitchFamily="2" charset="-78"/>
                        </a:rPr>
                        <a:t>نوع الانهماك 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ader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ader" pitchFamily="2" charset="-78"/>
                        </a:rPr>
                        <a:t> 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ader" pitchFamily="2" charset="-78"/>
                      </a:endParaRPr>
                    </a:p>
                  </a:txBody>
                  <a:tcPr marL="68580" marR="68580" marT="0" marB="0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ader" pitchFamily="2" charset="-78"/>
                        </a:rPr>
                        <a:t> 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ader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ader" pitchFamily="2" charset="-78"/>
                        </a:rPr>
                        <a:t>تفسيره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ader" pitchFamily="2" charset="-78"/>
                      </a:endParaRPr>
                    </a:p>
                  </a:txBody>
                  <a:tcPr marL="68580" marR="68580" marT="0" marB="0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ader" pitchFamily="2" charset="-78"/>
                        </a:rPr>
                        <a:t> 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ader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ader" pitchFamily="2" charset="-78"/>
                        </a:rPr>
                        <a:t>إجراءات تحقيقه في أنشطة التعلم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ader" pitchFamily="2" charset="-78"/>
                      </a:endParaRPr>
                    </a:p>
                  </a:txBody>
                  <a:tcPr marL="68580" marR="68580" marT="0" marB="0">
                    <a:solidFill>
                      <a:srgbClr val="00CCFF"/>
                    </a:solidFill>
                  </a:tcPr>
                </a:tc>
              </a:tr>
              <a:tr h="9410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rgbClr val="FF0000"/>
                          </a:solidFill>
                          <a:effectLst/>
                          <a:cs typeface="AL-Mohanad Bold" pitchFamily="2" charset="-78"/>
                        </a:rPr>
                        <a:t>انهماك الطلاب أدائيًا (ظاهريًا)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2570" algn="l"/>
                        </a:tabLst>
                      </a:pPr>
                      <a:r>
                        <a:rPr lang="ar-SA" sz="2000" dirty="0">
                          <a:solidFill>
                            <a:srgbClr val="00B050"/>
                          </a:solidFill>
                          <a:effectLst/>
                          <a:cs typeface="AL-Mohanad Bold" pitchFamily="2" charset="-78"/>
                        </a:rPr>
                        <a:t>القيام بالتحرك والممارسة العملية </a:t>
                      </a:r>
                      <a:r>
                        <a:rPr lang="ar-SA" sz="2000" dirty="0" smtClean="0">
                          <a:solidFill>
                            <a:srgbClr val="00B050"/>
                          </a:solidFill>
                          <a:effectLst/>
                          <a:cs typeface="AL-Mohanad Bold" pitchFamily="2" charset="-78"/>
                        </a:rPr>
                        <a:t>للنشاط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2570" algn="l"/>
                        </a:tabLst>
                      </a:pPr>
                      <a:r>
                        <a:rPr lang="ar-SA" sz="2000" b="0" dirty="0">
                          <a:effectLst/>
                          <a:latin typeface="Bodoni MT Poster Compressed"/>
                          <a:ea typeface="Calibri"/>
                          <a:cs typeface="AL-Mohanad Bold" pitchFamily="2" charset="-78"/>
                        </a:rPr>
                        <a:t>استخدام </a:t>
                      </a:r>
                      <a:r>
                        <a:rPr lang="ar-SA" sz="2000" b="0" dirty="0" smtClean="0">
                          <a:effectLst/>
                          <a:latin typeface="Bodoni MT Poster Compressed"/>
                          <a:ea typeface="Calibri"/>
                          <a:cs typeface="AL-Mohanad Bold" pitchFamily="2" charset="-78"/>
                        </a:rPr>
                        <a:t>استراتيجيات </a:t>
                      </a:r>
                      <a:r>
                        <a:rPr lang="ar-SA" sz="2000" b="0" dirty="0">
                          <a:effectLst/>
                          <a:latin typeface="Bodoni MT Poster Compressed"/>
                          <a:ea typeface="Calibri"/>
                          <a:cs typeface="AL-Mohanad Bold" pitchFamily="2" charset="-78"/>
                        </a:rPr>
                        <a:t>حركية مثل لعب الأدوار والتجارب والتطبيقات العملية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/>
                </a:tc>
              </a:tr>
              <a:tr h="12954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rgbClr val="FF0000"/>
                          </a:solidFill>
                          <a:effectLst/>
                          <a:cs typeface="AL-Mohanad Bold" pitchFamily="2" charset="-78"/>
                        </a:rPr>
                        <a:t>انهماك الطلاب ذهنيًا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2570" algn="l"/>
                        </a:tabLst>
                      </a:pPr>
                      <a:r>
                        <a:rPr lang="ar-SA" sz="2000" dirty="0">
                          <a:solidFill>
                            <a:srgbClr val="00B050"/>
                          </a:solidFill>
                          <a:effectLst/>
                          <a:cs typeface="AL-Mohanad Bold" pitchFamily="2" charset="-78"/>
                        </a:rPr>
                        <a:t>يمارس مهام وأنشطة عقلية تتدرج في الفهم والتحليل والتركيب والتقويم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2570" algn="l"/>
                        </a:tabLst>
                      </a:pPr>
                      <a:r>
                        <a:rPr lang="ar-SA" sz="2000" b="0" dirty="0">
                          <a:effectLst/>
                          <a:latin typeface="Bodoni MT Poster Compressed"/>
                          <a:ea typeface="Calibri"/>
                          <a:cs typeface="AL-Mohanad Bold" pitchFamily="2" charset="-78"/>
                        </a:rPr>
                        <a:t>دمج مهارات التفكير في التعلم 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2570" algn="l"/>
                        </a:tabLst>
                      </a:pPr>
                      <a:r>
                        <a:rPr lang="ar-SA" sz="2000" b="0" dirty="0">
                          <a:effectLst/>
                          <a:latin typeface="Bodoni MT Poster Compressed"/>
                          <a:ea typeface="Calibri"/>
                          <a:cs typeface="AL-Mohanad Bold" pitchFamily="2" charset="-78"/>
                        </a:rPr>
                        <a:t>وعمليات العلم مثل :الملاحظة والتصنيف والاستنتاج والتقويم والمقارنة والإبداع....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/>
                </a:tc>
              </a:tr>
              <a:tr h="8623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rgbClr val="FF0000"/>
                          </a:solidFill>
                          <a:effectLst/>
                          <a:cs typeface="AL-Mohanad Bold" pitchFamily="2" charset="-78"/>
                        </a:rPr>
                        <a:t>انهماك الطلاب عاطفيًا (وجدانيًا)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2570" algn="l"/>
                        </a:tabLst>
                      </a:pPr>
                      <a:r>
                        <a:rPr lang="ar-SA" sz="2000">
                          <a:solidFill>
                            <a:srgbClr val="00B050"/>
                          </a:solidFill>
                          <a:effectLst/>
                          <a:cs typeface="AL-Mohanad Bold" pitchFamily="2" charset="-78"/>
                        </a:rPr>
                        <a:t>يمارس النشاط بشغف وحب ورغبة وحماس تجاه موضوع التعلم</a:t>
                      </a:r>
                      <a:endParaRPr lang="en-US" sz="140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2570" algn="l"/>
                        </a:tabLst>
                      </a:pPr>
                      <a:r>
                        <a:rPr lang="ar-SA" sz="2000" b="0" dirty="0">
                          <a:effectLst/>
                          <a:latin typeface="Bodoni MT Poster Compressed"/>
                          <a:ea typeface="Calibri"/>
                          <a:cs typeface="AL-Mohanad Bold" pitchFamily="2" charset="-78"/>
                        </a:rPr>
                        <a:t>ربط المادة العلمية والأنشطة بواقع حياة الطالب واحتياجاته ومشكلاته وبيئته.. 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408296" y="2051712"/>
            <a:ext cx="383388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96920" y="2950192"/>
            <a:ext cx="3845256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391234" y="4261512"/>
            <a:ext cx="383388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28973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143000" y="2971800"/>
            <a:ext cx="7620000" cy="2971799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مستطيل مستدير الزوايا 4"/>
          <p:cNvSpPr/>
          <p:nvPr/>
        </p:nvSpPr>
        <p:spPr>
          <a:xfrm>
            <a:off x="6946141" y="4052231"/>
            <a:ext cx="1392555" cy="1160462"/>
          </a:xfrm>
          <a:prstGeom prst="roundRect">
            <a:avLst>
              <a:gd name="adj" fmla="val 10000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مستطيل 8"/>
          <p:cNvSpPr/>
          <p:nvPr/>
        </p:nvSpPr>
        <p:spPr>
          <a:xfrm>
            <a:off x="1219199" y="3352800"/>
            <a:ext cx="57201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800" dirty="0" smtClean="0">
                <a:latin typeface="Arial" pitchFamily="34" charset="0"/>
                <a:cs typeface="AL-Mohanad Bold" pitchFamily="2" charset="-78"/>
              </a:rPr>
              <a:t> </a:t>
            </a:r>
            <a:r>
              <a:rPr lang="ar-SA" sz="2800" dirty="0" smtClean="0">
                <a:latin typeface="Arial" pitchFamily="34" charset="0"/>
                <a:cs typeface="AL-Mohanad Bold" pitchFamily="2" charset="-78"/>
              </a:rPr>
              <a:t> أخي المتدرب .. بالتعاون مع أفراد مجموعتك :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 smtClean="0">
                <a:latin typeface="Arial" pitchFamily="34" charset="0"/>
                <a:cs typeface="AL-Mohanad Bold" pitchFamily="2" charset="-78"/>
              </a:rPr>
              <a:t>رشح نشاطاً تعليمياً من مادة تخصصك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 smtClean="0">
                <a:latin typeface="Arial" pitchFamily="34" charset="0"/>
                <a:cs typeface="AL-Mohanad Bold" pitchFamily="2" charset="-78"/>
              </a:rPr>
              <a:t>تحقق من توفر أنواع الانهماك الثلاثة فيه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 smtClean="0">
                <a:latin typeface="Arial" pitchFamily="34" charset="0"/>
                <a:cs typeface="AL-Mohanad Bold" pitchFamily="2" charset="-78"/>
              </a:rPr>
              <a:t>تناقش مع زميلك وطور </a:t>
            </a:r>
            <a:r>
              <a:rPr lang="ar-SA" sz="2800" dirty="0" smtClean="0">
                <a:latin typeface="Arial" pitchFamily="34" charset="0"/>
                <a:cs typeface="AL-Mohanad Bold" pitchFamily="2" charset="-78"/>
              </a:rPr>
              <a:t>النشاط لاستكمال الأنواع </a:t>
            </a:r>
            <a:r>
              <a:rPr lang="ar-SA" sz="2800" dirty="0" smtClean="0">
                <a:latin typeface="Arial" pitchFamily="34" charset="0"/>
                <a:cs typeface="AL-Mohanad Bold" pitchFamily="2" charset="-78"/>
              </a:rPr>
              <a:t>الثلاثة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 smtClean="0">
                <a:latin typeface="Arial" pitchFamily="34" charset="0"/>
                <a:cs typeface="AL-Mohanad Bold" pitchFamily="2" charset="-78"/>
              </a:rPr>
              <a:t>اعرض ما توصلت إليه على مجموعتك.</a:t>
            </a:r>
            <a:endParaRPr lang="ar-SA" sz="2800" dirty="0" smtClean="0">
              <a:latin typeface="Arial" pitchFamily="34" charset="0"/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880858" y="381000"/>
            <a:ext cx="36576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FF0000"/>
                </a:solidFill>
                <a:cs typeface="Bader" pitchFamily="2" charset="-78"/>
              </a:rPr>
              <a:t>نشاط 2/ 1 / 4</a:t>
            </a:r>
            <a:endParaRPr lang="ar-SA" sz="4400" dirty="0">
              <a:solidFill>
                <a:srgbClr val="FF0000"/>
              </a:solidFill>
              <a:cs typeface="Bader" pitchFamily="2" charset="-78"/>
            </a:endParaRPr>
          </a:p>
        </p:txBody>
      </p:sp>
      <p:pic>
        <p:nvPicPr>
          <p:cNvPr id="2052" name="Picture 4" descr="http://www.getchanged.com/wp-content/uploads/2011/05/four-ocl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1965634" cy="1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609600" y="304800"/>
            <a:ext cx="212581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cs typeface="PT Bold Heading" pitchFamily="2" charset="-78"/>
              </a:rPr>
              <a:t>20 د</a:t>
            </a:r>
            <a:endParaRPr lang="ar-SA" sz="4400" dirty="0">
              <a:cs typeface="PT Bold Heading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172200" y="2895600"/>
            <a:ext cx="23007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err="1" smtClean="0">
                <a:solidFill>
                  <a:schemeClr val="accent4">
                    <a:lumMod val="50000"/>
                  </a:schemeClr>
                </a:solidFill>
                <a:cs typeface="Bader" pitchFamily="2" charset="-78"/>
              </a:rPr>
              <a:t>فكر </a:t>
            </a:r>
            <a:r>
              <a:rPr lang="ar-SA" sz="2800" dirty="0" smtClean="0">
                <a:solidFill>
                  <a:schemeClr val="accent4">
                    <a:lumMod val="50000"/>
                  </a:schemeClr>
                </a:solidFill>
                <a:cs typeface="Bader" pitchFamily="2" charset="-78"/>
              </a:rPr>
              <a:t>– </a:t>
            </a:r>
            <a:r>
              <a:rPr lang="ar-SA" sz="2800" dirty="0" err="1" smtClean="0">
                <a:solidFill>
                  <a:schemeClr val="accent4">
                    <a:lumMod val="50000"/>
                  </a:schemeClr>
                </a:solidFill>
                <a:cs typeface="Bader" pitchFamily="2" charset="-78"/>
              </a:rPr>
              <a:t>زاوج </a:t>
            </a:r>
            <a:r>
              <a:rPr lang="ar-SA" sz="2800" dirty="0" smtClean="0">
                <a:solidFill>
                  <a:schemeClr val="accent4">
                    <a:lumMod val="50000"/>
                  </a:schemeClr>
                </a:solidFill>
                <a:cs typeface="Bader" pitchFamily="2" charset="-78"/>
              </a:rPr>
              <a:t>– </a:t>
            </a:r>
            <a:r>
              <a:rPr lang="ar-SA" sz="2800" dirty="0" err="1" smtClean="0">
                <a:solidFill>
                  <a:schemeClr val="accent4">
                    <a:lumMod val="50000"/>
                  </a:schemeClr>
                </a:solidFill>
                <a:cs typeface="Bader" pitchFamily="2" charset="-78"/>
              </a:rPr>
              <a:t>شارك.</a:t>
            </a:r>
            <a:r>
              <a:rPr lang="ar-SA" sz="2800" dirty="0" smtClean="0">
                <a:solidFill>
                  <a:schemeClr val="accent4">
                    <a:lumMod val="50000"/>
                  </a:schemeClr>
                </a:solidFill>
                <a:cs typeface="Bader" pitchFamily="2" charset="-78"/>
              </a:rPr>
              <a:t> </a:t>
            </a:r>
            <a:endParaRPr lang="ar-SA" sz="2800" dirty="0">
              <a:solidFill>
                <a:schemeClr val="accent4">
                  <a:lumMod val="50000"/>
                </a:schemeClr>
              </a:solidFill>
              <a:cs typeface="Bade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64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80356" y="762000"/>
            <a:ext cx="7377341" cy="45358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6600" b="1" dirty="0">
                <a:ln w="11430">
                  <a:solidFill>
                    <a:sysClr val="windowText" lastClr="000000"/>
                  </a:solidFill>
                </a:ln>
                <a:cs typeface="AL-Mohanad Bold" pitchFamily="2" charset="-78"/>
              </a:rPr>
              <a:t>سبحانك اللهم وبحمدك ..</a:t>
            </a:r>
          </a:p>
          <a:p>
            <a:pPr algn="ctr">
              <a:lnSpc>
                <a:spcPct val="150000"/>
              </a:lnSpc>
              <a:defRPr/>
            </a:pPr>
            <a:r>
              <a:rPr lang="ar-SA" sz="6600" b="1" dirty="0" smtClean="0">
                <a:ln w="11430">
                  <a:solidFill>
                    <a:sysClr val="windowText" lastClr="000000"/>
                  </a:solidFill>
                </a:ln>
                <a:cs typeface="AL-Mohanad Bold" pitchFamily="2" charset="-78"/>
              </a:rPr>
              <a:t>أشهد </a:t>
            </a:r>
            <a:r>
              <a:rPr lang="ar-SA" sz="6600" b="1" dirty="0">
                <a:ln w="11430">
                  <a:solidFill>
                    <a:sysClr val="windowText" lastClr="000000"/>
                  </a:solidFill>
                </a:ln>
                <a:cs typeface="AL-Mohanad Bold" pitchFamily="2" charset="-78"/>
              </a:rPr>
              <a:t>أن لا إله إلا أنت</a:t>
            </a:r>
          </a:p>
          <a:p>
            <a:pPr algn="ctr">
              <a:lnSpc>
                <a:spcPct val="150000"/>
              </a:lnSpc>
              <a:defRPr/>
            </a:pPr>
            <a:r>
              <a:rPr lang="ar-SA" sz="6600" b="1" dirty="0" smtClean="0">
                <a:ln w="11430">
                  <a:solidFill>
                    <a:sysClr val="windowText" lastClr="000000"/>
                  </a:solidFill>
                </a:ln>
                <a:cs typeface="AL-Mohanad Bold" pitchFamily="2" charset="-78"/>
              </a:rPr>
              <a:t>أستغفرك وأتوب </a:t>
            </a:r>
            <a:r>
              <a:rPr lang="ar-SA" sz="6600" b="1" dirty="0">
                <a:ln w="11430">
                  <a:solidFill>
                    <a:sysClr val="windowText" lastClr="000000"/>
                  </a:solidFill>
                </a:ln>
                <a:cs typeface="AL-Mohanad Bold" pitchFamily="2" charset="-78"/>
              </a:rPr>
              <a:t>إليك</a:t>
            </a:r>
          </a:p>
        </p:txBody>
      </p:sp>
    </p:spTree>
    <p:extLst>
      <p:ext uri="{BB962C8B-B14F-4D97-AF65-F5344CB8AC3E}">
        <p14:creationId xmlns:p14="http://schemas.microsoft.com/office/powerpoint/2010/main" xmlns="" val="98175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36420" y="3101773"/>
            <a:ext cx="4052454" cy="512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cs typeface="AL-Mohanad" pitchFamily="2" charset="-78"/>
              </a:rPr>
              <a:t>( عناصر التعلم النشط )</a:t>
            </a:r>
            <a:endParaRPr lang="ru-RU" sz="36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ysClr val="windowText" lastClr="000000"/>
              </a:solidFill>
              <a:cs typeface="AL-Mohanad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27256" y="2057400"/>
            <a:ext cx="367078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cs typeface="PT Bold Heading" pitchFamily="2" charset="-78"/>
              </a:rPr>
              <a:t>الجلسة الأولى</a:t>
            </a:r>
            <a:endParaRPr lang="ar-SA" sz="5400" dirty="0"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00400" y="4724400"/>
            <a:ext cx="2819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e_AlMateen" pitchFamily="18" charset="-78"/>
                <a:cs typeface="ae_AlMateen" pitchFamily="18" charset="-78"/>
              </a:rPr>
              <a:t>  تقديم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04800" y="5715000"/>
            <a:ext cx="876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r-SA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أ/ فهد عبد الفتاح خياط                   أ/ هدى مستور الغامدي</a:t>
            </a:r>
            <a:endParaRPr lang="ar-SA" sz="3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97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2"/>
          <p:cNvGraphicFramePr/>
          <p:nvPr>
            <p:extLst>
              <p:ext uri="{D42A27DB-BD31-4B8C-83A1-F6EECF244321}">
                <p14:modId xmlns:p14="http://schemas.microsoft.com/office/powerpoint/2010/main" xmlns="" val="4221988040"/>
              </p:ext>
            </p:extLst>
          </p:nvPr>
        </p:nvGraphicFramePr>
        <p:xfrm>
          <a:off x="1219200" y="1295400"/>
          <a:ext cx="68199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1992183" y="344269"/>
            <a:ext cx="4966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smtClean="0">
                <a:cs typeface="PT Bold Heading" pitchFamily="2" charset="-78"/>
              </a:rPr>
              <a:t>خطة </a:t>
            </a:r>
            <a:r>
              <a:rPr lang="ar-SA" sz="3600" dirty="0" smtClean="0">
                <a:cs typeface="PT Bold Heading" pitchFamily="2" charset="-78"/>
              </a:rPr>
              <a:t>الجلسة</a:t>
            </a:r>
            <a:endParaRPr lang="ar-SA" sz="3600" dirty="0">
              <a:cs typeface="PT Bold Heading" pitchFamily="2" charset="-78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1232848" y="5214618"/>
            <a:ext cx="3409950" cy="320686"/>
            <a:chOff x="0" y="2501915"/>
            <a:chExt cx="3409950" cy="3206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مستطيل 9"/>
            <p:cNvSpPr/>
            <p:nvPr/>
          </p:nvSpPr>
          <p:spPr>
            <a:xfrm>
              <a:off x="0" y="2501915"/>
              <a:ext cx="3409950" cy="320686"/>
            </a:xfrm>
            <a:prstGeom prst="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مستطيل 10"/>
            <p:cNvSpPr/>
            <p:nvPr/>
          </p:nvSpPr>
          <p:spPr>
            <a:xfrm>
              <a:off x="0" y="2501915"/>
              <a:ext cx="3409950" cy="320686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35560" rIns="199136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0" kern="1200" dirty="0" smtClean="0">
                  <a:cs typeface="AL-Mohanad Bold" pitchFamily="2" charset="-78"/>
                </a:rPr>
                <a:t>35</a:t>
              </a:r>
              <a:r>
                <a:rPr lang="ar-SA" sz="2800" b="0" kern="1200" dirty="0" smtClean="0">
                  <a:effectLst/>
                  <a:latin typeface="Bodoni MT Poster Compressed"/>
                  <a:ea typeface="Times New Roman"/>
                  <a:cs typeface="AL-Mohanad Bold" pitchFamily="2" charset="-78"/>
                </a:rPr>
                <a:t>دقيقة</a:t>
              </a:r>
              <a:r>
                <a:rPr lang="ar-SA" sz="2800" b="0" kern="1200" dirty="0" smtClean="0">
                  <a:cs typeface="AL-Mohanad Bold" pitchFamily="2" charset="-78"/>
                </a:rPr>
                <a:t> </a:t>
              </a:r>
              <a:endParaRPr lang="en-US" sz="2800" b="0" kern="1200" dirty="0">
                <a:cs typeface="AL-Mohanad Bold" pitchFamily="2" charset="-78"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4642798" y="5214618"/>
            <a:ext cx="3409950" cy="320686"/>
            <a:chOff x="3409950" y="2501915"/>
            <a:chExt cx="3409950" cy="3206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مستطيل 7"/>
            <p:cNvSpPr/>
            <p:nvPr/>
          </p:nvSpPr>
          <p:spPr>
            <a:xfrm>
              <a:off x="3409950" y="2501915"/>
              <a:ext cx="3409950" cy="320686"/>
            </a:xfrm>
            <a:prstGeom prst="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tint val="40000"/>
                <a:alpha val="90000"/>
                <a:hueOff val="-108259"/>
                <a:satOff val="-2245"/>
                <a:lumOff val="-997"/>
                <a:alphaOff val="0"/>
              </a:schemeClr>
            </a:lnRef>
            <a:fillRef idx="1">
              <a:schemeClr val="accent4">
                <a:tint val="40000"/>
                <a:alpha val="90000"/>
                <a:hueOff val="-108259"/>
                <a:satOff val="-2245"/>
                <a:lumOff val="-997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108259"/>
                <a:satOff val="-2245"/>
                <a:lumOff val="-99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مستطيل 8"/>
            <p:cNvSpPr/>
            <p:nvPr/>
          </p:nvSpPr>
          <p:spPr>
            <a:xfrm>
              <a:off x="3409950" y="2501915"/>
              <a:ext cx="3409950" cy="320686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35560" rIns="199136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0" kern="1200" smtClean="0">
                  <a:effectLst/>
                  <a:latin typeface="Bodoni MT Poster Compressed"/>
                  <a:ea typeface="Times New Roman"/>
                  <a:cs typeface="AL-Mohanad Bold" pitchFamily="2" charset="-78"/>
                </a:rPr>
                <a:t>الزمن</a:t>
              </a:r>
              <a:endParaRPr lang="en-US" sz="2800" b="0" kern="1200" dirty="0">
                <a:cs typeface="AL-Mohanad Bol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699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/>
          <p:nvPr/>
        </p:nvSpPr>
        <p:spPr>
          <a:xfrm>
            <a:off x="914400" y="1828800"/>
            <a:ext cx="6325737" cy="7984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latin typeface="Arial" pitchFamily="34" charset="0"/>
                <a:cs typeface="AL-Mohanad Bold" pitchFamily="2" charset="-78"/>
              </a:rPr>
              <a:t>يوضح عناصر التعلم النشط وأنواعه وأهدافه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L-Mohanad Bold" pitchFamily="2" charset="-78"/>
            </a:endParaRPr>
          </a:p>
        </p:txBody>
      </p:sp>
      <p:sp>
        <p:nvSpPr>
          <p:cNvPr id="5" name="Rectangle 19"/>
          <p:cNvSpPr/>
          <p:nvPr/>
        </p:nvSpPr>
        <p:spPr>
          <a:xfrm>
            <a:off x="7524222" y="2819400"/>
            <a:ext cx="840718" cy="77684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948519" y="2819400"/>
            <a:ext cx="6290481" cy="7984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L-Mohanad Bold" pitchFamily="2" charset="-78"/>
              </a:rPr>
              <a:t>يصمم أنشطة متنوعة  وفق خصائص التعلم النشط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L-Mohanad Bold" pitchFamily="2" charset="-78"/>
            </a:endParaRPr>
          </a:p>
        </p:txBody>
      </p:sp>
      <p:sp>
        <p:nvSpPr>
          <p:cNvPr id="7" name="Rectangle 21"/>
          <p:cNvSpPr/>
          <p:nvPr/>
        </p:nvSpPr>
        <p:spPr>
          <a:xfrm>
            <a:off x="7482141" y="3810000"/>
            <a:ext cx="840718" cy="7819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3"/>
          <p:cNvSpPr/>
          <p:nvPr/>
        </p:nvSpPr>
        <p:spPr>
          <a:xfrm>
            <a:off x="7524222" y="1828800"/>
            <a:ext cx="840718" cy="7984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30"/>
          <p:cNvSpPr txBox="1"/>
          <p:nvPr/>
        </p:nvSpPr>
        <p:spPr>
          <a:xfrm>
            <a:off x="762000" y="990600"/>
            <a:ext cx="762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Bader" pitchFamily="2" charset="-78"/>
              </a:rPr>
              <a:t>في نهاية الجلسة يتوقع من المتدرب أن :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Bader" pitchFamily="2" charset="-78"/>
            </a:endParaRPr>
          </a:p>
        </p:txBody>
      </p:sp>
      <p:sp>
        <p:nvSpPr>
          <p:cNvPr id="10" name="Rectangle 24"/>
          <p:cNvSpPr/>
          <p:nvPr/>
        </p:nvSpPr>
        <p:spPr>
          <a:xfrm>
            <a:off x="913263" y="3810000"/>
            <a:ext cx="6325737" cy="7984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latin typeface="Arial" pitchFamily="34" charset="0"/>
                <a:cs typeface="AL-Mohanad Bold" pitchFamily="2" charset="-78"/>
              </a:rPr>
              <a:t>يبين كيفية انهماك الطلاب وفق التعلم النشط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L-Mohanad Bold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809464" y="282714"/>
            <a:ext cx="4966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cs typeface="PT Bold Heading" pitchFamily="2" charset="-78"/>
              </a:rPr>
              <a:t>الأهداف الاجرائية</a:t>
            </a:r>
            <a:endParaRPr lang="ar-SA" sz="36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12" name="Rectangle 19"/>
          <p:cNvSpPr/>
          <p:nvPr/>
        </p:nvSpPr>
        <p:spPr>
          <a:xfrm>
            <a:off x="7474181" y="4800600"/>
            <a:ext cx="840718" cy="77684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/>
          <p:nvPr/>
        </p:nvSpPr>
        <p:spPr>
          <a:xfrm>
            <a:off x="948519" y="4800600"/>
            <a:ext cx="6290481" cy="7984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L-Mohanad Bold" pitchFamily="2" charset="-78"/>
              </a:rPr>
              <a:t>يرشح نشاطاً يتحقق فيه انهماك الطلاب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34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743198" y="1401306"/>
            <a:ext cx="6400802" cy="218009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مستطيل مستدير الزوايا 4"/>
          <p:cNvSpPr/>
          <p:nvPr/>
        </p:nvSpPr>
        <p:spPr>
          <a:xfrm>
            <a:off x="7724077" y="1943424"/>
            <a:ext cx="1392555" cy="1160462"/>
          </a:xfrm>
          <a:prstGeom prst="roundRect">
            <a:avLst>
              <a:gd name="adj" fmla="val 10000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مستطيل 8"/>
          <p:cNvSpPr/>
          <p:nvPr/>
        </p:nvSpPr>
        <p:spPr>
          <a:xfrm>
            <a:off x="2854700" y="1600200"/>
            <a:ext cx="48013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800" dirty="0" smtClean="0">
                <a:latin typeface="Arial" pitchFamily="34" charset="0"/>
                <a:cs typeface="AL-Mohanad Bold" pitchFamily="2" charset="-78"/>
              </a:rPr>
              <a:t> </a:t>
            </a:r>
            <a:r>
              <a:rPr lang="ar-SA" sz="2800" dirty="0" smtClean="0">
                <a:latin typeface="Arial" pitchFamily="34" charset="0"/>
                <a:cs typeface="AL-Mohanad Bold" pitchFamily="2" charset="-78"/>
              </a:rPr>
              <a:t> أخي المتدرب .. بالتعاون مع أفراد مجموعتك اقرأ النشرة التعريفية الخاصة بعناصر التعلم النشط ثم وضح بخريطة مفهومية :</a:t>
            </a:r>
            <a:endParaRPr lang="en-US" sz="2800" dirty="0">
              <a:latin typeface="Arial" pitchFamily="34" charset="0"/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880858" y="381000"/>
            <a:ext cx="36576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FF0000"/>
                </a:solidFill>
                <a:cs typeface="Bader" pitchFamily="2" charset="-78"/>
              </a:rPr>
              <a:t>نشاط 2/ 1 / 1</a:t>
            </a:r>
            <a:endParaRPr lang="ar-SA" sz="4400" dirty="0">
              <a:solidFill>
                <a:srgbClr val="FF0000"/>
              </a:solidFill>
              <a:cs typeface="Bader" pitchFamily="2" charset="-78"/>
            </a:endParaRPr>
          </a:p>
        </p:txBody>
      </p:sp>
      <p:pic>
        <p:nvPicPr>
          <p:cNvPr id="2052" name="Picture 4" descr="http://www.getchanged.com/wp-content/uploads/2011/05/four-ocl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383" y="1150441"/>
            <a:ext cx="1965634" cy="1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617381" y="423908"/>
            <a:ext cx="212581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cs typeface="PT Bold Heading" pitchFamily="2" charset="-78"/>
              </a:rPr>
              <a:t>15د</a:t>
            </a:r>
            <a:endParaRPr lang="ar-SA" sz="4400" dirty="0">
              <a:cs typeface="PT Bold Heading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000836" y="3886200"/>
            <a:ext cx="762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solidFill>
                  <a:srgbClr val="0070C0"/>
                </a:solidFill>
                <a:cs typeface="AL-Mohanad Bold" pitchFamily="2" charset="-78"/>
              </a:rPr>
              <a:t>1) عناصر التعلم النشط</a:t>
            </a:r>
            <a:endParaRPr lang="ar-SA" sz="2800" dirty="0">
              <a:solidFill>
                <a:srgbClr val="0070C0"/>
              </a:solidFill>
              <a:cs typeface="AL-Mohanad Bold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990600" y="4572000"/>
            <a:ext cx="762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solidFill>
                  <a:schemeClr val="accent4">
                    <a:lumMod val="75000"/>
                  </a:schemeClr>
                </a:solidFill>
                <a:cs typeface="AL-Mohanad Bold" pitchFamily="2" charset="-78"/>
              </a:rPr>
              <a:t>2) أنواع كل عنصر من عناصر التعلم النشط</a:t>
            </a:r>
            <a:endParaRPr lang="ar-SA" sz="2800" dirty="0">
              <a:solidFill>
                <a:schemeClr val="accent4">
                  <a:lumMod val="75000"/>
                </a:schemeClr>
              </a:solidFill>
              <a:cs typeface="AL-Mohanad Bold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690858" y="848408"/>
            <a:ext cx="23007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chemeClr val="accent4">
                    <a:lumMod val="50000"/>
                  </a:schemeClr>
                </a:solidFill>
                <a:cs typeface="Bader" pitchFamily="2" charset="-78"/>
              </a:rPr>
              <a:t>تعاوني</a:t>
            </a:r>
            <a:endParaRPr lang="ar-SA" sz="2800" dirty="0">
              <a:solidFill>
                <a:schemeClr val="accent4">
                  <a:lumMod val="50000"/>
                </a:schemeClr>
              </a:solidFill>
              <a:cs typeface="Bader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998560" y="5191780"/>
            <a:ext cx="762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solidFill>
                  <a:srgbClr val="0070C0"/>
                </a:solidFill>
                <a:cs typeface="AL-Mohanad Bold" pitchFamily="2" charset="-78"/>
              </a:rPr>
              <a:t>3) أهداف كل نوع من أنواع عناصر التعلم النشط</a:t>
            </a:r>
            <a:endParaRPr lang="ar-SA" sz="2800" dirty="0">
              <a:solidFill>
                <a:srgbClr val="0070C0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83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371600" y="325903"/>
            <a:ext cx="6324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cs typeface="PT Bold Heading" pitchFamily="2" charset="-78"/>
              </a:rPr>
              <a:t>عناصر واستراتيجيات التعلم النشط</a:t>
            </a:r>
            <a:endParaRPr lang="ar-SA" sz="36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Chevron 31"/>
          <p:cNvSpPr/>
          <p:nvPr/>
        </p:nvSpPr>
        <p:spPr>
          <a:xfrm>
            <a:off x="2064163" y="1295400"/>
            <a:ext cx="2590800" cy="813660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33"/>
          <p:cNvSpPr/>
          <p:nvPr/>
        </p:nvSpPr>
        <p:spPr>
          <a:xfrm>
            <a:off x="4602351" y="1295400"/>
            <a:ext cx="2590800" cy="813660"/>
          </a:xfrm>
          <a:prstGeom prst="chevr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arallelogram 9"/>
          <p:cNvSpPr/>
          <p:nvPr/>
        </p:nvSpPr>
        <p:spPr>
          <a:xfrm flipV="1">
            <a:off x="1938239" y="2388350"/>
            <a:ext cx="2814234" cy="1066800"/>
          </a:xfrm>
          <a:prstGeom prst="parallelogram">
            <a:avLst>
              <a:gd name="adj" fmla="val 52490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0"/>
          <p:cNvSpPr/>
          <p:nvPr/>
        </p:nvSpPr>
        <p:spPr>
          <a:xfrm flipV="1">
            <a:off x="4576664" y="2388350"/>
            <a:ext cx="2814234" cy="1066800"/>
          </a:xfrm>
          <a:prstGeom prst="parallelogram">
            <a:avLst>
              <a:gd name="adj" fmla="val 52490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12"/>
          <p:cNvSpPr/>
          <p:nvPr/>
        </p:nvSpPr>
        <p:spPr>
          <a:xfrm rot="10800000" flipH="1" flipV="1">
            <a:off x="1916123" y="3759950"/>
            <a:ext cx="2814234" cy="1066800"/>
          </a:xfrm>
          <a:prstGeom prst="parallelogram">
            <a:avLst>
              <a:gd name="adj" fmla="val 52490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13"/>
          <p:cNvSpPr/>
          <p:nvPr/>
        </p:nvSpPr>
        <p:spPr>
          <a:xfrm rot="10800000" flipH="1" flipV="1">
            <a:off x="4602173" y="3759950"/>
            <a:ext cx="2814234" cy="1066800"/>
          </a:xfrm>
          <a:prstGeom prst="parallelogram">
            <a:avLst>
              <a:gd name="adj" fmla="val 52490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/>
          <p:cNvSpPr txBox="1"/>
          <p:nvPr/>
        </p:nvSpPr>
        <p:spPr>
          <a:xfrm>
            <a:off x="5307830" y="1457980"/>
            <a:ext cx="1295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الأنشطة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523787" y="1440620"/>
            <a:ext cx="15998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الانهماك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752473" y="2374955"/>
            <a:ext cx="24406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في بداية الدرس </a:t>
            </a:r>
          </a:p>
          <a:p>
            <a:pPr algn="ctr"/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( تهيئة )</a:t>
            </a:r>
            <a:endParaRPr lang="ar-SA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654963" y="3816296"/>
            <a:ext cx="24406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أثناء الدرس </a:t>
            </a:r>
          </a:p>
          <a:p>
            <a:pPr algn="ctr"/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( مرحلية)</a:t>
            </a:r>
            <a:endParaRPr lang="ar-SA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5" name="Parallelogram 10"/>
          <p:cNvSpPr/>
          <p:nvPr/>
        </p:nvSpPr>
        <p:spPr>
          <a:xfrm flipV="1">
            <a:off x="4490634" y="4979152"/>
            <a:ext cx="2814234" cy="1066800"/>
          </a:xfrm>
          <a:prstGeom prst="parallelogram">
            <a:avLst>
              <a:gd name="adj" fmla="val 52490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ربع نص 15"/>
          <p:cNvSpPr txBox="1"/>
          <p:nvPr/>
        </p:nvSpPr>
        <p:spPr>
          <a:xfrm>
            <a:off x="4586606" y="5035498"/>
            <a:ext cx="24406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بعد الدرس </a:t>
            </a:r>
          </a:p>
          <a:p>
            <a:pPr algn="ctr"/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( ختامية)</a:t>
            </a:r>
            <a:endParaRPr lang="ar-SA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085996" y="2627132"/>
            <a:ext cx="24406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أدائياَ (ظاهرياً)</a:t>
            </a:r>
            <a:endParaRPr lang="ar-SA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216386" y="3998732"/>
            <a:ext cx="24406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ذهنياً</a:t>
            </a:r>
            <a:endParaRPr lang="ar-SA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9" name="Parallelogram 10"/>
          <p:cNvSpPr/>
          <p:nvPr/>
        </p:nvSpPr>
        <p:spPr>
          <a:xfrm flipV="1">
            <a:off x="1828800" y="4979151"/>
            <a:ext cx="2814234" cy="1066800"/>
          </a:xfrm>
          <a:prstGeom prst="parallelogram">
            <a:avLst>
              <a:gd name="adj" fmla="val 52490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ربع نص 19"/>
          <p:cNvSpPr txBox="1"/>
          <p:nvPr/>
        </p:nvSpPr>
        <p:spPr>
          <a:xfrm>
            <a:off x="1924772" y="5294132"/>
            <a:ext cx="24406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عاطفياً</a:t>
            </a:r>
            <a:endParaRPr lang="ar-SA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5" grpId="0" animBg="1"/>
      <p:bldP spid="16" grpId="0"/>
      <p:bldP spid="17" grpId="0"/>
      <p:bldP spid="18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371600" y="325903"/>
            <a:ext cx="6324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cs typeface="PT Bold Heading" pitchFamily="2" charset="-78"/>
              </a:rPr>
              <a:t>عناصر واستراتيجيات التعلم النشط</a:t>
            </a:r>
            <a:endParaRPr lang="ar-SA" sz="36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Chevron 31"/>
          <p:cNvSpPr/>
          <p:nvPr/>
        </p:nvSpPr>
        <p:spPr>
          <a:xfrm>
            <a:off x="6303290" y="1295400"/>
            <a:ext cx="2590800" cy="813660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arallelogram 12"/>
          <p:cNvSpPr/>
          <p:nvPr/>
        </p:nvSpPr>
        <p:spPr>
          <a:xfrm rot="10800000" flipH="1" flipV="1">
            <a:off x="6155250" y="2438400"/>
            <a:ext cx="2814234" cy="1066800"/>
          </a:xfrm>
          <a:prstGeom prst="parallelogram">
            <a:avLst>
              <a:gd name="adj" fmla="val 52490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/>
          <p:cNvSpPr txBox="1"/>
          <p:nvPr/>
        </p:nvSpPr>
        <p:spPr>
          <a:xfrm>
            <a:off x="6745523" y="1493773"/>
            <a:ext cx="15998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الانهماك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455513" y="2677182"/>
            <a:ext cx="24406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ذهنياً</a:t>
            </a:r>
            <a:endParaRPr lang="ar-SA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9" name="Parallelogram 10"/>
          <p:cNvSpPr/>
          <p:nvPr/>
        </p:nvSpPr>
        <p:spPr>
          <a:xfrm flipV="1">
            <a:off x="6067927" y="4105679"/>
            <a:ext cx="2814234" cy="1066800"/>
          </a:xfrm>
          <a:prstGeom prst="parallelogram">
            <a:avLst>
              <a:gd name="adj" fmla="val 52490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ربع نص 19"/>
          <p:cNvSpPr txBox="1"/>
          <p:nvPr/>
        </p:nvSpPr>
        <p:spPr>
          <a:xfrm>
            <a:off x="6163899" y="4420660"/>
            <a:ext cx="24406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عاطفياً</a:t>
            </a:r>
            <a:endParaRPr lang="ar-SA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04800" y="2457271"/>
            <a:ext cx="563049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SA" sz="2400" dirty="0" smtClean="0">
                <a:cs typeface="AL-Mohanad Bold" pitchFamily="2" charset="-78"/>
              </a:rPr>
              <a:t>توظيف </a:t>
            </a:r>
            <a:r>
              <a:rPr lang="ar-SA" sz="2400" dirty="0" err="1" smtClean="0">
                <a:cs typeface="AL-Mohanad Bold" pitchFamily="2" charset="-78"/>
              </a:rPr>
              <a:t>تكنيكات</a:t>
            </a:r>
            <a:r>
              <a:rPr lang="ar-SA" sz="2400" dirty="0" smtClean="0">
                <a:cs typeface="AL-Mohanad Bold" pitchFamily="2" charset="-78"/>
              </a:rPr>
              <a:t> الأسئلة الصفية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2400" dirty="0" smtClean="0">
                <a:cs typeface="AL-Mohanad Bold" pitchFamily="2" charset="-78"/>
              </a:rPr>
              <a:t>توظيف المخططات التنظيمية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2400" dirty="0" smtClean="0">
                <a:cs typeface="AL-Mohanad Bold" pitchFamily="2" charset="-78"/>
              </a:rPr>
              <a:t>استثمار استراتيجيات التعارض المعرفي</a:t>
            </a:r>
            <a:endParaRPr lang="ar-SA" sz="2400" dirty="0">
              <a:cs typeface="AL-Mohanad Bold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138456" y="3914607"/>
            <a:ext cx="4800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SA" sz="2400" dirty="0" smtClean="0">
                <a:cs typeface="AL-Mohanad Bold" pitchFamily="2" charset="-78"/>
              </a:rPr>
              <a:t>العلاقة بين المعلم والطالب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2400" dirty="0" smtClean="0">
                <a:cs typeface="AL-Mohanad Bold" pitchFamily="2" charset="-78"/>
              </a:rPr>
              <a:t>العلاقة بين الطلاب في الصف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2400" dirty="0" smtClean="0">
                <a:cs typeface="AL-Mohanad Bold" pitchFamily="2" charset="-78"/>
              </a:rPr>
              <a:t>الاطمئنان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2400" dirty="0" smtClean="0">
                <a:cs typeface="AL-Mohanad Bold" pitchFamily="2" charset="-78"/>
              </a:rPr>
              <a:t>ارتباط المحتوى التعليمي بالحياة اليومية</a:t>
            </a:r>
            <a:endParaRPr lang="ar-SA" sz="24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3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 animBg="1"/>
      <p:bldP spid="21" grpId="0" build="p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743198" y="1401306"/>
            <a:ext cx="6400802" cy="408509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مستطيل مستدير الزوايا 4"/>
          <p:cNvSpPr/>
          <p:nvPr/>
        </p:nvSpPr>
        <p:spPr>
          <a:xfrm>
            <a:off x="7724077" y="2523655"/>
            <a:ext cx="1392555" cy="1160462"/>
          </a:xfrm>
          <a:prstGeom prst="roundRect">
            <a:avLst>
              <a:gd name="adj" fmla="val 10000"/>
            </a:avLst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مستطيل 8"/>
          <p:cNvSpPr/>
          <p:nvPr/>
        </p:nvSpPr>
        <p:spPr>
          <a:xfrm>
            <a:off x="2854700" y="1447800"/>
            <a:ext cx="48013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800" dirty="0" smtClean="0">
                <a:latin typeface="Arial" pitchFamily="34" charset="0"/>
                <a:cs typeface="AL-Mohanad Bold" pitchFamily="2" charset="-78"/>
              </a:rPr>
              <a:t> </a:t>
            </a:r>
            <a:r>
              <a:rPr lang="ar-SA" sz="2800" dirty="0" smtClean="0">
                <a:latin typeface="Arial" pitchFamily="34" charset="0"/>
                <a:cs typeface="AL-Mohanad Bold" pitchFamily="2" charset="-78"/>
              </a:rPr>
              <a:t> أخي المتدرب .. أمامك جدول يوضح أنواع أنشطة التعلم النشط وأهدافها وخصائصها</a:t>
            </a:r>
          </a:p>
          <a:p>
            <a:pPr algn="r" rtl="1"/>
            <a:r>
              <a:rPr lang="ar-SA" sz="2800" dirty="0" smtClean="0">
                <a:latin typeface="Arial" pitchFamily="34" charset="0"/>
                <a:cs typeface="AL-Mohanad Bold" pitchFamily="2" charset="-78"/>
              </a:rPr>
              <a:t>بالتعاون مع أفراد مجموعتك صمم أنشطة وفق كل نوع من أنواع أنشطة التعلم تتناسب مع أهدافها وخصائصها حسب المادة التي تدرسها</a:t>
            </a:r>
          </a:p>
          <a:p>
            <a:pPr algn="r" rtl="1"/>
            <a:r>
              <a:rPr lang="ar-SA" sz="2800" dirty="0" smtClean="0">
                <a:solidFill>
                  <a:srgbClr val="FF0000"/>
                </a:solidFill>
                <a:latin typeface="Arial" pitchFamily="34" charset="0"/>
                <a:cs typeface="AL-Mohanad Bold" pitchFamily="2" charset="-78"/>
              </a:rPr>
              <a:t>ملاحظة / يمكن الاستعانة بكتاب النشاط في المقرر الدراسي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880858" y="381000"/>
            <a:ext cx="36576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FF0000"/>
                </a:solidFill>
                <a:cs typeface="Bader" pitchFamily="2" charset="-78"/>
              </a:rPr>
              <a:t>نشاط 2/ 1 / 2</a:t>
            </a:r>
            <a:endParaRPr lang="ar-SA" sz="4400" dirty="0">
              <a:solidFill>
                <a:srgbClr val="FF0000"/>
              </a:solidFill>
              <a:cs typeface="Bader" pitchFamily="2" charset="-78"/>
            </a:endParaRPr>
          </a:p>
        </p:txBody>
      </p:sp>
      <p:pic>
        <p:nvPicPr>
          <p:cNvPr id="2052" name="Picture 4" descr="http://www.getchanged.com/wp-content/uploads/2011/05/four-ocl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383" y="1150441"/>
            <a:ext cx="1965634" cy="1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617381" y="423908"/>
            <a:ext cx="212581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cs typeface="PT Bold Heading" pitchFamily="2" charset="-78"/>
              </a:rPr>
              <a:t>15د</a:t>
            </a:r>
            <a:endParaRPr lang="ar-SA" sz="4400" dirty="0">
              <a:cs typeface="PT Bold Heading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148058" y="1605622"/>
            <a:ext cx="23007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chemeClr val="accent4">
                    <a:lumMod val="50000"/>
                  </a:schemeClr>
                </a:solidFill>
                <a:cs typeface="Bader" pitchFamily="2" charset="-78"/>
              </a:rPr>
              <a:t>تعاوني</a:t>
            </a:r>
            <a:endParaRPr lang="ar-SA" sz="2800" dirty="0">
              <a:solidFill>
                <a:schemeClr val="accent4">
                  <a:lumMod val="50000"/>
                </a:schemeClr>
              </a:solidFill>
              <a:cs typeface="Bade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5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7930905"/>
              </p:ext>
            </p:extLst>
          </p:nvPr>
        </p:nvGraphicFramePr>
        <p:xfrm>
          <a:off x="152399" y="76200"/>
          <a:ext cx="8763000" cy="6111240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2076733"/>
                <a:gridCol w="3764914"/>
                <a:gridCol w="2921353"/>
              </a:tblGrid>
              <a:tr h="2426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ader" pitchFamily="2" charset="-78"/>
                        </a:rPr>
                        <a:t>أنواع أنشطة التعلم النشط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ader" pitchFamily="2" charset="-78"/>
                      </a:endParaRPr>
                    </a:p>
                  </a:txBody>
                  <a:tcPr marL="57569" marR="57569" marT="0" marB="0" anchor="ctr">
                    <a:solidFill>
                      <a:srgbClr val="00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ader" pitchFamily="2" charset="-78"/>
                        </a:rPr>
                        <a:t>أهدافها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ader" pitchFamily="2" charset="-78"/>
                      </a:endParaRPr>
                    </a:p>
                  </a:txBody>
                  <a:tcPr marL="57569" marR="57569" marT="0" marB="0" anchor="ctr">
                    <a:solidFill>
                      <a:srgbClr val="00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ader" pitchFamily="2" charset="-78"/>
                        </a:rPr>
                        <a:t>خصائصها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ader" pitchFamily="2" charset="-78"/>
                      </a:endParaRPr>
                    </a:p>
                  </a:txBody>
                  <a:tcPr marL="57569" marR="57569" marT="0" marB="0" anchor="ctr">
                    <a:solidFill>
                      <a:srgbClr val="00CCFF">
                        <a:alpha val="50196"/>
                      </a:srgbClr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FF0000"/>
                          </a:solidFill>
                          <a:effectLst/>
                          <a:cs typeface="AL-Mohanad Bold" pitchFamily="2" charset="-78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cs typeface="AL-Mohanad Bold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FF0000"/>
                          </a:solidFill>
                          <a:effectLst/>
                          <a:cs typeface="AL-Mohanad Bold" pitchFamily="2" charset="-78"/>
                        </a:rPr>
                        <a:t>أنشطة 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  <a:effectLst/>
                          <a:cs typeface="AL-Mohanad Bold" pitchFamily="2" charset="-78"/>
                        </a:rPr>
                        <a:t>افتتاحية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57569" marR="5756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570" algn="l"/>
                        </a:tabLs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إثارة الدافعية للتعلم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570" algn="l"/>
                        </a:tabLs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التهيئة للدرس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570" algn="l"/>
                        </a:tabLs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التعرف على الخبرات السابقة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570" algn="l"/>
                        </a:tabLs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التقويم التشخيصي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57569" marR="5756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التعرف على: 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الحاجات التعليمية 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مستويات الطلاب المعرفية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قدرات وميول الطلاب </a:t>
                      </a:r>
                      <a:r>
                        <a:rPr lang="ar-SA" sz="2000" dirty="0" smtClean="0">
                          <a:effectLst/>
                          <a:cs typeface="AL-Mohanad Bold" pitchFamily="2" charset="-78"/>
                        </a:rPr>
                        <a:t>المختلفة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</a:txBody>
                  <a:tcPr marL="57569" marR="57569" marT="0" marB="0"/>
                </a:tc>
              </a:tr>
              <a:tr h="15733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FF0000"/>
                          </a:solidFill>
                          <a:effectLst/>
                          <a:cs typeface="AL-Mohanad Bold" pitchFamily="2" charset="-78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cs typeface="AL-Mohanad Bold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FF0000"/>
                          </a:solidFill>
                          <a:effectLst/>
                          <a:cs typeface="AL-Mohanad Bold" pitchFamily="2" charset="-78"/>
                        </a:rPr>
                        <a:t>أنشطة مرحلية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cs typeface="AL-Mohanad Bold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FF0000"/>
                          </a:solidFill>
                          <a:effectLst/>
                          <a:cs typeface="AL-Mohanad Bold" pitchFamily="2" charset="-78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57569" marR="5756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570" algn="l"/>
                        </a:tabLs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تحدد تقدم الطلاب في المعرفة (تقويم بنائي)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570" algn="l"/>
                        </a:tabLs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تطوير مفهوم أو مهارة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570" algn="l"/>
                        </a:tabLs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ربط الأفكار التي تم تقديمها ببعضها قبل الدخول لفكرة جديدة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570" algn="l"/>
                        </a:tabLs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تفعل دور الطالب في التعلم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57569" marR="5756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تحدد أهداف التعلم والمفردات الأساسية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تحدد </a:t>
                      </a:r>
                      <a:r>
                        <a:rPr lang="ar-SA" sz="2000" dirty="0" err="1">
                          <a:effectLst/>
                          <a:cs typeface="AL-Mohanad Bold" pitchFamily="2" charset="-78"/>
                        </a:rPr>
                        <a:t>إستراتيجيات</a:t>
                      </a: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 التعلم النشط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تراعي الإمكانات المادية (الوسائل والتقنيات)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تعتمد على التعلم الذاتي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57569" marR="57569" marT="0" marB="0"/>
                </a:tc>
              </a:tr>
              <a:tr h="17933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FF0000"/>
                          </a:solidFill>
                          <a:effectLst/>
                          <a:cs typeface="AL-Mohanad Bold" pitchFamily="2" charset="-78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cs typeface="AL-Mohanad Bold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FF0000"/>
                          </a:solidFill>
                          <a:effectLst/>
                          <a:cs typeface="AL-Mohanad Bold" pitchFamily="2" charset="-78"/>
                        </a:rPr>
                        <a:t>أنشطة ختامية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57569" marR="5756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AL-Mohanad Bold" pitchFamily="2" charset="-78"/>
                        </a:rPr>
                        <a:t>توسيع تطبيق مفهوم أو مهارة</a:t>
                      </a:r>
                      <a:endParaRPr lang="en-US" sz="200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AL-Mohanad Bold" pitchFamily="2" charset="-78"/>
                        </a:rPr>
                        <a:t>مساعدة الطالب على بناء معناه الخاص للخبرة التعليمية</a:t>
                      </a:r>
                      <a:endParaRPr lang="en-US" sz="200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AL-Mohanad Bold" pitchFamily="2" charset="-78"/>
                        </a:rPr>
                        <a:t>إغلاق الموضوع الحالي والانطلاق نحو موضوع جديد</a:t>
                      </a:r>
                      <a:endParaRPr lang="en-US" sz="200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AL-Mohanad Bold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57569" marR="5756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الاستمرارية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تنوع التقويم (ذاتي، تشاركي، تبادلي، المعتمد على الأداء)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 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 </a:t>
                      </a:r>
                      <a:endParaRPr lang="en-US" sz="2000" dirty="0">
                        <a:effectLst/>
                        <a:cs typeface="AL-Mohanad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ohanad Bold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L-Mohanad Bold" pitchFamily="2" charset="-78"/>
                      </a:endParaRPr>
                    </a:p>
                  </a:txBody>
                  <a:tcPr marL="57569" marR="575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0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FF000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544</Words>
  <Application>Microsoft Office PowerPoint</Application>
  <PresentationFormat>عرض على الشاشة (3:4)‏</PresentationFormat>
  <Paragraphs>133</Paragraphs>
  <Slides>13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Company>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مشاعل العبيكان</dc:creator>
  <cp:lastModifiedBy>ASUS</cp:lastModifiedBy>
  <cp:revision>209</cp:revision>
  <dcterms:created xsi:type="dcterms:W3CDTF">2011-07-29T10:27:17Z</dcterms:created>
  <dcterms:modified xsi:type="dcterms:W3CDTF">2013-01-07T19:16:27Z</dcterms:modified>
</cp:coreProperties>
</file>