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 id="2147483720" r:id="rId2"/>
    <p:sldMasterId id="2147483732" r:id="rId3"/>
  </p:sldMasterIdLst>
  <p:sldIdLst>
    <p:sldId id="288" r:id="rId4"/>
    <p:sldId id="270" r:id="rId5"/>
    <p:sldId id="271" r:id="rId6"/>
    <p:sldId id="272" r:id="rId7"/>
    <p:sldId id="273" r:id="rId8"/>
    <p:sldId id="274" r:id="rId9"/>
    <p:sldId id="275" r:id="rId10"/>
    <p:sldId id="276" r:id="rId11"/>
    <p:sldId id="256"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7" r:id="rId25"/>
    <p:sldId id="278" r:id="rId26"/>
    <p:sldId id="279" r:id="rId27"/>
    <p:sldId id="280" r:id="rId28"/>
    <p:sldId id="281" r:id="rId29"/>
    <p:sldId id="282" r:id="rId30"/>
    <p:sldId id="283" r:id="rId31"/>
    <p:sldId id="284" r:id="rId32"/>
    <p:sldId id="285" r:id="rId33"/>
    <p:sldId id="286" r:id="rId34"/>
    <p:sldId id="287" r:id="rId3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4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4408202F-7DE3-42E9-8773-B6DE212523E6}" type="datetimeFigureOut">
              <a:rPr lang="ar-SA" smtClean="0"/>
              <a:t>17/02/40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AE5BAF1-C5BE-4768-91CA-EC3281B7AA08}" type="slidenum">
              <a:rPr lang="ar-SA" smtClean="0"/>
              <a:t>‹#›</a:t>
            </a:fld>
            <a:endParaRPr lang="ar-S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4408202F-7DE3-42E9-8773-B6DE212523E6}" type="datetimeFigureOut">
              <a:rPr lang="ar-SA" smtClean="0"/>
              <a:t>17/02/40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AE5BAF1-C5BE-4768-91CA-EC3281B7AA08}"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408202F-7DE3-42E9-8773-B6DE212523E6}" type="datetimeFigureOut">
              <a:rPr lang="ar-SA" smtClean="0"/>
              <a:t>17/02/40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AE5BAF1-C5BE-4768-91CA-EC3281B7AA08}"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6" y="802300"/>
            <a:ext cx="6477805"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813335" y="3531207"/>
            <a:ext cx="6477804"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6106F3-6AC5-DD4C-8F06-9CEC0F672D4D}" type="datetimeFigureOut">
              <a:rPr lang="en-US" smtClean="0">
                <a:solidFill>
                  <a:prstClr val="black">
                    <a:tint val="75000"/>
                  </a:prstClr>
                </a:solidFill>
              </a:rPr>
              <a:pPr/>
              <a:t>10/27/2018</a:t>
            </a:fld>
            <a:endParaRPr lang="en-US">
              <a:solidFill>
                <a:prstClr val="black">
                  <a:tint val="75000"/>
                </a:prstClr>
              </a:solidFill>
            </a:endParaRPr>
          </a:p>
        </p:txBody>
      </p:sp>
      <p:sp>
        <p:nvSpPr>
          <p:cNvPr id="5" name="Footer Placeholder 4"/>
          <p:cNvSpPr>
            <a:spLocks noGrp="1"/>
          </p:cNvSpPr>
          <p:nvPr>
            <p:ph type="ftr" sz="quarter" idx="11"/>
          </p:nvPr>
        </p:nvSpPr>
        <p:spPr>
          <a:xfrm>
            <a:off x="1812376" y="329310"/>
            <a:ext cx="3730436" cy="309201"/>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1078249" y="798973"/>
            <a:ext cx="608264" cy="503578"/>
          </a:xfrm>
        </p:spPr>
        <p:txBody>
          <a:bodyPr/>
          <a:lstStyle/>
          <a:p>
            <a:fld id="{1166009F-96C2-5741-B378-E84AE76D9BDD}" type="slidenum">
              <a:rPr lang="en-US" smtClean="0">
                <a:solidFill>
                  <a:srgbClr val="B71E42"/>
                </a:solidFill>
              </a:rPr>
              <a:pPr/>
              <a:t>‹#›</a:t>
            </a:fld>
            <a:endParaRPr lang="en-US">
              <a:solidFill>
                <a:srgbClr val="B71E42"/>
              </a:solidFill>
            </a:endParaRPr>
          </a:p>
        </p:txBody>
      </p:sp>
      <p:cxnSp>
        <p:nvCxnSpPr>
          <p:cNvPr id="15" name="Straight Connector 14"/>
          <p:cNvCxnSpPr/>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9812323"/>
      </p:ext>
    </p:extLst>
  </p:cSld>
  <p:clrMapOvr>
    <a:masterClrMapping/>
  </p:clrMapOvr>
  <p:extLst mod="1">
    <p:ext uri="{DCECCB84-F9BA-43D5-87BE-67443E8EF086}">
      <p15:sldGuideLst xmlns:p15="http://schemas.microsoft.com/office/powerpoint/2012/main" xmlns=""/>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6106F3-6AC5-DD4C-8F06-9CEC0F672D4D}" type="datetimeFigureOut">
              <a:rPr lang="en-US" smtClean="0">
                <a:solidFill>
                  <a:prstClr val="black">
                    <a:tint val="75000"/>
                  </a:prstClr>
                </a:solidFill>
              </a:rPr>
              <a:pPr/>
              <a:t>10/27/2018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66009F-96C2-5741-B378-E84AE76D9BDD}" type="slidenum">
              <a:rPr lang="en-US" smtClean="0">
                <a:solidFill>
                  <a:srgbClr val="B71E42"/>
                </a:solidFill>
              </a:rPr>
              <a:pPr/>
              <a:t>‹#›</a:t>
            </a:fld>
            <a:endParaRPr lang="en-US">
              <a:solidFill>
                <a:srgbClr val="B71E42"/>
              </a:solidFill>
            </a:endParaRPr>
          </a:p>
        </p:txBody>
      </p:sp>
      <p:cxnSp>
        <p:nvCxnSpPr>
          <p:cNvPr id="33" name="Straight Connector 32"/>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6037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80" y="1756130"/>
            <a:ext cx="6482366"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090680" y="3806198"/>
            <a:ext cx="6472835"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6106F3-6AC5-DD4C-8F06-9CEC0F672D4D}" type="datetimeFigureOut">
              <a:rPr lang="en-US" smtClean="0">
                <a:solidFill>
                  <a:prstClr val="black">
                    <a:tint val="75000"/>
                  </a:prstClr>
                </a:solidFill>
              </a:rPr>
              <a:pPr/>
              <a:t>10/27/2018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66009F-96C2-5741-B378-E84AE76D9BDD}" type="slidenum">
              <a:rPr lang="en-US" smtClean="0">
                <a:solidFill>
                  <a:srgbClr val="B71E42"/>
                </a:solidFill>
              </a:rPr>
              <a:pPr/>
              <a:t>‹#›</a:t>
            </a:fld>
            <a:endParaRPr lang="en-US">
              <a:solidFill>
                <a:srgbClr val="B71E42"/>
              </a:solidFill>
            </a:endParaRPr>
          </a:p>
        </p:txBody>
      </p:sp>
      <p:cxnSp>
        <p:nvCxnSpPr>
          <p:cNvPr id="15" name="Straight Connector 14"/>
          <p:cNvCxnSpPr/>
          <p:nvPr/>
        </p:nvCxnSpPr>
        <p:spPr>
          <a:xfrm>
            <a:off x="1090680" y="3804985"/>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726396"/>
      </p:ext>
    </p:extLst>
  </p:cSld>
  <p:clrMapOvr>
    <a:masterClrMapping/>
  </p:clrMapOvr>
  <p:extLst mod="1">
    <p:ext uri="{DCECCB84-F9BA-43D5-87BE-67443E8EF086}">
      <p15:sldGuideLst xmlns:p15="http://schemas.microsoft.com/office/powerpoint/2012/main" xmlns=""/>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804892"/>
            <a:ext cx="7204226"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85498" y="2010879"/>
            <a:ext cx="3483864" cy="3448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10328" y="2017343"/>
            <a:ext cx="3483864" cy="3441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6106F3-6AC5-DD4C-8F06-9CEC0F672D4D}" type="datetimeFigureOut">
              <a:rPr lang="en-US" smtClean="0">
                <a:solidFill>
                  <a:prstClr val="black">
                    <a:tint val="75000"/>
                  </a:prstClr>
                </a:solidFill>
              </a:rPr>
              <a:pPr/>
              <a:t>10/27/2018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66009F-96C2-5741-B378-E84AE76D9BDD}" type="slidenum">
              <a:rPr lang="en-US" smtClean="0">
                <a:solidFill>
                  <a:srgbClr val="B71E42"/>
                </a:solidFill>
              </a:rPr>
              <a:pPr/>
              <a:t>‹#›</a:t>
            </a:fld>
            <a:endParaRPr lang="en-US">
              <a:solidFill>
                <a:srgbClr val="B71E42"/>
              </a:solidFill>
            </a:endParaRPr>
          </a:p>
        </p:txBody>
      </p:sp>
      <p:cxnSp>
        <p:nvCxnSpPr>
          <p:cNvPr id="35" name="Straight Connector 34"/>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7305657"/>
      </p:ext>
    </p:extLst>
  </p:cSld>
  <p:clrMapOvr>
    <a:masterClrMapping/>
  </p:clrMapOvr>
  <p:extLst mod="1">
    <p:ext uri="{DCECCB84-F9BA-43D5-87BE-67443E8EF086}">
      <p15:sldGuideLst xmlns:p15="http://schemas.microsoft.com/office/powerpoint/2012/main" xmlns=""/>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804166"/>
            <a:ext cx="7205746"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85393" y="2019552"/>
            <a:ext cx="348386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5393" y="2824272"/>
            <a:ext cx="3483864" cy="2644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9272" y="2023006"/>
            <a:ext cx="348386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9272" y="2821491"/>
            <a:ext cx="3483864" cy="26373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6106F3-6AC5-DD4C-8F06-9CEC0F672D4D}" type="datetimeFigureOut">
              <a:rPr lang="en-US" smtClean="0">
                <a:solidFill>
                  <a:prstClr val="black">
                    <a:tint val="75000"/>
                  </a:prstClr>
                </a:solidFill>
              </a:rPr>
              <a:pPr/>
              <a:t>10/27/2018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166009F-96C2-5741-B378-E84AE76D9BDD}" type="slidenum">
              <a:rPr lang="en-US" smtClean="0">
                <a:solidFill>
                  <a:srgbClr val="B71E42"/>
                </a:solidFill>
              </a:rPr>
              <a:pPr/>
              <a:t>‹#›</a:t>
            </a:fld>
            <a:endParaRPr lang="en-US">
              <a:solidFill>
                <a:srgbClr val="B71E42"/>
              </a:solidFill>
            </a:endParaRPr>
          </a:p>
        </p:txBody>
      </p:sp>
      <p:cxnSp>
        <p:nvCxnSpPr>
          <p:cNvPr id="29" name="Straight Connector 28"/>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5003482"/>
      </p:ext>
    </p:extLst>
  </p:cSld>
  <p:clrMapOvr>
    <a:masterClrMapping/>
  </p:clrMapOvr>
  <p:extLst mod="1">
    <p:ext uri="{DCECCB84-F9BA-43D5-87BE-67443E8EF086}">
      <p15:sldGuideLst xmlns:p15="http://schemas.microsoft.com/office/powerpoint/2012/main" xmlns=""/>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6106F3-6AC5-DD4C-8F06-9CEC0F672D4D}" type="datetimeFigureOut">
              <a:rPr lang="en-US" smtClean="0">
                <a:solidFill>
                  <a:prstClr val="black">
                    <a:tint val="75000"/>
                  </a:prstClr>
                </a:solidFill>
              </a:rPr>
              <a:pPr/>
              <a:t>10/27/2018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166009F-96C2-5741-B378-E84AE76D9BDD}" type="slidenum">
              <a:rPr lang="en-US" smtClean="0">
                <a:solidFill>
                  <a:srgbClr val="B71E42"/>
                </a:solidFill>
              </a:rPr>
              <a:pPr/>
              <a:t>‹#›</a:t>
            </a:fld>
            <a:endParaRPr lang="en-US">
              <a:solidFill>
                <a:srgbClr val="B71E42"/>
              </a:solidFill>
            </a:endParaRPr>
          </a:p>
        </p:txBody>
      </p:sp>
      <p:cxnSp>
        <p:nvCxnSpPr>
          <p:cNvPr id="25" name="Straight Connector 24"/>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793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106F3-6AC5-DD4C-8F06-9CEC0F672D4D}" type="datetimeFigureOut">
              <a:rPr lang="en-US" smtClean="0">
                <a:solidFill>
                  <a:prstClr val="black">
                    <a:tint val="75000"/>
                  </a:prstClr>
                </a:solidFill>
              </a:rPr>
              <a:pPr/>
              <a:t>10/27/2018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66009F-96C2-5741-B378-E84AE76D9BDD}"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3414467412"/>
      </p:ext>
    </p:extLst>
  </p:cSld>
  <p:clrMapOvr>
    <a:masterClrMapping/>
  </p:clrMapOvr>
  <p:extLst mod="1">
    <p:ext uri="{DCECCB84-F9BA-43D5-87BE-67443E8EF086}">
      <p15:sldGuideLst xmlns:p15="http://schemas.microsoft.com/office/powerpoint/2012/main" xmlns=""/>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5" y="798973"/>
            <a:ext cx="2454824"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3782786" y="798974"/>
            <a:ext cx="4509353" cy="465882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83504" y="3205494"/>
            <a:ext cx="2456260"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106F3-6AC5-DD4C-8F06-9CEC0F672D4D}" type="datetimeFigureOut">
              <a:rPr lang="en-US" smtClean="0">
                <a:solidFill>
                  <a:prstClr val="black">
                    <a:tint val="75000"/>
                  </a:prstClr>
                </a:solidFill>
              </a:rPr>
              <a:pPr/>
              <a:t>10/27/2018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66009F-96C2-5741-B378-E84AE76D9BDD}" type="slidenum">
              <a:rPr lang="en-US" smtClean="0">
                <a:solidFill>
                  <a:srgbClr val="B71E42"/>
                </a:solidFill>
              </a:rPr>
              <a:pPr/>
              <a:t>‹#›</a:t>
            </a:fld>
            <a:endParaRPr lang="en-US">
              <a:solidFill>
                <a:srgbClr val="B71E42"/>
              </a:solidFill>
            </a:endParaRPr>
          </a:p>
        </p:txBody>
      </p:sp>
      <p:cxnSp>
        <p:nvCxnSpPr>
          <p:cNvPr id="17" name="Straight Connector 16"/>
          <p:cNvCxnSpPr/>
          <p:nvPr/>
        </p:nvCxnSpPr>
        <p:spPr>
          <a:xfrm>
            <a:off x="1086211" y="3205491"/>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3849533"/>
      </p:ext>
    </p:extLst>
  </p:cSld>
  <p:clrMapOvr>
    <a:masterClrMapping/>
  </p:clrMapOvr>
  <p:extLst mod="1">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408202F-7DE3-42E9-8773-B6DE212523E6}" type="datetimeFigureOut">
              <a:rPr lang="ar-SA" smtClean="0"/>
              <a:t>17/02/40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AE5BAF1-C5BE-4768-91CA-EC3281B7AA08}" type="slidenum">
              <a:rPr lang="ar-SA" smtClean="0"/>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482173"/>
            <a:ext cx="3055900"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1129513"/>
            <a:ext cx="4149246"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3292" y="1122545"/>
            <a:ext cx="2093378"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87748" y="3145992"/>
            <a:ext cx="4143303"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085538" y="5469859"/>
            <a:ext cx="4145513" cy="320123"/>
          </a:xfrm>
        </p:spPr>
        <p:txBody>
          <a:bodyPr/>
          <a:lstStyle>
            <a:lvl1pPr algn="l">
              <a:defRPr/>
            </a:lvl1pPr>
          </a:lstStyle>
          <a:p>
            <a:fld id="{7E6106F3-6AC5-DD4C-8F06-9CEC0F672D4D}" type="datetimeFigureOut">
              <a:rPr lang="en-US" smtClean="0">
                <a:solidFill>
                  <a:prstClr val="black">
                    <a:tint val="75000"/>
                  </a:prstClr>
                </a:solidFill>
              </a:rPr>
              <a:pPr/>
              <a:t>10/27/2018</a:t>
            </a:fld>
            <a:endParaRPr lang="en-US">
              <a:solidFill>
                <a:prstClr val="black">
                  <a:tint val="75000"/>
                </a:prstClr>
              </a:solidFill>
            </a:endParaRPr>
          </a:p>
        </p:txBody>
      </p:sp>
      <p:sp>
        <p:nvSpPr>
          <p:cNvPr id="6" name="Footer Placeholder 5"/>
          <p:cNvSpPr>
            <a:spLocks noGrp="1"/>
          </p:cNvSpPr>
          <p:nvPr>
            <p:ph type="ftr" sz="quarter" idx="11"/>
          </p:nvPr>
        </p:nvSpPr>
        <p:spPr>
          <a:xfrm>
            <a:off x="1085537" y="318642"/>
            <a:ext cx="4155753" cy="320931"/>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166009F-96C2-5741-B378-E84AE76D9BDD}" type="slidenum">
              <a:rPr lang="en-US" smtClean="0">
                <a:solidFill>
                  <a:srgbClr val="B71E42"/>
                </a:solidFill>
              </a:rPr>
              <a:pPr/>
              <a:t>‹#›</a:t>
            </a:fld>
            <a:endParaRPr lang="en-US">
              <a:solidFill>
                <a:srgbClr val="B71E42"/>
              </a:solidFill>
            </a:endParaRPr>
          </a:p>
        </p:txBody>
      </p:sp>
      <p:cxnSp>
        <p:nvCxnSpPr>
          <p:cNvPr id="31" name="Straight Connector 30"/>
          <p:cNvCxnSpPr/>
          <p:nvPr/>
        </p:nvCxnSpPr>
        <p:spPr>
          <a:xfrm>
            <a:off x="1085538" y="3143605"/>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6773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6106F3-6AC5-DD4C-8F06-9CEC0F672D4D}" type="datetimeFigureOut">
              <a:rPr lang="en-US" smtClean="0">
                <a:solidFill>
                  <a:prstClr val="black">
                    <a:tint val="75000"/>
                  </a:prstClr>
                </a:solidFill>
              </a:rPr>
              <a:pPr/>
              <a:t>10/27/2018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66009F-96C2-5741-B378-E84AE76D9BDD}" type="slidenum">
              <a:rPr lang="en-US" smtClean="0">
                <a:solidFill>
                  <a:srgbClr val="B71E42"/>
                </a:solidFill>
              </a:rPr>
              <a:pPr/>
              <a:t>‹#›</a:t>
            </a:fld>
            <a:endParaRPr lang="en-US">
              <a:solidFill>
                <a:srgbClr val="B71E42"/>
              </a:solidFill>
            </a:endParaRPr>
          </a:p>
        </p:txBody>
      </p:sp>
      <p:cxnSp>
        <p:nvCxnSpPr>
          <p:cNvPr id="26" name="Straight Connector 25"/>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4900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4" y="798976"/>
            <a:ext cx="1211807"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83505" y="798976"/>
            <a:ext cx="5871623" cy="4659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6106F3-6AC5-DD4C-8F06-9CEC0F672D4D}" type="datetimeFigureOut">
              <a:rPr lang="en-US" smtClean="0">
                <a:solidFill>
                  <a:prstClr val="black">
                    <a:tint val="75000"/>
                  </a:prstClr>
                </a:solidFill>
              </a:rPr>
              <a:pPr/>
              <a:t>10/27/2018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66009F-96C2-5741-B378-E84AE76D9BDD}" type="slidenum">
              <a:rPr lang="en-US" smtClean="0">
                <a:solidFill>
                  <a:srgbClr val="B71E42"/>
                </a:solidFill>
              </a:rPr>
              <a:pPr/>
              <a:t>‹#›</a:t>
            </a:fld>
            <a:endParaRPr lang="en-US">
              <a:solidFill>
                <a:srgbClr val="B71E42"/>
              </a:solidFill>
            </a:endParaRPr>
          </a:p>
        </p:txBody>
      </p:sp>
      <p:cxnSp>
        <p:nvCxnSpPr>
          <p:cNvPr id="15" name="Straight Connector 14"/>
          <p:cNvCxnSpPr/>
          <p:nvPr/>
        </p:nvCxnSpPr>
        <p:spPr>
          <a:xfrm>
            <a:off x="7079333" y="798976"/>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85380654"/>
      </p:ext>
    </p:extLst>
  </p:cSld>
  <p:clrMapOvr>
    <a:masterClrMapping/>
  </p:clrMapOvr>
  <p:extLst mod="1">
    <p:ext uri="{DCECCB84-F9BA-43D5-87BE-67443E8EF086}">
      <p15:sldGuideLst xmlns:p15="http://schemas.microsoft.com/office/powerpoint/2012/main" xmlns=""/>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802299"/>
            <a:ext cx="6477805" cy="2541431"/>
          </a:xfrm>
        </p:spPr>
        <p:txBody>
          <a:bodyPr bIns="0" anchor="b">
            <a:normAutofit/>
          </a:bodyPr>
          <a:lstStyle>
            <a:lvl1pPr algn="l">
              <a:defRPr sz="66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813335" y="3531205"/>
            <a:ext cx="6477804"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solidFill>
                  <a:prstClr val="black">
                    <a:tint val="75000"/>
                  </a:prstClr>
                </a:solidFill>
              </a:rPr>
              <a:pPr/>
              <a:t>10/27/2018</a:t>
            </a:fld>
            <a:endParaRPr lang="en-US" dirty="0">
              <a:solidFill>
                <a:prstClr val="black">
                  <a:tint val="75000"/>
                </a:prstClr>
              </a:solidFill>
            </a:endParaRPr>
          </a:p>
        </p:txBody>
      </p:sp>
      <p:sp>
        <p:nvSpPr>
          <p:cNvPr id="5" name="Footer Placeholder 4"/>
          <p:cNvSpPr>
            <a:spLocks noGrp="1"/>
          </p:cNvSpPr>
          <p:nvPr>
            <p:ph type="ftr" sz="quarter" idx="11"/>
          </p:nvPr>
        </p:nvSpPr>
        <p:spPr>
          <a:xfrm>
            <a:off x="1812376" y="329308"/>
            <a:ext cx="3730436" cy="309201"/>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78249" y="798973"/>
            <a:ext cx="608264" cy="503578"/>
          </a:xfrm>
        </p:spPr>
        <p:txBody>
          <a:bodyPr/>
          <a:lstStyle/>
          <a:p>
            <a:fld id="{6D22F896-40B5-4ADD-8801-0D06FADFA095}" type="slidenum">
              <a:rPr lang="en-US">
                <a:solidFill>
                  <a:srgbClr val="B71E42"/>
                </a:solidFill>
              </a:rPr>
              <a:pPr/>
              <a:t>‹#›</a:t>
            </a:fld>
            <a:endParaRPr lang="en-US" dirty="0">
              <a:solidFill>
                <a:srgbClr val="B71E42"/>
              </a:solidFill>
            </a:endParaRPr>
          </a:p>
        </p:txBody>
      </p:sp>
      <p:cxnSp>
        <p:nvCxnSpPr>
          <p:cNvPr id="15" name="Straight Connector 14"/>
          <p:cNvCxnSpPr/>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6190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nchor="t"/>
          <a:lstStyle/>
          <a:p>
            <a:pPr lvl="0"/>
            <a:r>
              <a:rPr lang="ar-SA"/>
              <a:t>حرر أنماط نص الشكل الرئيسي
المستوى الثاني
المستوى الثالث
المستوى الرابع
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solidFill>
                  <a:prstClr val="black">
                    <a:tint val="75000"/>
                  </a:prstClr>
                </a:solidFill>
              </a:rPr>
              <a:pPr/>
              <a:t>10/27/2018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a:solidFill>
                  <a:srgbClr val="B71E42"/>
                </a:solidFill>
              </a:rPr>
              <a:pPr/>
              <a:t>‹#›</a:t>
            </a:fld>
            <a:endParaRPr lang="en-US" dirty="0">
              <a:solidFill>
                <a:srgbClr val="B71E42"/>
              </a:solidFill>
            </a:endParaRPr>
          </a:p>
        </p:txBody>
      </p:sp>
      <p:cxnSp>
        <p:nvCxnSpPr>
          <p:cNvPr id="33" name="Straight Connector 32"/>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9047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090679" y="1756130"/>
            <a:ext cx="6482366" cy="1887950"/>
          </a:xfrm>
        </p:spPr>
        <p:txBody>
          <a:bodyPr anchor="b">
            <a:normAutofit/>
          </a:bodyPr>
          <a:lstStyle>
            <a:lvl1pPr algn="l">
              <a:defRPr sz="36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90679" y="3806196"/>
            <a:ext cx="6472835"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حرر أنماط نص الشكل الرئيسي
المستوى الثاني
المستوى الثالث
المستوى الرابع
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solidFill>
                  <a:prstClr val="black">
                    <a:tint val="75000"/>
                  </a:prstClr>
                </a:solidFill>
              </a:rPr>
              <a:pPr/>
              <a:t>10/27/2018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a:solidFill>
                  <a:srgbClr val="B71E42"/>
                </a:solidFill>
              </a:rPr>
              <a:pPr/>
              <a:t>‹#›</a:t>
            </a:fld>
            <a:endParaRPr lang="en-US" dirty="0">
              <a:solidFill>
                <a:srgbClr val="B71E42"/>
              </a:solidFill>
            </a:endParaRPr>
          </a:p>
        </p:txBody>
      </p:sp>
      <p:cxnSp>
        <p:nvCxnSpPr>
          <p:cNvPr id="15" name="Straight Connector 14"/>
          <p:cNvCxnSpPr/>
          <p:nvPr/>
        </p:nvCxnSpPr>
        <p:spPr>
          <a:xfrm>
            <a:off x="1090679" y="3804985"/>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18310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a:xfrm>
            <a:off x="1086913" y="804890"/>
            <a:ext cx="7204226" cy="1059305"/>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085498" y="2010879"/>
            <a:ext cx="3483864" cy="3448595"/>
          </a:xfrm>
        </p:spPr>
        <p:txBody>
          <a:bodyPr/>
          <a:lstStyle/>
          <a:p>
            <a:pPr lvl="0"/>
            <a:r>
              <a:rPr lang="ar-SA"/>
              <a:t>حرر أنماط نص الشكل الرئيسي
المستوى الثاني
المستوى الثالث
المستوى الرابع
المستوى الخامس</a:t>
            </a:r>
            <a:endParaRPr lang="en-US" dirty="0"/>
          </a:p>
        </p:txBody>
      </p:sp>
      <p:sp>
        <p:nvSpPr>
          <p:cNvPr id="4" name="Content Placeholder 3"/>
          <p:cNvSpPr>
            <a:spLocks noGrp="1"/>
          </p:cNvSpPr>
          <p:nvPr>
            <p:ph sz="half" idx="2"/>
          </p:nvPr>
        </p:nvSpPr>
        <p:spPr>
          <a:xfrm>
            <a:off x="4810328" y="2017343"/>
            <a:ext cx="3483864" cy="3441520"/>
          </a:xfrm>
        </p:spPr>
        <p:txBody>
          <a:bodyPr/>
          <a:lstStyle/>
          <a:p>
            <a:pPr lvl="0"/>
            <a:r>
              <a:rPr lang="ar-SA"/>
              <a:t>حرر أنماط نص الشكل الرئيسي
المستوى الثاني
المستوى الثالث
المستوى الرابع
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a:solidFill>
                  <a:prstClr val="black">
                    <a:tint val="75000"/>
                  </a:prstClr>
                </a:solidFill>
              </a:rPr>
              <a:pPr/>
              <a:t>10/27/2018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a:solidFill>
                  <a:srgbClr val="B71E42"/>
                </a:solidFill>
              </a:rPr>
              <a:pPr/>
              <a:t>‹#›</a:t>
            </a:fld>
            <a:endParaRPr lang="en-US" dirty="0">
              <a:solidFill>
                <a:srgbClr val="B71E42"/>
              </a:solidFill>
            </a:endParaRPr>
          </a:p>
        </p:txBody>
      </p:sp>
      <p:cxnSp>
        <p:nvCxnSpPr>
          <p:cNvPr id="35" name="Straight Connector 34"/>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87177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085394" y="804164"/>
            <a:ext cx="7205746" cy="1056319"/>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85393" y="2019550"/>
            <a:ext cx="348386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
المستوى الثاني
المستوى الثالث
المستوى الرابع
المستوى الخامس</a:t>
            </a:r>
            <a:endParaRPr lang="en-US" dirty="0"/>
          </a:p>
        </p:txBody>
      </p:sp>
      <p:sp>
        <p:nvSpPr>
          <p:cNvPr id="4" name="Content Placeholder 3"/>
          <p:cNvSpPr>
            <a:spLocks noGrp="1"/>
          </p:cNvSpPr>
          <p:nvPr>
            <p:ph sz="half" idx="2"/>
          </p:nvPr>
        </p:nvSpPr>
        <p:spPr>
          <a:xfrm>
            <a:off x="1085393" y="2824270"/>
            <a:ext cx="3483864" cy="2644457"/>
          </a:xfrm>
        </p:spPr>
        <p:txBody>
          <a:bodyPr/>
          <a:lstStyle/>
          <a:p>
            <a:pPr lvl="0"/>
            <a:r>
              <a:rPr lang="ar-SA"/>
              <a:t>حرر أنماط نص الشكل الرئيسي
المستوى الثاني
المستوى الثالث
المستوى الرابع
المستوى الخامس</a:t>
            </a:r>
            <a:endParaRPr lang="en-US" dirty="0"/>
          </a:p>
        </p:txBody>
      </p:sp>
      <p:sp>
        <p:nvSpPr>
          <p:cNvPr id="5" name="Text Placeholder 4"/>
          <p:cNvSpPr>
            <a:spLocks noGrp="1"/>
          </p:cNvSpPr>
          <p:nvPr>
            <p:ph type="body" sz="quarter" idx="3"/>
          </p:nvPr>
        </p:nvSpPr>
        <p:spPr>
          <a:xfrm>
            <a:off x="4809272" y="2023004"/>
            <a:ext cx="348386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
المستوى الثاني
المستوى الثالث
المستوى الرابع
المستوى الخامس</a:t>
            </a:r>
            <a:endParaRPr lang="en-US" dirty="0"/>
          </a:p>
        </p:txBody>
      </p:sp>
      <p:sp>
        <p:nvSpPr>
          <p:cNvPr id="6" name="Content Placeholder 5"/>
          <p:cNvSpPr>
            <a:spLocks noGrp="1"/>
          </p:cNvSpPr>
          <p:nvPr>
            <p:ph sz="quarter" idx="4"/>
          </p:nvPr>
        </p:nvSpPr>
        <p:spPr>
          <a:xfrm>
            <a:off x="4809272" y="2821491"/>
            <a:ext cx="3483864" cy="2637371"/>
          </a:xfrm>
        </p:spPr>
        <p:txBody>
          <a:bodyPr/>
          <a:lstStyle/>
          <a:p>
            <a:pPr lvl="0"/>
            <a:r>
              <a:rPr lang="ar-SA"/>
              <a:t>حرر أنماط نص الشكل الرئيسي
المستوى الثاني
المستوى الثالث
المستوى الرابع
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a:solidFill>
                  <a:prstClr val="black">
                    <a:tint val="75000"/>
                  </a:prstClr>
                </a:solidFill>
              </a:rPr>
              <a:pPr/>
              <a:t>10/27/2018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a:solidFill>
                  <a:srgbClr val="B71E42"/>
                </a:solidFill>
              </a:rPr>
              <a:pPr/>
              <a:t>‹#›</a:t>
            </a:fld>
            <a:endParaRPr lang="en-US" dirty="0">
              <a:solidFill>
                <a:srgbClr val="B71E42"/>
              </a:solidFill>
            </a:endParaRPr>
          </a:p>
        </p:txBody>
      </p:sp>
      <p:cxnSp>
        <p:nvCxnSpPr>
          <p:cNvPr id="29" name="Straight Connector 28"/>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83477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a:solidFill>
                  <a:prstClr val="black">
                    <a:tint val="75000"/>
                  </a:prstClr>
                </a:solidFill>
              </a:rPr>
              <a:pPr/>
              <a:t>10/27/2018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a:solidFill>
                  <a:srgbClr val="B71E42"/>
                </a:solidFill>
              </a:rPr>
              <a:pPr/>
              <a:t>‹#›</a:t>
            </a:fld>
            <a:endParaRPr lang="en-US" dirty="0">
              <a:solidFill>
                <a:srgbClr val="B71E42"/>
              </a:solidFill>
            </a:endParaRPr>
          </a:p>
        </p:txBody>
      </p:sp>
      <p:cxnSp>
        <p:nvCxnSpPr>
          <p:cNvPr id="25" name="Straight Connector 24"/>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1697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a:solidFill>
                  <a:prstClr val="black">
                    <a:tint val="75000"/>
                  </a:prstClr>
                </a:solidFill>
              </a:rPr>
              <a:pPr/>
              <a:t>10/27/2018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a:solidFill>
                  <a:srgbClr val="B71E42"/>
                </a:solidFill>
              </a:rPr>
              <a:pPr/>
              <a:t>‹#›</a:t>
            </a:fld>
            <a:endParaRPr lang="en-US" dirty="0">
              <a:solidFill>
                <a:srgbClr val="B71E42"/>
              </a:solidFill>
            </a:endParaRPr>
          </a:p>
        </p:txBody>
      </p:sp>
    </p:spTree>
    <p:extLst>
      <p:ext uri="{BB962C8B-B14F-4D97-AF65-F5344CB8AC3E}">
        <p14:creationId xmlns:p14="http://schemas.microsoft.com/office/powerpoint/2010/main" val="207926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408202F-7DE3-42E9-8773-B6DE212523E6}" type="datetimeFigureOut">
              <a:rPr lang="ar-SA" smtClean="0"/>
              <a:t>17/02/40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AE5BAF1-C5BE-4768-91CA-EC3281B7AA08}"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083504" y="798973"/>
            <a:ext cx="2454824" cy="2247117"/>
          </a:xfrm>
        </p:spPr>
        <p:txBody>
          <a:bodyPr anchor="b">
            <a:normAutofit/>
          </a:bodyPr>
          <a:lstStyle>
            <a:lvl1pPr algn="l">
              <a:defRPr sz="24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782785" y="798974"/>
            <a:ext cx="4509353" cy="4658826"/>
          </a:xfrm>
        </p:spPr>
        <p:txBody>
          <a:bodyPr anchor="ctr"/>
          <a:lstStyle/>
          <a:p>
            <a:pPr lvl="0"/>
            <a:r>
              <a:rPr lang="ar-SA"/>
              <a:t>حرر أنماط نص الشكل الرئيسي
المستوى الثاني
المستوى الثالث
المستوى الرابع
المستوى الخامس</a:t>
            </a:r>
            <a:endParaRPr lang="en-US" dirty="0"/>
          </a:p>
        </p:txBody>
      </p:sp>
      <p:sp>
        <p:nvSpPr>
          <p:cNvPr id="4" name="Text Placeholder 3"/>
          <p:cNvSpPr>
            <a:spLocks noGrp="1"/>
          </p:cNvSpPr>
          <p:nvPr>
            <p:ph type="body" sz="half" idx="2"/>
          </p:nvPr>
        </p:nvSpPr>
        <p:spPr>
          <a:xfrm>
            <a:off x="1083504" y="3205492"/>
            <a:ext cx="2456260"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
المستوى الثاني
المستوى الثالث
المستوى الرابع
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a:solidFill>
                  <a:prstClr val="black">
                    <a:tint val="75000"/>
                  </a:prstClr>
                </a:solidFill>
              </a:rPr>
              <a:pPr/>
              <a:t>10/27/2018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a:solidFill>
                  <a:srgbClr val="B71E42"/>
                </a:solidFill>
              </a:rPr>
              <a:pPr/>
              <a:t>‹#›</a:t>
            </a:fld>
            <a:endParaRPr lang="en-US" dirty="0">
              <a:solidFill>
                <a:srgbClr val="B71E42"/>
              </a:solidFill>
            </a:endParaRPr>
          </a:p>
        </p:txBody>
      </p:sp>
      <p:cxnSp>
        <p:nvCxnSpPr>
          <p:cNvPr id="17" name="Straight Connector 16"/>
          <p:cNvCxnSpPr/>
          <p:nvPr/>
        </p:nvCxnSpPr>
        <p:spPr>
          <a:xfrm>
            <a:off x="1086210" y="3205491"/>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37647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grpSp>
        <p:nvGrpSpPr>
          <p:cNvPr id="8" name="Group 7"/>
          <p:cNvGrpSpPr/>
          <p:nvPr/>
        </p:nvGrpSpPr>
        <p:grpSpPr>
          <a:xfrm>
            <a:off x="5608041" y="482171"/>
            <a:ext cx="3055900"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1129513"/>
            <a:ext cx="4149246" cy="1830584"/>
          </a:xfrm>
        </p:spPr>
        <p:txBody>
          <a:bodyPr anchor="b">
            <a:normAutofit/>
          </a:bodyPr>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093292" y="1122543"/>
            <a:ext cx="2093378"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dirty="0"/>
              <a:t>انقر فوق الأيقونة لإضافة صورة</a:t>
            </a:r>
            <a:endParaRPr lang="en-US" dirty="0"/>
          </a:p>
        </p:txBody>
      </p:sp>
      <p:sp>
        <p:nvSpPr>
          <p:cNvPr id="4" name="Text Placeholder 3"/>
          <p:cNvSpPr>
            <a:spLocks noGrp="1"/>
          </p:cNvSpPr>
          <p:nvPr>
            <p:ph type="body" sz="half" idx="2"/>
          </p:nvPr>
        </p:nvSpPr>
        <p:spPr>
          <a:xfrm>
            <a:off x="1087747" y="3145992"/>
            <a:ext cx="4143303"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
المستوى الثاني
المستوى الثالث
المستوى الرابع
المستوى الخامس</a:t>
            </a:r>
            <a:endParaRPr lang="en-US" dirty="0"/>
          </a:p>
        </p:txBody>
      </p:sp>
      <p:sp>
        <p:nvSpPr>
          <p:cNvPr id="5" name="Date Placeholder 4"/>
          <p:cNvSpPr>
            <a:spLocks noGrp="1"/>
          </p:cNvSpPr>
          <p:nvPr>
            <p:ph type="dt" sz="half" idx="10"/>
          </p:nvPr>
        </p:nvSpPr>
        <p:spPr>
          <a:xfrm>
            <a:off x="1085537" y="5469857"/>
            <a:ext cx="4145513" cy="320123"/>
          </a:xfrm>
        </p:spPr>
        <p:txBody>
          <a:bodyPr/>
          <a:lstStyle>
            <a:lvl1pPr algn="l">
              <a:defRPr/>
            </a:lvl1pPr>
          </a:lstStyle>
          <a:p>
            <a:fld id="{48A87A34-81AB-432B-8DAE-1953F412C126}" type="datetimeFigureOut">
              <a:rPr lang="en-US">
                <a:solidFill>
                  <a:prstClr val="black">
                    <a:tint val="75000"/>
                  </a:prstClr>
                </a:solidFill>
              </a:rPr>
              <a:pPr/>
              <a:t>10/27/2018</a:t>
            </a:fld>
            <a:endParaRPr lang="en-US" dirty="0">
              <a:solidFill>
                <a:prstClr val="black">
                  <a:tint val="75000"/>
                </a:prstClr>
              </a:solidFill>
            </a:endParaRPr>
          </a:p>
        </p:txBody>
      </p:sp>
      <p:sp>
        <p:nvSpPr>
          <p:cNvPr id="6" name="Footer Placeholder 5"/>
          <p:cNvSpPr>
            <a:spLocks noGrp="1"/>
          </p:cNvSpPr>
          <p:nvPr>
            <p:ph type="ftr" sz="quarter" idx="11"/>
          </p:nvPr>
        </p:nvSpPr>
        <p:spPr>
          <a:xfrm>
            <a:off x="1085537" y="318641"/>
            <a:ext cx="4155753" cy="320931"/>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a:solidFill>
                  <a:srgbClr val="B71E42"/>
                </a:solidFill>
              </a:rPr>
              <a:pPr/>
              <a:t>‹#›</a:t>
            </a:fld>
            <a:endParaRPr lang="en-US" dirty="0">
              <a:solidFill>
                <a:srgbClr val="B71E42"/>
              </a:solidFill>
            </a:endParaRPr>
          </a:p>
        </p:txBody>
      </p:sp>
      <p:cxnSp>
        <p:nvCxnSpPr>
          <p:cNvPr id="31" name="Straight Connector 30"/>
          <p:cNvCxnSpPr/>
          <p:nvPr/>
        </p:nvCxnSpPr>
        <p:spPr>
          <a:xfrm>
            <a:off x="1085537" y="3143605"/>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1866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حرر أنماط نص الشكل الرئيسي
المستوى الثاني
المستوى الثالث
المستوى الرابع
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solidFill>
                  <a:prstClr val="black">
                    <a:tint val="75000"/>
                  </a:prstClr>
                </a:solidFill>
              </a:rPr>
              <a:pPr/>
              <a:t>10/27/2018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a:solidFill>
                  <a:srgbClr val="B71E42"/>
                </a:solidFill>
              </a:rPr>
              <a:pPr/>
              <a:t>‹#›</a:t>
            </a:fld>
            <a:endParaRPr lang="en-US" dirty="0">
              <a:solidFill>
                <a:srgbClr val="B71E42"/>
              </a:solidFill>
            </a:endParaRPr>
          </a:p>
        </p:txBody>
      </p:sp>
      <p:cxnSp>
        <p:nvCxnSpPr>
          <p:cNvPr id="26" name="Straight Connector 25"/>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18565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798974"/>
            <a:ext cx="1211807" cy="4659889"/>
          </a:xfrm>
        </p:spPr>
        <p:txBody>
          <a:bodyPr vert="eaVert"/>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083504" y="798974"/>
            <a:ext cx="5871623" cy="4659889"/>
          </a:xfrm>
        </p:spPr>
        <p:txBody>
          <a:bodyPr vert="eaVert"/>
          <a:lstStyle/>
          <a:p>
            <a:pPr lvl="0"/>
            <a:r>
              <a:rPr lang="ar-SA"/>
              <a:t>حرر أنماط نص الشكل الرئيسي
المستوى الثاني
المستوى الثالث
المستوى الرابع
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solidFill>
                  <a:prstClr val="black">
                    <a:tint val="75000"/>
                  </a:prstClr>
                </a:solidFill>
              </a:rPr>
              <a:pPr/>
              <a:t>10/27/2018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a:solidFill>
                  <a:srgbClr val="B71E42"/>
                </a:solidFill>
              </a:rPr>
              <a:pPr/>
              <a:t>‹#›</a:t>
            </a:fld>
            <a:endParaRPr lang="en-US" dirty="0">
              <a:solidFill>
                <a:srgbClr val="B71E42"/>
              </a:solidFill>
            </a:endParaRPr>
          </a:p>
        </p:txBody>
      </p:sp>
      <p:cxnSp>
        <p:nvCxnSpPr>
          <p:cNvPr id="15" name="Straight Connector 14"/>
          <p:cNvCxnSpPr/>
          <p:nvPr/>
        </p:nvCxnSpPr>
        <p:spPr>
          <a:xfrm>
            <a:off x="7079333"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2387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408202F-7DE3-42E9-8773-B6DE212523E6}" type="datetimeFigureOut">
              <a:rPr lang="ar-SA" smtClean="0"/>
              <a:t>17/02/40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7AE5BAF1-C5BE-4768-91CA-EC3281B7AA08}" type="slidenum">
              <a:rPr lang="ar-SA" smtClean="0"/>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ar-SA" smtClean="0"/>
              <a:t>انقر لتحرير أنماط النص الرئيسي</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4408202F-7DE3-42E9-8773-B6DE212523E6}" type="datetimeFigureOut">
              <a:rPr lang="ar-SA" smtClean="0"/>
              <a:t>17/02/40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7AE5BAF1-C5BE-4768-91CA-EC3281B7AA08}" type="slidenum">
              <a:rPr lang="ar-SA" smtClean="0"/>
              <a:t>‹#›</a:t>
            </a:fld>
            <a:endParaRPr lang="ar-SA"/>
          </a:p>
        </p:txBody>
      </p:sp>
      <p:sp>
        <p:nvSpPr>
          <p:cNvPr id="10" name="Title 9"/>
          <p:cNvSpPr>
            <a:spLocks noGrp="1"/>
          </p:cNvSpPr>
          <p:nvPr>
            <p:ph type="title"/>
          </p:nvPr>
        </p:nvSpPr>
        <p:spPr/>
        <p:txBody>
          <a:body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4408202F-7DE3-42E9-8773-B6DE212523E6}" type="datetimeFigureOut">
              <a:rPr lang="ar-SA" smtClean="0"/>
              <a:t>17/02/40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7AE5BAF1-C5BE-4768-91CA-EC3281B7AA08}"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202F-7DE3-42E9-8773-B6DE212523E6}" type="datetimeFigureOut">
              <a:rPr lang="ar-SA" smtClean="0"/>
              <a:t>17/02/40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7AE5BAF1-C5BE-4768-91CA-EC3281B7AA08}"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408202F-7DE3-42E9-8773-B6DE212523E6}" type="datetimeFigureOut">
              <a:rPr lang="ar-SA" smtClean="0"/>
              <a:t>17/02/40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7AE5BAF1-C5BE-4768-91CA-EC3281B7AA08}"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408202F-7DE3-42E9-8773-B6DE212523E6}" type="datetimeFigureOut">
              <a:rPr lang="ar-SA" smtClean="0"/>
              <a:t>17/02/40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7AE5BAF1-C5BE-4768-91CA-EC3281B7AA08}" type="slidenum">
              <a:rPr lang="ar-SA" smtClean="0"/>
              <a:t>‹#›</a:t>
            </a:fld>
            <a:endParaRPr lang="ar-S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408202F-7DE3-42E9-8773-B6DE212523E6}" type="datetimeFigureOut">
              <a:rPr lang="ar-SA" smtClean="0"/>
              <a:t>17/02/40</a:t>
            </a:fld>
            <a:endParaRPr lang="ar-S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S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AE5BAF1-C5BE-4768-91CA-EC3281B7AA08}"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9"/>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
        <p:nvSpPr>
          <p:cNvPr id="2" name="Title Placeholder 1"/>
          <p:cNvSpPr>
            <a:spLocks noGrp="1"/>
          </p:cNvSpPr>
          <p:nvPr>
            <p:ph type="title"/>
          </p:nvPr>
        </p:nvSpPr>
        <p:spPr>
          <a:xfrm>
            <a:off x="1088686" y="804522"/>
            <a:ext cx="7202456"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88686" y="2015734"/>
            <a:ext cx="7202456"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65605" y="330370"/>
            <a:ext cx="2625536"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7E6106F3-6AC5-DD4C-8F06-9CEC0F672D4D}" type="datetimeFigureOut">
              <a:rPr lang="en-US" smtClean="0">
                <a:solidFill>
                  <a:prstClr val="black">
                    <a:tint val="75000"/>
                  </a:prstClr>
                </a:solidFill>
              </a:rPr>
              <a:pPr rtl="0"/>
              <a:t>10/27/2018</a:t>
            </a:fld>
            <a:endParaRPr lang="en-US">
              <a:solidFill>
                <a:prstClr val="black">
                  <a:tint val="75000"/>
                </a:prstClr>
              </a:solidFill>
            </a:endParaRPr>
          </a:p>
        </p:txBody>
      </p:sp>
      <p:sp>
        <p:nvSpPr>
          <p:cNvPr id="5" name="Footer Placeholder 4"/>
          <p:cNvSpPr>
            <a:spLocks noGrp="1"/>
          </p:cNvSpPr>
          <p:nvPr>
            <p:ph type="ftr" sz="quarter" idx="3"/>
          </p:nvPr>
        </p:nvSpPr>
        <p:spPr>
          <a:xfrm>
            <a:off x="1088684" y="329310"/>
            <a:ext cx="4454127"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360046" y="798973"/>
            <a:ext cx="608264" cy="503578"/>
          </a:xfrm>
          <a:prstGeom prst="rect">
            <a:avLst/>
          </a:prstGeom>
        </p:spPr>
        <p:txBody>
          <a:bodyPr vert="horz" lIns="91440" tIns="45720" rIns="91440" bIns="45720" rtlCol="0" anchor="t"/>
          <a:lstStyle>
            <a:lvl1pPr algn="r">
              <a:defRPr sz="2800">
                <a:solidFill>
                  <a:schemeClr val="accent1"/>
                </a:solidFill>
              </a:defRPr>
            </a:lvl1pPr>
          </a:lstStyle>
          <a:p>
            <a:pPr rtl="0"/>
            <a:fld id="{1166009F-96C2-5741-B378-E84AE76D9BDD}" type="slidenum">
              <a:rPr lang="en-US" smtClean="0">
                <a:solidFill>
                  <a:srgbClr val="B71E42"/>
                </a:solidFill>
              </a:rPr>
              <a:pPr rtl="0"/>
              <a:t>‹#›</a:t>
            </a:fld>
            <a:endParaRPr lang="en-US">
              <a:solidFill>
                <a:srgbClr val="B71E42"/>
              </a:solidFill>
            </a:endParaRPr>
          </a:p>
        </p:txBody>
      </p:sp>
      <p:cxnSp>
        <p:nvCxnSpPr>
          <p:cNvPr id="10" name="Straight Connector 9"/>
          <p:cNvCxnSpPr/>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5576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7"/>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
        <p:nvSpPr>
          <p:cNvPr id="2" name="Title Placeholder 1"/>
          <p:cNvSpPr>
            <a:spLocks noGrp="1"/>
          </p:cNvSpPr>
          <p:nvPr>
            <p:ph type="title"/>
          </p:nvPr>
        </p:nvSpPr>
        <p:spPr>
          <a:xfrm>
            <a:off x="1088685" y="804520"/>
            <a:ext cx="7202456" cy="1049235"/>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88685" y="2015733"/>
            <a:ext cx="7202456"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65604" y="330370"/>
            <a:ext cx="2625536"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rtl="0"/>
            <a:fld id="{48A87A34-81AB-432B-8DAE-1953F412C126}" type="datetimeFigureOut">
              <a:rPr lang="en-US">
                <a:solidFill>
                  <a:prstClr val="black">
                    <a:tint val="75000"/>
                  </a:prstClr>
                </a:solidFill>
              </a:rPr>
              <a:pPr defTabSz="457200" rtl="0"/>
              <a:t>10/27/2018</a:t>
            </a:fld>
            <a:endParaRPr lang="en-US" dirty="0">
              <a:solidFill>
                <a:prstClr val="black">
                  <a:tint val="75000"/>
                </a:prstClr>
              </a:solidFill>
            </a:endParaRPr>
          </a:p>
        </p:txBody>
      </p:sp>
      <p:sp>
        <p:nvSpPr>
          <p:cNvPr id="5" name="Footer Placeholder 4"/>
          <p:cNvSpPr>
            <a:spLocks noGrp="1"/>
          </p:cNvSpPr>
          <p:nvPr>
            <p:ph type="ftr" sz="quarter" idx="3"/>
          </p:nvPr>
        </p:nvSpPr>
        <p:spPr>
          <a:xfrm>
            <a:off x="1088684" y="329308"/>
            <a:ext cx="4454127"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457200" rtl="0"/>
            <a:endParaRPr lang="en-US" dirty="0">
              <a:solidFill>
                <a:prstClr val="black">
                  <a:tint val="75000"/>
                </a:prstClr>
              </a:solidFill>
            </a:endParaRPr>
          </a:p>
        </p:txBody>
      </p:sp>
      <p:sp>
        <p:nvSpPr>
          <p:cNvPr id="6" name="Slide Number Placeholder 5"/>
          <p:cNvSpPr>
            <a:spLocks noGrp="1"/>
          </p:cNvSpPr>
          <p:nvPr>
            <p:ph type="sldNum" sz="quarter" idx="4"/>
          </p:nvPr>
        </p:nvSpPr>
        <p:spPr>
          <a:xfrm>
            <a:off x="360046" y="798973"/>
            <a:ext cx="608264" cy="503578"/>
          </a:xfrm>
          <a:prstGeom prst="rect">
            <a:avLst/>
          </a:prstGeom>
        </p:spPr>
        <p:txBody>
          <a:bodyPr vert="horz" lIns="91440" tIns="45720" rIns="91440" bIns="45720" rtlCol="0" anchor="t"/>
          <a:lstStyle>
            <a:lvl1pPr algn="r">
              <a:defRPr sz="2800">
                <a:solidFill>
                  <a:schemeClr val="accent1"/>
                </a:solidFill>
              </a:defRPr>
            </a:lvl1pPr>
          </a:lstStyle>
          <a:p>
            <a:pPr defTabSz="457200" rtl="0"/>
            <a:fld id="{6D22F896-40B5-4ADD-8801-0D06FADFA095}" type="slidenum">
              <a:rPr lang="en-US">
                <a:solidFill>
                  <a:srgbClr val="B71E42"/>
                </a:solidFill>
              </a:rPr>
              <a:pPr defTabSz="457200" rtl="0"/>
              <a:t>‹#›</a:t>
            </a:fld>
            <a:endParaRPr lang="en-US" dirty="0">
              <a:solidFill>
                <a:srgbClr val="B71E42"/>
              </a:solidFill>
            </a:endParaRPr>
          </a:p>
        </p:txBody>
      </p:sp>
      <p:cxnSp>
        <p:nvCxnSpPr>
          <p:cNvPr id="10" name="Straight Connector 9"/>
          <p:cNvCxnSpPr/>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1553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ctrTitle"/>
          </p:nvPr>
        </p:nvSpPr>
        <p:spPr>
          <a:xfrm>
            <a:off x="3491880" y="1196752"/>
            <a:ext cx="3024336" cy="1793167"/>
          </a:xfrm>
        </p:spPr>
        <p:txBody>
          <a:bodyPr/>
          <a:lstStyle/>
          <a:p>
            <a:pPr marL="182880" indent="0">
              <a:buNone/>
            </a:pPr>
            <a:r>
              <a:rPr lang="ar-SA" dirty="0" smtClean="0"/>
              <a:t>الراديو  </a:t>
            </a:r>
            <a:endParaRPr lang="ar-SA" dirty="0"/>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3639322"/>
            <a:ext cx="2438400" cy="3251200"/>
          </a:xfrm>
          <a:prstGeom prst="rect">
            <a:avLst/>
          </a:prstGeom>
        </p:spPr>
      </p:pic>
    </p:spTree>
    <p:extLst>
      <p:ext uri="{BB962C8B-B14F-4D97-AF65-F5344CB8AC3E}">
        <p14:creationId xmlns:p14="http://schemas.microsoft.com/office/powerpoint/2010/main" val="28723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116632"/>
            <a:ext cx="9036496" cy="7109639"/>
          </a:xfrm>
          <a:prstGeom prst="rect">
            <a:avLst/>
          </a:prstGeom>
          <a:noFill/>
        </p:spPr>
        <p:txBody>
          <a:bodyPr wrap="square" rtlCol="1">
            <a:spAutoFit/>
          </a:bodyPr>
          <a:lstStyle/>
          <a:p>
            <a:r>
              <a:rPr lang="ar-SA" sz="2400" dirty="0" smtClean="0">
                <a:solidFill>
                  <a:schemeClr val="tx1">
                    <a:lumMod val="95000"/>
                    <a:lumOff val="5000"/>
                  </a:schemeClr>
                </a:solidFill>
              </a:rPr>
              <a:t>ومنذ ذلك التاريخ توسعت الحكومة المصرية في افتتاح محطات جديدة من </a:t>
            </a:r>
          </a:p>
          <a:p>
            <a:endParaRPr lang="ar-SA" sz="2400" dirty="0">
              <a:solidFill>
                <a:schemeClr val="tx1">
                  <a:lumMod val="95000"/>
                  <a:lumOff val="5000"/>
                </a:schemeClr>
              </a:solidFill>
            </a:endParaRPr>
          </a:p>
          <a:p>
            <a:r>
              <a:rPr lang="ar-SA" sz="2400" dirty="0" smtClean="0">
                <a:solidFill>
                  <a:schemeClr val="tx1">
                    <a:lumMod val="95000"/>
                    <a:lumOff val="5000"/>
                  </a:schemeClr>
                </a:solidFill>
              </a:rPr>
              <a:t>أهمها </a:t>
            </a:r>
            <a:r>
              <a:rPr lang="ar-SA" sz="2400" dirty="0" smtClean="0">
                <a:solidFill>
                  <a:schemeClr val="tx1">
                    <a:lumMod val="95000"/>
                    <a:lumOff val="5000"/>
                  </a:schemeClr>
                </a:solidFill>
                <a:sym typeface="Wingdings" pitchFamily="2" charset="2"/>
              </a:rPr>
              <a:t>:</a:t>
            </a:r>
            <a:r>
              <a:rPr lang="ar-SA" sz="2400" dirty="0" smtClean="0">
                <a:solidFill>
                  <a:srgbClr val="00B0F0"/>
                </a:solidFill>
                <a:sym typeface="Wingdings" pitchFamily="2" charset="2"/>
              </a:rPr>
              <a:t>(</a:t>
            </a:r>
            <a:r>
              <a:rPr lang="ar-SA" sz="2400" dirty="0" smtClean="0">
                <a:solidFill>
                  <a:schemeClr val="tx1">
                    <a:lumMod val="95000"/>
                    <a:lumOff val="5000"/>
                  </a:schemeClr>
                </a:solidFill>
                <a:sym typeface="Wingdings" pitchFamily="2" charset="2"/>
              </a:rPr>
              <a:t> </a:t>
            </a:r>
            <a:r>
              <a:rPr lang="ar-SA" sz="2400" dirty="0" smtClean="0">
                <a:solidFill>
                  <a:srgbClr val="00B0F0"/>
                </a:solidFill>
                <a:sym typeface="Wingdings" pitchFamily="2" charset="2"/>
              </a:rPr>
              <a:t>إذاعة البرنامج العام, وصوت العرب, وإذاعة الشرق الأوسط)</a:t>
            </a:r>
          </a:p>
          <a:p>
            <a:endParaRPr lang="ar-SA" sz="2400" dirty="0" smtClean="0">
              <a:solidFill>
                <a:srgbClr val="00B0F0"/>
              </a:solidFill>
              <a:sym typeface="Wingdings" pitchFamily="2" charset="2"/>
            </a:endParaRPr>
          </a:p>
          <a:p>
            <a:r>
              <a:rPr lang="ar-SA" sz="2400" dirty="0" smtClean="0">
                <a:solidFill>
                  <a:schemeClr val="tx1">
                    <a:lumMod val="95000"/>
                    <a:lumOff val="5000"/>
                  </a:schemeClr>
                </a:solidFill>
              </a:rPr>
              <a:t> وتأسست بعد ذلك الإذاعات العربية تباعاً: </a:t>
            </a:r>
          </a:p>
          <a:p>
            <a:endParaRPr lang="ar-SA" sz="2400" dirty="0" smtClean="0">
              <a:solidFill>
                <a:schemeClr val="tx1">
                  <a:lumMod val="95000"/>
                  <a:lumOff val="5000"/>
                </a:schemeClr>
              </a:solidFill>
            </a:endParaRPr>
          </a:p>
          <a:p>
            <a:r>
              <a:rPr lang="ar-SA" sz="2400" dirty="0" smtClean="0">
                <a:solidFill>
                  <a:schemeClr val="tx1">
                    <a:lumMod val="95000"/>
                    <a:lumOff val="5000"/>
                  </a:schemeClr>
                </a:solidFill>
              </a:rPr>
              <a:t> في (تونس ثم العراق ثم المغرب ولبنان ثم ليبيا ثم السودان ثم سوريا</a:t>
            </a:r>
          </a:p>
          <a:p>
            <a:endParaRPr lang="ar-SA" sz="2400" dirty="0" smtClean="0">
              <a:solidFill>
                <a:schemeClr val="tx1">
                  <a:lumMod val="95000"/>
                  <a:lumOff val="5000"/>
                </a:schemeClr>
              </a:solidFill>
            </a:endParaRPr>
          </a:p>
          <a:p>
            <a:r>
              <a:rPr lang="ar-SA" sz="2400" dirty="0" smtClean="0">
                <a:solidFill>
                  <a:schemeClr val="tx1">
                    <a:lumMod val="95000"/>
                    <a:lumOff val="5000"/>
                  </a:schemeClr>
                </a:solidFill>
              </a:rPr>
              <a:t> ثم البحرين ثم اليمن ثم الأردن وفلسطين  ثم </a:t>
            </a:r>
            <a:r>
              <a:rPr lang="ar-SA" sz="2400" dirty="0" smtClean="0">
                <a:solidFill>
                  <a:srgbClr val="00B0F0"/>
                </a:solidFill>
              </a:rPr>
              <a:t>المملكة العربية السعودية </a:t>
            </a:r>
          </a:p>
          <a:p>
            <a:endParaRPr lang="ar-SA" sz="2400" dirty="0">
              <a:solidFill>
                <a:srgbClr val="00B0F0"/>
              </a:solidFill>
            </a:endParaRPr>
          </a:p>
          <a:p>
            <a:r>
              <a:rPr lang="ar-SA" sz="2400" dirty="0" smtClean="0">
                <a:solidFill>
                  <a:srgbClr val="00B0F0"/>
                </a:solidFill>
              </a:rPr>
              <a:t>عام </a:t>
            </a:r>
            <a:r>
              <a:rPr lang="ar-SA" sz="2400" dirty="0" smtClean="0">
                <a:solidFill>
                  <a:srgbClr val="FF0000"/>
                </a:solidFill>
              </a:rPr>
              <a:t>1368هـ-1949 م .</a:t>
            </a:r>
          </a:p>
          <a:p>
            <a:endParaRPr lang="ar-SA" sz="2400" dirty="0" smtClean="0">
              <a:solidFill>
                <a:srgbClr val="FF0000"/>
              </a:solidFill>
            </a:endParaRPr>
          </a:p>
          <a:p>
            <a:r>
              <a:rPr lang="ar-SA" sz="2400" dirty="0" smtClean="0">
                <a:solidFill>
                  <a:schemeClr val="tx1">
                    <a:lumMod val="95000"/>
                    <a:lumOff val="5000"/>
                  </a:schemeClr>
                </a:solidFill>
              </a:rPr>
              <a:t>أما في بقية دول الخليج فقد تأسست الإذاعة في الكويت ثم في </a:t>
            </a:r>
          </a:p>
          <a:p>
            <a:endParaRPr lang="ar-SA" sz="2400" dirty="0">
              <a:solidFill>
                <a:schemeClr val="tx1">
                  <a:lumMod val="95000"/>
                  <a:lumOff val="5000"/>
                </a:schemeClr>
              </a:solidFill>
            </a:endParaRPr>
          </a:p>
          <a:p>
            <a:r>
              <a:rPr lang="ar-SA" sz="2400" dirty="0" smtClean="0">
                <a:solidFill>
                  <a:schemeClr val="tx1">
                    <a:lumMod val="95000"/>
                    <a:lumOff val="5000"/>
                  </a:schemeClr>
                </a:solidFill>
              </a:rPr>
              <a:t>سلطنة عمان ثم في قطر ثم في الإمارات بدءاً بدبي ثم أبو ظبي .</a:t>
            </a:r>
          </a:p>
          <a:p>
            <a:endParaRPr lang="ar-SA" sz="2400" dirty="0" smtClean="0">
              <a:solidFill>
                <a:srgbClr val="FF0000"/>
              </a:solidFill>
            </a:endParaRPr>
          </a:p>
          <a:p>
            <a:endParaRPr lang="ar-SA" sz="2400" dirty="0" smtClean="0">
              <a:solidFill>
                <a:srgbClr val="00B0F0"/>
              </a:solidFill>
              <a:sym typeface="Wingdings" pitchFamily="2" charset="2"/>
            </a:endParaRPr>
          </a:p>
          <a:p>
            <a:endParaRPr lang="ar-SA" sz="2400" dirty="0">
              <a:solidFill>
                <a:srgbClr val="00B0F0"/>
              </a:solidFill>
              <a:sym typeface="Wingdings" pitchFamily="2" charset="2"/>
            </a:endParaRPr>
          </a:p>
          <a:p>
            <a:endParaRPr lang="ar-SA" sz="2400" dirty="0" smtClean="0">
              <a:solidFill>
                <a:srgbClr val="00B0F0"/>
              </a:solidFill>
              <a:sym typeface="Wingdings" pitchFamily="2" charset="2"/>
            </a:endParaRPr>
          </a:p>
        </p:txBody>
      </p:sp>
    </p:spTree>
    <p:extLst>
      <p:ext uri="{BB962C8B-B14F-4D97-AF65-F5344CB8AC3E}">
        <p14:creationId xmlns:p14="http://schemas.microsoft.com/office/powerpoint/2010/main" val="3232917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260648"/>
            <a:ext cx="7858875" cy="944782"/>
          </a:xfrm>
        </p:spPr>
        <p:txBody>
          <a:bodyPr/>
          <a:lstStyle/>
          <a:p>
            <a:pPr marL="182880" indent="0">
              <a:buNone/>
            </a:pPr>
            <a:r>
              <a:rPr lang="ar-SA" sz="4000" dirty="0" smtClean="0">
                <a:solidFill>
                  <a:srgbClr val="FF0000"/>
                </a:solidFill>
              </a:rPr>
              <a:t>تأثير الراديو في المجتمع العربي</a:t>
            </a:r>
            <a:endParaRPr lang="ar-SA" sz="4000" dirty="0">
              <a:solidFill>
                <a:srgbClr val="FF0000"/>
              </a:solidFill>
            </a:endParaRPr>
          </a:p>
        </p:txBody>
      </p:sp>
      <p:sp>
        <p:nvSpPr>
          <p:cNvPr id="3" name="عنوان فرعي 2"/>
          <p:cNvSpPr>
            <a:spLocks noGrp="1"/>
          </p:cNvSpPr>
          <p:nvPr>
            <p:ph type="subTitle" idx="1"/>
          </p:nvPr>
        </p:nvSpPr>
        <p:spPr>
          <a:xfrm>
            <a:off x="0" y="1124744"/>
            <a:ext cx="9144000" cy="5579888"/>
          </a:xfrm>
        </p:spPr>
        <p:txBody>
          <a:bodyPr>
            <a:normAutofit/>
          </a:bodyPr>
          <a:lstStyle/>
          <a:p>
            <a:r>
              <a:rPr lang="ar-SA" sz="2400" dirty="0" smtClean="0"/>
              <a:t>   </a:t>
            </a:r>
            <a:endParaRPr lang="ar-SA" sz="2400" dirty="0"/>
          </a:p>
        </p:txBody>
      </p:sp>
      <p:sp>
        <p:nvSpPr>
          <p:cNvPr id="5" name="مربع نص 4"/>
          <p:cNvSpPr txBox="1"/>
          <p:nvPr/>
        </p:nvSpPr>
        <p:spPr>
          <a:xfrm>
            <a:off x="0" y="1412776"/>
            <a:ext cx="9144000" cy="4801314"/>
          </a:xfrm>
          <a:prstGeom prst="rect">
            <a:avLst/>
          </a:prstGeom>
          <a:noFill/>
        </p:spPr>
        <p:txBody>
          <a:bodyPr wrap="square" rtlCol="1">
            <a:spAutoFit/>
          </a:bodyPr>
          <a:lstStyle/>
          <a:p>
            <a:r>
              <a:rPr lang="ar-SA" sz="2400" dirty="0" smtClean="0">
                <a:solidFill>
                  <a:srgbClr val="92D050"/>
                </a:solidFill>
              </a:rPr>
              <a:t>يلاحظ في تاريخ نشأة الإذاعات العربية ما يلي:</a:t>
            </a:r>
          </a:p>
          <a:p>
            <a:endParaRPr lang="ar-SA" sz="2400" dirty="0" smtClean="0"/>
          </a:p>
          <a:p>
            <a:r>
              <a:rPr lang="ar-SA" sz="2400" dirty="0" smtClean="0">
                <a:solidFill>
                  <a:srgbClr val="FF0000"/>
                </a:solidFill>
              </a:rPr>
              <a:t>أولا: </a:t>
            </a:r>
            <a:r>
              <a:rPr lang="ar-SA" sz="2400" dirty="0" smtClean="0"/>
              <a:t>أن بعض الدول تأسست فيها الإذاعة خلال فترة الاستعمار في :</a:t>
            </a:r>
          </a:p>
          <a:p>
            <a:r>
              <a:rPr lang="ar-SA" sz="2400" dirty="0" smtClean="0"/>
              <a:t>(الجزائر, وسوريا ,ولبنان ).</a:t>
            </a:r>
          </a:p>
          <a:p>
            <a:endParaRPr lang="ar-SA" sz="2400" dirty="0" smtClean="0"/>
          </a:p>
          <a:p>
            <a:r>
              <a:rPr lang="ar-SA" sz="2400" dirty="0" smtClean="0">
                <a:solidFill>
                  <a:srgbClr val="FF0000"/>
                </a:solidFill>
              </a:rPr>
              <a:t>ثانياً: </a:t>
            </a:r>
            <a:r>
              <a:rPr lang="ar-SA" sz="2400" dirty="0" smtClean="0"/>
              <a:t>أن القطاع الخاص كان له دور في تأسيس بعضها.</a:t>
            </a:r>
          </a:p>
          <a:p>
            <a:endParaRPr lang="ar-SA" sz="2400" dirty="0" smtClean="0"/>
          </a:p>
          <a:p>
            <a:r>
              <a:rPr lang="ar-SA" sz="2400" dirty="0" smtClean="0">
                <a:solidFill>
                  <a:srgbClr val="FF0000"/>
                </a:solidFill>
              </a:rPr>
              <a:t>ثالثاً: </a:t>
            </a:r>
            <a:r>
              <a:rPr lang="ar-SA" sz="2400" dirty="0" smtClean="0"/>
              <a:t>الملاحظة الأكثر بروزاً هي أن الحكومات العربية تولت مسؤولية إنشاء</a:t>
            </a:r>
          </a:p>
          <a:p>
            <a:endParaRPr lang="ar-SA" sz="2400" dirty="0"/>
          </a:p>
          <a:p>
            <a:r>
              <a:rPr lang="ar-SA" sz="2400" dirty="0" smtClean="0"/>
              <a:t>محطات الإذاعة لإدراكها بأهمية دورها الجماهيري المؤثر في المجتمع, </a:t>
            </a:r>
          </a:p>
          <a:p>
            <a:endParaRPr lang="ar-SA" sz="2400" dirty="0"/>
          </a:p>
          <a:p>
            <a:r>
              <a:rPr lang="ar-SA" sz="2400" dirty="0" smtClean="0"/>
              <a:t>وضعف إمكانيات الأفراد والقطاع الخاص للاستثمار فيها.</a:t>
            </a:r>
          </a:p>
          <a:p>
            <a:endParaRPr lang="ar-SA" dirty="0"/>
          </a:p>
        </p:txBody>
      </p:sp>
    </p:spTree>
    <p:extLst>
      <p:ext uri="{BB962C8B-B14F-4D97-AF65-F5344CB8AC3E}">
        <p14:creationId xmlns:p14="http://schemas.microsoft.com/office/powerpoint/2010/main" val="402552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سهم إلى اليسار واليمين 7"/>
          <p:cNvSpPr/>
          <p:nvPr/>
        </p:nvSpPr>
        <p:spPr>
          <a:xfrm>
            <a:off x="2555776" y="0"/>
            <a:ext cx="4032448" cy="936104"/>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FF0000"/>
                </a:solidFill>
              </a:rPr>
              <a:t>الراديو و الانتماء العربي</a:t>
            </a:r>
            <a:endParaRPr lang="ar-SA" sz="2400" b="1" dirty="0">
              <a:solidFill>
                <a:srgbClr val="FF0000"/>
              </a:solidFill>
            </a:endParaRPr>
          </a:p>
        </p:txBody>
      </p:sp>
      <p:sp>
        <p:nvSpPr>
          <p:cNvPr id="9" name="مربع نص 8"/>
          <p:cNvSpPr txBox="1"/>
          <p:nvPr/>
        </p:nvSpPr>
        <p:spPr>
          <a:xfrm>
            <a:off x="-72571" y="1041960"/>
            <a:ext cx="9144000" cy="5632311"/>
          </a:xfrm>
          <a:prstGeom prst="rect">
            <a:avLst/>
          </a:prstGeom>
          <a:noFill/>
        </p:spPr>
        <p:txBody>
          <a:bodyPr wrap="square" rtlCol="1">
            <a:spAutoFit/>
          </a:bodyPr>
          <a:lstStyle/>
          <a:p>
            <a:r>
              <a:rPr lang="ar-SA" sz="2400" dirty="0" smtClean="0">
                <a:solidFill>
                  <a:srgbClr val="FF0000"/>
                </a:solidFill>
              </a:rPr>
              <a:t>1)</a:t>
            </a:r>
            <a:r>
              <a:rPr lang="ar-SA" sz="2400" dirty="0" smtClean="0"/>
              <a:t>وقد لعبت الإذاعات العربية دوراً كبيراً في العالم العربي, تمثّل في إزكاء </a:t>
            </a:r>
          </a:p>
          <a:p>
            <a:r>
              <a:rPr lang="ar-SA" sz="2400" dirty="0" smtClean="0"/>
              <a:t>روح الانتماء (للعربية) خاصة إبان فترة الإستعمار,وخلال بداية النزاع العربي</a:t>
            </a:r>
          </a:p>
          <a:p>
            <a:r>
              <a:rPr lang="ar-SA" sz="2400" dirty="0" smtClean="0"/>
              <a:t>لإسرائيلي واحتلاله لفلسطين منذ عام </a:t>
            </a:r>
            <a:r>
              <a:rPr lang="ar-SA" sz="2400" dirty="0" smtClean="0">
                <a:solidFill>
                  <a:srgbClr val="FF0000"/>
                </a:solidFill>
              </a:rPr>
              <a:t>1948 م .</a:t>
            </a:r>
          </a:p>
          <a:p>
            <a:endParaRPr lang="ar-SA" sz="2400" dirty="0">
              <a:solidFill>
                <a:srgbClr val="FF0000"/>
              </a:solidFill>
            </a:endParaRPr>
          </a:p>
          <a:p>
            <a:r>
              <a:rPr lang="ar-SA" sz="2400" dirty="0" smtClean="0">
                <a:solidFill>
                  <a:srgbClr val="FF0000"/>
                </a:solidFill>
              </a:rPr>
              <a:t>2)</a:t>
            </a:r>
            <a:r>
              <a:rPr lang="ar-SA" sz="2400" dirty="0" smtClean="0">
                <a:solidFill>
                  <a:schemeClr val="tx1">
                    <a:lumMod val="95000"/>
                    <a:lumOff val="5000"/>
                  </a:schemeClr>
                </a:solidFill>
              </a:rPr>
              <a:t>وباعتبار كان الراديو الوسيلة الصوتية الجماهيرية الوحيدة في ذلك الوقت</a:t>
            </a:r>
          </a:p>
          <a:p>
            <a:r>
              <a:rPr lang="ar-SA" sz="2400" dirty="0" smtClean="0">
                <a:solidFill>
                  <a:schemeClr val="tx1">
                    <a:lumMod val="95000"/>
                    <a:lumOff val="5000"/>
                  </a:schemeClr>
                </a:solidFill>
              </a:rPr>
              <a:t>ساعد ذلك على(نشر العربية, وتعميم نشر الفنون والتراث العربي بين </a:t>
            </a:r>
          </a:p>
          <a:p>
            <a:r>
              <a:rPr lang="ar-SA" sz="2400" dirty="0" smtClean="0">
                <a:solidFill>
                  <a:schemeClr val="tx1">
                    <a:lumMod val="95000"/>
                    <a:lumOff val="5000"/>
                  </a:schemeClr>
                </a:solidFill>
              </a:rPr>
              <a:t>الشعوب العربية)</a:t>
            </a:r>
          </a:p>
          <a:p>
            <a:r>
              <a:rPr lang="ar-SA" sz="2400" dirty="0" smtClean="0">
                <a:solidFill>
                  <a:srgbClr val="FF0000"/>
                </a:solidFill>
              </a:rPr>
              <a:t>3)</a:t>
            </a:r>
            <a:r>
              <a:rPr lang="ar-SA" sz="2400" dirty="0" smtClean="0">
                <a:solidFill>
                  <a:schemeClr val="tx1">
                    <a:lumMod val="95000"/>
                    <a:lumOff val="5000"/>
                  </a:schemeClr>
                </a:solidFill>
              </a:rPr>
              <a:t>قرّب الراديو المسافات بين الشعوب العربية فقد بات يُسمع في كل قرية ومدينة عربية من المحيط إلى الخليج.</a:t>
            </a:r>
          </a:p>
          <a:p>
            <a:endParaRPr lang="ar-SA" sz="2400" dirty="0" smtClean="0">
              <a:solidFill>
                <a:schemeClr val="tx1">
                  <a:lumMod val="95000"/>
                  <a:lumOff val="5000"/>
                </a:schemeClr>
              </a:solidFill>
            </a:endParaRPr>
          </a:p>
          <a:p>
            <a:r>
              <a:rPr lang="ar-SA" sz="2400" dirty="0" smtClean="0">
                <a:solidFill>
                  <a:srgbClr val="FF0000"/>
                </a:solidFill>
              </a:rPr>
              <a:t>4)</a:t>
            </a:r>
            <a:r>
              <a:rPr lang="ar-SA" sz="2400" dirty="0" smtClean="0">
                <a:solidFill>
                  <a:schemeClr val="tx1">
                    <a:lumMod val="95000"/>
                    <a:lumOff val="5000"/>
                  </a:schemeClr>
                </a:solidFill>
              </a:rPr>
              <a:t>ساهم الراديو في نشر الوعي في المجتمع العربي ولعب دوراً مهماً في التغيير في العالم العربي حتى سبعينيات القرن الماضي حيث أخذ دوره يتراجع بعد دخول التلفزيون وانتشار قنواته ومن ثم بدأت مرحلة جديدة في التأثير على الجمهور.</a:t>
            </a:r>
          </a:p>
          <a:p>
            <a:endParaRPr lang="ar-SA" sz="2400" dirty="0" smtClean="0">
              <a:solidFill>
                <a:schemeClr val="tx1">
                  <a:lumMod val="95000"/>
                  <a:lumOff val="5000"/>
                </a:schemeClr>
              </a:solidFill>
            </a:endParaRPr>
          </a:p>
        </p:txBody>
      </p:sp>
    </p:spTree>
    <p:extLst>
      <p:ext uri="{BB962C8B-B14F-4D97-AF65-F5344CB8AC3E}">
        <p14:creationId xmlns:p14="http://schemas.microsoft.com/office/powerpoint/2010/main" val="224805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
                                        </p:tgtEl>
                                        <p:attrNameLst>
                                          <p:attrName>ppt_x</p:attrName>
                                          <p:attrName>ppt_y</p:attrName>
                                        </p:attrNameLst>
                                      </p:cBhvr>
                                    </p:animMotion>
                                    <p:animRot by="1500000">
                                      <p:cBhvr>
                                        <p:cTn id="7" dur="125" fill="hold">
                                          <p:stCondLst>
                                            <p:cond delay="0"/>
                                          </p:stCondLst>
                                        </p:cTn>
                                        <p:tgtEl>
                                          <p:spTgt spid="8"/>
                                        </p:tgtEl>
                                        <p:attrNameLst>
                                          <p:attrName>r</p:attrName>
                                        </p:attrNameLst>
                                      </p:cBhvr>
                                    </p:animRot>
                                    <p:animRot by="-1500000">
                                      <p:cBhvr>
                                        <p:cTn id="8" dur="125" fill="hold">
                                          <p:stCondLst>
                                            <p:cond delay="125"/>
                                          </p:stCondLst>
                                        </p:cTn>
                                        <p:tgtEl>
                                          <p:spTgt spid="8"/>
                                        </p:tgtEl>
                                        <p:attrNameLst>
                                          <p:attrName>r</p:attrName>
                                        </p:attrNameLst>
                                      </p:cBhvr>
                                    </p:animRot>
                                    <p:animRot by="-1500000">
                                      <p:cBhvr>
                                        <p:cTn id="9" dur="125" fill="hold">
                                          <p:stCondLst>
                                            <p:cond delay="250"/>
                                          </p:stCondLst>
                                        </p:cTn>
                                        <p:tgtEl>
                                          <p:spTgt spid="8"/>
                                        </p:tgtEl>
                                        <p:attrNameLst>
                                          <p:attrName>r</p:attrName>
                                        </p:attrNameLst>
                                      </p:cBhvr>
                                    </p:animRot>
                                    <p:animRot by="1500000">
                                      <p:cBhvr>
                                        <p:cTn id="10" dur="125" fill="hold">
                                          <p:stCondLst>
                                            <p:cond delay="375"/>
                                          </p:stCondLst>
                                        </p:cTn>
                                        <p:tgtEl>
                                          <p:spTgt spid="8"/>
                                        </p:tgtEl>
                                        <p:attrNameLst>
                                          <p:attrName>r</p:attrName>
                                        </p:attrNameLst>
                                      </p:cBhvr>
                                    </p:animRot>
                                  </p:childTnLst>
                                </p:cTn>
                              </p:par>
                              <p:par>
                                <p:cTn id="11" presetID="45"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ppt_w</p:attrName>
                                        </p:attrNameLst>
                                      </p:cBhvr>
                                      <p:tavLst>
                                        <p:tav tm="0" fmla="#ppt_w*sin(2.5*pi*$)">
                                          <p:val>
                                            <p:fltVal val="0"/>
                                          </p:val>
                                        </p:tav>
                                        <p:tav tm="100000">
                                          <p:val>
                                            <p:fltVal val="1"/>
                                          </p:val>
                                        </p:tav>
                                      </p:tavLst>
                                    </p:anim>
                                    <p:anim calcmode="lin" valueType="num">
                                      <p:cBhvr>
                                        <p:cTn id="15"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هم إلى اليسار واليمين 1"/>
          <p:cNvSpPr/>
          <p:nvPr/>
        </p:nvSpPr>
        <p:spPr>
          <a:xfrm>
            <a:off x="3203848" y="27856"/>
            <a:ext cx="3240360" cy="864096"/>
          </a:xfrm>
          <a:prstGeom prst="leftRightArrow">
            <a:avLst/>
          </a:prstGeom>
          <a:solidFill>
            <a:srgbClr val="FFFF00"/>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smtClean="0">
                <a:solidFill>
                  <a:srgbClr val="FF0000"/>
                </a:solidFill>
              </a:rPr>
              <a:t>الإذاعة السعودية</a:t>
            </a:r>
            <a:endParaRPr lang="ar-SA" sz="2400" b="1" dirty="0">
              <a:solidFill>
                <a:srgbClr val="FF0000"/>
              </a:solidFill>
            </a:endParaRPr>
          </a:p>
        </p:txBody>
      </p:sp>
      <p:sp>
        <p:nvSpPr>
          <p:cNvPr id="6" name="مستطيل 5"/>
          <p:cNvSpPr/>
          <p:nvPr/>
        </p:nvSpPr>
        <p:spPr>
          <a:xfrm>
            <a:off x="3581890" y="1101157"/>
            <a:ext cx="2484276" cy="50405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smtClean="0">
                <a:solidFill>
                  <a:srgbClr val="FF0000"/>
                </a:solidFill>
              </a:rPr>
              <a:t>لماذا الراديو</a:t>
            </a:r>
            <a:endParaRPr lang="ar-SA" sz="2400" b="1" dirty="0">
              <a:solidFill>
                <a:srgbClr val="FF0000"/>
              </a:solidFill>
            </a:endParaRPr>
          </a:p>
        </p:txBody>
      </p:sp>
      <p:sp>
        <p:nvSpPr>
          <p:cNvPr id="7" name="سهم للأسفل 6"/>
          <p:cNvSpPr/>
          <p:nvPr/>
        </p:nvSpPr>
        <p:spPr>
          <a:xfrm>
            <a:off x="4644008" y="692696"/>
            <a:ext cx="180020" cy="40846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FF0000"/>
              </a:solidFill>
            </a:endParaRPr>
          </a:p>
        </p:txBody>
      </p:sp>
      <p:sp>
        <p:nvSpPr>
          <p:cNvPr id="8" name="مربع نص 7"/>
          <p:cNvSpPr txBox="1"/>
          <p:nvPr/>
        </p:nvSpPr>
        <p:spPr>
          <a:xfrm>
            <a:off x="179512" y="1988840"/>
            <a:ext cx="8964488" cy="4893647"/>
          </a:xfrm>
          <a:prstGeom prst="rect">
            <a:avLst/>
          </a:prstGeom>
          <a:noFill/>
        </p:spPr>
        <p:txBody>
          <a:bodyPr wrap="square" rtlCol="1">
            <a:spAutoFit/>
          </a:bodyPr>
          <a:lstStyle/>
          <a:p>
            <a:r>
              <a:rPr lang="ar-SA" sz="2400" dirty="0" smtClean="0"/>
              <a:t>المملكة العربية السعودية دولة مترامية الأطراف , وذلك يعد من العوائق </a:t>
            </a:r>
          </a:p>
          <a:p>
            <a:endParaRPr lang="ar-SA" sz="2400" dirty="0"/>
          </a:p>
          <a:p>
            <a:r>
              <a:rPr lang="ar-SA" sz="2400" dirty="0" smtClean="0"/>
              <a:t> أمام اتصال المناطق والمدن ببعضها , لذلك عند توحيد الدولة السعودية </a:t>
            </a:r>
          </a:p>
          <a:p>
            <a:endParaRPr lang="ar-SA" sz="2400" dirty="0"/>
          </a:p>
          <a:p>
            <a:r>
              <a:rPr lang="ar-SA" sz="2400" dirty="0" smtClean="0"/>
              <a:t>عام </a:t>
            </a:r>
            <a:r>
              <a:rPr lang="ar-SA" sz="2400" dirty="0" smtClean="0">
                <a:solidFill>
                  <a:srgbClr val="FF0000"/>
                </a:solidFill>
              </a:rPr>
              <a:t>1351هـ ,1932 م </a:t>
            </a:r>
            <a:r>
              <a:rPr lang="ar-SA" sz="2400" dirty="0" smtClean="0"/>
              <a:t>وعندما برزت الحاجة إلى الربط بين هذه </a:t>
            </a:r>
          </a:p>
          <a:p>
            <a:endParaRPr lang="ar-SA" sz="2400" dirty="0"/>
          </a:p>
          <a:p>
            <a:r>
              <a:rPr lang="ar-SA" sz="2400" dirty="0" smtClean="0"/>
              <a:t>المساحات بنظام من الاتصالات والمواصلات .. برزت في نفس الوقت</a:t>
            </a:r>
            <a:endParaRPr lang="ar-SA" sz="2400" dirty="0"/>
          </a:p>
          <a:p>
            <a:endParaRPr lang="ar-SA" sz="2400" dirty="0" smtClean="0"/>
          </a:p>
          <a:p>
            <a:r>
              <a:rPr lang="ar-SA" sz="2400" dirty="0" smtClean="0"/>
              <a:t>الحاجة إلى إنشاء شبكة من الاتصال الإعلامي لربط السكان جميعهم </a:t>
            </a:r>
          </a:p>
          <a:p>
            <a:endParaRPr lang="ar-SA" sz="2400" dirty="0"/>
          </a:p>
          <a:p>
            <a:r>
              <a:rPr lang="ar-SA" sz="2400" dirty="0" smtClean="0"/>
              <a:t>تحت مظلة واحدة سياسية وصهرهم في بوتقة اجتماعية متجانسة </a:t>
            </a:r>
          </a:p>
          <a:p>
            <a:endParaRPr lang="ar-SA" sz="2400" dirty="0" smtClean="0"/>
          </a:p>
          <a:p>
            <a:r>
              <a:rPr lang="ar-SA" sz="2400" dirty="0" smtClean="0"/>
              <a:t>وبالتالي فإن الإعلام يمثل إحدى الوسائل المهمة لتحقيق هذا الهدف </a:t>
            </a:r>
            <a:endParaRPr lang="ar-SA" sz="2400" dirty="0"/>
          </a:p>
        </p:txBody>
      </p:sp>
    </p:spTree>
    <p:extLst>
      <p:ext uri="{BB962C8B-B14F-4D97-AF65-F5344CB8AC3E}">
        <p14:creationId xmlns:p14="http://schemas.microsoft.com/office/powerpoint/2010/main" val="246529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49484"/>
            <a:ext cx="9144000" cy="6740307"/>
          </a:xfrm>
          <a:prstGeom prst="rect">
            <a:avLst/>
          </a:prstGeom>
          <a:noFill/>
        </p:spPr>
        <p:txBody>
          <a:bodyPr wrap="square" rtlCol="1">
            <a:spAutoFit/>
          </a:bodyPr>
          <a:lstStyle/>
          <a:p>
            <a:r>
              <a:rPr lang="ar-SA" sz="2400" dirty="0" smtClean="0"/>
              <a:t>إلى جانب ما يحققه على صعيد إيصال وجهة نظر المملكة إلى الداخل</a:t>
            </a:r>
          </a:p>
          <a:p>
            <a:r>
              <a:rPr lang="ar-SA" sz="2400" dirty="0" smtClean="0"/>
              <a:t> </a:t>
            </a:r>
          </a:p>
          <a:p>
            <a:r>
              <a:rPr lang="ar-SA" sz="2400" dirty="0" smtClean="0"/>
              <a:t>والخارج.</a:t>
            </a:r>
          </a:p>
          <a:p>
            <a:endParaRPr lang="ar-SA" sz="2400" dirty="0"/>
          </a:p>
          <a:p>
            <a:r>
              <a:rPr lang="ar-SA" sz="2400" dirty="0" smtClean="0"/>
              <a:t>يصف </a:t>
            </a:r>
            <a:r>
              <a:rPr lang="ar-SA" sz="2400" dirty="0" smtClean="0">
                <a:solidFill>
                  <a:srgbClr val="FF0000"/>
                </a:solidFill>
              </a:rPr>
              <a:t>بدر كريم </a:t>
            </a:r>
            <a:r>
              <a:rPr lang="ar-SA" sz="2400" dirty="0" smtClean="0"/>
              <a:t>المدير السابق للإذاعة السعودية في كتابه(نشأة وتطور </a:t>
            </a:r>
          </a:p>
          <a:p>
            <a:endParaRPr lang="ar-SA" sz="2400" dirty="0"/>
          </a:p>
          <a:p>
            <a:r>
              <a:rPr lang="ar-SA" sz="2400" dirty="0" smtClean="0"/>
              <a:t>الإذاعة في المجتمع السعودي, حالة المجتمع عند بداية نشأة الإذاعة, </a:t>
            </a:r>
          </a:p>
          <a:p>
            <a:endParaRPr lang="ar-SA" sz="2400" dirty="0"/>
          </a:p>
          <a:p>
            <a:r>
              <a:rPr lang="ar-SA" sz="2400" dirty="0" smtClean="0"/>
              <a:t>ويذكر من بين النقاط التي تبين حاجة المجتمع للتغيير نقطة هامة وهي:</a:t>
            </a:r>
          </a:p>
          <a:p>
            <a:r>
              <a:rPr lang="ar-SA" sz="2400" dirty="0" smtClean="0">
                <a:solidFill>
                  <a:srgbClr val="00B050"/>
                </a:solidFill>
              </a:rPr>
              <a:t>« استطاع الملك عبدالعزيز مؤسس الدولة السعودية الحالية, أن يدخلهم (سكان المدينة)جميعاً في طاعة النظام...(ويقصد بذلك حالة الانتقال من مجتمع البداوة والرعي إلى طور حضاري أكثر تقدماً»</a:t>
            </a:r>
          </a:p>
          <a:p>
            <a:endParaRPr lang="ar-SA" sz="2400" dirty="0"/>
          </a:p>
          <a:p>
            <a:r>
              <a:rPr lang="ar-SA" sz="2400" dirty="0" smtClean="0"/>
              <a:t>وفعلا يمكن اليوم أن يُعزى التغير الاجتماعي في المملكة منذ تأسيسها </a:t>
            </a:r>
          </a:p>
          <a:p>
            <a:endParaRPr lang="ar-SA" sz="2400" dirty="0"/>
          </a:p>
          <a:p>
            <a:r>
              <a:rPr lang="ar-SA" sz="2400" dirty="0" smtClean="0"/>
              <a:t>إلى الإعلام باعتباره أحد أهم وسائل التغيير. وقد قام الراديو بهذا الدور </a:t>
            </a:r>
          </a:p>
          <a:p>
            <a:endParaRPr lang="ar-SA" sz="2400" dirty="0"/>
          </a:p>
          <a:p>
            <a:r>
              <a:rPr lang="ar-SA" sz="2400" dirty="0" smtClean="0"/>
              <a:t>قبل دخول التلفزيون.</a:t>
            </a:r>
            <a:endParaRPr lang="ar-SA" sz="2400" dirty="0"/>
          </a:p>
        </p:txBody>
      </p:sp>
    </p:spTree>
    <p:extLst>
      <p:ext uri="{BB962C8B-B14F-4D97-AF65-F5344CB8AC3E}">
        <p14:creationId xmlns:p14="http://schemas.microsoft.com/office/powerpoint/2010/main" val="194328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75656" y="116632"/>
            <a:ext cx="6512511" cy="576064"/>
          </a:xfrm>
        </p:spPr>
        <p:txBody>
          <a:bodyPr/>
          <a:lstStyle/>
          <a:p>
            <a:pPr marL="0" indent="0">
              <a:buNone/>
            </a:pPr>
            <a:r>
              <a:rPr lang="ar-SA" sz="2400" dirty="0" smtClean="0">
                <a:solidFill>
                  <a:srgbClr val="FF0000"/>
                </a:solidFill>
              </a:rPr>
              <a:t>الإذاعة اللاسلكية للمملكة العربية السعودية</a:t>
            </a:r>
            <a:endParaRPr lang="ar-SA" sz="2400" dirty="0">
              <a:solidFill>
                <a:srgbClr val="FF0000"/>
              </a:solidFill>
            </a:endParaRPr>
          </a:p>
        </p:txBody>
      </p:sp>
      <p:sp>
        <p:nvSpPr>
          <p:cNvPr id="3" name="مربع نص 2"/>
          <p:cNvSpPr txBox="1"/>
          <p:nvPr/>
        </p:nvSpPr>
        <p:spPr>
          <a:xfrm>
            <a:off x="0" y="1340768"/>
            <a:ext cx="9144000" cy="6001643"/>
          </a:xfrm>
          <a:prstGeom prst="rect">
            <a:avLst/>
          </a:prstGeom>
          <a:noFill/>
        </p:spPr>
        <p:txBody>
          <a:bodyPr wrap="square" rtlCol="1">
            <a:spAutoFit/>
          </a:bodyPr>
          <a:lstStyle/>
          <a:p>
            <a:r>
              <a:rPr lang="ar-SA" sz="2400" dirty="0" smtClean="0"/>
              <a:t>تم إنشاء محطة إذاعية في مدينة جدة بقوة 3 كيلو وات , وكانت تتألف من </a:t>
            </a:r>
          </a:p>
          <a:p>
            <a:endParaRPr lang="ar-SA" sz="2400" dirty="0"/>
          </a:p>
          <a:p>
            <a:r>
              <a:rPr lang="ar-SA" sz="2400" dirty="0" smtClean="0"/>
              <a:t>16 مرسلة إذاعية لتغطية المملكة ودولاً عربية مجاورة مثل(اليمن , مصر,</a:t>
            </a:r>
          </a:p>
          <a:p>
            <a:endParaRPr lang="ar-SA" sz="2400" dirty="0"/>
          </a:p>
          <a:p>
            <a:r>
              <a:rPr lang="ar-SA" sz="2400" dirty="0" smtClean="0"/>
              <a:t>سوريا , لبنان و العراق).</a:t>
            </a:r>
          </a:p>
          <a:p>
            <a:endParaRPr lang="ar-SA" sz="2400" dirty="0"/>
          </a:p>
          <a:p>
            <a:r>
              <a:rPr lang="ar-SA" sz="2400" dirty="0" smtClean="0"/>
              <a:t>                بدأ البث الإذاعي في المملكة العربية السعودية يوم وقفة </a:t>
            </a:r>
          </a:p>
          <a:p>
            <a:endParaRPr lang="ar-SA" sz="2400" dirty="0"/>
          </a:p>
          <a:p>
            <a:r>
              <a:rPr lang="ar-SA" sz="2400" dirty="0" smtClean="0"/>
              <a:t>عرفة الأحد 9 ذي الحجة عام </a:t>
            </a:r>
            <a:r>
              <a:rPr lang="ar-SA" sz="2400" dirty="0" smtClean="0">
                <a:solidFill>
                  <a:srgbClr val="FF0000"/>
                </a:solidFill>
              </a:rPr>
              <a:t>1368 هـ </a:t>
            </a:r>
            <a:r>
              <a:rPr lang="ar-SA" sz="2400" dirty="0" smtClean="0"/>
              <a:t>بقوة 3 كيلو وات.</a:t>
            </a:r>
          </a:p>
          <a:p>
            <a:endParaRPr lang="ar-SA" sz="2400" dirty="0"/>
          </a:p>
          <a:p>
            <a:r>
              <a:rPr lang="ar-SA" sz="2400" dirty="0" smtClean="0"/>
              <a:t>كان النداء المستخدم للإذاعة هو «الإذاعة اللاسلكية للملكة العربية السعودية»</a:t>
            </a:r>
          </a:p>
          <a:p>
            <a:r>
              <a:rPr lang="ar-SA" sz="2400" dirty="0" smtClean="0"/>
              <a:t>وكان مجموع ساعات البث حتى عام </a:t>
            </a:r>
            <a:r>
              <a:rPr lang="ar-SA" sz="2400" dirty="0" smtClean="0">
                <a:solidFill>
                  <a:srgbClr val="FF0000"/>
                </a:solidFill>
              </a:rPr>
              <a:t>1374 هـ </a:t>
            </a:r>
            <a:r>
              <a:rPr lang="ar-SA" sz="2400" dirty="0" smtClean="0"/>
              <a:t>هو ثلاث ساعات و15دقيقة</a:t>
            </a:r>
          </a:p>
          <a:p>
            <a:endParaRPr lang="ar-SA" sz="2400" dirty="0"/>
          </a:p>
          <a:p>
            <a:r>
              <a:rPr lang="ar-SA" sz="2400" dirty="0" smtClean="0"/>
              <a:t>تبدأ بتلاوة القرآن الكريم وبرامج دينية وأخرى ثقافية إلى جانب الأحاديث</a:t>
            </a:r>
          </a:p>
          <a:p>
            <a:endParaRPr lang="ar-SA" sz="2400" dirty="0"/>
          </a:p>
        </p:txBody>
      </p:sp>
      <p:sp>
        <p:nvSpPr>
          <p:cNvPr id="4" name="مستطيل 3"/>
          <p:cNvSpPr/>
          <p:nvPr/>
        </p:nvSpPr>
        <p:spPr>
          <a:xfrm>
            <a:off x="7596336" y="3429000"/>
            <a:ext cx="1547664" cy="792088"/>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smtClean="0">
                <a:solidFill>
                  <a:srgbClr val="FF0000"/>
                </a:solidFill>
              </a:rPr>
              <a:t>البث من عرفة</a:t>
            </a:r>
            <a:endParaRPr lang="ar-SA" sz="2400" dirty="0">
              <a:solidFill>
                <a:srgbClr val="FF0000"/>
              </a:solidFill>
            </a:endParaRPr>
          </a:p>
        </p:txBody>
      </p:sp>
    </p:spTree>
    <p:extLst>
      <p:ext uri="{BB962C8B-B14F-4D97-AF65-F5344CB8AC3E}">
        <p14:creationId xmlns:p14="http://schemas.microsoft.com/office/powerpoint/2010/main" val="247973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34" presetClass="emph" presetSubtype="0" fill="hold" grpId="0" nodeType="with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2"/>
                                        </p:tgtEl>
                                        <p:attrNameLst>
                                          <p:attrName>ppt_x</p:attrName>
                                          <p:attrName>ppt_y</p:attrName>
                                        </p:attrNameLst>
                                      </p:cBhvr>
                                    </p:animMotion>
                                    <p:animRot by="1500000">
                                      <p:cBhvr>
                                        <p:cTn id="11" dur="125" fill="hold">
                                          <p:stCondLst>
                                            <p:cond delay="0"/>
                                          </p:stCondLst>
                                        </p:cTn>
                                        <p:tgtEl>
                                          <p:spTgt spid="2"/>
                                        </p:tgtEl>
                                        <p:attrNameLst>
                                          <p:attrName>r</p:attrName>
                                        </p:attrNameLst>
                                      </p:cBhvr>
                                    </p:animRot>
                                    <p:animRot by="-1500000">
                                      <p:cBhvr>
                                        <p:cTn id="12" dur="125" fill="hold">
                                          <p:stCondLst>
                                            <p:cond delay="125"/>
                                          </p:stCondLst>
                                        </p:cTn>
                                        <p:tgtEl>
                                          <p:spTgt spid="2"/>
                                        </p:tgtEl>
                                        <p:attrNameLst>
                                          <p:attrName>r</p:attrName>
                                        </p:attrNameLst>
                                      </p:cBhvr>
                                    </p:animRot>
                                    <p:animRot by="-1500000">
                                      <p:cBhvr>
                                        <p:cTn id="13" dur="125" fill="hold">
                                          <p:stCondLst>
                                            <p:cond delay="250"/>
                                          </p:stCondLst>
                                        </p:cTn>
                                        <p:tgtEl>
                                          <p:spTgt spid="2"/>
                                        </p:tgtEl>
                                        <p:attrNameLst>
                                          <p:attrName>r</p:attrName>
                                        </p:attrNameLst>
                                      </p:cBhvr>
                                    </p:animRot>
                                    <p:animRot by="1500000">
                                      <p:cBhvr>
                                        <p:cTn id="14" dur="125" fill="hold">
                                          <p:stCondLst>
                                            <p:cond delay="375"/>
                                          </p:stCondLst>
                                        </p:cTn>
                                        <p:tgtEl>
                                          <p:spTgt spid="2"/>
                                        </p:tgtEl>
                                        <p:attrNameLst>
                                          <p:attrName>r</p:attrName>
                                        </p:attrNameLst>
                                      </p:cBhvr>
                                    </p:animRot>
                                  </p:childTnLst>
                                </p:cTn>
                              </p:par>
                              <p:par>
                                <p:cTn id="15" presetID="6"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0" y="89887"/>
            <a:ext cx="9144000" cy="6740307"/>
          </a:xfrm>
          <a:prstGeom prst="rect">
            <a:avLst/>
          </a:prstGeom>
          <a:noFill/>
        </p:spPr>
        <p:txBody>
          <a:bodyPr wrap="square" rtlCol="1">
            <a:spAutoFit/>
          </a:bodyPr>
          <a:lstStyle/>
          <a:p>
            <a:r>
              <a:rPr lang="ar-SA" sz="2400" dirty="0" smtClean="0"/>
              <a:t>الاجتماعية ونشرة الأخبار , أما المنوعات والأغاني فلم يكن لها وجود في</a:t>
            </a:r>
          </a:p>
          <a:p>
            <a:endParaRPr lang="ar-SA" sz="2400" dirty="0"/>
          </a:p>
          <a:p>
            <a:r>
              <a:rPr lang="ar-SA" sz="2400" dirty="0" smtClean="0"/>
              <a:t>خريطة البرامج. أما الموسيقى فقد كانت قاصرة على موسيقى الجيش إذ</a:t>
            </a:r>
          </a:p>
          <a:p>
            <a:endParaRPr lang="ar-SA" sz="2400" dirty="0"/>
          </a:p>
          <a:p>
            <a:r>
              <a:rPr lang="ar-SA" sz="2400" dirty="0" smtClean="0"/>
              <a:t>لم تدخل الموسيقى بمفهومها التطريبي والوتري في تلك الفترة.</a:t>
            </a:r>
          </a:p>
          <a:p>
            <a:endParaRPr lang="ar-SA" sz="2400" dirty="0"/>
          </a:p>
          <a:p>
            <a:r>
              <a:rPr lang="ar-SA" sz="2400" dirty="0" smtClean="0"/>
              <a:t>                  بداية من عام </a:t>
            </a:r>
            <a:r>
              <a:rPr lang="ar-SA" sz="2400" dirty="0" smtClean="0">
                <a:solidFill>
                  <a:srgbClr val="FF0000"/>
                </a:solidFill>
              </a:rPr>
              <a:t>1374 هـ </a:t>
            </a:r>
            <a:r>
              <a:rPr lang="ar-SA" sz="2400" dirty="0" smtClean="0"/>
              <a:t>تضاعفت ساعات البث الإذاعي </a:t>
            </a:r>
          </a:p>
          <a:p>
            <a:endParaRPr lang="ar-SA" sz="2400" dirty="0" smtClean="0"/>
          </a:p>
          <a:p>
            <a:r>
              <a:rPr lang="ar-SA" sz="2400" dirty="0" smtClean="0"/>
              <a:t> 100% أي من </a:t>
            </a:r>
            <a:r>
              <a:rPr lang="ar-SA" sz="2400" dirty="0" smtClean="0">
                <a:solidFill>
                  <a:srgbClr val="FF0000"/>
                </a:solidFill>
              </a:rPr>
              <a:t>3,15 </a:t>
            </a:r>
            <a:r>
              <a:rPr lang="ar-SA" sz="2400" dirty="0" smtClean="0"/>
              <a:t>ساعة إلى </a:t>
            </a:r>
            <a:r>
              <a:rPr lang="ar-SA" sz="2400" dirty="0" smtClean="0">
                <a:solidFill>
                  <a:srgbClr val="FF0000"/>
                </a:solidFill>
              </a:rPr>
              <a:t>6,45 </a:t>
            </a:r>
            <a:r>
              <a:rPr lang="ar-SA" sz="2400" dirty="0" smtClean="0"/>
              <a:t>ساعة وأصبح النداء المستخدم هو </a:t>
            </a:r>
          </a:p>
          <a:p>
            <a:endParaRPr lang="ar-SA" sz="2400" dirty="0">
              <a:sym typeface="Wingdings" pitchFamily="2" charset="2"/>
            </a:endParaRPr>
          </a:p>
          <a:p>
            <a:r>
              <a:rPr lang="ar-SA" sz="2400" dirty="0" smtClean="0">
                <a:sym typeface="Wingdings" pitchFamily="2" charset="2"/>
              </a:rPr>
              <a:t>«إذاعة المملكة العربية السعودية من مكة المكرمة أو (هنا مكة المكرمة)</a:t>
            </a:r>
          </a:p>
          <a:p>
            <a:endParaRPr lang="ar-SA" sz="2400" dirty="0">
              <a:sym typeface="Wingdings" pitchFamily="2" charset="2"/>
            </a:endParaRPr>
          </a:p>
          <a:p>
            <a:r>
              <a:rPr lang="ar-SA" sz="2400" dirty="0" smtClean="0">
                <a:sym typeface="Wingdings" pitchFamily="2" charset="2"/>
              </a:rPr>
              <a:t>بعد أن كان النداء : الإذاعة اللاسلكية للملكة العربية السعودية.</a:t>
            </a:r>
          </a:p>
          <a:p>
            <a:endParaRPr lang="ar-SA" sz="2400" dirty="0">
              <a:sym typeface="Wingdings" pitchFamily="2" charset="2"/>
            </a:endParaRPr>
          </a:p>
          <a:p>
            <a:r>
              <a:rPr lang="ar-SA" sz="2400" dirty="0" smtClean="0"/>
              <a:t>                   في الثمانينات الهجرية من القرن  الـ 14 والستينات </a:t>
            </a:r>
          </a:p>
          <a:p>
            <a:r>
              <a:rPr lang="ar-SA" sz="2400" dirty="0" smtClean="0"/>
              <a:t>الميلادية من القرن الـ 20 تغير نداء الإذاعة إلى(إذاعة المملكة العربية </a:t>
            </a:r>
          </a:p>
          <a:p>
            <a:r>
              <a:rPr lang="ar-SA" sz="2400" dirty="0" smtClean="0"/>
              <a:t>السعودية من جدة)  وكان الهدف من التغيير أن لا يرتبط تقديم اسم هذه</a:t>
            </a:r>
          </a:p>
          <a:p>
            <a:r>
              <a:rPr lang="ar-SA" sz="2400" dirty="0" smtClean="0"/>
              <a:t>المواد باسم مكة المكرمة شرفها الله .</a:t>
            </a:r>
          </a:p>
        </p:txBody>
      </p:sp>
      <p:sp>
        <p:nvSpPr>
          <p:cNvPr id="5" name="مستطيل 4"/>
          <p:cNvSpPr/>
          <p:nvPr/>
        </p:nvSpPr>
        <p:spPr>
          <a:xfrm>
            <a:off x="7452320" y="2204864"/>
            <a:ext cx="1691680" cy="792088"/>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smtClean="0">
                <a:solidFill>
                  <a:srgbClr val="FF0000"/>
                </a:solidFill>
              </a:rPr>
              <a:t>من مكة المكرمة</a:t>
            </a:r>
            <a:endParaRPr lang="ar-SA" sz="2400" dirty="0">
              <a:solidFill>
                <a:srgbClr val="FF0000"/>
              </a:solidFill>
            </a:endParaRPr>
          </a:p>
        </p:txBody>
      </p:sp>
      <p:sp>
        <p:nvSpPr>
          <p:cNvPr id="6" name="مستطيل 5"/>
          <p:cNvSpPr/>
          <p:nvPr/>
        </p:nvSpPr>
        <p:spPr>
          <a:xfrm>
            <a:off x="7452320" y="5013176"/>
            <a:ext cx="1691680" cy="57606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smtClean="0">
                <a:solidFill>
                  <a:srgbClr val="FF0000"/>
                </a:solidFill>
              </a:rPr>
              <a:t>من جدة</a:t>
            </a:r>
            <a:endParaRPr lang="ar-SA" sz="2400" dirty="0">
              <a:solidFill>
                <a:srgbClr val="FF0000"/>
              </a:solidFill>
            </a:endParaRPr>
          </a:p>
        </p:txBody>
      </p:sp>
    </p:spTree>
    <p:extLst>
      <p:ext uri="{BB962C8B-B14F-4D97-AF65-F5344CB8AC3E}">
        <p14:creationId xmlns:p14="http://schemas.microsoft.com/office/powerpoint/2010/main" val="92777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6"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7504" y="188640"/>
            <a:ext cx="8928992" cy="7109639"/>
          </a:xfrm>
          <a:prstGeom prst="rect">
            <a:avLst/>
          </a:prstGeom>
          <a:noFill/>
        </p:spPr>
        <p:txBody>
          <a:bodyPr wrap="square" rtlCol="1">
            <a:spAutoFit/>
          </a:bodyPr>
          <a:lstStyle/>
          <a:p>
            <a:r>
              <a:rPr lang="ar-SA" sz="2400" dirty="0" smtClean="0"/>
              <a:t>وبدءاً من عام </a:t>
            </a:r>
            <a:r>
              <a:rPr lang="ar-SA" sz="2400" dirty="0" smtClean="0">
                <a:solidFill>
                  <a:srgbClr val="FF0000"/>
                </a:solidFill>
              </a:rPr>
              <a:t>1375 هـ </a:t>
            </a:r>
            <a:r>
              <a:rPr lang="ar-SA" sz="2400" dirty="0" smtClean="0"/>
              <a:t>أُدخلت برامج المنوعات , والبرامج التمثيلية و</a:t>
            </a:r>
          </a:p>
          <a:p>
            <a:endParaRPr lang="ar-SA" sz="2400" dirty="0"/>
          </a:p>
          <a:p>
            <a:r>
              <a:rPr lang="ar-SA" sz="2400" dirty="0" smtClean="0"/>
              <a:t>الترفيهية , وبرامج المسابقات ,وخلال هذه الفترة , يلحظ الفارق بين ما</a:t>
            </a:r>
          </a:p>
          <a:p>
            <a:endParaRPr lang="ar-SA" sz="2400" dirty="0"/>
          </a:p>
          <a:p>
            <a:r>
              <a:rPr lang="ar-SA" sz="2400" dirty="0" smtClean="0"/>
              <a:t>كانت عليه من جفاف وبين ما أصبحت عليه من تنوع.</a:t>
            </a:r>
          </a:p>
          <a:p>
            <a:endParaRPr lang="ar-SA" sz="2400" dirty="0"/>
          </a:p>
          <a:p>
            <a:endParaRPr lang="ar-SA" sz="2400" dirty="0" smtClean="0"/>
          </a:p>
          <a:p>
            <a:r>
              <a:rPr lang="ar-SA" sz="2400" dirty="0" smtClean="0"/>
              <a:t>أثبتت الإذاعة السعودية وجودها فازداد نموها وتوسعها حتى غطت </a:t>
            </a:r>
          </a:p>
          <a:p>
            <a:endParaRPr lang="ar-SA" sz="2400" dirty="0"/>
          </a:p>
          <a:p>
            <a:r>
              <a:rPr lang="ar-SA" sz="2400" dirty="0" smtClean="0"/>
              <a:t>الكثير من الإذاعات والبرامج جميع أنحاء المملكة من محطات جدة </a:t>
            </a:r>
          </a:p>
          <a:p>
            <a:endParaRPr lang="ar-SA" sz="2400" dirty="0"/>
          </a:p>
          <a:p>
            <a:r>
              <a:rPr lang="ar-SA" sz="2400" dirty="0" smtClean="0"/>
              <a:t>والرياض وبعدة لغات , ويعد العام </a:t>
            </a:r>
            <a:r>
              <a:rPr lang="ar-SA" sz="2400" dirty="0" smtClean="0">
                <a:solidFill>
                  <a:srgbClr val="FF0000"/>
                </a:solidFill>
              </a:rPr>
              <a:t>1381 هـ </a:t>
            </a:r>
            <a:r>
              <a:rPr lang="ar-SA" sz="2400" dirty="0" smtClean="0"/>
              <a:t>بداية لانطلاق العصر الذهبي </a:t>
            </a:r>
          </a:p>
          <a:p>
            <a:endParaRPr lang="ar-SA" sz="2400" dirty="0"/>
          </a:p>
          <a:p>
            <a:r>
              <a:rPr lang="ar-SA" sz="2400" dirty="0" smtClean="0"/>
              <a:t>للإذاعة السعودية كما يصفها الإذاعي </a:t>
            </a:r>
            <a:r>
              <a:rPr lang="ar-SA" sz="2400" dirty="0" smtClean="0">
                <a:solidFill>
                  <a:srgbClr val="FF0000"/>
                </a:solidFill>
              </a:rPr>
              <a:t>بدر كريم </a:t>
            </a:r>
            <a:r>
              <a:rPr lang="ar-SA" sz="2400" dirty="0" smtClean="0"/>
              <a:t>منوهاً لملامح تطورها  و</a:t>
            </a:r>
          </a:p>
          <a:p>
            <a:endParaRPr lang="ar-SA" sz="2400" dirty="0"/>
          </a:p>
          <a:p>
            <a:r>
              <a:rPr lang="ar-SA" sz="2400" dirty="0" smtClean="0"/>
              <a:t>التي نجملها في الآتي :</a:t>
            </a:r>
          </a:p>
          <a:p>
            <a:endParaRPr lang="ar-SA" sz="2400" dirty="0"/>
          </a:p>
          <a:p>
            <a:r>
              <a:rPr lang="ar-SA" sz="2400" dirty="0" smtClean="0">
                <a:solidFill>
                  <a:srgbClr val="FF0000"/>
                </a:solidFill>
              </a:rPr>
              <a:t>1) </a:t>
            </a:r>
            <a:r>
              <a:rPr lang="ar-SA" sz="2400" dirty="0" smtClean="0">
                <a:solidFill>
                  <a:schemeClr val="tx1">
                    <a:lumMod val="95000"/>
                    <a:lumOff val="5000"/>
                  </a:schemeClr>
                </a:solidFill>
              </a:rPr>
              <a:t>زيادة ساعات البث الإذاعي من 7 ساعات إلى 17 ساعة .</a:t>
            </a:r>
          </a:p>
          <a:p>
            <a:endParaRPr lang="ar-SA" sz="2400" dirty="0"/>
          </a:p>
        </p:txBody>
      </p:sp>
      <p:sp>
        <p:nvSpPr>
          <p:cNvPr id="3" name="سهم إلى اليسار واليمين 2"/>
          <p:cNvSpPr/>
          <p:nvPr/>
        </p:nvSpPr>
        <p:spPr>
          <a:xfrm>
            <a:off x="2339752" y="2204864"/>
            <a:ext cx="5688632" cy="648072"/>
          </a:xfrm>
          <a:prstGeom prst="leftRightArrow">
            <a:avLst/>
          </a:prstGeom>
          <a:solidFill>
            <a:srgbClr val="FFFF00"/>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smtClean="0">
                <a:solidFill>
                  <a:srgbClr val="FF0000"/>
                </a:solidFill>
              </a:rPr>
              <a:t>بداية العصر الذهبي للإذاعة السعودية</a:t>
            </a:r>
            <a:endParaRPr lang="ar-SA" sz="2400" dirty="0">
              <a:solidFill>
                <a:srgbClr val="FF0000"/>
              </a:solidFill>
            </a:endParaRPr>
          </a:p>
        </p:txBody>
      </p:sp>
    </p:spTree>
    <p:extLst>
      <p:ext uri="{BB962C8B-B14F-4D97-AF65-F5344CB8AC3E}">
        <p14:creationId xmlns:p14="http://schemas.microsoft.com/office/powerpoint/2010/main" val="23429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3"/>
                                        </p:tgtEl>
                                        <p:attrNameLst>
                                          <p:attrName>ppt_x</p:attrName>
                                          <p:attrName>ppt_y</p:attrName>
                                        </p:attrNameLst>
                                      </p:cBhvr>
                                    </p:animMotion>
                                  </p:childTnLst>
                                </p:cTn>
                              </p:par>
                              <p:par>
                                <p:cTn id="7" presetID="26" presetClass="emph" presetSubtype="0" fill="hold" grpId="0" nodeType="withEffect">
                                  <p:stCondLst>
                                    <p:cond delay="0"/>
                                  </p:stCondLst>
                                  <p:childTnLst>
                                    <p:animEffect transition="out" filter="fade">
                                      <p:cBhvr>
                                        <p:cTn id="8" dur="500" tmFilter="0, 0; .2, .5; .8, .5; 1, 0"/>
                                        <p:tgtEl>
                                          <p:spTgt spid="2"/>
                                        </p:tgtEl>
                                      </p:cBhvr>
                                    </p:animEffect>
                                    <p:animScale>
                                      <p:cBhvr>
                                        <p:cTn id="9"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2115" y="188640"/>
            <a:ext cx="9144000" cy="6740307"/>
          </a:xfrm>
          <a:prstGeom prst="rect">
            <a:avLst/>
          </a:prstGeom>
          <a:noFill/>
        </p:spPr>
        <p:txBody>
          <a:bodyPr wrap="square" rtlCol="1">
            <a:spAutoFit/>
          </a:bodyPr>
          <a:lstStyle/>
          <a:p>
            <a:r>
              <a:rPr lang="ar-SA" sz="2400" dirty="0" smtClean="0">
                <a:solidFill>
                  <a:srgbClr val="FF0000"/>
                </a:solidFill>
              </a:rPr>
              <a:t>2)</a:t>
            </a:r>
            <a:r>
              <a:rPr lang="ar-SA" sz="2400" dirty="0" smtClean="0">
                <a:solidFill>
                  <a:schemeClr val="tx1">
                    <a:lumMod val="95000"/>
                    <a:lumOff val="5000"/>
                  </a:schemeClr>
                </a:solidFill>
              </a:rPr>
              <a:t>التوازن بين فئات ونوعيات البرامج (منوعات , شعبية , مقابلات , ندوات ,</a:t>
            </a:r>
          </a:p>
          <a:p>
            <a:endParaRPr lang="ar-SA" sz="2400" dirty="0">
              <a:solidFill>
                <a:schemeClr val="tx1">
                  <a:lumMod val="95000"/>
                  <a:lumOff val="5000"/>
                </a:schemeClr>
              </a:solidFill>
            </a:endParaRPr>
          </a:p>
          <a:p>
            <a:r>
              <a:rPr lang="ar-SA" sz="2400" dirty="0" smtClean="0">
                <a:solidFill>
                  <a:schemeClr val="tx1">
                    <a:lumMod val="95000"/>
                    <a:lumOff val="5000"/>
                  </a:schemeClr>
                </a:solidFill>
              </a:rPr>
              <a:t>ثقافية ) </a:t>
            </a:r>
          </a:p>
          <a:p>
            <a:r>
              <a:rPr lang="ar-SA" sz="2400" dirty="0" smtClean="0">
                <a:solidFill>
                  <a:srgbClr val="FF0000"/>
                </a:solidFill>
              </a:rPr>
              <a:t>3)</a:t>
            </a:r>
            <a:r>
              <a:rPr lang="ar-SA" sz="2400" dirty="0" smtClean="0">
                <a:solidFill>
                  <a:schemeClr val="tx1">
                    <a:lumMod val="95000"/>
                    <a:lumOff val="5000"/>
                  </a:schemeClr>
                </a:solidFill>
              </a:rPr>
              <a:t>ظهور صوت المرأة السعودية, في البرامج الخاصة بالمرأة و الطفل والتمثيليات الإذاعية</a:t>
            </a:r>
          </a:p>
          <a:p>
            <a:endParaRPr lang="ar-SA" sz="2400" dirty="0" smtClean="0">
              <a:solidFill>
                <a:schemeClr val="tx1">
                  <a:lumMod val="95000"/>
                  <a:lumOff val="5000"/>
                </a:schemeClr>
              </a:solidFill>
            </a:endParaRPr>
          </a:p>
          <a:p>
            <a:r>
              <a:rPr lang="ar-SA" sz="2400" dirty="0" smtClean="0">
                <a:solidFill>
                  <a:srgbClr val="FF0000"/>
                </a:solidFill>
              </a:rPr>
              <a:t>4)</a:t>
            </a:r>
            <a:r>
              <a:rPr lang="ar-SA" sz="2400" dirty="0" smtClean="0">
                <a:solidFill>
                  <a:schemeClr val="tx1">
                    <a:lumMod val="95000"/>
                    <a:lumOff val="5000"/>
                  </a:schemeClr>
                </a:solidFill>
              </a:rPr>
              <a:t>استقرار وثبات الأغنية على خريطة وهيكل الإذاعة.</a:t>
            </a:r>
          </a:p>
          <a:p>
            <a:endParaRPr lang="ar-SA" sz="2400" dirty="0" smtClean="0">
              <a:solidFill>
                <a:schemeClr val="tx1">
                  <a:lumMod val="95000"/>
                  <a:lumOff val="5000"/>
                </a:schemeClr>
              </a:solidFill>
            </a:endParaRPr>
          </a:p>
          <a:p>
            <a:r>
              <a:rPr lang="ar-SA" sz="2400" dirty="0" smtClean="0">
                <a:solidFill>
                  <a:srgbClr val="FF0000"/>
                </a:solidFill>
              </a:rPr>
              <a:t>5) </a:t>
            </a:r>
            <a:r>
              <a:rPr lang="ar-SA" sz="2400" dirty="0" smtClean="0">
                <a:solidFill>
                  <a:schemeClr val="tx1">
                    <a:lumMod val="95000"/>
                    <a:lumOff val="5000"/>
                  </a:schemeClr>
                </a:solidFill>
              </a:rPr>
              <a:t>إنشاء إذاعة (نداء الإسلام) من مكة عام </a:t>
            </a:r>
            <a:r>
              <a:rPr lang="ar-SA" sz="2400" dirty="0" smtClean="0">
                <a:solidFill>
                  <a:srgbClr val="FF0000"/>
                </a:solidFill>
              </a:rPr>
              <a:t>1381 هـ</a:t>
            </a:r>
          </a:p>
          <a:p>
            <a:endParaRPr lang="ar-SA" sz="2400" dirty="0" smtClean="0">
              <a:solidFill>
                <a:schemeClr val="tx1">
                  <a:lumMod val="95000"/>
                  <a:lumOff val="5000"/>
                </a:schemeClr>
              </a:solidFill>
            </a:endParaRPr>
          </a:p>
          <a:p>
            <a:r>
              <a:rPr lang="ar-SA" sz="2400" dirty="0" smtClean="0">
                <a:solidFill>
                  <a:srgbClr val="FF0000"/>
                </a:solidFill>
              </a:rPr>
              <a:t>6)</a:t>
            </a:r>
            <a:r>
              <a:rPr lang="ar-SA" sz="2400" dirty="0" smtClean="0">
                <a:solidFill>
                  <a:schemeClr val="tx1">
                    <a:lumMod val="95000"/>
                    <a:lumOff val="5000"/>
                  </a:schemeClr>
                </a:solidFill>
              </a:rPr>
              <a:t>إنشاء إذاعة (الرياض) التي بدأت إرسالها </a:t>
            </a:r>
            <a:r>
              <a:rPr lang="ar-SA" sz="2400" dirty="0" smtClean="0">
                <a:solidFill>
                  <a:srgbClr val="FF0000"/>
                </a:solidFill>
              </a:rPr>
              <a:t>غرة رمضان 1384 هـ</a:t>
            </a:r>
            <a:r>
              <a:rPr lang="ar-SA" sz="2400" dirty="0">
                <a:solidFill>
                  <a:srgbClr val="FF0000"/>
                </a:solidFill>
              </a:rPr>
              <a:t> </a:t>
            </a:r>
            <a:r>
              <a:rPr lang="ar-SA" sz="2400" dirty="0" smtClean="0">
                <a:solidFill>
                  <a:schemeClr val="tx1">
                    <a:lumMod val="95000"/>
                    <a:lumOff val="5000"/>
                  </a:schemeClr>
                </a:solidFill>
              </a:rPr>
              <a:t>وبالتالي</a:t>
            </a:r>
            <a:r>
              <a:rPr lang="ar-SA" sz="2400" dirty="0" smtClean="0">
                <a:solidFill>
                  <a:srgbClr val="FF0000"/>
                </a:solidFill>
              </a:rPr>
              <a:t> </a:t>
            </a:r>
            <a:r>
              <a:rPr lang="ar-SA" sz="2400" dirty="0" smtClean="0">
                <a:solidFill>
                  <a:schemeClr val="tx1">
                    <a:lumMod val="95000"/>
                    <a:lumOff val="5000"/>
                  </a:schemeClr>
                </a:solidFill>
              </a:rPr>
              <a:t>أصبح هناك إذاعتنا تمثلان البرنامج العام أولاهما في جدة والثانية في الرياض</a:t>
            </a:r>
          </a:p>
          <a:p>
            <a:endParaRPr lang="ar-SA" sz="2400" dirty="0" smtClean="0">
              <a:solidFill>
                <a:schemeClr val="tx1">
                  <a:lumMod val="95000"/>
                  <a:lumOff val="5000"/>
                </a:schemeClr>
              </a:solidFill>
            </a:endParaRPr>
          </a:p>
          <a:p>
            <a:r>
              <a:rPr lang="ar-SA" sz="2400" dirty="0" smtClean="0">
                <a:solidFill>
                  <a:srgbClr val="FF0000"/>
                </a:solidFill>
              </a:rPr>
              <a:t>7) </a:t>
            </a:r>
            <a:r>
              <a:rPr lang="ar-SA" sz="2400" dirty="0" smtClean="0">
                <a:solidFill>
                  <a:schemeClr val="tx1">
                    <a:lumMod val="95000"/>
                    <a:lumOff val="5000"/>
                  </a:schemeClr>
                </a:solidFill>
              </a:rPr>
              <a:t>بث برنامج باللغة الإنكليزية من إذاعة جدة لأول مرة( </a:t>
            </a:r>
            <a:r>
              <a:rPr lang="ar-SA" sz="2400" dirty="0" smtClean="0">
                <a:solidFill>
                  <a:srgbClr val="FF0000"/>
                </a:solidFill>
              </a:rPr>
              <a:t>شعبان</a:t>
            </a:r>
            <a:r>
              <a:rPr lang="ar-SA" sz="2400" dirty="0" smtClean="0">
                <a:solidFill>
                  <a:schemeClr val="tx1">
                    <a:lumMod val="95000"/>
                    <a:lumOff val="5000"/>
                  </a:schemeClr>
                </a:solidFill>
              </a:rPr>
              <a:t> </a:t>
            </a:r>
            <a:r>
              <a:rPr lang="ar-SA" sz="2400" dirty="0" smtClean="0">
                <a:solidFill>
                  <a:srgbClr val="FF0000"/>
                </a:solidFill>
              </a:rPr>
              <a:t>1384 هـ</a:t>
            </a:r>
            <a:r>
              <a:rPr lang="ar-SA" sz="2400" dirty="0" smtClean="0">
                <a:solidFill>
                  <a:schemeClr val="tx1">
                    <a:lumMod val="95000"/>
                    <a:lumOff val="5000"/>
                  </a:schemeClr>
                </a:solidFill>
              </a:rPr>
              <a:t>)</a:t>
            </a:r>
          </a:p>
          <a:p>
            <a:r>
              <a:rPr lang="ar-SA" sz="2400" dirty="0" smtClean="0">
                <a:solidFill>
                  <a:schemeClr val="tx1">
                    <a:lumMod val="95000"/>
                    <a:lumOff val="5000"/>
                  </a:schemeClr>
                </a:solidFill>
              </a:rPr>
              <a:t>ونظيره من إذاعة الرياض عام </a:t>
            </a:r>
            <a:r>
              <a:rPr lang="ar-SA" sz="2400" dirty="0" smtClean="0">
                <a:solidFill>
                  <a:srgbClr val="FF0000"/>
                </a:solidFill>
              </a:rPr>
              <a:t>(1388هـ) </a:t>
            </a:r>
            <a:r>
              <a:rPr lang="ar-SA" sz="2400" dirty="0" smtClean="0">
                <a:solidFill>
                  <a:schemeClr val="tx1">
                    <a:lumMod val="95000"/>
                    <a:lumOff val="5000"/>
                  </a:schemeClr>
                </a:solidFill>
              </a:rPr>
              <a:t>ومن قم بث برنامج باللغة الفرنسية من الإذاعتين كذلك.</a:t>
            </a:r>
          </a:p>
          <a:p>
            <a:endParaRPr lang="ar-SA" sz="2400" dirty="0" smtClean="0">
              <a:solidFill>
                <a:schemeClr val="tx1">
                  <a:lumMod val="95000"/>
                  <a:lumOff val="5000"/>
                </a:schemeClr>
              </a:solidFill>
            </a:endParaRPr>
          </a:p>
        </p:txBody>
      </p:sp>
    </p:spTree>
    <p:extLst>
      <p:ext uri="{BB962C8B-B14F-4D97-AF65-F5344CB8AC3E}">
        <p14:creationId xmlns:p14="http://schemas.microsoft.com/office/powerpoint/2010/main" val="49231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6300192" y="0"/>
            <a:ext cx="2843808" cy="1196752"/>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smtClean="0">
                <a:solidFill>
                  <a:srgbClr val="FF0000"/>
                </a:solidFill>
              </a:rPr>
              <a:t>إذاعة الرياض (توحيد        البث من جدة  والرياض)           </a:t>
            </a:r>
            <a:endParaRPr lang="ar-SA" sz="2400" dirty="0">
              <a:solidFill>
                <a:srgbClr val="FF0000"/>
              </a:solidFill>
            </a:endParaRPr>
          </a:p>
        </p:txBody>
      </p:sp>
      <p:sp>
        <p:nvSpPr>
          <p:cNvPr id="6" name="مربع نص 5"/>
          <p:cNvSpPr txBox="1"/>
          <p:nvPr/>
        </p:nvSpPr>
        <p:spPr>
          <a:xfrm>
            <a:off x="0" y="0"/>
            <a:ext cx="6300192" cy="1569660"/>
          </a:xfrm>
          <a:prstGeom prst="rect">
            <a:avLst/>
          </a:prstGeom>
          <a:noFill/>
        </p:spPr>
        <p:txBody>
          <a:bodyPr wrap="square" rtlCol="1">
            <a:spAutoFit/>
          </a:bodyPr>
          <a:lstStyle/>
          <a:p>
            <a:r>
              <a:rPr lang="ar-SA" sz="2400" dirty="0" smtClean="0">
                <a:solidFill>
                  <a:schemeClr val="tx1">
                    <a:lumMod val="95000"/>
                    <a:lumOff val="5000"/>
                  </a:schemeClr>
                </a:solidFill>
              </a:rPr>
              <a:t>استمرّ الإرسال الإذاعي من جدة لعام  </a:t>
            </a:r>
            <a:r>
              <a:rPr lang="ar-SA" sz="2400" dirty="0" smtClean="0">
                <a:solidFill>
                  <a:srgbClr val="FF0000"/>
                </a:solidFill>
              </a:rPr>
              <a:t>1384 هـ</a:t>
            </a:r>
          </a:p>
          <a:p>
            <a:endParaRPr lang="ar-SA" sz="2400" dirty="0">
              <a:solidFill>
                <a:schemeClr val="tx1">
                  <a:lumMod val="95000"/>
                  <a:lumOff val="5000"/>
                </a:schemeClr>
              </a:solidFill>
            </a:endParaRPr>
          </a:p>
          <a:p>
            <a:r>
              <a:rPr lang="ar-SA" sz="2400" dirty="0" smtClean="0">
                <a:solidFill>
                  <a:schemeClr val="tx1">
                    <a:lumMod val="95000"/>
                    <a:lumOff val="5000"/>
                  </a:schemeClr>
                </a:solidFill>
              </a:rPr>
              <a:t>وفي عام </a:t>
            </a:r>
            <a:r>
              <a:rPr lang="ar-SA" sz="2400" dirty="0" smtClean="0">
                <a:solidFill>
                  <a:srgbClr val="FF0000"/>
                </a:solidFill>
              </a:rPr>
              <a:t>1383 هـ </a:t>
            </a:r>
            <a:r>
              <a:rPr lang="ar-SA" sz="2400" dirty="0" smtClean="0">
                <a:solidFill>
                  <a:schemeClr val="tx1">
                    <a:lumMod val="95000"/>
                    <a:lumOff val="5000"/>
                  </a:schemeClr>
                </a:solidFill>
              </a:rPr>
              <a:t>اكتمل تأسيس 4 استديوهات </a:t>
            </a:r>
          </a:p>
          <a:p>
            <a:endParaRPr lang="ar-SA" sz="2400" dirty="0">
              <a:solidFill>
                <a:schemeClr val="tx1">
                  <a:lumMod val="95000"/>
                  <a:lumOff val="5000"/>
                </a:schemeClr>
              </a:solidFill>
            </a:endParaRPr>
          </a:p>
        </p:txBody>
      </p:sp>
      <p:sp>
        <p:nvSpPr>
          <p:cNvPr id="8" name="مربع نص 7"/>
          <p:cNvSpPr txBox="1"/>
          <p:nvPr/>
        </p:nvSpPr>
        <p:spPr>
          <a:xfrm>
            <a:off x="0" y="1196752"/>
            <a:ext cx="9036496" cy="4524315"/>
          </a:xfrm>
          <a:prstGeom prst="rect">
            <a:avLst/>
          </a:prstGeom>
          <a:noFill/>
        </p:spPr>
        <p:txBody>
          <a:bodyPr wrap="square" rtlCol="1">
            <a:spAutoFit/>
          </a:bodyPr>
          <a:lstStyle/>
          <a:p>
            <a:endParaRPr lang="ar-SA" sz="2400" dirty="0" smtClean="0">
              <a:solidFill>
                <a:schemeClr val="tx1">
                  <a:lumMod val="95000"/>
                  <a:lumOff val="5000"/>
                </a:schemeClr>
              </a:solidFill>
            </a:endParaRPr>
          </a:p>
          <a:p>
            <a:r>
              <a:rPr lang="ar-SA" sz="2400" dirty="0" smtClean="0">
                <a:solidFill>
                  <a:schemeClr val="tx1">
                    <a:lumMod val="95000"/>
                    <a:lumOff val="5000"/>
                  </a:schemeClr>
                </a:solidFill>
              </a:rPr>
              <a:t>لإذاعة الرياض. وفي عام </a:t>
            </a:r>
            <a:r>
              <a:rPr lang="ar-SA" sz="2400" dirty="0" smtClean="0">
                <a:solidFill>
                  <a:srgbClr val="FF0000"/>
                </a:solidFill>
              </a:rPr>
              <a:t>1384 هـ </a:t>
            </a:r>
            <a:r>
              <a:rPr lang="ar-SA" sz="2400" dirty="0" smtClean="0">
                <a:solidFill>
                  <a:srgbClr val="00B050"/>
                </a:solidFill>
              </a:rPr>
              <a:t>بدأ البث من إذاعة الرياض </a:t>
            </a:r>
            <a:r>
              <a:rPr lang="ar-SA" sz="2400" dirty="0" smtClean="0">
                <a:solidFill>
                  <a:schemeClr val="tx1">
                    <a:lumMod val="95000"/>
                    <a:lumOff val="5000"/>
                  </a:schemeClr>
                </a:solidFill>
              </a:rPr>
              <a:t>, وبذلك </a:t>
            </a:r>
          </a:p>
          <a:p>
            <a:endParaRPr lang="ar-SA" sz="2400" dirty="0">
              <a:solidFill>
                <a:schemeClr val="tx1">
                  <a:lumMod val="95000"/>
                  <a:lumOff val="5000"/>
                </a:schemeClr>
              </a:solidFill>
            </a:endParaRPr>
          </a:p>
          <a:p>
            <a:r>
              <a:rPr lang="ar-SA" sz="2400" dirty="0" smtClean="0">
                <a:solidFill>
                  <a:schemeClr val="tx1">
                    <a:lumMod val="95000"/>
                    <a:lumOff val="5000"/>
                  </a:schemeClr>
                </a:solidFill>
              </a:rPr>
              <a:t>أصبحت للمملكة إذاعتان.</a:t>
            </a:r>
          </a:p>
          <a:p>
            <a:endParaRPr lang="ar-SA" sz="2400" dirty="0">
              <a:solidFill>
                <a:schemeClr val="tx1">
                  <a:lumMod val="95000"/>
                  <a:lumOff val="5000"/>
                </a:schemeClr>
              </a:solidFill>
            </a:endParaRPr>
          </a:p>
          <a:p>
            <a:r>
              <a:rPr lang="ar-SA" sz="2400" dirty="0" smtClean="0">
                <a:solidFill>
                  <a:schemeClr val="tx1">
                    <a:lumMod val="95000"/>
                    <a:lumOff val="5000"/>
                  </a:schemeClr>
                </a:solidFill>
              </a:rPr>
              <a:t>وفي عام </a:t>
            </a:r>
            <a:r>
              <a:rPr lang="ar-SA" sz="2400" dirty="0" smtClean="0">
                <a:solidFill>
                  <a:srgbClr val="FF0000"/>
                </a:solidFill>
              </a:rPr>
              <a:t>1399 هـ </a:t>
            </a:r>
            <a:r>
              <a:rPr lang="ar-SA" sz="2400" dirty="0" smtClean="0">
                <a:solidFill>
                  <a:srgbClr val="00B050"/>
                </a:solidFill>
              </a:rPr>
              <a:t>تم</a:t>
            </a:r>
            <a:r>
              <a:rPr lang="ar-SA" sz="2400" dirty="0" smtClean="0">
                <a:solidFill>
                  <a:schemeClr val="tx1">
                    <a:lumMod val="95000"/>
                    <a:lumOff val="5000"/>
                  </a:schemeClr>
                </a:solidFill>
              </a:rPr>
              <a:t> </a:t>
            </a:r>
            <a:r>
              <a:rPr lang="ar-SA" sz="2400" dirty="0" smtClean="0">
                <a:solidFill>
                  <a:srgbClr val="00B050"/>
                </a:solidFill>
              </a:rPr>
              <a:t>توحيد إذاعتي جدة والرياض </a:t>
            </a:r>
            <a:r>
              <a:rPr lang="ar-SA" sz="2400" dirty="0" smtClean="0">
                <a:solidFill>
                  <a:schemeClr val="tx1">
                    <a:lumMod val="95000"/>
                    <a:lumOff val="5000"/>
                  </a:schemeClr>
                </a:solidFill>
              </a:rPr>
              <a:t>تحت مسمى البرنامج</a:t>
            </a:r>
          </a:p>
          <a:p>
            <a:endParaRPr lang="ar-SA" sz="2400" dirty="0">
              <a:solidFill>
                <a:schemeClr val="tx1">
                  <a:lumMod val="95000"/>
                  <a:lumOff val="5000"/>
                </a:schemeClr>
              </a:solidFill>
            </a:endParaRPr>
          </a:p>
          <a:p>
            <a:r>
              <a:rPr lang="ar-SA" sz="2400" dirty="0" smtClean="0">
                <a:solidFill>
                  <a:schemeClr val="tx1">
                    <a:lumMod val="95000"/>
                    <a:lumOff val="5000"/>
                  </a:schemeClr>
                </a:solidFill>
              </a:rPr>
              <a:t>العام. وفي عام </a:t>
            </a:r>
            <a:r>
              <a:rPr lang="ar-SA" sz="2400" dirty="0" smtClean="0">
                <a:solidFill>
                  <a:srgbClr val="FF0000"/>
                </a:solidFill>
              </a:rPr>
              <a:t>1403 هـ </a:t>
            </a:r>
            <a:r>
              <a:rPr lang="ar-SA" sz="2400" dirty="0" smtClean="0">
                <a:solidFill>
                  <a:srgbClr val="00B050"/>
                </a:solidFill>
              </a:rPr>
              <a:t>فُصل الإرسال المشترك </a:t>
            </a:r>
            <a:r>
              <a:rPr lang="ar-SA" sz="2400" dirty="0" smtClean="0">
                <a:solidFill>
                  <a:schemeClr val="tx1">
                    <a:lumMod val="95000"/>
                    <a:lumOff val="5000"/>
                  </a:schemeClr>
                </a:solidFill>
              </a:rPr>
              <a:t>وأصبحت إذاعة الرياض </a:t>
            </a:r>
          </a:p>
          <a:p>
            <a:endParaRPr lang="ar-SA" sz="2400" dirty="0">
              <a:solidFill>
                <a:schemeClr val="tx1">
                  <a:lumMod val="95000"/>
                  <a:lumOff val="5000"/>
                </a:schemeClr>
              </a:solidFill>
            </a:endParaRPr>
          </a:p>
          <a:p>
            <a:r>
              <a:rPr lang="ar-SA" sz="2400" dirty="0" smtClean="0">
                <a:solidFill>
                  <a:schemeClr val="tx1">
                    <a:lumMod val="95000"/>
                    <a:lumOff val="5000"/>
                  </a:schemeClr>
                </a:solidFill>
              </a:rPr>
              <a:t>تبث برامجها تحت مسمى </a:t>
            </a:r>
            <a:r>
              <a:rPr lang="ar-SA" sz="2400" dirty="0" smtClean="0">
                <a:solidFill>
                  <a:srgbClr val="00B050"/>
                </a:solidFill>
              </a:rPr>
              <a:t>(البرنامج العام).</a:t>
            </a:r>
          </a:p>
          <a:p>
            <a:endParaRPr lang="ar-SA" sz="2400" dirty="0">
              <a:solidFill>
                <a:schemeClr val="tx1">
                  <a:lumMod val="95000"/>
                  <a:lumOff val="5000"/>
                </a:schemeClr>
              </a:solidFill>
            </a:endParaRPr>
          </a:p>
          <a:p>
            <a:r>
              <a:rPr lang="ar-SA" sz="2400" dirty="0" smtClean="0">
                <a:solidFill>
                  <a:schemeClr val="tx1">
                    <a:lumMod val="95000"/>
                    <a:lumOff val="5000"/>
                  </a:schemeClr>
                </a:solidFill>
              </a:rPr>
              <a:t>وإذاعة جدة ترسل برامجها تحت مسمى </a:t>
            </a:r>
            <a:r>
              <a:rPr lang="ar-SA" sz="2400" dirty="0" smtClean="0">
                <a:solidFill>
                  <a:srgbClr val="00B050"/>
                </a:solidFill>
              </a:rPr>
              <a:t>(البرنامج الثاني)</a:t>
            </a:r>
            <a:endParaRPr lang="ar-SA" sz="2400" dirty="0">
              <a:solidFill>
                <a:srgbClr val="00B050"/>
              </a:solidFill>
            </a:endParaRPr>
          </a:p>
        </p:txBody>
      </p:sp>
    </p:spTree>
    <p:extLst>
      <p:ext uri="{BB962C8B-B14F-4D97-AF65-F5344CB8AC3E}">
        <p14:creationId xmlns:p14="http://schemas.microsoft.com/office/powerpoint/2010/main" val="258949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3874" y="2331707"/>
            <a:ext cx="8581195" cy="1938992"/>
          </a:xfrm>
          <a:prstGeom prst="rect">
            <a:avLst/>
          </a:prstGeom>
          <a:noFill/>
        </p:spPr>
        <p:txBody>
          <a:bodyPr wrap="none" lIns="91440" tIns="45720" rIns="91440" bIns="45720">
            <a:spAutoFit/>
          </a:bodyPr>
          <a:lstStyle/>
          <a:p>
            <a:pPr algn="ctr" rtl="0"/>
            <a:r>
              <a:rPr lang="ar-SA" sz="6600" b="1" dirty="0" smtClean="0">
                <a:ln w="12700">
                  <a:solidFill>
                    <a:srgbClr val="B71E42"/>
                  </a:solidFill>
                  <a:prstDash val="solid"/>
                </a:ln>
                <a:pattFill prst="pct50">
                  <a:fgClr>
                    <a:srgbClr val="B71E42"/>
                  </a:fgClr>
                  <a:bgClr>
                    <a:srgbClr val="B71E42">
                      <a:lumMod val="20000"/>
                      <a:lumOff val="80000"/>
                    </a:srgbClr>
                  </a:bgClr>
                </a:pattFill>
                <a:effectLst>
                  <a:outerShdw dist="38100" dir="2640000" algn="bl" rotWithShape="0">
                    <a:srgbClr val="B71E42"/>
                  </a:outerShdw>
                </a:effectLst>
                <a:latin typeface="Al Nile" charset="-78"/>
                <a:ea typeface="Al Nile" charset="-78"/>
                <a:cs typeface="Al Nile" charset="-78"/>
              </a:rPr>
              <a:t>صندوق عجيب يكتسح العالم !!</a:t>
            </a:r>
            <a:endParaRPr lang="en-US" sz="6600" b="1" dirty="0" smtClean="0">
              <a:ln w="12700">
                <a:solidFill>
                  <a:srgbClr val="B71E42"/>
                </a:solidFill>
                <a:prstDash val="solid"/>
              </a:ln>
              <a:pattFill prst="pct50">
                <a:fgClr>
                  <a:srgbClr val="B71E42"/>
                </a:fgClr>
                <a:bgClr>
                  <a:srgbClr val="B71E42">
                    <a:lumMod val="20000"/>
                    <a:lumOff val="80000"/>
                  </a:srgbClr>
                </a:bgClr>
              </a:pattFill>
              <a:effectLst>
                <a:outerShdw dist="38100" dir="2640000" algn="bl" rotWithShape="0">
                  <a:srgbClr val="B71E42"/>
                </a:outerShdw>
              </a:effectLst>
              <a:latin typeface="Al Nile" charset="-78"/>
              <a:ea typeface="Al Nile" charset="-78"/>
              <a:cs typeface="Al Nile" charset="-78"/>
            </a:endParaRPr>
          </a:p>
          <a:p>
            <a:pPr algn="ctr" rtl="0"/>
            <a:endParaRPr lang="ar-SA" sz="5400" b="1" dirty="0">
              <a:ln w="12700">
                <a:solidFill>
                  <a:srgbClr val="B71E42"/>
                </a:solidFill>
                <a:prstDash val="solid"/>
              </a:ln>
              <a:pattFill prst="pct50">
                <a:fgClr>
                  <a:srgbClr val="B71E42"/>
                </a:fgClr>
                <a:bgClr>
                  <a:srgbClr val="B71E42">
                    <a:lumMod val="20000"/>
                    <a:lumOff val="80000"/>
                  </a:srgbClr>
                </a:bgClr>
              </a:pattFill>
              <a:effectLst>
                <a:outerShdw dist="38100" dir="2640000" algn="bl" rotWithShape="0">
                  <a:srgbClr val="B71E42"/>
                </a:outerShdw>
              </a:effectLs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9" y="3813499"/>
            <a:ext cx="2438400" cy="3251200"/>
          </a:xfrm>
          <a:prstGeom prst="rect">
            <a:avLst/>
          </a:prstGeom>
        </p:spPr>
      </p:pic>
    </p:spTree>
    <p:extLst>
      <p:ext uri="{BB962C8B-B14F-4D97-AF65-F5344CB8AC3E}">
        <p14:creationId xmlns:p14="http://schemas.microsoft.com/office/powerpoint/2010/main" val="73993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660232" y="0"/>
            <a:ext cx="2483768" cy="105273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smtClean="0">
                <a:solidFill>
                  <a:srgbClr val="FF0000"/>
                </a:solidFill>
              </a:rPr>
              <a:t>إذاعة البرنامج التالي</a:t>
            </a:r>
            <a:endParaRPr lang="ar-SA" sz="2400" dirty="0">
              <a:solidFill>
                <a:srgbClr val="FF0000"/>
              </a:solidFill>
            </a:endParaRPr>
          </a:p>
        </p:txBody>
      </p:sp>
      <p:sp>
        <p:nvSpPr>
          <p:cNvPr id="3" name="مربع نص 2"/>
          <p:cNvSpPr txBox="1"/>
          <p:nvPr/>
        </p:nvSpPr>
        <p:spPr>
          <a:xfrm>
            <a:off x="0" y="116632"/>
            <a:ext cx="6660232" cy="1200329"/>
          </a:xfrm>
          <a:prstGeom prst="rect">
            <a:avLst/>
          </a:prstGeom>
          <a:noFill/>
        </p:spPr>
        <p:txBody>
          <a:bodyPr wrap="square" rtlCol="1">
            <a:spAutoFit/>
          </a:bodyPr>
          <a:lstStyle/>
          <a:p>
            <a:r>
              <a:rPr lang="ar-SA" sz="2400" dirty="0" smtClean="0">
                <a:solidFill>
                  <a:schemeClr val="tx1">
                    <a:lumMod val="95000"/>
                    <a:lumOff val="5000"/>
                  </a:schemeClr>
                </a:solidFill>
              </a:rPr>
              <a:t>تعد إذاعة البرنامج الثاني من جدة امتداد للإذاعة </a:t>
            </a:r>
          </a:p>
          <a:p>
            <a:endParaRPr lang="ar-SA" sz="2400" dirty="0" smtClean="0">
              <a:solidFill>
                <a:schemeClr val="tx1">
                  <a:lumMod val="95000"/>
                  <a:lumOff val="5000"/>
                </a:schemeClr>
              </a:solidFill>
            </a:endParaRPr>
          </a:p>
          <a:p>
            <a:r>
              <a:rPr lang="ar-SA" sz="2400" dirty="0" smtClean="0">
                <a:solidFill>
                  <a:schemeClr val="tx1">
                    <a:lumMod val="95000"/>
                    <a:lumOff val="5000"/>
                  </a:schemeClr>
                </a:solidFill>
              </a:rPr>
              <a:t>السعودية الأولى منذ نشأتها عام </a:t>
            </a:r>
            <a:r>
              <a:rPr lang="ar-SA" sz="2400" dirty="0" smtClean="0">
                <a:solidFill>
                  <a:srgbClr val="FF0000"/>
                </a:solidFill>
              </a:rPr>
              <a:t>1368 هـ </a:t>
            </a:r>
            <a:r>
              <a:rPr lang="ar-SA" sz="2400" dirty="0" smtClean="0">
                <a:solidFill>
                  <a:schemeClr val="tx1">
                    <a:lumMod val="95000"/>
                    <a:lumOff val="5000"/>
                  </a:schemeClr>
                </a:solidFill>
              </a:rPr>
              <a:t>فقد بدأت</a:t>
            </a:r>
            <a:endParaRPr lang="ar-SA" sz="2400" dirty="0">
              <a:solidFill>
                <a:schemeClr val="tx1">
                  <a:lumMod val="95000"/>
                  <a:lumOff val="5000"/>
                </a:schemeClr>
              </a:solidFill>
            </a:endParaRPr>
          </a:p>
        </p:txBody>
      </p:sp>
      <p:sp>
        <p:nvSpPr>
          <p:cNvPr id="4" name="مربع نص 3"/>
          <p:cNvSpPr txBox="1"/>
          <p:nvPr/>
        </p:nvSpPr>
        <p:spPr>
          <a:xfrm>
            <a:off x="0" y="1196752"/>
            <a:ext cx="9144000" cy="5262979"/>
          </a:xfrm>
          <a:prstGeom prst="rect">
            <a:avLst/>
          </a:prstGeom>
          <a:noFill/>
        </p:spPr>
        <p:txBody>
          <a:bodyPr wrap="square" rtlCol="1">
            <a:spAutoFit/>
          </a:bodyPr>
          <a:lstStyle/>
          <a:p>
            <a:endParaRPr lang="ar-SA" sz="2400" dirty="0" smtClean="0"/>
          </a:p>
          <a:p>
            <a:r>
              <a:rPr lang="ar-SA" sz="2400" dirty="0" smtClean="0"/>
              <a:t>الإذاعة من جدة وفي أستديوهاتها وعندما تأسست إذاعة البرنامج الثاني</a:t>
            </a:r>
          </a:p>
          <a:p>
            <a:endParaRPr lang="ar-SA" sz="2400" dirty="0"/>
          </a:p>
          <a:p>
            <a:r>
              <a:rPr lang="ar-SA" sz="2400" dirty="0" smtClean="0"/>
              <a:t>بمسماها الجديد ,كان يعني لها ذلك أن تظهر بتوجه جديد وخاصة أن فترة</a:t>
            </a:r>
          </a:p>
          <a:p>
            <a:endParaRPr lang="ar-SA" sz="2400" dirty="0"/>
          </a:p>
          <a:p>
            <a:r>
              <a:rPr lang="ar-SA" sz="2400" dirty="0" smtClean="0"/>
              <a:t>إنشائها أتت بوقت بدأ التلفزيون يسحب جمهور المستمعين من الراديو</a:t>
            </a:r>
          </a:p>
          <a:p>
            <a:endParaRPr lang="ar-SA" sz="2400" dirty="0"/>
          </a:p>
          <a:p>
            <a:r>
              <a:rPr lang="ar-SA" sz="2400" dirty="0" smtClean="0"/>
              <a:t>في جميع أنحاء العالم وكان ذلك بمثابة التحدي... وكان عليها أن تواجهه.</a:t>
            </a:r>
          </a:p>
          <a:p>
            <a:endParaRPr lang="ar-SA" sz="2400" dirty="0"/>
          </a:p>
          <a:p>
            <a:r>
              <a:rPr lang="ar-SA" sz="2400" dirty="0" smtClean="0">
                <a:solidFill>
                  <a:srgbClr val="92D050"/>
                </a:solidFill>
              </a:rPr>
              <a:t>أدخلت إذاعة البرنامج الثاني تنوعاً في برامجها يتلائم مع طبيعة التغيير </a:t>
            </a:r>
          </a:p>
          <a:p>
            <a:endParaRPr lang="ar-SA" sz="2400" dirty="0">
              <a:solidFill>
                <a:srgbClr val="92D050"/>
              </a:solidFill>
            </a:endParaRPr>
          </a:p>
          <a:p>
            <a:r>
              <a:rPr lang="ar-SA" sz="2400" dirty="0" smtClean="0">
                <a:solidFill>
                  <a:srgbClr val="92D050"/>
                </a:solidFill>
              </a:rPr>
              <a:t>في توجه الجمهور نتيجة تعدد الوسائل الجديدة ويشمل:</a:t>
            </a:r>
          </a:p>
          <a:p>
            <a:endParaRPr lang="ar-SA" sz="2400" dirty="0">
              <a:solidFill>
                <a:srgbClr val="92D050"/>
              </a:solidFill>
            </a:endParaRPr>
          </a:p>
          <a:p>
            <a:endParaRPr lang="ar-SA" sz="2400" dirty="0"/>
          </a:p>
        </p:txBody>
      </p:sp>
      <p:sp>
        <p:nvSpPr>
          <p:cNvPr id="9" name="سهم إلى اليمين 8"/>
          <p:cNvSpPr/>
          <p:nvPr/>
        </p:nvSpPr>
        <p:spPr>
          <a:xfrm rot="9345991">
            <a:off x="648433" y="5745411"/>
            <a:ext cx="1477904" cy="30457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9991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0"/>
            <a:ext cx="9144000" cy="6740307"/>
          </a:xfrm>
          <a:prstGeom prst="rect">
            <a:avLst/>
          </a:prstGeom>
          <a:noFill/>
        </p:spPr>
        <p:txBody>
          <a:bodyPr wrap="square" rtlCol="1">
            <a:spAutoFit/>
          </a:bodyPr>
          <a:lstStyle/>
          <a:p>
            <a:pPr marL="342900" indent="-342900">
              <a:buFont typeface="Arial" pitchFamily="34" charset="0"/>
              <a:buChar char="•"/>
            </a:pPr>
            <a:r>
              <a:rPr lang="ar-SA" sz="2400" dirty="0" smtClean="0"/>
              <a:t>البرامج الحوارية.</a:t>
            </a:r>
          </a:p>
          <a:p>
            <a:pPr marL="342900" indent="-342900">
              <a:buFont typeface="Arial" pitchFamily="34" charset="0"/>
              <a:buChar char="•"/>
            </a:pPr>
            <a:r>
              <a:rPr lang="ar-SA" sz="2400" dirty="0" smtClean="0"/>
              <a:t> اللقاءات المنقولة على الهواء.</a:t>
            </a:r>
          </a:p>
          <a:p>
            <a:pPr marL="342900" indent="-342900">
              <a:buFont typeface="Arial" pitchFamily="34" charset="0"/>
              <a:buChar char="•"/>
            </a:pPr>
            <a:r>
              <a:rPr lang="ar-SA" sz="2400" dirty="0" smtClean="0"/>
              <a:t>تفاعل المستمعين مباشرة مع المذيعين.</a:t>
            </a:r>
          </a:p>
          <a:p>
            <a:pPr marL="342900" indent="-342900">
              <a:buFont typeface="Arial" pitchFamily="34" charset="0"/>
              <a:buChar char="•"/>
            </a:pPr>
            <a:r>
              <a:rPr lang="ar-SA" sz="2400" dirty="0" smtClean="0"/>
              <a:t>تقارير على الهواء من شبكة مراسليها في داخل المملكة ومن الخارج</a:t>
            </a:r>
          </a:p>
          <a:p>
            <a:pPr marL="342900" indent="-342900">
              <a:buFont typeface="Arial" pitchFamily="34" charset="0"/>
              <a:buChar char="•"/>
            </a:pPr>
            <a:r>
              <a:rPr lang="ar-SA" sz="2400" dirty="0" smtClean="0"/>
              <a:t>برامج خفيفة..وبرامج خدمية</a:t>
            </a:r>
          </a:p>
          <a:p>
            <a:r>
              <a:rPr lang="ar-SA" sz="2400" dirty="0" smtClean="0"/>
              <a:t>ومن الملاحظ أن مثل هذه البرامج يمكن الإستماع إليها خارج المنزل وأثناء</a:t>
            </a:r>
          </a:p>
          <a:p>
            <a:endParaRPr lang="ar-SA" sz="2400" dirty="0"/>
          </a:p>
          <a:p>
            <a:r>
              <a:rPr lang="ar-SA" sz="2400" dirty="0" smtClean="0"/>
              <a:t>قيادة السيارة ولا تحتاج إلى ترتيب وقت للإستماع</a:t>
            </a:r>
            <a:r>
              <a:rPr lang="ar-SA" sz="2400" dirty="0"/>
              <a:t> </a:t>
            </a:r>
            <a:r>
              <a:rPr lang="ar-SA" sz="2400" dirty="0" smtClean="0"/>
              <a:t>ولعلّ ذلك كان بهدف </a:t>
            </a:r>
          </a:p>
          <a:p>
            <a:endParaRPr lang="ar-SA" sz="2400" dirty="0"/>
          </a:p>
          <a:p>
            <a:r>
              <a:rPr lang="ar-SA" sz="2400" dirty="0" smtClean="0"/>
              <a:t>الجمهور المستمع حتى خارج المنزل في وقت بدأت فيه الإذاعات في</a:t>
            </a:r>
          </a:p>
          <a:p>
            <a:endParaRPr lang="ar-SA" sz="2400" dirty="0"/>
          </a:p>
          <a:p>
            <a:r>
              <a:rPr lang="ar-SA" sz="2400" dirty="0" smtClean="0"/>
              <a:t>جميع بلدان العالم تشهد هروب المستمعين من الراديو إلى التلفزيون..</a:t>
            </a:r>
          </a:p>
          <a:p>
            <a:endParaRPr lang="ar-SA" sz="2400" dirty="0"/>
          </a:p>
          <a:p>
            <a:r>
              <a:rPr lang="ar-SA" sz="2400" dirty="0" smtClean="0"/>
              <a:t>ومن ثم بعد ذلك أي في السنوات الأولى من القرن الـ 21 بدأت مرحلة</a:t>
            </a:r>
          </a:p>
          <a:p>
            <a:endParaRPr lang="ar-SA" sz="2400" dirty="0"/>
          </a:p>
          <a:p>
            <a:r>
              <a:rPr lang="ar-SA" sz="2400" dirty="0" smtClean="0"/>
              <a:t>دخول الإذاعة إلى فضاء راديو الإنترنت لمتابعة ملاحقة المستمع خارج </a:t>
            </a:r>
          </a:p>
          <a:p>
            <a:endParaRPr lang="ar-SA" sz="2400" dirty="0"/>
          </a:p>
          <a:p>
            <a:r>
              <a:rPr lang="ar-SA" sz="2400" dirty="0" smtClean="0"/>
              <a:t>المنزل.</a:t>
            </a:r>
          </a:p>
        </p:txBody>
      </p:sp>
    </p:spTree>
    <p:extLst>
      <p:ext uri="{BB962C8B-B14F-4D97-AF65-F5344CB8AC3E}">
        <p14:creationId xmlns:p14="http://schemas.microsoft.com/office/powerpoint/2010/main" val="313399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B87002A-C454-4744-AC29-08AF5D39A193}"/>
              </a:ext>
            </a:extLst>
          </p:cNvPr>
          <p:cNvSpPr>
            <a:spLocks noGrp="1"/>
          </p:cNvSpPr>
          <p:nvPr>
            <p:ph type="ctrTitle"/>
          </p:nvPr>
        </p:nvSpPr>
        <p:spPr>
          <a:xfrm>
            <a:off x="1813336" y="2321169"/>
            <a:ext cx="6477805" cy="1022560"/>
          </a:xfrm>
        </p:spPr>
        <p:txBody>
          <a:bodyPr>
            <a:normAutofit/>
          </a:bodyPr>
          <a:lstStyle/>
          <a:p>
            <a:pPr algn="ctr"/>
            <a:r>
              <a:rPr lang="ar-SA" sz="6000" dirty="0"/>
              <a:t>خصائص الراديو </a:t>
            </a:r>
          </a:p>
        </p:txBody>
      </p:sp>
      <p:sp>
        <p:nvSpPr>
          <p:cNvPr id="3" name="عنوان فرعي 2">
            <a:extLst>
              <a:ext uri="{FF2B5EF4-FFF2-40B4-BE49-F238E27FC236}">
                <a16:creationId xmlns="" xmlns:a16="http://schemas.microsoft.com/office/drawing/2014/main" id="{D6EE4DD9-F591-3045-B6F6-0A769F84433C}"/>
              </a:ext>
            </a:extLst>
          </p:cNvPr>
          <p:cNvSpPr>
            <a:spLocks noGrp="1"/>
          </p:cNvSpPr>
          <p:nvPr>
            <p:ph type="subTitle" idx="1"/>
          </p:nvPr>
        </p:nvSpPr>
        <p:spPr/>
        <p:txBody>
          <a:bodyPr>
            <a:normAutofit fontScale="77500" lnSpcReduction="20000"/>
          </a:bodyPr>
          <a:lstStyle/>
          <a:p>
            <a:pPr algn="ctr"/>
            <a:r>
              <a:rPr lang="ar-SA" sz="3300" dirty="0"/>
              <a:t>تمتع الراديو بعدة خصائص مكنته طوال عقود من التميز على بقية وسائل الإعلام  و جعلته اكثر جماهيرية و تأثير </a:t>
            </a:r>
            <a:r>
              <a:rPr lang="ar-SA" dirty="0"/>
              <a:t>.</a:t>
            </a:r>
          </a:p>
          <a:p>
            <a:pPr algn="ctr"/>
            <a:endParaRPr lang="ar-SA" dirty="0"/>
          </a:p>
          <a:p>
            <a:pPr algn="ctr"/>
            <a:endParaRPr lang="ar-SA" dirty="0"/>
          </a:p>
          <a:p>
            <a:pPr algn="ctr"/>
            <a:endParaRPr lang="ar-SA" dirty="0"/>
          </a:p>
          <a:p>
            <a:pPr algn="ctr"/>
            <a:endParaRPr lang="ar-SA" dirty="0"/>
          </a:p>
          <a:p>
            <a:pPr algn="ctr"/>
            <a:endParaRPr lang="ar-SA" dirty="0"/>
          </a:p>
          <a:p>
            <a:pPr algn="ctr"/>
            <a:endParaRPr lang="ar-SA" dirty="0"/>
          </a:p>
          <a:p>
            <a:pPr algn="ctr"/>
            <a:endParaRPr lang="ar-SA" dirty="0"/>
          </a:p>
          <a:p>
            <a:pPr algn="ctr"/>
            <a:endParaRPr lang="ar-SA" dirty="0"/>
          </a:p>
          <a:p>
            <a:pPr algn="ctr"/>
            <a:endParaRPr lang="ar-SA" dirty="0"/>
          </a:p>
        </p:txBody>
      </p:sp>
    </p:spTree>
    <p:extLst>
      <p:ext uri="{BB962C8B-B14F-4D97-AF65-F5344CB8AC3E}">
        <p14:creationId xmlns:p14="http://schemas.microsoft.com/office/powerpoint/2010/main" val="3445549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280F6BEA-75B3-9644-A560-B0A96ECDC0D8}"/>
              </a:ext>
            </a:extLst>
          </p:cNvPr>
          <p:cNvSpPr>
            <a:spLocks noGrp="1"/>
          </p:cNvSpPr>
          <p:nvPr>
            <p:ph type="title"/>
          </p:nvPr>
        </p:nvSpPr>
        <p:spPr/>
        <p:txBody>
          <a:bodyPr>
            <a:normAutofit/>
          </a:bodyPr>
          <a:lstStyle/>
          <a:p>
            <a:pPr algn="ctr"/>
            <a:r>
              <a:rPr lang="ar-SA" sz="6000" dirty="0"/>
              <a:t>خصائص الراديو  </a:t>
            </a:r>
          </a:p>
        </p:txBody>
      </p:sp>
      <p:sp>
        <p:nvSpPr>
          <p:cNvPr id="3" name="عنصر نائب للمحتوى 2">
            <a:extLst>
              <a:ext uri="{FF2B5EF4-FFF2-40B4-BE49-F238E27FC236}">
                <a16:creationId xmlns="" xmlns:a16="http://schemas.microsoft.com/office/drawing/2014/main" id="{970283BE-681A-3C40-9D4D-1B049D082448}"/>
              </a:ext>
            </a:extLst>
          </p:cNvPr>
          <p:cNvSpPr>
            <a:spLocks noGrp="1"/>
          </p:cNvSpPr>
          <p:nvPr>
            <p:ph idx="1"/>
          </p:nvPr>
        </p:nvSpPr>
        <p:spPr/>
        <p:txBody>
          <a:bodyPr/>
          <a:lstStyle/>
          <a:p>
            <a:r>
              <a:rPr lang="ar-SA" sz="2400" dirty="0"/>
              <a:t>١ – إتساع حجم تغطية البث .</a:t>
            </a:r>
          </a:p>
          <a:p>
            <a:pPr marL="0" indent="0">
              <a:buNone/>
            </a:pPr>
            <a:r>
              <a:rPr lang="ar-SA" dirty="0"/>
              <a:t>كانت تقنية الإرسال التلفزيوني محدودة حتى عام ١٩٦٤ م قبل استخدام المايكروويف .</a:t>
            </a:r>
          </a:p>
          <a:p>
            <a:pPr marL="0" indent="0">
              <a:buNone/>
            </a:pPr>
            <a:r>
              <a:rPr lang="ar-SA" dirty="0"/>
              <a:t>يستطيع الراديو إجتياز العوائق الجغرافية كالجبال و الصحاري و الوصول الى أماكن و مدن بعيدة عن مناطقة الأرسال</a:t>
            </a:r>
          </a:p>
          <a:p>
            <a:pPr marL="0" indent="0">
              <a:buNone/>
            </a:pPr>
            <a:r>
              <a:rPr lang="ar-SA" dirty="0"/>
              <a:t>إستغلت الدول هذه الميزة لإيصال إذاعتها الى مواطنيها في الخارج . </a:t>
            </a:r>
          </a:p>
          <a:p>
            <a:pPr marL="0" indent="0">
              <a:buNone/>
            </a:pPr>
            <a:r>
              <a:rPr lang="ar-SA" dirty="0"/>
              <a:t>و هناك اهداف اخرى كالتعليم و التثقيف .</a:t>
            </a:r>
          </a:p>
        </p:txBody>
      </p:sp>
    </p:spTree>
    <p:extLst>
      <p:ext uri="{BB962C8B-B14F-4D97-AF65-F5344CB8AC3E}">
        <p14:creationId xmlns:p14="http://schemas.microsoft.com/office/powerpoint/2010/main" val="2756619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669C3CFE-6FC1-7843-9768-8A3DE76AC282}"/>
              </a:ext>
            </a:extLst>
          </p:cNvPr>
          <p:cNvSpPr>
            <a:spLocks noGrp="1"/>
          </p:cNvSpPr>
          <p:nvPr>
            <p:ph type="title"/>
          </p:nvPr>
        </p:nvSpPr>
        <p:spPr/>
        <p:txBody>
          <a:bodyPr>
            <a:normAutofit/>
          </a:bodyPr>
          <a:lstStyle/>
          <a:p>
            <a:pPr algn="ctr"/>
            <a:r>
              <a:rPr lang="ar-SA" sz="6000" dirty="0"/>
              <a:t>خصائص الراديو </a:t>
            </a:r>
          </a:p>
        </p:txBody>
      </p:sp>
      <p:sp>
        <p:nvSpPr>
          <p:cNvPr id="3" name="عنصر نائب للمحتوى 2">
            <a:extLst>
              <a:ext uri="{FF2B5EF4-FFF2-40B4-BE49-F238E27FC236}">
                <a16:creationId xmlns="" xmlns:a16="http://schemas.microsoft.com/office/drawing/2014/main" id="{E539ACFD-27F8-FC44-A99F-B8F50E08B133}"/>
              </a:ext>
            </a:extLst>
          </p:cNvPr>
          <p:cNvSpPr>
            <a:spLocks noGrp="1"/>
          </p:cNvSpPr>
          <p:nvPr>
            <p:ph idx="1"/>
          </p:nvPr>
        </p:nvSpPr>
        <p:spPr/>
        <p:txBody>
          <a:bodyPr/>
          <a:lstStyle/>
          <a:p>
            <a:r>
              <a:rPr lang="ar-SA" sz="2400" dirty="0"/>
              <a:t>٢ ـ لا تعوقه الحدود و لا السياسة . </a:t>
            </a:r>
          </a:p>
          <a:p>
            <a:pPr marL="0" indent="0">
              <a:buNone/>
            </a:pPr>
            <a:r>
              <a:rPr lang="ar-SA" sz="2400" dirty="0"/>
              <a:t> </a:t>
            </a:r>
            <a:r>
              <a:rPr lang="ar-SA" dirty="0"/>
              <a:t>يتميز الارسال الإذاعي السمعي أيضا بقدرته على نشر البث إلى داخل النطاقات الجغرافية الموجه اليها .</a:t>
            </a:r>
          </a:p>
          <a:p>
            <a:pPr marL="0" indent="0">
              <a:buNone/>
            </a:pPr>
            <a:r>
              <a:rPr lang="ar-SA" dirty="0"/>
              <a:t>لا تتمكن الدول على منعة الا بتقنية عالية من أنظمة التشويش على الارسال .</a:t>
            </a:r>
          </a:p>
        </p:txBody>
      </p:sp>
    </p:spTree>
    <p:extLst>
      <p:ext uri="{BB962C8B-B14F-4D97-AF65-F5344CB8AC3E}">
        <p14:creationId xmlns:p14="http://schemas.microsoft.com/office/powerpoint/2010/main" val="2824924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83940035-A7DF-584A-9282-D95155CAE0F4}"/>
              </a:ext>
            </a:extLst>
          </p:cNvPr>
          <p:cNvSpPr>
            <a:spLocks noGrp="1"/>
          </p:cNvSpPr>
          <p:nvPr>
            <p:ph type="title"/>
          </p:nvPr>
        </p:nvSpPr>
        <p:spPr/>
        <p:txBody>
          <a:bodyPr>
            <a:normAutofit/>
          </a:bodyPr>
          <a:lstStyle/>
          <a:p>
            <a:pPr algn="ctr"/>
            <a:r>
              <a:rPr lang="ar-SA" sz="6000" dirty="0"/>
              <a:t>خصائص الراديو</a:t>
            </a:r>
          </a:p>
        </p:txBody>
      </p:sp>
      <p:sp>
        <p:nvSpPr>
          <p:cNvPr id="3" name="عنصر نائب للمحتوى 2">
            <a:extLst>
              <a:ext uri="{FF2B5EF4-FFF2-40B4-BE49-F238E27FC236}">
                <a16:creationId xmlns="" xmlns:a16="http://schemas.microsoft.com/office/drawing/2014/main" id="{9AD14DAE-FD3B-1641-B765-21364E57DA40}"/>
              </a:ext>
            </a:extLst>
          </p:cNvPr>
          <p:cNvSpPr>
            <a:spLocks noGrp="1"/>
          </p:cNvSpPr>
          <p:nvPr>
            <p:ph idx="1"/>
          </p:nvPr>
        </p:nvSpPr>
        <p:spPr/>
        <p:txBody>
          <a:bodyPr/>
          <a:lstStyle/>
          <a:p>
            <a:r>
              <a:rPr lang="ar-SA" dirty="0"/>
              <a:t>٣</a:t>
            </a:r>
            <a:r>
              <a:rPr lang="ar-SA" sz="2400" dirty="0"/>
              <a:t> ـ راديو الفقراء .</a:t>
            </a:r>
          </a:p>
          <a:p>
            <a:r>
              <a:rPr lang="ar-SA" dirty="0"/>
              <a:t>بإمكانيات فنية بسيطة و تكلفة مالية متواضعة يمكن تأسيس محطة بث إذاعي على مستوى المدن و على مستوى المجمعات السكنية و داخل الجامعات .</a:t>
            </a:r>
          </a:p>
          <a:p>
            <a:pPr marL="0" indent="0">
              <a:buNone/>
            </a:pPr>
            <a:r>
              <a:rPr lang="ar-SA" dirty="0"/>
              <a:t> ساعد أيضا رخص قيمة أجهزة الراديو مواطني الدول الفقيرة على اقتناءه . </a:t>
            </a:r>
          </a:p>
        </p:txBody>
      </p:sp>
    </p:spTree>
    <p:extLst>
      <p:ext uri="{BB962C8B-B14F-4D97-AF65-F5344CB8AC3E}">
        <p14:creationId xmlns:p14="http://schemas.microsoft.com/office/powerpoint/2010/main" val="1182060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A8A510C5-C903-0E43-8B60-D934C95F1D78}"/>
              </a:ext>
            </a:extLst>
          </p:cNvPr>
          <p:cNvSpPr>
            <a:spLocks noGrp="1"/>
          </p:cNvSpPr>
          <p:nvPr>
            <p:ph type="title"/>
          </p:nvPr>
        </p:nvSpPr>
        <p:spPr/>
        <p:txBody>
          <a:bodyPr>
            <a:normAutofit/>
          </a:bodyPr>
          <a:lstStyle/>
          <a:p>
            <a:pPr algn="ctr"/>
            <a:r>
              <a:rPr lang="ar-SA" sz="6000" dirty="0"/>
              <a:t>خصائص الراديو </a:t>
            </a:r>
          </a:p>
        </p:txBody>
      </p:sp>
      <p:sp>
        <p:nvSpPr>
          <p:cNvPr id="3" name="عنصر نائب للمحتوى 2">
            <a:extLst>
              <a:ext uri="{FF2B5EF4-FFF2-40B4-BE49-F238E27FC236}">
                <a16:creationId xmlns="" xmlns:a16="http://schemas.microsoft.com/office/drawing/2014/main" id="{3C529B8F-D31D-F04F-8D05-A9F28ED69DA7}"/>
              </a:ext>
            </a:extLst>
          </p:cNvPr>
          <p:cNvSpPr>
            <a:spLocks noGrp="1"/>
          </p:cNvSpPr>
          <p:nvPr>
            <p:ph idx="1"/>
          </p:nvPr>
        </p:nvSpPr>
        <p:spPr/>
        <p:txBody>
          <a:bodyPr>
            <a:normAutofit/>
          </a:bodyPr>
          <a:lstStyle/>
          <a:p>
            <a:r>
              <a:rPr lang="ar-SA" sz="2400" dirty="0"/>
              <a:t>٤- الأسرع و الأسبق .</a:t>
            </a:r>
          </a:p>
          <a:p>
            <a:r>
              <a:rPr lang="ar-SA" dirty="0"/>
              <a:t>لا يتطلب الحدث بعد وصول المعلومات عنه سوى إعداد و صياغة النص و من ثم إذاعته شفويا امام المايكرفون </a:t>
            </a:r>
          </a:p>
        </p:txBody>
      </p:sp>
    </p:spTree>
    <p:extLst>
      <p:ext uri="{BB962C8B-B14F-4D97-AF65-F5344CB8AC3E}">
        <p14:creationId xmlns:p14="http://schemas.microsoft.com/office/powerpoint/2010/main" val="416163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1C5F8F4D-7F15-F24A-AE90-579D37E5C0D8}"/>
              </a:ext>
            </a:extLst>
          </p:cNvPr>
          <p:cNvSpPr>
            <a:spLocks noGrp="1"/>
          </p:cNvSpPr>
          <p:nvPr>
            <p:ph type="title"/>
          </p:nvPr>
        </p:nvSpPr>
        <p:spPr/>
        <p:txBody>
          <a:bodyPr>
            <a:normAutofit/>
          </a:bodyPr>
          <a:lstStyle/>
          <a:p>
            <a:pPr algn="ctr"/>
            <a:r>
              <a:rPr lang="ar-SA" sz="6000" dirty="0"/>
              <a:t>خصائص الراديو </a:t>
            </a:r>
          </a:p>
        </p:txBody>
      </p:sp>
      <p:sp>
        <p:nvSpPr>
          <p:cNvPr id="3" name="عنصر نائب للمحتوى 2">
            <a:extLst>
              <a:ext uri="{FF2B5EF4-FFF2-40B4-BE49-F238E27FC236}">
                <a16:creationId xmlns="" xmlns:a16="http://schemas.microsoft.com/office/drawing/2014/main" id="{45183221-5082-9143-96AB-C61950451A43}"/>
              </a:ext>
            </a:extLst>
          </p:cNvPr>
          <p:cNvSpPr>
            <a:spLocks noGrp="1"/>
          </p:cNvSpPr>
          <p:nvPr>
            <p:ph idx="1"/>
          </p:nvPr>
        </p:nvSpPr>
        <p:spPr/>
        <p:txBody>
          <a:bodyPr/>
          <a:lstStyle/>
          <a:p>
            <a:r>
              <a:rPr lang="ar-SA" dirty="0"/>
              <a:t>٥</a:t>
            </a:r>
            <a:r>
              <a:rPr lang="ar-SA" sz="2400" dirty="0"/>
              <a:t>- المعلم و الأخ الأكبر </a:t>
            </a:r>
          </a:p>
          <a:p>
            <a:pPr marL="0" indent="0">
              <a:buNone/>
            </a:pPr>
            <a:r>
              <a:rPr lang="ar-SA" dirty="0"/>
              <a:t>قدم الراديو في الدول النامية  خدمات اجتماعية و تنموية لمواطنيها مثل التعليم و التوعية في مجالات الصحة و الارشاد </a:t>
            </a:r>
          </a:p>
          <a:p>
            <a:pPr marL="0" indent="0">
              <a:buNone/>
            </a:pPr>
            <a:r>
              <a:rPr lang="ar-SA" dirty="0"/>
              <a:t>و قد كان الراديو مصدر للمعرفة و المعلومات . </a:t>
            </a:r>
          </a:p>
        </p:txBody>
      </p:sp>
    </p:spTree>
    <p:extLst>
      <p:ext uri="{BB962C8B-B14F-4D97-AF65-F5344CB8AC3E}">
        <p14:creationId xmlns:p14="http://schemas.microsoft.com/office/powerpoint/2010/main" val="12338738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75EA58E0-EBB4-7A46-B68F-FE09EEFF06EA}"/>
              </a:ext>
            </a:extLst>
          </p:cNvPr>
          <p:cNvSpPr>
            <a:spLocks noGrp="1"/>
          </p:cNvSpPr>
          <p:nvPr>
            <p:ph type="title"/>
          </p:nvPr>
        </p:nvSpPr>
        <p:spPr/>
        <p:txBody>
          <a:bodyPr>
            <a:normAutofit/>
          </a:bodyPr>
          <a:lstStyle/>
          <a:p>
            <a:pPr algn="ctr"/>
            <a:r>
              <a:rPr lang="ar-SA" sz="6000" dirty="0"/>
              <a:t>خصائص الراديو </a:t>
            </a:r>
          </a:p>
        </p:txBody>
      </p:sp>
      <p:sp>
        <p:nvSpPr>
          <p:cNvPr id="3" name="عنصر نائب للمحتوى 2">
            <a:extLst>
              <a:ext uri="{FF2B5EF4-FFF2-40B4-BE49-F238E27FC236}">
                <a16:creationId xmlns="" xmlns:a16="http://schemas.microsoft.com/office/drawing/2014/main" id="{7C53975B-4661-8B4D-A299-7A90CC95C167}"/>
              </a:ext>
            </a:extLst>
          </p:cNvPr>
          <p:cNvSpPr>
            <a:spLocks noGrp="1"/>
          </p:cNvSpPr>
          <p:nvPr>
            <p:ph idx="1"/>
          </p:nvPr>
        </p:nvSpPr>
        <p:spPr/>
        <p:txBody>
          <a:bodyPr>
            <a:normAutofit/>
          </a:bodyPr>
          <a:lstStyle/>
          <a:p>
            <a:r>
              <a:rPr lang="ar-SA" dirty="0"/>
              <a:t>٦ـ</a:t>
            </a:r>
            <a:r>
              <a:rPr lang="ar-SA" sz="2400" dirty="0"/>
              <a:t> الراديو الصادق .</a:t>
            </a:r>
          </a:p>
          <a:p>
            <a:pPr marL="0" indent="0">
              <a:buNone/>
            </a:pPr>
            <a:r>
              <a:rPr lang="ar-SA" dirty="0"/>
              <a:t>المصداقية مكنته من النجاح فالبتالي كان المستمع يثق فيما يذيعه الراديو </a:t>
            </a:r>
          </a:p>
          <a:p>
            <a:pPr marL="0" indent="0">
              <a:buNone/>
            </a:pPr>
            <a:r>
              <a:rPr lang="ar-SA" dirty="0"/>
              <a:t>صفة المصداقية للراديو اخذت تتبدل مع ازدياد وعي الشعوب و انتشار التعليم خاصة بعد تعدد و تنوع مصادر الاخبار و المعلومات بوسائل متعددة متاحة من بلدان متعددة .</a:t>
            </a:r>
          </a:p>
        </p:txBody>
      </p:sp>
    </p:spTree>
    <p:extLst>
      <p:ext uri="{BB962C8B-B14F-4D97-AF65-F5344CB8AC3E}">
        <p14:creationId xmlns:p14="http://schemas.microsoft.com/office/powerpoint/2010/main" val="1360439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AC573528-04CA-9C45-9CBD-E481E5ABFC2B}"/>
              </a:ext>
            </a:extLst>
          </p:cNvPr>
          <p:cNvSpPr>
            <a:spLocks noGrp="1"/>
          </p:cNvSpPr>
          <p:nvPr>
            <p:ph type="title"/>
          </p:nvPr>
        </p:nvSpPr>
        <p:spPr/>
        <p:txBody>
          <a:bodyPr>
            <a:normAutofit/>
          </a:bodyPr>
          <a:lstStyle/>
          <a:p>
            <a:pPr algn="ctr"/>
            <a:r>
              <a:rPr lang="ar-SA" sz="6000" dirty="0"/>
              <a:t>خصائص الراديو </a:t>
            </a:r>
          </a:p>
        </p:txBody>
      </p:sp>
      <p:sp>
        <p:nvSpPr>
          <p:cNvPr id="3" name="عنصر نائب للمحتوى 2">
            <a:extLst>
              <a:ext uri="{FF2B5EF4-FFF2-40B4-BE49-F238E27FC236}">
                <a16:creationId xmlns="" xmlns:a16="http://schemas.microsoft.com/office/drawing/2014/main" id="{988E4017-D762-7B4A-A49B-64404AD947A4}"/>
              </a:ext>
            </a:extLst>
          </p:cNvPr>
          <p:cNvSpPr>
            <a:spLocks noGrp="1"/>
          </p:cNvSpPr>
          <p:nvPr>
            <p:ph idx="1"/>
          </p:nvPr>
        </p:nvSpPr>
        <p:spPr/>
        <p:txBody>
          <a:bodyPr>
            <a:normAutofit fontScale="92500"/>
          </a:bodyPr>
          <a:lstStyle/>
          <a:p>
            <a:r>
              <a:rPr lang="ar-SA" sz="2400" dirty="0"/>
              <a:t>٧- </a:t>
            </a:r>
            <a:r>
              <a:rPr lang="ar-SA" dirty="0"/>
              <a:t>الراديو</a:t>
            </a:r>
            <a:r>
              <a:rPr lang="ar-SA" sz="2400" dirty="0"/>
              <a:t>  المتنقل .</a:t>
            </a:r>
          </a:p>
          <a:p>
            <a:r>
              <a:rPr lang="ar-SA" dirty="0"/>
              <a:t>في البدء كان مكان الراديو المنزل كانت عادات و جلسات الاستماع تتم في المنزل  لأنه لا يعمل خارجها .</a:t>
            </a:r>
          </a:p>
          <a:p>
            <a:r>
              <a:rPr lang="ar-SA" dirty="0"/>
              <a:t>في منتصف القرن الماضي اصبح له نسخه مطورة بأشكال و أحجام مختلفة و متطورة عرف منها راديو الترانسستور الذي يعمل على بطاريات الشحن و راديو الساعة و المنبة مثلا .</a:t>
            </a:r>
          </a:p>
          <a:p>
            <a:r>
              <a:rPr lang="ar-SA" dirty="0"/>
              <a:t>لكن الخطوة التي تعد اكثر اثرا على بقاء الراديو مجددا هي دخول الراديو الى السيارة .</a:t>
            </a:r>
          </a:p>
          <a:p>
            <a:r>
              <a:rPr lang="ar-SA" dirty="0"/>
              <a:t>و الان مع راديو الانترنت يستطيع التنقل به و الاستماع في أي مكان يشاء .</a:t>
            </a:r>
          </a:p>
        </p:txBody>
      </p:sp>
    </p:spTree>
    <p:extLst>
      <p:ext uri="{BB962C8B-B14F-4D97-AF65-F5344CB8AC3E}">
        <p14:creationId xmlns:p14="http://schemas.microsoft.com/office/powerpoint/2010/main" val="1514920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54156" y="512768"/>
            <a:ext cx="4264819" cy="5921375"/>
          </a:xfrm>
        </p:spPr>
        <p:txBody>
          <a:bodyPr>
            <a:normAutofit fontScale="92500" lnSpcReduction="20000"/>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dirty="0" smtClean="0"/>
              <a:t>قد تعرف الناس في أمريكا في عام ١٩١٢ على هذا الصندوق الذي يسمى الآن </a:t>
            </a:r>
            <a:r>
              <a:rPr lang="ar-SA" sz="2400" b="1" u="sng" dirty="0" smtClean="0">
                <a:solidFill>
                  <a:srgbClr val="FF0000"/>
                </a:solidFill>
              </a:rPr>
              <a:t>(الراديو) </a:t>
            </a:r>
            <a:r>
              <a:rPr lang="ar-SA" sz="2400" dirty="0" smtClean="0"/>
              <a:t>عندما كان يذاع عليهم أعمال إنقاذ غرقى سفينة تايتنك.</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SA" sz="2400"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ar-SA" sz="2400" dirty="0" smtClean="0"/>
              <a:t>لقد كان الراديو أول وسيلة جماهيرية في التاريخ تنقل المعلومة بالصوت الى أماكن بعيدة وتنقل أخبار العالم:الصراعات،الحوادث،الحروب والكوارث.</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2400" dirty="0" smtClean="0"/>
              <a:t>ويسمعهم الأغاني والموسيقى والتمثيلية إلى جانب نقل أخبار الانتخابات والمناظرات بين المرشحين.</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SA" sz="2400" dirty="0"/>
          </a:p>
          <a:p>
            <a:pPr marL="0" marR="0" lvl="0" indent="0" algn="r" defTabSz="914400" rtl="1" eaLnBrk="1" fontAlgn="auto" latinLnBrk="0" hangingPunct="1">
              <a:lnSpc>
                <a:spcPct val="100000"/>
              </a:lnSpc>
              <a:spcBef>
                <a:spcPts val="0"/>
              </a:spcBef>
              <a:spcAft>
                <a:spcPts val="0"/>
              </a:spcAft>
              <a:buClrTx/>
              <a:buSzTx/>
              <a:buFontTx/>
              <a:buNone/>
              <a:tabLst/>
              <a:defRPr/>
            </a:pPr>
            <a:r>
              <a:rPr lang="ar-SA" sz="2400" dirty="0" smtClean="0"/>
              <a:t>أخذت أهمية الراديو تتنامى في الدعايات والحملات السياسية </a:t>
            </a:r>
            <a:r>
              <a:rPr lang="en-US" sz="2400" dirty="0" smtClean="0"/>
              <a:t> </a:t>
            </a:r>
            <a:r>
              <a:rPr lang="ar-SA" sz="2400" dirty="0" smtClean="0"/>
              <a:t>خاصة بعد الحرب العالمية الثانية ثم إلى بداية الستينات الميلادية عند بداية ظهور التلفاز.</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2400" dirty="0" smtClean="0"/>
              <a:t>حيث اعتبر التلفاز منافسًا قويًا للراديو مثله مثل الجريدة والمجلة ليشكلوا جميعًا ما عرف فيما بعد بوسائل الاتصال الجماهيري.</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SA" dirty="0" smtClean="0"/>
          </a:p>
          <a:p>
            <a:pPr marL="0" marR="0" lvl="0" indent="0" algn="r" defTabSz="914400" rtl="1" eaLnBrk="1" fontAlgn="auto" latinLnBrk="0" hangingPunct="1">
              <a:lnSpc>
                <a:spcPct val="100000"/>
              </a:lnSpc>
              <a:spcBef>
                <a:spcPts val="0"/>
              </a:spcBef>
              <a:spcAft>
                <a:spcPts val="0"/>
              </a:spcAft>
              <a:buClrTx/>
              <a:buSzTx/>
              <a:buFontTx/>
              <a:buNone/>
              <a:tabLst/>
              <a:defRPr/>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745" y="1570043"/>
            <a:ext cx="2961084" cy="2218839"/>
          </a:xfrm>
          <a:prstGeom prst="rect">
            <a:avLst/>
          </a:prstGeom>
        </p:spPr>
      </p:pic>
    </p:spTree>
    <p:extLst>
      <p:ext uri="{BB962C8B-B14F-4D97-AF65-F5344CB8AC3E}">
        <p14:creationId xmlns:p14="http://schemas.microsoft.com/office/powerpoint/2010/main" val="168426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ABF02149-0E5B-734D-8587-569B17EB1D67}"/>
              </a:ext>
            </a:extLst>
          </p:cNvPr>
          <p:cNvSpPr>
            <a:spLocks noGrp="1"/>
          </p:cNvSpPr>
          <p:nvPr>
            <p:ph type="title"/>
          </p:nvPr>
        </p:nvSpPr>
        <p:spPr/>
        <p:txBody>
          <a:bodyPr>
            <a:normAutofit/>
          </a:bodyPr>
          <a:lstStyle/>
          <a:p>
            <a:pPr algn="ctr"/>
            <a:r>
              <a:rPr lang="ar-SA" sz="6000" dirty="0"/>
              <a:t>خصائص الراديو </a:t>
            </a:r>
          </a:p>
        </p:txBody>
      </p:sp>
      <p:sp>
        <p:nvSpPr>
          <p:cNvPr id="3" name="عنصر نائب للمحتوى 2">
            <a:extLst>
              <a:ext uri="{FF2B5EF4-FFF2-40B4-BE49-F238E27FC236}">
                <a16:creationId xmlns="" xmlns:a16="http://schemas.microsoft.com/office/drawing/2014/main" id="{E83597BD-81D4-8F49-81CC-B91D1F39A1D7}"/>
              </a:ext>
            </a:extLst>
          </p:cNvPr>
          <p:cNvSpPr>
            <a:spLocks noGrp="1"/>
          </p:cNvSpPr>
          <p:nvPr>
            <p:ph idx="1"/>
          </p:nvPr>
        </p:nvSpPr>
        <p:spPr/>
        <p:txBody>
          <a:bodyPr/>
          <a:lstStyle/>
          <a:p>
            <a:r>
              <a:rPr lang="ar-SA" dirty="0"/>
              <a:t>٨</a:t>
            </a:r>
            <a:r>
              <a:rPr lang="ar-SA" sz="2400" dirty="0"/>
              <a:t>- الراديو و المستقبل .</a:t>
            </a:r>
          </a:p>
          <a:p>
            <a:r>
              <a:rPr lang="ar-SA" dirty="0"/>
              <a:t>اليوم في جميع الدول لم يعد الراديو كما كان ذا اقبال جماهيري واسع و رغم ذلك أخذ  يلبي رغبات و ميول شرائح متنوعة من المستمعين حفاضا عليهم من الهروب الى التلفزيون و بقية وسائل التواصل الاجتماعي فاصباح راديو اليوم متنوعا يشمل الاغاني ، راديو الانترنت ، راديو الاخبار و الراديو المحلي .</a:t>
            </a:r>
          </a:p>
        </p:txBody>
      </p:sp>
    </p:spTree>
    <p:extLst>
      <p:ext uri="{BB962C8B-B14F-4D97-AF65-F5344CB8AC3E}">
        <p14:creationId xmlns:p14="http://schemas.microsoft.com/office/powerpoint/2010/main" val="35093419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4470C1D2-A69B-7242-8113-C0F87C7C5C74}"/>
              </a:ext>
            </a:extLst>
          </p:cNvPr>
          <p:cNvSpPr>
            <a:spLocks noGrp="1"/>
          </p:cNvSpPr>
          <p:nvPr>
            <p:ph type="title"/>
          </p:nvPr>
        </p:nvSpPr>
        <p:spPr/>
        <p:txBody>
          <a:bodyPr>
            <a:normAutofit/>
          </a:bodyPr>
          <a:lstStyle/>
          <a:p>
            <a:pPr algn="ctr"/>
            <a:r>
              <a:rPr lang="ar-SA" sz="6000" dirty="0"/>
              <a:t>خصائص الراديو </a:t>
            </a:r>
          </a:p>
        </p:txBody>
      </p:sp>
      <p:sp>
        <p:nvSpPr>
          <p:cNvPr id="3" name="عنصر نائب للمحتوى 2">
            <a:extLst>
              <a:ext uri="{FF2B5EF4-FFF2-40B4-BE49-F238E27FC236}">
                <a16:creationId xmlns="" xmlns:a16="http://schemas.microsoft.com/office/drawing/2014/main" id="{423A2475-E7C3-3843-8037-FE73E1BDCDBD}"/>
              </a:ext>
            </a:extLst>
          </p:cNvPr>
          <p:cNvSpPr>
            <a:spLocks noGrp="1"/>
          </p:cNvSpPr>
          <p:nvPr>
            <p:ph idx="1"/>
          </p:nvPr>
        </p:nvSpPr>
        <p:spPr/>
        <p:txBody>
          <a:bodyPr>
            <a:normAutofit/>
          </a:bodyPr>
          <a:lstStyle/>
          <a:p>
            <a:r>
              <a:rPr lang="ar-SA" sz="2400" dirty="0"/>
              <a:t>٩- الراديو الى الانترنت .</a:t>
            </a:r>
          </a:p>
          <a:p>
            <a:r>
              <a:rPr lang="ar-SA" dirty="0"/>
              <a:t>اذا كان دور التلفزيون قد سرع من تراجع الراديو الا ان الراديو بدا يستعيد بعض من هذا الدور حيث اخذ يعتمد على تنوع المحطات الاذاعية و توجهها نحو التخصص المحلي و الشبابي و الاخباري طوال اليوم على رأس الساعة .</a:t>
            </a:r>
          </a:p>
        </p:txBody>
      </p:sp>
    </p:spTree>
    <p:extLst>
      <p:ext uri="{BB962C8B-B14F-4D97-AF65-F5344CB8AC3E}">
        <p14:creationId xmlns:p14="http://schemas.microsoft.com/office/powerpoint/2010/main" val="36771403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271329" y="1239558"/>
            <a:ext cx="7056784" cy="461665"/>
          </a:xfrm>
          <a:prstGeom prst="rect">
            <a:avLst/>
          </a:prstGeom>
          <a:noFill/>
        </p:spPr>
        <p:txBody>
          <a:bodyPr wrap="square" rtlCol="1">
            <a:spAutoFit/>
          </a:bodyPr>
          <a:lstStyle/>
          <a:p>
            <a:r>
              <a:rPr lang="ar-SA" sz="2400" b="1" dirty="0" smtClean="0">
                <a:solidFill>
                  <a:srgbClr val="00B050"/>
                </a:solidFill>
              </a:rPr>
              <a:t>تمت المشاركة  بمجهود جماعي من الطلاب :</a:t>
            </a:r>
            <a:endParaRPr lang="ar-SA" sz="2400" b="1" dirty="0">
              <a:solidFill>
                <a:srgbClr val="00B050"/>
              </a:solidFill>
            </a:endParaRPr>
          </a:p>
        </p:txBody>
      </p:sp>
      <p:sp>
        <p:nvSpPr>
          <p:cNvPr id="5" name="مربع نص 4"/>
          <p:cNvSpPr txBox="1"/>
          <p:nvPr/>
        </p:nvSpPr>
        <p:spPr>
          <a:xfrm>
            <a:off x="899592" y="1988840"/>
            <a:ext cx="7428521" cy="2215991"/>
          </a:xfrm>
          <a:prstGeom prst="rect">
            <a:avLst/>
          </a:prstGeom>
          <a:noFill/>
        </p:spPr>
        <p:txBody>
          <a:bodyPr wrap="square" rtlCol="1">
            <a:spAutoFit/>
          </a:bodyPr>
          <a:lstStyle/>
          <a:p>
            <a:r>
              <a:rPr lang="ar-SA" dirty="0" smtClean="0"/>
              <a:t>                </a:t>
            </a:r>
            <a:r>
              <a:rPr lang="ar-SA" sz="2400" b="1" dirty="0" smtClean="0"/>
              <a:t>عبدالرحمن السباعي        مهند العوفي    عمر الزبيدي  </a:t>
            </a:r>
          </a:p>
          <a:p>
            <a:r>
              <a:rPr lang="ar-SA" sz="2400" b="1" dirty="0" smtClean="0"/>
              <a:t>        </a:t>
            </a:r>
          </a:p>
          <a:p>
            <a:r>
              <a:rPr lang="ar-SA" sz="2400" b="1" dirty="0" smtClean="0"/>
              <a:t>                    عزيز العمري     محمد الحربي        عادل أسامة     </a:t>
            </a:r>
          </a:p>
          <a:p>
            <a:endParaRPr lang="ar-SA" sz="2400" b="1" dirty="0"/>
          </a:p>
          <a:p>
            <a:r>
              <a:rPr lang="ar-SA" sz="2400" b="1" dirty="0" smtClean="0"/>
              <a:t>               عبدالعزيز الياسين         حسين السلمي     معاذ عسيري</a:t>
            </a:r>
          </a:p>
          <a:p>
            <a:endParaRPr lang="ar-SA" dirty="0"/>
          </a:p>
        </p:txBody>
      </p:sp>
    </p:spTree>
    <p:extLst>
      <p:ext uri="{BB962C8B-B14F-4D97-AF65-F5344CB8AC3E}">
        <p14:creationId xmlns:p14="http://schemas.microsoft.com/office/powerpoint/2010/main" val="3911508629"/>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34" presetClass="emph" presetSubtype="0" fill="hold"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5">
                                            <p:txEl>
                                              <p:pRg st="0" end="0"/>
                                            </p:txEl>
                                          </p:spTgt>
                                        </p:tgtEl>
                                        <p:attrNameLst>
                                          <p:attrName>ppt_x</p:attrName>
                                          <p:attrName>ppt_y</p:attrName>
                                        </p:attrNameLst>
                                      </p:cBhvr>
                                    </p:animMotion>
                                    <p:animRot by="1500000">
                                      <p:cBhvr>
                                        <p:cTn id="10" dur="125" fill="hold">
                                          <p:stCondLst>
                                            <p:cond delay="0"/>
                                          </p:stCondLst>
                                        </p:cTn>
                                        <p:tgtEl>
                                          <p:spTgt spid="5">
                                            <p:txEl>
                                              <p:pRg st="0" end="0"/>
                                            </p:txEl>
                                          </p:spTgt>
                                        </p:tgtEl>
                                        <p:attrNameLst>
                                          <p:attrName>r</p:attrName>
                                        </p:attrNameLst>
                                      </p:cBhvr>
                                    </p:animRot>
                                    <p:animRot by="-1500000">
                                      <p:cBhvr>
                                        <p:cTn id="11" dur="125" fill="hold">
                                          <p:stCondLst>
                                            <p:cond delay="125"/>
                                          </p:stCondLst>
                                        </p:cTn>
                                        <p:tgtEl>
                                          <p:spTgt spid="5">
                                            <p:txEl>
                                              <p:pRg st="0" end="0"/>
                                            </p:txEl>
                                          </p:spTgt>
                                        </p:tgtEl>
                                        <p:attrNameLst>
                                          <p:attrName>r</p:attrName>
                                        </p:attrNameLst>
                                      </p:cBhvr>
                                    </p:animRot>
                                    <p:animRot by="-1500000">
                                      <p:cBhvr>
                                        <p:cTn id="12" dur="125" fill="hold">
                                          <p:stCondLst>
                                            <p:cond delay="250"/>
                                          </p:stCondLst>
                                        </p:cTn>
                                        <p:tgtEl>
                                          <p:spTgt spid="5">
                                            <p:txEl>
                                              <p:pRg st="0" end="0"/>
                                            </p:txEl>
                                          </p:spTgt>
                                        </p:tgtEl>
                                        <p:attrNameLst>
                                          <p:attrName>r</p:attrName>
                                        </p:attrNameLst>
                                      </p:cBhvr>
                                    </p:animRot>
                                    <p:animRot by="1500000">
                                      <p:cBhvr>
                                        <p:cTn id="13" dur="125" fill="hold">
                                          <p:stCondLst>
                                            <p:cond delay="375"/>
                                          </p:stCondLst>
                                        </p:cTn>
                                        <p:tgtEl>
                                          <p:spTgt spid="5">
                                            <p:txEl>
                                              <p:pRg st="0" end="0"/>
                                            </p:txEl>
                                          </p:spTgt>
                                        </p:tgtEl>
                                        <p:attrNameLst>
                                          <p:attrName>r</p:attrName>
                                        </p:attrNameLst>
                                      </p:cBhvr>
                                    </p:animRot>
                                  </p:childTnLst>
                                </p:cTn>
                              </p:par>
                              <p:par>
                                <p:cTn id="14" presetID="34" presetClass="emph" presetSubtype="0" fill="hold" nodeType="withEffect">
                                  <p:stCondLst>
                                    <p:cond delay="0"/>
                                  </p:stCondLst>
                                  <p:iterate type="lt">
                                    <p:tmPct val="10000"/>
                                  </p:iterate>
                                  <p:childTnLst>
                                    <p:animMotion origin="layout" path="M 0.0 0.0 L 0.0 -0.07213" pathEditMode="relative" ptsTypes="">
                                      <p:cBhvr>
                                        <p:cTn id="15" dur="250" accel="50000" decel="50000" autoRev="1" fill="hold">
                                          <p:stCondLst>
                                            <p:cond delay="0"/>
                                          </p:stCondLst>
                                        </p:cTn>
                                        <p:tgtEl>
                                          <p:spTgt spid="5">
                                            <p:txEl>
                                              <p:pRg st="1" end="1"/>
                                            </p:txEl>
                                          </p:spTgt>
                                        </p:tgtEl>
                                        <p:attrNameLst>
                                          <p:attrName>ppt_x</p:attrName>
                                          <p:attrName>ppt_y</p:attrName>
                                        </p:attrNameLst>
                                      </p:cBhvr>
                                    </p:animMotion>
                                    <p:animRot by="1500000">
                                      <p:cBhvr>
                                        <p:cTn id="16" dur="125" fill="hold">
                                          <p:stCondLst>
                                            <p:cond delay="0"/>
                                          </p:stCondLst>
                                        </p:cTn>
                                        <p:tgtEl>
                                          <p:spTgt spid="5">
                                            <p:txEl>
                                              <p:pRg st="1" end="1"/>
                                            </p:txEl>
                                          </p:spTgt>
                                        </p:tgtEl>
                                        <p:attrNameLst>
                                          <p:attrName>r</p:attrName>
                                        </p:attrNameLst>
                                      </p:cBhvr>
                                    </p:animRot>
                                    <p:animRot by="-1500000">
                                      <p:cBhvr>
                                        <p:cTn id="17" dur="125" fill="hold">
                                          <p:stCondLst>
                                            <p:cond delay="125"/>
                                          </p:stCondLst>
                                        </p:cTn>
                                        <p:tgtEl>
                                          <p:spTgt spid="5">
                                            <p:txEl>
                                              <p:pRg st="1" end="1"/>
                                            </p:txEl>
                                          </p:spTgt>
                                        </p:tgtEl>
                                        <p:attrNameLst>
                                          <p:attrName>r</p:attrName>
                                        </p:attrNameLst>
                                      </p:cBhvr>
                                    </p:animRot>
                                    <p:animRot by="-1500000">
                                      <p:cBhvr>
                                        <p:cTn id="18" dur="125" fill="hold">
                                          <p:stCondLst>
                                            <p:cond delay="250"/>
                                          </p:stCondLst>
                                        </p:cTn>
                                        <p:tgtEl>
                                          <p:spTgt spid="5">
                                            <p:txEl>
                                              <p:pRg st="1" end="1"/>
                                            </p:txEl>
                                          </p:spTgt>
                                        </p:tgtEl>
                                        <p:attrNameLst>
                                          <p:attrName>r</p:attrName>
                                        </p:attrNameLst>
                                      </p:cBhvr>
                                    </p:animRot>
                                    <p:animRot by="1500000">
                                      <p:cBhvr>
                                        <p:cTn id="19" dur="125" fill="hold">
                                          <p:stCondLst>
                                            <p:cond delay="375"/>
                                          </p:stCondLst>
                                        </p:cTn>
                                        <p:tgtEl>
                                          <p:spTgt spid="5">
                                            <p:txEl>
                                              <p:pRg st="1" end="1"/>
                                            </p:txEl>
                                          </p:spTgt>
                                        </p:tgtEl>
                                        <p:attrNameLst>
                                          <p:attrName>r</p:attrName>
                                        </p:attrNameLst>
                                      </p:cBhvr>
                                    </p:animRot>
                                  </p:childTnLst>
                                </p:cTn>
                              </p:par>
                              <p:par>
                                <p:cTn id="20" presetID="34" presetClass="emph" presetSubtype="0" fill="hold" nodeType="with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5">
                                            <p:txEl>
                                              <p:pRg st="2" end="2"/>
                                            </p:txEl>
                                          </p:spTgt>
                                        </p:tgtEl>
                                        <p:attrNameLst>
                                          <p:attrName>ppt_x</p:attrName>
                                          <p:attrName>ppt_y</p:attrName>
                                        </p:attrNameLst>
                                      </p:cBhvr>
                                    </p:animMotion>
                                    <p:animRot by="1500000">
                                      <p:cBhvr>
                                        <p:cTn id="22" dur="125" fill="hold">
                                          <p:stCondLst>
                                            <p:cond delay="0"/>
                                          </p:stCondLst>
                                        </p:cTn>
                                        <p:tgtEl>
                                          <p:spTgt spid="5">
                                            <p:txEl>
                                              <p:pRg st="2" end="2"/>
                                            </p:txEl>
                                          </p:spTgt>
                                        </p:tgtEl>
                                        <p:attrNameLst>
                                          <p:attrName>r</p:attrName>
                                        </p:attrNameLst>
                                      </p:cBhvr>
                                    </p:animRot>
                                    <p:animRot by="-1500000">
                                      <p:cBhvr>
                                        <p:cTn id="23" dur="125" fill="hold">
                                          <p:stCondLst>
                                            <p:cond delay="125"/>
                                          </p:stCondLst>
                                        </p:cTn>
                                        <p:tgtEl>
                                          <p:spTgt spid="5">
                                            <p:txEl>
                                              <p:pRg st="2" end="2"/>
                                            </p:txEl>
                                          </p:spTgt>
                                        </p:tgtEl>
                                        <p:attrNameLst>
                                          <p:attrName>r</p:attrName>
                                        </p:attrNameLst>
                                      </p:cBhvr>
                                    </p:animRot>
                                    <p:animRot by="-1500000">
                                      <p:cBhvr>
                                        <p:cTn id="24" dur="125" fill="hold">
                                          <p:stCondLst>
                                            <p:cond delay="250"/>
                                          </p:stCondLst>
                                        </p:cTn>
                                        <p:tgtEl>
                                          <p:spTgt spid="5">
                                            <p:txEl>
                                              <p:pRg st="2" end="2"/>
                                            </p:txEl>
                                          </p:spTgt>
                                        </p:tgtEl>
                                        <p:attrNameLst>
                                          <p:attrName>r</p:attrName>
                                        </p:attrNameLst>
                                      </p:cBhvr>
                                    </p:animRot>
                                    <p:animRot by="1500000">
                                      <p:cBhvr>
                                        <p:cTn id="25" dur="125" fill="hold">
                                          <p:stCondLst>
                                            <p:cond delay="375"/>
                                          </p:stCondLst>
                                        </p:cTn>
                                        <p:tgtEl>
                                          <p:spTgt spid="5">
                                            <p:txEl>
                                              <p:pRg st="2" end="2"/>
                                            </p:txEl>
                                          </p:spTgt>
                                        </p:tgtEl>
                                        <p:attrNameLst>
                                          <p:attrName>r</p:attrName>
                                        </p:attrNameLst>
                                      </p:cBhvr>
                                    </p:animRot>
                                  </p:childTnLst>
                                </p:cTn>
                              </p:par>
                              <p:par>
                                <p:cTn id="26" presetID="34" presetClass="emph" presetSubtype="0" fill="hold" nodeType="with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5">
                                            <p:txEl>
                                              <p:pRg st="4" end="4"/>
                                            </p:txEl>
                                          </p:spTgt>
                                        </p:tgtEl>
                                        <p:attrNameLst>
                                          <p:attrName>ppt_x</p:attrName>
                                          <p:attrName>ppt_y</p:attrName>
                                        </p:attrNameLst>
                                      </p:cBhvr>
                                    </p:animMotion>
                                    <p:animRot by="1500000">
                                      <p:cBhvr>
                                        <p:cTn id="28" dur="125" fill="hold">
                                          <p:stCondLst>
                                            <p:cond delay="0"/>
                                          </p:stCondLst>
                                        </p:cTn>
                                        <p:tgtEl>
                                          <p:spTgt spid="5">
                                            <p:txEl>
                                              <p:pRg st="4" end="4"/>
                                            </p:txEl>
                                          </p:spTgt>
                                        </p:tgtEl>
                                        <p:attrNameLst>
                                          <p:attrName>r</p:attrName>
                                        </p:attrNameLst>
                                      </p:cBhvr>
                                    </p:animRot>
                                    <p:animRot by="-1500000">
                                      <p:cBhvr>
                                        <p:cTn id="29" dur="125" fill="hold">
                                          <p:stCondLst>
                                            <p:cond delay="125"/>
                                          </p:stCondLst>
                                        </p:cTn>
                                        <p:tgtEl>
                                          <p:spTgt spid="5">
                                            <p:txEl>
                                              <p:pRg st="4" end="4"/>
                                            </p:txEl>
                                          </p:spTgt>
                                        </p:tgtEl>
                                        <p:attrNameLst>
                                          <p:attrName>r</p:attrName>
                                        </p:attrNameLst>
                                      </p:cBhvr>
                                    </p:animRot>
                                    <p:animRot by="-1500000">
                                      <p:cBhvr>
                                        <p:cTn id="30" dur="125" fill="hold">
                                          <p:stCondLst>
                                            <p:cond delay="250"/>
                                          </p:stCondLst>
                                        </p:cTn>
                                        <p:tgtEl>
                                          <p:spTgt spid="5">
                                            <p:txEl>
                                              <p:pRg st="4" end="4"/>
                                            </p:txEl>
                                          </p:spTgt>
                                        </p:tgtEl>
                                        <p:attrNameLst>
                                          <p:attrName>r</p:attrName>
                                        </p:attrNameLst>
                                      </p:cBhvr>
                                    </p:animRot>
                                    <p:animRot by="1500000">
                                      <p:cBhvr>
                                        <p:cTn id="31" dur="125" fill="hold">
                                          <p:stCondLst>
                                            <p:cond delay="375"/>
                                          </p:stCondLst>
                                        </p:cTn>
                                        <p:tgtEl>
                                          <p:spTgt spid="5">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82391" y="402792"/>
            <a:ext cx="5025628" cy="642025"/>
          </a:xfrm>
        </p:spPr>
        <p:txBody>
          <a:bodyP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000" dirty="0" smtClean="0">
                <a:ln w="0"/>
                <a:solidFill>
                  <a:schemeClr val="accent1"/>
                </a:solidFill>
                <a:effectLst>
                  <a:outerShdw blurRad="38100" dist="25400" dir="5400000" algn="ctr" rotWithShape="0">
                    <a:srgbClr val="6E747A">
                      <a:alpha val="43000"/>
                    </a:srgbClr>
                  </a:outerShdw>
                </a:effectLst>
              </a:rPr>
              <a:t>كيف كان العالم قبل الراديو؟</a:t>
            </a:r>
            <a:endParaRPr lang="en-US" sz="4000" dirty="0">
              <a:ln w="0"/>
              <a:solidFill>
                <a:schemeClr val="accent1"/>
              </a:solidFill>
              <a:effectLst>
                <a:outerShdw blurRad="38100" dist="25400" dir="5400000" algn="ctr" rotWithShape="0">
                  <a:srgbClr val="6E747A">
                    <a:alpha val="43000"/>
                  </a:srgbClr>
                </a:outerShdw>
              </a:effectLst>
            </a:endParaRPr>
          </a:p>
        </p:txBody>
      </p:sp>
      <p:sp>
        <p:nvSpPr>
          <p:cNvPr id="4" name="TextBox 3"/>
          <p:cNvSpPr txBox="1"/>
          <p:nvPr/>
        </p:nvSpPr>
        <p:spPr>
          <a:xfrm>
            <a:off x="3963286" y="1244014"/>
            <a:ext cx="4857186" cy="830997"/>
          </a:xfrm>
          <a:prstGeom prst="rect">
            <a:avLst/>
          </a:prstGeom>
          <a:noFill/>
        </p:spPr>
        <p:txBody>
          <a:bodyPr wrap="square" rtlCol="0">
            <a:spAutoFit/>
          </a:bodyPr>
          <a:lstStyle/>
          <a:p>
            <a:r>
              <a:rPr lang="ar-SA" sz="2400" dirty="0" smtClean="0">
                <a:solidFill>
                  <a:prstClr val="black"/>
                </a:solidFill>
              </a:rPr>
              <a:t>إلى ما قبل ثلاثمائة عام تقريبًا لم تعرف أوروبا الصحافة بالمعنى المتعارف عليه حاليًا.</a:t>
            </a:r>
          </a:p>
        </p:txBody>
      </p:sp>
      <p:sp>
        <p:nvSpPr>
          <p:cNvPr id="5" name="TextBox 4"/>
          <p:cNvSpPr txBox="1"/>
          <p:nvPr/>
        </p:nvSpPr>
        <p:spPr>
          <a:xfrm>
            <a:off x="3963286" y="2089542"/>
            <a:ext cx="4362008" cy="830997"/>
          </a:xfrm>
          <a:prstGeom prst="rect">
            <a:avLst/>
          </a:prstGeom>
          <a:noFill/>
        </p:spPr>
        <p:txBody>
          <a:bodyPr wrap="square" rtlCol="0">
            <a:spAutoFit/>
          </a:bodyPr>
          <a:lstStyle/>
          <a:p>
            <a:r>
              <a:rPr lang="ar-SA" sz="2400" dirty="0" smtClean="0">
                <a:solidFill>
                  <a:prstClr val="black"/>
                </a:solidFill>
              </a:rPr>
              <a:t>كان انتشار الخبر محدودًا عندما ظهرت الصحافة وذلك لعدة أسباب:</a:t>
            </a:r>
          </a:p>
        </p:txBody>
      </p:sp>
      <p:sp>
        <p:nvSpPr>
          <p:cNvPr id="7" name="TextBox 6"/>
          <p:cNvSpPr txBox="1"/>
          <p:nvPr/>
        </p:nvSpPr>
        <p:spPr>
          <a:xfrm>
            <a:off x="4122538" y="3373352"/>
            <a:ext cx="5049384" cy="400110"/>
          </a:xfrm>
          <a:prstGeom prst="rect">
            <a:avLst/>
          </a:prstGeom>
          <a:noFill/>
        </p:spPr>
        <p:txBody>
          <a:bodyPr wrap="square" rtlCol="0">
            <a:spAutoFit/>
          </a:bodyPr>
          <a:lstStyle/>
          <a:p>
            <a:r>
              <a:rPr lang="ar-SA" sz="2000" dirty="0" smtClean="0">
                <a:solidFill>
                  <a:prstClr val="black"/>
                </a:solidFill>
              </a:rPr>
              <a:t>  انعدام وسائل نقل الأخبار من موقع الأحداث إلى الجريدة.</a:t>
            </a:r>
            <a:endParaRPr lang="en-US" sz="2000" dirty="0">
              <a:solidFill>
                <a:prstClr val="black"/>
              </a:solidFill>
            </a:endParaRPr>
          </a:p>
        </p:txBody>
      </p:sp>
      <p:sp>
        <p:nvSpPr>
          <p:cNvPr id="8" name="TextBox 7"/>
          <p:cNvSpPr txBox="1"/>
          <p:nvPr/>
        </p:nvSpPr>
        <p:spPr>
          <a:xfrm>
            <a:off x="4094616" y="3602846"/>
            <a:ext cx="4869872" cy="1015663"/>
          </a:xfrm>
          <a:prstGeom prst="rect">
            <a:avLst/>
          </a:prstGeom>
          <a:noFill/>
        </p:spPr>
        <p:txBody>
          <a:bodyPr wrap="square" rtlCol="0">
            <a:spAutoFit/>
          </a:bodyPr>
          <a:lstStyle/>
          <a:p>
            <a:endParaRPr lang="ar-SA" sz="2000" dirty="0" smtClean="0">
              <a:solidFill>
                <a:prstClr val="black"/>
              </a:solidFill>
            </a:endParaRPr>
          </a:p>
          <a:p>
            <a:r>
              <a:rPr lang="ar-SA" sz="2000" dirty="0" smtClean="0">
                <a:solidFill>
                  <a:prstClr val="black"/>
                </a:solidFill>
              </a:rPr>
              <a:t>ضعف إمكانيات توزيع الصحف لضعف وسائل المواصلات.</a:t>
            </a:r>
            <a:endParaRPr lang="en-US" sz="2000" dirty="0">
              <a:solidFill>
                <a:prstClr val="black"/>
              </a:solidFill>
            </a:endParaRPr>
          </a:p>
        </p:txBody>
      </p:sp>
      <p:sp>
        <p:nvSpPr>
          <p:cNvPr id="9" name="TextBox 8"/>
          <p:cNvSpPr txBox="1"/>
          <p:nvPr/>
        </p:nvSpPr>
        <p:spPr>
          <a:xfrm>
            <a:off x="4502556" y="4143375"/>
            <a:ext cx="4461932" cy="707886"/>
          </a:xfrm>
          <a:prstGeom prst="rect">
            <a:avLst/>
          </a:prstGeom>
          <a:noFill/>
        </p:spPr>
        <p:txBody>
          <a:bodyPr wrap="square" rtlCol="0">
            <a:spAutoFit/>
          </a:bodyPr>
          <a:lstStyle/>
          <a:p>
            <a:endParaRPr lang="ar-SA" sz="2000" dirty="0" smtClean="0">
              <a:solidFill>
                <a:prstClr val="black"/>
              </a:solidFill>
            </a:endParaRPr>
          </a:p>
          <a:p>
            <a:r>
              <a:rPr lang="ar-SA" sz="2000" dirty="0" smtClean="0">
                <a:solidFill>
                  <a:prstClr val="black"/>
                </a:solidFill>
              </a:rPr>
              <a:t>تأخر وصول الأخبار للناس.</a:t>
            </a:r>
            <a:endParaRPr lang="en-US" sz="2000" dirty="0">
              <a:solidFill>
                <a:prstClr val="black"/>
              </a:solidFill>
            </a:endParaRPr>
          </a:p>
        </p:txBody>
      </p:sp>
      <p:sp>
        <p:nvSpPr>
          <p:cNvPr id="10" name="TextBox 9"/>
          <p:cNvSpPr txBox="1"/>
          <p:nvPr/>
        </p:nvSpPr>
        <p:spPr>
          <a:xfrm>
            <a:off x="5016906" y="4612721"/>
            <a:ext cx="3947582" cy="1015663"/>
          </a:xfrm>
          <a:prstGeom prst="rect">
            <a:avLst/>
          </a:prstGeom>
          <a:noFill/>
        </p:spPr>
        <p:txBody>
          <a:bodyPr wrap="square" rtlCol="0">
            <a:spAutoFit/>
          </a:bodyPr>
          <a:lstStyle/>
          <a:p>
            <a:endParaRPr lang="ar-SA" sz="2000" dirty="0" smtClean="0">
              <a:solidFill>
                <a:prstClr val="black"/>
              </a:solidFill>
            </a:endParaRPr>
          </a:p>
          <a:p>
            <a:r>
              <a:rPr lang="ar-SA" sz="2000" dirty="0" smtClean="0">
                <a:solidFill>
                  <a:prstClr val="black"/>
                </a:solidFill>
              </a:rPr>
              <a:t>ضعف التفاعل بين الأحداث والناس في ذلك الوقت.</a:t>
            </a:r>
            <a:endParaRPr lang="en-US" sz="2000" dirty="0">
              <a:solidFill>
                <a:prstClr val="black"/>
              </a:solidFill>
            </a:endParaRPr>
          </a:p>
        </p:txBody>
      </p:sp>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ackgroundRemoval t="962" b="92500" l="24667" r="75667">
                        <a14:foregroundMark x1="45778" y1="22885" x2="45778" y2="22885"/>
                        <a14:backgroundMark x1="54111" y1="19423" x2="54111" y2="19423"/>
                        <a14:backgroundMark x1="38111" y1="34038" x2="38111" y2="34038"/>
                      </a14:backgroundRemoval>
                    </a14:imgEffect>
                  </a14:imgLayer>
                </a14:imgProps>
              </a:ext>
              <a:ext uri="{28A0092B-C50C-407E-A947-70E740481C1C}">
                <a14:useLocalDpi xmlns:a14="http://schemas.microsoft.com/office/drawing/2010/main" val="0"/>
              </a:ext>
            </a:extLst>
          </a:blip>
          <a:stretch>
            <a:fillRect/>
          </a:stretch>
        </p:blipFill>
        <p:spPr>
          <a:xfrm>
            <a:off x="-1473398" y="675094"/>
            <a:ext cx="6911578" cy="5324475"/>
          </a:xfrm>
          <a:prstGeom prst="rect">
            <a:avLst/>
          </a:prstGeom>
        </p:spPr>
      </p:pic>
    </p:spTree>
    <p:extLst>
      <p:ext uri="{BB962C8B-B14F-4D97-AF65-F5344CB8AC3E}">
        <p14:creationId xmlns:p14="http://schemas.microsoft.com/office/powerpoint/2010/main" val="148402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3"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
                                        <p:tgtEl>
                                          <p:spTgt spid="7"/>
                                        </p:tgtEl>
                                      </p:cBhvr>
                                    </p:animEffect>
                                    <p:anim calcmode="lin" valueType="num">
                                      <p:cBhvr>
                                        <p:cTn id="28" dur="400" fill="hold"/>
                                        <p:tgtEl>
                                          <p:spTgt spid="7"/>
                                        </p:tgtEl>
                                        <p:attrNameLst>
                                          <p:attrName>ppt_x</p:attrName>
                                        </p:attrNameLst>
                                      </p:cBhvr>
                                      <p:tavLst>
                                        <p:tav tm="0">
                                          <p:val>
                                            <p:strVal val="#ppt_x"/>
                                          </p:val>
                                        </p:tav>
                                        <p:tav tm="100000">
                                          <p:val>
                                            <p:strVal val="#ppt_x"/>
                                          </p:val>
                                        </p:tav>
                                      </p:tavLst>
                                    </p:anim>
                                    <p:anim calcmode="lin" valueType="num">
                                      <p:cBhvr>
                                        <p:cTn id="29" dur="400" fill="hold"/>
                                        <p:tgtEl>
                                          <p:spTgt spid="7"/>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3"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
                                        <p:tgtEl>
                                          <p:spTgt spid="8"/>
                                        </p:tgtEl>
                                      </p:cBhvr>
                                    </p:animEffect>
                                    <p:anim calcmode="lin" valueType="num">
                                      <p:cBhvr>
                                        <p:cTn id="37" dur="400" fill="hold"/>
                                        <p:tgtEl>
                                          <p:spTgt spid="8"/>
                                        </p:tgtEl>
                                        <p:attrNameLst>
                                          <p:attrName>ppt_x</p:attrName>
                                        </p:attrNameLst>
                                      </p:cBhvr>
                                      <p:tavLst>
                                        <p:tav tm="0">
                                          <p:val>
                                            <p:strVal val="#ppt_x"/>
                                          </p:val>
                                        </p:tav>
                                        <p:tav tm="100000">
                                          <p:val>
                                            <p:strVal val="#ppt_x"/>
                                          </p:val>
                                        </p:tav>
                                      </p:tavLst>
                                    </p:anim>
                                    <p:anim calcmode="lin" valueType="num">
                                      <p:cBhvr>
                                        <p:cTn id="38" dur="400" fill="hold"/>
                                        <p:tgtEl>
                                          <p:spTgt spid="8"/>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3"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
                                        <p:tgtEl>
                                          <p:spTgt spid="9"/>
                                        </p:tgtEl>
                                      </p:cBhvr>
                                    </p:animEffect>
                                    <p:anim calcmode="lin" valueType="num">
                                      <p:cBhvr>
                                        <p:cTn id="46" dur="400" fill="hold"/>
                                        <p:tgtEl>
                                          <p:spTgt spid="9"/>
                                        </p:tgtEl>
                                        <p:attrNameLst>
                                          <p:attrName>ppt_x</p:attrName>
                                        </p:attrNameLst>
                                      </p:cBhvr>
                                      <p:tavLst>
                                        <p:tav tm="0">
                                          <p:val>
                                            <p:strVal val="#ppt_x"/>
                                          </p:val>
                                        </p:tav>
                                        <p:tav tm="100000">
                                          <p:val>
                                            <p:strVal val="#ppt_x"/>
                                          </p:val>
                                        </p:tav>
                                      </p:tavLst>
                                    </p:anim>
                                    <p:anim calcmode="lin" valueType="num">
                                      <p:cBhvr>
                                        <p:cTn id="47" dur="400" fill="hold"/>
                                        <p:tgtEl>
                                          <p:spTgt spid="9"/>
                                        </p:tgtEl>
                                        <p:attrNameLst>
                                          <p:attrName>ppt_y</p:attrName>
                                        </p:attrNameLst>
                                      </p:cBhvr>
                                      <p:tavLst>
                                        <p:tav tm="0">
                                          <p:val>
                                            <p:strVal val="#ppt_y+0.31"/>
                                          </p:val>
                                        </p:tav>
                                        <p:tav tm="100000">
                                          <p:val>
                                            <p:strVal val="#ppt_y+0.31"/>
                                          </p:val>
                                        </p:tav>
                                      </p:tavLst>
                                    </p:anim>
                                    <p:anim calcmode="lin" valueType="num">
                                      <p:cBhvr>
                                        <p:cTn id="48"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9"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3"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
                                        <p:tgtEl>
                                          <p:spTgt spid="10"/>
                                        </p:tgtEl>
                                      </p:cBhvr>
                                    </p:animEffect>
                                    <p:anim calcmode="lin" valueType="num">
                                      <p:cBhvr>
                                        <p:cTn id="55" dur="400" fill="hold"/>
                                        <p:tgtEl>
                                          <p:spTgt spid="10"/>
                                        </p:tgtEl>
                                        <p:attrNameLst>
                                          <p:attrName>ppt_x</p:attrName>
                                        </p:attrNameLst>
                                      </p:cBhvr>
                                      <p:tavLst>
                                        <p:tav tm="0">
                                          <p:val>
                                            <p:strVal val="#ppt_x"/>
                                          </p:val>
                                        </p:tav>
                                        <p:tav tm="100000">
                                          <p:val>
                                            <p:strVal val="#ppt_x"/>
                                          </p:val>
                                        </p:tav>
                                      </p:tavLst>
                                    </p:anim>
                                    <p:anim calcmode="lin" valueType="num">
                                      <p:cBhvr>
                                        <p:cTn id="56" dur="400" fill="hold"/>
                                        <p:tgtEl>
                                          <p:spTgt spid="10"/>
                                        </p:tgtEl>
                                        <p:attrNameLst>
                                          <p:attrName>ppt_y</p:attrName>
                                        </p:attrNameLst>
                                      </p:cBhvr>
                                      <p:tavLst>
                                        <p:tav tm="0">
                                          <p:val>
                                            <p:strVal val="#ppt_y+0.31"/>
                                          </p:val>
                                        </p:tav>
                                        <p:tav tm="100000">
                                          <p:val>
                                            <p:strVal val="#ppt_y+0.31"/>
                                          </p:val>
                                        </p:tav>
                                      </p:tavLst>
                                    </p:anim>
                                    <p:anim calcmode="lin" valueType="num">
                                      <p:cBhvr>
                                        <p:cTn id="57"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8"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86203" y="1168405"/>
            <a:ext cx="4936331" cy="4351337"/>
          </a:xfrm>
        </p:spPr>
        <p:txBody>
          <a:bodyPr>
            <a:noAutofit/>
          </a:bodyPr>
          <a:lstStyle/>
          <a:p>
            <a:pPr marL="228600" indent="-228600" algn="r" defTabSz="914400" rtl="1" eaLnBrk="1" latinLnBrk="0" hangingPunct="1">
              <a:lnSpc>
                <a:spcPct val="90000"/>
              </a:lnSpc>
              <a:spcBef>
                <a:spcPts val="1000"/>
              </a:spcBef>
              <a:buFont typeface="Arial"/>
              <a:buChar char="•"/>
            </a:pPr>
            <a:r>
              <a:rPr lang="ar-SA" sz="2400" dirty="0" smtClean="0"/>
              <a:t>عندما اغتيل الرئيس الأمريكي ابراهام لنكولن عام ١٨٦٥، أسرع أحد الصحفيين إلى ميناء نيويورك ليستقل إحدى السفن حتى يذيع الخبر واستغرقت الرحلة ١٠ أيام ليصل إلى لندن.</a:t>
            </a:r>
          </a:p>
          <a:p>
            <a:pPr marL="228600" indent="-228600" algn="r" defTabSz="914400" rtl="1" eaLnBrk="1" latinLnBrk="0" hangingPunct="1">
              <a:lnSpc>
                <a:spcPct val="90000"/>
              </a:lnSpc>
              <a:spcBef>
                <a:spcPts val="1000"/>
              </a:spcBef>
              <a:buFont typeface="Arial"/>
              <a:buChar char="•"/>
            </a:pPr>
            <a:endParaRPr lang="ar-SA" sz="2400" dirty="0"/>
          </a:p>
          <a:p>
            <a:pPr marL="228600" indent="-228600" algn="r" defTabSz="914400" rtl="1" eaLnBrk="1" latinLnBrk="0" hangingPunct="1">
              <a:lnSpc>
                <a:spcPct val="90000"/>
              </a:lnSpc>
              <a:spcBef>
                <a:spcPts val="1000"/>
              </a:spcBef>
              <a:buFont typeface="Arial"/>
              <a:buChar char="•"/>
            </a:pPr>
            <a:r>
              <a:rPr lang="ar-SA" sz="2400" dirty="0" smtClean="0"/>
              <a:t>في عام ١٩١٢م تلقى أحد موظفي التليغراف في نيويورك إشارة تفيد باصطدام سفينة </a:t>
            </a:r>
            <a:r>
              <a:rPr lang="ar-SA" sz="2400" dirty="0" err="1" smtClean="0"/>
              <a:t>التايتانك</a:t>
            </a:r>
            <a:r>
              <a:rPr lang="ar-SA" sz="2400" dirty="0" smtClean="0"/>
              <a:t> بجبل الجليد وبدوره مرر هذه المعلومة إلى الصحافة ثم نقلها إلى شركة راديو ماركوني الذي أذاع الخبر الحزين فتدفق الناس إلى موقع الإذاعة ليعرفوا آخر الأخبار حول المفقودين </a:t>
            </a:r>
          </a:p>
        </p:txBody>
      </p:sp>
    </p:spTree>
    <p:extLst>
      <p:ext uri="{BB962C8B-B14F-4D97-AF65-F5344CB8AC3E}">
        <p14:creationId xmlns:p14="http://schemas.microsoft.com/office/powerpoint/2010/main" val="25944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36195" y="700087"/>
            <a:ext cx="4461273" cy="5648325"/>
          </a:xfrm>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dirty="0" smtClean="0"/>
              <a:t>في عام ١٩١٢م أخذ تأثير الراديو ينمو بين المجتمع وامتلك صفة </a:t>
            </a:r>
            <a:r>
              <a:rPr lang="ar-SA" sz="2400" b="1" u="sng" dirty="0" smtClean="0">
                <a:solidFill>
                  <a:srgbClr val="FF0000"/>
                </a:solidFill>
              </a:rPr>
              <a:t>المصدر الموثوق </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2400" dirty="0" smtClean="0"/>
              <a:t>يصدق الناس فيه كل ما يذاع لهم. </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SA" sz="2400"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u="sng" dirty="0" smtClean="0"/>
              <a:t>على سبيل المثال:</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SA" sz="2400" dirty="0"/>
          </a:p>
          <a:p>
            <a:pPr marL="0" marR="0" lvl="0" indent="0" algn="r" defTabSz="914400" rtl="1" eaLnBrk="1" fontAlgn="auto" latinLnBrk="0" hangingPunct="1">
              <a:lnSpc>
                <a:spcPct val="100000"/>
              </a:lnSpc>
              <a:spcBef>
                <a:spcPts val="0"/>
              </a:spcBef>
              <a:spcAft>
                <a:spcPts val="0"/>
              </a:spcAft>
              <a:buClrTx/>
              <a:buSzTx/>
              <a:buFontTx/>
              <a:buNone/>
              <a:tabLst/>
              <a:defRPr/>
            </a:pPr>
            <a:r>
              <a:rPr lang="ar-SA" sz="2400" dirty="0" smtClean="0"/>
              <a:t>طلبت إحدى محطات الراديو في أمريكا من مستمعيها التوجه إلى بحيرة البلدة لرؤية سكان المريخ وهم قادمون فاحتشد الناس عند البحيرة منذ ساعات الصباح الأولى ينتظرون تلك المفاجأة التي لم تحدث.</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023" y="1866903"/>
            <a:ext cx="3324758" cy="24907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633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914400" rtl="1" eaLnBrk="1" latinLnBrk="0" hangingPunct="1">
              <a:lnSpc>
                <a:spcPct val="90000"/>
              </a:lnSpc>
              <a:spcBef>
                <a:spcPct val="0"/>
              </a:spcBef>
              <a:buNone/>
            </a:pPr>
            <a:r>
              <a:rPr lang="ar-SA" sz="3600" b="1" cap="none" dirty="0" smtClean="0">
                <a:ln w="0"/>
                <a:solidFill>
                  <a:schemeClr val="accent1"/>
                </a:solidFill>
                <a:effectLst>
                  <a:outerShdw blurRad="38100" dist="25400" dir="5400000" algn="ctr" rotWithShape="0">
                    <a:srgbClr val="6E747A">
                      <a:alpha val="43000"/>
                    </a:srgbClr>
                  </a:outerShdw>
                </a:effectLst>
              </a:rPr>
              <a:t>كيف تم اختراع الراديو؟</a:t>
            </a:r>
            <a:endParaRPr lang="en-US" sz="3600" b="1" cap="none" dirty="0">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4404124" y="1853759"/>
            <a:ext cx="3887018" cy="4232721"/>
          </a:xfrm>
        </p:spPr>
        <p:txBody>
          <a:bodyPr>
            <a:normAutofit fontScale="92500" lnSpcReduction="20000"/>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dirty="0" smtClean="0"/>
              <a:t>ساعدت اختراعات (التيليغراف </a:t>
            </a:r>
            <a:r>
              <a:rPr lang="ar-SA" sz="2400" dirty="0" err="1" smtClean="0"/>
              <a:t>والتيلفون</a:t>
            </a:r>
            <a:r>
              <a:rPr lang="ar-SA" sz="2400" dirty="0" smtClean="0"/>
              <a:t> والموجات الكهرومغناطيسية والمكبر الثلاثي للصوت) </a:t>
            </a:r>
            <a:r>
              <a:rPr lang="ar-SA" sz="2400" b="1" u="sng" dirty="0" smtClean="0"/>
              <a:t>العالم الإيطالي ماركوني</a:t>
            </a:r>
            <a:r>
              <a:rPr lang="ar-SA" sz="2400" dirty="0" smtClean="0"/>
              <a:t> على المضي قدمًا في إثبات إمكانية إرسال إشارات اللاسلكية عن طريق الكهرومغناطيسية.</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2400" dirty="0" smtClean="0"/>
              <a:t>واجه </a:t>
            </a:r>
            <a:r>
              <a:rPr lang="ar-SA" sz="2400" b="1" u="sng" dirty="0" smtClean="0"/>
              <a:t>ماركوني</a:t>
            </a:r>
            <a:r>
              <a:rPr lang="ar-SA" sz="2400" dirty="0" smtClean="0"/>
              <a:t> عدة صعاب منها: </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2400" dirty="0" smtClean="0"/>
              <a:t>عدم تشجيع ودعم بلدته له،تحطيم موظف الجمارك صندوق اختراعه.</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2400" dirty="0" smtClean="0"/>
              <a:t>في عام ١٨٩٦م تمكن ماركوني إرسال واستقبال الإشارات من على بعد ١٠٠ ياردة ثم ضاعفها في العام الذي يليه بالتالي حجز ماركوني لاختراعه نقلة تاريخية بدأت تزداد نموًا في اتجاهين:</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1" y="2366962"/>
            <a:ext cx="4328042" cy="2747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033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029077" y="1000125"/>
            <a:ext cx="4546997" cy="4929188"/>
          </a:xfrm>
        </p:spPr>
        <p:txBody>
          <a:bodyPr>
            <a:normAutofit/>
          </a:bodyPr>
          <a:lstStyle/>
          <a:p>
            <a:pPr marL="228600" indent="-228600" algn="r" defTabSz="914400" rtl="1" eaLnBrk="1" latinLnBrk="0" hangingPunct="1">
              <a:lnSpc>
                <a:spcPct val="90000"/>
              </a:lnSpc>
              <a:spcBef>
                <a:spcPts val="1000"/>
              </a:spcBef>
              <a:buFont typeface="Arial"/>
              <a:buChar char="•"/>
            </a:pPr>
            <a:r>
              <a:rPr lang="ar-SA" dirty="0" smtClean="0"/>
              <a:t> الاتجاه الأول، في مجال التطبيق والفائدة بدءًا من استخدام اختراعه في إرشاد السفن وتفادي الأخطار إلى إنقاذ الأرواح بعد تعرض السفن للغرق وقد مثلت حادثة سفينة التايتنك</a:t>
            </a:r>
            <a:r>
              <a:rPr lang="ar-SA" dirty="0"/>
              <a:t> </a:t>
            </a:r>
            <a:r>
              <a:rPr lang="ar-SA" dirty="0" smtClean="0"/>
              <a:t>نقلة تاريخية لتعريف الجمهور بالراديو بعد نقله للأحداث المؤسفة للسفينة المشهورة.</a:t>
            </a:r>
          </a:p>
          <a:p>
            <a:pPr marL="228600" indent="-228600" algn="r" defTabSz="914400" rtl="1" eaLnBrk="1" latinLnBrk="0" hangingPunct="1">
              <a:lnSpc>
                <a:spcPct val="90000"/>
              </a:lnSpc>
              <a:spcBef>
                <a:spcPts val="1000"/>
              </a:spcBef>
              <a:buFont typeface="Arial"/>
              <a:buChar char="•"/>
            </a:pPr>
            <a:endParaRPr lang="ar-SA" sz="2400" dirty="0" smtClean="0"/>
          </a:p>
          <a:p>
            <a:pPr marL="228600" indent="-228600" algn="r" defTabSz="914400" rtl="1" eaLnBrk="1" latinLnBrk="0" hangingPunct="1">
              <a:lnSpc>
                <a:spcPct val="90000"/>
              </a:lnSpc>
              <a:spcBef>
                <a:spcPts val="1000"/>
              </a:spcBef>
              <a:buFont typeface="Arial"/>
              <a:buChar char="•"/>
            </a:pPr>
            <a:endParaRPr lang="ar-SA" sz="2400" dirty="0"/>
          </a:p>
          <a:p>
            <a:pPr marL="228600" indent="-228600" algn="r" defTabSz="914400" rtl="1" eaLnBrk="1" latinLnBrk="0" hangingPunct="1">
              <a:lnSpc>
                <a:spcPct val="90000"/>
              </a:lnSpc>
              <a:spcBef>
                <a:spcPts val="1000"/>
              </a:spcBef>
              <a:buFont typeface="Arial"/>
              <a:buChar char="•"/>
            </a:pPr>
            <a:endParaRPr lang="ar-SA" dirty="0" smtClean="0"/>
          </a:p>
          <a:p>
            <a:pPr marL="228600" indent="-228600" algn="r" defTabSz="914400" rtl="1" eaLnBrk="1" latinLnBrk="0" hangingPunct="1">
              <a:lnSpc>
                <a:spcPct val="90000"/>
              </a:lnSpc>
              <a:spcBef>
                <a:spcPts val="1000"/>
              </a:spcBef>
              <a:buFont typeface="Arial"/>
              <a:buChar char="•"/>
            </a:pPr>
            <a:r>
              <a:rPr lang="ar-SA" dirty="0" smtClean="0"/>
              <a:t>الاتجاه الثاني، في مجال تطوير استخدامات الاختراع تجاريًا إذ تمكن في عام ١٩٠١م من إنشاء أول شبكة لخطوط التليغراف للربط بين أوروبا و أمريكا عبر المحيط.</a:t>
            </a:r>
            <a:endParaRPr lang="en-US" dirty="0"/>
          </a:p>
        </p:txBody>
      </p:sp>
    </p:spTree>
    <p:extLst>
      <p:ext uri="{BB962C8B-B14F-4D97-AF65-F5344CB8AC3E}">
        <p14:creationId xmlns:p14="http://schemas.microsoft.com/office/powerpoint/2010/main" val="226939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21904" y="116632"/>
            <a:ext cx="6192688" cy="720079"/>
          </a:xfrm>
          <a:noFill/>
        </p:spPr>
        <p:txBody>
          <a:bodyPr/>
          <a:lstStyle/>
          <a:p>
            <a:pPr marL="182880" indent="0">
              <a:buNone/>
            </a:pPr>
            <a:r>
              <a:rPr lang="ar-SA" sz="4000" dirty="0" smtClean="0">
                <a:solidFill>
                  <a:srgbClr val="FF0000"/>
                </a:solidFill>
              </a:rPr>
              <a:t>الراديو في العالم العربي</a:t>
            </a:r>
            <a:endParaRPr lang="ar-SA" sz="4000" dirty="0">
              <a:solidFill>
                <a:srgbClr val="FF0000"/>
              </a:solidFill>
            </a:endParaRPr>
          </a:p>
        </p:txBody>
      </p:sp>
      <p:sp>
        <p:nvSpPr>
          <p:cNvPr id="4" name="مربع نص 3"/>
          <p:cNvSpPr txBox="1"/>
          <p:nvPr/>
        </p:nvSpPr>
        <p:spPr>
          <a:xfrm>
            <a:off x="-180528" y="1556792"/>
            <a:ext cx="9073008" cy="4668331"/>
          </a:xfrm>
          <a:prstGeom prst="rect">
            <a:avLst/>
          </a:prstGeom>
          <a:noFill/>
        </p:spPr>
        <p:txBody>
          <a:bodyPr wrap="square" rtlCol="1">
            <a:spAutoFit/>
          </a:bodyPr>
          <a:lstStyle/>
          <a:p>
            <a:r>
              <a:rPr lang="ar-SA" sz="2400" dirty="0">
                <a:solidFill>
                  <a:schemeClr val="tx1">
                    <a:lumMod val="95000"/>
                    <a:lumOff val="5000"/>
                  </a:schemeClr>
                </a:solidFill>
              </a:rPr>
              <a:t>بدأ عمل الراديو في العالم العربي منذ عام </a:t>
            </a:r>
            <a:r>
              <a:rPr lang="ar-SA" sz="2400" dirty="0">
                <a:solidFill>
                  <a:srgbClr val="FF0000"/>
                </a:solidFill>
              </a:rPr>
              <a:t>1925</a:t>
            </a:r>
            <a:r>
              <a:rPr lang="ar-SA" sz="2400" dirty="0">
                <a:solidFill>
                  <a:schemeClr val="tx1">
                    <a:lumMod val="95000"/>
                    <a:lumOff val="5000"/>
                  </a:schemeClr>
                </a:solidFill>
              </a:rPr>
              <a:t>,وكانت بداية البث </a:t>
            </a:r>
            <a:endParaRPr lang="ar-SA" sz="2400" dirty="0" smtClean="0">
              <a:solidFill>
                <a:schemeClr val="tx1">
                  <a:lumMod val="95000"/>
                  <a:lumOff val="5000"/>
                </a:schemeClr>
              </a:solidFill>
            </a:endParaRPr>
          </a:p>
          <a:p>
            <a:r>
              <a:rPr lang="ar-SA" sz="2400" dirty="0" smtClean="0">
                <a:solidFill>
                  <a:schemeClr val="tx1">
                    <a:lumMod val="95000"/>
                    <a:lumOff val="5000"/>
                  </a:schemeClr>
                </a:solidFill>
              </a:rPr>
              <a:t>         </a:t>
            </a:r>
            <a:endParaRPr lang="ar-SA" sz="2400" dirty="0">
              <a:solidFill>
                <a:schemeClr val="tx1">
                  <a:lumMod val="95000"/>
                  <a:lumOff val="5000"/>
                </a:schemeClr>
              </a:solidFill>
            </a:endParaRPr>
          </a:p>
          <a:p>
            <a:r>
              <a:rPr lang="ar-SA" sz="2400" dirty="0" smtClean="0">
                <a:solidFill>
                  <a:schemeClr val="tx1">
                    <a:lumMod val="95000"/>
                    <a:lumOff val="5000"/>
                  </a:schemeClr>
                </a:solidFill>
              </a:rPr>
              <a:t>في </a:t>
            </a:r>
            <a:r>
              <a:rPr lang="ar-SA" sz="2400" dirty="0">
                <a:solidFill>
                  <a:schemeClr val="tx1">
                    <a:lumMod val="95000"/>
                    <a:lumOff val="5000"/>
                  </a:schemeClr>
                </a:solidFill>
              </a:rPr>
              <a:t>مصر و الجزائر, ففي مصر بدأت الإذاعة المسموعة في نفس </a:t>
            </a:r>
            <a:r>
              <a:rPr lang="ar-SA" sz="2400" dirty="0" smtClean="0">
                <a:solidFill>
                  <a:schemeClr val="tx1">
                    <a:lumMod val="95000"/>
                    <a:lumOff val="5000"/>
                  </a:schemeClr>
                </a:solidFill>
              </a:rPr>
              <a:t>العام</a:t>
            </a:r>
          </a:p>
          <a:p>
            <a:endParaRPr lang="ar-SA" sz="2400" dirty="0">
              <a:solidFill>
                <a:schemeClr val="tx1">
                  <a:lumMod val="95000"/>
                  <a:lumOff val="5000"/>
                </a:schemeClr>
              </a:solidFill>
            </a:endParaRPr>
          </a:p>
          <a:p>
            <a:r>
              <a:rPr lang="ar-SA" sz="2400" dirty="0" smtClean="0">
                <a:solidFill>
                  <a:srgbClr val="FF0000"/>
                </a:solidFill>
              </a:rPr>
              <a:t>1925</a:t>
            </a:r>
            <a:r>
              <a:rPr lang="ar-SA" sz="2400" dirty="0" smtClean="0">
                <a:solidFill>
                  <a:schemeClr val="tx1">
                    <a:lumMod val="95000"/>
                    <a:lumOff val="5000"/>
                  </a:schemeClr>
                </a:solidFill>
              </a:rPr>
              <a:t> </a:t>
            </a:r>
            <a:r>
              <a:rPr lang="ar-SA" sz="2400" dirty="0">
                <a:solidFill>
                  <a:schemeClr val="tx1">
                    <a:lumMod val="95000"/>
                    <a:lumOff val="5000"/>
                  </a:schemeClr>
                </a:solidFill>
              </a:rPr>
              <a:t>فقد كان البث عن طريق المحطات الفردية التي يملكها </a:t>
            </a:r>
            <a:r>
              <a:rPr lang="ar-SA" sz="2400" dirty="0" smtClean="0">
                <a:solidFill>
                  <a:schemeClr val="tx1">
                    <a:lumMod val="95000"/>
                    <a:lumOff val="5000"/>
                  </a:schemeClr>
                </a:solidFill>
              </a:rPr>
              <a:t>الهواة </a:t>
            </a:r>
            <a:endParaRPr lang="ar-SA" sz="2400" dirty="0">
              <a:solidFill>
                <a:schemeClr val="tx1">
                  <a:lumMod val="95000"/>
                  <a:lumOff val="5000"/>
                </a:schemeClr>
              </a:solidFill>
            </a:endParaRPr>
          </a:p>
          <a:p>
            <a:r>
              <a:rPr lang="ar-SA" sz="2400" dirty="0">
                <a:solidFill>
                  <a:schemeClr val="tx1">
                    <a:lumMod val="95000"/>
                    <a:lumOff val="5000"/>
                  </a:schemeClr>
                </a:solidFill>
              </a:rPr>
              <a:t> </a:t>
            </a:r>
          </a:p>
          <a:p>
            <a:r>
              <a:rPr lang="ar-SA" sz="2400" dirty="0">
                <a:solidFill>
                  <a:schemeClr val="tx1">
                    <a:lumMod val="95000"/>
                    <a:lumOff val="5000"/>
                  </a:schemeClr>
                </a:solidFill>
              </a:rPr>
              <a:t>ثم صدر تنظيم عام </a:t>
            </a:r>
            <a:r>
              <a:rPr lang="ar-SA" sz="2400" dirty="0">
                <a:solidFill>
                  <a:srgbClr val="FF0000"/>
                </a:solidFill>
              </a:rPr>
              <a:t>1926</a:t>
            </a:r>
            <a:r>
              <a:rPr lang="ar-SA" sz="2400" dirty="0">
                <a:solidFill>
                  <a:schemeClr val="tx1">
                    <a:lumMod val="95000"/>
                    <a:lumOff val="5000"/>
                  </a:schemeClr>
                </a:solidFill>
              </a:rPr>
              <a:t> بموجبه بدأت تلك الإذاعات تذيع اللغة العربية</a:t>
            </a:r>
          </a:p>
          <a:p>
            <a:r>
              <a:rPr lang="ar-SA" sz="2400" dirty="0">
                <a:solidFill>
                  <a:schemeClr val="tx1">
                    <a:lumMod val="95000"/>
                    <a:lumOff val="5000"/>
                  </a:schemeClr>
                </a:solidFill>
              </a:rPr>
              <a:t> </a:t>
            </a:r>
          </a:p>
          <a:p>
            <a:r>
              <a:rPr lang="ar-SA" sz="2400" dirty="0">
                <a:solidFill>
                  <a:schemeClr val="tx1">
                    <a:lumMod val="95000"/>
                    <a:lumOff val="5000"/>
                  </a:schemeClr>
                </a:solidFill>
              </a:rPr>
              <a:t> واللغات الأجنبية للأجانب, وفي عام </a:t>
            </a:r>
            <a:r>
              <a:rPr lang="ar-SA" sz="2400" dirty="0">
                <a:solidFill>
                  <a:srgbClr val="FF0000"/>
                </a:solidFill>
              </a:rPr>
              <a:t>1934</a:t>
            </a:r>
            <a:r>
              <a:rPr lang="ar-SA" sz="2400" dirty="0">
                <a:solidFill>
                  <a:schemeClr val="tx1">
                    <a:lumMod val="95000"/>
                    <a:lumOff val="5000"/>
                  </a:schemeClr>
                </a:solidFill>
              </a:rPr>
              <a:t> أوقفت الحكومة المصرية</a:t>
            </a:r>
          </a:p>
          <a:p>
            <a:r>
              <a:rPr lang="ar-SA" sz="2400" dirty="0">
                <a:solidFill>
                  <a:schemeClr val="tx1">
                    <a:lumMod val="95000"/>
                    <a:lumOff val="5000"/>
                  </a:schemeClr>
                </a:solidFill>
              </a:rPr>
              <a:t>   </a:t>
            </a:r>
          </a:p>
          <a:p>
            <a:r>
              <a:rPr lang="ar-SA" sz="2400" dirty="0">
                <a:solidFill>
                  <a:schemeClr val="tx1">
                    <a:lumMod val="95000"/>
                    <a:lumOff val="5000"/>
                  </a:schemeClr>
                </a:solidFill>
              </a:rPr>
              <a:t>تلك الإذاعات لضعف إمكانياتها ..و من ثم تأسست (الإذاعة المصرية) </a:t>
            </a:r>
            <a:endParaRPr lang="ar-SA" sz="2400" dirty="0" smtClean="0">
              <a:solidFill>
                <a:schemeClr val="tx1">
                  <a:lumMod val="95000"/>
                  <a:lumOff val="5000"/>
                </a:schemeClr>
              </a:solidFill>
            </a:endParaRPr>
          </a:p>
          <a:p>
            <a:endParaRPr lang="ar-SA" sz="2400" dirty="0">
              <a:solidFill>
                <a:schemeClr val="tx1">
                  <a:lumMod val="95000"/>
                  <a:lumOff val="5000"/>
                </a:schemeClr>
              </a:solidFill>
            </a:endParaRPr>
          </a:p>
        </p:txBody>
      </p:sp>
    </p:spTree>
    <p:extLst>
      <p:ext uri="{BB962C8B-B14F-4D97-AF65-F5344CB8AC3E}">
        <p14:creationId xmlns:p14="http://schemas.microsoft.com/office/powerpoint/2010/main" val="239356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دفق الهواء">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دفق الهواء">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ق الهواء">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Gallery">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3.xml><?xml version="1.0" encoding="utf-8"?>
<a:theme xmlns:a="http://schemas.openxmlformats.org/drawingml/2006/main" name="معرض">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
  <TotalTime>380</TotalTime>
  <Words>2209</Words>
  <Application>Microsoft Office PowerPoint</Application>
  <PresentationFormat>عرض على الشاشة (3:4)‏</PresentationFormat>
  <Paragraphs>293</Paragraphs>
  <Slides>32</Slides>
  <Notes>0</Notes>
  <HiddenSlides>0</HiddenSlides>
  <MMClips>0</MMClips>
  <ScaleCrop>false</ScaleCrop>
  <HeadingPairs>
    <vt:vector size="4" baseType="variant">
      <vt:variant>
        <vt:lpstr>نسق</vt:lpstr>
      </vt:variant>
      <vt:variant>
        <vt:i4>3</vt:i4>
      </vt:variant>
      <vt:variant>
        <vt:lpstr>عناوين الشرائح</vt:lpstr>
      </vt:variant>
      <vt:variant>
        <vt:i4>32</vt:i4>
      </vt:variant>
    </vt:vector>
  </HeadingPairs>
  <TitlesOfParts>
    <vt:vector size="35" baseType="lpstr">
      <vt:lpstr>دفق الهواء</vt:lpstr>
      <vt:lpstr>Gallery</vt:lpstr>
      <vt:lpstr>معرض</vt:lpstr>
      <vt:lpstr>الراديو  </vt:lpstr>
      <vt:lpstr>عرض تقديمي في PowerPoint</vt:lpstr>
      <vt:lpstr>عرض تقديمي في PowerPoint</vt:lpstr>
      <vt:lpstr>عرض تقديمي في PowerPoint</vt:lpstr>
      <vt:lpstr>عرض تقديمي في PowerPoint</vt:lpstr>
      <vt:lpstr>عرض تقديمي في PowerPoint</vt:lpstr>
      <vt:lpstr>كيف تم اختراع الراديو؟</vt:lpstr>
      <vt:lpstr>عرض تقديمي في PowerPoint</vt:lpstr>
      <vt:lpstr>الراديو في العالم العربي</vt:lpstr>
      <vt:lpstr>عرض تقديمي في PowerPoint</vt:lpstr>
      <vt:lpstr>تأثير الراديو في المجتمع العربي</vt:lpstr>
      <vt:lpstr>عرض تقديمي في PowerPoint</vt:lpstr>
      <vt:lpstr>عرض تقديمي في PowerPoint</vt:lpstr>
      <vt:lpstr>عرض تقديمي في PowerPoint</vt:lpstr>
      <vt:lpstr>الإذاعة اللاسلكية للمملكة العربية السعودية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خصائص الراديو </vt:lpstr>
      <vt:lpstr>خصائص الراديو  </vt:lpstr>
      <vt:lpstr>خصائص الراديو </vt:lpstr>
      <vt:lpstr>خصائص الراديو</vt:lpstr>
      <vt:lpstr>خصائص الراديو </vt:lpstr>
      <vt:lpstr>خصائص الراديو </vt:lpstr>
      <vt:lpstr>خصائص الراديو </vt:lpstr>
      <vt:lpstr>خصائص الراديو </vt:lpstr>
      <vt:lpstr>خصائص الراديو </vt:lpstr>
      <vt:lpstr>خصائص الراديو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الراديو في العالم العربي</dc:title>
  <dc:creator>dell</dc:creator>
  <cp:lastModifiedBy>dell</cp:lastModifiedBy>
  <cp:revision>35</cp:revision>
  <dcterms:created xsi:type="dcterms:W3CDTF">2018-10-24T13:13:04Z</dcterms:created>
  <dcterms:modified xsi:type="dcterms:W3CDTF">2018-10-27T18:36:03Z</dcterms:modified>
</cp:coreProperties>
</file>