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5" r:id="rId3"/>
  </p:sldMasterIdLst>
  <p:notesMasterIdLst>
    <p:notesMasterId r:id="rId33"/>
  </p:notesMasterIdLst>
  <p:sldIdLst>
    <p:sldId id="256" r:id="rId4"/>
    <p:sldId id="257" r:id="rId5"/>
    <p:sldId id="280" r:id="rId6"/>
    <p:sldId id="258" r:id="rId7"/>
    <p:sldId id="259" r:id="rId8"/>
    <p:sldId id="271" r:id="rId9"/>
    <p:sldId id="269" r:id="rId10"/>
    <p:sldId id="262" r:id="rId11"/>
    <p:sldId id="264" r:id="rId12"/>
    <p:sldId id="265" r:id="rId13"/>
    <p:sldId id="267" r:id="rId14"/>
    <p:sldId id="266" r:id="rId15"/>
    <p:sldId id="268" r:id="rId16"/>
    <p:sldId id="273" r:id="rId17"/>
    <p:sldId id="275" r:id="rId18"/>
    <p:sldId id="274" r:id="rId19"/>
    <p:sldId id="278" r:id="rId20"/>
    <p:sldId id="260" r:id="rId21"/>
    <p:sldId id="261" r:id="rId22"/>
    <p:sldId id="291" r:id="rId23"/>
    <p:sldId id="277" r:id="rId24"/>
    <p:sldId id="276" r:id="rId25"/>
    <p:sldId id="29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705"/>
  </p:normalViewPr>
  <p:slideViewPr>
    <p:cSldViewPr snapToGrid="0" snapToObjects="1">
      <p:cViewPr varScale="1">
        <p:scale>
          <a:sx n="78" d="100"/>
          <a:sy n="78" d="100"/>
        </p:scale>
        <p:origin x="2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140E401-2B94-45FE-992B-01598171C16E}" type="datetimeFigureOut">
              <a:rPr lang="ar-SA" smtClean="0"/>
              <a:t>30/07/38</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76C1DD8-5D6F-462D-9AC0-93FECE605C76}" type="slidenum">
              <a:rPr lang="ar-SA" smtClean="0"/>
              <a:t>‹#›</a:t>
            </a:fld>
            <a:endParaRPr lang="ar-SA"/>
          </a:p>
        </p:txBody>
      </p:sp>
    </p:spTree>
    <p:extLst>
      <p:ext uri="{BB962C8B-B14F-4D97-AF65-F5344CB8AC3E}">
        <p14:creationId xmlns:p14="http://schemas.microsoft.com/office/powerpoint/2010/main" val="19265233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image" Target="../media/image5.png"/><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image" Target="../media/image4.png"/><Relationship Id="rId2" Type="http://schemas.openxmlformats.org/officeDocument/2006/relationships/tags" Target="../tags/tag1.xml"/><Relationship Id="rId1" Type="http://schemas.openxmlformats.org/officeDocument/2006/relationships/customXml" Target="../../customXml/item2.xml"/><Relationship Id="rId6" Type="http://schemas.openxmlformats.org/officeDocument/2006/relationships/tags" Target="../tags/tag5.xml"/><Relationship Id="rId11" Type="http://schemas.openxmlformats.org/officeDocument/2006/relationships/image" Target="../media/image3.png"/><Relationship Id="rId5" Type="http://schemas.openxmlformats.org/officeDocument/2006/relationships/tags" Target="../tags/tag4.xml"/><Relationship Id="rId10" Type="http://schemas.openxmlformats.org/officeDocument/2006/relationships/slideMaster" Target="../slideMasters/slideMaster1.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pPr>
              <a:defRPr/>
            </a:pPr>
            <a:fld id="{C2D2B045-4AFC-244C-AE0D-A11166035B1D}" type="datetimeFigureOut">
              <a:rPr lang="en-US" smtClean="0"/>
              <a:pPr>
                <a:defRPr/>
              </a:pPr>
              <a:t>4/26/2017</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pPr>
              <a:defRPr/>
            </a:pPr>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pPr>
              <a:defRPr/>
            </a:pPr>
            <a:fld id="{30EAB614-19C3-1844-BFD7-950D5CFCEC13}" type="slidenum">
              <a:rPr lang="en-US" smtClean="0"/>
              <a:pPr>
                <a:defRPr/>
              </a:pPr>
              <a:t>‹#›</a:t>
            </a:fld>
            <a:endParaRPr lang="en-US"/>
          </a:p>
        </p:txBody>
      </p:sp>
    </p:spTree>
    <p:extLst>
      <p:ext uri="{BB962C8B-B14F-4D97-AF65-F5344CB8AC3E}">
        <p14:creationId xmlns:p14="http://schemas.microsoft.com/office/powerpoint/2010/main" val="94408178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pPr>
              <a:defRPr/>
            </a:pPr>
            <a:fld id="{C2D2B045-4AFC-244C-AE0D-A11166035B1D}" type="datetimeFigureOut">
              <a:rPr lang="en-US" smtClean="0"/>
              <a:pPr>
                <a:defRPr/>
              </a:pPr>
              <a:t>4/26/2017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EAB614-19C3-1844-BFD7-950D5CFCEC13}" type="slidenum">
              <a:rPr lang="en-US" smtClean="0"/>
              <a:pPr>
                <a:defRPr/>
              </a:pPr>
              <a:t>‹#›</a:t>
            </a:fld>
            <a:endParaRPr lang="en-US"/>
          </a:p>
        </p:txBody>
      </p:sp>
    </p:spTree>
    <p:extLst>
      <p:ext uri="{BB962C8B-B14F-4D97-AF65-F5344CB8AC3E}">
        <p14:creationId xmlns:p14="http://schemas.microsoft.com/office/powerpoint/2010/main" val="137988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pPr>
              <a:defRPr/>
            </a:pPr>
            <a:fld id="{C2D2B045-4AFC-244C-AE0D-A11166035B1D}" type="datetimeFigureOut">
              <a:rPr lang="en-US" smtClean="0"/>
              <a:pPr>
                <a:defRPr/>
              </a:pPr>
              <a:t>4/26/2017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EAB614-19C3-1844-BFD7-950D5CFCEC13}" type="slidenum">
              <a:rPr lang="en-US" smtClean="0"/>
              <a:pPr>
                <a:defRPr/>
              </a:pPr>
              <a:t>‹#›</a:t>
            </a:fld>
            <a:endParaRPr lang="en-US"/>
          </a:p>
        </p:txBody>
      </p:sp>
    </p:spTree>
    <p:extLst>
      <p:ext uri="{BB962C8B-B14F-4D97-AF65-F5344CB8AC3E}">
        <p14:creationId xmlns:p14="http://schemas.microsoft.com/office/powerpoint/2010/main" val="3169078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ouse Mischief 1 - 4 اختيارات Right">
    <p:spTree>
      <p:nvGrpSpPr>
        <p:cNvPr id="1" name=""/>
        <p:cNvGrpSpPr/>
        <p:nvPr/>
      </p:nvGrpSpPr>
      <p:grpSpPr>
        <a:xfrm>
          <a:off x="0" y="0"/>
          <a:ext cx="0" cy="0"/>
          <a:chOff x="0" y="0"/>
          <a:chExt cx="0" cy="0"/>
        </a:xfrm>
      </p:grpSpPr>
      <p:sp>
        <p:nvSpPr>
          <p:cNvPr id="6" name="عنصر نائب للنص 5"/>
          <p:cNvSpPr>
            <a:spLocks noGrp="1"/>
          </p:cNvSpPr>
          <p:nvPr>
            <p:ph type="body" idx="10"/>
          </p:nvPr>
        </p:nvSpPr>
        <p:spPr>
          <a:xfrm>
            <a:off x="207264" y="116586"/>
            <a:ext cx="11777472" cy="759180"/>
          </a:xfrm>
        </p:spPr>
        <p:txBody>
          <a:bodyPr vert="horz" wrap="square" anchor="ctr" anchorCtr="1">
            <a:normAutofit/>
          </a:bodyPr>
          <a:lstStyle>
            <a:lvl1pPr algn="ctr" defTabSz="914400" rtl="1" eaLnBrk="1" latinLnBrk="0" hangingPunct="1">
              <a:spcBef>
                <a:spcPct val="20000"/>
              </a:spcBef>
              <a:buFont typeface="Arial" pitchFamily="34" charset="0"/>
              <a:buNone/>
              <a:defRPr/>
            </a:lvl1pPr>
            <a:lvl2pPr algn="ctr" defTabSz="914400" rtl="1" eaLnBrk="1" latinLnBrk="0" hangingPunct="1">
              <a:spcBef>
                <a:spcPct val="20000"/>
              </a:spcBef>
              <a:buFont typeface="Arial" pitchFamily="34" charset="0"/>
              <a:buNone/>
              <a:defRPr/>
            </a:lvl2pPr>
            <a:lvl3pPr algn="ctr" defTabSz="914400" rtl="1" eaLnBrk="1" latinLnBrk="0" hangingPunct="1">
              <a:spcBef>
                <a:spcPct val="20000"/>
              </a:spcBef>
              <a:buFont typeface="Arial" pitchFamily="34" charset="0"/>
              <a:buNone/>
              <a:defRPr/>
            </a:lvl3pPr>
            <a:lvl4pPr algn="ctr" defTabSz="914400" rtl="1" eaLnBrk="1" latinLnBrk="0" hangingPunct="1">
              <a:spcBef>
                <a:spcPct val="20000"/>
              </a:spcBef>
              <a:buFont typeface="Arial" pitchFamily="34" charset="0"/>
              <a:buNone/>
              <a:defRPr/>
            </a:lvl4pPr>
            <a:lvl5pPr algn="ctr" defTabSz="914400" rtl="1" eaLnBrk="1" latinLnBrk="0" hangingPunct="1">
              <a:spcBef>
                <a:spcPct val="20000"/>
              </a:spcBef>
              <a:buFont typeface="Arial" pitchFamily="34" charset="0"/>
              <a:buNone/>
              <a:defRPr/>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محتوى 6"/>
          <p:cNvSpPr>
            <a:spLocks noGrp="1"/>
          </p:cNvSpPr>
          <p:nvPr>
            <p:ph sz="quarter" idx="11"/>
            <p:custDataLst>
              <p:tags r:id="rId2"/>
            </p:custDataLst>
          </p:nvPr>
        </p:nvSpPr>
        <p:spPr>
          <a:xfrm>
            <a:off x="512063" y="1069848"/>
            <a:ext cx="9851136" cy="1215923"/>
          </a:xfrm>
          <a:prstGeom prst="rect">
            <a:avLst/>
          </a:prstGeom>
        </p:spPr>
        <p:txBody>
          <a:bodyPr vert="horz" wrap="square" lIns="90876" tIns="34653" rIns="90876" bIns="34653" anchor="ctr">
            <a:normAutofit/>
          </a:bodyPr>
          <a:lstStyle>
            <a:lvl1pPr algn="r" defTabSz="914400" rtl="1" eaLnBrk="1" latinLnBrk="0" hangingPunct="1">
              <a:spcBef>
                <a:spcPct val="20000"/>
              </a:spcBef>
              <a:buFont typeface="Arial" pitchFamily="34" charset="0"/>
              <a:buNone/>
              <a:defRPr sz="3200"/>
            </a:lvl1pPr>
            <a:lvl2pPr algn="r" defTabSz="914400" rtl="1" eaLnBrk="1" latinLnBrk="0" hangingPunct="1">
              <a:spcBef>
                <a:spcPct val="20000"/>
              </a:spcBef>
              <a:buFont typeface="Arial" pitchFamily="34" charset="0"/>
              <a:buNone/>
              <a:defRPr sz="3200"/>
            </a:lvl2pPr>
            <a:lvl3pPr algn="r" defTabSz="914400" rtl="1" eaLnBrk="1" latinLnBrk="0" hangingPunct="1">
              <a:spcBef>
                <a:spcPct val="20000"/>
              </a:spcBef>
              <a:buFont typeface="Arial" pitchFamily="34" charset="0"/>
              <a:buNone/>
              <a:defRPr sz="3200"/>
            </a:lvl3pPr>
            <a:lvl4pPr algn="r" defTabSz="914400" rtl="1" eaLnBrk="1" latinLnBrk="0" hangingPunct="1">
              <a:spcBef>
                <a:spcPct val="20000"/>
              </a:spcBef>
              <a:buFont typeface="Arial" pitchFamily="34" charset="0"/>
              <a:buNone/>
              <a:defRPr sz="3200"/>
            </a:lvl4pPr>
            <a:lvl5pPr algn="r" defTabSz="914400" rtl="1" eaLnBrk="1" latinLnBrk="0" hangingPunct="1">
              <a:spcBef>
                <a:spcPct val="20000"/>
              </a:spcBef>
              <a:buFont typeface="Arial" pitchFamily="34" charset="0"/>
              <a:buNone/>
              <a:defRPr sz="3200"/>
            </a:lvl5pPr>
          </a:lstStyle>
          <a:p>
            <a:pPr lvl="0"/>
            <a:r>
              <a:rPr lang="ar-SA"/>
              <a:t>انقر لتحرير أنماط النص الرئيسي</a:t>
            </a:r>
          </a:p>
          <a:p>
            <a:pPr lvl="1"/>
            <a:endParaRPr lang="ar-SA"/>
          </a:p>
        </p:txBody>
      </p:sp>
      <p:sp>
        <p:nvSpPr>
          <p:cNvPr id="8" name="عنصر نائب للمحتوى 7"/>
          <p:cNvSpPr>
            <a:spLocks noGrp="1"/>
          </p:cNvSpPr>
          <p:nvPr>
            <p:ph sz="quarter" idx="12"/>
            <p:custDataLst>
              <p:tags r:id="rId3"/>
            </p:custDataLst>
          </p:nvPr>
        </p:nvSpPr>
        <p:spPr>
          <a:xfrm>
            <a:off x="512063" y="2402358"/>
            <a:ext cx="9851136" cy="1215923"/>
          </a:xfrm>
          <a:prstGeom prst="rect">
            <a:avLst/>
          </a:prstGeom>
        </p:spPr>
        <p:txBody>
          <a:bodyPr vert="horz" wrap="square" lIns="90876" tIns="34653" rIns="90876" bIns="34653" anchor="ctr">
            <a:normAutofit/>
          </a:bodyPr>
          <a:lstStyle>
            <a:lvl1pPr algn="r" defTabSz="914400" rtl="1" eaLnBrk="1" latinLnBrk="0" hangingPunct="1">
              <a:spcBef>
                <a:spcPct val="20000"/>
              </a:spcBef>
              <a:buFont typeface="Arial" pitchFamily="34" charset="0"/>
              <a:buNone/>
              <a:defRPr sz="3200"/>
            </a:lvl1pPr>
            <a:lvl2pPr algn="r" defTabSz="914400" rtl="1" eaLnBrk="1" latinLnBrk="0" hangingPunct="1">
              <a:spcBef>
                <a:spcPct val="20000"/>
              </a:spcBef>
              <a:buFont typeface="Arial" pitchFamily="34" charset="0"/>
              <a:buNone/>
              <a:defRPr sz="3200"/>
            </a:lvl2pPr>
            <a:lvl3pPr algn="r" defTabSz="914400" rtl="1" eaLnBrk="1" latinLnBrk="0" hangingPunct="1">
              <a:spcBef>
                <a:spcPct val="20000"/>
              </a:spcBef>
              <a:buFont typeface="Arial" pitchFamily="34" charset="0"/>
              <a:buNone/>
              <a:defRPr sz="3200"/>
            </a:lvl3pPr>
            <a:lvl4pPr algn="r" defTabSz="914400" rtl="1" eaLnBrk="1" latinLnBrk="0" hangingPunct="1">
              <a:spcBef>
                <a:spcPct val="20000"/>
              </a:spcBef>
              <a:buFont typeface="Arial" pitchFamily="34" charset="0"/>
              <a:buNone/>
              <a:defRPr sz="3200"/>
            </a:lvl4pPr>
            <a:lvl5pPr algn="r" defTabSz="914400" rtl="1" eaLnBrk="1" latinLnBrk="0" hangingPunct="1">
              <a:spcBef>
                <a:spcPct val="20000"/>
              </a:spcBef>
              <a:buFont typeface="Arial" pitchFamily="34" charset="0"/>
              <a:buNone/>
              <a:defRPr sz="3200"/>
            </a:lvl5pPr>
          </a:lstStyle>
          <a:p>
            <a:pPr lvl="0"/>
            <a:r>
              <a:rPr lang="ar-SA"/>
              <a:t>انقر لتحرير أنماط النص الرئيسي</a:t>
            </a:r>
          </a:p>
          <a:p>
            <a:pPr lvl="1"/>
            <a:endParaRPr lang="ar-SA"/>
          </a:p>
        </p:txBody>
      </p:sp>
      <p:sp>
        <p:nvSpPr>
          <p:cNvPr id="9" name="عنصر نائب للمحتوى 8"/>
          <p:cNvSpPr>
            <a:spLocks noGrp="1"/>
          </p:cNvSpPr>
          <p:nvPr>
            <p:ph sz="quarter" idx="13"/>
            <p:custDataLst>
              <p:tags r:id="rId4"/>
            </p:custDataLst>
          </p:nvPr>
        </p:nvSpPr>
        <p:spPr>
          <a:xfrm>
            <a:off x="512063" y="3734867"/>
            <a:ext cx="9851136" cy="1215923"/>
          </a:xfrm>
          <a:prstGeom prst="rect">
            <a:avLst/>
          </a:prstGeom>
        </p:spPr>
        <p:txBody>
          <a:bodyPr vert="horz" wrap="square" lIns="90876" tIns="34653" rIns="90876" bIns="34653" anchor="ctr">
            <a:normAutofit/>
          </a:bodyPr>
          <a:lstStyle>
            <a:lvl1pPr algn="r" defTabSz="914400" rtl="1" eaLnBrk="1" latinLnBrk="0" hangingPunct="1">
              <a:spcBef>
                <a:spcPct val="20000"/>
              </a:spcBef>
              <a:buFont typeface="Arial" pitchFamily="34" charset="0"/>
              <a:buNone/>
              <a:defRPr sz="3200"/>
            </a:lvl1pPr>
            <a:lvl2pPr algn="r" defTabSz="914400" rtl="1" eaLnBrk="1" latinLnBrk="0" hangingPunct="1">
              <a:spcBef>
                <a:spcPct val="20000"/>
              </a:spcBef>
              <a:buFont typeface="Arial" pitchFamily="34" charset="0"/>
              <a:buNone/>
              <a:defRPr sz="3200"/>
            </a:lvl2pPr>
            <a:lvl3pPr algn="r" defTabSz="914400" rtl="1" eaLnBrk="1" latinLnBrk="0" hangingPunct="1">
              <a:spcBef>
                <a:spcPct val="20000"/>
              </a:spcBef>
              <a:buFont typeface="Arial" pitchFamily="34" charset="0"/>
              <a:buNone/>
              <a:defRPr sz="3200"/>
            </a:lvl3pPr>
            <a:lvl4pPr algn="r" defTabSz="914400" rtl="1" eaLnBrk="1" latinLnBrk="0" hangingPunct="1">
              <a:spcBef>
                <a:spcPct val="20000"/>
              </a:spcBef>
              <a:buFont typeface="Arial" pitchFamily="34" charset="0"/>
              <a:buNone/>
              <a:defRPr sz="3200"/>
            </a:lvl4pPr>
            <a:lvl5pPr algn="r" defTabSz="914400" rtl="1" eaLnBrk="1" latinLnBrk="0" hangingPunct="1">
              <a:spcBef>
                <a:spcPct val="20000"/>
              </a:spcBef>
              <a:buFont typeface="Arial" pitchFamily="34" charset="0"/>
              <a:buNone/>
              <a:defRPr sz="3200"/>
            </a:lvl5pPr>
          </a:lstStyle>
          <a:p>
            <a:pPr lvl="0"/>
            <a:r>
              <a:rPr lang="ar-SA"/>
              <a:t>انقر لتحرير أنماط النص الرئيسي</a:t>
            </a:r>
          </a:p>
          <a:p>
            <a:pPr lvl="1"/>
            <a:endParaRPr lang="ar-SA"/>
          </a:p>
        </p:txBody>
      </p:sp>
      <p:sp>
        <p:nvSpPr>
          <p:cNvPr id="10" name="عنصر نائب للمحتوى 9"/>
          <p:cNvSpPr>
            <a:spLocks noGrp="1"/>
          </p:cNvSpPr>
          <p:nvPr>
            <p:ph sz="quarter" idx="14"/>
            <p:custDataLst>
              <p:tags r:id="rId5"/>
            </p:custDataLst>
          </p:nvPr>
        </p:nvSpPr>
        <p:spPr>
          <a:xfrm>
            <a:off x="512063" y="5067376"/>
            <a:ext cx="9851136" cy="1215923"/>
          </a:xfrm>
          <a:prstGeom prst="rect">
            <a:avLst/>
          </a:prstGeom>
        </p:spPr>
        <p:txBody>
          <a:bodyPr vert="horz" wrap="square" lIns="90876" tIns="34653" rIns="90876" bIns="34653" anchor="ctr">
            <a:normAutofit/>
          </a:bodyPr>
          <a:lstStyle>
            <a:lvl1pPr algn="r" defTabSz="914400" rtl="1" eaLnBrk="1" latinLnBrk="0" hangingPunct="1">
              <a:spcBef>
                <a:spcPct val="20000"/>
              </a:spcBef>
              <a:buFont typeface="Arial" pitchFamily="34" charset="0"/>
              <a:buNone/>
              <a:defRPr sz="3200"/>
            </a:lvl1pPr>
            <a:lvl2pPr algn="r" defTabSz="914400" rtl="1" eaLnBrk="1" latinLnBrk="0" hangingPunct="1">
              <a:spcBef>
                <a:spcPct val="20000"/>
              </a:spcBef>
              <a:buFont typeface="Arial" pitchFamily="34" charset="0"/>
              <a:buNone/>
              <a:defRPr sz="3200"/>
            </a:lvl2pPr>
            <a:lvl3pPr algn="r" defTabSz="914400" rtl="1" eaLnBrk="1" latinLnBrk="0" hangingPunct="1">
              <a:spcBef>
                <a:spcPct val="20000"/>
              </a:spcBef>
              <a:buFont typeface="Arial" pitchFamily="34" charset="0"/>
              <a:buNone/>
              <a:defRPr sz="3200"/>
            </a:lvl3pPr>
            <a:lvl4pPr algn="r" defTabSz="914400" rtl="1" eaLnBrk="1" latinLnBrk="0" hangingPunct="1">
              <a:spcBef>
                <a:spcPct val="20000"/>
              </a:spcBef>
              <a:buFont typeface="Arial" pitchFamily="34" charset="0"/>
              <a:buNone/>
              <a:defRPr sz="3200"/>
            </a:lvl4pPr>
            <a:lvl5pPr algn="r" defTabSz="914400" rtl="1" eaLnBrk="1" latinLnBrk="0" hangingPunct="1">
              <a:spcBef>
                <a:spcPct val="20000"/>
              </a:spcBef>
              <a:buFont typeface="Arial" pitchFamily="34" charset="0"/>
              <a:buNone/>
              <a:defRPr sz="3200"/>
            </a:lvl5pPr>
          </a:lstStyle>
          <a:p>
            <a:pPr lvl="0"/>
            <a:r>
              <a:rPr lang="ar-SA"/>
              <a:t>انقر لتحرير أنماط النص الرئيسي</a:t>
            </a:r>
          </a:p>
          <a:p>
            <a:pPr lvl="1"/>
            <a:endParaRPr lang="ar-SA"/>
          </a:p>
        </p:txBody>
      </p:sp>
      <p:pic>
        <p:nvPicPr>
          <p:cNvPr id="11" name="صورة 10" descr="Answer1.png"/>
          <p:cNvPicPr>
            <a:picLocks/>
          </p:cNvPicPr>
          <p:nvPr userDrawn="1">
            <p:custDataLst>
              <p:tags r:id="rId6"/>
            </p:custDataLst>
          </p:nvPr>
        </p:nvPicPr>
        <p:blipFill>
          <a:blip r:embed="rId11" cstate="print"/>
          <a:stretch>
            <a:fillRect/>
          </a:stretch>
        </p:blipFill>
        <p:spPr>
          <a:xfrm>
            <a:off x="10460736" y="1249184"/>
            <a:ext cx="1143000" cy="857250"/>
          </a:xfrm>
          <a:prstGeom prst="rect">
            <a:avLst/>
          </a:prstGeom>
        </p:spPr>
      </p:pic>
      <p:pic>
        <p:nvPicPr>
          <p:cNvPr id="12" name="صورة 11" descr="Answer2.png"/>
          <p:cNvPicPr>
            <a:picLocks/>
          </p:cNvPicPr>
          <p:nvPr userDrawn="1">
            <p:custDataLst>
              <p:tags r:id="rId7"/>
            </p:custDataLst>
          </p:nvPr>
        </p:nvPicPr>
        <p:blipFill>
          <a:blip r:embed="rId12" cstate="print"/>
          <a:stretch>
            <a:fillRect/>
          </a:stretch>
        </p:blipFill>
        <p:spPr>
          <a:xfrm>
            <a:off x="10460736" y="2581693"/>
            <a:ext cx="1143000" cy="857250"/>
          </a:xfrm>
          <a:prstGeom prst="rect">
            <a:avLst/>
          </a:prstGeom>
        </p:spPr>
      </p:pic>
      <p:pic>
        <p:nvPicPr>
          <p:cNvPr id="13" name="صورة 12" descr="Answer3.png"/>
          <p:cNvPicPr>
            <a:picLocks/>
          </p:cNvPicPr>
          <p:nvPr userDrawn="1">
            <p:custDataLst>
              <p:tags r:id="rId8"/>
            </p:custDataLst>
          </p:nvPr>
        </p:nvPicPr>
        <p:blipFill>
          <a:blip r:embed="rId13" cstate="print"/>
          <a:stretch>
            <a:fillRect/>
          </a:stretch>
        </p:blipFill>
        <p:spPr>
          <a:xfrm>
            <a:off x="10460736" y="3914203"/>
            <a:ext cx="1143000" cy="857250"/>
          </a:xfrm>
          <a:prstGeom prst="rect">
            <a:avLst/>
          </a:prstGeom>
        </p:spPr>
      </p:pic>
      <p:pic>
        <p:nvPicPr>
          <p:cNvPr id="14" name="صورة 13" descr="Answer4.png"/>
          <p:cNvPicPr>
            <a:picLocks/>
          </p:cNvPicPr>
          <p:nvPr userDrawn="1">
            <p:custDataLst>
              <p:tags r:id="rId9"/>
            </p:custDataLst>
          </p:nvPr>
        </p:nvPicPr>
        <p:blipFill>
          <a:blip r:embed="rId14" cstate="print"/>
          <a:stretch>
            <a:fillRect/>
          </a:stretch>
        </p:blipFill>
        <p:spPr>
          <a:xfrm>
            <a:off x="10460736" y="5246712"/>
            <a:ext cx="1143000" cy="857250"/>
          </a:xfrm>
          <a:prstGeom prst="rect">
            <a:avLst/>
          </a:prstGeom>
        </p:spPr>
      </p:pic>
    </p:spTree>
    <p:custDataLst>
      <p:custData r:id="rId1"/>
    </p:custDataLst>
    <p:extLst>
      <p:ext uri="{BB962C8B-B14F-4D97-AF65-F5344CB8AC3E}">
        <p14:creationId xmlns:p14="http://schemas.microsoft.com/office/powerpoint/2010/main" val="2643911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pPr>
              <a:defRPr/>
            </a:pPr>
            <a:fld id="{C2D2B045-4AFC-244C-AE0D-A11166035B1D}" type="datetimeFigureOut">
              <a:rPr lang="en-US" smtClean="0"/>
              <a:pPr>
                <a:defRPr/>
              </a:pPr>
              <a:t>4/26/2017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0EAB614-19C3-1844-BFD7-950D5CFCEC13}" type="slidenum">
              <a:rPr lang="en-US" smtClean="0"/>
              <a:pPr>
                <a:defRPr/>
              </a:pPr>
              <a:t>‹#›</a:t>
            </a:fld>
            <a:endParaRPr lang="en-US"/>
          </a:p>
        </p:txBody>
      </p:sp>
    </p:spTree>
    <p:extLst>
      <p:ext uri="{BB962C8B-B14F-4D97-AF65-F5344CB8AC3E}">
        <p14:creationId xmlns:p14="http://schemas.microsoft.com/office/powerpoint/2010/main" val="4113957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pPr>
              <a:defRPr/>
            </a:pPr>
            <a:fld id="{C2D2B045-4AFC-244C-AE0D-A11166035B1D}" type="datetimeFigureOut">
              <a:rPr lang="en-US" smtClean="0"/>
              <a:pPr>
                <a:defRPr/>
              </a:pPr>
              <a:t>4/26/2017</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pPr>
              <a:defRPr/>
            </a:pPr>
            <a:endParaRPr lang="en-US"/>
          </a:p>
        </p:txBody>
      </p:sp>
      <p:sp>
        <p:nvSpPr>
          <p:cNvPr id="6" name="Slide Number Placeholder 5"/>
          <p:cNvSpPr>
            <a:spLocks noGrp="1"/>
          </p:cNvSpPr>
          <p:nvPr>
            <p:ph type="sldNum" sz="quarter" idx="12"/>
          </p:nvPr>
        </p:nvSpPr>
        <p:spPr>
          <a:xfrm>
            <a:off x="8604504" y="5211060"/>
            <a:ext cx="2112264" cy="228600"/>
          </a:xfrm>
        </p:spPr>
        <p:txBody>
          <a:bodyPr/>
          <a:lstStyle/>
          <a:p>
            <a:pPr>
              <a:defRPr/>
            </a:pPr>
            <a:fld id="{30EAB614-19C3-1844-BFD7-950D5CFCEC13}" type="slidenum">
              <a:rPr lang="en-US" smtClean="0"/>
              <a:pPr>
                <a:defRPr/>
              </a:pPr>
              <a:t>‹#›</a:t>
            </a:fld>
            <a:endParaRPr lang="en-US"/>
          </a:p>
        </p:txBody>
      </p:sp>
    </p:spTree>
    <p:extLst>
      <p:ext uri="{BB962C8B-B14F-4D97-AF65-F5344CB8AC3E}">
        <p14:creationId xmlns:p14="http://schemas.microsoft.com/office/powerpoint/2010/main" val="205268368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pPr>
              <a:defRPr/>
            </a:pPr>
            <a:fld id="{C2D2B045-4AFC-244C-AE0D-A11166035B1D}" type="datetimeFigureOut">
              <a:rPr lang="en-US" smtClean="0"/>
              <a:pPr>
                <a:defRPr/>
              </a:pPr>
              <a:t>4/26/2017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0EAB614-19C3-1844-BFD7-950D5CFCEC13}" type="slidenum">
              <a:rPr lang="en-US" smtClean="0"/>
              <a:pPr>
                <a:defRPr/>
              </a:pPr>
              <a:t>‹#›</a:t>
            </a:fld>
            <a:endParaRPr lang="en-US"/>
          </a:p>
        </p:txBody>
      </p:sp>
    </p:spTree>
    <p:extLst>
      <p:ext uri="{BB962C8B-B14F-4D97-AF65-F5344CB8AC3E}">
        <p14:creationId xmlns:p14="http://schemas.microsoft.com/office/powerpoint/2010/main" val="328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pPr>
              <a:defRPr/>
            </a:pPr>
            <a:fld id="{C2D2B045-4AFC-244C-AE0D-A11166035B1D}" type="datetimeFigureOut">
              <a:rPr lang="en-US" smtClean="0"/>
              <a:pPr>
                <a:defRPr/>
              </a:pPr>
              <a:t>4/26/2017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0EAB614-19C3-1844-BFD7-950D5CFCEC13}" type="slidenum">
              <a:rPr lang="en-US" smtClean="0"/>
              <a:pPr>
                <a:defRPr/>
              </a:pPr>
              <a:t>‹#›</a:t>
            </a:fld>
            <a:endParaRPr lang="en-US"/>
          </a:p>
        </p:txBody>
      </p:sp>
    </p:spTree>
    <p:extLst>
      <p:ext uri="{BB962C8B-B14F-4D97-AF65-F5344CB8AC3E}">
        <p14:creationId xmlns:p14="http://schemas.microsoft.com/office/powerpoint/2010/main" val="187522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pPr>
              <a:defRPr/>
            </a:pPr>
            <a:fld id="{C2D2B045-4AFC-244C-AE0D-A11166035B1D}" type="datetimeFigureOut">
              <a:rPr lang="en-US" smtClean="0"/>
              <a:pPr>
                <a:defRPr/>
              </a:pPr>
              <a:t>4/26/2017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0EAB614-19C3-1844-BFD7-950D5CFCEC13}" type="slidenum">
              <a:rPr lang="en-US" smtClean="0"/>
              <a:pPr>
                <a:defRPr/>
              </a:pPr>
              <a:t>‹#›</a:t>
            </a:fld>
            <a:endParaRPr lang="en-US"/>
          </a:p>
        </p:txBody>
      </p:sp>
    </p:spTree>
    <p:extLst>
      <p:ext uri="{BB962C8B-B14F-4D97-AF65-F5344CB8AC3E}">
        <p14:creationId xmlns:p14="http://schemas.microsoft.com/office/powerpoint/2010/main" val="3281254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2D2B045-4AFC-244C-AE0D-A11166035B1D}" type="datetimeFigureOut">
              <a:rPr lang="en-US" smtClean="0"/>
              <a:pPr>
                <a:defRPr/>
              </a:pPr>
              <a:t>4/26/2017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0EAB614-19C3-1844-BFD7-950D5CFCEC13}" type="slidenum">
              <a:rPr lang="en-US" smtClean="0"/>
              <a:pPr>
                <a:defRPr/>
              </a:pPr>
              <a:t>‹#›</a:t>
            </a:fld>
            <a:endParaRPr lang="en-US"/>
          </a:p>
        </p:txBody>
      </p:sp>
    </p:spTree>
    <p:extLst>
      <p:ext uri="{BB962C8B-B14F-4D97-AF65-F5344CB8AC3E}">
        <p14:creationId xmlns:p14="http://schemas.microsoft.com/office/powerpoint/2010/main" val="3939375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ar-SA"/>
              <a:t>انقر لتحرير نمط العنوان الرئيسي</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8" name="Date Placeholder 7"/>
          <p:cNvSpPr>
            <a:spLocks noGrp="1"/>
          </p:cNvSpPr>
          <p:nvPr>
            <p:ph type="dt" sz="half" idx="10"/>
          </p:nvPr>
        </p:nvSpPr>
        <p:spPr/>
        <p:txBody>
          <a:bodyPr/>
          <a:lstStyle/>
          <a:p>
            <a:pPr>
              <a:defRPr/>
            </a:pPr>
            <a:fld id="{C2D2B045-4AFC-244C-AE0D-A11166035B1D}" type="datetimeFigureOut">
              <a:rPr lang="en-US" smtClean="0"/>
              <a:pPr>
                <a:defRPr/>
              </a:pPr>
              <a:t>4/26/2017</a:t>
            </a:fld>
            <a:endParaRPr lang="en-US"/>
          </a:p>
        </p:txBody>
      </p:sp>
      <p:sp>
        <p:nvSpPr>
          <p:cNvPr id="9" name="Footer Placeholder 8"/>
          <p:cNvSpPr>
            <a:spLocks noGrp="1"/>
          </p:cNvSpPr>
          <p:nvPr>
            <p:ph type="ftr" sz="quarter" idx="11"/>
          </p:nvPr>
        </p:nvSpPr>
        <p:spPr/>
        <p:txBody>
          <a:bodyPr/>
          <a:lstStyle>
            <a:lvl1pPr algn="r">
              <a:defRPr/>
            </a:lvl1pPr>
          </a:lstStyle>
          <a:p>
            <a:pPr>
              <a:defRPr/>
            </a:pPr>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pPr>
              <a:defRPr/>
            </a:pPr>
            <a:fld id="{30EAB614-19C3-1844-BFD7-950D5CFCEC13}" type="slidenum">
              <a:rPr lang="en-US" smtClean="0"/>
              <a:pPr>
                <a:defRPr/>
              </a:pPr>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6732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pPr>
              <a:defRPr/>
            </a:pPr>
            <a:fld id="{C2D2B045-4AFC-244C-AE0D-A11166035B1D}" type="datetimeFigureOut">
              <a:rPr lang="en-US" smtClean="0"/>
              <a:pPr>
                <a:defRPr/>
              </a:pPr>
              <a:t>4/26/2017</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pPr>
              <a:defRPr/>
            </a:pPr>
            <a:fld id="{30EAB614-19C3-1844-BFD7-950D5CFCEC13}" type="slidenum">
              <a:rPr lang="en-US" smtClean="0"/>
              <a:pPr>
                <a:defRPr/>
              </a:pPr>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24700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pPr>
              <a:defRPr/>
            </a:pPr>
            <a:fld id="{C2D2B045-4AFC-244C-AE0D-A11166035B1D}" type="datetimeFigureOut">
              <a:rPr lang="en-US" smtClean="0"/>
              <a:pPr>
                <a:defRPr/>
              </a:pPr>
              <a:t>4/26/2017</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pPr>
              <a:defRPr/>
            </a:pPr>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pPr>
              <a:defRPr/>
            </a:pPr>
            <a:fld id="{30EAB614-19C3-1844-BFD7-950D5CFCEC13}" type="slidenum">
              <a:rPr lang="en-US" smtClean="0"/>
              <a:pPr>
                <a:defRPr/>
              </a:pPr>
              <a:t>‹#›</a:t>
            </a:fld>
            <a:endParaRPr lang="en-US"/>
          </a:p>
        </p:txBody>
      </p:sp>
    </p:spTree>
    <p:extLst>
      <p:ext uri="{BB962C8B-B14F-4D97-AF65-F5344CB8AC3E}">
        <p14:creationId xmlns:p14="http://schemas.microsoft.com/office/powerpoint/2010/main" val="2849209029"/>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 id="2147484337" r:id="rId12"/>
  </p:sldLayoutIdLst>
  <p:txStyles>
    <p:titleStyle>
      <a:lvl1pPr algn="l" defTabSz="914400" rtl="1"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ctrTitle"/>
          </p:nvPr>
        </p:nvSpPr>
        <p:spPr>
          <a:xfrm>
            <a:off x="1561708" y="815546"/>
            <a:ext cx="9068586" cy="2148928"/>
          </a:xfrm>
        </p:spPr>
        <p:txBody>
          <a:bodyPr/>
          <a:lstStyle/>
          <a:p>
            <a:pPr algn="ctr" rtl="1"/>
            <a:br>
              <a:rPr lang="ar-SA" altLang="en-US" dirty="0">
                <a:latin typeface="Arial" charset="0"/>
                <a:ea typeface="Arial" charset="0"/>
                <a:cs typeface="Arial" charset="0"/>
              </a:rPr>
            </a:br>
            <a:br>
              <a:rPr lang="ar-SA" altLang="en-US" dirty="0">
                <a:latin typeface="Arial" charset="0"/>
                <a:ea typeface="Arial" charset="0"/>
                <a:cs typeface="Arial" charset="0"/>
              </a:rPr>
            </a:br>
            <a:r>
              <a:rPr lang="ar-SA" altLang="en-US" sz="8800" dirty="0">
                <a:latin typeface="Aldhabi" panose="01000000000000000000" pitchFamily="2" charset="-78"/>
                <a:ea typeface="Arial" charset="0"/>
                <a:cs typeface="Aldhabi" panose="01000000000000000000" pitchFamily="2" charset="-78"/>
              </a:rPr>
              <a:t>حديث الإسراء والمعراج ..</a:t>
            </a:r>
            <a:endParaRPr lang="en-US" altLang="en-US" dirty="0">
              <a:latin typeface="Aldhabi" panose="01000000000000000000" pitchFamily="2" charset="-78"/>
              <a:ea typeface="Arial" charset="0"/>
              <a:cs typeface="Aldhabi" panose="01000000000000000000" pitchFamily="2" charset="-78"/>
            </a:endParaRPr>
          </a:p>
        </p:txBody>
      </p:sp>
      <p:sp>
        <p:nvSpPr>
          <p:cNvPr id="8194" name="Subtitle 2"/>
          <p:cNvSpPr>
            <a:spLocks noGrp="1"/>
          </p:cNvSpPr>
          <p:nvPr>
            <p:ph type="subTitle" idx="1"/>
          </p:nvPr>
        </p:nvSpPr>
        <p:spPr>
          <a:xfrm>
            <a:off x="1322173" y="3906837"/>
            <a:ext cx="9638270" cy="1038225"/>
          </a:xfrm>
        </p:spPr>
        <p:txBody>
          <a:bodyPr>
            <a:noAutofit/>
          </a:bodyPr>
          <a:lstStyle/>
          <a:p>
            <a:pPr rtl="1"/>
            <a:r>
              <a:rPr lang="ar-SA" altLang="en-US" sz="4800" b="1" dirty="0">
                <a:solidFill>
                  <a:schemeClr val="accent1">
                    <a:lumMod val="50000"/>
                  </a:schemeClr>
                </a:solidFill>
                <a:latin typeface="Arabic Typesetting" panose="03020402040406030203" pitchFamily="66" charset="-78"/>
                <a:cs typeface="Arabic Typesetting" panose="03020402040406030203" pitchFamily="66" charset="-78"/>
              </a:rPr>
              <a:t>إعداد الطالبات / زينب جدو ، البندري السحيمي</a:t>
            </a:r>
          </a:p>
          <a:p>
            <a:pPr rtl="1"/>
            <a:r>
              <a:rPr lang="ar-SA" altLang="en-US" sz="4800" b="1" dirty="0">
                <a:solidFill>
                  <a:schemeClr val="accent1">
                    <a:lumMod val="50000"/>
                  </a:schemeClr>
                </a:solidFill>
                <a:latin typeface="Arabic Typesetting" panose="03020402040406030203" pitchFamily="66" charset="-78"/>
                <a:cs typeface="Arabic Typesetting" panose="03020402040406030203" pitchFamily="66" charset="-78"/>
              </a:rPr>
              <a:t>               روان الرحيلي ، مروة النخلي</a:t>
            </a:r>
            <a:endParaRPr lang="en-US" altLang="en-US" sz="4800" b="1" dirty="0">
              <a:solidFill>
                <a:schemeClr val="accent1">
                  <a:lumMod val="50000"/>
                </a:schemeClr>
              </a:solidFill>
              <a:latin typeface="Arabic Typesetting" panose="03020402040406030203" pitchFamily="66" charset="-78"/>
              <a:cs typeface="Arabic Typesetting" panose="03020402040406030203" pitchFamily="66" charset="-78"/>
            </a:endParaRPr>
          </a:p>
        </p:txBody>
      </p:sp>
    </p:spTree>
  </p:cSld>
  <p:clrMapOvr>
    <a:masterClrMapping/>
  </p:clrMapOvr>
  <p:transition spd="slow">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rtl="1" fontAlgn="auto">
              <a:spcAft>
                <a:spcPts val="0"/>
              </a:spcAft>
              <a:defRPr/>
            </a:pPr>
            <a:r>
              <a:rPr lang="ar-SA" dirty="0">
                <a:solidFill>
                  <a:schemeClr val="accent2">
                    <a:lumMod val="75000"/>
                  </a:schemeClr>
                </a:solidFill>
              </a:rPr>
              <a:t>قضايا وأمور الحديث الشريف :</a:t>
            </a:r>
            <a:endParaRPr lang="en-US" dirty="0">
              <a:solidFill>
                <a:schemeClr val="tx2">
                  <a:lumMod val="75000"/>
                  <a:lumOff val="25000"/>
                </a:schemeClr>
              </a:solidFill>
            </a:endParaRPr>
          </a:p>
        </p:txBody>
      </p:sp>
      <p:sp>
        <p:nvSpPr>
          <p:cNvPr id="3" name="Content Placeholder 2"/>
          <p:cNvSpPr>
            <a:spLocks noGrp="1"/>
          </p:cNvSpPr>
          <p:nvPr>
            <p:ph idx="1"/>
          </p:nvPr>
        </p:nvSpPr>
        <p:spPr/>
        <p:txBody>
          <a:bodyPr rtlCol="0">
            <a:normAutofit/>
          </a:bodyPr>
          <a:lstStyle/>
          <a:p>
            <a:pPr marL="320040" indent="-320040" algn="r" rtl="1" fontAlgn="auto">
              <a:spcBef>
                <a:spcPts val="930"/>
              </a:spcBef>
              <a:spcAft>
                <a:spcPts val="0"/>
              </a:spcAft>
              <a:buFont typeface="Corbel" panose="020B0503020204020204" pitchFamily="34" charset="0"/>
              <a:buChar char="–"/>
              <a:defRPr/>
            </a:pPr>
            <a:r>
              <a:rPr lang="ar-SA" sz="2400" b="1" dirty="0">
                <a:solidFill>
                  <a:schemeClr val="accent2">
                    <a:lumMod val="50000"/>
                  </a:schemeClr>
                </a:solidFill>
              </a:rPr>
              <a:t>اللطيفة الأولى : </a:t>
            </a:r>
            <a:r>
              <a:rPr lang="ar-SA" dirty="0">
                <a:solidFill>
                  <a:schemeClr val="tx2">
                    <a:lumMod val="75000"/>
                    <a:lumOff val="25000"/>
                  </a:schemeClr>
                </a:solidFill>
              </a:rPr>
              <a:t>خبرة سيدنا موسى عليه السلام بضعف المكلفين عن القيام بأمر التكليف </a:t>
            </a:r>
            <a:r>
              <a:rPr lang="ar-SA" dirty="0">
                <a:solidFill>
                  <a:schemeClr val="accent2">
                    <a:lumMod val="75000"/>
                  </a:schemeClr>
                </a:solidFill>
              </a:rPr>
              <a:t>(</a:t>
            </a:r>
            <a:r>
              <a:rPr lang="ar-SA" b="1" dirty="0">
                <a:solidFill>
                  <a:schemeClr val="accent2">
                    <a:lumMod val="75000"/>
                  </a:schemeClr>
                </a:solidFill>
              </a:rPr>
              <a:t>يَا مُحَمَّدُ ، وَاللَّهِ لَقَدْ رَاوَدْتُ بَنِي إِسْرَائِيلَ قَوْمِي عَلَى أَدْنَى مِنْ هَذَا ، فَضَعُفُوا ، فَتَرَكُوهُ ، فَأُمَّتُكَ أَضْعَفُ أَجْسَادًا وَقُلُوبًا وَأَبْدَانًا وَأَبْصَارًا وَأَسْمَاعًا ، فَارْجِعْ ، فَلْيُخَفِّفْ عَنْكَ رَبُّكَ)</a:t>
            </a:r>
          </a:p>
          <a:p>
            <a:pPr marL="320040" indent="-320040" algn="r" rtl="1" fontAlgn="auto">
              <a:spcBef>
                <a:spcPts val="930"/>
              </a:spcBef>
              <a:spcAft>
                <a:spcPts val="0"/>
              </a:spcAft>
              <a:buFont typeface="Corbel" panose="020B0503020204020204" pitchFamily="34" charset="0"/>
              <a:buChar char="–"/>
              <a:defRPr/>
            </a:pPr>
            <a:r>
              <a:rPr lang="ar-SA" sz="2400" b="1" dirty="0">
                <a:solidFill>
                  <a:schemeClr val="accent2">
                    <a:lumMod val="50000"/>
                  </a:schemeClr>
                </a:solidFill>
              </a:rPr>
              <a:t>اللطيفة الثانية : </a:t>
            </a:r>
            <a:r>
              <a:rPr lang="ar-SA" dirty="0">
                <a:solidFill>
                  <a:schemeClr val="tx2">
                    <a:lumMod val="75000"/>
                    <a:lumOff val="25000"/>
                  </a:schemeClr>
                </a:solidFill>
              </a:rPr>
              <a:t>هي جعل الخمسين خمساً ، والخمس خمسيناً ، وذلك بكون الحسنة بعشر أمثالها .</a:t>
            </a:r>
          </a:p>
          <a:p>
            <a:pPr marL="320040" indent="-320040" algn="r" rtl="1" fontAlgn="auto">
              <a:spcBef>
                <a:spcPts val="930"/>
              </a:spcBef>
              <a:spcAft>
                <a:spcPts val="0"/>
              </a:spcAft>
              <a:buFont typeface="Corbel" panose="020B0503020204020204" pitchFamily="34" charset="0"/>
              <a:buChar char="–"/>
              <a:defRPr/>
            </a:pPr>
            <a:r>
              <a:rPr lang="ar-SA" sz="2400" b="1" dirty="0">
                <a:solidFill>
                  <a:schemeClr val="accent2">
                    <a:lumMod val="50000"/>
                  </a:schemeClr>
                </a:solidFill>
              </a:rPr>
              <a:t>اللطيفة الثالثة : </a:t>
            </a:r>
            <a:r>
              <a:rPr lang="ar-SA" dirty="0">
                <a:solidFill>
                  <a:schemeClr val="tx2">
                    <a:lumMod val="75000"/>
                    <a:lumOff val="25000"/>
                  </a:schemeClr>
                </a:solidFill>
              </a:rPr>
              <a:t>هي المشاورة &gt; ففي كل مرة يدعو موسى عليه السلام نبينا صلى الله عليه وسلم لمراجعة الله عز وجل ينظر الى جبريل عليه السلام مشاوراً.</a:t>
            </a:r>
          </a:p>
          <a:p>
            <a:pPr marL="320040" indent="-320040" algn="r" rtl="1" fontAlgn="auto">
              <a:spcBef>
                <a:spcPts val="930"/>
              </a:spcBef>
              <a:spcAft>
                <a:spcPts val="0"/>
              </a:spcAft>
              <a:buFont typeface="Corbel" panose="020B0503020204020204" pitchFamily="34" charset="0"/>
              <a:buChar char="–"/>
              <a:defRPr/>
            </a:pPr>
            <a:r>
              <a:rPr lang="ar-SA" sz="2400" b="1" dirty="0">
                <a:solidFill>
                  <a:schemeClr val="accent2">
                    <a:lumMod val="50000"/>
                  </a:schemeClr>
                </a:solidFill>
              </a:rPr>
              <a:t>العودة إلى مكان </a:t>
            </a:r>
            <a:r>
              <a:rPr lang="ar-SA" dirty="0">
                <a:solidFill>
                  <a:schemeClr val="tx2">
                    <a:lumMod val="75000"/>
                    <a:lumOff val="25000"/>
                  </a:schemeClr>
                </a:solidFill>
              </a:rPr>
              <a:t>الانطلاق وهو المسجد الحرام</a:t>
            </a:r>
            <a:endParaRPr lang="en-US" dirty="0">
              <a:solidFill>
                <a:schemeClr val="tx2">
                  <a:lumMod val="75000"/>
                  <a:lumOff val="25000"/>
                </a:schemeClr>
              </a:solidFill>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rtl="1"/>
            <a:r>
              <a:rPr lang="ar-SA" altLang="en-US" dirty="0">
                <a:solidFill>
                  <a:srgbClr val="5A4D5A"/>
                </a:solidFill>
              </a:rPr>
              <a:t>قراءة في المكان والزمان والشخصيات والأحداث </a:t>
            </a:r>
            <a:endParaRPr lang="en-US" altLang="en-US" dirty="0">
              <a:solidFill>
                <a:srgbClr val="5A4D5A"/>
              </a:solidFill>
            </a:endParaRPr>
          </a:p>
        </p:txBody>
      </p:sp>
      <p:sp>
        <p:nvSpPr>
          <p:cNvPr id="19458" name="Text Placeholder 2"/>
          <p:cNvSpPr>
            <a:spLocks noGrp="1"/>
          </p:cNvSpPr>
          <p:nvPr>
            <p:ph type="body" idx="1"/>
          </p:nvPr>
        </p:nvSpPr>
        <p:spPr/>
        <p:txBody>
          <a:bodyPr/>
          <a:lstStyle/>
          <a:p>
            <a:pPr rtl="1">
              <a:spcBef>
                <a:spcPct val="0"/>
              </a:spcBef>
            </a:pPr>
            <a:r>
              <a:rPr lang="ar-SA" altLang="en-US">
                <a:solidFill>
                  <a:srgbClr val="5A4D5A"/>
                </a:solidFill>
              </a:rPr>
              <a:t>ص١٢٥ -١٢٦</a:t>
            </a:r>
            <a:endParaRPr lang="en-US" altLang="en-US">
              <a:solidFill>
                <a:srgbClr val="5A4D5A"/>
              </a:solidFill>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rtl="1" fontAlgn="auto">
              <a:spcAft>
                <a:spcPts val="0"/>
              </a:spcAft>
              <a:defRPr/>
            </a:pPr>
            <a:r>
              <a:rPr lang="ar-SA" sz="4000" dirty="0">
                <a:solidFill>
                  <a:schemeClr val="accent2">
                    <a:lumMod val="75000"/>
                  </a:schemeClr>
                </a:solidFill>
              </a:rPr>
              <a:t>قراءة في المكان والزمان والشخصيات والأحداث :</a:t>
            </a:r>
            <a:endParaRPr lang="en-US" sz="4000" dirty="0">
              <a:solidFill>
                <a:schemeClr val="accent2">
                  <a:lumMod val="75000"/>
                </a:schemeClr>
              </a:solidFill>
            </a:endParaRPr>
          </a:p>
        </p:txBody>
      </p:sp>
      <p:sp>
        <p:nvSpPr>
          <p:cNvPr id="20482" name="Content Placeholder 2"/>
          <p:cNvSpPr>
            <a:spLocks noGrp="1"/>
          </p:cNvSpPr>
          <p:nvPr>
            <p:ph idx="1"/>
          </p:nvPr>
        </p:nvSpPr>
        <p:spPr/>
        <p:txBody>
          <a:bodyPr/>
          <a:lstStyle/>
          <a:p>
            <a:pPr algn="r" rtl="1"/>
            <a:r>
              <a:rPr lang="ar-SA" altLang="en-US"/>
              <a:t>مكان الحدث : المسجد الحرام إلى المسجد الأقصى إلى السماوات العلى وسدرة المنتهي هذا الربط المكاني يوحي لنا بربط الأمر السماوي بالأرض وربط المكانين ( المسجد الحرام والمسجد الأقصى ) بهذا الرباط القدسي.</a:t>
            </a:r>
          </a:p>
          <a:p>
            <a:pPr algn="r" rtl="1"/>
            <a:r>
              <a:rPr lang="ar-SA" altLang="en-US"/>
              <a:t>زمان الحدث : جزء من ليلة تم فيها الإسراء إلى بيت المقدس والعروج إلى السماوات السبع فإلى سدرة المنتهي ثم العودة إلى المسجد الحرام مكان بدء الرحلة. وهذا الزمن المحدود كان جزءاً من فتنة الرؤيا، حيث الذهاب لبيت المقدس يحتاج إلى أيام فما بالك بالذهاب والصعود للسماوات والعودة ؟ وهذا ما أثار الكفار فكذبوا ولكن في قدرة الله يتم ما يريد، فإذا قضى أمراً يكون، فإيقاف الزمن، أو سرعة التنفيذ ، أو غير ذلك كله بين الكاف والنون من أمر الله عز وجل .</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7568" y="3227388"/>
            <a:ext cx="2448182" cy="1687512"/>
          </a:xfrm>
        </p:spPr>
        <p:txBody>
          <a:bodyPr rtlCol="0">
            <a:normAutofit fontScale="90000"/>
          </a:bodyPr>
          <a:lstStyle/>
          <a:p>
            <a:pPr algn="ctr" rtl="1" fontAlgn="auto">
              <a:spcAft>
                <a:spcPts val="0"/>
              </a:spcAft>
              <a:defRPr/>
            </a:pPr>
            <a:r>
              <a:rPr lang="ar-SA" b="1" dirty="0">
                <a:solidFill>
                  <a:schemeClr val="accent1">
                    <a:lumMod val="20000"/>
                    <a:lumOff val="80000"/>
                  </a:schemeClr>
                </a:solidFill>
              </a:rPr>
              <a:t>سُبْحَانَ الَّذِي أَسْرَىٰ بِعَبْدِهِ لَيْلًا مِّنَ الْمَسْجِدِ الْحَرَامِ إِلَى الْمَسْجِدِ الْأَقْصَى الَّذِي بَارَكْنَا حَوْلَهُ لِنُرِيَهُ مِنْ آيَاتِنَا ۚ إِنَّهُ هُوَ السَّمِيعُ الْبَصِيرُ (1) الإسراء</a:t>
            </a:r>
            <a:endParaRPr lang="en-US" b="1" dirty="0">
              <a:solidFill>
                <a:schemeClr val="accent1">
                  <a:lumMod val="20000"/>
                  <a:lumOff val="80000"/>
                </a:schemeClr>
              </a:solidFill>
            </a:endParaRPr>
          </a:p>
        </p:txBody>
      </p:sp>
      <p:pic>
        <p:nvPicPr>
          <p:cNvPr id="215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338" y="512763"/>
            <a:ext cx="7443787" cy="556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r" rtl="1" fontAlgn="auto">
              <a:spcAft>
                <a:spcPts val="0"/>
              </a:spcAft>
              <a:defRPr/>
            </a:pPr>
            <a:r>
              <a:rPr lang="ar-SA" sz="4000" dirty="0">
                <a:solidFill>
                  <a:schemeClr val="accent2">
                    <a:lumMod val="75000"/>
                  </a:schemeClr>
                </a:solidFill>
              </a:rPr>
              <a:t>قراءة في المكان والزمان والشخصيات والأحداث :</a:t>
            </a:r>
            <a:endParaRPr lang="en-US" sz="4000" dirty="0">
              <a:solidFill>
                <a:schemeClr val="tx2">
                  <a:lumMod val="75000"/>
                  <a:lumOff val="25000"/>
                </a:schemeClr>
              </a:solidFill>
            </a:endParaRPr>
          </a:p>
        </p:txBody>
      </p:sp>
      <p:sp>
        <p:nvSpPr>
          <p:cNvPr id="3" name="Content Placeholder 2"/>
          <p:cNvSpPr>
            <a:spLocks noGrp="1"/>
          </p:cNvSpPr>
          <p:nvPr>
            <p:ph idx="1"/>
          </p:nvPr>
        </p:nvSpPr>
        <p:spPr>
          <a:xfrm>
            <a:off x="2933700" y="1845276"/>
            <a:ext cx="8770938" cy="4106863"/>
          </a:xfrm>
        </p:spPr>
        <p:txBody>
          <a:bodyPr rtlCol="0">
            <a:noAutofit/>
          </a:bodyPr>
          <a:lstStyle/>
          <a:p>
            <a:pPr marL="320040" indent="-320040" algn="r" rtl="1" fontAlgn="auto">
              <a:spcBef>
                <a:spcPts val="930"/>
              </a:spcBef>
              <a:spcAft>
                <a:spcPts val="0"/>
              </a:spcAft>
              <a:buFont typeface="Corbel" panose="020B0503020204020204" pitchFamily="34" charset="0"/>
              <a:buChar char="–"/>
              <a:defRPr/>
            </a:pPr>
            <a:r>
              <a:rPr lang="ar-SA" sz="1600" b="1" dirty="0">
                <a:solidFill>
                  <a:schemeClr val="tx2">
                    <a:lumMod val="75000"/>
                    <a:lumOff val="25000"/>
                  </a:schemeClr>
                </a:solidFill>
              </a:rPr>
              <a:t>شخصيات الحدث : </a:t>
            </a:r>
          </a:p>
          <a:p>
            <a:pPr marL="320040" indent="-320040" algn="r" rtl="1" fontAlgn="auto">
              <a:spcBef>
                <a:spcPts val="930"/>
              </a:spcBef>
              <a:spcAft>
                <a:spcPts val="0"/>
              </a:spcAft>
              <a:buFont typeface="Corbel" panose="020B0503020204020204" pitchFamily="34" charset="0"/>
              <a:buChar char="–"/>
              <a:defRPr/>
            </a:pPr>
            <a:r>
              <a:rPr lang="ar-SA" sz="1600" b="1" dirty="0">
                <a:solidFill>
                  <a:schemeClr val="tx2">
                    <a:lumMod val="75000"/>
                    <a:lumOff val="25000"/>
                  </a:schemeClr>
                </a:solidFill>
              </a:rPr>
              <a:t>الشخصية المحورية هي شخصية الرسول صلى الله عليه وسلم وهي الشخصية المركزية التي يدور عليها الحدث بدءاً وختاماً وهي شخصية خير الناس كما ذكر الملائكة عليهم السلام شخصية تنقى روحياً وجسدياً ذات مكانة عالية عند الله عز وجل حيث تصل إلى سدرة المنتهى وهو المكان الذي لا يصل إليه ملك كريم </a:t>
            </a:r>
          </a:p>
          <a:p>
            <a:pPr marL="320040" indent="-320040" algn="r" rtl="1" fontAlgn="auto">
              <a:spcBef>
                <a:spcPts val="930"/>
              </a:spcBef>
              <a:spcAft>
                <a:spcPts val="0"/>
              </a:spcAft>
              <a:buFont typeface="Corbel" panose="020B0503020204020204" pitchFamily="34" charset="0"/>
              <a:buChar char="–"/>
              <a:defRPr/>
            </a:pPr>
            <a:r>
              <a:rPr lang="ar-SA" sz="1600" b="1" dirty="0">
                <a:solidFill>
                  <a:schemeClr val="tx2">
                    <a:lumMod val="75000"/>
                    <a:lumOff val="25000"/>
                  </a:schemeClr>
                </a:solidFill>
              </a:rPr>
              <a:t>آو نبي كليم وعند الأنبياء جميعاً وهي الشخصية المكلفة بحمل الرسالة حيث تتلقى أوامر الله تبارك وتعالى لتنفيذها على الأرض </a:t>
            </a:r>
          </a:p>
          <a:p>
            <a:pPr marL="320040" indent="-320040" algn="r" rtl="1" fontAlgn="auto">
              <a:spcBef>
                <a:spcPts val="930"/>
              </a:spcBef>
              <a:spcAft>
                <a:spcPts val="0"/>
              </a:spcAft>
              <a:buFont typeface="Corbel" panose="020B0503020204020204" pitchFamily="34" charset="0"/>
              <a:buChar char="–"/>
              <a:defRPr/>
            </a:pPr>
            <a:r>
              <a:rPr lang="ar-SA" sz="1600" b="1" dirty="0">
                <a:solidFill>
                  <a:schemeClr val="tx2">
                    <a:lumMod val="75000"/>
                    <a:lumOff val="25000"/>
                  </a:schemeClr>
                </a:solidFill>
              </a:rPr>
              <a:t>الملائكة عليهم السلام وعلى رأسهم جبريل خلق من خلق الله موكلون بتنفيذ أوامره عز وجل علمهم محدود بحدود ما يعلمهم الله تبارك وتعالى به ودليل ذلك في الحديث أن النفر الثلاثة من الملائكة لم يعرف أحدهم من المطلوب ( فسأل اولهم : أيهم هو ؟ )</a:t>
            </a:r>
          </a:p>
          <a:p>
            <a:pPr marL="320040" indent="-320040" algn="r" rtl="1" fontAlgn="auto">
              <a:spcBef>
                <a:spcPts val="930"/>
              </a:spcBef>
              <a:spcAft>
                <a:spcPts val="0"/>
              </a:spcAft>
              <a:buFont typeface="Corbel" panose="020B0503020204020204" pitchFamily="34" charset="0"/>
              <a:buChar char="–"/>
              <a:defRPr/>
            </a:pPr>
            <a:r>
              <a:rPr lang="ar-SA" sz="1600" b="1" dirty="0">
                <a:solidFill>
                  <a:schemeClr val="tx2">
                    <a:lumMod val="75000"/>
                    <a:lumOff val="25000"/>
                  </a:schemeClr>
                </a:solidFill>
              </a:rPr>
              <a:t>كما أن ملائكة السماء لمن يكن لهم علم ببعثة الرسول صلى الله عليه وسلم (إذ يسألون جبريل عليه السلام عندما يطرق أبواب السماء ( قد بعث ؟ ) وهذا السؤال يدل على آنه (لا يعلم أهل السماء بما يريد الله به في الأرض حتى يعلمهم)</a:t>
            </a:r>
          </a:p>
          <a:p>
            <a:pPr marL="320040" indent="-320040" algn="r" rtl="1" fontAlgn="auto">
              <a:spcBef>
                <a:spcPts val="930"/>
              </a:spcBef>
              <a:spcAft>
                <a:spcPts val="0"/>
              </a:spcAft>
              <a:buFont typeface="Corbel" panose="020B0503020204020204" pitchFamily="34" charset="0"/>
              <a:buChar char="–"/>
              <a:defRPr/>
            </a:pPr>
            <a:r>
              <a:rPr lang="ar-SA" sz="1600" b="1" dirty="0">
                <a:solidFill>
                  <a:schemeClr val="tx2">
                    <a:lumMod val="75000"/>
                    <a:lumOff val="25000"/>
                  </a:schemeClr>
                </a:solidFill>
              </a:rPr>
              <a:t>الأنبياء عليهم الصلاة والسلام حيث ترد أسماء أنبياءهم من اللذين كثر ورود قصصهم في القران الكريم، بدءاً من آدم عليه السلام إلى ادريس، وموسى، وهرون ويوسف وعيسى ويحيى وإبراهيم عليهم السلام </a:t>
            </a:r>
          </a:p>
          <a:p>
            <a:pPr marL="320040" indent="-320040" algn="r" rtl="1" fontAlgn="auto">
              <a:spcBef>
                <a:spcPts val="930"/>
              </a:spcBef>
              <a:spcAft>
                <a:spcPts val="0"/>
              </a:spcAft>
              <a:buFont typeface="Corbel" panose="020B0503020204020204" pitchFamily="34" charset="0"/>
              <a:buChar char="–"/>
              <a:defRPr/>
            </a:pPr>
            <a:r>
              <a:rPr lang="ar-SA" sz="1600" b="1" dirty="0">
                <a:solidFill>
                  <a:schemeClr val="tx2">
                    <a:lumMod val="75000"/>
                    <a:lumOff val="25000"/>
                  </a:schemeClr>
                </a:solidFill>
              </a:rPr>
              <a:t>ووجود شخصيات الانبياء عليهم السلام  وحديثهم مع رسول الله صلى الله عليه وسلم وتبجليهم له وثناؤهم عليه يبرز المكانة الفضلى لرسول الله صلى الله عليه وسلم وتقديمهم عليهم جميعا حتى قال موسى عليه السلام </a:t>
            </a:r>
            <a:r>
              <a:rPr lang="ar-SA" sz="1600" b="1" dirty="0">
                <a:solidFill>
                  <a:schemeClr val="tx2">
                    <a:lumMod val="75000"/>
                    <a:lumOff val="25000"/>
                  </a:schemeClr>
                </a:solidFill>
                <a:sym typeface="Wingdings"/>
              </a:rPr>
              <a:t>: ( رب لم أظن أن يرفع علي أحد).</a:t>
            </a:r>
          </a:p>
          <a:p>
            <a:pPr marL="320040" indent="-320040" algn="r" rtl="1" fontAlgn="auto">
              <a:spcBef>
                <a:spcPts val="930"/>
              </a:spcBef>
              <a:spcAft>
                <a:spcPts val="0"/>
              </a:spcAft>
              <a:buFont typeface="Corbel" panose="020B0503020204020204" pitchFamily="34" charset="0"/>
              <a:buChar char="–"/>
              <a:defRPr/>
            </a:pPr>
            <a:r>
              <a:rPr lang="ar-SA" sz="1600" b="1" dirty="0">
                <a:solidFill>
                  <a:schemeClr val="tx2">
                    <a:lumMod val="75000"/>
                    <a:lumOff val="25000"/>
                  </a:schemeClr>
                </a:solidFill>
                <a:sym typeface="Wingdings"/>
              </a:rPr>
              <a:t>ومن صفات الأنبياء انهم : تنام عيونهم ولا تنام قلوبهم.</a:t>
            </a:r>
            <a:endParaRPr lang="ar-SA" sz="1600" b="1" dirty="0">
              <a:solidFill>
                <a:schemeClr val="tx2">
                  <a:lumMod val="75000"/>
                  <a:lumOff val="25000"/>
                </a:schemeClr>
              </a:solidFill>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rtl="1"/>
            <a:r>
              <a:rPr lang="ar-SA" altLang="en-US" sz="4400" dirty="0">
                <a:solidFill>
                  <a:srgbClr val="5A4D5A"/>
                </a:solidFill>
              </a:rPr>
              <a:t>أسماء ذات دلالة وردت في الحديث</a:t>
            </a:r>
            <a:endParaRPr lang="en-US" altLang="en-US" sz="4400" dirty="0">
              <a:solidFill>
                <a:srgbClr val="5A4D5A"/>
              </a:solidFill>
            </a:endParaRPr>
          </a:p>
        </p:txBody>
      </p:sp>
      <p:sp>
        <p:nvSpPr>
          <p:cNvPr id="23554" name="Text Placeholder 2"/>
          <p:cNvSpPr>
            <a:spLocks noGrp="1"/>
          </p:cNvSpPr>
          <p:nvPr>
            <p:ph type="body" idx="1"/>
          </p:nvPr>
        </p:nvSpPr>
        <p:spPr/>
        <p:txBody>
          <a:bodyPr/>
          <a:lstStyle/>
          <a:p>
            <a:pPr rtl="1">
              <a:spcBef>
                <a:spcPct val="0"/>
              </a:spcBef>
            </a:pPr>
            <a:r>
              <a:rPr lang="ar-SA" altLang="en-US">
                <a:solidFill>
                  <a:srgbClr val="5A4D5A"/>
                </a:solidFill>
              </a:rPr>
              <a:t>ص١٢٧</a:t>
            </a:r>
            <a:endParaRPr lang="en-US" altLang="en-US">
              <a:solidFill>
                <a:srgbClr val="5A4D5A"/>
              </a:solidFill>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algn="r" rtl="1"/>
            <a:r>
              <a:rPr lang="ar-SA" altLang="en-US" dirty="0"/>
              <a:t>أسماء ذات دلالة وردت في الحديث :</a:t>
            </a:r>
            <a:endParaRPr lang="en-US" altLang="en-US" dirty="0"/>
          </a:p>
        </p:txBody>
      </p:sp>
      <p:sp>
        <p:nvSpPr>
          <p:cNvPr id="3" name="Content Placeholder 2"/>
          <p:cNvSpPr>
            <a:spLocks noGrp="1"/>
          </p:cNvSpPr>
          <p:nvPr>
            <p:ph idx="1"/>
          </p:nvPr>
        </p:nvSpPr>
        <p:spPr/>
        <p:txBody>
          <a:bodyPr rtlCol="0">
            <a:normAutofit/>
          </a:bodyPr>
          <a:lstStyle/>
          <a:p>
            <a:pPr marL="320040" indent="-320040" algn="r" rtl="1" fontAlgn="auto">
              <a:spcBef>
                <a:spcPts val="930"/>
              </a:spcBef>
              <a:spcAft>
                <a:spcPts val="0"/>
              </a:spcAft>
              <a:buFont typeface="Corbel" panose="020B0503020204020204" pitchFamily="34" charset="0"/>
              <a:buChar char="–"/>
              <a:defRPr/>
            </a:pPr>
            <a:r>
              <a:rPr lang="ar-SA" dirty="0">
                <a:solidFill>
                  <a:schemeClr val="tx2">
                    <a:lumMod val="75000"/>
                    <a:lumOff val="25000"/>
                  </a:schemeClr>
                </a:solidFill>
              </a:rPr>
              <a:t>زمزم : هذا الماء المقدس الذي بدأ بمعجزة إسماعيل عليه السلام ، وظل الماء الذي يتطهر به كل مسلم يأتي إلى حرم الله وسيظل إلى ما شاء الله عز وجل وغسل صدر الرسول صلى الله عليه وسلم له دلالته على كون هذا الماء له خاصية غسل خاصة يه ليست لماء غيره </a:t>
            </a:r>
            <a:r>
              <a:rPr lang="ar-SA" b="1" dirty="0">
                <a:solidFill>
                  <a:schemeClr val="accent2">
                    <a:lumMod val="75000"/>
                  </a:schemeClr>
                </a:solidFill>
              </a:rPr>
              <a:t>(فَشَقَّ جِبْرِيلُ مَا بَيْنَ نَحْرِهِ إِلَى لَبَّتِهِ حَتَّى فَرَغَ مِنْ صَدْرِهِ وَجَوْفِهِ ، فَغَسَلَهُ مِنْ مَاءِ زَمْزَمَ بِيَدِهِ حَتَّى أَنْقَى جَوْفَهُ ) </a:t>
            </a:r>
          </a:p>
          <a:p>
            <a:pPr marL="320040" indent="-320040" algn="r" rtl="1" fontAlgn="auto">
              <a:spcBef>
                <a:spcPts val="930"/>
              </a:spcBef>
              <a:spcAft>
                <a:spcPts val="0"/>
              </a:spcAft>
              <a:buFont typeface="Corbel" panose="020B0503020204020204" pitchFamily="34" charset="0"/>
              <a:buChar char="–"/>
              <a:defRPr/>
            </a:pPr>
            <a:r>
              <a:rPr lang="ar-SA" dirty="0">
                <a:solidFill>
                  <a:schemeClr val="tx2">
                    <a:lumMod val="75000"/>
                    <a:lumOff val="25000"/>
                  </a:schemeClr>
                </a:solidFill>
              </a:rPr>
              <a:t>نهر النيل والفرات : وهو ربط مكاني ديني حيث النهران عنصرهما من الجنة ، وهما نهران يمتد الإسلام بينهما.</a:t>
            </a:r>
          </a:p>
          <a:p>
            <a:pPr marL="320040" indent="-320040" algn="r" rtl="1" fontAlgn="auto">
              <a:spcBef>
                <a:spcPts val="930"/>
              </a:spcBef>
              <a:spcAft>
                <a:spcPts val="0"/>
              </a:spcAft>
              <a:buFont typeface="Corbel" panose="020B0503020204020204" pitchFamily="34" charset="0"/>
              <a:buChar char="–"/>
              <a:defRPr/>
            </a:pPr>
            <a:r>
              <a:rPr lang="ar-SA" dirty="0">
                <a:solidFill>
                  <a:schemeClr val="tx2">
                    <a:lumMod val="75000"/>
                    <a:lumOff val="25000"/>
                  </a:schemeClr>
                </a:solidFill>
              </a:rPr>
              <a:t>نهر الكوثر : وهو النهر المذخور لرسول الله صلى الله عليه وسلم ولأمته غمن أنعم عليه بشربه لا يظمأ بعدها ابداً</a:t>
            </a: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rtl="1"/>
            <a:r>
              <a:rPr lang="ar-SA" altLang="en-US" sz="5400" dirty="0"/>
              <a:t>بئر زمزم</a:t>
            </a:r>
            <a:endParaRPr lang="en-US" altLang="en-US" sz="5400" dirty="0"/>
          </a:p>
        </p:txBody>
      </p:sp>
      <p:pic>
        <p:nvPicPr>
          <p:cNvPr id="4" name="صورة 3"/>
          <p:cNvPicPr>
            <a:picLocks noChangeAspect="1"/>
          </p:cNvPicPr>
          <p:nvPr/>
        </p:nvPicPr>
        <p:blipFill>
          <a:blip r:embed="rId2"/>
          <a:stretch>
            <a:fillRect/>
          </a:stretch>
        </p:blipFill>
        <p:spPr>
          <a:xfrm>
            <a:off x="1359243" y="607392"/>
            <a:ext cx="6402215" cy="3507484"/>
          </a:xfrm>
          <a:prstGeom prst="rect">
            <a:avLst/>
          </a:prstGeom>
        </p:spPr>
      </p:pic>
      <p:pic>
        <p:nvPicPr>
          <p:cNvPr id="5" name="صورة 4"/>
          <p:cNvPicPr>
            <a:picLocks noChangeAspect="1"/>
          </p:cNvPicPr>
          <p:nvPr/>
        </p:nvPicPr>
        <p:blipFill>
          <a:blip r:embed="rId3"/>
          <a:stretch>
            <a:fillRect/>
          </a:stretch>
        </p:blipFill>
        <p:spPr>
          <a:xfrm>
            <a:off x="0" y="4238369"/>
            <a:ext cx="3497344" cy="2619632"/>
          </a:xfrm>
          <a:prstGeom prst="rect">
            <a:avLst/>
          </a:prstGeom>
        </p:spPr>
      </p:pic>
    </p:spTree>
  </p:cSld>
  <p:clrMapOvr>
    <a:masterClrMapping/>
  </p:clrMapOvr>
  <p:transition spd="slow">
    <p:check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normAutofit/>
          </a:bodyPr>
          <a:lstStyle/>
          <a:p>
            <a:pPr rtl="1"/>
            <a:r>
              <a:rPr lang="ar-SA" altLang="en-US" sz="6000" dirty="0"/>
              <a:t>نهر النيل </a:t>
            </a:r>
            <a:endParaRPr lang="en-US" altLang="en-US" sz="6000" dirty="0"/>
          </a:p>
        </p:txBody>
      </p:sp>
      <p:pic>
        <p:nvPicPr>
          <p:cNvPr id="11266"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16188" y="407988"/>
            <a:ext cx="4999037" cy="2816225"/>
          </a:xfrm>
        </p:spPr>
      </p:pic>
      <p:pic>
        <p:nvPicPr>
          <p:cNvPr id="1126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3503613"/>
            <a:ext cx="4999038"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rtl="1"/>
            <a:r>
              <a:rPr lang="ar-SA" altLang="en-US" sz="5400" dirty="0"/>
              <a:t>نهر الفرات</a:t>
            </a:r>
            <a:endParaRPr lang="en-US" altLang="en-US" sz="5400" dirty="0"/>
          </a:p>
        </p:txBody>
      </p:sp>
      <p:pic>
        <p:nvPicPr>
          <p:cNvPr id="1229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9413" y="360363"/>
            <a:ext cx="4500563"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82243" y="3529013"/>
            <a:ext cx="4494213"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1083276" y="395459"/>
            <a:ext cx="10058400" cy="1371600"/>
          </a:xfrm>
        </p:spPr>
        <p:txBody>
          <a:bodyPr/>
          <a:lstStyle/>
          <a:p>
            <a:pPr algn="r" rtl="1"/>
            <a:r>
              <a:rPr lang="ar-SA" altLang="en-US" dirty="0"/>
              <a:t>حديث الإسراء والمعراج ..</a:t>
            </a:r>
            <a:endParaRPr lang="en-US" altLang="en-US" dirty="0"/>
          </a:p>
        </p:txBody>
      </p:sp>
      <p:sp>
        <p:nvSpPr>
          <p:cNvPr id="9218" name="Content Placeholder 2"/>
          <p:cNvSpPr>
            <a:spLocks noGrp="1"/>
          </p:cNvSpPr>
          <p:nvPr>
            <p:ph idx="1"/>
          </p:nvPr>
        </p:nvSpPr>
        <p:spPr>
          <a:xfrm>
            <a:off x="939114" y="2103120"/>
            <a:ext cx="10186086" cy="2777799"/>
          </a:xfrm>
        </p:spPr>
        <p:txBody>
          <a:bodyPr/>
          <a:lstStyle/>
          <a:p>
            <a:pPr algn="r" rtl="1"/>
            <a:r>
              <a:rPr lang="ar-SA" altLang="en-US" dirty="0"/>
              <a:t>- حدثنا </a:t>
            </a:r>
            <a:r>
              <a:rPr lang="ar-SA" altLang="en-US" b="1" dirty="0"/>
              <a:t>عبد العزيز بن عبد الله </a:t>
            </a:r>
            <a:r>
              <a:rPr lang="ar-SA" altLang="en-US" dirty="0"/>
              <a:t>حدثني </a:t>
            </a:r>
            <a:r>
              <a:rPr lang="ar-SA" altLang="en-US" b="1" dirty="0"/>
              <a:t>سليمان </a:t>
            </a:r>
            <a:r>
              <a:rPr lang="ar-SA" altLang="en-US" dirty="0"/>
              <a:t>عن </a:t>
            </a:r>
            <a:r>
              <a:rPr lang="ar-SA" altLang="en-US" b="1" dirty="0"/>
              <a:t>شريك بن عبد الله </a:t>
            </a:r>
            <a:r>
              <a:rPr lang="ar-SA" altLang="en-US" dirty="0"/>
              <a:t>أنه قال: سمعت </a:t>
            </a:r>
            <a:r>
              <a:rPr lang="ar-SA" altLang="en-US" b="1" dirty="0"/>
              <a:t>أنس بن مالك </a:t>
            </a:r>
            <a:r>
              <a:rPr lang="ar-SA" altLang="en-US" dirty="0"/>
              <a:t>يقول:  ليلة أسري برسول الله - صلى الله عليه وسلم - من </a:t>
            </a:r>
            <a:r>
              <a:rPr lang="ar-SA" altLang="en-US" b="1" dirty="0"/>
              <a:t>مسجد الكعبة </a:t>
            </a:r>
            <a:r>
              <a:rPr lang="ar-SA" altLang="en-US" dirty="0"/>
              <a:t>أنه جاءه ثلاثة نفر قبل أن يوحى إليه، وهو نائم في </a:t>
            </a:r>
            <a:r>
              <a:rPr lang="ar-SA" altLang="en-US" b="1" dirty="0"/>
              <a:t>المسجد الحرام </a:t>
            </a:r>
            <a:r>
              <a:rPr lang="ar-SA" altLang="en-US" dirty="0"/>
              <a:t>فقال أولهم: أيهم هو؟ فقال أوسطهم: هو خيرهم، فقال آخرهم: خذوا خيرهم، فكانت تلك الليلة، فلم يرهم حتى أتوه ليلة أخرى فيما يرى قلبه وتنام عينه، ولا ينام قلبه، وكذلك </a:t>
            </a:r>
            <a:r>
              <a:rPr lang="ar-SA" altLang="en-US" b="1" dirty="0"/>
              <a:t>الأنبياء </a:t>
            </a:r>
            <a:r>
              <a:rPr lang="ar-SA" altLang="en-US" dirty="0"/>
              <a:t>تنام أعينهم ولا تنام قلوبهم، فلم يكلموه حتى احتملوه، فوضعوه عند </a:t>
            </a:r>
            <a:r>
              <a:rPr lang="ar-SA" altLang="en-US" b="1" dirty="0"/>
              <a:t>بئر زمزم </a:t>
            </a:r>
            <a:r>
              <a:rPr lang="ar-SA" altLang="en-US" dirty="0"/>
              <a:t>فتولاه منهم </a:t>
            </a:r>
            <a:r>
              <a:rPr lang="ar-SA" altLang="en-US" b="1" dirty="0"/>
              <a:t>جبريل </a:t>
            </a:r>
            <a:r>
              <a:rPr lang="ar-SA" altLang="en-US" dirty="0"/>
              <a:t>فشق </a:t>
            </a:r>
            <a:r>
              <a:rPr lang="ar-SA" altLang="en-US" b="1" dirty="0"/>
              <a:t>جبريل </a:t>
            </a:r>
            <a:r>
              <a:rPr lang="ar-SA" altLang="en-US" dirty="0"/>
              <a:t>ما بين نحره إلى لبته حتى فرغ من صدره وجوفه، فغسله من ماء زمزم بيده حتى أنقى جوفه، ثم أتي بطست من ذهب فيه تَوْرٌ من ذهب محشوًا إيمانًا وحكمة، فحشا به صدره ولغاديده، يعني: عروق حلقه، ثم أطبقه، ثم عرج به إلى السماء الدنيا، فضرب بابًا من أبوابها، فناداه أهل السماء: من هذا؟ فقال: جبريل، قالوا: ومن معك؟ قال: معي محمد، قال: وقد بُعث؟ قال: نعم، قالوا: فمرحبًا به وأهلا، فيستبشر به أهل السماء، لا يعلم أهل السماء بما يريد الله به في الأرض، حتى يعلمهم.</a:t>
            </a:r>
            <a:endParaRPr lang="en-US" altLang="en-US"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63623" y="2316730"/>
            <a:ext cx="9070848" cy="2587752"/>
          </a:xfrm>
        </p:spPr>
        <p:txBody>
          <a:bodyPr/>
          <a:lstStyle/>
          <a:p>
            <a:r>
              <a:rPr lang="ar-SA" b="1" dirty="0">
                <a:solidFill>
                  <a:schemeClr val="accent1">
                    <a:lumMod val="50000"/>
                  </a:schemeClr>
                </a:solidFill>
                <a:cs typeface="Akhbar MT" pitchFamily="2" charset="-78"/>
              </a:rPr>
              <a:t>سؤال إثرائي : </a:t>
            </a:r>
            <a:br>
              <a:rPr lang="ar-SA" b="1" dirty="0">
                <a:solidFill>
                  <a:schemeClr val="accent1">
                    <a:lumMod val="50000"/>
                  </a:schemeClr>
                </a:solidFill>
                <a:cs typeface="Akhbar MT" pitchFamily="2" charset="-78"/>
              </a:rPr>
            </a:br>
            <a:r>
              <a:rPr lang="ar-SA" b="1" dirty="0">
                <a:solidFill>
                  <a:schemeClr val="accent1">
                    <a:lumMod val="50000"/>
                  </a:schemeClr>
                </a:solidFill>
                <a:cs typeface="Akhbar MT" pitchFamily="2" charset="-78"/>
              </a:rPr>
              <a:t>لماذا تحولت القبلة من المسجد الأقصى إلى المسجد الحرام؟</a:t>
            </a:r>
          </a:p>
        </p:txBody>
      </p:sp>
    </p:spTree>
    <p:extLst>
      <p:ext uri="{BB962C8B-B14F-4D97-AF65-F5344CB8AC3E}">
        <p14:creationId xmlns:p14="http://schemas.microsoft.com/office/powerpoint/2010/main" val="1932087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rtl="1"/>
            <a:br>
              <a:rPr lang="ar-SA" altLang="en-US">
                <a:solidFill>
                  <a:srgbClr val="5A4D5A"/>
                </a:solidFill>
              </a:rPr>
            </a:br>
            <a:r>
              <a:rPr lang="ar-SA" altLang="en-US">
                <a:solidFill>
                  <a:srgbClr val="5A4D5A"/>
                </a:solidFill>
              </a:rPr>
              <a:t>ما يستفاد من الحديث :</a:t>
            </a:r>
            <a:endParaRPr lang="en-US" altLang="en-US">
              <a:solidFill>
                <a:srgbClr val="5A4D5A"/>
              </a:solidFill>
            </a:endParaRPr>
          </a:p>
        </p:txBody>
      </p:sp>
      <p:sp>
        <p:nvSpPr>
          <p:cNvPr id="26626" name="Text Placeholder 2"/>
          <p:cNvSpPr>
            <a:spLocks noGrp="1"/>
          </p:cNvSpPr>
          <p:nvPr>
            <p:ph type="body" idx="1"/>
          </p:nvPr>
        </p:nvSpPr>
        <p:spPr/>
        <p:txBody>
          <a:bodyPr/>
          <a:lstStyle/>
          <a:p>
            <a:pPr rtl="1">
              <a:spcBef>
                <a:spcPct val="0"/>
              </a:spcBef>
            </a:pPr>
            <a:r>
              <a:rPr lang="ar-SA" altLang="en-US">
                <a:solidFill>
                  <a:srgbClr val="5A4D5A"/>
                </a:solidFill>
              </a:rPr>
              <a:t>ص١٢٨</a:t>
            </a:r>
            <a:endParaRPr lang="en-US" altLang="en-US">
              <a:solidFill>
                <a:srgbClr val="5A4D5A"/>
              </a:solidFill>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algn="r" rtl="1"/>
            <a:r>
              <a:rPr lang="ar-SA" altLang="en-US"/>
              <a:t>ما يستفاد من الحديث :</a:t>
            </a:r>
            <a:endParaRPr lang="en-US" altLang="en-US"/>
          </a:p>
        </p:txBody>
      </p:sp>
      <p:sp>
        <p:nvSpPr>
          <p:cNvPr id="27650" name="Content Placeholder 2"/>
          <p:cNvSpPr>
            <a:spLocks noGrp="1"/>
          </p:cNvSpPr>
          <p:nvPr>
            <p:ph idx="1"/>
          </p:nvPr>
        </p:nvSpPr>
        <p:spPr/>
        <p:txBody>
          <a:bodyPr/>
          <a:lstStyle/>
          <a:p>
            <a:pPr algn="r" rtl="1"/>
            <a:r>
              <a:rPr lang="ar-SA" altLang="en-US" sz="2400"/>
              <a:t>آداب الاستئذان في الدخول</a:t>
            </a:r>
          </a:p>
          <a:p>
            <a:pPr algn="r" rtl="1"/>
            <a:r>
              <a:rPr lang="ar-SA" altLang="en-US" sz="2400"/>
              <a:t>الترحيب بالضيوف والاستبشار بقدومهم </a:t>
            </a:r>
          </a:p>
          <a:p>
            <a:pPr algn="r" rtl="1"/>
            <a:r>
              <a:rPr lang="ar-SA" altLang="en-US" sz="2400"/>
              <a:t>السؤال عما لا يعرف </a:t>
            </a:r>
          </a:p>
          <a:p>
            <a:pPr algn="r" rtl="1"/>
            <a:r>
              <a:rPr lang="ar-SA" altLang="en-US" sz="2400"/>
              <a:t>المشاورة </a:t>
            </a:r>
          </a:p>
          <a:p>
            <a:pPr algn="r" rtl="1"/>
            <a:r>
              <a:rPr lang="ar-SA" altLang="en-US" sz="2400"/>
              <a:t>الاستماع للنصيحة وقبولها</a:t>
            </a:r>
          </a:p>
          <a:p>
            <a:pPr algn="r" rtl="1"/>
            <a:r>
              <a:rPr lang="ar-SA" altLang="en-US" sz="2400"/>
              <a:t>الحياء من معاودة السؤال والالحاح فيه</a:t>
            </a:r>
          </a:p>
          <a:p>
            <a:pPr algn="r" rtl="1"/>
            <a:r>
              <a:rPr lang="ar-SA" altLang="en-US" sz="2400"/>
              <a:t>تخفيف المكَلف على المُكلف </a:t>
            </a:r>
            <a:endParaRPr lang="en-US" altLang="en-US" sz="2400"/>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sz="11500" b="1" dirty="0">
                <a:solidFill>
                  <a:schemeClr val="accent1">
                    <a:lumMod val="50000"/>
                  </a:schemeClr>
                </a:solidFill>
              </a:rPr>
              <a:t>التمارين</a:t>
            </a:r>
            <a:r>
              <a:rPr lang="ar-SA" dirty="0"/>
              <a:t> </a:t>
            </a:r>
          </a:p>
        </p:txBody>
      </p:sp>
      <p:sp>
        <p:nvSpPr>
          <p:cNvPr id="3" name="عنوان فرعي 2"/>
          <p:cNvSpPr>
            <a:spLocks noGrp="1"/>
          </p:cNvSpPr>
          <p:nvPr>
            <p:ph type="subTitle" idx="1"/>
          </p:nvPr>
        </p:nvSpPr>
        <p:spPr/>
        <p:txBody>
          <a:bodyPr>
            <a:normAutofit/>
          </a:bodyPr>
          <a:lstStyle/>
          <a:p>
            <a:r>
              <a:rPr lang="ar-SA" sz="2400" dirty="0"/>
              <a:t>ص129</a:t>
            </a:r>
          </a:p>
        </p:txBody>
      </p:sp>
    </p:spTree>
    <p:extLst>
      <p:ext uri="{BB962C8B-B14F-4D97-AF65-F5344CB8AC3E}">
        <p14:creationId xmlns:p14="http://schemas.microsoft.com/office/powerpoint/2010/main" val="1374359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0"/>
          </p:nvPr>
        </p:nvSpPr>
        <p:spPr>
          <a:xfrm>
            <a:off x="207264" y="310668"/>
            <a:ext cx="11777472" cy="759180"/>
          </a:xfrm>
        </p:spPr>
        <p:txBody>
          <a:bodyPr>
            <a:noAutofit/>
          </a:bodyPr>
          <a:lstStyle/>
          <a:p>
            <a:r>
              <a:rPr lang="ar-SA" sz="5400" b="1" dirty="0"/>
              <a:t> س </a:t>
            </a:r>
            <a:r>
              <a:rPr lang="ar-SA" sz="5400" b="1" dirty="0" err="1"/>
              <a:t>1 </a:t>
            </a:r>
            <a:r>
              <a:rPr lang="ar-SA" sz="5400" b="1" dirty="0"/>
              <a:t>: خُذُوا </a:t>
            </a:r>
            <a:r>
              <a:rPr lang="ar-SA" sz="5400" b="1" u="sng" dirty="0"/>
              <a:t>خَيْرَهُمْ</a:t>
            </a:r>
            <a:endParaRPr lang="ar-SA" sz="5400" u="sng" dirty="0"/>
          </a:p>
        </p:txBody>
      </p:sp>
      <p:sp>
        <p:nvSpPr>
          <p:cNvPr id="3" name="عنصر نائب للمحتوى 2"/>
          <p:cNvSpPr>
            <a:spLocks noGrp="1"/>
          </p:cNvSpPr>
          <p:nvPr>
            <p:ph sz="quarter" idx="11"/>
          </p:nvPr>
        </p:nvSpPr>
        <p:spPr/>
        <p:txBody>
          <a:bodyPr/>
          <a:lstStyle/>
          <a:p>
            <a:r>
              <a:rPr lang="ar-SA" dirty="0"/>
              <a:t>فاعل مرفوع وعلامة رفعه الضمة الظاهرة.</a:t>
            </a:r>
          </a:p>
        </p:txBody>
      </p:sp>
      <p:sp>
        <p:nvSpPr>
          <p:cNvPr id="4" name="عنصر نائب للمحتوى 3"/>
          <p:cNvSpPr>
            <a:spLocks noGrp="1"/>
          </p:cNvSpPr>
          <p:nvPr>
            <p:ph sz="quarter" idx="12"/>
          </p:nvPr>
        </p:nvSpPr>
        <p:spPr/>
        <p:txBody>
          <a:bodyPr/>
          <a:lstStyle/>
          <a:p>
            <a:r>
              <a:rPr lang="ar-SA" dirty="0"/>
              <a:t>اسم فاعل مرفوع وعلامة رفعه الضمة الظاهرة.</a:t>
            </a:r>
          </a:p>
        </p:txBody>
      </p:sp>
      <p:sp>
        <p:nvSpPr>
          <p:cNvPr id="5" name="عنصر نائب للمحتوى 4"/>
          <p:cNvSpPr>
            <a:spLocks noGrp="1"/>
          </p:cNvSpPr>
          <p:nvPr>
            <p:ph sz="quarter" idx="13"/>
          </p:nvPr>
        </p:nvSpPr>
        <p:spPr/>
        <p:txBody>
          <a:bodyPr/>
          <a:lstStyle/>
          <a:p>
            <a:r>
              <a:rPr lang="ar-SA" dirty="0"/>
              <a:t>مفعول فيه منصوب بالفتحة وهو مضاف.</a:t>
            </a:r>
          </a:p>
          <a:p>
            <a:endParaRPr lang="ar-SA" dirty="0"/>
          </a:p>
        </p:txBody>
      </p:sp>
      <p:sp>
        <p:nvSpPr>
          <p:cNvPr id="6" name="عنصر نائب للمحتوى 5"/>
          <p:cNvSpPr>
            <a:spLocks noGrp="1"/>
          </p:cNvSpPr>
          <p:nvPr>
            <p:ph sz="quarter" idx="14"/>
          </p:nvPr>
        </p:nvSpPr>
        <p:spPr/>
        <p:txBody>
          <a:bodyPr/>
          <a:lstStyle/>
          <a:p>
            <a:r>
              <a:rPr lang="ar-SA" dirty="0"/>
              <a:t>مفعول </a:t>
            </a:r>
            <a:r>
              <a:rPr lang="ar-SA" dirty="0" err="1"/>
              <a:t>به</a:t>
            </a:r>
            <a:r>
              <a:rPr lang="ar-SA" dirty="0"/>
              <a:t> منصوب بالفتحة وهو مضاف.</a:t>
            </a:r>
          </a:p>
          <a:p>
            <a:endParaRPr lang="ar-SA" dirty="0"/>
          </a:p>
        </p:txBody>
      </p:sp>
      <p:pic>
        <p:nvPicPr>
          <p:cNvPr id="8" name="صورة 7" descr="CorrectAnswerIndicator.png"/>
          <p:cNvPicPr>
            <a:picLocks/>
          </p:cNvPicPr>
          <p:nvPr>
            <p:custDataLst>
              <p:tags r:id="rId2"/>
            </p:custDataLst>
          </p:nvPr>
        </p:nvPicPr>
        <p:blipFill>
          <a:blip r:embed="rId4" cstate="print"/>
          <a:stretch>
            <a:fillRect/>
          </a:stretch>
        </p:blipFill>
        <p:spPr>
          <a:xfrm>
            <a:off x="4093217" y="5067376"/>
            <a:ext cx="857250" cy="857250"/>
          </a:xfrm>
          <a:prstGeom prst="rect">
            <a:avLst/>
          </a:prstGeom>
        </p:spPr>
      </p:pic>
    </p:spTree>
    <p:custDataLst>
      <p:tags r:id="rId1"/>
    </p:custDataLst>
    <p:extLst>
      <p:ext uri="{BB962C8B-B14F-4D97-AF65-F5344CB8AC3E}">
        <p14:creationId xmlns:p14="http://schemas.microsoft.com/office/powerpoint/2010/main" val="368554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r>
              <a:rPr lang="ar-SA" dirty="0"/>
              <a:t>مفعول فيه </a:t>
            </a:r>
            <a:r>
              <a:rPr lang="ar-SA" dirty="0" err="1"/>
              <a:t>منصوب </a:t>
            </a:r>
            <a:r>
              <a:rPr lang="ar-SA" dirty="0"/>
              <a:t>– صفة منصوبة</a:t>
            </a:r>
          </a:p>
        </p:txBody>
      </p:sp>
      <p:sp>
        <p:nvSpPr>
          <p:cNvPr id="4" name="عنصر نائب للمحتوى 3"/>
          <p:cNvSpPr>
            <a:spLocks noGrp="1"/>
          </p:cNvSpPr>
          <p:nvPr>
            <p:ph sz="quarter" idx="12"/>
          </p:nvPr>
        </p:nvSpPr>
        <p:spPr/>
        <p:txBody>
          <a:bodyPr/>
          <a:lstStyle/>
          <a:p>
            <a:r>
              <a:rPr lang="ar-SA" dirty="0"/>
              <a:t>مفعول معه </a:t>
            </a:r>
            <a:r>
              <a:rPr lang="ar-SA" dirty="0" err="1"/>
              <a:t>منصوب </a:t>
            </a:r>
            <a:r>
              <a:rPr lang="ar-SA" dirty="0"/>
              <a:t>– تميز منصوب</a:t>
            </a:r>
          </a:p>
        </p:txBody>
      </p:sp>
      <p:sp>
        <p:nvSpPr>
          <p:cNvPr id="5" name="عنصر نائب للمحتوى 4"/>
          <p:cNvSpPr>
            <a:spLocks noGrp="1"/>
          </p:cNvSpPr>
          <p:nvPr>
            <p:ph sz="quarter" idx="13"/>
          </p:nvPr>
        </p:nvSpPr>
        <p:spPr/>
        <p:txBody>
          <a:bodyPr/>
          <a:lstStyle/>
          <a:p>
            <a:r>
              <a:rPr lang="ar-SA" dirty="0"/>
              <a:t>مفعول فيه </a:t>
            </a:r>
            <a:r>
              <a:rPr lang="ar-SA" dirty="0" err="1"/>
              <a:t>منصوب </a:t>
            </a:r>
            <a:r>
              <a:rPr lang="ar-SA" dirty="0"/>
              <a:t>– تميز منصوب</a:t>
            </a:r>
          </a:p>
          <a:p>
            <a:endParaRPr lang="ar-SA" dirty="0"/>
          </a:p>
        </p:txBody>
      </p:sp>
      <p:sp>
        <p:nvSpPr>
          <p:cNvPr id="6" name="عنصر نائب للمحتوى 5"/>
          <p:cNvSpPr>
            <a:spLocks noGrp="1"/>
          </p:cNvSpPr>
          <p:nvPr>
            <p:ph sz="quarter" idx="14"/>
          </p:nvPr>
        </p:nvSpPr>
        <p:spPr/>
        <p:txBody>
          <a:bodyPr/>
          <a:lstStyle/>
          <a:p>
            <a:r>
              <a:rPr lang="ar-SA" dirty="0"/>
              <a:t>مفعول معه </a:t>
            </a:r>
            <a:r>
              <a:rPr lang="ar-SA" dirty="0" err="1"/>
              <a:t>منصوب </a:t>
            </a:r>
            <a:r>
              <a:rPr lang="ar-SA" dirty="0"/>
              <a:t>– صفة منصوبة</a:t>
            </a:r>
          </a:p>
          <a:p>
            <a:endParaRPr lang="ar-SA" dirty="0"/>
          </a:p>
        </p:txBody>
      </p:sp>
      <p:sp>
        <p:nvSpPr>
          <p:cNvPr id="7" name="عنصر نائب للنص 1"/>
          <p:cNvSpPr txBox="1">
            <a:spLocks/>
          </p:cNvSpPr>
          <p:nvPr/>
        </p:nvSpPr>
        <p:spPr>
          <a:xfrm>
            <a:off x="1991544" y="373417"/>
            <a:ext cx="8833104" cy="759180"/>
          </a:xfrm>
          <a:prstGeom prst="rect">
            <a:avLst/>
          </a:prstGeom>
        </p:spPr>
        <p:txBody>
          <a:bodyPr vert="horz" wrap="square" lIns="91440" tIns="45720" rIns="91440" bIns="45720" rtlCol="1" anchor="ctr" anchorCtr="1">
            <a:noAutofit/>
          </a:bodyPr>
          <a:lstStyle/>
          <a:p>
            <a:pPr marL="342900" indent="-342900" algn="ctr">
              <a:spcBef>
                <a:spcPct val="20000"/>
              </a:spcBef>
            </a:pPr>
            <a:r>
              <a:rPr lang="ar-SA" sz="5400" b="1" dirty="0"/>
              <a:t> س </a:t>
            </a:r>
            <a:r>
              <a:rPr lang="ar-SA" sz="5400" b="1" dirty="0" err="1"/>
              <a:t>2 :</a:t>
            </a:r>
            <a:r>
              <a:rPr lang="ar-SA" sz="5400" b="1" dirty="0"/>
              <a:t> أَتَوْهُ </a:t>
            </a:r>
            <a:r>
              <a:rPr lang="ar-SA" sz="5400" b="1" u="sng" dirty="0"/>
              <a:t>لَيْلَةً أُخْرَى</a:t>
            </a:r>
            <a:endParaRPr lang="ar-SA" sz="5400" u="sng" dirty="0"/>
          </a:p>
        </p:txBody>
      </p:sp>
      <p:pic>
        <p:nvPicPr>
          <p:cNvPr id="9" name="صورة 8" descr="CorrectAnswerIndicator.png"/>
          <p:cNvPicPr>
            <a:picLocks/>
          </p:cNvPicPr>
          <p:nvPr>
            <p:custDataLst>
              <p:tags r:id="rId2"/>
            </p:custDataLst>
          </p:nvPr>
        </p:nvPicPr>
        <p:blipFill>
          <a:blip r:embed="rId4" cstate="print"/>
          <a:stretch>
            <a:fillRect/>
          </a:stretch>
        </p:blipFill>
        <p:spPr>
          <a:xfrm>
            <a:off x="4451562" y="1268344"/>
            <a:ext cx="857250" cy="857250"/>
          </a:xfrm>
          <a:prstGeom prst="rect">
            <a:avLst/>
          </a:prstGeom>
        </p:spPr>
      </p:pic>
    </p:spTree>
    <p:custDataLst>
      <p:tags r:id="rId1"/>
    </p:custDataLst>
    <p:extLst>
      <p:ext uri="{BB962C8B-B14F-4D97-AF65-F5344CB8AC3E}">
        <p14:creationId xmlns:p14="http://schemas.microsoft.com/office/powerpoint/2010/main" val="324703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r>
              <a:rPr lang="ar-SA" dirty="0"/>
              <a:t>مفعول </a:t>
            </a:r>
            <a:r>
              <a:rPr lang="ar-SA" dirty="0" err="1"/>
              <a:t>به</a:t>
            </a:r>
            <a:r>
              <a:rPr lang="ar-SA" dirty="0"/>
              <a:t> منصوب بالفتحة المقدرة</a:t>
            </a:r>
          </a:p>
        </p:txBody>
      </p:sp>
      <p:sp>
        <p:nvSpPr>
          <p:cNvPr id="4" name="عنصر نائب للمحتوى 3"/>
          <p:cNvSpPr>
            <a:spLocks noGrp="1"/>
          </p:cNvSpPr>
          <p:nvPr>
            <p:ph sz="quarter" idx="12"/>
          </p:nvPr>
        </p:nvSpPr>
        <p:spPr/>
        <p:txBody>
          <a:bodyPr/>
          <a:lstStyle/>
          <a:p>
            <a:r>
              <a:rPr lang="ar-SA" dirty="0"/>
              <a:t>مفعول فيه منصوب بالفتحة المقدرة</a:t>
            </a:r>
          </a:p>
        </p:txBody>
      </p:sp>
      <p:sp>
        <p:nvSpPr>
          <p:cNvPr id="5" name="عنصر نائب للمحتوى 4"/>
          <p:cNvSpPr>
            <a:spLocks noGrp="1"/>
          </p:cNvSpPr>
          <p:nvPr>
            <p:ph sz="quarter" idx="13"/>
          </p:nvPr>
        </p:nvSpPr>
        <p:spPr/>
        <p:txBody>
          <a:bodyPr/>
          <a:lstStyle/>
          <a:p>
            <a:r>
              <a:rPr lang="ar-SA" dirty="0"/>
              <a:t>مفعول فيه منصوب بالفتحة الظاهرة</a:t>
            </a:r>
          </a:p>
        </p:txBody>
      </p:sp>
      <p:sp>
        <p:nvSpPr>
          <p:cNvPr id="6" name="عنصر نائب للمحتوى 5"/>
          <p:cNvSpPr>
            <a:spLocks noGrp="1"/>
          </p:cNvSpPr>
          <p:nvPr>
            <p:ph sz="quarter" idx="14"/>
          </p:nvPr>
        </p:nvSpPr>
        <p:spPr/>
        <p:txBody>
          <a:bodyPr/>
          <a:lstStyle/>
          <a:p>
            <a:r>
              <a:rPr lang="ar-SA" dirty="0"/>
              <a:t>مفعول </a:t>
            </a:r>
            <a:r>
              <a:rPr lang="ar-SA" dirty="0" err="1"/>
              <a:t>به</a:t>
            </a:r>
            <a:r>
              <a:rPr lang="ar-SA" dirty="0"/>
              <a:t> منصوب بالفتحة الظاهرة</a:t>
            </a:r>
          </a:p>
        </p:txBody>
      </p:sp>
      <p:sp>
        <p:nvSpPr>
          <p:cNvPr id="7" name="عنصر نائب للنص 1"/>
          <p:cNvSpPr txBox="1">
            <a:spLocks/>
          </p:cNvSpPr>
          <p:nvPr/>
        </p:nvSpPr>
        <p:spPr>
          <a:xfrm>
            <a:off x="1991544" y="310668"/>
            <a:ext cx="8833104" cy="759180"/>
          </a:xfrm>
          <a:prstGeom prst="rect">
            <a:avLst/>
          </a:prstGeom>
        </p:spPr>
        <p:txBody>
          <a:bodyPr vert="horz" wrap="square" lIns="91440" tIns="45720" rIns="91440" bIns="45720" rtlCol="1" anchor="ctr" anchorCtr="1">
            <a:noAutofit/>
          </a:bodyPr>
          <a:lstStyle/>
          <a:p>
            <a:pPr marL="342900" indent="-342900" algn="ctr">
              <a:spcBef>
                <a:spcPct val="20000"/>
              </a:spcBef>
            </a:pPr>
            <a:r>
              <a:rPr lang="ar-SA" sz="4800" b="1" dirty="0"/>
              <a:t> س </a:t>
            </a:r>
            <a:r>
              <a:rPr lang="ar-SA" sz="4800" b="1" dirty="0" err="1"/>
              <a:t>3 :</a:t>
            </a:r>
            <a:r>
              <a:rPr lang="ar-SA" sz="4800" b="1" dirty="0"/>
              <a:t> فَشَقَّ جِبْرِيلُ مَا </a:t>
            </a:r>
            <a:r>
              <a:rPr lang="ar-SA" sz="4800" b="1" u="sng" dirty="0"/>
              <a:t>بَيْنَ</a:t>
            </a:r>
            <a:r>
              <a:rPr lang="ar-SA" sz="4800" b="1" dirty="0"/>
              <a:t> نَحْرِهِ</a:t>
            </a:r>
            <a:r>
              <a:rPr lang="ar-SA" sz="4800" dirty="0"/>
              <a:t> إِلَى </a:t>
            </a:r>
            <a:r>
              <a:rPr lang="ar-SA" sz="4800" b="1" dirty="0"/>
              <a:t>لَبَّتِهِ</a:t>
            </a:r>
            <a:endParaRPr lang="ar-SA" sz="4800" u="sng" dirty="0"/>
          </a:p>
        </p:txBody>
      </p:sp>
      <p:pic>
        <p:nvPicPr>
          <p:cNvPr id="9" name="صورة 8" descr="CorrectAnswerIndicator.png"/>
          <p:cNvPicPr>
            <a:picLocks/>
          </p:cNvPicPr>
          <p:nvPr>
            <p:custDataLst>
              <p:tags r:id="rId2"/>
            </p:custDataLst>
          </p:nvPr>
        </p:nvPicPr>
        <p:blipFill>
          <a:blip r:embed="rId4" cstate="print"/>
          <a:stretch>
            <a:fillRect/>
          </a:stretch>
        </p:blipFill>
        <p:spPr>
          <a:xfrm>
            <a:off x="4735769" y="3914203"/>
            <a:ext cx="857250" cy="857250"/>
          </a:xfrm>
          <a:prstGeom prst="rect">
            <a:avLst/>
          </a:prstGeom>
        </p:spPr>
      </p:pic>
    </p:spTree>
    <p:custDataLst>
      <p:tags r:id="rId1"/>
    </p:custDataLst>
    <p:extLst>
      <p:ext uri="{BB962C8B-B14F-4D97-AF65-F5344CB8AC3E}">
        <p14:creationId xmlns:p14="http://schemas.microsoft.com/office/powerpoint/2010/main" val="372409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r>
              <a:rPr lang="ar-SA" dirty="0"/>
              <a:t>مبتدأ مقدم</a:t>
            </a:r>
          </a:p>
        </p:txBody>
      </p:sp>
      <p:sp>
        <p:nvSpPr>
          <p:cNvPr id="4" name="عنصر نائب للمحتوى 3"/>
          <p:cNvSpPr>
            <a:spLocks noGrp="1"/>
          </p:cNvSpPr>
          <p:nvPr>
            <p:ph sz="quarter" idx="12"/>
          </p:nvPr>
        </p:nvSpPr>
        <p:spPr/>
        <p:txBody>
          <a:bodyPr/>
          <a:lstStyle/>
          <a:p>
            <a:r>
              <a:rPr lang="ar-SA" dirty="0"/>
              <a:t>مبتدأ مؤخر</a:t>
            </a:r>
          </a:p>
        </p:txBody>
      </p:sp>
      <p:sp>
        <p:nvSpPr>
          <p:cNvPr id="5" name="عنصر نائب للمحتوى 4"/>
          <p:cNvSpPr>
            <a:spLocks noGrp="1"/>
          </p:cNvSpPr>
          <p:nvPr>
            <p:ph sz="quarter" idx="13"/>
          </p:nvPr>
        </p:nvSpPr>
        <p:spPr/>
        <p:txBody>
          <a:bodyPr/>
          <a:lstStyle/>
          <a:p>
            <a:r>
              <a:rPr lang="ar-SA" dirty="0"/>
              <a:t>خبر مقدم</a:t>
            </a:r>
          </a:p>
        </p:txBody>
      </p:sp>
      <p:sp>
        <p:nvSpPr>
          <p:cNvPr id="6" name="عنصر نائب للمحتوى 5"/>
          <p:cNvSpPr>
            <a:spLocks noGrp="1"/>
          </p:cNvSpPr>
          <p:nvPr>
            <p:ph sz="quarter" idx="14"/>
          </p:nvPr>
        </p:nvSpPr>
        <p:spPr/>
        <p:txBody>
          <a:bodyPr/>
          <a:lstStyle/>
          <a:p>
            <a:r>
              <a:rPr lang="ar-SA" dirty="0"/>
              <a:t>خبر مؤخر</a:t>
            </a:r>
          </a:p>
        </p:txBody>
      </p:sp>
      <p:sp>
        <p:nvSpPr>
          <p:cNvPr id="7" name="عنصر نائب للنص 1"/>
          <p:cNvSpPr txBox="1">
            <a:spLocks/>
          </p:cNvSpPr>
          <p:nvPr/>
        </p:nvSpPr>
        <p:spPr>
          <a:xfrm>
            <a:off x="1991544" y="188640"/>
            <a:ext cx="8833104" cy="759180"/>
          </a:xfrm>
          <a:prstGeom prst="rect">
            <a:avLst/>
          </a:prstGeom>
        </p:spPr>
        <p:txBody>
          <a:bodyPr vert="horz" wrap="square" lIns="91440" tIns="45720" rIns="91440" bIns="45720" rtlCol="1" anchor="ctr" anchorCtr="1">
            <a:noAutofit/>
          </a:bodyPr>
          <a:lstStyle/>
          <a:p>
            <a:pPr marL="342900" indent="-342900" algn="ctr">
              <a:spcBef>
                <a:spcPct val="20000"/>
              </a:spcBef>
            </a:pPr>
            <a:r>
              <a:rPr lang="ar-SA" sz="4800" b="1" dirty="0"/>
              <a:t> س </a:t>
            </a:r>
            <a:r>
              <a:rPr lang="ar-SA" sz="4800" b="1" dirty="0" err="1"/>
              <a:t>4 :</a:t>
            </a:r>
            <a:r>
              <a:rPr lang="ar-SA" sz="4800" b="1" dirty="0"/>
              <a:t> </a:t>
            </a:r>
            <a:r>
              <a:rPr lang="ar-SA" sz="4800" b="1" u="sng" dirty="0"/>
              <a:t>معي</a:t>
            </a:r>
            <a:r>
              <a:rPr lang="ar-SA" sz="4800" b="1" dirty="0"/>
              <a:t> مـحـمـد.</a:t>
            </a:r>
            <a:endParaRPr lang="ar-SA" sz="4800" u="sng" dirty="0"/>
          </a:p>
        </p:txBody>
      </p:sp>
      <p:pic>
        <p:nvPicPr>
          <p:cNvPr id="9" name="صورة 8" descr="CorrectAnswerIndicator.png"/>
          <p:cNvPicPr>
            <a:picLocks/>
          </p:cNvPicPr>
          <p:nvPr>
            <p:custDataLst>
              <p:tags r:id="rId2"/>
            </p:custDataLst>
          </p:nvPr>
        </p:nvPicPr>
        <p:blipFill>
          <a:blip r:embed="rId4" cstate="print"/>
          <a:stretch>
            <a:fillRect/>
          </a:stretch>
        </p:blipFill>
        <p:spPr>
          <a:xfrm>
            <a:off x="7899098" y="3914203"/>
            <a:ext cx="857250" cy="857250"/>
          </a:xfrm>
          <a:prstGeom prst="rect">
            <a:avLst/>
          </a:prstGeom>
        </p:spPr>
      </p:pic>
    </p:spTree>
    <p:custDataLst>
      <p:tags r:id="rId1"/>
    </p:custDataLst>
    <p:extLst>
      <p:ext uri="{BB962C8B-B14F-4D97-AF65-F5344CB8AC3E}">
        <p14:creationId xmlns:p14="http://schemas.microsoft.com/office/powerpoint/2010/main" val="54721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r>
              <a:rPr lang="ar-SA" dirty="0"/>
              <a:t>خبر مرفوع بالضمة لأنه من الأسماء الخمسة </a:t>
            </a:r>
          </a:p>
        </p:txBody>
      </p:sp>
      <p:sp>
        <p:nvSpPr>
          <p:cNvPr id="4" name="عنصر نائب للمحتوى 3"/>
          <p:cNvSpPr>
            <a:spLocks noGrp="1"/>
          </p:cNvSpPr>
          <p:nvPr>
            <p:ph sz="quarter" idx="12"/>
          </p:nvPr>
        </p:nvSpPr>
        <p:spPr/>
        <p:txBody>
          <a:bodyPr/>
          <a:lstStyle/>
          <a:p>
            <a:r>
              <a:rPr lang="ar-SA" dirty="0"/>
              <a:t>خبر مرفوع بالواو لأنه من الأسماء الخمسة </a:t>
            </a:r>
          </a:p>
        </p:txBody>
      </p:sp>
      <p:sp>
        <p:nvSpPr>
          <p:cNvPr id="5" name="عنصر نائب للمحتوى 4"/>
          <p:cNvSpPr>
            <a:spLocks noGrp="1"/>
          </p:cNvSpPr>
          <p:nvPr>
            <p:ph sz="quarter" idx="13"/>
          </p:nvPr>
        </p:nvSpPr>
        <p:spPr/>
        <p:txBody>
          <a:bodyPr/>
          <a:lstStyle/>
          <a:p>
            <a:r>
              <a:rPr lang="ar-SA" dirty="0"/>
              <a:t>خبر مرفوع بالضمة لأنه من الأفعال الخمسة </a:t>
            </a:r>
          </a:p>
        </p:txBody>
      </p:sp>
      <p:sp>
        <p:nvSpPr>
          <p:cNvPr id="6" name="عنصر نائب للمحتوى 5"/>
          <p:cNvSpPr>
            <a:spLocks noGrp="1"/>
          </p:cNvSpPr>
          <p:nvPr>
            <p:ph sz="quarter" idx="14"/>
          </p:nvPr>
        </p:nvSpPr>
        <p:spPr/>
        <p:txBody>
          <a:bodyPr/>
          <a:lstStyle/>
          <a:p>
            <a:r>
              <a:rPr lang="ar-SA" dirty="0"/>
              <a:t>خبر مرفوع بالواو لأنه من الأفعال الخمسة </a:t>
            </a:r>
          </a:p>
          <a:p>
            <a:endParaRPr lang="ar-SA" dirty="0"/>
          </a:p>
        </p:txBody>
      </p:sp>
      <p:sp>
        <p:nvSpPr>
          <p:cNvPr id="7" name="عنصر نائب للنص 1"/>
          <p:cNvSpPr txBox="1">
            <a:spLocks/>
          </p:cNvSpPr>
          <p:nvPr/>
        </p:nvSpPr>
        <p:spPr>
          <a:xfrm>
            <a:off x="1991544" y="188640"/>
            <a:ext cx="8833104" cy="759180"/>
          </a:xfrm>
          <a:prstGeom prst="rect">
            <a:avLst/>
          </a:prstGeom>
        </p:spPr>
        <p:txBody>
          <a:bodyPr vert="horz" wrap="square" lIns="91440" tIns="45720" rIns="91440" bIns="45720" rtlCol="1" anchor="ctr" anchorCtr="1">
            <a:noAutofit/>
          </a:bodyPr>
          <a:lstStyle/>
          <a:p>
            <a:pPr marL="342900" indent="-342900" algn="ctr">
              <a:spcBef>
                <a:spcPct val="20000"/>
              </a:spcBef>
            </a:pPr>
            <a:r>
              <a:rPr lang="ar-SA" sz="4800" b="1" dirty="0"/>
              <a:t>س 5 : هذا </a:t>
            </a:r>
            <a:r>
              <a:rPr lang="ar-SA" sz="4800" b="1" u="sng" dirty="0"/>
              <a:t>أبوك </a:t>
            </a:r>
            <a:r>
              <a:rPr lang="ar-SA" sz="4800" b="1" dirty="0"/>
              <a:t>آدم</a:t>
            </a:r>
            <a:endParaRPr lang="ar-SA" sz="4800" u="sng" dirty="0"/>
          </a:p>
        </p:txBody>
      </p:sp>
      <p:pic>
        <p:nvPicPr>
          <p:cNvPr id="9" name="صورة 8" descr="CorrectAnswerIndicator.png"/>
          <p:cNvPicPr>
            <a:picLocks/>
          </p:cNvPicPr>
          <p:nvPr>
            <p:custDataLst>
              <p:tags r:id="rId2"/>
            </p:custDataLst>
          </p:nvPr>
        </p:nvPicPr>
        <p:blipFill>
          <a:blip r:embed="rId4" cstate="print"/>
          <a:stretch>
            <a:fillRect/>
          </a:stretch>
        </p:blipFill>
        <p:spPr>
          <a:xfrm>
            <a:off x="3784298" y="2578973"/>
            <a:ext cx="857250" cy="857250"/>
          </a:xfrm>
          <a:prstGeom prst="rect">
            <a:avLst/>
          </a:prstGeom>
        </p:spPr>
      </p:pic>
    </p:spTree>
    <p:custDataLst>
      <p:tags r:id="rId1"/>
    </p:custDataLst>
    <p:extLst>
      <p:ext uri="{BB962C8B-B14F-4D97-AF65-F5344CB8AC3E}">
        <p14:creationId xmlns:p14="http://schemas.microsoft.com/office/powerpoint/2010/main" val="391493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0"/>
          </p:nvPr>
        </p:nvSpPr>
        <p:spPr>
          <a:xfrm>
            <a:off x="207264" y="221000"/>
            <a:ext cx="11777472" cy="759180"/>
          </a:xfrm>
        </p:spPr>
        <p:txBody>
          <a:bodyPr>
            <a:normAutofit/>
          </a:bodyPr>
          <a:lstStyle/>
          <a:p>
            <a:r>
              <a:rPr lang="ar-SA" sz="4000" b="1" dirty="0"/>
              <a:t>س </a:t>
            </a:r>
            <a:r>
              <a:rPr lang="ar-SA" sz="4000" b="1" dirty="0" err="1"/>
              <a:t>6 </a:t>
            </a:r>
            <a:r>
              <a:rPr lang="ar-SA" sz="4000" b="1" dirty="0"/>
              <a:t>: </a:t>
            </a:r>
            <a:r>
              <a:rPr lang="ar-SA" sz="4000" b="1" dirty="0" err="1"/>
              <a:t>فقال </a:t>
            </a:r>
            <a:r>
              <a:rPr lang="ar-SA" sz="4000" b="1" dirty="0"/>
              <a:t>: يا </a:t>
            </a:r>
            <a:r>
              <a:rPr lang="ar-SA" sz="4000" b="1" u="sng" dirty="0"/>
              <a:t>مـحـمد</a:t>
            </a:r>
            <a:r>
              <a:rPr lang="ar-SA" sz="4000" b="1" dirty="0"/>
              <a:t>.</a:t>
            </a:r>
          </a:p>
        </p:txBody>
      </p:sp>
      <p:sp>
        <p:nvSpPr>
          <p:cNvPr id="3" name="عنصر نائب للمحتوى 2"/>
          <p:cNvSpPr>
            <a:spLocks noGrp="1"/>
          </p:cNvSpPr>
          <p:nvPr>
            <p:ph sz="quarter" idx="11"/>
          </p:nvPr>
        </p:nvSpPr>
        <p:spPr/>
        <p:txBody>
          <a:bodyPr/>
          <a:lstStyle/>
          <a:p>
            <a:r>
              <a:rPr lang="ar-SA" dirty="0"/>
              <a:t>منادى مبني على الضم </a:t>
            </a:r>
          </a:p>
        </p:txBody>
      </p:sp>
      <p:sp>
        <p:nvSpPr>
          <p:cNvPr id="4" name="عنصر نائب للمحتوى 3"/>
          <p:cNvSpPr>
            <a:spLocks noGrp="1"/>
          </p:cNvSpPr>
          <p:nvPr>
            <p:ph sz="quarter" idx="12"/>
          </p:nvPr>
        </p:nvSpPr>
        <p:spPr/>
        <p:txBody>
          <a:bodyPr/>
          <a:lstStyle/>
          <a:p>
            <a:r>
              <a:rPr lang="ar-SA" dirty="0"/>
              <a:t>فاعل مرفوع وعلامة رفعه الضمة</a:t>
            </a:r>
          </a:p>
        </p:txBody>
      </p:sp>
      <p:sp>
        <p:nvSpPr>
          <p:cNvPr id="5" name="عنصر نائب للمحتوى 4"/>
          <p:cNvSpPr>
            <a:spLocks noGrp="1"/>
          </p:cNvSpPr>
          <p:nvPr>
            <p:ph sz="quarter" idx="13"/>
          </p:nvPr>
        </p:nvSpPr>
        <p:spPr/>
        <p:txBody>
          <a:bodyPr/>
          <a:lstStyle/>
          <a:p>
            <a:r>
              <a:rPr lang="ar-SA" dirty="0"/>
              <a:t>مفعول </a:t>
            </a:r>
            <a:r>
              <a:rPr lang="ar-SA" dirty="0" err="1"/>
              <a:t>به</a:t>
            </a:r>
            <a:r>
              <a:rPr lang="ar-SA" dirty="0"/>
              <a:t> منصوب بالفتحة الظاهرة</a:t>
            </a:r>
          </a:p>
        </p:txBody>
      </p:sp>
      <p:sp>
        <p:nvSpPr>
          <p:cNvPr id="6" name="عنصر نائب للمحتوى 5"/>
          <p:cNvSpPr>
            <a:spLocks noGrp="1"/>
          </p:cNvSpPr>
          <p:nvPr>
            <p:ph sz="quarter" idx="14"/>
          </p:nvPr>
        </p:nvSpPr>
        <p:spPr/>
        <p:txBody>
          <a:bodyPr/>
          <a:lstStyle/>
          <a:p>
            <a:r>
              <a:rPr lang="ar-SA" dirty="0"/>
              <a:t>اسم فاعل مرفوع وعلامة رفعه الضمة المقدرة</a:t>
            </a:r>
          </a:p>
        </p:txBody>
      </p:sp>
      <p:pic>
        <p:nvPicPr>
          <p:cNvPr id="8" name="صورة 7" descr="CorrectAnswerIndicator.png"/>
          <p:cNvPicPr>
            <a:picLocks/>
          </p:cNvPicPr>
          <p:nvPr>
            <p:custDataLst>
              <p:tags r:id="rId2"/>
            </p:custDataLst>
          </p:nvPr>
        </p:nvPicPr>
        <p:blipFill>
          <a:blip r:embed="rId4" cstate="print"/>
          <a:stretch>
            <a:fillRect/>
          </a:stretch>
        </p:blipFill>
        <p:spPr>
          <a:xfrm>
            <a:off x="6354504" y="1249184"/>
            <a:ext cx="857250" cy="857250"/>
          </a:xfrm>
          <a:prstGeom prst="rect">
            <a:avLst/>
          </a:prstGeom>
        </p:spPr>
      </p:pic>
    </p:spTree>
    <p:custDataLst>
      <p:tags r:id="rId1"/>
    </p:custDataLst>
    <p:extLst>
      <p:ext uri="{BB962C8B-B14F-4D97-AF65-F5344CB8AC3E}">
        <p14:creationId xmlns:p14="http://schemas.microsoft.com/office/powerpoint/2010/main" val="21688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9160476" y="2112445"/>
            <a:ext cx="2430780" cy="1645920"/>
          </a:xfrm>
        </p:spPr>
        <p:txBody>
          <a:bodyPr>
            <a:normAutofit/>
          </a:bodyPr>
          <a:lstStyle/>
          <a:p>
            <a:pPr algn="ctr" rtl="1"/>
            <a:r>
              <a:rPr lang="ar-SA" altLang="en-US" sz="6000" dirty="0"/>
              <a:t>لغاديده</a:t>
            </a:r>
            <a:endParaRPr lang="en-US" altLang="en-US" sz="6000" dirty="0"/>
          </a:p>
        </p:txBody>
      </p:sp>
      <p:pic>
        <p:nvPicPr>
          <p:cNvPr id="2" name="صورة 1"/>
          <p:cNvPicPr>
            <a:picLocks noChangeAspect="1"/>
          </p:cNvPicPr>
          <p:nvPr/>
        </p:nvPicPr>
        <p:blipFill>
          <a:blip r:embed="rId2"/>
          <a:stretch>
            <a:fillRect/>
          </a:stretch>
        </p:blipFill>
        <p:spPr>
          <a:xfrm>
            <a:off x="642551" y="1096403"/>
            <a:ext cx="7747686" cy="4370108"/>
          </a:xfrm>
          <a:prstGeom prst="rect">
            <a:avLst/>
          </a:prstGeom>
        </p:spPr>
      </p:pic>
    </p:spTree>
    <p:extLst>
      <p:ext uri="{BB962C8B-B14F-4D97-AF65-F5344CB8AC3E}">
        <p14:creationId xmlns:p14="http://schemas.microsoft.com/office/powerpoint/2010/main" val="3273385865"/>
      </p:ext>
    </p:extLst>
  </p:cSld>
  <p:clrMapOvr>
    <a:masterClrMapping/>
  </p:clrMapOvr>
  <p:transition spd="slow">
    <p:check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pPr algn="r" rtl="1"/>
            <a:r>
              <a:rPr lang="ar-SA" altLang="en-US"/>
              <a:t>حديث الإسراء والمعراج ..</a:t>
            </a:r>
            <a:endParaRPr lang="en-US" altLang="en-US"/>
          </a:p>
        </p:txBody>
      </p:sp>
      <p:sp>
        <p:nvSpPr>
          <p:cNvPr id="3" name="Content Placeholder 2"/>
          <p:cNvSpPr>
            <a:spLocks noGrp="1"/>
          </p:cNvSpPr>
          <p:nvPr>
            <p:ph idx="1"/>
          </p:nvPr>
        </p:nvSpPr>
        <p:spPr>
          <a:xfrm>
            <a:off x="1289221" y="1818915"/>
            <a:ext cx="10058400" cy="3931920"/>
          </a:xfrm>
        </p:spPr>
        <p:txBody>
          <a:bodyPr rtlCol="0">
            <a:normAutofit/>
          </a:bodyPr>
          <a:lstStyle/>
          <a:p>
            <a:pPr marL="320040" indent="-320040" algn="r" rtl="1" fontAlgn="auto">
              <a:spcBef>
                <a:spcPts val="930"/>
              </a:spcBef>
              <a:spcAft>
                <a:spcPts val="0"/>
              </a:spcAft>
              <a:buFont typeface="Corbel" panose="020B0503020204020204" pitchFamily="34" charset="0"/>
              <a:buChar char="–"/>
              <a:defRPr/>
            </a:pPr>
            <a:r>
              <a:rPr lang="ar-SA" sz="2000" dirty="0">
                <a:solidFill>
                  <a:schemeClr val="tx1">
                    <a:lumMod val="95000"/>
                    <a:lumOff val="5000"/>
                  </a:schemeClr>
                </a:solidFill>
              </a:rPr>
              <a:t>فوجد في السماء الدنيا </a:t>
            </a:r>
            <a:r>
              <a:rPr lang="ar-SA" sz="2000" b="1" dirty="0">
                <a:solidFill>
                  <a:schemeClr val="tx1">
                    <a:lumMod val="95000"/>
                    <a:lumOff val="5000"/>
                  </a:schemeClr>
                </a:solidFill>
              </a:rPr>
              <a:t>آدم </a:t>
            </a:r>
            <a:r>
              <a:rPr lang="ar-SA" sz="2000" dirty="0">
                <a:solidFill>
                  <a:schemeClr val="tx1">
                    <a:lumMod val="95000"/>
                    <a:lumOff val="5000"/>
                  </a:schemeClr>
                </a:solidFill>
              </a:rPr>
              <a:t>فقال له </a:t>
            </a:r>
            <a:r>
              <a:rPr lang="ar-SA" sz="2000" b="1" dirty="0">
                <a:solidFill>
                  <a:schemeClr val="tx1">
                    <a:lumMod val="95000"/>
                    <a:lumOff val="5000"/>
                  </a:schemeClr>
                </a:solidFill>
              </a:rPr>
              <a:t>جبريل </a:t>
            </a:r>
            <a:r>
              <a:rPr lang="ar-SA" sz="2000" dirty="0">
                <a:solidFill>
                  <a:schemeClr val="tx1">
                    <a:lumMod val="95000"/>
                    <a:lumOff val="5000"/>
                  </a:schemeClr>
                </a:solidFill>
              </a:rPr>
              <a:t>هذا أبوك </a:t>
            </a:r>
            <a:r>
              <a:rPr lang="ar-SA" sz="2000" b="1" dirty="0">
                <a:solidFill>
                  <a:schemeClr val="tx1">
                    <a:lumMod val="95000"/>
                    <a:lumOff val="5000"/>
                  </a:schemeClr>
                </a:solidFill>
              </a:rPr>
              <a:t>آدم </a:t>
            </a:r>
            <a:r>
              <a:rPr lang="ar-SA" sz="2000" dirty="0">
                <a:solidFill>
                  <a:schemeClr val="tx1">
                    <a:lumMod val="95000"/>
                    <a:lumOff val="5000"/>
                  </a:schemeClr>
                </a:solidFill>
              </a:rPr>
              <a:t>فَسَلِّمْ عليه، فَسَلَّمَ عليه، ورد عليه </a:t>
            </a:r>
            <a:r>
              <a:rPr lang="ar-SA" sz="2000" b="1" dirty="0">
                <a:solidFill>
                  <a:schemeClr val="tx1">
                    <a:lumMod val="95000"/>
                    <a:lumOff val="5000"/>
                  </a:schemeClr>
                </a:solidFill>
              </a:rPr>
              <a:t>آدم </a:t>
            </a:r>
            <a:r>
              <a:rPr lang="ar-SA" sz="2000" dirty="0">
                <a:solidFill>
                  <a:schemeClr val="tx1">
                    <a:lumMod val="95000"/>
                    <a:lumOff val="5000"/>
                  </a:schemeClr>
                </a:solidFill>
              </a:rPr>
              <a:t>وقال: مرحبًا وأهلا بابني، نِعْمَ الابن أنت، فإذا هو في السماء الدنيا بنهرين يطردان، فقال: ما هذان النهران يا </a:t>
            </a:r>
            <a:r>
              <a:rPr lang="ar-SA" sz="2000" b="1" dirty="0">
                <a:solidFill>
                  <a:schemeClr val="tx1">
                    <a:lumMod val="95000"/>
                    <a:lumOff val="5000"/>
                  </a:schemeClr>
                </a:solidFill>
              </a:rPr>
              <a:t>جبريل </a:t>
            </a:r>
            <a:r>
              <a:rPr lang="ar-SA" sz="2000" dirty="0">
                <a:solidFill>
                  <a:schemeClr val="tx1">
                    <a:lumMod val="95000"/>
                    <a:lumOff val="5000"/>
                  </a:schemeClr>
                </a:solidFill>
              </a:rPr>
              <a:t>؟ قال: هذا </a:t>
            </a:r>
            <a:r>
              <a:rPr lang="ar-SA" sz="2000" b="1" dirty="0">
                <a:solidFill>
                  <a:schemeClr val="tx1">
                    <a:lumMod val="95000"/>
                    <a:lumOff val="5000"/>
                  </a:schemeClr>
                </a:solidFill>
              </a:rPr>
              <a:t>النيل والفرات </a:t>
            </a:r>
            <a:r>
              <a:rPr lang="ar-SA" sz="2000" dirty="0">
                <a:solidFill>
                  <a:schemeClr val="tx1">
                    <a:lumMod val="95000"/>
                    <a:lumOff val="5000"/>
                  </a:schemeClr>
                </a:solidFill>
              </a:rPr>
              <a:t>عنصرهما، ثم مضى به في السماء، فإذا هو بنهر آخر، عليه قصر من لؤلؤ وزبرجد، فضرب يده، فإذا هو مسك أذفر قال: ما هذا يا </a:t>
            </a:r>
            <a:r>
              <a:rPr lang="ar-SA" sz="2000" b="1" dirty="0">
                <a:solidFill>
                  <a:schemeClr val="tx1">
                    <a:lumMod val="95000"/>
                    <a:lumOff val="5000"/>
                  </a:schemeClr>
                </a:solidFill>
              </a:rPr>
              <a:t>جبريل </a:t>
            </a:r>
            <a:r>
              <a:rPr lang="ar-SA" sz="2000" dirty="0">
                <a:solidFill>
                  <a:schemeClr val="tx1">
                    <a:lumMod val="95000"/>
                    <a:lumOff val="5000"/>
                  </a:schemeClr>
                </a:solidFill>
              </a:rPr>
              <a:t>؟ قال: هذا الكوثر الذي خبأ لك ربك، ثم عرج به إلى السماء الثانية، فقالت الملائكة له مثل ما قالت له الأولى، من هذا؟ قال: </a:t>
            </a:r>
            <a:r>
              <a:rPr lang="ar-SA" sz="2000" b="1" dirty="0">
                <a:solidFill>
                  <a:schemeClr val="tx1">
                    <a:lumMod val="95000"/>
                    <a:lumOff val="5000"/>
                  </a:schemeClr>
                </a:solidFill>
              </a:rPr>
              <a:t>جبريل </a:t>
            </a:r>
            <a:r>
              <a:rPr lang="ar-SA" sz="2000" dirty="0">
                <a:solidFill>
                  <a:schemeClr val="tx1">
                    <a:lumMod val="95000"/>
                    <a:lumOff val="5000"/>
                  </a:schemeClr>
                </a:solidFill>
              </a:rPr>
              <a:t>قالوا: ومن معك؟ قال: </a:t>
            </a:r>
            <a:r>
              <a:rPr lang="ar-SA" sz="2000" b="1" dirty="0">
                <a:solidFill>
                  <a:schemeClr val="tx1">
                    <a:lumMod val="95000"/>
                    <a:lumOff val="5000"/>
                  </a:schemeClr>
                </a:solidFill>
              </a:rPr>
              <a:t>محمد </a:t>
            </a:r>
            <a:r>
              <a:rPr lang="ar-SA" sz="2000" dirty="0">
                <a:solidFill>
                  <a:schemeClr val="tx1">
                    <a:lumMod val="95000"/>
                    <a:lumOff val="5000"/>
                  </a:schemeClr>
                </a:solidFill>
              </a:rPr>
              <a:t>- صلى الله عليه وسلم - قالوا: وقد بعث إليه؟ قال: نعم، قالوا: مرحبًا به وأهلا، ثم عرج به إلى السماء الثالثة، وقالوا له مثل ما قالت الأولى والثانية ثم عرج به إلى الرابعة، فقالوا له مثل ذلك، ثم عرج به إلى السماء الخامسة، فقالوا مثل ذلك، ثم عرج به إلى السماء السادسة، فقالوا له مثل ذلك، ثم عرج به إلى السماء السابعة، فقالوا له مثل ذلك، كل سماء فيها </a:t>
            </a:r>
            <a:r>
              <a:rPr lang="ar-SA" sz="2000" b="1" dirty="0">
                <a:solidFill>
                  <a:schemeClr val="tx1">
                    <a:lumMod val="95000"/>
                    <a:lumOff val="5000"/>
                  </a:schemeClr>
                </a:solidFill>
              </a:rPr>
              <a:t>أنبياء </a:t>
            </a:r>
            <a:r>
              <a:rPr lang="ar-SA" sz="2000" dirty="0">
                <a:solidFill>
                  <a:schemeClr val="tx1">
                    <a:lumMod val="95000"/>
                    <a:lumOff val="5000"/>
                  </a:schemeClr>
                </a:solidFill>
              </a:rPr>
              <a:t>قد سماهم، فأوعيت منهم </a:t>
            </a:r>
            <a:r>
              <a:rPr lang="ar-SA" sz="2000" b="1" dirty="0">
                <a:solidFill>
                  <a:schemeClr val="tx1">
                    <a:lumMod val="95000"/>
                    <a:lumOff val="5000"/>
                  </a:schemeClr>
                </a:solidFill>
              </a:rPr>
              <a:t>إدريس </a:t>
            </a:r>
            <a:r>
              <a:rPr lang="ar-SA" sz="2000" dirty="0">
                <a:solidFill>
                  <a:schemeClr val="tx1">
                    <a:lumMod val="95000"/>
                    <a:lumOff val="5000"/>
                  </a:schemeClr>
                </a:solidFill>
              </a:rPr>
              <a:t>في الثانية، </a:t>
            </a:r>
            <a:r>
              <a:rPr lang="ar-SA" sz="2000" b="1" dirty="0">
                <a:solidFill>
                  <a:schemeClr val="tx1">
                    <a:lumMod val="95000"/>
                    <a:lumOff val="5000"/>
                  </a:schemeClr>
                </a:solidFill>
              </a:rPr>
              <a:t>وهارون </a:t>
            </a:r>
            <a:r>
              <a:rPr lang="ar-SA" sz="2000" dirty="0">
                <a:solidFill>
                  <a:schemeClr val="tx1">
                    <a:lumMod val="95000"/>
                    <a:lumOff val="5000"/>
                  </a:schemeClr>
                </a:solidFill>
              </a:rPr>
              <a:t>في الرابعة، وآخر في الخامسة لم أحفظ اسمه، </a:t>
            </a:r>
            <a:r>
              <a:rPr lang="ar-SA" sz="2000" b="1" dirty="0">
                <a:solidFill>
                  <a:schemeClr val="tx1">
                    <a:lumMod val="95000"/>
                    <a:lumOff val="5000"/>
                  </a:schemeClr>
                </a:solidFill>
              </a:rPr>
              <a:t>وإبراهيم </a:t>
            </a:r>
            <a:r>
              <a:rPr lang="ar-SA" sz="2000" dirty="0">
                <a:solidFill>
                  <a:schemeClr val="tx1">
                    <a:lumMod val="95000"/>
                    <a:lumOff val="5000"/>
                  </a:schemeClr>
                </a:solidFill>
              </a:rPr>
              <a:t>في السادسة، </a:t>
            </a:r>
            <a:r>
              <a:rPr lang="ar-SA" sz="2000" b="1" dirty="0">
                <a:solidFill>
                  <a:schemeClr val="tx1">
                    <a:lumMod val="95000"/>
                    <a:lumOff val="5000"/>
                  </a:schemeClr>
                </a:solidFill>
              </a:rPr>
              <a:t>وموسى </a:t>
            </a:r>
            <a:r>
              <a:rPr lang="ar-SA" sz="2000" dirty="0">
                <a:solidFill>
                  <a:schemeClr val="tx1">
                    <a:lumMod val="95000"/>
                    <a:lumOff val="5000"/>
                  </a:schemeClr>
                </a:solidFill>
              </a:rPr>
              <a:t>في السابعة بتفضيل كلام الله، فقال </a:t>
            </a:r>
            <a:r>
              <a:rPr lang="ar-SA" sz="2000" b="1" dirty="0">
                <a:solidFill>
                  <a:schemeClr val="tx1">
                    <a:lumMod val="95000"/>
                    <a:lumOff val="5000"/>
                  </a:schemeClr>
                </a:solidFill>
              </a:rPr>
              <a:t>موسى </a:t>
            </a:r>
            <a:r>
              <a:rPr lang="ar-SA" sz="2000" dirty="0">
                <a:solidFill>
                  <a:schemeClr val="tx1">
                    <a:lumMod val="95000"/>
                    <a:lumOff val="5000"/>
                  </a:schemeClr>
                </a:solidFill>
              </a:rPr>
              <a:t>رب لم أظن أن يرفع عليّ أحد، ثم علا به فوق ذلك بما لا يعلمه إلا الله، حتى جاء سدرة المنتهى، ودنا للجبار رب العزة، فتدلى حتى كان منه قاب قوسين أو أدنى، فأوحى الله فيما أوحى إليه خمسين صلاة، على أمتك كل يوم وليلة، ثم هبط حتى بلغ </a:t>
            </a:r>
            <a:r>
              <a:rPr lang="ar-SA" sz="2000" b="1" dirty="0">
                <a:solidFill>
                  <a:schemeClr val="tx1">
                    <a:lumMod val="95000"/>
                    <a:lumOff val="5000"/>
                  </a:schemeClr>
                </a:solidFill>
              </a:rPr>
              <a:t>موسى </a:t>
            </a:r>
            <a:r>
              <a:rPr lang="ar-SA" sz="2000" dirty="0">
                <a:solidFill>
                  <a:schemeClr val="tx1">
                    <a:lumMod val="95000"/>
                    <a:lumOff val="5000"/>
                  </a:schemeClr>
                </a:solidFill>
              </a:rPr>
              <a:t>فاحتبسه </a:t>
            </a:r>
            <a:r>
              <a:rPr lang="ar-SA" sz="2000" b="1" dirty="0">
                <a:solidFill>
                  <a:schemeClr val="tx1">
                    <a:lumMod val="95000"/>
                    <a:lumOff val="5000"/>
                  </a:schemeClr>
                </a:solidFill>
              </a:rPr>
              <a:t>موسى </a:t>
            </a:r>
            <a:r>
              <a:rPr lang="ar-SA" sz="2000" dirty="0">
                <a:solidFill>
                  <a:schemeClr val="tx1">
                    <a:lumMod val="95000"/>
                    <a:lumOff val="5000"/>
                  </a:schemeClr>
                </a:solidFill>
              </a:rPr>
              <a:t>فقال: يا </a:t>
            </a:r>
            <a:r>
              <a:rPr lang="ar-SA" sz="2000" b="1" dirty="0">
                <a:solidFill>
                  <a:schemeClr val="tx1">
                    <a:lumMod val="95000"/>
                    <a:lumOff val="5000"/>
                  </a:schemeClr>
                </a:solidFill>
              </a:rPr>
              <a:t>محمد </a:t>
            </a:r>
            <a:r>
              <a:rPr lang="ar-SA" sz="2000" dirty="0">
                <a:solidFill>
                  <a:schemeClr val="tx1">
                    <a:lumMod val="95000"/>
                    <a:lumOff val="5000"/>
                  </a:schemeClr>
                </a:solidFill>
              </a:rPr>
              <a:t>ماذا عهد إليك ربك؟</a:t>
            </a:r>
            <a:endParaRPr lang="en-US" sz="2000" dirty="0">
              <a:solidFill>
                <a:schemeClr val="tx1">
                  <a:lumMod val="95000"/>
                  <a:lumOff val="5000"/>
                </a:schemeClr>
              </a:solidFill>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pPr algn="r" rtl="1"/>
            <a:r>
              <a:rPr lang="ar-SA" altLang="en-US"/>
              <a:t>حديث الإسراء والمعراج ..</a:t>
            </a:r>
            <a:endParaRPr lang="en-US" altLang="en-US"/>
          </a:p>
        </p:txBody>
      </p:sp>
      <p:sp>
        <p:nvSpPr>
          <p:cNvPr id="3" name="Content Placeholder 2"/>
          <p:cNvSpPr>
            <a:spLocks noGrp="1"/>
          </p:cNvSpPr>
          <p:nvPr>
            <p:ph idx="1"/>
          </p:nvPr>
        </p:nvSpPr>
        <p:spPr/>
        <p:txBody>
          <a:bodyPr rtlCol="0">
            <a:normAutofit/>
          </a:bodyPr>
          <a:lstStyle/>
          <a:p>
            <a:pPr marL="320040" indent="-320040" algn="r" rtl="1" fontAlgn="auto">
              <a:spcBef>
                <a:spcPts val="930"/>
              </a:spcBef>
              <a:spcAft>
                <a:spcPts val="0"/>
              </a:spcAft>
              <a:buFont typeface="Corbel" panose="020B0503020204020204" pitchFamily="34" charset="0"/>
              <a:buChar char="–"/>
              <a:defRPr/>
            </a:pPr>
            <a:r>
              <a:rPr lang="ar-SA" dirty="0">
                <a:solidFill>
                  <a:schemeClr val="tx1">
                    <a:lumMod val="95000"/>
                    <a:lumOff val="5000"/>
                  </a:schemeClr>
                </a:solidFill>
              </a:rPr>
              <a:t>قال: عهد إلي خمسين صلاة، كل يوم وليلة، قال: إن أمتك لا تستطيع ذلك، فارجع فليخفف عنك ربك وعنهم، فالتفت النبي - صلى الله عليه وسلم - إلى </a:t>
            </a:r>
            <a:r>
              <a:rPr lang="ar-SA" b="1" dirty="0">
                <a:solidFill>
                  <a:schemeClr val="tx1">
                    <a:lumMod val="95000"/>
                    <a:lumOff val="5000"/>
                  </a:schemeClr>
                </a:solidFill>
              </a:rPr>
              <a:t>جبريل </a:t>
            </a:r>
            <a:r>
              <a:rPr lang="ar-SA" dirty="0">
                <a:solidFill>
                  <a:schemeClr val="tx1">
                    <a:lumMod val="95000"/>
                    <a:lumOff val="5000"/>
                  </a:schemeClr>
                </a:solidFill>
              </a:rPr>
              <a:t>كأنه يستشيره في ذلك، فأشار إليه </a:t>
            </a:r>
            <a:r>
              <a:rPr lang="ar-SA" b="1" dirty="0">
                <a:solidFill>
                  <a:schemeClr val="tx1">
                    <a:lumMod val="95000"/>
                    <a:lumOff val="5000"/>
                  </a:schemeClr>
                </a:solidFill>
              </a:rPr>
              <a:t>جبريل </a:t>
            </a:r>
            <a:r>
              <a:rPr lang="ar-SA" dirty="0">
                <a:solidFill>
                  <a:schemeClr val="tx1">
                    <a:lumMod val="95000"/>
                    <a:lumOff val="5000"/>
                  </a:schemeClr>
                </a:solidFill>
              </a:rPr>
              <a:t>أن نعم، إن شئت، فعلا به إلى الجبار، فقال: وهو مكانه يا رب خفف عنا، فإن أمتي لا تستطيع هذا، فوضع عنه عشر صلوات، ثم رجع إلى </a:t>
            </a:r>
            <a:r>
              <a:rPr lang="ar-SA" b="1" dirty="0">
                <a:solidFill>
                  <a:schemeClr val="tx1">
                    <a:lumMod val="95000"/>
                    <a:lumOff val="5000"/>
                  </a:schemeClr>
                </a:solidFill>
              </a:rPr>
              <a:t>موسى </a:t>
            </a:r>
            <a:r>
              <a:rPr lang="ar-SA" dirty="0">
                <a:solidFill>
                  <a:schemeClr val="tx1">
                    <a:lumMod val="95000"/>
                    <a:lumOff val="5000"/>
                  </a:schemeClr>
                </a:solidFill>
              </a:rPr>
              <a:t>فاحتبسه، فلم يزل يردده </a:t>
            </a:r>
            <a:r>
              <a:rPr lang="ar-SA" b="1" dirty="0">
                <a:solidFill>
                  <a:schemeClr val="tx1">
                    <a:lumMod val="95000"/>
                    <a:lumOff val="5000"/>
                  </a:schemeClr>
                </a:solidFill>
              </a:rPr>
              <a:t>موسى </a:t>
            </a:r>
            <a:r>
              <a:rPr lang="ar-SA" dirty="0">
                <a:solidFill>
                  <a:schemeClr val="tx1">
                    <a:lumMod val="95000"/>
                    <a:lumOff val="5000"/>
                  </a:schemeClr>
                </a:solidFill>
              </a:rPr>
              <a:t>إلى ربه، حتى صارت إلى خمس صلوات، ثم احتبسه </a:t>
            </a:r>
            <a:r>
              <a:rPr lang="ar-SA" b="1" dirty="0">
                <a:solidFill>
                  <a:schemeClr val="tx1">
                    <a:lumMod val="95000"/>
                    <a:lumOff val="5000"/>
                  </a:schemeClr>
                </a:solidFill>
              </a:rPr>
              <a:t>موسى </a:t>
            </a:r>
            <a:r>
              <a:rPr lang="ar-SA" dirty="0">
                <a:solidFill>
                  <a:schemeClr val="tx1">
                    <a:lumMod val="95000"/>
                    <a:lumOff val="5000"/>
                  </a:schemeClr>
                </a:solidFill>
              </a:rPr>
              <a:t>عند الخمس، فقال: يا </a:t>
            </a:r>
            <a:r>
              <a:rPr lang="ar-SA" b="1" dirty="0">
                <a:solidFill>
                  <a:schemeClr val="tx1">
                    <a:lumMod val="95000"/>
                    <a:lumOff val="5000"/>
                  </a:schemeClr>
                </a:solidFill>
              </a:rPr>
              <a:t>محمد </a:t>
            </a:r>
            <a:r>
              <a:rPr lang="ar-SA" dirty="0">
                <a:solidFill>
                  <a:schemeClr val="tx1">
                    <a:lumMod val="95000"/>
                    <a:lumOff val="5000"/>
                  </a:schemeClr>
                </a:solidFill>
              </a:rPr>
              <a:t>والله لقد راودت </a:t>
            </a:r>
            <a:r>
              <a:rPr lang="ar-SA" b="1" dirty="0">
                <a:solidFill>
                  <a:schemeClr val="tx1">
                    <a:lumMod val="95000"/>
                    <a:lumOff val="5000"/>
                  </a:schemeClr>
                </a:solidFill>
              </a:rPr>
              <a:t>بني إسرائيل </a:t>
            </a:r>
            <a:r>
              <a:rPr lang="ar-SA" dirty="0">
                <a:solidFill>
                  <a:schemeClr val="tx1">
                    <a:lumMod val="95000"/>
                    <a:lumOff val="5000"/>
                  </a:schemeClr>
                </a:solidFill>
              </a:rPr>
              <a:t>قومي على أدنى من هذا، فضعفوا، فتركوه، فأمتك أضعف أجسادًا وقلوبًا وأبدانًا وأبصارًا وأسماعًا، فارجع فليخفف عنك ربك، كل ذلك يلتفت النبي - صلى الله عليه وسلم - إلى </a:t>
            </a:r>
            <a:r>
              <a:rPr lang="ar-SA" b="1" dirty="0">
                <a:solidFill>
                  <a:schemeClr val="tx1">
                    <a:lumMod val="95000"/>
                    <a:lumOff val="5000"/>
                  </a:schemeClr>
                </a:solidFill>
              </a:rPr>
              <a:t>جبريل </a:t>
            </a:r>
            <a:r>
              <a:rPr lang="ar-SA" dirty="0">
                <a:solidFill>
                  <a:schemeClr val="tx1">
                    <a:lumMod val="95000"/>
                    <a:lumOff val="5000"/>
                  </a:schemeClr>
                </a:solidFill>
              </a:rPr>
              <a:t>ليشير عليه، ولا يكره ذلك </a:t>
            </a:r>
            <a:r>
              <a:rPr lang="ar-SA" b="1" dirty="0">
                <a:solidFill>
                  <a:schemeClr val="tx1">
                    <a:lumMod val="95000"/>
                    <a:lumOff val="5000"/>
                  </a:schemeClr>
                </a:solidFill>
              </a:rPr>
              <a:t>جبريل </a:t>
            </a:r>
            <a:r>
              <a:rPr lang="ar-SA" dirty="0">
                <a:solidFill>
                  <a:schemeClr val="tx1">
                    <a:lumMod val="95000"/>
                    <a:lumOff val="5000"/>
                  </a:schemeClr>
                </a:solidFill>
              </a:rPr>
              <a:t>فرفعه عند الخامسة، فقال: يا رب، إن أمتي ضعفاء: أجسادهم وقلوبهم وأسماعهم وأبصارهم وأبدانهم، فخفف عنا فقال الجبار: يا </a:t>
            </a:r>
            <a:r>
              <a:rPr lang="ar-SA" b="1" dirty="0">
                <a:solidFill>
                  <a:schemeClr val="tx1">
                    <a:lumMod val="95000"/>
                    <a:lumOff val="5000"/>
                  </a:schemeClr>
                </a:solidFill>
              </a:rPr>
              <a:t>محمد </a:t>
            </a:r>
            <a:r>
              <a:rPr lang="ar-SA" dirty="0">
                <a:solidFill>
                  <a:schemeClr val="tx1">
                    <a:lumMod val="95000"/>
                    <a:lumOff val="5000"/>
                  </a:schemeClr>
                </a:solidFill>
              </a:rPr>
              <a:t>قال: لبيك وسعديك، قال: إنه لا يبدل القول لدي، كما فرضته عليك في أم الكتاب، قال: فكل حسنة بعشر أمثالها، فهي خمسون في أم الكتاب، وهي خمس عليك، فرجع إلى </a:t>
            </a:r>
            <a:r>
              <a:rPr lang="ar-SA" b="1" dirty="0">
                <a:solidFill>
                  <a:schemeClr val="tx1">
                    <a:lumMod val="95000"/>
                    <a:lumOff val="5000"/>
                  </a:schemeClr>
                </a:solidFill>
              </a:rPr>
              <a:t>موسى </a:t>
            </a:r>
            <a:r>
              <a:rPr lang="ar-SA" dirty="0">
                <a:solidFill>
                  <a:schemeClr val="tx1">
                    <a:lumMod val="95000"/>
                    <a:lumOff val="5000"/>
                  </a:schemeClr>
                </a:solidFill>
              </a:rPr>
              <a:t>فقال: كيف فعلت، فقال: خفف عنا، أعطانا بكل حسنة عشر أمثالها، قال </a:t>
            </a:r>
            <a:r>
              <a:rPr lang="ar-SA" b="1" dirty="0">
                <a:solidFill>
                  <a:schemeClr val="tx1">
                    <a:lumMod val="95000"/>
                    <a:lumOff val="5000"/>
                  </a:schemeClr>
                </a:solidFill>
              </a:rPr>
              <a:t>موسى </a:t>
            </a:r>
            <a:r>
              <a:rPr lang="ar-SA" dirty="0">
                <a:solidFill>
                  <a:schemeClr val="tx1">
                    <a:lumMod val="95000"/>
                    <a:lumOff val="5000"/>
                  </a:schemeClr>
                </a:solidFill>
              </a:rPr>
              <a:t>قد والله راودت </a:t>
            </a:r>
            <a:r>
              <a:rPr lang="ar-SA" b="1" dirty="0">
                <a:solidFill>
                  <a:schemeClr val="tx1">
                    <a:lumMod val="95000"/>
                    <a:lumOff val="5000"/>
                  </a:schemeClr>
                </a:solidFill>
              </a:rPr>
              <a:t>بني إسرائيل </a:t>
            </a:r>
            <a:r>
              <a:rPr lang="ar-SA" dirty="0">
                <a:solidFill>
                  <a:schemeClr val="tx1">
                    <a:lumMod val="95000"/>
                    <a:lumOff val="5000"/>
                  </a:schemeClr>
                </a:solidFill>
              </a:rPr>
              <a:t>على أدنى من ذلك، فتركوه ارجع إلى ربك، فليخفف عنك -أيضا- قال رسول الله - صلى الله عليه وسلم - يا </a:t>
            </a:r>
            <a:r>
              <a:rPr lang="ar-SA" b="1" dirty="0">
                <a:solidFill>
                  <a:schemeClr val="tx1">
                    <a:lumMod val="95000"/>
                    <a:lumOff val="5000"/>
                  </a:schemeClr>
                </a:solidFill>
              </a:rPr>
              <a:t>موسى </a:t>
            </a:r>
            <a:r>
              <a:rPr lang="ar-SA" dirty="0">
                <a:solidFill>
                  <a:schemeClr val="tx1">
                    <a:lumMod val="95000"/>
                    <a:lumOff val="5000"/>
                  </a:schemeClr>
                </a:solidFill>
              </a:rPr>
              <a:t>قد والله استحييت من ربي، مما اختلفت إليه، قال: فاهبط باسم الله، قال: واستيقظ وهو في مسجد الحرام  .</a:t>
            </a:r>
            <a:endParaRPr lang="en-US" dirty="0">
              <a:solidFill>
                <a:schemeClr val="tx1">
                  <a:lumMod val="95000"/>
                  <a:lumOff val="5000"/>
                </a:schemeClr>
              </a:solidFill>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rtl="1"/>
            <a:br>
              <a:rPr lang="ar-SA" altLang="en-US">
                <a:solidFill>
                  <a:srgbClr val="5A4D5A"/>
                </a:solidFill>
              </a:rPr>
            </a:br>
            <a:r>
              <a:rPr lang="ar-SA" altLang="en-US">
                <a:solidFill>
                  <a:srgbClr val="5A4D5A"/>
                </a:solidFill>
              </a:rPr>
              <a:t>قراءة في هذا الحديث الشريف ،</a:t>
            </a:r>
            <a:endParaRPr lang="en-US" altLang="en-US">
              <a:solidFill>
                <a:srgbClr val="5A4D5A"/>
              </a:solidFill>
            </a:endParaRPr>
          </a:p>
        </p:txBody>
      </p:sp>
      <p:sp>
        <p:nvSpPr>
          <p:cNvPr id="14338" name="Text Placeholder 2"/>
          <p:cNvSpPr>
            <a:spLocks noGrp="1"/>
          </p:cNvSpPr>
          <p:nvPr>
            <p:ph type="body" idx="1"/>
          </p:nvPr>
        </p:nvSpPr>
        <p:spPr>
          <a:xfrm>
            <a:off x="3814763" y="4211638"/>
            <a:ext cx="4565650" cy="1038225"/>
          </a:xfrm>
        </p:spPr>
        <p:txBody>
          <a:bodyPr/>
          <a:lstStyle/>
          <a:p>
            <a:pPr rtl="1">
              <a:spcBef>
                <a:spcPct val="0"/>
              </a:spcBef>
            </a:pPr>
            <a:r>
              <a:rPr lang="ar-SA" altLang="en-US">
                <a:solidFill>
                  <a:srgbClr val="5A4D5A"/>
                </a:solidFill>
              </a:rPr>
              <a:t>ص ١٢٣-١٢٤ </a:t>
            </a:r>
            <a:endParaRPr lang="en-US" altLang="en-US">
              <a:solidFill>
                <a:srgbClr val="5A4D5A"/>
              </a:solidFill>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algn="r" rtl="1"/>
            <a:r>
              <a:rPr lang="ar-SA" altLang="en-US"/>
              <a:t>قراءة في هذا الحديث الشريف :</a:t>
            </a:r>
            <a:endParaRPr lang="en-US" altLang="en-US"/>
          </a:p>
        </p:txBody>
      </p:sp>
      <p:sp>
        <p:nvSpPr>
          <p:cNvPr id="3" name="Content Placeholder 2"/>
          <p:cNvSpPr>
            <a:spLocks noGrp="1"/>
          </p:cNvSpPr>
          <p:nvPr>
            <p:ph idx="1"/>
          </p:nvPr>
        </p:nvSpPr>
        <p:spPr>
          <a:xfrm>
            <a:off x="2933700" y="2154194"/>
            <a:ext cx="8770938" cy="3962400"/>
          </a:xfrm>
        </p:spPr>
        <p:txBody>
          <a:bodyPr rtlCol="0">
            <a:noAutofit/>
          </a:bodyPr>
          <a:lstStyle/>
          <a:p>
            <a:pPr marL="320040" indent="-320040" algn="ctr" rtl="1" fontAlgn="auto">
              <a:spcBef>
                <a:spcPts val="930"/>
              </a:spcBef>
              <a:spcAft>
                <a:spcPts val="0"/>
              </a:spcAft>
              <a:buFont typeface="Corbel" panose="020B0503020204020204" pitchFamily="34" charset="0"/>
              <a:buChar char="–"/>
              <a:defRPr/>
            </a:pPr>
            <a:r>
              <a:rPr lang="ar-SA" sz="2000" b="1" dirty="0">
                <a:solidFill>
                  <a:schemeClr val="tx2">
                    <a:lumMod val="75000"/>
                    <a:lumOff val="25000"/>
                  </a:schemeClr>
                </a:solidFill>
              </a:rPr>
              <a:t>يتناول هذا الحديث حادثة من اعظم الحوادث ، ومعجزة من أجل المعجزات ، هي حادثة الإسراء والمعراج .</a:t>
            </a:r>
          </a:p>
          <a:p>
            <a:pPr marL="320040" indent="-320040" algn="ctr" rtl="1" fontAlgn="auto">
              <a:spcBef>
                <a:spcPts val="930"/>
              </a:spcBef>
              <a:spcAft>
                <a:spcPts val="0"/>
              </a:spcAft>
              <a:buFont typeface="Corbel" panose="020B0503020204020204" pitchFamily="34" charset="0"/>
              <a:buChar char="–"/>
              <a:defRPr/>
            </a:pPr>
            <a:r>
              <a:rPr lang="ar-SA" sz="2000" b="1" dirty="0">
                <a:solidFill>
                  <a:schemeClr val="tx2">
                    <a:lumMod val="75000"/>
                    <a:lumOff val="25000"/>
                  </a:schemeClr>
                </a:solidFill>
              </a:rPr>
              <a:t>والإسراء : عبور الصعب ، وتخطي العقبات ، وإدلاج الليل ، وإنجاز الوصول إلى هدف سامٍ ، وغاية جلى.</a:t>
            </a:r>
          </a:p>
          <a:p>
            <a:pPr marL="320040" indent="-320040" algn="ctr" rtl="1" fontAlgn="auto">
              <a:spcBef>
                <a:spcPts val="930"/>
              </a:spcBef>
              <a:spcAft>
                <a:spcPts val="0"/>
              </a:spcAft>
              <a:buFont typeface="Corbel" panose="020B0503020204020204" pitchFamily="34" charset="0"/>
              <a:buChar char="–"/>
              <a:defRPr/>
            </a:pPr>
            <a:r>
              <a:rPr lang="ar-SA" sz="2000" b="1" dirty="0">
                <a:solidFill>
                  <a:schemeClr val="tx2">
                    <a:lumMod val="75000"/>
                    <a:lumOff val="25000"/>
                  </a:schemeClr>
                </a:solidFill>
              </a:rPr>
              <a:t>والمعراج : صعود نجم ، وعلو مكانه ، وارتفاع القدر ، وسمو مقام ، وظهور أمر.</a:t>
            </a:r>
          </a:p>
          <a:p>
            <a:pPr marL="320040" indent="-320040" algn="ctr" rtl="1" fontAlgn="auto">
              <a:spcBef>
                <a:spcPts val="930"/>
              </a:spcBef>
              <a:spcAft>
                <a:spcPts val="0"/>
              </a:spcAft>
              <a:buFont typeface="Corbel" panose="020B0503020204020204" pitchFamily="34" charset="0"/>
              <a:buChar char="–"/>
              <a:defRPr/>
            </a:pPr>
            <a:r>
              <a:rPr lang="ar-SA" sz="2000" b="1" dirty="0">
                <a:solidFill>
                  <a:schemeClr val="tx2">
                    <a:lumMod val="75000"/>
                    <a:lumOff val="25000"/>
                  </a:schemeClr>
                </a:solidFill>
              </a:rPr>
              <a:t>هي حادثة تكريم وتعظيم ، لم تحدث لنبي قط ، سوى خير خلق الله محمد صلى اله عليه وسلم الذي كرمه الله تبارك وتعالى بهذه الحظوة ، وميزه من سائر أنبيائه بأن اقترب (حَتَّى جَاءَ سِدْرَةَ الْمُنْتَهَى وَدَنَا لِلْجَبَّارِ رَبِّ الْعِزَّةِ فَتَدَلَّى حَتَّى كَانَ مِنْهُ قَابَ قَوْسَيْنِ أَوْ أَدْنَى) ووصوله إلى سدرة المنتهي.</a:t>
            </a:r>
          </a:p>
          <a:p>
            <a:pPr marL="320040" indent="-320040" algn="ctr" rtl="1" fontAlgn="auto">
              <a:spcBef>
                <a:spcPts val="930"/>
              </a:spcBef>
              <a:spcAft>
                <a:spcPts val="0"/>
              </a:spcAft>
              <a:buFont typeface="Corbel" panose="020B0503020204020204" pitchFamily="34" charset="0"/>
              <a:buChar char="–"/>
              <a:defRPr/>
            </a:pPr>
            <a:r>
              <a:rPr lang="ar-SA" sz="2000" b="1" dirty="0">
                <a:solidFill>
                  <a:schemeClr val="tx2">
                    <a:lumMod val="75000"/>
                    <a:lumOff val="25000"/>
                  </a:schemeClr>
                </a:solidFill>
              </a:rPr>
              <a:t>الحديث من الأحاديث الطويلة والمشهر أن احاديث الرسول صلى الله عليه وسلم في مجملها موجزة ، فقد أوتي صلى الله عليه وسلم جوامع الكلم، ولكن سبب الحديث وقصته يفرضان هذا الطول ، وهو طول نسبي إذا قيس بإنجازاته ، وما تم في هذه الليلة المباركة ، فما حصل وتم ، وما نوقش وفرض يحتاج إلى أطول من ذلك بكثير.</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rtl="1" fontAlgn="auto">
              <a:spcAft>
                <a:spcPts val="0"/>
              </a:spcAft>
              <a:defRPr/>
            </a:pPr>
            <a:br>
              <a:rPr lang="ar-SA" dirty="0"/>
            </a:br>
            <a:r>
              <a:rPr lang="ar-SA" dirty="0"/>
              <a:t>وقد تناول الحديث الشريف عدة قضايا وأمور وهي </a:t>
            </a:r>
            <a:endParaRPr lang="en-US" dirty="0"/>
          </a:p>
        </p:txBody>
      </p:sp>
      <p:sp>
        <p:nvSpPr>
          <p:cNvPr id="16386" name="Text Placeholder 2"/>
          <p:cNvSpPr>
            <a:spLocks noGrp="1"/>
          </p:cNvSpPr>
          <p:nvPr>
            <p:ph type="body" idx="1"/>
          </p:nvPr>
        </p:nvSpPr>
        <p:spPr/>
        <p:txBody>
          <a:bodyPr/>
          <a:lstStyle/>
          <a:p>
            <a:pPr rtl="1">
              <a:spcBef>
                <a:spcPct val="0"/>
              </a:spcBef>
            </a:pPr>
            <a:r>
              <a:rPr lang="ar-SA" altLang="en-US">
                <a:solidFill>
                  <a:srgbClr val="5A4D5A"/>
                </a:solidFill>
              </a:rPr>
              <a:t>ص١٢٤-١٢٥ </a:t>
            </a:r>
            <a:endParaRPr lang="en-US" altLang="en-US">
              <a:solidFill>
                <a:srgbClr val="5A4D5A"/>
              </a:solidFill>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590550"/>
            <a:ext cx="8770938" cy="1560513"/>
          </a:xfrm>
        </p:spPr>
        <p:txBody>
          <a:bodyPr rtlCol="0">
            <a:normAutofit/>
          </a:bodyPr>
          <a:lstStyle/>
          <a:p>
            <a:pPr algn="r" rtl="1" fontAlgn="auto">
              <a:spcAft>
                <a:spcPts val="0"/>
              </a:spcAft>
              <a:defRPr/>
            </a:pPr>
            <a:r>
              <a:rPr lang="ar-SA" dirty="0">
                <a:solidFill>
                  <a:schemeClr val="accent2">
                    <a:lumMod val="75000"/>
                  </a:schemeClr>
                </a:solidFill>
              </a:rPr>
              <a:t>قضايا وأمور الحديث الشريف :</a:t>
            </a:r>
            <a:endParaRPr lang="en-US" dirty="0">
              <a:solidFill>
                <a:schemeClr val="accent2">
                  <a:lumMod val="75000"/>
                </a:schemeClr>
              </a:solidFill>
            </a:endParaRPr>
          </a:p>
        </p:txBody>
      </p:sp>
      <p:sp>
        <p:nvSpPr>
          <p:cNvPr id="3" name="Content Placeholder 2"/>
          <p:cNvSpPr>
            <a:spLocks noGrp="1"/>
          </p:cNvSpPr>
          <p:nvPr>
            <p:ph idx="1"/>
          </p:nvPr>
        </p:nvSpPr>
        <p:spPr>
          <a:xfrm>
            <a:off x="2933700" y="2438400"/>
            <a:ext cx="8770938" cy="3940175"/>
          </a:xfrm>
        </p:spPr>
        <p:txBody>
          <a:bodyPr rtlCol="0">
            <a:normAutofit lnSpcReduction="10000"/>
          </a:bodyPr>
          <a:lstStyle/>
          <a:p>
            <a:pPr marL="320040" indent="-320040" algn="r" rtl="1" fontAlgn="auto">
              <a:spcBef>
                <a:spcPts val="930"/>
              </a:spcBef>
              <a:spcAft>
                <a:spcPts val="0"/>
              </a:spcAft>
              <a:buFont typeface="Corbel" panose="020B0503020204020204" pitchFamily="34" charset="0"/>
              <a:buChar char="–"/>
              <a:defRPr/>
            </a:pPr>
            <a:r>
              <a:rPr lang="ar-SA" sz="2400" b="1" dirty="0">
                <a:solidFill>
                  <a:schemeClr val="accent2">
                    <a:lumMod val="50000"/>
                  </a:schemeClr>
                </a:solidFill>
              </a:rPr>
              <a:t>نزول الملائكة </a:t>
            </a:r>
            <a:r>
              <a:rPr lang="ar-SA" dirty="0">
                <a:solidFill>
                  <a:schemeClr val="tx2">
                    <a:lumMod val="75000"/>
                    <a:lumOff val="25000"/>
                  </a:schemeClr>
                </a:solidFill>
              </a:rPr>
              <a:t>إلى الأرض لآمرٍ جلل . ( وَمَا نَتَنَزَّلُ إِلَّا بِأَمْرِ رَبِّكَ </a:t>
            </a:r>
            <a:r>
              <a:rPr lang="ar-SA" dirty="0" err="1">
                <a:solidFill>
                  <a:schemeClr val="tx2">
                    <a:lumMod val="75000"/>
                    <a:lumOff val="25000"/>
                  </a:schemeClr>
                </a:solidFill>
              </a:rPr>
              <a:t>ۖ</a:t>
            </a:r>
            <a:r>
              <a:rPr lang="ar-SA" dirty="0">
                <a:solidFill>
                  <a:schemeClr val="tx2">
                    <a:lumMod val="75000"/>
                    <a:lumOff val="25000"/>
                  </a:schemeClr>
                </a:solidFill>
              </a:rPr>
              <a:t> لَهُ مَا بَيْنَ أَيْدِينَا وَمَا خَلْفَنَا وَمَا بَيْنَ </a:t>
            </a:r>
            <a:r>
              <a:rPr lang="ar-SA" dirty="0" err="1">
                <a:solidFill>
                  <a:schemeClr val="tx2">
                    <a:lumMod val="75000"/>
                    <a:lumOff val="25000"/>
                  </a:schemeClr>
                </a:solidFill>
              </a:rPr>
              <a:t>ذَٰلِكَ</a:t>
            </a:r>
            <a:r>
              <a:rPr lang="ar-SA" dirty="0">
                <a:solidFill>
                  <a:schemeClr val="tx2">
                    <a:lumMod val="75000"/>
                    <a:lumOff val="25000"/>
                  </a:schemeClr>
                </a:solidFill>
              </a:rPr>
              <a:t> </a:t>
            </a:r>
            <a:r>
              <a:rPr lang="ar-SA" dirty="0" err="1">
                <a:solidFill>
                  <a:schemeClr val="tx2">
                    <a:lumMod val="75000"/>
                    <a:lumOff val="25000"/>
                  </a:schemeClr>
                </a:solidFill>
              </a:rPr>
              <a:t>ۚ</a:t>
            </a:r>
            <a:r>
              <a:rPr lang="ar-SA" dirty="0">
                <a:solidFill>
                  <a:schemeClr val="tx2">
                    <a:lumMod val="75000"/>
                    <a:lumOff val="25000"/>
                  </a:schemeClr>
                </a:solidFill>
              </a:rPr>
              <a:t> وَمَا كَانَ رَبُّكَ نَسِيًّا (64) مريم.</a:t>
            </a:r>
          </a:p>
          <a:p>
            <a:pPr marL="320040" indent="-320040" algn="r" rtl="1" fontAlgn="auto">
              <a:spcBef>
                <a:spcPts val="930"/>
              </a:spcBef>
              <a:spcAft>
                <a:spcPts val="0"/>
              </a:spcAft>
              <a:buFont typeface="Corbel" panose="020B0503020204020204" pitchFamily="34" charset="0"/>
              <a:buChar char="–"/>
              <a:defRPr/>
            </a:pPr>
            <a:r>
              <a:rPr lang="ar-SA" sz="2400" b="1" dirty="0">
                <a:solidFill>
                  <a:schemeClr val="accent2">
                    <a:lumMod val="50000"/>
                  </a:schemeClr>
                </a:solidFill>
              </a:rPr>
              <a:t>التهيؤ والتحضير </a:t>
            </a:r>
            <a:r>
              <a:rPr lang="ar-SA" dirty="0">
                <a:solidFill>
                  <a:schemeClr val="tx2">
                    <a:lumMod val="75000"/>
                    <a:lumOff val="25000"/>
                  </a:schemeClr>
                </a:solidFill>
              </a:rPr>
              <a:t>وذلك بالقيام بتجهيز الرسول صلى الله عليه وسلم ليكون </a:t>
            </a:r>
            <a:r>
              <a:rPr lang="ar-SA" dirty="0" err="1">
                <a:solidFill>
                  <a:schemeClr val="tx2">
                    <a:lumMod val="75000"/>
                    <a:lumOff val="25000"/>
                  </a:schemeClr>
                </a:solidFill>
              </a:rPr>
              <a:t>مهيئاً</a:t>
            </a:r>
            <a:r>
              <a:rPr lang="ar-SA" dirty="0">
                <a:solidFill>
                  <a:schemeClr val="tx2">
                    <a:lumMod val="75000"/>
                    <a:lumOff val="25000"/>
                  </a:schemeClr>
                </a:solidFill>
              </a:rPr>
              <a:t> جسداً وروحاً لهذه النقلة ، وهذا الصعود ، فكان آن قام جبريل عليه السلام بهذا التحضير </a:t>
            </a:r>
            <a:r>
              <a:rPr lang="ar-SA" b="1" dirty="0">
                <a:solidFill>
                  <a:schemeClr val="accent2">
                    <a:lumMod val="75000"/>
                  </a:schemeClr>
                </a:solidFill>
              </a:rPr>
              <a:t>(فَشَقَّ جِبْرِيلُ مَا بَيْنَ نَحْرِهِ إِلَى لَبَّتِهِ حَتَّى فَرَغَ مِنْ صَدْرِهِ وَجَوْفِهِ ، فَغَسَلَهُ مِنْ مَاءِ زَمْزَمَ بِيَدِهِ حَتَّى أَنْقَى جَوْفَهُ ، ثُمَّ أُتِيَ بِطَسْتٍ مِنْ ذَهَبٍ فِيهِ تَوْرٌ مِنْ ذَهَبٍ مَحْشُوًّا إِيمَانًا وَحِكْمَةً ، فَحَشَا بِهِ صَدْرَهُ وَلَغَادِيدَهُ يَعْنِي عُرُوقَ حَلْقِهِ ثُمَّ أَطْبَقَ)</a:t>
            </a:r>
          </a:p>
          <a:p>
            <a:pPr marL="320040" indent="-320040" algn="r" rtl="1" fontAlgn="auto">
              <a:spcBef>
                <a:spcPts val="930"/>
              </a:spcBef>
              <a:spcAft>
                <a:spcPts val="0"/>
              </a:spcAft>
              <a:buFont typeface="Corbel" panose="020B0503020204020204" pitchFamily="34" charset="0"/>
              <a:buChar char="–"/>
              <a:defRPr/>
            </a:pPr>
            <a:r>
              <a:rPr lang="ar-SA" sz="2400" b="1" dirty="0">
                <a:solidFill>
                  <a:schemeClr val="accent2">
                    <a:lumMod val="50000"/>
                  </a:schemeClr>
                </a:solidFill>
              </a:rPr>
              <a:t>الصعود إلى السماء </a:t>
            </a:r>
            <a:r>
              <a:rPr lang="ar-SA" dirty="0">
                <a:solidFill>
                  <a:schemeClr val="tx2">
                    <a:lumMod val="75000"/>
                    <a:lumOff val="25000"/>
                  </a:schemeClr>
                </a:solidFill>
              </a:rPr>
              <a:t>وطرق أبوابها باباً باباً ورؤية بعض الأنبياء عليهم السلام، وبعض ما تحتويه.</a:t>
            </a:r>
          </a:p>
          <a:p>
            <a:pPr marL="320040" indent="-320040" algn="r" rtl="1" fontAlgn="auto">
              <a:spcBef>
                <a:spcPts val="930"/>
              </a:spcBef>
              <a:spcAft>
                <a:spcPts val="0"/>
              </a:spcAft>
              <a:buFont typeface="Corbel" panose="020B0503020204020204" pitchFamily="34" charset="0"/>
              <a:buChar char="–"/>
              <a:defRPr/>
            </a:pPr>
            <a:r>
              <a:rPr lang="ar-SA" sz="2200" b="1" dirty="0">
                <a:solidFill>
                  <a:schemeClr val="accent2">
                    <a:lumMod val="50000"/>
                  </a:schemeClr>
                </a:solidFill>
              </a:rPr>
              <a:t>الوصول إلى أعلى مكان في السماء </a:t>
            </a:r>
            <a:r>
              <a:rPr lang="ar-SA" dirty="0">
                <a:solidFill>
                  <a:schemeClr val="tx2">
                    <a:lumMod val="75000"/>
                    <a:lumOff val="25000"/>
                  </a:schemeClr>
                </a:solidFill>
              </a:rPr>
              <a:t>، إلى سدرة المنتهي ، ومناجاة الله تبارك وتعالى</a:t>
            </a:r>
          </a:p>
          <a:p>
            <a:pPr marL="320040" indent="-320040" algn="r" rtl="1" fontAlgn="auto">
              <a:spcBef>
                <a:spcPts val="930"/>
              </a:spcBef>
              <a:spcAft>
                <a:spcPts val="0"/>
              </a:spcAft>
              <a:buFont typeface="Corbel" panose="020B0503020204020204" pitchFamily="34" charset="0"/>
              <a:buChar char="–"/>
              <a:defRPr/>
            </a:pPr>
            <a:r>
              <a:rPr lang="ar-SA" sz="2200" b="1" dirty="0">
                <a:solidFill>
                  <a:schemeClr val="accent2">
                    <a:lumMod val="50000"/>
                  </a:schemeClr>
                </a:solidFill>
              </a:rPr>
              <a:t>فرض الصلوات الخمس </a:t>
            </a:r>
            <a:r>
              <a:rPr lang="ar-SA" dirty="0">
                <a:solidFill>
                  <a:schemeClr val="tx2">
                    <a:lumMod val="75000"/>
                    <a:lumOff val="25000"/>
                  </a:schemeClr>
                </a:solidFill>
              </a:rPr>
              <a:t>: وفرض الصلوات الخمس في اعلى مكان، وبكلامٍ من الله عز وجل لنبيه صلى الله عليه وسلم لدلل على الاهمية العظمى ، ولهذا الركن الركين للدين وأما فرضها خمسين صلاة ، ودعوة موسى عليه السلام للنبي صلى الله عليه وسلم كي يراجع ربه ويدعوه تبارك وتعالى للتخفيف عن أمته الضعيفة ، ففيه لطائف :</a:t>
            </a:r>
          </a:p>
          <a:p>
            <a:pPr marL="320040" indent="-320040" algn="r" rtl="1" fontAlgn="auto">
              <a:spcBef>
                <a:spcPts val="930"/>
              </a:spcBef>
              <a:spcAft>
                <a:spcPts val="0"/>
              </a:spcAft>
              <a:buFont typeface="Corbel" panose="020B0503020204020204" pitchFamily="34" charset="0"/>
              <a:buChar char="–"/>
              <a:defRPr/>
            </a:pPr>
            <a:endParaRPr lang="en-US" dirty="0">
              <a:solidFill>
                <a:schemeClr val="tx2">
                  <a:lumMod val="75000"/>
                  <a:lumOff val="25000"/>
                </a:schemeClr>
              </a:solidFill>
            </a:endParaRPr>
          </a:p>
        </p:txBody>
      </p:sp>
    </p:spTree>
  </p:cSld>
  <p:clrMapOvr>
    <a:masterClrMapping/>
  </p:clrMapOvr>
  <p:transition spd="slow">
    <p:wheel spokes="1"/>
  </p:transition>
</p:sld>
</file>

<file path=ppt/tags/tag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0.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11.xml><?xml version="1.0" encoding="utf-8"?>
<p:tagLst xmlns:a="http://schemas.openxmlformats.org/drawingml/2006/main" xmlns:r="http://schemas.openxmlformats.org/officeDocument/2006/relationships" xmlns:p="http://schemas.openxmlformats.org/presentationml/2006/main">
  <p:tag name="CHOICESCOUNT" val="4"/>
  <p:tag name="CORRECTANSWER" val="1"/>
</p:tagLst>
</file>

<file path=ppt/tags/tag12.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13.xml><?xml version="1.0" encoding="utf-8"?>
<p:tagLst xmlns:a="http://schemas.openxmlformats.org/drawingml/2006/main" xmlns:r="http://schemas.openxmlformats.org/officeDocument/2006/relationships" xmlns:p="http://schemas.openxmlformats.org/presentationml/2006/main">
  <p:tag name="CORRECTANSWER" val="3"/>
  <p:tag name="CHOICESCOUNT" val="4"/>
</p:tagLst>
</file>

<file path=ppt/tags/tag14.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15.xml><?xml version="1.0" encoding="utf-8"?>
<p:tagLst xmlns:a="http://schemas.openxmlformats.org/drawingml/2006/main" xmlns:r="http://schemas.openxmlformats.org/officeDocument/2006/relationships" xmlns:p="http://schemas.openxmlformats.org/presentationml/2006/main">
  <p:tag name="CORRECTANSWER" val="3"/>
  <p:tag name="CHOICESCOUNT" val="4"/>
</p:tagLst>
</file>

<file path=ppt/tags/tag16.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17.xml><?xml version="1.0" encoding="utf-8"?>
<p:tagLst xmlns:a="http://schemas.openxmlformats.org/drawingml/2006/main" xmlns:r="http://schemas.openxmlformats.org/officeDocument/2006/relationships" xmlns:p="http://schemas.openxmlformats.org/presentationml/2006/main">
  <p:tag name="CORRECTANSWER" val="2"/>
  <p:tag name="CHOICESCOUNT" val="4"/>
</p:tagLst>
</file>

<file path=ppt/tags/tag18.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19.xml><?xml version="1.0" encoding="utf-8"?>
<p:tagLst xmlns:a="http://schemas.openxmlformats.org/drawingml/2006/main" xmlns:r="http://schemas.openxmlformats.org/officeDocument/2006/relationships" xmlns:p="http://schemas.openxmlformats.org/presentationml/2006/main">
  <p:tag name="CORRECTANSWER" val="1"/>
  <p:tag name="CHOICESCOUNT" val="4"/>
</p:tagLst>
</file>

<file path=ppt/tags/tag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0.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4"/>
</p:tagLst>
</file>

<file path=ppt/tags/tag5.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6.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7.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8.xml><?xml version="1.0" encoding="utf-8"?>
<p:tagLst xmlns:a="http://schemas.openxmlformats.org/drawingml/2006/main" xmlns:r="http://schemas.openxmlformats.org/officeDocument/2006/relationships" xmlns:p="http://schemas.openxmlformats.org/presentationml/2006/main">
  <p:tag name="SHAPETYPE" val="AnswerButton"/>
  <p:tag name="ANSWERBUTTONINDEX" val="4"/>
</p:tagLst>
</file>

<file path=ppt/tags/tag9.xml><?xml version="1.0" encoding="utf-8"?>
<p:tagLst xmlns:a="http://schemas.openxmlformats.org/drawingml/2006/main" xmlns:r="http://schemas.openxmlformats.org/officeDocument/2006/relationships" xmlns:p="http://schemas.openxmlformats.org/presentationml/2006/main">
  <p:tag name="CORRECTANSWER" val="4"/>
  <p:tag name="CHOICESCOUNT" val="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فقاعات">
  <a:themeElements>
    <a:clrScheme name="بنفسجي">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فقاعات">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ayout>
  <Type>Drawing</Type>
  <ChoicesCount>0</ChoicesCount>
  <Orientation>Right</Orientation>
</Layout>
</file>

<file path=customXml/item2.xml><?xml version="1.0" encoding="utf-8"?>
<Layout>
  <Type>MultipleChoice</Type>
  <ChoicesCount>4</ChoicesCount>
  <Orientation>Right</Orientation>
</Layout>
</file>

<file path=customXml/itemProps1.xml><?xml version="1.0" encoding="utf-8"?>
<ds:datastoreItem xmlns:ds="http://schemas.openxmlformats.org/officeDocument/2006/customXml" ds:itemID="{2A5B4E0C-9A97-43EA-A8DC-72C5BBB069B5}">
  <ds:schemaRefs/>
</ds:datastoreItem>
</file>

<file path=customXml/itemProps2.xml><?xml version="1.0" encoding="utf-8"?>
<ds:datastoreItem xmlns:ds="http://schemas.openxmlformats.org/officeDocument/2006/customXml" ds:itemID="{7BFC8E06-1966-4373-88E8-3FDA1F7D1815}">
  <ds:schemaRefs/>
</ds:datastoreItem>
</file>

<file path=docProps/app.xml><?xml version="1.0" encoding="utf-8"?>
<Properties xmlns="http://schemas.openxmlformats.org/officeDocument/2006/extended-properties" xmlns:vt="http://schemas.openxmlformats.org/officeDocument/2006/docPropsVTypes">
  <Template>TM03457510[[fn=فقاعات]]</Template>
  <TotalTime>1476</TotalTime>
  <Words>2110</Words>
  <Application>Microsoft Office PowerPoint</Application>
  <PresentationFormat>شاشة عريضة</PresentationFormat>
  <Paragraphs>98</Paragraphs>
  <Slides>29</Slides>
  <Notes>0</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29</vt:i4>
      </vt:variant>
    </vt:vector>
  </HeadingPairs>
  <TitlesOfParts>
    <vt:vector size="39" baseType="lpstr">
      <vt:lpstr>Akhbar MT</vt:lpstr>
      <vt:lpstr>Aldhabi</vt:lpstr>
      <vt:lpstr>Arabic Typesetting</vt:lpstr>
      <vt:lpstr>Arial</vt:lpstr>
      <vt:lpstr>Calibri</vt:lpstr>
      <vt:lpstr>Cambria</vt:lpstr>
      <vt:lpstr>Corbel</vt:lpstr>
      <vt:lpstr>Garamond</vt:lpstr>
      <vt:lpstr>Wingdings</vt:lpstr>
      <vt:lpstr>فقاعات</vt:lpstr>
      <vt:lpstr>  حديث الإسراء والمعراج ..</vt:lpstr>
      <vt:lpstr>حديث الإسراء والمعراج ..</vt:lpstr>
      <vt:lpstr>لغاديده</vt:lpstr>
      <vt:lpstr>حديث الإسراء والمعراج ..</vt:lpstr>
      <vt:lpstr>حديث الإسراء والمعراج ..</vt:lpstr>
      <vt:lpstr> قراءة في هذا الحديث الشريف ،</vt:lpstr>
      <vt:lpstr>قراءة في هذا الحديث الشريف :</vt:lpstr>
      <vt:lpstr> وقد تناول الحديث الشريف عدة قضايا وأمور وهي </vt:lpstr>
      <vt:lpstr>قضايا وأمور الحديث الشريف :</vt:lpstr>
      <vt:lpstr>قضايا وأمور الحديث الشريف :</vt:lpstr>
      <vt:lpstr>قراءة في المكان والزمان والشخصيات والأحداث </vt:lpstr>
      <vt:lpstr>قراءة في المكان والزمان والشخصيات والأحداث :</vt:lpstr>
      <vt:lpstr>سُبْحَانَ الَّذِي أَسْرَىٰ بِعَبْدِهِ لَيْلًا مِّنَ الْمَسْجِدِ الْحَرَامِ إِلَى الْمَسْجِدِ الْأَقْصَى الَّذِي بَارَكْنَا حَوْلَهُ لِنُرِيَهُ مِنْ آيَاتِنَا ۚ إِنَّهُ هُوَ السَّمِيعُ الْبَصِيرُ (1) الإسراء</vt:lpstr>
      <vt:lpstr>قراءة في المكان والزمان والشخصيات والأحداث :</vt:lpstr>
      <vt:lpstr>أسماء ذات دلالة وردت في الحديث</vt:lpstr>
      <vt:lpstr>أسماء ذات دلالة وردت في الحديث :</vt:lpstr>
      <vt:lpstr>بئر زمزم</vt:lpstr>
      <vt:lpstr>نهر النيل </vt:lpstr>
      <vt:lpstr>نهر الفرات</vt:lpstr>
      <vt:lpstr>سؤال إثرائي :  لماذا تحولت القبلة من المسجد الأقصى إلى المسجد الحرام؟</vt:lpstr>
      <vt:lpstr> ما يستفاد من الحديث :</vt:lpstr>
      <vt:lpstr>ما يستفاد من الحديث :</vt:lpstr>
      <vt:lpstr>التمارين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حديث الإسراء والمعراج ..</dc:title>
  <dc:creator>غصصون المدني</dc:creator>
  <cp:lastModifiedBy>zainab jeddo</cp:lastModifiedBy>
  <cp:revision>32</cp:revision>
  <dcterms:created xsi:type="dcterms:W3CDTF">2016-11-13T08:35:36Z</dcterms:created>
  <dcterms:modified xsi:type="dcterms:W3CDTF">2017-04-26T19:32:13Z</dcterms:modified>
</cp:coreProperties>
</file>