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16:  Capacity and Legality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Individuals having no capacity to contract include those adjudicated insane, those adjudicated habitually intoxicated, and those with appointed legal guardians.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Generally, contracts made by intoxicated persons are voidable; however, if the intoxication just causes a person to exercise poor judgment, the contract is not voidable unless the other party unfairly capitalized on the impaired judgment.  When an intoxicated person becomes sober, the contract can be ratified or disaffirmed; however, courts will fairly liberally interpret behavior that seems likes ratification once the intoxicated person becomes sober.</a:t>
            </a:r>
          </a:p>
          <a:p>
            <a:pPr lvl="0">
              <a:spcBef>
                <a:spcPts val="0"/>
              </a:spcBef>
              <a:buNone/>
            </a:pPr>
            <a:r>
              <a:t/>
            </a:r>
            <a:endParaRPr b="0" i="0" sz="1800" u="none" cap="none" strike="noStrik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Illegal contracts include contracts with no legal purpose or subject matter.  An example is an agreement to commit a crime or tort.  Another example of an illegal contract is a contract violating a statute or “public policy.”  Examples include a usurious loan agreement (a usurious loan exceeds a state-imposed maximum interest rate) and an “unconscionable” contract (an unconscionable agreement is so unfair that it is “void of conscience.”)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SzPct val="25000"/>
              <a:buFont typeface="Arial"/>
              <a:buNone/>
            </a:pPr>
            <a:r>
              <a:rPr b="0" i="0" lang="en-US" sz="1000" u="none" cap="none" strike="noStrike"/>
              <a:t>Chapter 16 Case Hypothetical and Ethical Dilemma:  Before her recent accident, eighty-two-year-old Lily Ledbetter was her own chauffeur.  She used to drive an automobile to fulfill her once-active senior lifestyle, including outings for bridge tournaments, water aerobics, grocery shopping, bill-paying, and family get-togethers.  One day, Lily decided to purchase a new automobile.  Although her fifty-year-old son Ron suggested that he accompany her to the car dealership, she refused, reminding him that she was fully capable of taking care of her own responsibilities.  With the “wind of independence at her back,” Lily entered the dealership, Bjorn Fjord Motors, alone.  After negotiating her best deal and signing a contract for the purchase of a new Fjord Mastodon sedan, Lily drove away in her rapidly-depreciating asset.  Five miles down the road, the steering wheel detached from the steering column (the steering wheel literally came off in her hands) and Lily crashed into a culvert.  She sustained severe personal injuries, including (but not limited to) a broken left leg, a broken pelvis, a collapsed lung, and numerous lacerations to her face.  Her attending physicians agree that Lily will never be able to drive an automobile again.  Lily has since sued Fjord Motors, Inc. (the manufacturer of the sedan) and Bjorn Fjord Motors, Inc. (the dealership) for personal injury.  Both companies have filed answers denying liability on the basis of an exculpatory clause included in Lily’s purchase contract.  The exculpatory clause states that neither Fjord Motor, Inc. nor Bjorn Fjord Motors, Inc. is responsible to a customer or any other third party for a defect in the Fjord Mastodon that results in personal injury and/or economic harm.  Both companies have also filed motions for judgment on the pleadings, requesting that the court summarily dismiss both causes of action against Fjord Motors, Inc. and Bjorn Fjord Motors, Inc. on the basis of the contract’s exculpatory clause.  Should the court grant the defendants’ requests for judgment on the pleadings? Is the exculpatory clause enforceable against Lily Ledbetter?</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16 Case Hypothetical and Ethical Dilemma:  Tommy McCartney is a sixteen-year-old high school student.  He has worked forty hours per week at the local convenience store over the last year, and has diligently saved $6,000 for the purchase of his first car.  While visiting a local car dealership, Tommy finds the “car of his dreams,” a used yellow Camaro.  Tommy walks into the dealership, announces to the dealership owner that he is “ready to buy,” negotiates $6,000 as the purchase price, and leaves the dealership a proud car owner.  Over the course of the next six months, Tommy drives the Camaro eight thousand miles, wears the tires thin, dents the left front fender, and regrets his purchase.  He realizes that in two short years college will beckon, and he knows that his parents cannot afford to pay for his higher education.  In short, he wants his money back.  On a Saturday morning, Tommy returns to the car dealership, walks into the sales office, and hands the keys to the seller, asking for the return of his $6,000.  The dealer chuckles, and then his look turns stern, saying “Son, I don’t owe you anything.  You’ve just learned a lesson in the ‘School of Hard Knocks.’  The car is still yours, and the money is still mine!”  Who will prevail? Is it legal and/or ethical to allow Tommy to escape his contractual obligations?</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Contractual capacity is defined as the mental ability to understand rights and obligations established by contract, with the presumptive ability to understand how to comply with the terms of the agreement.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As a general rule of law, natural persons over the age of majority (eighteen in most states) are presumed to have the full legal capacity to enter into binding legal contracts.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Individuals who have only limited capacity to contract include minors, those suffering from a mental deficiency that renders them incapable of understanding the nature and obligations of contracts, and those who are intoxicated.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“Disaffirmance,” also known as the “power of avoidance,” refers to the minor’s right, until a reasonable time after reaching age of majority, to avoid his or her contractual obligations.  To exercise the right of disaffirmance, the minor need only demonstrate, through words or actions, intent to rescind the contract.  Upon contractual avoidance, the minor must return any consideration received (if still in the minor’s possession or control,) regardless of its condition.  Even if the consideration is damaged or destroyed, the other party has no legal recourse against the minor.  Rules protecting minors from contractual obligations are designed to discourage competent parties from entering into contracts with minors.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Exceptions to a minor’s right to disaffirm a contract includes a “contract for necessaries,” defined as a contract that supplies the minor with the basic necessities of life.  Examples of basic necessities include food, clothing, shelter, and essential medical services.  Ratification is another exception to a minor’s right to disaffirm contractual obligations.  Through ratification, the former minor accepts the terms of a contract entered into as a minor after reaching the age of majority.  With express ratification, a former minor states, either orally or in writing, that he or she intends to be bound by the contract entered into while a minor.  With implied ratification, the former minor takes action, after reaching the age of majority, consistent with an intent to ratify the contract.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As a general rule, parents are not liable for contracts entered into by their minor children.  An exception is a contract for necessaries.  Also, parents are not generally liable for torts committed by their minor children.  An exception is the failure to properly supervise a child, subjecting others to unreasonable risk of harm from the child.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2.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6224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16</a:t>
            </a:r>
          </a:p>
        </p:txBody>
      </p:sp>
      <p:sp>
        <p:nvSpPr>
          <p:cNvPr id="33" name="Shape 33"/>
          <p:cNvSpPr txBox="1"/>
          <p:nvPr>
            <p:ph idx="1" type="subTitle"/>
          </p:nvPr>
        </p:nvSpPr>
        <p:spPr>
          <a:xfrm>
            <a:off x="4495800" y="3200400"/>
            <a:ext cx="4648199" cy="1981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Capacity and Legality</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Individuals Having No Capacity to Contract</a:t>
            </a:r>
          </a:p>
        </p:txBody>
      </p:sp>
      <p:sp>
        <p:nvSpPr>
          <p:cNvPr id="152" name="Shape 152"/>
          <p:cNvSpPr txBox="1"/>
          <p:nvPr>
            <p:ph idx="1" type="body"/>
          </p:nvPr>
        </p:nvSpPr>
        <p:spPr>
          <a:xfrm>
            <a:off x="457200" y="2133600"/>
            <a:ext cx="8229600" cy="3124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Those adjudicated insane</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Those adjudicated habitually intoxicated</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Those with appointed legal guardians</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533400"/>
            <a:ext cx="8229600" cy="990599"/>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Rules Regarding Intoxication</a:t>
            </a:r>
          </a:p>
        </p:txBody>
      </p:sp>
      <p:sp>
        <p:nvSpPr>
          <p:cNvPr id="160" name="Shape 160"/>
          <p:cNvSpPr txBox="1"/>
          <p:nvPr>
            <p:ph idx="1" type="body"/>
          </p:nvPr>
        </p:nvSpPr>
        <p:spPr>
          <a:xfrm>
            <a:off x="457200" y="1676400"/>
            <a:ext cx="8229600" cy="44195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General Rule:  Contracts made by intoxicated persons are voidable</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If intoxication merely causes person to exercise poor judgment, contract not voidable unless other party unfairly capitalized on the impaired judgment</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When intoxicated person becomes sober, contract can be ratified or disaffirmed; however, courts will liberally interpret behavior that seems likes ratification once intoxicated person becomes sober</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title"/>
          </p:nvPr>
        </p:nvSpPr>
        <p:spPr>
          <a:xfrm>
            <a:off x="457200" y="381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Illegal Contracts</a:t>
            </a:r>
          </a:p>
        </p:txBody>
      </p:sp>
      <p:sp>
        <p:nvSpPr>
          <p:cNvPr id="168" name="Shape 168"/>
          <p:cNvSpPr txBox="1"/>
          <p:nvPr>
            <p:ph idx="1" type="body"/>
          </p:nvPr>
        </p:nvSpPr>
        <p:spPr>
          <a:xfrm>
            <a:off x="533400" y="16764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Contracts with no legal purpose and/or subject matter</a:t>
            </a:r>
          </a:p>
          <a:p>
            <a:pPr indent="-342900" lvl="0" marL="342900" marR="0" rtl="0" algn="l">
              <a:lnSpc>
                <a:spcPct val="9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  Agreement to commit crime/tort</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Contracts violating statute(s) and/or “public policy”</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  Usurious loan agreement (loan contract exceeding state-imposed maximum interest rate)</a:t>
            </a:r>
          </a:p>
          <a:p>
            <a:pPr indent="-285750" lvl="1" marL="742950" marR="0" rtl="0" algn="l">
              <a:lnSpc>
                <a:spcPct val="90000"/>
              </a:lnSpc>
              <a:spcBef>
                <a:spcPts val="400"/>
              </a:spcBef>
              <a:spcAft>
                <a:spcPts val="0"/>
              </a:spcAft>
              <a:buClr>
                <a:schemeClr val="accent2"/>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  Unconscionable contract (Agreement so unfair that it is “void of conscience”)</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3547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16 Case Hypothetical and Ethical Dilemma</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Before her recent accident, eighty-two-year-old Lily Ledbetter was her own chauffeur.  She used to drive an automobile to fulfill her once-active senior lifestyle, including outings for bridge tournaments, water aerobics, grocery shopping, bill-paying, and family get-togethers.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One day, Lily decided to purchase a new automobile.  Although her fifty-year-old son Ron suggested that he accompany her to the car dealership, she refused, reminding him that she was fully capable of taking care of her own responsibilities.  With the “wind of independence at her back,” Lily entered the dealership, Bjorn Fjord Motors, alone.</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After negotiating her best deal and signing a contract for the purchase of a new Fjord Mastodon sedan, Lily drove away in her rapidly-depreciating asset.  Five miles down the road, the steering wheel detached from the steering column (the steering wheel literally came off in her hands) and Lily crashed into a culvert.  She sustained severe personal injuries, including (but not limited to) a broken left leg, a broken pelvis, a collapsed lung, and numerous lacerations to her face.  Her attending physicians agree that Lily will never be able to drive an automobile again.</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Lily has since sued Fjord Motors, Inc. (the manufacturer of the sedan) and Bjorn Fjord Motors, Inc. (the dealership) for personal injury.  Both companies have filed answers denying liability on the basis of an exculpatory clause included in Lily’s purchase contract.  The exculpatory clause states that neither Fjord Motor, Inc. nor Bjorn Fjord Motors, Inc. is responsible to a customer or any other third party for a defect in the Fjord Mastodon that results in personal injury and/or economic harm.  Both companies have also filed motions for judgment on the pleadings, requesting that the court summarily dismiss both causes of action against Fjord Motors, Inc. and Bjorn Fjord Motors, Inc. on the basis of the contract’s exculpatory clause.</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Should the court grant the defendants’ requests for judgment on the pleadings? Is the exculpatory clause enforceable against Lily Ledbetter?</a:t>
            </a:r>
            <a:br>
              <a:rPr b="1" i="0" lang="en-US" sz="14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16 Case Hypothetical and Ethical Dilemma</a:t>
            </a:r>
            <a:br>
              <a:rPr b="1" i="0" lang="en-US" sz="1800" u="sng" cap="none" strike="noStrike">
                <a:solidFill>
                  <a:schemeClr val="lt2"/>
                </a:solidFill>
                <a:latin typeface="Garamond"/>
                <a:ea typeface="Garamond"/>
                <a:cs typeface="Garamond"/>
                <a:sym typeface="Garamond"/>
              </a:rPr>
            </a:br>
            <a:br>
              <a:rPr b="1" i="0" lang="en-US" sz="20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Tommy McCartney is a sixteen-year-old high school student.  He has worked forty hours per week at the local convenience store over the last year, and has diligently saved $6,000 for the purchase of his first car.</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While visiting a local car dealership, Tommy finds the “car of his dreams,” a used yellow Camaro.  Tommy walks into the dealership, announces to the dealership owner that he is “ready to buy,” negotiates $6,000 as the purchase price, and leaves the dealership a proud car owner.</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Over the course of the next six months, Tommy drives the Camaro eight thousand miles, wears the tires thin, dents the left front fender, and regrets his purchase.  He realizes that in two short years college will beckon, and he knows that his parents cannot afford to pay for his higher education.  In short, he wants his money back.</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On a Saturday morning, Tommy returns to the car dealership, walks into the sales office, and hands the keys to the seller, asking for the return of his $6,000.  The dealer chuckles, and then his look turns stern, saying “Son, I don’t owe you anything.  You’ve just learned a lesson in the ‘School of Hard Knocks.’  The car is still yours, and the money is still mine!”</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Who will prevail? Is it legal and/or ethical to allow Tommy to escape his contractual obligations?</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16002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Contractual Capacity (Definition):</a:t>
            </a:r>
          </a:p>
        </p:txBody>
      </p:sp>
      <p:sp>
        <p:nvSpPr>
          <p:cNvPr id="104" name="Shape 104"/>
          <p:cNvSpPr txBox="1"/>
          <p:nvPr>
            <p:ph idx="1" type="subTitle"/>
          </p:nvPr>
        </p:nvSpPr>
        <p:spPr>
          <a:xfrm>
            <a:off x="1371600" y="33528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Mental ability to understand rights and obligations established by contract, with the presumptive ability to understand how to comply with terms of agreement</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ctrTitle"/>
          </p:nvPr>
        </p:nvSpPr>
        <p:spPr>
          <a:xfrm>
            <a:off x="685800" y="14478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Contractual Capacity</a:t>
            </a:r>
          </a:p>
        </p:txBody>
      </p:sp>
      <p:sp>
        <p:nvSpPr>
          <p:cNvPr id="112" name="Shape 112"/>
          <p:cNvSpPr txBox="1"/>
          <p:nvPr>
            <p:ph idx="1" type="subTitle"/>
          </p:nvPr>
        </p:nvSpPr>
        <p:spPr>
          <a:xfrm>
            <a:off x="1371600" y="31242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General Rule of Law:  Natural persons over the age of majority (18 in most states) are presumed to have the full legal capacity to enter into binding legal contracts</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Individuals Who Have Only Limited Capacity to Contract</a:t>
            </a:r>
          </a:p>
        </p:txBody>
      </p:sp>
      <p:sp>
        <p:nvSpPr>
          <p:cNvPr id="120" name="Shape 120"/>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Minors</a:t>
            </a:r>
          </a:p>
          <a:p>
            <a:pPr indent="-342900" lvl="0" marL="342900" marR="0" rtl="0" algn="l">
              <a:lnSpc>
                <a:spcPct val="10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Those suffering from mental deficiency that renders them incapable of understanding the nature and obligations of contracts</a:t>
            </a:r>
          </a:p>
          <a:p>
            <a:pPr indent="-342900" lvl="0" marL="342900" marR="0" rtl="0" algn="l">
              <a:lnSpc>
                <a:spcPct val="10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Those who are intoxicated</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400" u="none" cap="none" strike="noStrike">
                <a:solidFill>
                  <a:schemeClr val="lt2"/>
                </a:solidFill>
                <a:latin typeface="Garamond"/>
                <a:ea typeface="Garamond"/>
                <a:cs typeface="Garamond"/>
                <a:sym typeface="Garamond"/>
              </a:rPr>
              <a:t>Rules Regarding Minor’s “Contractual Power of Avoidance”</a:t>
            </a:r>
            <a:br>
              <a:rPr b="1" i="0" lang="en-US" sz="2400" u="none" cap="none" strike="noStrike">
                <a:solidFill>
                  <a:schemeClr val="lt2"/>
                </a:solidFill>
                <a:latin typeface="Garamond"/>
                <a:ea typeface="Garamond"/>
                <a:cs typeface="Garamond"/>
                <a:sym typeface="Garamond"/>
              </a:rPr>
            </a:br>
          </a:p>
        </p:txBody>
      </p:sp>
      <p:sp>
        <p:nvSpPr>
          <p:cNvPr id="128" name="Shape 128"/>
          <p:cNvSpPr txBox="1"/>
          <p:nvPr>
            <p:ph idx="1" type="body"/>
          </p:nvPr>
        </p:nvSpPr>
        <p:spPr>
          <a:xfrm>
            <a:off x="457200" y="17526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    </a:t>
            </a:r>
            <a:r>
              <a:rPr b="1" i="0" lang="en-US" sz="2000" u="none" cap="none" strike="noStrike">
                <a:solidFill>
                  <a:schemeClr val="lt1"/>
                </a:solidFill>
                <a:latin typeface="Garamond"/>
                <a:ea typeface="Garamond"/>
                <a:cs typeface="Garamond"/>
                <a:sym typeface="Garamond"/>
              </a:rPr>
              <a:t>Disaffirmance (“Power of Avoidance”):  Minors’ right, until reasonable time after reaching age of majority, to disaffirm/avoid their contracts</a:t>
            </a:r>
          </a:p>
          <a:p>
            <a:pPr indent="-342900" lvl="0" marL="342900" marR="0" rtl="0" algn="l">
              <a:lnSpc>
                <a:spcPct val="100000"/>
              </a:lnSpc>
              <a:spcBef>
                <a:spcPts val="400"/>
              </a:spcBef>
              <a:spcAft>
                <a:spcPts val="0"/>
              </a:spcAft>
              <a:buClr>
                <a:schemeClr val="hlink"/>
              </a:buClr>
              <a:buSzPct val="25000"/>
              <a:buFont typeface="Garamond"/>
              <a:buNone/>
            </a:pPr>
            <a:r>
              <a:t/>
            </a:r>
            <a:endParaRPr b="1"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To exercise right, minor need only demonstrate, through words and/or actions, intent to rescind contract</a:t>
            </a: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Minor must return any consideration received (if still in minor’s possession/control), regardless of condition</a:t>
            </a: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Even if consideration damaged/destroyed, other party has no recourse against minor</a:t>
            </a:r>
          </a:p>
          <a:p>
            <a:pPr indent="-285750" lvl="1" marL="742950" marR="0" rtl="0" algn="l">
              <a:lnSpc>
                <a:spcPct val="100000"/>
              </a:lnSpc>
              <a:spcBef>
                <a:spcPts val="400"/>
              </a:spcBef>
              <a:spcAft>
                <a:spcPts val="0"/>
              </a:spcAft>
              <a:buClr>
                <a:schemeClr val="accent2"/>
              </a:buClr>
              <a:buSzPct val="70000"/>
              <a:buFont typeface="Garamond"/>
              <a:buChar char="■"/>
            </a:pPr>
            <a:r>
              <a:rPr b="1" i="0" lang="en-US" sz="2000" u="none" cap="none" strike="noStrike">
                <a:solidFill>
                  <a:schemeClr val="lt1"/>
                </a:solidFill>
                <a:latin typeface="Garamond"/>
                <a:ea typeface="Garamond"/>
                <a:cs typeface="Garamond"/>
                <a:sym typeface="Garamond"/>
              </a:rPr>
              <a:t>Rules designed to discourage competent parties from entering into contracts with minors</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Exceptions to Minor’s Right to Disaffirm Contract</a:t>
            </a:r>
          </a:p>
        </p:txBody>
      </p:sp>
      <p:sp>
        <p:nvSpPr>
          <p:cNvPr id="136" name="Shape 136"/>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Contract for Necessaries (Definition):  Contracts that supply minor with basic necessities of life</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Examples:  food, clothing, shelter, basic medical services</a:t>
            </a:r>
          </a:p>
          <a:p>
            <a:pPr indent="-285750" lvl="1" marL="742950" marR="0" rtl="0" algn="l">
              <a:lnSpc>
                <a:spcPct val="9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Ratification (Definition):  Acceptance of terms of contract (entered into as a minor) after reaching age of majority</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Express Ratification:  Occurs when, after reaching age of majority, individual states (either orally or in writing) that he/she intends to be bound by contract entered into while a minor</a:t>
            </a:r>
          </a:p>
          <a:p>
            <a:pPr indent="-285750" lvl="1" marL="742950" marR="0" rtl="0" algn="l">
              <a:lnSpc>
                <a:spcPct val="9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9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Implied Ratification:  Occurs when former minor takes action after reaching age of majority consistent with intent to ratify contract </a:t>
            </a:r>
          </a:p>
          <a:p>
            <a:pPr indent="-342900" lvl="0" marL="342900" marR="0" rtl="0" algn="l">
              <a:spcBef>
                <a:spcPts val="360"/>
              </a:spcBef>
              <a:spcAft>
                <a:spcPts val="0"/>
              </a:spcAft>
              <a:buClr>
                <a:schemeClr val="hlink"/>
              </a:buClr>
              <a:buSzPct val="70000"/>
              <a:buFont typeface="Garamond"/>
              <a:buNone/>
            </a:pPr>
            <a:r>
              <a:t/>
            </a:r>
            <a:endParaRPr b="0" i="0" sz="1800" u="none" cap="none" strike="noStrike">
              <a:solidFill>
                <a:schemeClr val="lt1"/>
              </a:solidFill>
              <a:latin typeface="Garamond"/>
              <a:ea typeface="Garamond"/>
              <a:cs typeface="Garamond"/>
              <a:sym typeface="Garamond"/>
            </a:endParaRP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Parental Liability for Minors’ Contracts, Necessaries, and Torts</a:t>
            </a:r>
          </a:p>
        </p:txBody>
      </p:sp>
      <p:sp>
        <p:nvSpPr>
          <p:cNvPr id="144" name="Shape 144"/>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General Rule:  Parents not liable for contracts entered into by their minor children</a:t>
            </a:r>
          </a:p>
          <a:p>
            <a:pPr indent="-342900" lvl="0" marL="342900" marR="0" rtl="0" algn="l">
              <a:lnSpc>
                <a:spcPct val="9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Exception:  Contracts for necessaries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General Rule:  Parents not liable for torts committed by their minor children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Exception:  Failure to properly supervise child, subjecting others to unreasonable risk of harm from the child</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560"/>
              </a:spcBef>
              <a:spcAft>
                <a:spcPts val="0"/>
              </a:spcAft>
              <a:buClr>
                <a:schemeClr val="accent2"/>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16-*</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