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318" r:id="rId22"/>
    <p:sldId id="282" r:id="rId23"/>
    <p:sldId id="316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315" r:id="rId40"/>
    <p:sldId id="293" r:id="rId41"/>
    <p:sldId id="294" r:id="rId42"/>
    <p:sldId id="295" r:id="rId43"/>
    <p:sldId id="317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50" d="100"/>
          <a:sy n="50" d="100"/>
        </p:scale>
        <p:origin x="-5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8D5934-0E99-4CFB-9920-7935927E72D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776A25-9430-4166-9EA1-4435FEEFC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4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3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-152400"/>
            <a:ext cx="4267200" cy="1041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Chapter(3)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1676400"/>
            <a:ext cx="76200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Data Description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3505200"/>
            <a:ext cx="8915400" cy="3200400"/>
            <a:chOff x="76200" y="3962400"/>
            <a:chExt cx="8915400" cy="3200400"/>
          </a:xfrm>
        </p:grpSpPr>
        <p:sp>
          <p:nvSpPr>
            <p:cNvPr id="7" name="Rectangle 6"/>
            <p:cNvSpPr/>
            <p:nvPr/>
          </p:nvSpPr>
          <p:spPr>
            <a:xfrm>
              <a:off x="76200" y="6393359"/>
              <a:ext cx="8915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Note</a:t>
              </a:r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This PowerPoint is only a summary and your main source should be the book.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143000" y="3962400"/>
              <a:ext cx="6019800" cy="1219200"/>
              <a:chOff x="1371600" y="4419600"/>
              <a:chExt cx="6019800" cy="1219200"/>
            </a:xfrm>
          </p:grpSpPr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429000" y="5209032"/>
                <a:ext cx="2286000" cy="4297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lang="en-US" sz="2800" dirty="0" smtClean="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Lecture (8)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371600" y="4419600"/>
                <a:ext cx="6019800" cy="990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tabLst/>
                  <a:defRPr/>
                </a:pPr>
                <a:endParaRPr kumimoji="0" lang="ar-SA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Lecturer : FATEN AL-HUSSAIN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6200" y="457200"/>
            <a:ext cx="8915400" cy="1600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Six customers purchased these numbers of magazines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 7 , 3 , 2 , 3 , 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Find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the median ?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2895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3-8 :</a:t>
            </a:r>
            <a:endParaRPr lang="en-US" sz="32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048000"/>
            <a:ext cx="708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Arrange the data in order.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1 , 2 , 3 , 3 , 4 , 7 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590800" y="3962400"/>
            <a:ext cx="1676400" cy="1143000"/>
            <a:chOff x="2362200" y="3886200"/>
            <a:chExt cx="1595309" cy="1559937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362200" y="4799806"/>
              <a:ext cx="15953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Median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Rounded Rectangular Callout 9"/>
          <p:cNvSpPr/>
          <p:nvPr/>
        </p:nvSpPr>
        <p:spPr>
          <a:xfrm>
            <a:off x="5867400" y="2286000"/>
            <a:ext cx="2438400" cy="838200"/>
          </a:xfrm>
          <a:prstGeom prst="wedgeRoundRectCallout">
            <a:avLst>
              <a:gd name="adj1" fmla="val -73076"/>
              <a:gd name="adj2" fmla="val -1212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 number of values in data set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405392"/>
            <a:ext cx="2667000" cy="91920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52400" y="24485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76200"/>
            <a:ext cx="24384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Mode 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192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mode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value that occurs most often in a data set.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514600"/>
          <a:ext cx="8610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40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unimodal</a:t>
                      </a:r>
                      <a:endParaRPr lang="en-US" sz="320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data set that has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only one value that occurs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with the greatest frequency .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bimodal</a:t>
                      </a:r>
                      <a:endParaRPr lang="en-US" sz="320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 data set has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two values that occur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with the same greatest frequency ,both values are considered to be the mode and the data set.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multimodal</a:t>
                      </a:r>
                      <a:endParaRPr lang="en-US" sz="3200" u="none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 data set has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more than two values that occur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with the same greatest frequency ,each value is used as the mode, and the data set.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en-US" sz="3200" b="1" u="none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mode</a:t>
                      </a:r>
                      <a:endParaRPr lang="en-US" sz="3200" b="1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Each value occurs only once 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304800"/>
            <a:ext cx="8915400" cy="2057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mode of the signing bonuses of eight NFL players for a specific year. The bonuses in millions of dollars are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18.0 , 14.0 , 34.5 , 10 , 11.3 , 10 , 12.4 , 10 </a:t>
            </a:r>
            <a:endParaRPr kumimoji="0" lang="en-US" sz="280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2895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3-9 :</a:t>
            </a:r>
            <a:endParaRPr lang="en-US" sz="28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1981200"/>
            <a:ext cx="7239000" cy="2133600"/>
            <a:chOff x="228600" y="2249507"/>
            <a:chExt cx="7239000" cy="2133600"/>
          </a:xfrm>
        </p:grpSpPr>
        <p:sp>
          <p:nvSpPr>
            <p:cNvPr id="7" name="Title 2"/>
            <p:cNvSpPr txBox="1">
              <a:spLocks/>
            </p:cNvSpPr>
            <p:nvPr/>
          </p:nvSpPr>
          <p:spPr>
            <a:xfrm>
              <a:off x="228600" y="2249507"/>
              <a:ext cx="7239000" cy="1143000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Solution 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10 , 10 , 10 , 11.3 , 12.4 , 14.0 , 18.0 , 34.5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3429000"/>
              <a:ext cx="7239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Since $10 million occurred 3 times </a:t>
              </a:r>
            </a:p>
            <a:p>
              <a:pPr lvl="0">
                <a:spcBef>
                  <a:spcPct val="0"/>
                </a:spcBef>
                <a:defRPr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mode is $10 million .</a:t>
              </a:r>
            </a:p>
          </p:txBody>
        </p:sp>
      </p:grpSp>
      <p:sp>
        <p:nvSpPr>
          <p:cNvPr id="9" name="Title 2"/>
          <p:cNvSpPr txBox="1">
            <a:spLocks/>
          </p:cNvSpPr>
          <p:nvPr/>
        </p:nvSpPr>
        <p:spPr>
          <a:xfrm>
            <a:off x="76200" y="4343400"/>
            <a:ext cx="80772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Example 3-10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110 , 731 , 1031 , 84 , 20 , 118 , 1162 , 1977 , 103 , 752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029200" y="5638800"/>
            <a:ext cx="3733800" cy="685800"/>
          </a:xfrm>
          <a:prstGeom prst="wedgeRoundRectCallout">
            <a:avLst>
              <a:gd name="adj1" fmla="val -47969"/>
              <a:gd name="adj2" fmla="val -8891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value occurs only once so there is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mode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19600" y="3657600"/>
            <a:ext cx="4241466" cy="881034"/>
            <a:chOff x="5181600" y="3523486"/>
            <a:chExt cx="3784266" cy="1048514"/>
          </a:xfrm>
        </p:grpSpPr>
        <p:sp>
          <p:nvSpPr>
            <p:cNvPr id="12" name="Rounded Rectangular Callout 11"/>
            <p:cNvSpPr/>
            <p:nvPr/>
          </p:nvSpPr>
          <p:spPr>
            <a:xfrm>
              <a:off x="5181600" y="3657600"/>
              <a:ext cx="3733800" cy="914400"/>
            </a:xfrm>
            <a:prstGeom prst="wedgeRoundRectCallout">
              <a:avLst>
                <a:gd name="adj1" fmla="val -60956"/>
                <a:gd name="adj2" fmla="val -59621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57800" y="3523486"/>
              <a:ext cx="370806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Then the data set is said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to be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unimodal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936" y="391180"/>
            <a:ext cx="2659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Example 3-11 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41732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491805"/>
            <a:ext cx="746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109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both occur 5 time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modes are 104 and 109 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53000" y="4800600"/>
            <a:ext cx="3784266" cy="954107"/>
            <a:chOff x="5181600" y="3657600"/>
            <a:chExt cx="3784266" cy="954107"/>
          </a:xfrm>
        </p:grpSpPr>
        <p:sp>
          <p:nvSpPr>
            <p:cNvPr id="8" name="Rounded Rectangular Callout 7"/>
            <p:cNvSpPr/>
            <p:nvPr/>
          </p:nvSpPr>
          <p:spPr>
            <a:xfrm>
              <a:off x="5181600" y="3657600"/>
              <a:ext cx="3733800" cy="914400"/>
            </a:xfrm>
            <a:prstGeom prst="wedgeRoundRectCallout">
              <a:avLst>
                <a:gd name="adj1" fmla="val -48711"/>
                <a:gd name="adj2" fmla="val -11113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3657600"/>
              <a:ext cx="370806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Then the data set is said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to be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bimodal .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76200"/>
            <a:ext cx="4038600" cy="990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Midrange 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283295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midrange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defined as the sum of the lowest and highest values in the data set, divided by 2 . The symbol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used for the midrange.</a:t>
            </a:r>
            <a:endParaRPr lang="en-US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585666"/>
            <a:ext cx="6279905" cy="129113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6858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For example 3-15:</a:t>
            </a:r>
            <a:endParaRPr lang="en-US" sz="3600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905000" y="503238"/>
            <a:ext cx="7086600" cy="868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2 , 3 , 6 ,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 4 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.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Find the midrange ?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1927" y="1600200"/>
            <a:ext cx="4031273" cy="1000125"/>
          </a:xfrm>
          <a:prstGeom prst="rect">
            <a:avLst/>
          </a:prstGeom>
          <a:noFill/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0" y="2865438"/>
            <a:ext cx="3810000" cy="8683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example 3-16: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28600" y="3886200"/>
            <a:ext cx="7086600" cy="8683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18.0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 14.0 ,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34.5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,10 , 11.3 ,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 12.4 10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Find the midrange ?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172075"/>
            <a:ext cx="5785338" cy="10001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52400"/>
            <a:ext cx="49530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Weighted Mean  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2192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weighted mean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variable x by multiplying each value by its corresponding weight and dividing the sum of the products by the sum of the weights.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(not all values are equally represented)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                        are the weights and                    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the values.  </a:t>
            </a:r>
          </a:p>
          <a:p>
            <a:pPr>
              <a:buClr>
                <a:srgbClr val="00B0F0"/>
              </a:buClr>
            </a:pP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067300"/>
            <a:ext cx="2036233" cy="495300"/>
          </a:xfrm>
          <a:prstGeom prst="rect">
            <a:avLst/>
          </a:prstGeom>
          <a:noFill/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029200"/>
            <a:ext cx="2377017" cy="536244"/>
          </a:xfrm>
          <a:prstGeom prst="rect">
            <a:avLst/>
          </a:prstGeom>
          <a:noFill/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075" y="3733800"/>
            <a:ext cx="7908925" cy="1084653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3810000" cy="53340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Example 3-17:</a:t>
            </a:r>
            <a:endParaRPr lang="en-US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76200"/>
            <a:ext cx="9144000" cy="2362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student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received an A in English Composition I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 a C in Introduction to Psychology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 a B in Biology I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 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),and a D in physical Education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2credits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).Assuming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A= 4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B= 3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 = 2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D= 1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and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 = 0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, find the student’s 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grade points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average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562600"/>
            <a:ext cx="5441851" cy="8382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331720"/>
          <a:ext cx="81534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32"/>
                <a:gridCol w="2308268"/>
                <a:gridCol w="27178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Credits (w)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6574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English Composition I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Introduction to Psychology</a:t>
                      </a:r>
                    </a:p>
                    <a:p>
                      <a:pPr algn="ctr"/>
                      <a:endParaRPr kumimoji="0" lang="en-US" sz="20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Biology I</a:t>
                      </a:r>
                    </a:p>
                    <a:p>
                      <a:pPr algn="ctr"/>
                      <a:endParaRPr kumimoji="0" lang="en-US" sz="20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physical Education 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A(4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B(2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C(3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D(1 point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52400"/>
            <a:ext cx="6477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Summary of Measures of Central Tendency 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276600"/>
            <a:ext cx="6477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 and Uses of Central Tendency 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28600" y="1447800"/>
            <a:ext cx="6324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F0"/>
              </a:buClr>
              <a:buSzPct val="104000"/>
              <a:buFont typeface="Wingdings" pitchFamily="2" charset="2"/>
              <a:buChar char="q"/>
              <a:tabLst/>
              <a:defRPr/>
            </a:pPr>
            <a:r>
              <a:rPr kumimoji="0" lang="en-US" sz="3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Have a look to page no. 116</a:t>
            </a:r>
            <a:endParaRPr kumimoji="0" lang="en-US" sz="36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4419600"/>
            <a:ext cx="6324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F0"/>
              </a:buClr>
              <a:buSzPct val="104000"/>
              <a:buFont typeface="Wingdings" pitchFamily="2" charset="2"/>
              <a:buChar char="q"/>
              <a:tabLst/>
              <a:defRPr/>
            </a:pPr>
            <a:r>
              <a:rPr kumimoji="0" lang="en-US" sz="3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Have a look to page no. 116</a:t>
            </a:r>
            <a:endParaRPr kumimoji="0" lang="en-US" sz="360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6400800" cy="889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Distribution Shapes</a:t>
            </a:r>
            <a:r>
              <a:rPr kumimoji="0" lang="en-US" sz="54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5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5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66287" y="3207707"/>
            <a:ext cx="2246066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191599" y="3528574"/>
            <a:ext cx="1604333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95574" y="3729115"/>
            <a:ext cx="1363683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0" y="1524000"/>
            <a:ext cx="4572000" cy="4191000"/>
            <a:chOff x="152400" y="1524000"/>
            <a:chExt cx="4572000" cy="4191000"/>
          </a:xfrm>
        </p:grpSpPr>
        <p:grpSp>
          <p:nvGrpSpPr>
            <p:cNvPr id="13" name="Group 12"/>
            <p:cNvGrpSpPr/>
            <p:nvPr/>
          </p:nvGrpSpPr>
          <p:grpSpPr>
            <a:xfrm>
              <a:off x="476250" y="1524000"/>
              <a:ext cx="3943350" cy="4191000"/>
              <a:chOff x="476250" y="1524000"/>
              <a:chExt cx="3943350" cy="4191000"/>
            </a:xfrm>
          </p:grpSpPr>
          <p:pic>
            <p:nvPicPr>
              <p:cNvPr id="5" name="Picture 7" descr="right_skewed"/>
              <p:cNvPicPr>
                <a:picLocks noChangeAspect="1" noChangeArrowheads="1"/>
              </p:cNvPicPr>
              <p:nvPr/>
            </p:nvPicPr>
            <p:blipFill>
              <a:blip r:embed="rId2">
                <a:lum bright="54000" contrast="59000"/>
              </a:blip>
              <a:srcRect/>
              <a:stretch>
                <a:fillRect/>
              </a:stretch>
            </p:blipFill>
            <p:spPr bwMode="auto">
              <a:xfrm>
                <a:off x="476250" y="2043738"/>
                <a:ext cx="3943350" cy="2368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Rectangle 5"/>
              <p:cNvSpPr/>
              <p:nvPr/>
            </p:nvSpPr>
            <p:spPr>
              <a:xfrm>
                <a:off x="779585" y="1524000"/>
                <a:ext cx="2956105" cy="550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Positively skewed</a:t>
                </a:r>
                <a:endParaRPr lang="en-US" sz="28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79585" y="4411800"/>
                <a:ext cx="889782" cy="388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Mode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426698" y="4411800"/>
                <a:ext cx="1051560" cy="388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Median  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16480" y="4411800"/>
                <a:ext cx="88978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Mean 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685800" y="4876800"/>
                <a:ext cx="3124200" cy="838200"/>
                <a:chOff x="838200" y="5029200"/>
                <a:chExt cx="3124200" cy="838200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838200" y="5029200"/>
                  <a:ext cx="3124200" cy="838200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&gt; MD&gt; D</a:t>
                  </a:r>
                  <a:endPara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12" name="Picture 1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295400" y="5257800"/>
                  <a:ext cx="247650" cy="509059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17" name="Rectangle 16"/>
            <p:cNvSpPr/>
            <p:nvPr/>
          </p:nvSpPr>
          <p:spPr>
            <a:xfrm>
              <a:off x="4403271" y="4384963"/>
              <a:ext cx="321129" cy="415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2400" y="1752600"/>
              <a:ext cx="321129" cy="415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73529" y="4343400"/>
              <a:ext cx="4174671" cy="144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-785338" y="3033588"/>
              <a:ext cx="2563091" cy="1115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767942" y="1524000"/>
            <a:ext cx="4376058" cy="4343400"/>
            <a:chOff x="4708071" y="1524000"/>
            <a:chExt cx="4376058" cy="4343400"/>
          </a:xfrm>
        </p:grpSpPr>
        <p:sp>
          <p:nvSpPr>
            <p:cNvPr id="21" name="Rectangle 20"/>
            <p:cNvSpPr/>
            <p:nvPr/>
          </p:nvSpPr>
          <p:spPr>
            <a:xfrm>
              <a:off x="8763000" y="4495800"/>
              <a:ext cx="321129" cy="415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08071" y="1752600"/>
              <a:ext cx="321129" cy="415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3" name="Picture 8" descr="left_skewed"/>
            <p:cNvPicPr>
              <a:picLocks noChangeAspect="1" noChangeArrowheads="1"/>
            </p:cNvPicPr>
            <p:nvPr/>
          </p:nvPicPr>
          <p:blipFill>
            <a:blip r:embed="rId4">
              <a:lum bright="28000" contrast="52000"/>
            </a:blip>
            <a:srcRect/>
            <a:stretch>
              <a:fillRect/>
            </a:stretch>
          </p:blipFill>
          <p:spPr bwMode="auto">
            <a:xfrm>
              <a:off x="5029200" y="2081212"/>
              <a:ext cx="3733800" cy="2262188"/>
            </a:xfrm>
            <a:prstGeom prst="rect">
              <a:avLst/>
            </a:prstGeom>
            <a:noFill/>
            <a:ln w="9525">
              <a:solidFill>
                <a:srgbClr val="FFFF00">
                  <a:alpha val="22000"/>
                </a:srgbClr>
              </a:solidFill>
              <a:miter lim="800000"/>
              <a:headEnd/>
              <a:tailEnd/>
            </a:ln>
          </p:spPr>
        </p:pic>
        <p:cxnSp>
          <p:nvCxnSpPr>
            <p:cNvPr id="24" name="Straight Connector 23"/>
            <p:cNvCxnSpPr/>
            <p:nvPr/>
          </p:nvCxnSpPr>
          <p:spPr>
            <a:xfrm rot="5400000">
              <a:off x="7029524" y="3219524"/>
              <a:ext cx="2246066" cy="1686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6858843" y="3351958"/>
              <a:ext cx="1828802" cy="1687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6632515" y="3728999"/>
              <a:ext cx="1363683" cy="1686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8077200" y="4343400"/>
              <a:ext cx="889782" cy="3888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Mode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62800" y="4343400"/>
              <a:ext cx="1051560" cy="3888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Median  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00800" y="4343400"/>
              <a:ext cx="8897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Mean 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34000" y="1524000"/>
              <a:ext cx="29225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Negatively skewed</a:t>
              </a:r>
              <a:endParaRPr lang="en-US" sz="28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34000" y="5029200"/>
              <a:ext cx="3124200" cy="838200"/>
              <a:chOff x="838200" y="5029200"/>
              <a:chExt cx="3124200" cy="8382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838200" y="5029200"/>
                <a:ext cx="3124200" cy="8382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&lt; MD&lt; D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33" name="Picture 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95400" y="5257800"/>
                <a:ext cx="247650" cy="509059"/>
              </a:xfrm>
              <a:prstGeom prst="rect">
                <a:avLst/>
              </a:prstGeom>
              <a:noFill/>
            </p:spPr>
          </p:pic>
        </p:grpSp>
        <p:cxnSp>
          <p:nvCxnSpPr>
            <p:cNvPr id="34" name="Straight Arrow Connector 33"/>
            <p:cNvCxnSpPr/>
            <p:nvPr/>
          </p:nvCxnSpPr>
          <p:spPr>
            <a:xfrm>
              <a:off x="5029200" y="4343400"/>
              <a:ext cx="39624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3748212" y="3033588"/>
              <a:ext cx="2563091" cy="1115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 rot="5400000">
            <a:off x="2056606" y="3733800"/>
            <a:ext cx="5181600" cy="1588"/>
          </a:xfrm>
          <a:prstGeom prst="line">
            <a:avLst/>
          </a:prstGeom>
          <a:ln w="158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23924" y="3255790"/>
            <a:ext cx="2246066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027477" y="3544524"/>
            <a:ext cx="1604333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603315" y="3728999"/>
            <a:ext cx="1363683" cy="168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76200"/>
            <a:ext cx="8763000" cy="1041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3-1 Measures of Central Tendency 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25920"/>
            <a:ext cx="8915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statistic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characteristic or measure obtained by using  the data values from a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parameter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characteristic or measure obtained by using all the data values for a specific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population.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ll_shaped"/>
          <p:cNvPicPr>
            <a:picLocks noChangeAspect="1" noChangeArrowheads="1"/>
          </p:cNvPicPr>
          <p:nvPr/>
        </p:nvPicPr>
        <p:blipFill>
          <a:blip r:embed="rId2">
            <a:lum bright="52000" contrast="52000"/>
          </a:blip>
          <a:srcRect/>
          <a:stretch>
            <a:fillRect/>
          </a:stretch>
        </p:blipFill>
        <p:spPr bwMode="auto">
          <a:xfrm>
            <a:off x="1739757" y="1219200"/>
            <a:ext cx="511824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2971800" y="2971800"/>
            <a:ext cx="2590800" cy="158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86200" y="4343400"/>
            <a:ext cx="889782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648200"/>
            <a:ext cx="1051560" cy="38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Median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34618" y="5029200"/>
            <a:ext cx="889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0" y="5486400"/>
            <a:ext cx="3124200" cy="838200"/>
            <a:chOff x="762000" y="5029200"/>
            <a:chExt cx="3124200" cy="838200"/>
          </a:xfrm>
        </p:grpSpPr>
        <p:sp>
          <p:nvSpPr>
            <p:cNvPr id="12" name="Rounded Rectangle 11"/>
            <p:cNvSpPr/>
            <p:nvPr/>
          </p:nvSpPr>
          <p:spPr>
            <a:xfrm>
              <a:off x="762000" y="5029200"/>
              <a:ext cx="3124200" cy="838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 MD = D</a:t>
              </a:r>
              <a:endPara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3000" y="5257800"/>
              <a:ext cx="247650" cy="509059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2362200" y="533400"/>
            <a:ext cx="3592650" cy="5232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Symmetric distribution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828800" y="1295400"/>
            <a:ext cx="1981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 a positively skewed or right skewed distribution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data values fall to the left of the mean ;the tail is to the right . Also the mean is to the right of the median and the mode is to the left of the median.</a:t>
            </a:r>
          </a:p>
          <a:p>
            <a:pPr>
              <a:buSzPct val="100000"/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negatively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skewed or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skewed distribution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data values fall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mean ;the tail is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Also the mean is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median and the mode is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median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SzPct val="100000"/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a symmetric distribution: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values are evenly distribution on both sides of the mean ,when the distribution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unimodal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.T he mean ,median and mode are the same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371600"/>
          <a:ext cx="647700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/>
                <a:gridCol w="4038600"/>
              </a:tblGrid>
              <a:tr h="715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Clr>
                          <a:srgbClr val="00B0F0"/>
                        </a:buClr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5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Median 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Clr>
                          <a:srgbClr val="00B0F0"/>
                        </a:buClr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Arrange the data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Select the middle point 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804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5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Midrange  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5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Weighted Mean   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121650" y="457200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Summary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86201" y="1428750"/>
            <a:ext cx="3498758" cy="4362450"/>
            <a:chOff x="3962400" y="1657350"/>
            <a:chExt cx="3498758" cy="4362450"/>
          </a:xfrm>
        </p:grpSpPr>
        <p:grpSp>
          <p:nvGrpSpPr>
            <p:cNvPr id="12" name="Group 11"/>
            <p:cNvGrpSpPr/>
            <p:nvPr/>
          </p:nvGrpSpPr>
          <p:grpSpPr>
            <a:xfrm>
              <a:off x="3962400" y="3406914"/>
              <a:ext cx="3498758" cy="1088886"/>
              <a:chOff x="3845089" y="2895599"/>
              <a:chExt cx="2432250" cy="108888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845089" y="2895599"/>
                <a:ext cx="119087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unimodal</a:t>
                </a:r>
                <a:endParaRPr lang="en-US" sz="20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16150" y="2895599"/>
                <a:ext cx="136118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,   bimodal</a:t>
                </a:r>
                <a:endParaRPr lang="en-US" sz="20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925121" y="3276599"/>
                <a:ext cx="14088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multimodal</a:t>
                </a:r>
                <a:endParaRPr lang="en-US" sz="20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92649" y="3276599"/>
                <a:ext cx="143613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,   No mode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3379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4648200"/>
              <a:ext cx="1352550" cy="609600"/>
            </a:xfrm>
            <a:prstGeom prst="rect">
              <a:avLst/>
            </a:prstGeom>
            <a:noFill/>
          </p:spPr>
        </p:pic>
        <p:pic>
          <p:nvPicPr>
            <p:cNvPr id="33796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5343525"/>
              <a:ext cx="1219200" cy="676275"/>
            </a:xfrm>
            <a:prstGeom prst="rect">
              <a:avLst/>
            </a:prstGeom>
            <a:noFill/>
          </p:spPr>
        </p:pic>
        <p:pic>
          <p:nvPicPr>
            <p:cNvPr id="33799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14800" y="1676400"/>
              <a:ext cx="914400" cy="638175"/>
            </a:xfrm>
            <a:prstGeom prst="rect">
              <a:avLst/>
            </a:prstGeom>
            <a:noFill/>
          </p:spPr>
        </p:pic>
        <p:pic>
          <p:nvPicPr>
            <p:cNvPr id="33802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1657350"/>
              <a:ext cx="914400" cy="628650"/>
            </a:xfrm>
            <a:prstGeom prst="rect">
              <a:avLst/>
            </a:prstGeom>
            <a:noFill/>
          </p:spPr>
        </p:pic>
        <p:sp>
          <p:nvSpPr>
            <p:cNvPr id="26" name="Rectangle 25"/>
            <p:cNvSpPr/>
            <p:nvPr/>
          </p:nvSpPr>
          <p:spPr>
            <a:xfrm>
              <a:off x="5320226" y="1764268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981200"/>
            <a:ext cx="7620000" cy="8382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Measures of Variation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3657600"/>
            <a:ext cx="8915400" cy="3200400"/>
            <a:chOff x="76200" y="3962400"/>
            <a:chExt cx="8915400" cy="3200400"/>
          </a:xfrm>
        </p:grpSpPr>
        <p:sp>
          <p:nvSpPr>
            <p:cNvPr id="6" name="Rectangle 5"/>
            <p:cNvSpPr/>
            <p:nvPr/>
          </p:nvSpPr>
          <p:spPr>
            <a:xfrm>
              <a:off x="76200" y="6393359"/>
              <a:ext cx="8915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Note</a:t>
              </a:r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This PowerPoint is only a summary and your main source should be the book.</a:t>
              </a:r>
            </a:p>
          </p:txBody>
        </p:sp>
        <p:grpSp>
          <p:nvGrpSpPr>
            <p:cNvPr id="7" name="Group 7"/>
            <p:cNvGrpSpPr/>
            <p:nvPr/>
          </p:nvGrpSpPr>
          <p:grpSpPr>
            <a:xfrm>
              <a:off x="1143000" y="3962400"/>
              <a:ext cx="6019800" cy="1219200"/>
              <a:chOff x="1371600" y="4419600"/>
              <a:chExt cx="6019800" cy="1219200"/>
            </a:xfrm>
          </p:grpSpPr>
          <p:sp>
            <p:nvSpPr>
              <p:cNvPr id="8" name="Subtitle 2"/>
              <p:cNvSpPr txBox="1">
                <a:spLocks/>
              </p:cNvSpPr>
              <p:nvPr/>
            </p:nvSpPr>
            <p:spPr>
              <a:xfrm>
                <a:off x="3429000" y="5209032"/>
                <a:ext cx="2286000" cy="4297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lang="en-US" sz="2800" dirty="0" smtClean="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Lecture (9)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1371600" y="4419600"/>
                <a:ext cx="6019800" cy="990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tabLst/>
                  <a:defRPr/>
                </a:pPr>
                <a:endParaRPr kumimoji="0" lang="ar-SA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Lecturer : FATEN AL-HUSSAIN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5800" y="228600"/>
            <a:ext cx="7620000" cy="83820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3-2 Measures of Variation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" y="1676400"/>
            <a:ext cx="8991600" cy="1981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testing lab wishes to test two experimental brands of outdoor paint to see how long each will last before fading. The testing lab makes 6 gallons of each paint to test. Since different chemical agents are added to each group and only six cans are involved, these two groups constitute two small populations . The results (in months)are shown. Find the mean of each group.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" y="1219200"/>
            <a:ext cx="26670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3-18: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3474720"/>
          <a:ext cx="2971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Brand A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Brand B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1981200" cy="715962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09801"/>
            <a:ext cx="5363222" cy="1066799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28600" y="1219200"/>
            <a:ext cx="49530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mean for brand A is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572000"/>
            <a:ext cx="5363222" cy="1066799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28600" y="3657600"/>
            <a:ext cx="49530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mean for brand B is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76200"/>
            <a:ext cx="1981200" cy="838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2400" y="990600"/>
            <a:ext cx="8458200" cy="1219200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The range 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the highest value minus the lowest value. The symbol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is used of the range .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" y="3429000"/>
            <a:ext cx="8534400" cy="3200400"/>
            <a:chOff x="0" y="2362200"/>
            <a:chExt cx="8534400" cy="3200400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76200" y="2362200"/>
              <a:ext cx="2667000" cy="6858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Example 3-19:</a:t>
              </a:r>
            </a:p>
          </p:txBody>
        </p:sp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2819400"/>
              <a:ext cx="8534400" cy="6858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Find the ranges for the paints in Example 3-18 .</a:t>
              </a: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152400" y="3352800"/>
              <a:ext cx="49530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SzPct val="100000"/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range for brand A is </a:t>
              </a: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0" y="4419600"/>
              <a:ext cx="44958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range for brand B is </a:t>
              </a:r>
            </a:p>
          </p:txBody>
        </p:sp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228600" y="3886200"/>
              <a:ext cx="49530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SzPct val="100000"/>
              </a:pP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R= 60 – 10 = 50 months </a:t>
              </a:r>
            </a:p>
          </p:txBody>
        </p:sp>
        <p:sp>
          <p:nvSpPr>
            <p:cNvPr id="13" name="Subtitle 2"/>
            <p:cNvSpPr txBox="1">
              <a:spLocks/>
            </p:cNvSpPr>
            <p:nvPr/>
          </p:nvSpPr>
          <p:spPr>
            <a:xfrm>
              <a:off x="152400" y="4800600"/>
              <a:ext cx="49530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</a:pP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R= 45 – 25 = 20 months 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990600" y="2514600"/>
            <a:ext cx="6215163" cy="646331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R= highest value – lowest value 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" y="7620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3-20: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9600"/>
            <a:ext cx="91440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salaries for the staff of the XYZ . Manufacturing Co are shown here. Find the range.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828800"/>
          <a:ext cx="5181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Staff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Salary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Owner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$100,000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Manger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Sales representative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workers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18,000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228600" y="5638800"/>
            <a:ext cx="8534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range is R= $100,000- $ 15,000 = $85,000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991600" cy="76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Population Variance and Standard Deviation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066800"/>
            <a:ext cx="9144000" cy="3200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variance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average of the squares of the distance each value is from the mean.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symbol for the population variance is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formula for the population variance is   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886200"/>
            <a:ext cx="91440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standard deviation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square root of the variance The symbol for the population standard deviation is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formula for the population standard deviation is    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981200" y="5105400"/>
            <a:ext cx="4267200" cy="1219200"/>
            <a:chOff x="3429000" y="5105400"/>
            <a:chExt cx="4114800" cy="1098885"/>
          </a:xfrm>
        </p:grpSpPr>
        <p:sp>
          <p:nvSpPr>
            <p:cNvPr id="9" name="Rectangle 8"/>
            <p:cNvSpPr/>
            <p:nvPr/>
          </p:nvSpPr>
          <p:spPr>
            <a:xfrm>
              <a:off x="3429000" y="5105400"/>
              <a:ext cx="4114800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7599" y="5181601"/>
              <a:ext cx="3429001" cy="1022684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/>
          <p:nvPr/>
        </p:nvGrpSpPr>
        <p:grpSpPr>
          <a:xfrm>
            <a:off x="457200" y="2819400"/>
            <a:ext cx="7620000" cy="1006151"/>
            <a:chOff x="457200" y="2819400"/>
            <a:chExt cx="7620000" cy="1006151"/>
          </a:xfrm>
        </p:grpSpPr>
        <p:sp>
          <p:nvSpPr>
            <p:cNvPr id="10" name="Rectangle 9"/>
            <p:cNvSpPr/>
            <p:nvPr/>
          </p:nvSpPr>
          <p:spPr>
            <a:xfrm>
              <a:off x="457200" y="2819400"/>
              <a:ext cx="76200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0" y="2895600"/>
              <a:ext cx="7010400" cy="929951"/>
            </a:xfrm>
            <a:prstGeom prst="rect">
              <a:avLst/>
            </a:prstGeom>
            <a:noFill/>
          </p:spPr>
        </p:pic>
      </p:grp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" y="-7620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3-21: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04800"/>
            <a:ext cx="91440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the variance and standard deviation for the data set for brand A paint in Example 3-18.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41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:Find the mean for the data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Subtract the mean from each data value.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237" y="2514600"/>
            <a:ext cx="7825563" cy="1371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4754880"/>
          <a:ext cx="7315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35 = -25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– 35 = +15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– 35 = +5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– 35 = +25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–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 = -5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– 35 = -15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76200"/>
            <a:ext cx="7696200" cy="990600"/>
            <a:chOff x="914400" y="685800"/>
            <a:chExt cx="6629400" cy="1447800"/>
          </a:xfrm>
        </p:grpSpPr>
        <p:sp>
          <p:nvSpPr>
            <p:cNvPr id="5" name="Rounded Rectangle 4"/>
            <p:cNvSpPr/>
            <p:nvPr/>
          </p:nvSpPr>
          <p:spPr>
            <a:xfrm>
              <a:off x="914400" y="685800"/>
              <a:ext cx="6629400" cy="1447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1066800"/>
              <a:ext cx="5299372" cy="9446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     Measures of Central Tendency</a:t>
              </a:r>
              <a:endParaRPr lang="en-US" sz="36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267200" y="2362200"/>
            <a:ext cx="2362200" cy="762000"/>
          </a:xfrm>
          <a:prstGeom prst="rect">
            <a:avLst/>
          </a:prstGeom>
          <a:noFill/>
          <a:ln w="444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Mode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4191000"/>
            <a:ext cx="3200400" cy="762000"/>
          </a:xfrm>
          <a:prstGeom prst="rect">
            <a:avLst/>
          </a:prstGeom>
          <a:noFill/>
          <a:ln w="444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Midrange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4114800"/>
            <a:ext cx="2895600" cy="762000"/>
          </a:xfrm>
          <a:prstGeom prst="rect">
            <a:avLst/>
          </a:prstGeom>
          <a:noFill/>
          <a:ln w="444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Median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286000"/>
            <a:ext cx="2362200" cy="762000"/>
          </a:xfrm>
          <a:prstGeom prst="rect">
            <a:avLst/>
          </a:prstGeom>
          <a:noFill/>
          <a:ln w="44450" cmpd="sng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Mean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86594" y="1675606"/>
            <a:ext cx="1066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799806" y="1751806"/>
            <a:ext cx="1066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753394" y="2590006"/>
            <a:ext cx="2895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249194" y="2666206"/>
            <a:ext cx="2895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422088"/>
            <a:ext cx="85344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3: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Square each result. 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4: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sum of the squares. 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5: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 the sum by N to get the variance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1750 ÷ 6 = 291.7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7200" y="1219200"/>
            <a:ext cx="7419975" cy="1143000"/>
            <a:chOff x="609600" y="1107888"/>
            <a:chExt cx="7419975" cy="114300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1107888"/>
              <a:ext cx="1704975" cy="381000"/>
            </a:xfrm>
            <a:prstGeom prst="rect">
              <a:avLst/>
            </a:prstGeom>
            <a:noFill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9000" y="1107888"/>
              <a:ext cx="1704975" cy="381000"/>
            </a:xfrm>
            <a:prstGeom prst="rect">
              <a:avLst/>
            </a:prstGeom>
            <a:noFill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96025" y="1107888"/>
              <a:ext cx="1400175" cy="381000"/>
            </a:xfrm>
            <a:prstGeom prst="rect">
              <a:avLst/>
            </a:prstGeom>
            <a:noFill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225" y="1793688"/>
              <a:ext cx="1704975" cy="381000"/>
            </a:xfrm>
            <a:prstGeom prst="rect">
              <a:avLst/>
            </a:prstGeom>
            <a:noFill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0425" y="1869888"/>
              <a:ext cx="1400175" cy="381000"/>
            </a:xfrm>
            <a:prstGeom prst="rect">
              <a:avLst/>
            </a:prstGeom>
            <a:noFill/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24600" y="1869888"/>
              <a:ext cx="1704975" cy="381000"/>
            </a:xfrm>
            <a:prstGeom prst="rect">
              <a:avLst/>
            </a:prstGeom>
            <a:noFill/>
          </p:spPr>
        </p:pic>
      </p:grpSp>
      <p:sp>
        <p:nvSpPr>
          <p:cNvPr id="11" name="Subtitle 2"/>
          <p:cNvSpPr txBox="1">
            <a:spLocks/>
          </p:cNvSpPr>
          <p:nvPr/>
        </p:nvSpPr>
        <p:spPr>
          <a:xfrm>
            <a:off x="304800" y="3581400"/>
            <a:ext cx="7772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625 + 625 + 225 + 25 + 25 +225 = 1750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7831503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Take the square root of the variance to get the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standard deviation .</a:t>
            </a: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standard deviation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helpful to make a table. 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260604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Values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X- µ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(x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µ)</a:t>
                      </a:r>
                      <a:r>
                        <a:rPr lang="en-US" sz="2400" strike="noStrike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strike="noStrike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305800" cy="838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Sample Variance and Standard Deviation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121" y="1143000"/>
            <a:ext cx="8518679" cy="3305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formula for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variance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,denoted by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is </a:t>
            </a: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individual 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= sample mean </a:t>
            </a:r>
          </a:p>
          <a:p>
            <a:pPr>
              <a:lnSpc>
                <a:spcPct val="90000"/>
              </a:lnSpc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sample size    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953000"/>
            <a:ext cx="3581400" cy="130997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981200"/>
            <a:ext cx="7162800" cy="8382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505200"/>
            <a:ext cx="234696" cy="533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2400" y="4267200"/>
            <a:ext cx="82253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standard deviation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sample (denoted by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)is 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733425"/>
            <a:ext cx="8991600" cy="5514975"/>
            <a:chOff x="152400" y="152400"/>
            <a:chExt cx="8991600" cy="5514975"/>
          </a:xfrm>
        </p:grpSpPr>
        <p:sp>
          <p:nvSpPr>
            <p:cNvPr id="5" name="Rectangle 4"/>
            <p:cNvSpPr/>
            <p:nvPr/>
          </p:nvSpPr>
          <p:spPr>
            <a:xfrm>
              <a:off x="6500602" y="680357"/>
              <a:ext cx="2033798" cy="767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variance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2683329"/>
              <a:ext cx="4628644" cy="12790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700768"/>
              <a:ext cx="4628644" cy="12790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324" y="2747282"/>
              <a:ext cx="3994249" cy="1023257"/>
            </a:xfrm>
            <a:prstGeom prst="rect">
              <a:avLst/>
            </a:prstGeom>
            <a:noFill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95717" y="844663"/>
              <a:ext cx="2964711" cy="879362"/>
            </a:xfrm>
            <a:prstGeom prst="rect">
              <a:avLst/>
            </a:prstGeom>
            <a:noFill/>
          </p:spPr>
        </p:pic>
        <p:cxnSp>
          <p:nvCxnSpPr>
            <p:cNvPr id="10" name="Straight Arrow Connector 9"/>
            <p:cNvCxnSpPr/>
            <p:nvPr/>
          </p:nvCxnSpPr>
          <p:spPr>
            <a:xfrm rot="10800000">
              <a:off x="5003575" y="1276350"/>
              <a:ext cx="2103929" cy="133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5003576" y="3386818"/>
              <a:ext cx="2103929" cy="133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195802" y="2555421"/>
              <a:ext cx="2033798" cy="767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standard deviation 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2400" y="4343400"/>
              <a:ext cx="8991600" cy="1255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is not the same as            . </a:t>
              </a:r>
            </a:p>
            <a:p>
              <a:pPr>
                <a:lnSpc>
                  <a:spcPct val="90000"/>
                </a:lnSpc>
                <a:buClr>
                  <a:srgbClr val="00B0F0"/>
                </a:buClr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 he notation        means to square the values first then sum .</a:t>
              </a:r>
            </a:p>
            <a:p>
              <a:pPr>
                <a:lnSpc>
                  <a:spcPct val="90000"/>
                </a:lnSpc>
                <a:buClr>
                  <a:srgbClr val="00B0F0"/>
                </a:buClr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means to sum the values first then square the sum .</a:t>
              </a: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75" y="4267200"/>
              <a:ext cx="581025" cy="514350"/>
            </a:xfrm>
            <a:prstGeom prst="rect">
              <a:avLst/>
            </a:prstGeom>
            <a:noFill/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38375" y="4724400"/>
              <a:ext cx="581025" cy="514350"/>
            </a:xfrm>
            <a:prstGeom prst="rect">
              <a:avLst/>
            </a:prstGeom>
            <a:noFill/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5105400"/>
              <a:ext cx="762000" cy="561975"/>
            </a:xfrm>
            <a:prstGeom prst="rect">
              <a:avLst/>
            </a:prstGeom>
            <a:noFill/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62400" y="4238625"/>
              <a:ext cx="762000" cy="561975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52400" y="152400"/>
              <a:ext cx="8763000" cy="48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shortcut or computational formulas for </a:t>
              </a: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baseline="30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" y="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3-23: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1000"/>
            <a:ext cx="91440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the sample variance and standard deviation for the amount of European auto sales for a sample of 6 years shown .The data are in million dollars.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11.2 , 11.9 , 12.0 , 12.8 , 13.4 , 14.3 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2400" y="2133600"/>
            <a:ext cx="1981200" cy="715962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895600"/>
            <a:ext cx="7620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Find the sum of the values.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05200"/>
            <a:ext cx="7814733" cy="7429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2400" y="4495800"/>
            <a:ext cx="7620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Square the sum of the values.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6736" y="5181600"/>
            <a:ext cx="4695986" cy="914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7620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:Square each value and find the sum .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349" y="685800"/>
            <a:ext cx="7527851" cy="11239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1981200"/>
            <a:ext cx="7620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:Substitute in the formulas and solve .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3505200"/>
            <a:ext cx="3536458" cy="828675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802" y="4426530"/>
            <a:ext cx="2621552" cy="742950"/>
          </a:xfrm>
          <a:prstGeom prst="rect">
            <a:avLst/>
          </a:prstGeom>
          <a:noFill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4003" y="4419600"/>
            <a:ext cx="966998" cy="683205"/>
          </a:xfrm>
          <a:prstGeom prst="rect">
            <a:avLst/>
          </a:prstGeom>
          <a:noFill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5256" y="4510894"/>
            <a:ext cx="1084944" cy="424543"/>
          </a:xfrm>
          <a:prstGeom prst="rect">
            <a:avLst/>
          </a:prstGeom>
          <a:noFill/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714999"/>
            <a:ext cx="2853690" cy="53340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590800"/>
            <a:ext cx="2964711" cy="879362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257800" y="3271157"/>
            <a:ext cx="2033798" cy="767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variance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01490" y="5486400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standard deviation 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486400" y="4038600"/>
            <a:ext cx="533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539492" y="5943598"/>
            <a:ext cx="91439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04800"/>
            <a:ext cx="49530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Coefficient of  Variation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coefficient of  variation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denoted by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Cvar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standard deviation divided by the mean . The result is expressed as a percentage.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For sample                            For populations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4950" y="3413343"/>
            <a:ext cx="2457450" cy="9144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2872" y="3537168"/>
            <a:ext cx="2291328" cy="7905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4937343"/>
            <a:ext cx="87630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coefficient of variation is used to compare standard deviations when the units are different for two variable being compared .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" y="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3-25: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57200"/>
            <a:ext cx="91440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mean of the number of sales of cars over a 3-month period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the standard deviation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The mean commission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$5225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standard deviation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$773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Compare the variations of the two.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2400" y="2362200"/>
            <a:ext cx="1981200" cy="487362"/>
          </a:xfrm>
        </p:spPr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52400" y="2743200"/>
            <a:ext cx="74676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coefficients of variation are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1" y="3352801"/>
            <a:ext cx="6781799" cy="761999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4219576"/>
            <a:ext cx="8279130" cy="713718"/>
          </a:xfrm>
          <a:prstGeom prst="rect">
            <a:avLst/>
          </a:prstGeom>
          <a:noFill/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0" y="5380038"/>
            <a:ext cx="89154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Since the coefficients of variation is larger for commission.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commission are more variable than the sales.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2667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3-25: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1000"/>
            <a:ext cx="91440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mean for the number of pages of sample of women’s fitness magazines is 132 with a variance of 23.The mean for the number of advertisements of sample of women’s fitness magazines is 182 with a variance of 62. Compare the variations.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6200" y="2362200"/>
            <a:ext cx="1981200" cy="563562"/>
          </a:xfrm>
        </p:spPr>
        <p:txBody>
          <a:bodyPr>
            <a:normAutofit fontScale="90000"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76200" y="2819400"/>
            <a:ext cx="74676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coefficients of variation are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505200"/>
            <a:ext cx="6705600" cy="751617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620" y="4271702"/>
            <a:ext cx="8091980" cy="833698"/>
          </a:xfrm>
          <a:prstGeom prst="rect">
            <a:avLst/>
          </a:prstGeom>
          <a:noFill/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228600" y="5456238"/>
            <a:ext cx="8915400" cy="563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Since the coefficients of variation is larger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</a:p>
          <a:p>
            <a:pPr lvl="0">
              <a:spcBef>
                <a:spcPct val="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The number 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are more variable than number of pages.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458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933450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Sample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populations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Variance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Standard Deviation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Cvar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743200"/>
            <a:ext cx="1695450" cy="657225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81400"/>
            <a:ext cx="2543175" cy="942975"/>
          </a:xfrm>
          <a:prstGeom prst="rect">
            <a:avLst/>
          </a:prstGeom>
          <a:noFill/>
        </p:spPr>
      </p:pic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581400"/>
            <a:ext cx="2581275" cy="942975"/>
          </a:xfrm>
          <a:prstGeom prst="rect">
            <a:avLst/>
          </a:prstGeom>
          <a:noFill/>
        </p:spPr>
      </p:pic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667000"/>
            <a:ext cx="1714500" cy="657225"/>
          </a:xfrm>
          <a:prstGeom prst="rect">
            <a:avLst/>
          </a:prstGeom>
          <a:noFill/>
        </p:spPr>
      </p:pic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616302"/>
            <a:ext cx="2133600" cy="793898"/>
          </a:xfrm>
          <a:prstGeom prst="rect">
            <a:avLst/>
          </a:prstGeom>
          <a:noFill/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622299"/>
            <a:ext cx="2062728" cy="711701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3048000" y="496669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Summary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52400"/>
            <a:ext cx="2971800" cy="76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Mean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06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mean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sum of the values divided by the total number of values 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971800"/>
            <a:ext cx="4648200" cy="914399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105400"/>
            <a:ext cx="4928992" cy="99060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228600" y="1905000"/>
            <a:ext cx="8077200" cy="3184743"/>
            <a:chOff x="152400" y="685800"/>
            <a:chExt cx="8077200" cy="3184743"/>
          </a:xfrm>
        </p:grpSpPr>
        <p:sp>
          <p:nvSpPr>
            <p:cNvPr id="6" name="Rectangle 5"/>
            <p:cNvSpPr/>
            <p:nvPr/>
          </p:nvSpPr>
          <p:spPr>
            <a:xfrm>
              <a:off x="152400" y="762000"/>
              <a:ext cx="807720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symbol       represent </a:t>
              </a: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the sample mean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Greek letter </a:t>
              </a:r>
              <a:r>
                <a:rPr lang="en-US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µ (mu)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is used to represent </a:t>
              </a: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the population mean .</a:t>
              </a: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8400" y="685800"/>
              <a:ext cx="268224" cy="609600"/>
            </a:xfrm>
            <a:prstGeom prst="rect">
              <a:avLst/>
            </a:prstGeom>
            <a:noFill/>
          </p:spPr>
        </p:pic>
      </p:grpSp>
      <p:cxnSp>
        <p:nvCxnSpPr>
          <p:cNvPr id="12" name="Straight Arrow Connector 11"/>
          <p:cNvCxnSpPr/>
          <p:nvPr/>
        </p:nvCxnSpPr>
        <p:spPr>
          <a:xfrm>
            <a:off x="5638800" y="3810000"/>
            <a:ext cx="6858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67400" y="5942012"/>
            <a:ext cx="53340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24600" y="3048000"/>
            <a:ext cx="2438400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represent the total number of values in the sample.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5171182"/>
            <a:ext cx="2743200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represent the total number of values in the population 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76200"/>
            <a:ext cx="6553200" cy="11176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empirical(Normal</a:t>
            </a:r>
            <a:r>
              <a:rPr lang="en-US" sz="6000" b="1" u="sng" baseline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)Rule</a:t>
            </a:r>
            <a:endParaRPr kumimoji="0" lang="en-US" sz="60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187708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any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 shaped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distribution.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standard deviation of the mean .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standard deviation of the mean .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99.7%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data values will fall within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standard deviation of the mean .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" y="0"/>
            <a:ext cx="8382000" cy="6553200"/>
            <a:chOff x="685800" y="-152400"/>
            <a:chExt cx="8382000" cy="6553200"/>
          </a:xfrm>
        </p:grpSpPr>
        <p:pic>
          <p:nvPicPr>
            <p:cNvPr id="5" name="Picture 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-152400"/>
              <a:ext cx="8382000" cy="60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AutoShape 1"/>
            <p:cNvCxnSpPr>
              <a:cxnSpLocks noChangeShapeType="1"/>
            </p:cNvCxnSpPr>
            <p:nvPr/>
          </p:nvCxnSpPr>
          <p:spPr bwMode="auto">
            <a:xfrm flipV="1">
              <a:off x="1504950" y="6381750"/>
              <a:ext cx="6496050" cy="19050"/>
            </a:xfrm>
            <a:prstGeom prst="straightConnector1">
              <a:avLst/>
            </a:prstGeom>
            <a:noFill/>
            <a:ln w="34925">
              <a:solidFill>
                <a:srgbClr val="660066"/>
              </a:solidFill>
              <a:round/>
              <a:headEnd type="triangle" w="lg" len="lg"/>
              <a:tailEnd type="triangle" w="lg" len="lg"/>
            </a:ln>
          </p:spPr>
        </p:cxnSp>
        <p:cxnSp>
          <p:nvCxnSpPr>
            <p:cNvPr id="7" name="AutoShape 2"/>
            <p:cNvCxnSpPr>
              <a:cxnSpLocks noChangeShapeType="1"/>
            </p:cNvCxnSpPr>
            <p:nvPr/>
          </p:nvCxnSpPr>
          <p:spPr bwMode="auto">
            <a:xfrm>
              <a:off x="2667000" y="6094412"/>
              <a:ext cx="4191000" cy="1588"/>
            </a:xfrm>
            <a:prstGeom prst="straightConnector1">
              <a:avLst/>
            </a:prstGeom>
            <a:noFill/>
            <a:ln w="34925">
              <a:solidFill>
                <a:srgbClr val="00B050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4114800" y="2495550"/>
              <a:ext cx="1371600" cy="7810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581400" y="1752600"/>
              <a:ext cx="2438400" cy="533400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3048000" y="742950"/>
              <a:ext cx="3505200" cy="857250"/>
            </a:xfrm>
            <a:prstGeom prst="rect">
              <a:avLst/>
            </a:prstGeom>
            <a:noFill/>
            <a:ln w="25400">
              <a:solidFill>
                <a:srgbClr val="66006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31096"/>
            <a:ext cx="1702114" cy="559504"/>
          </a:xfrm>
          <a:prstGeom prst="rect">
            <a:avLst/>
          </a:prstGeom>
          <a:noFill/>
          <a:ln w="31750" cmpd="thinThick">
            <a:solidFill>
              <a:srgbClr val="0070C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52400"/>
            <a:ext cx="8915400" cy="6172200"/>
            <a:chOff x="0" y="-76200"/>
            <a:chExt cx="8915400" cy="6172200"/>
          </a:xfrm>
        </p:grpSpPr>
        <p:grpSp>
          <p:nvGrpSpPr>
            <p:cNvPr id="5" name="Group 40"/>
            <p:cNvGrpSpPr/>
            <p:nvPr/>
          </p:nvGrpSpPr>
          <p:grpSpPr>
            <a:xfrm>
              <a:off x="0" y="-76200"/>
              <a:ext cx="8915400" cy="4221459"/>
              <a:chOff x="0" y="-76200"/>
              <a:chExt cx="8915400" cy="4221459"/>
            </a:xfrm>
          </p:grpSpPr>
          <p:grpSp>
            <p:nvGrpSpPr>
              <p:cNvPr id="15" name="Group 38"/>
              <p:cNvGrpSpPr/>
              <p:nvPr/>
            </p:nvGrpSpPr>
            <p:grpSpPr>
              <a:xfrm>
                <a:off x="0" y="-76200"/>
                <a:ext cx="8534400" cy="2133600"/>
                <a:chOff x="0" y="-76200"/>
                <a:chExt cx="8534400" cy="2133600"/>
              </a:xfrm>
            </p:grpSpPr>
            <p:sp>
              <p:nvSpPr>
                <p:cNvPr id="25" name="Title 1"/>
                <p:cNvSpPr txBox="1">
                  <a:spLocks/>
                </p:cNvSpPr>
                <p:nvPr/>
              </p:nvSpPr>
              <p:spPr>
                <a:xfrm>
                  <a:off x="0" y="-76200"/>
                  <a:ext cx="28194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b="1" dirty="0" smtClean="0">
                      <a:solidFill>
                        <a:srgbClr val="00B050"/>
                      </a:solidFill>
                      <a:latin typeface="Times New Roman" pitchFamily="18" charset="0"/>
                      <a:ea typeface="+mj-ea"/>
                      <a:cs typeface="Times New Roman" pitchFamily="18" charset="0"/>
                    </a:rPr>
                    <a:t>For example : </a:t>
                  </a:r>
                  <a:endParaRPr kumimoji="0" lang="en-US" sz="3200" b="1" i="0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sp>
              <p:nvSpPr>
                <p:cNvPr id="26" name="Subtitle 2"/>
                <p:cNvSpPr txBox="1">
                  <a:spLocks/>
                </p:cNvSpPr>
                <p:nvPr/>
              </p:nvSpPr>
              <p:spPr>
                <a:xfrm>
                  <a:off x="0" y="381000"/>
                  <a:ext cx="7924800" cy="838200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/>
                <a:p>
                  <a:pPr>
                    <a:lnSpc>
                      <a:spcPct val="90000"/>
                    </a:lnSpc>
                    <a:buClr>
                      <a:srgbClr val="660066"/>
                    </a:buClr>
                    <a:buFont typeface="Wingdings" pitchFamily="2" charset="2"/>
                    <a:buChar char="q"/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  = 480   ,  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= 90  ,  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approximately 68%</a:t>
                  </a: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      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  <p:sp>
              <p:nvSpPr>
                <p:cNvPr id="27" name="Title 1"/>
                <p:cNvSpPr txBox="1">
                  <a:spLocks/>
                </p:cNvSpPr>
                <p:nvPr/>
              </p:nvSpPr>
              <p:spPr>
                <a:xfrm>
                  <a:off x="1371600" y="14478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 480 + 1(90)= 570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pic>
              <p:nvPicPr>
                <p:cNvPr id="28" name="Picture 1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7200" y="1447800"/>
                  <a:ext cx="914400" cy="54864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7200" y="914400"/>
                  <a:ext cx="952500" cy="571500"/>
                </a:xfrm>
                <a:prstGeom prst="rect">
                  <a:avLst/>
                </a:prstGeom>
                <a:noFill/>
              </p:spPr>
            </p:pic>
            <p:sp>
              <p:nvSpPr>
                <p:cNvPr id="30" name="Title 1"/>
                <p:cNvSpPr txBox="1">
                  <a:spLocks/>
                </p:cNvSpPr>
                <p:nvPr/>
              </p:nvSpPr>
              <p:spPr>
                <a:xfrm>
                  <a:off x="1371600" y="9144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 480 –1(90)= 390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5181600" y="1066800"/>
                  <a:ext cx="3352800" cy="838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Then the data fall between 570 and 390  </a:t>
                  </a:r>
                  <a:endPara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6" name="Group 39"/>
              <p:cNvGrpSpPr/>
              <p:nvPr/>
            </p:nvGrpSpPr>
            <p:grpSpPr>
              <a:xfrm>
                <a:off x="0" y="1143000"/>
                <a:ext cx="8915400" cy="3002259"/>
                <a:chOff x="0" y="1143000"/>
                <a:chExt cx="8915400" cy="3002259"/>
              </a:xfrm>
            </p:grpSpPr>
            <p:sp>
              <p:nvSpPr>
                <p:cNvPr id="17" name="Title 1"/>
                <p:cNvSpPr txBox="1">
                  <a:spLocks/>
                </p:cNvSpPr>
                <p:nvPr/>
              </p:nvSpPr>
              <p:spPr>
                <a:xfrm>
                  <a:off x="1676400" y="29718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 480 - 2(90) = 300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pic>
              <p:nvPicPr>
                <p:cNvPr id="18" name="Picture 5"/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04800" y="3581400"/>
                  <a:ext cx="1295400" cy="563859"/>
                </a:xfrm>
                <a:prstGeom prst="rect">
                  <a:avLst/>
                </a:prstGeom>
                <a:noFill/>
              </p:spPr>
            </p:pic>
            <p:pic>
              <p:nvPicPr>
                <p:cNvPr id="19" name="Picture 7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45017" y="2971800"/>
                  <a:ext cx="1255183" cy="610630"/>
                </a:xfrm>
                <a:prstGeom prst="rect">
                  <a:avLst/>
                </a:prstGeom>
                <a:noFill/>
              </p:spPr>
            </p:pic>
            <p:sp>
              <p:nvSpPr>
                <p:cNvPr id="20" name="Right Brace 19"/>
                <p:cNvSpPr/>
                <p:nvPr/>
              </p:nvSpPr>
              <p:spPr>
                <a:xfrm>
                  <a:off x="4724400" y="1143000"/>
                  <a:ext cx="457200" cy="685800"/>
                </a:xfrm>
                <a:prstGeom prst="rightBrace">
                  <a:avLst>
                    <a:gd name="adj1" fmla="val 38636"/>
                    <a:gd name="adj2" fmla="val 50000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Subtitle 2"/>
                <p:cNvSpPr txBox="1">
                  <a:spLocks/>
                </p:cNvSpPr>
                <p:nvPr/>
              </p:nvSpPr>
              <p:spPr>
                <a:xfrm>
                  <a:off x="0" y="2438400"/>
                  <a:ext cx="7620000" cy="838200"/>
                </a:xfrm>
                <a:prstGeom prst="rect">
                  <a:avLst/>
                </a:prstGeom>
              </p:spPr>
              <p:txBody>
                <a:bodyPr vert="horz">
                  <a:noAutofit/>
                </a:bodyPr>
                <a:lstStyle/>
                <a:p>
                  <a:pPr>
                    <a:lnSpc>
                      <a:spcPct val="90000"/>
                    </a:lnSpc>
                    <a:buClr>
                      <a:srgbClr val="7030A0"/>
                    </a:buClr>
                    <a:buFont typeface="Wingdings" pitchFamily="2" charset="2"/>
                    <a:buChar char="q"/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  = 480   ,  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= 90  ,  </a:t>
                  </a:r>
                  <a:r>
                    <a:rPr lang="en-US" sz="3200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approximately 95%</a:t>
                  </a: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      </a:t>
                  </a: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</a:p>
              </p:txBody>
            </p:sp>
            <p:sp>
              <p:nvSpPr>
                <p:cNvPr id="22" name="Title 1"/>
                <p:cNvSpPr txBox="1">
                  <a:spLocks/>
                </p:cNvSpPr>
                <p:nvPr/>
              </p:nvSpPr>
              <p:spPr>
                <a:xfrm>
                  <a:off x="1676400" y="35052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 480 + 2(90) = 660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5562600" y="3124200"/>
                  <a:ext cx="3352800" cy="838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Then the data fall between 660 and 300  </a:t>
                  </a:r>
                  <a:endPara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ight Brace 23"/>
                <p:cNvSpPr/>
                <p:nvPr/>
              </p:nvSpPr>
              <p:spPr>
                <a:xfrm>
                  <a:off x="5105400" y="3200400"/>
                  <a:ext cx="457200" cy="685800"/>
                </a:xfrm>
                <a:prstGeom prst="rightBrace">
                  <a:avLst>
                    <a:gd name="adj1" fmla="val 38636"/>
                    <a:gd name="adj2" fmla="val 50000"/>
                  </a:avLst>
                </a:prstGeom>
                <a:ln w="254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41"/>
            <p:cNvGrpSpPr/>
            <p:nvPr/>
          </p:nvGrpSpPr>
          <p:grpSpPr>
            <a:xfrm>
              <a:off x="0" y="4265612"/>
              <a:ext cx="8915400" cy="1830388"/>
              <a:chOff x="0" y="4265612"/>
              <a:chExt cx="8915400" cy="1830388"/>
            </a:xfrm>
          </p:grpSpPr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0" y="4343400"/>
                <a:ext cx="7620000" cy="8382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>
                  <a:lnSpc>
                    <a:spcPct val="90000"/>
                  </a:lnSpc>
                  <a:buClr>
                    <a:srgbClr val="7030A0"/>
                  </a:buClr>
                  <a:buFont typeface="Wingdings" pitchFamily="2" charset="2"/>
                  <a:buChar char="q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= 480   , 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90  , 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approximately 99.7%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</a:t>
                </a:r>
              </a:p>
              <a:p>
                <a:pPr>
                  <a:lnSpc>
                    <a:spcPct val="90000"/>
                  </a:lnSpc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  <p:grpSp>
            <p:nvGrpSpPr>
              <p:cNvPr id="8" name="Group 28"/>
              <p:cNvGrpSpPr/>
              <p:nvPr/>
            </p:nvGrpSpPr>
            <p:grpSpPr>
              <a:xfrm>
                <a:off x="457200" y="4800600"/>
                <a:ext cx="4679949" cy="1295400"/>
                <a:chOff x="2482851" y="5029200"/>
                <a:chExt cx="4679949" cy="1295400"/>
              </a:xfrm>
            </p:grpSpPr>
            <p:pic>
              <p:nvPicPr>
                <p:cNvPr id="11" name="Picture 9"/>
                <p:cNvPicPr>
                  <a:picLocks noChangeAspect="1" noChangeArrowheads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482851" y="5715000"/>
                  <a:ext cx="1174750" cy="5715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" name="Picture 11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514600" y="5105400"/>
                  <a:ext cx="1092200" cy="531341"/>
                </a:xfrm>
                <a:prstGeom prst="rect">
                  <a:avLst/>
                </a:prstGeom>
                <a:noFill/>
              </p:spPr>
            </p:pic>
            <p:sp>
              <p:nvSpPr>
                <p:cNvPr id="13" name="Title 1"/>
                <p:cNvSpPr txBox="1">
                  <a:spLocks/>
                </p:cNvSpPr>
                <p:nvPr/>
              </p:nvSpPr>
              <p:spPr>
                <a:xfrm>
                  <a:off x="3657600" y="57150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=480 - 3(90) = 210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sp>
              <p:nvSpPr>
                <p:cNvPr id="14" name="Title 1"/>
                <p:cNvSpPr txBox="1">
                  <a:spLocks/>
                </p:cNvSpPr>
                <p:nvPr/>
              </p:nvSpPr>
              <p:spPr>
                <a:xfrm>
                  <a:off x="3581400" y="5029200"/>
                  <a:ext cx="3505200" cy="609600"/>
                </a:xfrm>
                <a:prstGeom prst="rect">
                  <a:avLst/>
                </a:prstGeom>
              </p:spPr>
              <p:txBody>
                <a:bodyPr vert="horz" rtlCol="0" anchor="ctr">
                  <a:normAutofit/>
                  <a:scene3d>
                    <a:camera prst="orthographicFront"/>
                    <a:lightRig rig="soft" dir="t"/>
                  </a:scene3d>
                  <a:sp3d prstMaterial="softEdge">
                    <a:bevelT w="25400" h="25400"/>
                  </a:sp3d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3200" dirty="0" smtClean="0">
                      <a:latin typeface="Times New Roman" pitchFamily="18" charset="0"/>
                      <a:ea typeface="+mj-ea"/>
                      <a:cs typeface="Times New Roman" pitchFamily="18" charset="0"/>
                    </a:rPr>
                    <a:t>=480 + 3(90) = 750</a:t>
                  </a:r>
                  <a:endParaRPr kumimoji="0" lang="en-US" sz="3200" i="0" strike="noStrike" kern="1200" cap="none" spc="0" normalizeH="0" baseline="0" noProof="0" dirty="0">
                    <a:ln>
                      <a:noFill/>
                    </a:ln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5334000" y="5029200"/>
                <a:ext cx="3581400" cy="838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Then the data fall between 750 and 210  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52400" y="4265612"/>
                <a:ext cx="838200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" name="Straight Connector 31"/>
          <p:cNvCxnSpPr/>
          <p:nvPr/>
        </p:nvCxnSpPr>
        <p:spPr>
          <a:xfrm>
            <a:off x="152400" y="2436812"/>
            <a:ext cx="8382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4876800" y="5334000"/>
            <a:ext cx="457200" cy="685800"/>
          </a:xfrm>
          <a:prstGeom prst="rightBrace">
            <a:avLst>
              <a:gd name="adj1" fmla="val 38636"/>
              <a:gd name="adj2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425" y="609600"/>
            <a:ext cx="231775" cy="556260"/>
          </a:xfrm>
          <a:prstGeom prst="rect">
            <a:avLst/>
          </a:prstGeom>
          <a:noFill/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667000"/>
            <a:ext cx="231775" cy="556260"/>
          </a:xfrm>
          <a:prstGeom prst="rect">
            <a:avLst/>
          </a:prstGeom>
          <a:noFill/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425" y="4549140"/>
            <a:ext cx="231775" cy="556260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" y="3581400"/>
            <a:ext cx="8915400" cy="3200400"/>
            <a:chOff x="76200" y="3962400"/>
            <a:chExt cx="8915400" cy="3200400"/>
          </a:xfrm>
        </p:grpSpPr>
        <p:sp>
          <p:nvSpPr>
            <p:cNvPr id="5" name="Rectangle 4"/>
            <p:cNvSpPr/>
            <p:nvPr/>
          </p:nvSpPr>
          <p:spPr>
            <a:xfrm>
              <a:off x="76200" y="6393359"/>
              <a:ext cx="8915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Note</a:t>
              </a:r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This PowerPoint is only a summary and your main source should be the book.</a:t>
              </a:r>
            </a:p>
          </p:txBody>
        </p:sp>
        <p:grpSp>
          <p:nvGrpSpPr>
            <p:cNvPr id="6" name="Group 7"/>
            <p:cNvGrpSpPr/>
            <p:nvPr/>
          </p:nvGrpSpPr>
          <p:grpSpPr>
            <a:xfrm>
              <a:off x="1143000" y="3962400"/>
              <a:ext cx="6019800" cy="1219200"/>
              <a:chOff x="1371600" y="4419600"/>
              <a:chExt cx="6019800" cy="1219200"/>
            </a:xfrm>
          </p:grpSpPr>
          <p:sp>
            <p:nvSpPr>
              <p:cNvPr id="7" name="Subtitle 2"/>
              <p:cNvSpPr txBox="1">
                <a:spLocks/>
              </p:cNvSpPr>
              <p:nvPr/>
            </p:nvSpPr>
            <p:spPr>
              <a:xfrm>
                <a:off x="3429000" y="5209032"/>
                <a:ext cx="2286000" cy="4297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lang="en-US" sz="2800" dirty="0" smtClean="0">
                  <a:solidFill>
                    <a:srgbClr val="FF00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Lecture (10)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8" name="Subtitle 2"/>
              <p:cNvSpPr txBox="1">
                <a:spLocks/>
              </p:cNvSpPr>
              <p:nvPr/>
            </p:nvSpPr>
            <p:spPr>
              <a:xfrm>
                <a:off x="1371600" y="4419600"/>
                <a:ext cx="6019800" cy="990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tabLst/>
                  <a:defRPr/>
                </a:pPr>
                <a:endParaRPr kumimoji="0" lang="ar-SA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Lecturer : FATEN AL-HUSSAIN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685800" y="1509485"/>
            <a:ext cx="8029074" cy="1462315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Measures of Position </a:t>
            </a:r>
          </a:p>
          <a:p>
            <a:pPr algn="ctr"/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76200"/>
            <a:ext cx="8382000" cy="4724400"/>
            <a:chOff x="990600" y="838200"/>
            <a:chExt cx="7239000" cy="3147934"/>
          </a:xfrm>
        </p:grpSpPr>
        <p:sp>
          <p:nvSpPr>
            <p:cNvPr id="5" name="Rectangle 4"/>
            <p:cNvSpPr/>
            <p:nvPr/>
          </p:nvSpPr>
          <p:spPr>
            <a:xfrm>
              <a:off x="1295400" y="838200"/>
              <a:ext cx="6934200" cy="974361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5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3-3 Measures of Position </a:t>
              </a:r>
            </a:p>
            <a:p>
              <a:pPr algn="ctr"/>
              <a:endPara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10200" y="3124200"/>
              <a:ext cx="2133600" cy="749508"/>
            </a:xfrm>
            <a:prstGeom prst="rect">
              <a:avLst/>
            </a:prstGeom>
            <a:noFill/>
            <a:ln w="44450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Quartile</a:t>
              </a:r>
              <a:endPara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2861872"/>
              <a:ext cx="3200400" cy="1124262"/>
            </a:xfrm>
            <a:prstGeom prst="rect">
              <a:avLst/>
            </a:prstGeom>
            <a:noFill/>
            <a:ln w="44450" cmpd="sng">
              <a:solidFill>
                <a:srgbClr val="00B0F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Standard score or z score</a:t>
              </a:r>
              <a:endPara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2066938" y="2336422"/>
              <a:ext cx="1049311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5744979" y="2468381"/>
              <a:ext cx="1311642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3509" y="-304800"/>
            <a:ext cx="6324091" cy="1371600"/>
            <a:chOff x="477497" y="736600"/>
            <a:chExt cx="6149803" cy="1778000"/>
          </a:xfrm>
        </p:grpSpPr>
        <p:sp>
          <p:nvSpPr>
            <p:cNvPr id="5" name="Rectangle 4"/>
            <p:cNvSpPr/>
            <p:nvPr/>
          </p:nvSpPr>
          <p:spPr>
            <a:xfrm>
              <a:off x="685800" y="1219200"/>
              <a:ext cx="5867400" cy="1295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7497" y="736600"/>
              <a:ext cx="614980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Standard score or z score</a:t>
              </a:r>
              <a:endPara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219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score or standard score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a value is obtained by subtracting the mean from the value and dividing the result by the standard deviation . The symbol for a standard score is(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The formula is </a:t>
            </a:r>
          </a:p>
          <a:p>
            <a:pPr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the formula is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populations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the formula is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z score represents the number of standard deviations  </a:t>
            </a:r>
          </a:p>
          <a:p>
            <a:pPr>
              <a:buClr>
                <a:srgbClr val="00B0F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that a data value falls above or below the mean . </a:t>
            </a:r>
          </a:p>
          <a:p>
            <a:pPr>
              <a:buClr>
                <a:srgbClr val="00B0F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1498" y="2438400"/>
            <a:ext cx="3403502" cy="885325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802118"/>
            <a:ext cx="1752600" cy="846082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975334"/>
            <a:ext cx="1650365" cy="81586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76200"/>
            <a:ext cx="3048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Example 3-29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04800"/>
            <a:ext cx="9144000" cy="1905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student scored 65 on a calculus test that had a mean of 50 and a standard deviation of 10 ; she scored 30 on a history test with a mean of 25 and a standard deviation of 5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Compare her relative position on the two tests.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7400"/>
            <a:ext cx="2286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2743200"/>
            <a:ext cx="55626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z scores. For calculus is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4191000"/>
            <a:ext cx="55626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z scores. For history is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3276600"/>
            <a:ext cx="4572000" cy="956441"/>
            <a:chOff x="228600" y="3276600"/>
            <a:chExt cx="4572000" cy="956441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3276600"/>
              <a:ext cx="1981200" cy="956441"/>
            </a:xfrm>
            <a:prstGeom prst="rect">
              <a:avLst/>
            </a:prstGeom>
            <a:noFill/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3343275"/>
              <a:ext cx="2514600" cy="771525"/>
            </a:xfrm>
            <a:prstGeom prst="rect">
              <a:avLst/>
            </a:prstGeom>
            <a:noFill/>
          </p:spPr>
        </p:pic>
      </p:grpSp>
      <p:grpSp>
        <p:nvGrpSpPr>
          <p:cNvPr id="12" name="Group 11"/>
          <p:cNvGrpSpPr/>
          <p:nvPr/>
        </p:nvGrpSpPr>
        <p:grpSpPr>
          <a:xfrm>
            <a:off x="381000" y="4724400"/>
            <a:ext cx="4572000" cy="956441"/>
            <a:chOff x="228600" y="4377559"/>
            <a:chExt cx="4572000" cy="956441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" y="4377559"/>
              <a:ext cx="1981200" cy="956441"/>
            </a:xfrm>
            <a:prstGeom prst="rect">
              <a:avLst/>
            </a:prstGeom>
            <a:noFill/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6622" y="4467544"/>
              <a:ext cx="2523978" cy="824415"/>
            </a:xfrm>
            <a:prstGeom prst="rect">
              <a:avLst/>
            </a:prstGeom>
            <a:noFill/>
          </p:spPr>
        </p:pic>
      </p:grpSp>
      <p:sp>
        <p:nvSpPr>
          <p:cNvPr id="15" name="Subtitle 2"/>
          <p:cNvSpPr txBox="1">
            <a:spLocks/>
          </p:cNvSpPr>
          <p:nvPr/>
        </p:nvSpPr>
        <p:spPr>
          <a:xfrm>
            <a:off x="-76200" y="5562600"/>
            <a:ext cx="92202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 relative position in the calculus class is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than</a:t>
            </a:r>
          </a:p>
          <a:p>
            <a:pPr>
              <a:lnSpc>
                <a:spcPct val="90000"/>
              </a:lnSpc>
              <a:buClr>
                <a:srgbClr val="00B0F0"/>
              </a:buClr>
              <a:buSzPct val="100000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her relative position in history class.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76200"/>
            <a:ext cx="8305800" cy="1143000"/>
            <a:chOff x="0" y="-76200"/>
            <a:chExt cx="8305800" cy="11430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0" y="-76200"/>
              <a:ext cx="3048000" cy="6096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Example 3-30 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0" y="304800"/>
              <a:ext cx="8305800" cy="762000"/>
            </a:xfrm>
            <a:prstGeom prst="rect">
              <a:avLst/>
            </a:prstGeom>
          </p:spPr>
          <p:txBody>
            <a:bodyPr vert="horz" rtlCol="0" anchor="ctr">
              <a:norm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Find the z score for each test , and state which is higher . </a:t>
              </a:r>
              <a:endPara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143000"/>
          <a:ext cx="77724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A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X=38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= 40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S=5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Test B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X=94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= 100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S=10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-76200" y="2895600"/>
            <a:ext cx="9372600" cy="3505200"/>
            <a:chOff x="-76200" y="2743200"/>
            <a:chExt cx="9372600" cy="3505200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0" y="2743200"/>
              <a:ext cx="5562600" cy="6096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SzPct val="100000"/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z scores. For test A, </a:t>
              </a: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0" y="4191000"/>
              <a:ext cx="5562600" cy="6096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SzPct val="100000"/>
                <a:buFont typeface="Wingdings" pitchFamily="2" charset="2"/>
                <a:buChar char="§"/>
              </a:pPr>
              <a:r>
                <a:rPr lang="en-US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 z scores. For test B, </a:t>
              </a: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4052" y="3267075"/>
              <a:ext cx="4540348" cy="923925"/>
            </a:xfrm>
            <a:prstGeom prst="rect">
              <a:avLst/>
            </a:prstGeom>
            <a:noFill/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4714875"/>
              <a:ext cx="4695092" cy="847725"/>
            </a:xfrm>
            <a:prstGeom prst="rect">
              <a:avLst/>
            </a:prstGeom>
            <a:noFill/>
          </p:spPr>
        </p:pic>
        <p:sp>
          <p:nvSpPr>
            <p:cNvPr id="13" name="Subtitle 2"/>
            <p:cNvSpPr txBox="1">
              <a:spLocks/>
            </p:cNvSpPr>
            <p:nvPr/>
          </p:nvSpPr>
          <p:spPr>
            <a:xfrm>
              <a:off x="-76200" y="5486400"/>
              <a:ext cx="9372600" cy="762000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>
                <a:lnSpc>
                  <a:spcPct val="90000"/>
                </a:lnSpc>
                <a:buClr>
                  <a:srgbClr val="00B0F0"/>
                </a:buClr>
                <a:buSzPct val="100000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score for test A is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relatively 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higher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than the score for test B.  </a:t>
              </a: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0" y="2133600"/>
            <a:ext cx="2057400" cy="533400"/>
          </a:xfrm>
          <a:prstGeom prst="rect">
            <a:avLst/>
          </a:prstGeom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120140"/>
            <a:ext cx="295275" cy="708660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6325" y="1653540"/>
            <a:ext cx="295275" cy="708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971800" y="-152400"/>
            <a:ext cx="2514600" cy="1066800"/>
            <a:chOff x="1295400" y="1295400"/>
            <a:chExt cx="6553200" cy="2971800"/>
          </a:xfrm>
        </p:grpSpPr>
        <p:grpSp>
          <p:nvGrpSpPr>
            <p:cNvPr id="4" name="Group 3"/>
            <p:cNvGrpSpPr/>
            <p:nvPr/>
          </p:nvGrpSpPr>
          <p:grpSpPr>
            <a:xfrm>
              <a:off x="1295400" y="1295400"/>
              <a:ext cx="6553200" cy="2971800"/>
              <a:chOff x="1295400" y="1295400"/>
              <a:chExt cx="6553200" cy="2971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295400" y="2209800"/>
                <a:ext cx="6553200" cy="2057400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45127" y="1295400"/>
                <a:ext cx="4031873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8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80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8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660235" y="2344271"/>
              <a:ext cx="5791201" cy="707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Quartiles</a:t>
              </a:r>
              <a:endParaRPr lang="en-US" sz="4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1143000"/>
            <a:ext cx="9144000" cy="5262979"/>
            <a:chOff x="0" y="228600"/>
            <a:chExt cx="9144000" cy="5262979"/>
          </a:xfrm>
        </p:grpSpPr>
        <p:sp>
          <p:nvSpPr>
            <p:cNvPr id="10" name="Rectangle 9"/>
            <p:cNvSpPr/>
            <p:nvPr/>
          </p:nvSpPr>
          <p:spPr>
            <a:xfrm>
              <a:off x="0" y="228600"/>
              <a:ext cx="9144000" cy="5262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Quartiles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divide the data set into 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equal groups .</a:t>
              </a: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Clr>
                  <a:srgbClr val="00B0F0"/>
                </a:buClr>
                <a:buFont typeface="Wingdings" pitchFamily="2" charset="2"/>
                <a:buChar char="q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 median is the same as 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.</a:t>
              </a:r>
            </a:p>
            <a:p>
              <a:pPr>
                <a:buClr>
                  <a:srgbClr val="00B0F0"/>
                </a:buClr>
              </a:pP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81842" y="2132772"/>
              <a:ext cx="304800" cy="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8000170" y="2132772"/>
              <a:ext cx="304800" cy="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3413" y="2133600"/>
              <a:ext cx="751998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285170" y="2132771"/>
              <a:ext cx="304800" cy="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190170" y="2132771"/>
              <a:ext cx="304800" cy="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173030" y="2132771"/>
              <a:ext cx="304800" cy="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08177" y="990600"/>
              <a:ext cx="1034823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Smallest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data value 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72400" y="990600"/>
              <a:ext cx="1034823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largest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data value 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19800" y="1371600"/>
              <a:ext cx="716416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07984" y="1295400"/>
              <a:ext cx="716416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33600" y="1295400"/>
              <a:ext cx="716416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90600" y="17526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17526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53000" y="17526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10400" y="17526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533401" y="2743200"/>
              <a:ext cx="1904999" cy="1589"/>
            </a:xfrm>
            <a:prstGeom prst="straightConnector1">
              <a:avLst/>
            </a:prstGeom>
            <a:ln w="19050">
              <a:solidFill>
                <a:srgbClr val="66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533400" y="3351212"/>
              <a:ext cx="3810000" cy="1589"/>
            </a:xfrm>
            <a:prstGeom prst="straightConnector1">
              <a:avLst/>
            </a:prstGeom>
            <a:ln w="19050">
              <a:solidFill>
                <a:srgbClr val="66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533400" y="3884612"/>
              <a:ext cx="5791200" cy="1589"/>
            </a:xfrm>
            <a:prstGeom prst="straightConnector1">
              <a:avLst/>
            </a:prstGeom>
            <a:ln w="19050">
              <a:solidFill>
                <a:srgbClr val="66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248297" y="2552303"/>
              <a:ext cx="381000" cy="794"/>
            </a:xfrm>
            <a:prstGeom prst="line">
              <a:avLst/>
            </a:prstGeom>
            <a:ln w="190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848894" y="2856706"/>
              <a:ext cx="990600" cy="1588"/>
            </a:xfrm>
            <a:prstGeom prst="line">
              <a:avLst/>
            </a:prstGeom>
            <a:ln w="190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563394" y="3123406"/>
              <a:ext cx="1524000" cy="1588"/>
            </a:xfrm>
            <a:prstGeom prst="line">
              <a:avLst/>
            </a:prstGeom>
            <a:ln w="1905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143000" y="23622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25%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000" y="29718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50%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00600" y="35052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75%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495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Finding Data Values Corresponding to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3  .</a:t>
            </a:r>
          </a:p>
          <a:p>
            <a:pPr>
              <a:buNone/>
            </a:pPr>
            <a:endParaRPr lang="en-US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 the data in order from lowest to highest 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median of the data values .This is the value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median of the data values that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 below Q</a:t>
            </a:r>
            <a:r>
              <a:rPr lang="en-US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.This is the value for Q</a:t>
            </a:r>
            <a:r>
              <a:rPr lang="en-US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median of the data values that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 above Q</a:t>
            </a:r>
            <a:r>
              <a:rPr lang="en-US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.This is the value for Q</a:t>
            </a:r>
            <a:r>
              <a:rPr lang="en-US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114800" cy="7620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Procedure Table</a:t>
            </a:r>
            <a:endParaRPr lang="en-US" sz="4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3124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3-1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data represent the number of days off per year for a sample of individuals selected from nine different countries . Find the mean.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20 , 26 , 40 , 36 , 23 , 42 , 32 , 24 , 30 </a:t>
            </a:r>
            <a:endParaRPr lang="en-US" sz="3200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514" y="4191000"/>
            <a:ext cx="8926286" cy="13017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34391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8305800" cy="1905000"/>
            <a:chOff x="0" y="-76200"/>
            <a:chExt cx="8305800" cy="1905000"/>
          </a:xfrm>
        </p:grpSpPr>
        <p:grpSp>
          <p:nvGrpSpPr>
            <p:cNvPr id="5" name="Group 14"/>
            <p:cNvGrpSpPr/>
            <p:nvPr/>
          </p:nvGrpSpPr>
          <p:grpSpPr>
            <a:xfrm>
              <a:off x="0" y="-76200"/>
              <a:ext cx="8305800" cy="1676400"/>
              <a:chOff x="0" y="-76200"/>
              <a:chExt cx="8305800" cy="1676400"/>
            </a:xfrm>
          </p:grpSpPr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0" y="-76200"/>
                <a:ext cx="3048000" cy="6096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 smtClean="0">
                    <a:solidFill>
                      <a:srgbClr val="00B05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Example 3-36 : </a:t>
                </a:r>
                <a:endParaRPr kumimoji="0" lang="en-US" sz="3200" b="1" i="0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0" y="152400"/>
                <a:ext cx="8305800" cy="14478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Find Q</a:t>
                </a:r>
                <a:r>
                  <a:rPr lang="en-US" sz="2800" baseline="-250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,Q</a:t>
                </a:r>
                <a:r>
                  <a:rPr lang="en-US" sz="2800" baseline="-250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2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and Q</a:t>
                </a:r>
                <a:r>
                  <a:rPr lang="en-US" sz="2800" baseline="-250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3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for the data set </a:t>
                </a:r>
                <a:endParaRPr lang="en-US" sz="2800" dirty="0" smtClean="0">
                  <a:solidFill>
                    <a:srgbClr val="6633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6633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                    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15 , 13 , 6 , 5 , 12 , 50 , 22 , 18 . </a:t>
                </a:r>
                <a:endParaRPr kumimoji="0" lang="en-US" sz="2800" i="0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sp>
          <p:nvSpPr>
            <p:cNvPr id="6" name="Title 1"/>
            <p:cNvSpPr txBox="1">
              <a:spLocks/>
            </p:cNvSpPr>
            <p:nvPr/>
          </p:nvSpPr>
          <p:spPr>
            <a:xfrm>
              <a:off x="76200" y="1371600"/>
              <a:ext cx="2133600" cy="457200"/>
            </a:xfrm>
            <a:prstGeom prst="rect">
              <a:avLst/>
            </a:prstGeom>
          </p:spPr>
          <p:txBody>
            <a:bodyPr vert="horz" rtlCol="0" anchor="ctr">
              <a:normAutofit fontScale="92500" lnSpcReduction="200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Solution: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76200" y="19812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1: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Arrange the data in order from lowest to highest 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590800"/>
            <a:ext cx="5105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5 , 6 , 12 , 13 , 15 , 18 , 22 , 50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200" y="3255642"/>
            <a:ext cx="6553200" cy="2383158"/>
            <a:chOff x="76200" y="3362980"/>
            <a:chExt cx="6553200" cy="2383158"/>
          </a:xfrm>
        </p:grpSpPr>
        <p:sp>
          <p:nvSpPr>
            <p:cNvPr id="11" name="Rectangle 10"/>
            <p:cNvSpPr/>
            <p:nvPr/>
          </p:nvSpPr>
          <p:spPr>
            <a:xfrm>
              <a:off x="76200" y="3362980"/>
              <a:ext cx="5486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Step 2:</a:t>
              </a:r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Find the median (Q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1524000" y="3901769"/>
              <a:ext cx="5105400" cy="609600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latin typeface="Times New Roman" pitchFamily="18" charset="0"/>
                  <a:ea typeface="+mj-ea"/>
                  <a:cs typeface="Times New Roman" pitchFamily="18" charset="0"/>
                </a:rPr>
                <a:t> 5 , 6 , 12 , 13 , 15 , 18 , 22 , 50 </a:t>
              </a:r>
              <a:endParaRPr kumimoji="0" lang="en-US" sz="2800" i="0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48000" y="4435169"/>
              <a:ext cx="989373" cy="1310969"/>
              <a:chOff x="2362198" y="2320363"/>
              <a:chExt cx="1207973" cy="2495375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2667794" y="2776769"/>
                <a:ext cx="914400" cy="1588"/>
              </a:xfrm>
              <a:prstGeom prst="straightConnector1">
                <a:avLst/>
              </a:prstGeom>
              <a:ln w="476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2362198" y="3233970"/>
                <a:ext cx="1207973" cy="1581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MD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Q</a:t>
                </a:r>
                <a:r>
                  <a:rPr lang="en-US" sz="2400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 baseline="-25000" dirty="0">
                  <a:solidFill>
                    <a:srgbClr val="FF0000"/>
                  </a:solidFill>
                </a:endParaRPr>
              </a:p>
            </p:txBody>
          </p:sp>
        </p:grpSp>
      </p:grp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638800"/>
            <a:ext cx="2667000" cy="67221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52400"/>
            <a:ext cx="3048000" cy="7682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1143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less than 14 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19400" y="1752600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76600" y="2286001"/>
            <a:ext cx="817853" cy="805163"/>
            <a:chOff x="2362196" y="3886200"/>
            <a:chExt cx="1224480" cy="214150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362196" y="4799807"/>
              <a:ext cx="1224480" cy="12278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124200"/>
            <a:ext cx="2209800" cy="75998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52400" y="3886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greater than 14 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895600" y="4343400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15 , 18 , 22 , 50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7600" y="4876800"/>
            <a:ext cx="817853" cy="736033"/>
            <a:chOff x="2362196" y="3886200"/>
            <a:chExt cx="1350288" cy="2450882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362196" y="4799805"/>
              <a:ext cx="1350288" cy="1537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629275"/>
            <a:ext cx="2599445" cy="77152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3: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less than 14 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19400" y="687816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5 , 6 , 12 , 13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76600" y="1221217"/>
            <a:ext cx="817853" cy="805163"/>
            <a:chOff x="2362196" y="3886200"/>
            <a:chExt cx="1224480" cy="2141504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362196" y="4799807"/>
              <a:ext cx="1224480" cy="12278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059416"/>
            <a:ext cx="2209800" cy="75998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35814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 4: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median of the data values greater than 14 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95600" y="4038600"/>
            <a:ext cx="2514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15 , 18 , 22 , 50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57600" y="4572000"/>
            <a:ext cx="817853" cy="736033"/>
            <a:chOff x="2362196" y="3886200"/>
            <a:chExt cx="1350288" cy="2450882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2667794" y="4342606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362196" y="4799805"/>
              <a:ext cx="1350288" cy="1537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Q</a:t>
              </a:r>
              <a:r>
                <a:rPr lang="en-US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aseline="-25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324475"/>
            <a:ext cx="2599445" cy="77152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-304800"/>
            <a:ext cx="2667000" cy="1295400"/>
            <a:chOff x="1295400" y="563880"/>
            <a:chExt cx="5334000" cy="3497580"/>
          </a:xfrm>
        </p:grpSpPr>
        <p:sp>
          <p:nvSpPr>
            <p:cNvPr id="5" name="Rectangle 4"/>
            <p:cNvSpPr/>
            <p:nvPr/>
          </p:nvSpPr>
          <p:spPr>
            <a:xfrm>
              <a:off x="1295400" y="2209800"/>
              <a:ext cx="5334000" cy="185166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563880"/>
              <a:ext cx="4031874" cy="1323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0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Outliers </a:t>
              </a:r>
              <a:endPara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1085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outlier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 extremely high or an extremely low data value when compare with the rest of the data values .</a:t>
            </a:r>
          </a:p>
          <a:p>
            <a:pPr>
              <a:buClr>
                <a:srgbClr val="00B0F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981200"/>
            <a:ext cx="3124200" cy="762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Procedure Table</a:t>
            </a:r>
            <a:endParaRPr lang="en-US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2667000"/>
            <a:ext cx="5334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Procedure for Identify</a:t>
            </a:r>
            <a:r>
              <a:rPr lang="en-US" sz="2800" baseline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ing</a:t>
            </a: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Outliers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89916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Arrange the data in order and find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interquartile range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Multiply the IQR by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Subtract the value obtained in step 3 form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add the value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the data set for any data value that is smaller than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-1.5(IQR)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or larger than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+1.5(IQR).</a:t>
            </a:r>
          </a:p>
          <a:p>
            <a:pPr>
              <a:buNone/>
            </a:pPr>
            <a:endParaRPr lang="en-US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76200"/>
            <a:ext cx="8305800" cy="2514600"/>
            <a:chOff x="0" y="-76200"/>
            <a:chExt cx="8305800" cy="2514600"/>
          </a:xfrm>
        </p:grpSpPr>
        <p:grpSp>
          <p:nvGrpSpPr>
            <p:cNvPr id="5" name="Group 14"/>
            <p:cNvGrpSpPr/>
            <p:nvPr/>
          </p:nvGrpSpPr>
          <p:grpSpPr>
            <a:xfrm>
              <a:off x="0" y="-76200"/>
              <a:ext cx="8305800" cy="2133600"/>
              <a:chOff x="0" y="-76200"/>
              <a:chExt cx="8305800" cy="2133600"/>
            </a:xfrm>
          </p:grpSpPr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0" y="-76200"/>
                <a:ext cx="3048000" cy="6096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 smtClean="0">
                    <a:solidFill>
                      <a:srgbClr val="00B05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Example 3-36 : </a:t>
                </a:r>
                <a:endParaRPr kumimoji="0" lang="en-US" sz="3200" b="1" i="0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0" y="609600"/>
                <a:ext cx="8305800" cy="1447800"/>
              </a:xfrm>
              <a:prstGeom prst="rect">
                <a:avLst/>
              </a:prstGeom>
            </p:spPr>
            <p:txBody>
              <a:bodyPr vert="horz" rtlCol="0" anchor="ctr">
                <a:normAutofit/>
                <a:scene3d>
                  <a:camera prst="orthographicFront"/>
                  <a:lightRig rig="soft" dir="t"/>
                </a:scene3d>
                <a:sp3d prstMaterial="softEdge">
                  <a:bevelT w="25400" h="25400"/>
                </a:sp3d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Check  the following data set for outliers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800" dirty="0" smtClean="0">
                  <a:solidFill>
                    <a:srgbClr val="C00000"/>
                  </a:solidFill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                      15 , 13 , 6 , 5 , 12 , 50 , 22 , 18 . </a:t>
                </a:r>
                <a:endParaRPr kumimoji="0" lang="en-US" sz="2800" i="0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sp>
          <p:nvSpPr>
            <p:cNvPr id="6" name="Title 1"/>
            <p:cNvSpPr txBox="1">
              <a:spLocks/>
            </p:cNvSpPr>
            <p:nvPr/>
          </p:nvSpPr>
          <p:spPr>
            <a:xfrm>
              <a:off x="76200" y="1981200"/>
              <a:ext cx="2133600" cy="457200"/>
            </a:xfrm>
            <a:prstGeom prst="rect">
              <a:avLst/>
            </a:prstGeom>
          </p:spPr>
          <p:txBody>
            <a:bodyPr vert="horz" rtlCol="0" anchor="ctr">
              <a:normAutofit fontScale="92500" lnSpcReduction="200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solidFill>
                    <a:srgbClr val="00B050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 Solution: </a:t>
              </a:r>
              <a:endPara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52400" y="24384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Arrange the data in order and find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31242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was done in example 3-36 ;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9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404878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interquartile range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48768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IQR=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20 – 9 = 11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939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Multiply the IQR by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1.5 .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762000"/>
            <a:ext cx="2409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1.5(11) = 16.5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4: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Subtract the value obtained in step 3 form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add the value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971800"/>
            <a:ext cx="224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9-16.5 = -7.5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895" y="2895600"/>
            <a:ext cx="2832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 + 16.5 = 36.5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39624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5: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the data set for any data value that fall outside the interval from -7.5 to 36.5 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as the value 50 is outside this interval so it can be considered an outlier.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76200"/>
            <a:ext cx="4038600" cy="1219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2057400" y="0"/>
            <a:ext cx="441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Exploratory Data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Analysis (EDA)</a:t>
            </a:r>
            <a:endParaRPr lang="ar-SA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105399"/>
          </a:xfrm>
        </p:spPr>
        <p:txBody>
          <a:bodyPr>
            <a:normAutofit/>
          </a:bodyPr>
          <a:lstStyle/>
          <a:p>
            <a:pPr algn="l" rtl="0">
              <a:buSzPct val="100000"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five –Number Summary 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1-lowest value of the data set 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2-Q1.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3-the median(MD) Q2.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4-Q3.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5-the highest value of the data set .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SzPct val="100000"/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Box plot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used to graphically represent the data set 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4495800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five -Number summary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horizontal axis with a scale such that it includes the maximum and minimum data value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box whose vertical sides go through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,and draw a vertical line though the median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Draw a line from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 value to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side of the box and line from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data value to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side of the box.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" y="4038584"/>
            <a:ext cx="7162800" cy="1676416"/>
            <a:chOff x="1981200" y="4495800"/>
            <a:chExt cx="7162800" cy="1676416"/>
          </a:xfrm>
        </p:grpSpPr>
        <p:grpSp>
          <p:nvGrpSpPr>
            <p:cNvPr id="6" name="Group 21"/>
            <p:cNvGrpSpPr/>
            <p:nvPr/>
          </p:nvGrpSpPr>
          <p:grpSpPr>
            <a:xfrm>
              <a:off x="3661860" y="5029200"/>
              <a:ext cx="4643942" cy="1143016"/>
              <a:chOff x="3280858" y="4952992"/>
              <a:chExt cx="4643942" cy="1143016"/>
            </a:xfrm>
          </p:grpSpPr>
          <p:grpSp>
            <p:nvGrpSpPr>
              <p:cNvPr id="14" name="Group 20"/>
              <p:cNvGrpSpPr/>
              <p:nvPr/>
            </p:nvGrpSpPr>
            <p:grpSpPr>
              <a:xfrm>
                <a:off x="3280858" y="4953000"/>
                <a:ext cx="4643942" cy="1143008"/>
                <a:chOff x="3280858" y="4952992"/>
                <a:chExt cx="4643942" cy="1143008"/>
              </a:xfrm>
            </p:grpSpPr>
            <p:sp>
              <p:nvSpPr>
                <p:cNvPr id="16" name="مستطيل 36"/>
                <p:cNvSpPr/>
                <p:nvPr/>
              </p:nvSpPr>
              <p:spPr>
                <a:xfrm>
                  <a:off x="3941726" y="4952992"/>
                  <a:ext cx="2179453" cy="114300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/>
                </a:p>
              </p:txBody>
            </p:sp>
            <p:grpSp>
              <p:nvGrpSpPr>
                <p:cNvPr id="17" name="Group 13"/>
                <p:cNvGrpSpPr/>
                <p:nvPr/>
              </p:nvGrpSpPr>
              <p:grpSpPr>
                <a:xfrm>
                  <a:off x="6121180" y="5445435"/>
                  <a:ext cx="1803620" cy="117157"/>
                  <a:chOff x="6186510" y="5521643"/>
                  <a:chExt cx="2660353" cy="117157"/>
                </a:xfrm>
              </p:grpSpPr>
              <p:cxnSp>
                <p:nvCxnSpPr>
                  <p:cNvPr id="21" name="رابط مستقيم 46"/>
                  <p:cNvCxnSpPr>
                    <a:stCxn id="16" idx="3"/>
                  </p:cNvCxnSpPr>
                  <p:nvPr/>
                </p:nvCxnSpPr>
                <p:spPr>
                  <a:xfrm>
                    <a:off x="6186510" y="5600704"/>
                    <a:ext cx="2643206" cy="1588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شكل بيضاوي 54"/>
                  <p:cNvSpPr/>
                  <p:nvPr/>
                </p:nvSpPr>
                <p:spPr>
                  <a:xfrm>
                    <a:off x="8729706" y="5521643"/>
                    <a:ext cx="117157" cy="117157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/>
                  </a:p>
                </p:txBody>
              </p:sp>
            </p:grpSp>
            <p:cxnSp>
              <p:nvCxnSpPr>
                <p:cNvPr id="19" name="رابط مستقيم 46"/>
                <p:cNvCxnSpPr/>
                <p:nvPr/>
              </p:nvCxnSpPr>
              <p:spPr>
                <a:xfrm rot="10800000">
                  <a:off x="3280858" y="5532789"/>
                  <a:ext cx="656362" cy="206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رابط مستقيم 41"/>
              <p:cNvCxnSpPr/>
              <p:nvPr/>
            </p:nvCxnSpPr>
            <p:spPr>
              <a:xfrm rot="5400000">
                <a:off x="4504534" y="5523620"/>
                <a:ext cx="1142214" cy="95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3962400" y="4505980"/>
              <a:ext cx="5645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67311" y="4495800"/>
              <a:ext cx="5645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34111" y="4495800"/>
              <a:ext cx="5645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8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30722" y="4953000"/>
              <a:ext cx="180787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minimum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4800600"/>
              <a:ext cx="16385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maximum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5257800"/>
              <a:ext cx="1981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lowest value 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252135" y="5162490"/>
              <a:ext cx="1891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highest value 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14400" y="5791200"/>
            <a:ext cx="7010400" cy="690265"/>
            <a:chOff x="2209800" y="5867400"/>
            <a:chExt cx="7010400" cy="690265"/>
          </a:xfrm>
        </p:grpSpPr>
        <p:grpSp>
          <p:nvGrpSpPr>
            <p:cNvPr id="23" name="Group 22"/>
            <p:cNvGrpSpPr/>
            <p:nvPr/>
          </p:nvGrpSpPr>
          <p:grpSpPr>
            <a:xfrm>
              <a:off x="2359818" y="5867400"/>
              <a:ext cx="6707982" cy="304800"/>
              <a:chOff x="1827212" y="6019800"/>
              <a:chExt cx="6707982" cy="304800"/>
            </a:xfrm>
          </p:grpSpPr>
          <p:grpSp>
            <p:nvGrpSpPr>
              <p:cNvPr id="24" name="Group 29"/>
              <p:cNvGrpSpPr/>
              <p:nvPr/>
            </p:nvGrpSpPr>
            <p:grpSpPr>
              <a:xfrm>
                <a:off x="1828800" y="6020757"/>
                <a:ext cx="6705600" cy="304826"/>
                <a:chOff x="500034" y="5257800"/>
                <a:chExt cx="7929618" cy="142876"/>
              </a:xfrm>
            </p:grpSpPr>
            <p:cxnSp>
              <p:nvCxnSpPr>
                <p:cNvPr id="27" name="رابط مستقيم 6"/>
                <p:cNvCxnSpPr/>
                <p:nvPr/>
              </p:nvCxnSpPr>
              <p:spPr>
                <a:xfrm>
                  <a:off x="500034" y="5322888"/>
                  <a:ext cx="7929618" cy="1588"/>
                </a:xfrm>
                <a:prstGeom prst="line">
                  <a:avLst/>
                </a:prstGeom>
                <a:ln w="952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رابط مستقيم 16"/>
                <p:cNvCxnSpPr/>
                <p:nvPr/>
              </p:nvCxnSpPr>
              <p:spPr>
                <a:xfrm rot="5400000">
                  <a:off x="1858150" y="5328444"/>
                  <a:ext cx="142082" cy="794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رابط مستقيم 20"/>
                <p:cNvCxnSpPr/>
                <p:nvPr/>
              </p:nvCxnSpPr>
              <p:spPr>
                <a:xfrm rot="5400000">
                  <a:off x="3357554" y="5328444"/>
                  <a:ext cx="142876" cy="158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رابط مستقيم 22"/>
                <p:cNvCxnSpPr/>
                <p:nvPr/>
              </p:nvCxnSpPr>
              <p:spPr>
                <a:xfrm rot="5400000">
                  <a:off x="5001422" y="5328444"/>
                  <a:ext cx="142082" cy="794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رابط مستقيم 24"/>
                <p:cNvCxnSpPr/>
                <p:nvPr/>
              </p:nvCxnSpPr>
              <p:spPr>
                <a:xfrm rot="5400000">
                  <a:off x="6715140" y="5328444"/>
                  <a:ext cx="142876" cy="1588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رابط مستقيم 4"/>
              <p:cNvCxnSpPr/>
              <p:nvPr/>
            </p:nvCxnSpPr>
            <p:spPr>
              <a:xfrm rot="5400000">
                <a:off x="1720849" y="6126163"/>
                <a:ext cx="214314" cy="1588"/>
              </a:xfrm>
              <a:prstGeom prst="line">
                <a:avLst/>
              </a:prstGeom>
              <a:ln w="19050" cmpd="sng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رابط مستقيم 8"/>
              <p:cNvCxnSpPr/>
              <p:nvPr/>
            </p:nvCxnSpPr>
            <p:spPr>
              <a:xfrm rot="5400000">
                <a:off x="8427243" y="6140449"/>
                <a:ext cx="215108" cy="794"/>
              </a:xfrm>
              <a:prstGeom prst="line">
                <a:avLst/>
              </a:prstGeom>
              <a:ln w="19050" cmpd="sng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31"/>
            <p:cNvSpPr/>
            <p:nvPr/>
          </p:nvSpPr>
          <p:spPr>
            <a:xfrm>
              <a:off x="2209800" y="6096000"/>
              <a:ext cx="457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52800" y="6096000"/>
              <a:ext cx="685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20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72000" y="6096000"/>
              <a:ext cx="685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40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19800" y="6096000"/>
              <a:ext cx="685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US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91400" y="6096000"/>
              <a:ext cx="685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80</a:t>
              </a:r>
              <a:endParaRPr lang="en-US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534400" y="6096000"/>
              <a:ext cx="685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en-US" sz="2400" dirty="0"/>
            </a:p>
          </p:txBody>
        </p:sp>
      </p:grpSp>
      <p:sp>
        <p:nvSpPr>
          <p:cNvPr id="39" name="عنوان 1"/>
          <p:cNvSpPr>
            <a:spLocks noGrp="1"/>
          </p:cNvSpPr>
          <p:nvPr>
            <p:ph type="title"/>
          </p:nvPr>
        </p:nvSpPr>
        <p:spPr>
          <a:xfrm>
            <a:off x="1066800" y="-533400"/>
            <a:ext cx="7620000" cy="10668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Procedure for constructing a </a:t>
            </a:r>
            <a:r>
              <a:rPr lang="en-US" sz="3200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boxplot</a:t>
            </a:r>
            <a:endParaRPr lang="ar-SA" sz="3200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شكل بيضاوي 54"/>
          <p:cNvSpPr/>
          <p:nvPr/>
        </p:nvSpPr>
        <p:spPr>
          <a:xfrm>
            <a:off x="2358972" y="5105400"/>
            <a:ext cx="79428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Rectangle 4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001000" cy="1371600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1048062"/>
                <a:gridCol w="1048062"/>
                <a:gridCol w="1048062"/>
                <a:gridCol w="896219"/>
                <a:gridCol w="816411"/>
                <a:gridCol w="1048062"/>
                <a:gridCol w="1079339"/>
                <a:gridCol w="1016783"/>
              </a:tblGrid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Cheese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substitute             </a:t>
                      </a:r>
                      <a:endParaRPr lang="ar-S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Real cheese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endParaRPr lang="ar-SA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ar-S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200" y="76200"/>
            <a:ext cx="3048000" cy="60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Example 3-39 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2971800"/>
            <a:ext cx="2133600" cy="4572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Solution: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3622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Compare the distributions using Box Plot s?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468231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Step1: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Find 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,MD,Q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Real cheese data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40  , 45   , 90  , 180   , 220   , 240  , 310   , 420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Q1              MD               Q3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رابط كسهم مستقيم 25"/>
          <p:cNvCxnSpPr/>
          <p:nvPr/>
        </p:nvCxnSpPr>
        <p:spPr>
          <a:xfrm rot="5400000" flipH="1" flipV="1">
            <a:off x="2401094" y="5219700"/>
            <a:ext cx="837406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رابط كسهم مستقيم 31"/>
          <p:cNvCxnSpPr/>
          <p:nvPr/>
        </p:nvCxnSpPr>
        <p:spPr>
          <a:xfrm rot="5400000" flipH="1" flipV="1">
            <a:off x="5980906" y="5218906"/>
            <a:ext cx="838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رابط كسهم مستقيم 33"/>
          <p:cNvCxnSpPr/>
          <p:nvPr/>
        </p:nvCxnSpPr>
        <p:spPr>
          <a:xfrm rot="5400000" flipH="1" flipV="1">
            <a:off x="4152106" y="5218906"/>
            <a:ext cx="8382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1818144"/>
            <a:ext cx="8686800" cy="2677656"/>
            <a:chOff x="228600" y="2413338"/>
            <a:chExt cx="8686800" cy="2677656"/>
          </a:xfrm>
        </p:grpSpPr>
        <p:sp>
          <p:nvSpPr>
            <p:cNvPr id="5" name="Rectangle 4"/>
            <p:cNvSpPr/>
            <p:nvPr/>
          </p:nvSpPr>
          <p:spPr>
            <a:xfrm>
              <a:off x="228600" y="2413338"/>
              <a:ext cx="868680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Step2: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Find 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, MD and Q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for the cheese substitute data.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130 ,  180 ,  250 ,  260 ,  270  , 290 ,  310  , 340  </a:t>
              </a: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Q1              MD               Q3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رابط كسهم مستقيم 25"/>
            <p:cNvCxnSpPr/>
            <p:nvPr/>
          </p:nvCxnSpPr>
          <p:spPr>
            <a:xfrm rot="5400000" flipH="1" flipV="1">
              <a:off x="2171700" y="4229100"/>
              <a:ext cx="837406" cy="794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رابط كسهم مستقيم 31"/>
            <p:cNvCxnSpPr/>
            <p:nvPr/>
          </p:nvCxnSpPr>
          <p:spPr>
            <a:xfrm rot="5400000" flipH="1" flipV="1">
              <a:off x="5677694" y="4228306"/>
              <a:ext cx="838200" cy="1588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رابط كسهم مستقيم 33"/>
            <p:cNvCxnSpPr/>
            <p:nvPr/>
          </p:nvCxnSpPr>
          <p:spPr>
            <a:xfrm rot="5400000" flipH="1" flipV="1">
              <a:off x="3921918" y="4228306"/>
              <a:ext cx="838200" cy="1588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53987" y="4876800"/>
            <a:ext cx="8685213" cy="914400"/>
            <a:chOff x="153987" y="4800600"/>
            <a:chExt cx="8685213" cy="914400"/>
          </a:xfrm>
        </p:grpSpPr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153987" y="4800600"/>
            <a:ext cx="2436813" cy="785982"/>
          </p:xfrm>
          <a:graphic>
            <a:graphicData uri="http://schemas.openxmlformats.org/presentationml/2006/ole">
              <p:oleObj spid="_x0000_s1026" name="Equation" r:id="rId3" imgW="1333440" imgH="393480" progId="Equation.3">
                <p:embed/>
              </p:oleObj>
            </a:graphicData>
          </a:graphic>
        </p:graphicFrame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6228917" y="4953000"/>
            <a:ext cx="2610283" cy="762000"/>
          </p:xfrm>
          <a:graphic>
            <a:graphicData uri="http://schemas.openxmlformats.org/presentationml/2006/ole">
              <p:oleObj spid="_x0000_s1027" name="Equation" r:id="rId4" imgW="1346040" imgH="393480" progId="Equation.3">
                <p:embed/>
              </p:oleObj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2438400" y="4800600"/>
              <a:ext cx="8382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,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0" y="4876800"/>
              <a:ext cx="8382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,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6601" y="4876800"/>
              <a:ext cx="2285999" cy="76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</p:pic>
      </p:grp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76200" y="200025"/>
          <a:ext cx="2513648" cy="866775"/>
        </p:xfrm>
        <a:graphic>
          <a:graphicData uri="http://schemas.openxmlformats.org/presentationml/2006/ole">
            <p:oleObj spid="_x0000_s1028" name="Equation" r:id="rId6" imgW="1218960" imgH="39348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180397" y="200025"/>
          <a:ext cx="2687003" cy="866775"/>
        </p:xfrm>
        <a:graphic>
          <a:graphicData uri="http://schemas.openxmlformats.org/presentationml/2006/ole">
            <p:oleObj spid="_x0000_s1029" name="Equation" r:id="rId7" imgW="1358640" imgH="393480" progId="Equation.3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6400800" y="200025"/>
          <a:ext cx="2600325" cy="866775"/>
        </p:xfrm>
        <a:graphic>
          <a:graphicData uri="http://schemas.openxmlformats.org/presentationml/2006/ole">
            <p:oleObj spid="_x0000_s1030" name="Equation" r:id="rId8" imgW="1346040" imgH="39348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2438400" y="200025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200025"/>
            <a:ext cx="838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subSp spid="_x0000_s102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10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subSp spid="_x0000_s102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>
                                            <p:subSp spid="_x0000_s102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subSp spid="_x0000_s103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6200" y="190500"/>
            <a:ext cx="8915400" cy="30099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3-1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data shown represent the number of boat registrations for six counties in southwestern Pennsylvania . Find the mean.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b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3782 , 6367 , 9002 , 4208 , 6843 , 11.008 </a:t>
            </a:r>
            <a:endParaRPr lang="en-US" sz="3200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391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305300"/>
            <a:ext cx="8544339" cy="1485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-609600" y="609600"/>
            <a:ext cx="11125200" cy="6019800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67.5            200               275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40                                                                                      420  </a:t>
            </a:r>
          </a:p>
          <a:p>
            <a:pPr algn="l" rtl="0">
              <a:buNone/>
            </a:pP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215     265    300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130                                           340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0               100               200                300                 400                500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4348" y="5029200"/>
            <a:ext cx="8201052" cy="219076"/>
            <a:chOff x="500034" y="5257800"/>
            <a:chExt cx="7929618" cy="142876"/>
          </a:xfrm>
        </p:grpSpPr>
        <p:cxnSp>
          <p:nvCxnSpPr>
            <p:cNvPr id="6" name="رابط مستقيم 6"/>
            <p:cNvCxnSpPr/>
            <p:nvPr/>
          </p:nvCxnSpPr>
          <p:spPr>
            <a:xfrm>
              <a:off x="500034" y="5322888"/>
              <a:ext cx="7929618" cy="1588"/>
            </a:xfrm>
            <a:prstGeom prst="line">
              <a:avLst/>
            </a:prstGeom>
            <a:ln w="952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رابط مستقيم 16"/>
            <p:cNvCxnSpPr/>
            <p:nvPr/>
          </p:nvCxnSpPr>
          <p:spPr>
            <a:xfrm rot="5400000">
              <a:off x="1858150" y="5328444"/>
              <a:ext cx="142082" cy="79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رابط مستقيم 20"/>
            <p:cNvCxnSpPr/>
            <p:nvPr/>
          </p:nvCxnSpPr>
          <p:spPr>
            <a:xfrm rot="5400000">
              <a:off x="3357554" y="5328444"/>
              <a:ext cx="142876" cy="158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رابط مستقيم 22"/>
            <p:cNvCxnSpPr/>
            <p:nvPr/>
          </p:nvCxnSpPr>
          <p:spPr>
            <a:xfrm rot="5400000">
              <a:off x="5001422" y="5328444"/>
              <a:ext cx="142082" cy="79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رابط مستقيم 24"/>
            <p:cNvCxnSpPr/>
            <p:nvPr/>
          </p:nvCxnSpPr>
          <p:spPr>
            <a:xfrm rot="5400000">
              <a:off x="6715140" y="5328444"/>
              <a:ext cx="142876" cy="1588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38400" y="3723474"/>
            <a:ext cx="3188991" cy="1000926"/>
            <a:chOff x="2362201" y="3810000"/>
            <a:chExt cx="3188991" cy="1000926"/>
          </a:xfrm>
        </p:grpSpPr>
        <p:sp>
          <p:nvSpPr>
            <p:cNvPr id="12" name="مستطيل 26"/>
            <p:cNvSpPr/>
            <p:nvPr/>
          </p:nvSpPr>
          <p:spPr>
            <a:xfrm>
              <a:off x="3433771" y="3810000"/>
              <a:ext cx="1357322" cy="1000132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3" name="رابط مستقيم 28"/>
            <p:cNvCxnSpPr>
              <a:stCxn id="12" idx="0"/>
              <a:endCxn id="12" idx="2"/>
            </p:cNvCxnSpPr>
            <p:nvPr/>
          </p:nvCxnSpPr>
          <p:spPr>
            <a:xfrm rot="16200000" flipH="1">
              <a:off x="3612366" y="4310066"/>
              <a:ext cx="1000132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رابط مستقيم 48"/>
            <p:cNvCxnSpPr/>
            <p:nvPr/>
          </p:nvCxnSpPr>
          <p:spPr>
            <a:xfrm rot="10800000">
              <a:off x="2362201" y="4286264"/>
              <a:ext cx="1071570" cy="1285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رابط مستقيم 50"/>
            <p:cNvCxnSpPr>
              <a:stCxn id="12" idx="3"/>
            </p:cNvCxnSpPr>
            <p:nvPr/>
          </p:nvCxnSpPr>
          <p:spPr>
            <a:xfrm>
              <a:off x="4791093" y="4310066"/>
              <a:ext cx="64294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شكل بيضاوي 55"/>
            <p:cNvSpPr/>
            <p:nvPr/>
          </p:nvSpPr>
          <p:spPr>
            <a:xfrm>
              <a:off x="5434035" y="4238628"/>
              <a:ext cx="117157" cy="117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" name="شكل بيضاوي 56"/>
            <p:cNvSpPr/>
            <p:nvPr/>
          </p:nvSpPr>
          <p:spPr>
            <a:xfrm>
              <a:off x="2362201" y="4238628"/>
              <a:ext cx="117157" cy="117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52514" y="1452554"/>
            <a:ext cx="6396086" cy="1143008"/>
            <a:chOff x="1071538" y="1681154"/>
            <a:chExt cx="6396086" cy="1143008"/>
          </a:xfrm>
        </p:grpSpPr>
        <p:sp>
          <p:nvSpPr>
            <p:cNvPr id="19" name="شكل بيضاوي 57"/>
            <p:cNvSpPr/>
            <p:nvPr/>
          </p:nvSpPr>
          <p:spPr>
            <a:xfrm>
              <a:off x="1071538" y="2181220"/>
              <a:ext cx="117157" cy="117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0" name="Group 24"/>
            <p:cNvGrpSpPr/>
            <p:nvPr/>
          </p:nvGrpSpPr>
          <p:grpSpPr>
            <a:xfrm>
              <a:off x="1143000" y="1681154"/>
              <a:ext cx="6324624" cy="1143008"/>
              <a:chOff x="1142976" y="1681154"/>
              <a:chExt cx="6324624" cy="1143008"/>
            </a:xfrm>
          </p:grpSpPr>
          <p:sp>
            <p:nvSpPr>
              <p:cNvPr id="21" name="مستطيل 36"/>
              <p:cNvSpPr/>
              <p:nvPr/>
            </p:nvSpPr>
            <p:spPr>
              <a:xfrm>
                <a:off x="1500166" y="1681154"/>
                <a:ext cx="3214710" cy="1143008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22" name="رابط مستقيم 41"/>
              <p:cNvCxnSpPr/>
              <p:nvPr/>
            </p:nvCxnSpPr>
            <p:spPr>
              <a:xfrm rot="5400000">
                <a:off x="2324890" y="2252658"/>
                <a:ext cx="1142214" cy="79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44"/>
              <p:cNvCxnSpPr>
                <a:stCxn id="21" idx="1"/>
              </p:cNvCxnSpPr>
              <p:nvPr/>
            </p:nvCxnSpPr>
            <p:spPr>
              <a:xfrm rot="10800000">
                <a:off x="1142976" y="2252658"/>
                <a:ext cx="357190" cy="15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رابط مستقيم 46"/>
              <p:cNvCxnSpPr>
                <a:stCxn id="21" idx="3"/>
              </p:cNvCxnSpPr>
              <p:nvPr/>
            </p:nvCxnSpPr>
            <p:spPr>
              <a:xfrm>
                <a:off x="4714876" y="2252658"/>
                <a:ext cx="2643206" cy="15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" name="شكل بيضاوي 55"/>
              <p:cNvSpPr/>
              <p:nvPr/>
            </p:nvSpPr>
            <p:spPr>
              <a:xfrm>
                <a:off x="7350443" y="2209800"/>
                <a:ext cx="117157" cy="1171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cxnSp>
        <p:nvCxnSpPr>
          <p:cNvPr id="27" name="رابط مستقيم 4"/>
          <p:cNvCxnSpPr/>
          <p:nvPr/>
        </p:nvCxnSpPr>
        <p:spPr>
          <a:xfrm rot="5400000">
            <a:off x="579437" y="5135563"/>
            <a:ext cx="214314" cy="1588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8"/>
          <p:cNvCxnSpPr/>
          <p:nvPr/>
        </p:nvCxnSpPr>
        <p:spPr>
          <a:xfrm rot="5400000">
            <a:off x="8807449" y="5136357"/>
            <a:ext cx="215108" cy="794"/>
          </a:xfrm>
          <a:prstGeom prst="line">
            <a:avLst/>
          </a:prstGeom>
          <a:ln w="1905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14400"/>
          <a:ext cx="8763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median(MD) is near the center.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 symmetric.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median falls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left of the center 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positively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Right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median falls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right of the center 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negatively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Left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657600"/>
          <a:ext cx="88392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lines are the same length.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 symmetric.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right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 is larger than the left line 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positively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Right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 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left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line is larger than the right line 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distribution is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negatively skewed (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Left skewed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Information obtained from a Box plot</a:t>
            </a:r>
            <a:endParaRPr lang="en-US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ank_you_comment_graphic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651" y="0"/>
            <a:ext cx="9193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28600"/>
            <a:ext cx="3657600" cy="685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Median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219200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median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the midpoint of the data array . The symbol for the median is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the data set is ordered it is called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data array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median is the </a:t>
            </a:r>
            <a:r>
              <a:rPr lang="en-US" sz="32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halfway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point in a data set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Arrange the data in order.</a:t>
            </a:r>
          </a:p>
          <a:p>
            <a:pPr>
              <a:buClr>
                <a:srgbClr val="00B0F0"/>
              </a:buClr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Select the middle point .  </a:t>
            </a:r>
          </a:p>
          <a:p>
            <a:pPr>
              <a:buClr>
                <a:srgbClr val="00B0F0"/>
              </a:buClr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6200" y="609600"/>
            <a:ext cx="8915400" cy="2057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number of rooms in the seven hotels in downtown Pittsburgh 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713 ,  300 ,  618 ,  595 ,  311 ,  401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292 .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Find the median?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39857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Arrange the data in order.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292 , 300 , 311 , 401 , 595 , 618 , 713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Select the middle point .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292 , 300 , 311 , 401 , 595 , 618 , 713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009900" y="5523706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95691" y="5754469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477000" y="2971800"/>
            <a:ext cx="2438400" cy="762000"/>
          </a:xfrm>
          <a:prstGeom prst="wedgeRoundRectCallout">
            <a:avLst>
              <a:gd name="adj1" fmla="val -54327"/>
              <a:gd name="adj2" fmla="val -17852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 number of values in data set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2615625"/>
            <a:ext cx="1880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2895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3-4 :</a:t>
            </a:r>
            <a:endParaRPr lang="en-US" sz="32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6200" y="609600"/>
            <a:ext cx="8915400" cy="2057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number of tornadoes that have occurred in the United States over an 8-year period follows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684,  764,  656,  702,  856,  1133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 1132 , 1303.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Find the median?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629400" y="2667000"/>
            <a:ext cx="2438400" cy="838200"/>
          </a:xfrm>
          <a:prstGeom prst="wedgeRoundRectCallout">
            <a:avLst>
              <a:gd name="adj1" fmla="val -60008"/>
              <a:gd name="adj2" fmla="val -11955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 number of values in data set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87231"/>
            <a:ext cx="708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Step 1: Arrange the data in order.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656 , 684 , 702 , 764 , 856 , 1132 , 1133 , 1303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62200" y="4130600"/>
            <a:ext cx="1747709" cy="1299951"/>
            <a:chOff x="2217173" y="3907759"/>
            <a:chExt cx="1663169" cy="1774138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485907" y="4364165"/>
              <a:ext cx="914400" cy="1588"/>
            </a:xfrm>
            <a:prstGeom prst="straightConnector1">
              <a:avLst/>
            </a:prstGeom>
            <a:ln w="476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217173" y="4799802"/>
              <a:ext cx="1663169" cy="8820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Median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562600"/>
            <a:ext cx="3733800" cy="765384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944" y="25247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2895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3-6 :</a:t>
            </a:r>
            <a:endParaRPr lang="en-US" sz="32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499</TotalTime>
  <Words>4436</Words>
  <Application>Microsoft Office PowerPoint</Application>
  <PresentationFormat>On-screen Show (4:3)</PresentationFormat>
  <Paragraphs>689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Origin</vt:lpstr>
      <vt:lpstr>Equation</vt:lpstr>
      <vt:lpstr>Slide 1</vt:lpstr>
      <vt:lpstr>Slide 2</vt:lpstr>
      <vt:lpstr>Slide 3</vt:lpstr>
      <vt:lpstr>Slide 4</vt:lpstr>
      <vt:lpstr>Example 3-1: The data represent the number of days off per year for a sample of individuals selected from nine different countries . Find the mean.                        20 , 26 , 40 , 36 , 23 , 42 , 32 , 24 , 30 </vt:lpstr>
      <vt:lpstr>Example 3-1: The data shown represent the number of boat registrations for six counties in southwestern Pennsylvania . Find the mean.                        3782 , 6367 , 9002 , 4208 , 6843 , 11.008 </vt:lpstr>
      <vt:lpstr>Slide 7</vt:lpstr>
      <vt:lpstr>Example 3-4 :</vt:lpstr>
      <vt:lpstr>Example 3-6 :</vt:lpstr>
      <vt:lpstr>Example 3-8 :</vt:lpstr>
      <vt:lpstr>Slide 11</vt:lpstr>
      <vt:lpstr>Example 3-9 :</vt:lpstr>
      <vt:lpstr>Slide 13</vt:lpstr>
      <vt:lpstr>Slide 14</vt:lpstr>
      <vt:lpstr>For example 3-15:</vt:lpstr>
      <vt:lpstr>Slide 16</vt:lpstr>
      <vt:lpstr> Example 3-17: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Solution :</vt:lpstr>
      <vt:lpstr>The range is the highest value minus the lowest value. The symbol R is used of the range .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Solution :</vt:lpstr>
      <vt:lpstr>Slide 35</vt:lpstr>
      <vt:lpstr>Slide 36</vt:lpstr>
      <vt:lpstr>Solution :</vt:lpstr>
      <vt:lpstr>Solution :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Procedure Table</vt:lpstr>
      <vt:lpstr>Slide 50</vt:lpstr>
      <vt:lpstr>Slide 51</vt:lpstr>
      <vt:lpstr>Slide 52</vt:lpstr>
      <vt:lpstr>Procedure Table</vt:lpstr>
      <vt:lpstr>Slide 54</vt:lpstr>
      <vt:lpstr>Slide 55</vt:lpstr>
      <vt:lpstr>Exploratory Data  Analysis (EDA)</vt:lpstr>
      <vt:lpstr>Procedure for constructing a boxplot</vt:lpstr>
      <vt:lpstr>Slide 58</vt:lpstr>
      <vt:lpstr>Slide 59</vt:lpstr>
      <vt:lpstr>Slide 60</vt:lpstr>
      <vt:lpstr>Information obtained from a Box plot</vt:lpstr>
      <vt:lpstr>Slide 62</vt:lpstr>
    </vt:vector>
  </TitlesOfParts>
  <Company>17-10-2010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FTR</dc:creator>
  <cp:lastModifiedBy>Samsung</cp:lastModifiedBy>
  <cp:revision>40</cp:revision>
  <dcterms:created xsi:type="dcterms:W3CDTF">2011-06-12T18:02:07Z</dcterms:created>
  <dcterms:modified xsi:type="dcterms:W3CDTF">2013-09-23T13:31:53Z</dcterms:modified>
</cp:coreProperties>
</file>