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318" r:id="rId22"/>
    <p:sldId id="282" r:id="rId23"/>
    <p:sldId id="316" r:id="rId24"/>
    <p:sldId id="277" r:id="rId25"/>
    <p:sldId id="278" r:id="rId26"/>
    <p:sldId id="279" r:id="rId27"/>
    <p:sldId id="280" r:id="rId28"/>
    <p:sldId id="281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315" r:id="rId40"/>
    <p:sldId id="293" r:id="rId41"/>
    <p:sldId id="294" r:id="rId42"/>
    <p:sldId id="295" r:id="rId43"/>
    <p:sldId id="317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3" r:id="rId62"/>
    <p:sldId id="314" r:id="rId6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>
        <p:scale>
          <a:sx n="50" d="100"/>
          <a:sy n="50" d="100"/>
        </p:scale>
        <p:origin x="-52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F8D5934-0E99-4CFB-9920-7935927E72DB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0776A25-9430-4166-9EA1-4435FEEFCE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5934-0E99-4CFB-9920-7935927E72DB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76A25-9430-4166-9EA1-4435FEEFCE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5934-0E99-4CFB-9920-7935927E72DB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76A25-9430-4166-9EA1-4435FEEFCE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5934-0E99-4CFB-9920-7935927E72DB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76A25-9430-4166-9EA1-4435FEEFCE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F8D5934-0E99-4CFB-9920-7935927E72DB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0776A25-9430-4166-9EA1-4435FEEFCE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5934-0E99-4CFB-9920-7935927E72DB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76A25-9430-4166-9EA1-4435FEEFCE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5934-0E99-4CFB-9920-7935927E72DB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76A25-9430-4166-9EA1-4435FEEFCE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5934-0E99-4CFB-9920-7935927E72DB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76A25-9430-4166-9EA1-4435FEEFCE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5934-0E99-4CFB-9920-7935927E72DB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76A25-9430-4166-9EA1-4435FEEFCE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5934-0E99-4CFB-9920-7935927E72DB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76A25-9430-4166-9EA1-4435FEEFCE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5934-0E99-4CFB-9920-7935927E72DB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76A25-9430-4166-9EA1-4435FEEFCE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F8D5934-0E99-4CFB-9920-7935927E72DB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0776A25-9430-4166-9EA1-4435FEEFCE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7" Type="http://schemas.openxmlformats.org/officeDocument/2006/relationships/image" Target="../media/image49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9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1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4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7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83.png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362200" y="-152400"/>
            <a:ext cx="4267200" cy="1041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Chapter(3)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09600" y="1676400"/>
            <a:ext cx="7620000" cy="1143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Data Description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76200" y="3505200"/>
            <a:ext cx="8915400" cy="3200400"/>
            <a:chOff x="76200" y="3962400"/>
            <a:chExt cx="8915400" cy="3200400"/>
          </a:xfrm>
        </p:grpSpPr>
        <p:sp>
          <p:nvSpPr>
            <p:cNvPr id="7" name="Rectangle 6"/>
            <p:cNvSpPr/>
            <p:nvPr/>
          </p:nvSpPr>
          <p:spPr>
            <a:xfrm>
              <a:off x="76200" y="6393359"/>
              <a:ext cx="8915400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Note</a:t>
              </a:r>
              <a:r>
                <a:rPr lang="en-US" sz="2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This PowerPoint is only a summary and your main source should be the book.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1143000" y="3962400"/>
              <a:ext cx="6019800" cy="1219200"/>
              <a:chOff x="1371600" y="4419600"/>
              <a:chExt cx="6019800" cy="1219200"/>
            </a:xfrm>
          </p:grpSpPr>
          <p:sp>
            <p:nvSpPr>
              <p:cNvPr id="9" name="Subtitle 2"/>
              <p:cNvSpPr txBox="1">
                <a:spLocks/>
              </p:cNvSpPr>
              <p:nvPr/>
            </p:nvSpPr>
            <p:spPr>
              <a:xfrm>
                <a:off x="3429000" y="5209032"/>
                <a:ext cx="2286000" cy="429768"/>
              </a:xfrm>
              <a:prstGeom prst="rect">
                <a:avLst/>
              </a:prstGeom>
            </p:spPr>
            <p:txBody>
              <a:bodyPr vert="horz">
                <a:noAutofit/>
              </a:bodyPr>
              <a:lstStyle/>
              <a:p>
                <a:pPr marL="365760" marR="0" lvl="0" indent="-256032" algn="l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tabLst/>
                  <a:defRPr/>
                </a:pPr>
                <a:endPara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Arial Unicode MS" pitchFamily="34" charset="-128"/>
                  <a:cs typeface="Times New Roman" pitchFamily="18" charset="0"/>
                </a:endParaRPr>
              </a:p>
              <a:p>
                <a:pPr marL="365760" marR="0" lvl="0" indent="-256032" algn="l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tabLst/>
                  <a:defRPr/>
                </a:pPr>
                <a:endParaRPr lang="en-US" sz="2800" dirty="0" smtClean="0">
                  <a:solidFill>
                    <a:srgbClr val="FF0000"/>
                  </a:solidFill>
                  <a:latin typeface="Times New Roman" pitchFamily="18" charset="0"/>
                  <a:ea typeface="Arial Unicode MS" pitchFamily="34" charset="-128"/>
                  <a:cs typeface="Times New Roman" pitchFamily="18" charset="0"/>
                </a:endParaRPr>
              </a:p>
              <a:p>
                <a:pPr marL="365760" marR="0" lvl="0" indent="-256032" algn="l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Arial Unicode MS" pitchFamily="34" charset="-128"/>
                    <a:cs typeface="Times New Roman" pitchFamily="18" charset="0"/>
                  </a:rPr>
                  <a:t>Lecture (8)</a:t>
                </a: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Arial Unicode MS" pitchFamily="34" charset="-128"/>
                  <a:cs typeface="Times New Roman" pitchFamily="18" charset="0"/>
                </a:endParaRPr>
              </a:p>
            </p:txBody>
          </p:sp>
          <p:sp>
            <p:nvSpPr>
              <p:cNvPr id="10" name="Subtitle 2"/>
              <p:cNvSpPr txBox="1">
                <a:spLocks/>
              </p:cNvSpPr>
              <p:nvPr/>
            </p:nvSpPr>
            <p:spPr>
              <a:xfrm>
                <a:off x="1371600" y="4419600"/>
                <a:ext cx="6019800" cy="990600"/>
              </a:xfrm>
              <a:prstGeom prst="rect">
                <a:avLst/>
              </a:prstGeom>
            </p:spPr>
            <p:txBody>
              <a:bodyPr vert="horz">
                <a:noAutofit/>
              </a:bodyPr>
              <a:lstStyle/>
              <a:p>
                <a:pPr marL="365760" marR="0" lvl="0" indent="-256032" algn="ctr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buFont typeface="Wingdings 3"/>
                  <a:buChar char=""/>
                  <a:tabLst/>
                  <a:defRPr/>
                </a:pPr>
                <a:endParaRPr kumimoji="0" lang="ar-SA" sz="28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  <a:p>
                <a:pPr marL="365760" marR="0" lvl="0" indent="-256032" algn="ctr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Lecturer : FATEN AL-HUSSAIN</a:t>
                </a: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76200" y="457200"/>
            <a:ext cx="8915400" cy="16002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Six customers purchased these numbers of magazines 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, 7 , 3 , 2 , 3 , 4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aseline="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Find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the median ?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0" y="-76200"/>
            <a:ext cx="2895600" cy="609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3-8 :</a:t>
            </a:r>
            <a:endParaRPr lang="en-US" sz="320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3048000"/>
            <a:ext cx="7086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Arrange the data in order.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1 , 2 , 3 , 3 , 4 , 7  </a:t>
            </a: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endParaRPr lang="en-US" sz="2800" dirty="0"/>
          </a:p>
        </p:txBody>
      </p:sp>
      <p:grpSp>
        <p:nvGrpSpPr>
          <p:cNvPr id="7" name="Group 6"/>
          <p:cNvGrpSpPr/>
          <p:nvPr/>
        </p:nvGrpSpPr>
        <p:grpSpPr>
          <a:xfrm>
            <a:off x="2590800" y="3962400"/>
            <a:ext cx="1676400" cy="1143000"/>
            <a:chOff x="2362200" y="3886200"/>
            <a:chExt cx="1595309" cy="1559937"/>
          </a:xfrm>
        </p:grpSpPr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2667794" y="4342606"/>
              <a:ext cx="914400" cy="1588"/>
            </a:xfrm>
            <a:prstGeom prst="straightConnector1">
              <a:avLst/>
            </a:prstGeom>
            <a:ln w="476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2362200" y="4799806"/>
              <a:ext cx="15953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Median</a:t>
              </a:r>
              <a:endParaRPr lang="en-US" sz="36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0" name="Rounded Rectangular Callout 9"/>
          <p:cNvSpPr/>
          <p:nvPr/>
        </p:nvSpPr>
        <p:spPr>
          <a:xfrm>
            <a:off x="5867400" y="2286000"/>
            <a:ext cx="2438400" cy="838200"/>
          </a:xfrm>
          <a:prstGeom prst="wedgeRoundRectCallout">
            <a:avLst>
              <a:gd name="adj1" fmla="val -73076"/>
              <a:gd name="adj2" fmla="val -121208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Even  number of values in data set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5405392"/>
            <a:ext cx="2667000" cy="919208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152400" y="2448580"/>
            <a:ext cx="16738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Solution 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52800" y="76200"/>
            <a:ext cx="2438400" cy="9144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Mode  </a:t>
            </a:r>
            <a:endParaRPr lang="en-US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219200"/>
            <a:ext cx="8610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mode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is the value that occurs most often in a data set.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2514600"/>
          <a:ext cx="8610600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6400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u="none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unimodal</a:t>
                      </a:r>
                      <a:endParaRPr lang="en-US" sz="3200" u="none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data set that has </a:t>
                      </a:r>
                      <a:r>
                        <a:rPr lang="en-US" sz="2400" b="1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only one value that occurs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with the greatest frequency .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u="none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bimodal</a:t>
                      </a:r>
                      <a:endParaRPr lang="en-US" sz="3200" u="none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 data set has </a:t>
                      </a:r>
                      <a:r>
                        <a:rPr lang="en-US" sz="2400" b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two values that occur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with the same greatest frequency ,both values are considered to be the mode and the data set.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u="none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multimodal</a:t>
                      </a:r>
                      <a:endParaRPr lang="en-US" sz="3200" u="none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 data set has </a:t>
                      </a:r>
                      <a:r>
                        <a:rPr lang="en-US" sz="2400" b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more than two values that occur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with the same greatest frequency ,each value is used as the mode, and the data set.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u="none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r>
                        <a:rPr lang="en-US" sz="3200" b="1" u="none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mode</a:t>
                      </a:r>
                      <a:endParaRPr lang="en-US" sz="3200" b="1" u="none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Each value occurs only once .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0" y="304800"/>
            <a:ext cx="8915400" cy="20574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Find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the mode of the signing bonuses of eight NFL players for a specific year. The bonuses in millions of dollars are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18.0 , 14.0 , 34.5 , 10 , 11.3 , 10 , 12.4 , 10 </a:t>
            </a:r>
            <a:endParaRPr kumimoji="0" lang="en-US" sz="2800" i="0" u="none" strike="noStrike" kern="1200" cap="none" spc="0" normalizeH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0" y="-152400"/>
            <a:ext cx="2895600" cy="609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3-9 :</a:t>
            </a:r>
            <a:endParaRPr lang="en-US" sz="280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8600" y="1981200"/>
            <a:ext cx="7239000" cy="2133600"/>
            <a:chOff x="228600" y="2249507"/>
            <a:chExt cx="7239000" cy="2133600"/>
          </a:xfrm>
        </p:grpSpPr>
        <p:sp>
          <p:nvSpPr>
            <p:cNvPr id="7" name="Title 2"/>
            <p:cNvSpPr txBox="1">
              <a:spLocks/>
            </p:cNvSpPr>
            <p:nvPr/>
          </p:nvSpPr>
          <p:spPr>
            <a:xfrm>
              <a:off x="228600" y="2249507"/>
              <a:ext cx="7239000" cy="1143000"/>
            </a:xfrm>
            <a:prstGeom prst="rect">
              <a:avLst/>
            </a:prstGeom>
          </p:spPr>
          <p:txBody>
            <a:bodyPr vert="horz" rtlCol="0" anchor="ctr">
              <a:noAutofit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itchFamily="18" charset="0"/>
                  <a:ea typeface="+mj-ea"/>
                  <a:cs typeface="Times New Roman" pitchFamily="18" charset="0"/>
                </a:rPr>
                <a:t>Solution 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i="0" u="none" strike="noStrike" kern="1200" cap="none" spc="0" normalizeH="0" noProof="0" dirty="0" smtClean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j-ea"/>
                  <a:cs typeface="Times New Roman" pitchFamily="18" charset="0"/>
                </a:rPr>
                <a:t>10 , 10 , 10 , 11.3 , 12.4 , 14.0 , 18.0 , 34.5 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8600" y="3429000"/>
              <a:ext cx="7239000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spcBef>
                  <a:spcPct val="0"/>
                </a:spcBef>
                <a:defRPr/>
              </a:pP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Since $10 million occurred 3 times </a:t>
              </a:r>
            </a:p>
            <a:p>
              <a:pPr lvl="0">
                <a:spcBef>
                  <a:spcPct val="0"/>
                </a:spcBef>
                <a:defRPr/>
              </a:pP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The mode is $10 million .</a:t>
              </a:r>
            </a:p>
          </p:txBody>
        </p:sp>
      </p:grpSp>
      <p:sp>
        <p:nvSpPr>
          <p:cNvPr id="9" name="Title 2"/>
          <p:cNvSpPr txBox="1">
            <a:spLocks/>
          </p:cNvSpPr>
          <p:nvPr/>
        </p:nvSpPr>
        <p:spPr>
          <a:xfrm>
            <a:off x="76200" y="4343400"/>
            <a:ext cx="80772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Example 3-10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110 , 731 , 1031 , 84 , 20 , 118 , 1162 , 1977 , 103 , 752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5029200" y="5638800"/>
            <a:ext cx="3733800" cy="685800"/>
          </a:xfrm>
          <a:prstGeom prst="wedgeRoundRectCallout">
            <a:avLst>
              <a:gd name="adj1" fmla="val -47969"/>
              <a:gd name="adj2" fmla="val -8891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Each value occurs only once so there is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 mode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419600" y="3657600"/>
            <a:ext cx="4241466" cy="881034"/>
            <a:chOff x="5181600" y="3523486"/>
            <a:chExt cx="3784266" cy="1048514"/>
          </a:xfrm>
        </p:grpSpPr>
        <p:sp>
          <p:nvSpPr>
            <p:cNvPr id="12" name="Rounded Rectangular Callout 11"/>
            <p:cNvSpPr/>
            <p:nvPr/>
          </p:nvSpPr>
          <p:spPr>
            <a:xfrm>
              <a:off x="5181600" y="3657600"/>
              <a:ext cx="3733800" cy="914400"/>
            </a:xfrm>
            <a:prstGeom prst="wedgeRoundRectCallout">
              <a:avLst>
                <a:gd name="adj1" fmla="val -60956"/>
                <a:gd name="adj2" fmla="val -59621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257800" y="3523486"/>
              <a:ext cx="3708066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Then the data set is said 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to be </a:t>
              </a:r>
              <a:r>
                <a:rPr lang="en-US" sz="28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unimodal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4" name="Rectangle 13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7936" y="391180"/>
            <a:ext cx="26591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Example 3-11  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90600" y="1417320"/>
          <a:ext cx="60960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104 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104 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107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112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85800" y="3491805"/>
            <a:ext cx="7467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values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104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109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both occur 5 time </a:t>
            </a:r>
          </a:p>
          <a:p>
            <a:pPr lvl="0">
              <a:spcBef>
                <a:spcPct val="0"/>
              </a:spcBef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modes are 104 and 109 .</a:t>
            </a:r>
          </a:p>
          <a:p>
            <a:pPr lvl="0">
              <a:spcBef>
                <a:spcPct val="0"/>
              </a:spcBef>
              <a:defRPr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953000" y="4800600"/>
            <a:ext cx="3784266" cy="954107"/>
            <a:chOff x="5181600" y="3657600"/>
            <a:chExt cx="3784266" cy="954107"/>
          </a:xfrm>
        </p:grpSpPr>
        <p:sp>
          <p:nvSpPr>
            <p:cNvPr id="8" name="Rounded Rectangular Callout 7"/>
            <p:cNvSpPr/>
            <p:nvPr/>
          </p:nvSpPr>
          <p:spPr>
            <a:xfrm>
              <a:off x="5181600" y="3657600"/>
              <a:ext cx="3733800" cy="914400"/>
            </a:xfrm>
            <a:prstGeom prst="wedgeRoundRectCallout">
              <a:avLst>
                <a:gd name="adj1" fmla="val -48711"/>
                <a:gd name="adj2" fmla="val -111136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5257800" y="3657600"/>
              <a:ext cx="3708066" cy="95410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Then the data set is said 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to be 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bimodal .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76200"/>
            <a:ext cx="4038600" cy="990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Midrange  </a:t>
            </a:r>
            <a:endParaRPr lang="en-US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1283295"/>
            <a:ext cx="89154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</a:pP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midrange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is defined as the sum of the lowest and highest values in the data set, divided by 2 . The symbol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is used for the midrange.</a:t>
            </a:r>
            <a:endParaRPr lang="en-US" sz="36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3585666"/>
            <a:ext cx="6279905" cy="1291134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3810000" cy="685800"/>
          </a:xfrm>
        </p:spPr>
        <p:txBody>
          <a:bodyPr>
            <a:normAutofit/>
          </a:bodyPr>
          <a:lstStyle/>
          <a:p>
            <a:r>
              <a:rPr lang="en-US" sz="36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For example 3-15:</a:t>
            </a:r>
            <a:endParaRPr lang="en-US" sz="3600" b="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1905000" y="503238"/>
            <a:ext cx="7086600" cy="86836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2 , 3 , 6 ,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8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, 4 ,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. 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Find the midrange ? 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1927" y="1600200"/>
            <a:ext cx="4031273" cy="1000125"/>
          </a:xfrm>
          <a:prstGeom prst="rect">
            <a:avLst/>
          </a:prstGeom>
          <a:noFill/>
        </p:spPr>
      </p:pic>
      <p:sp>
        <p:nvSpPr>
          <p:cNvPr id="7" name="Title 2"/>
          <p:cNvSpPr txBox="1">
            <a:spLocks/>
          </p:cNvSpPr>
          <p:nvPr/>
        </p:nvSpPr>
        <p:spPr>
          <a:xfrm>
            <a:off x="0" y="2865438"/>
            <a:ext cx="3810000" cy="868362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For example 3-16: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228600" y="3886200"/>
            <a:ext cx="7086600" cy="86836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18.0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, 14.0 , 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34.5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,10 , 11.3 , 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10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, 12.4 10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Find the midrange ? 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5172075"/>
            <a:ext cx="5785338" cy="1000125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1524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1200" y="152400"/>
            <a:ext cx="4953000" cy="9144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Weighted Mean   </a:t>
            </a:r>
            <a:endParaRPr lang="en-US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1219200"/>
            <a:ext cx="8915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The weighted mean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a variable x by multiplying each value by its corresponding weight and dividing the sum of the products by the sum of the weights.</a:t>
            </a:r>
          </a:p>
          <a:p>
            <a:pPr>
              <a:buClr>
                <a:srgbClr val="00B0F0"/>
              </a:buClr>
              <a:buFont typeface="Wingdings" pitchFamily="2" charset="2"/>
              <a:buChar char="q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(not all values are equally represented)</a:t>
            </a: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Where                         are the weights and                    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are the values.  </a:t>
            </a:r>
          </a:p>
          <a:p>
            <a:pPr>
              <a:buClr>
                <a:srgbClr val="00B0F0"/>
              </a:buClr>
            </a:pPr>
            <a:endParaRPr lang="en-US" sz="28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5067300"/>
            <a:ext cx="2036233" cy="495300"/>
          </a:xfrm>
          <a:prstGeom prst="rect">
            <a:avLst/>
          </a:prstGeom>
          <a:noFill/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48400" y="5029200"/>
            <a:ext cx="2377017" cy="536244"/>
          </a:xfrm>
          <a:prstGeom prst="rect">
            <a:avLst/>
          </a:prstGeom>
          <a:noFill/>
        </p:spPr>
      </p:pic>
      <p:pic>
        <p:nvPicPr>
          <p:cNvPr id="8" name="Picture 1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3075" y="3733800"/>
            <a:ext cx="7908925" cy="1084653"/>
          </a:xfrm>
          <a:prstGeom prst="rect">
            <a:avLst/>
          </a:prstGeom>
          <a:noFill/>
          <a:ln w="22225">
            <a:solidFill>
              <a:srgbClr val="0070C0"/>
            </a:solidFill>
          </a:ln>
        </p:spPr>
      </p:pic>
      <p:sp>
        <p:nvSpPr>
          <p:cNvPr id="9" name="Rectangle 8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0" y="-76200"/>
            <a:ext cx="3810000" cy="533400"/>
          </a:xfrm>
        </p:spPr>
        <p:txBody>
          <a:bodyPr>
            <a:normAutofit fontScale="90000"/>
          </a:bodyPr>
          <a:lstStyle/>
          <a:p>
            <a:r>
              <a:rPr lang="en-US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Example 3-17:</a:t>
            </a:r>
            <a:endParaRPr lang="en-US" b="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0" y="76200"/>
            <a:ext cx="9144000" cy="23622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 student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received an A in English Composition I (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3 credits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), a C in Introduction to Psychology (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3 credits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), a B in Biology I (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4 credits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),and a D in physical Education (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2credits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).Assuming 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A= 4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grade points , 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B= 3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grade points , 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 = 2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grade points , 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D= 1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grade points and 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 = 0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grade points , find the student’s </a:t>
            </a:r>
            <a:r>
              <a:rPr kumimoji="0" lang="en-US" sz="2400" b="1" i="0" u="sng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grade points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average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5562600"/>
            <a:ext cx="5441851" cy="838200"/>
          </a:xfrm>
          <a:prstGeom prst="rect">
            <a:avLst/>
          </a:prstGeom>
          <a:noFill/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04800" y="2331720"/>
          <a:ext cx="815340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7332"/>
                <a:gridCol w="2308268"/>
                <a:gridCol w="2717800"/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Course 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Credits (w)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Grade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(x)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6574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English Composition I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endParaRPr lang="en-US" sz="2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en-US" sz="20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Introduction to Psychology</a:t>
                      </a:r>
                    </a:p>
                    <a:p>
                      <a:pPr algn="ctr"/>
                      <a:endParaRPr kumimoji="0" lang="en-US" sz="2000" b="0" i="0" u="none" strike="noStrike" kern="1200" cap="none" spc="0" normalizeH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en-US" sz="20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Biology I</a:t>
                      </a:r>
                    </a:p>
                    <a:p>
                      <a:pPr algn="ctr"/>
                      <a:endParaRPr kumimoji="0" lang="en-US" sz="2000" b="0" i="0" u="none" strike="noStrike" kern="1200" cap="none" spc="0" normalizeH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en-US" sz="20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physical Education </a:t>
                      </a:r>
                      <a:endParaRPr lang="en-US" sz="2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endParaRPr lang="en-US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endParaRPr lang="en-US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/>
                      <a:endParaRPr lang="en-US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A(4 point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endParaRPr lang="en-US" sz="20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B(2 point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C(3 point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D(1 point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152400"/>
            <a:ext cx="6477000" cy="685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Summary of Measures of Central Tendency </a:t>
            </a:r>
          </a:p>
          <a:p>
            <a:pPr algn="ctr"/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3276600"/>
            <a:ext cx="6477000" cy="685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Properties and Uses of Central Tendency </a:t>
            </a:r>
          </a:p>
          <a:p>
            <a:pPr algn="ctr"/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>
          <a:xfrm>
            <a:off x="228600" y="1447800"/>
            <a:ext cx="6324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B0F0"/>
              </a:buClr>
              <a:buSzPct val="104000"/>
              <a:buFont typeface="Wingdings" pitchFamily="2" charset="2"/>
              <a:buChar char="q"/>
              <a:tabLst/>
              <a:defRPr/>
            </a:pPr>
            <a:r>
              <a:rPr kumimoji="0" lang="en-US" sz="360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Have a look to page no. 116</a:t>
            </a:r>
            <a:endParaRPr kumimoji="0" lang="en-US" sz="360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304800" y="4419600"/>
            <a:ext cx="6324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B0F0"/>
              </a:buClr>
              <a:buSzPct val="104000"/>
              <a:buFont typeface="Wingdings" pitchFamily="2" charset="2"/>
              <a:buChar char="q"/>
              <a:tabLst/>
              <a:defRPr/>
            </a:pPr>
            <a:r>
              <a:rPr kumimoji="0" lang="en-US" sz="360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Have a look to page no. 116</a:t>
            </a:r>
            <a:endParaRPr kumimoji="0" lang="en-US" sz="360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143000" y="0"/>
            <a:ext cx="6400800" cy="889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Distribution Shapes</a:t>
            </a:r>
            <a:r>
              <a:rPr kumimoji="0" lang="en-US" sz="5400" b="1" i="0" u="sng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  <a:r>
              <a:rPr kumimoji="0" lang="en-US" sz="54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en-US" sz="54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466287" y="3207707"/>
            <a:ext cx="2246066" cy="1686"/>
          </a:xfrm>
          <a:prstGeom prst="line">
            <a:avLst/>
          </a:prstGeom>
          <a:ln w="222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1191599" y="3528574"/>
            <a:ext cx="1604333" cy="1686"/>
          </a:xfrm>
          <a:prstGeom prst="line">
            <a:avLst/>
          </a:prstGeom>
          <a:ln w="222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1795574" y="3729115"/>
            <a:ext cx="1363683" cy="1686"/>
          </a:xfrm>
          <a:prstGeom prst="line">
            <a:avLst/>
          </a:prstGeom>
          <a:ln w="222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0" y="1524000"/>
            <a:ext cx="4572000" cy="4191000"/>
            <a:chOff x="152400" y="1524000"/>
            <a:chExt cx="4572000" cy="4191000"/>
          </a:xfrm>
        </p:grpSpPr>
        <p:grpSp>
          <p:nvGrpSpPr>
            <p:cNvPr id="13" name="Group 12"/>
            <p:cNvGrpSpPr/>
            <p:nvPr/>
          </p:nvGrpSpPr>
          <p:grpSpPr>
            <a:xfrm>
              <a:off x="476250" y="1524000"/>
              <a:ext cx="3943350" cy="4191000"/>
              <a:chOff x="476250" y="1524000"/>
              <a:chExt cx="3943350" cy="4191000"/>
            </a:xfrm>
          </p:grpSpPr>
          <p:pic>
            <p:nvPicPr>
              <p:cNvPr id="5" name="Picture 7" descr="right_skewed"/>
              <p:cNvPicPr>
                <a:picLocks noChangeAspect="1" noChangeArrowheads="1"/>
              </p:cNvPicPr>
              <p:nvPr/>
            </p:nvPicPr>
            <p:blipFill>
              <a:blip r:embed="rId2">
                <a:lum bright="54000" contrast="59000"/>
              </a:blip>
              <a:srcRect/>
              <a:stretch>
                <a:fillRect/>
              </a:stretch>
            </p:blipFill>
            <p:spPr bwMode="auto">
              <a:xfrm>
                <a:off x="476250" y="2043738"/>
                <a:ext cx="3943350" cy="23680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6" name="Rectangle 5"/>
              <p:cNvSpPr/>
              <p:nvPr/>
            </p:nvSpPr>
            <p:spPr>
              <a:xfrm>
                <a:off x="779585" y="1524000"/>
                <a:ext cx="2956105" cy="5508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Positively skewed</a:t>
                </a:r>
                <a:endParaRPr lang="en-US" sz="2800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779585" y="4411800"/>
                <a:ext cx="889782" cy="3888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Mode 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426698" y="4411800"/>
                <a:ext cx="1051560" cy="3888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Median  </a:t>
                </a:r>
                <a:endParaRPr lang="en-US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316480" y="4411800"/>
                <a:ext cx="88978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Mean </a:t>
                </a:r>
                <a:endParaRPr lang="en-US" dirty="0">
                  <a:solidFill>
                    <a:srgbClr val="7030A0"/>
                  </a:solidFill>
                </a:endParaRPr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685800" y="4876800"/>
                <a:ext cx="3124200" cy="838200"/>
                <a:chOff x="838200" y="5029200"/>
                <a:chExt cx="3124200" cy="838200"/>
              </a:xfrm>
            </p:grpSpPr>
            <p:sp>
              <p:nvSpPr>
                <p:cNvPr id="11" name="Rounded Rectangle 10"/>
                <p:cNvSpPr/>
                <p:nvPr/>
              </p:nvSpPr>
              <p:spPr>
                <a:xfrm>
                  <a:off x="838200" y="5029200"/>
                  <a:ext cx="3124200" cy="838200"/>
                </a:xfrm>
                <a:prstGeom prst="roundRect">
                  <a:avLst/>
                </a:prstGeom>
                <a:solidFill>
                  <a:schemeClr val="bg1"/>
                </a:solidFill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32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&gt; MD&gt; D</a:t>
                  </a:r>
                  <a:endParaRPr lang="en-US" sz="32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pic>
              <p:nvPicPr>
                <p:cNvPr id="12" name="Picture 1"/>
                <p:cNvPicPr>
                  <a:picLocks noChangeAspect="1" noChangeArrowheads="1"/>
                </p:cNvPicPr>
                <p:nvPr/>
              </p:nvPicPr>
              <p:blipFill>
                <a:blip r:embed="rId3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/>
                <a:stretch>
                  <a:fillRect/>
                </a:stretch>
              </p:blipFill>
              <p:spPr bwMode="auto">
                <a:xfrm>
                  <a:off x="1295400" y="5257800"/>
                  <a:ext cx="247650" cy="509059"/>
                </a:xfrm>
                <a:prstGeom prst="rect">
                  <a:avLst/>
                </a:prstGeom>
                <a:noFill/>
              </p:spPr>
            </p:pic>
          </p:grpSp>
        </p:grpSp>
        <p:sp>
          <p:nvSpPr>
            <p:cNvPr id="17" name="Rectangle 16"/>
            <p:cNvSpPr/>
            <p:nvPr/>
          </p:nvSpPr>
          <p:spPr>
            <a:xfrm>
              <a:off x="4403271" y="4384963"/>
              <a:ext cx="321129" cy="4156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52400" y="1752600"/>
              <a:ext cx="321129" cy="4156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endPara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473529" y="4343400"/>
              <a:ext cx="4174671" cy="1443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5400000" flipH="1" flipV="1">
              <a:off x="-785338" y="3033588"/>
              <a:ext cx="2563091" cy="1115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4767942" y="1524000"/>
            <a:ext cx="4376058" cy="4343400"/>
            <a:chOff x="4708071" y="1524000"/>
            <a:chExt cx="4376058" cy="4343400"/>
          </a:xfrm>
        </p:grpSpPr>
        <p:sp>
          <p:nvSpPr>
            <p:cNvPr id="21" name="Rectangle 20"/>
            <p:cNvSpPr/>
            <p:nvPr/>
          </p:nvSpPr>
          <p:spPr>
            <a:xfrm>
              <a:off x="8763000" y="4495800"/>
              <a:ext cx="321129" cy="4156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708071" y="1752600"/>
              <a:ext cx="321129" cy="4156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endPara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23" name="Picture 8" descr="left_skewed"/>
            <p:cNvPicPr>
              <a:picLocks noChangeAspect="1" noChangeArrowheads="1"/>
            </p:cNvPicPr>
            <p:nvPr/>
          </p:nvPicPr>
          <p:blipFill>
            <a:blip r:embed="rId4">
              <a:lum bright="28000" contrast="52000"/>
            </a:blip>
            <a:srcRect/>
            <a:stretch>
              <a:fillRect/>
            </a:stretch>
          </p:blipFill>
          <p:spPr bwMode="auto">
            <a:xfrm>
              <a:off x="5029200" y="2081212"/>
              <a:ext cx="3733800" cy="2262188"/>
            </a:xfrm>
            <a:prstGeom prst="rect">
              <a:avLst/>
            </a:prstGeom>
            <a:noFill/>
            <a:ln w="9525">
              <a:solidFill>
                <a:srgbClr val="FFFF00">
                  <a:alpha val="22000"/>
                </a:srgbClr>
              </a:solidFill>
              <a:miter lim="800000"/>
              <a:headEnd/>
              <a:tailEnd/>
            </a:ln>
          </p:spPr>
        </p:pic>
        <p:cxnSp>
          <p:nvCxnSpPr>
            <p:cNvPr id="24" name="Straight Connector 23"/>
            <p:cNvCxnSpPr/>
            <p:nvPr/>
          </p:nvCxnSpPr>
          <p:spPr>
            <a:xfrm rot="5400000">
              <a:off x="7029524" y="3219524"/>
              <a:ext cx="2246066" cy="1686"/>
            </a:xfrm>
            <a:prstGeom prst="line">
              <a:avLst/>
            </a:prstGeom>
            <a:ln w="2222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6858843" y="3351958"/>
              <a:ext cx="1828802" cy="1687"/>
            </a:xfrm>
            <a:prstGeom prst="line">
              <a:avLst/>
            </a:prstGeom>
            <a:ln w="2222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6632515" y="3728999"/>
              <a:ext cx="1363683" cy="1686"/>
            </a:xfrm>
            <a:prstGeom prst="line">
              <a:avLst/>
            </a:prstGeom>
            <a:ln w="2222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8077200" y="4343400"/>
              <a:ext cx="889782" cy="3888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Mode 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162800" y="4343400"/>
              <a:ext cx="1051560" cy="3888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dirty="0" smtClean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Median  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400800" y="4343400"/>
              <a:ext cx="8897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Mean </a:t>
              </a:r>
              <a:endParaRPr lang="en-US" dirty="0">
                <a:solidFill>
                  <a:srgbClr val="7030A0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334000" y="1524000"/>
              <a:ext cx="292259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Negatively skewed</a:t>
              </a:r>
              <a:endParaRPr lang="en-US" sz="2800" dirty="0"/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5334000" y="5029200"/>
              <a:ext cx="3124200" cy="838200"/>
              <a:chOff x="838200" y="5029200"/>
              <a:chExt cx="3124200" cy="838200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838200" y="5029200"/>
                <a:ext cx="3124200" cy="838200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&lt; MD&lt; D</a:t>
                </a:r>
                <a:endParaRPr lang="en-US" sz="3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pic>
            <p:nvPicPr>
              <p:cNvPr id="33" name="Picture 1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295400" y="5257800"/>
                <a:ext cx="247650" cy="509059"/>
              </a:xfrm>
              <a:prstGeom prst="rect">
                <a:avLst/>
              </a:prstGeom>
              <a:noFill/>
            </p:spPr>
          </p:pic>
        </p:grpSp>
        <p:cxnSp>
          <p:nvCxnSpPr>
            <p:cNvPr id="34" name="Straight Arrow Connector 33"/>
            <p:cNvCxnSpPr/>
            <p:nvPr/>
          </p:nvCxnSpPr>
          <p:spPr>
            <a:xfrm>
              <a:off x="5029200" y="4343400"/>
              <a:ext cx="3962400" cy="1588"/>
            </a:xfrm>
            <a:prstGeom prst="straightConnector1">
              <a:avLst/>
            </a:prstGeom>
            <a:ln w="508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rot="5400000" flipH="1" flipV="1">
              <a:off x="3748212" y="3033588"/>
              <a:ext cx="2563091" cy="1115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/>
          <p:cNvCxnSpPr/>
          <p:nvPr/>
        </p:nvCxnSpPr>
        <p:spPr>
          <a:xfrm rot="5400000">
            <a:off x="2056606" y="3733800"/>
            <a:ext cx="5181600" cy="1588"/>
          </a:xfrm>
          <a:prstGeom prst="line">
            <a:avLst/>
          </a:prstGeom>
          <a:ln w="15875">
            <a:solidFill>
              <a:srgbClr val="C0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323924" y="3255790"/>
            <a:ext cx="2246066" cy="1686"/>
          </a:xfrm>
          <a:prstGeom prst="line">
            <a:avLst/>
          </a:prstGeom>
          <a:ln w="222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1027477" y="3544524"/>
            <a:ext cx="1604333" cy="1686"/>
          </a:xfrm>
          <a:prstGeom prst="line">
            <a:avLst/>
          </a:prstGeom>
          <a:ln w="222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1603315" y="3728999"/>
            <a:ext cx="1363683" cy="1686"/>
          </a:xfrm>
          <a:prstGeom prst="line">
            <a:avLst/>
          </a:prstGeom>
          <a:ln w="222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76200"/>
            <a:ext cx="8763000" cy="10414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3-1 Measures of Central Tendency </a:t>
            </a:r>
            <a:endParaRPr kumimoji="0" lang="en-US" sz="44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2125920"/>
            <a:ext cx="891540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statistic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a characteristic or measure obtained by using  the data values from a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sample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parameter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a characteristic or measure obtained by using all the data values for a specific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population.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bell_shaped"/>
          <p:cNvPicPr>
            <a:picLocks noChangeAspect="1" noChangeArrowheads="1"/>
          </p:cNvPicPr>
          <p:nvPr/>
        </p:nvPicPr>
        <p:blipFill>
          <a:blip r:embed="rId2">
            <a:lum bright="52000" contrast="52000"/>
          </a:blip>
          <a:srcRect/>
          <a:stretch>
            <a:fillRect/>
          </a:stretch>
        </p:blipFill>
        <p:spPr bwMode="auto">
          <a:xfrm>
            <a:off x="1739757" y="1219200"/>
            <a:ext cx="5118243" cy="309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5400000">
            <a:off x="2971800" y="2971800"/>
            <a:ext cx="2590800" cy="1588"/>
          </a:xfrm>
          <a:prstGeom prst="line">
            <a:avLst/>
          </a:prstGeom>
          <a:ln w="222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886200" y="4343400"/>
            <a:ext cx="889782" cy="388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Mode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0" y="4648200"/>
            <a:ext cx="1051560" cy="388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Median 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34618" y="5029200"/>
            <a:ext cx="8897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Mean </a:t>
            </a:r>
            <a:endParaRPr lang="en-US" dirty="0">
              <a:solidFill>
                <a:srgbClr val="7030A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048000" y="5486400"/>
            <a:ext cx="3124200" cy="838200"/>
            <a:chOff x="762000" y="5029200"/>
            <a:chExt cx="3124200" cy="838200"/>
          </a:xfrm>
        </p:grpSpPr>
        <p:sp>
          <p:nvSpPr>
            <p:cNvPr id="12" name="Rounded Rectangle 11"/>
            <p:cNvSpPr/>
            <p:nvPr/>
          </p:nvSpPr>
          <p:spPr>
            <a:xfrm>
              <a:off x="762000" y="5029200"/>
              <a:ext cx="3124200" cy="8382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= MD = D</a:t>
              </a:r>
              <a:endPara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3" name="Picture 1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43000" y="5257800"/>
              <a:ext cx="247650" cy="509059"/>
            </a:xfrm>
            <a:prstGeom prst="rect">
              <a:avLst/>
            </a:prstGeom>
            <a:noFill/>
          </p:spPr>
        </p:pic>
      </p:grpSp>
      <p:sp>
        <p:nvSpPr>
          <p:cNvPr id="11" name="Rectangle 10"/>
          <p:cNvSpPr/>
          <p:nvPr/>
        </p:nvSpPr>
        <p:spPr>
          <a:xfrm>
            <a:off x="2362200" y="533400"/>
            <a:ext cx="3592650" cy="523220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Symmetric distribution 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1828800" y="1295400"/>
            <a:ext cx="19812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q"/>
            </a:pPr>
            <a:r>
              <a:rPr lang="en-US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In a positively skewed or right skewed distribution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the data values fall to the left of the mean ;the tail is to the right . Also the mean is to the right of the median and the mode is to the left of the median.</a:t>
            </a:r>
          </a:p>
          <a:p>
            <a:pPr>
              <a:buSzPct val="100000"/>
              <a:buFont typeface="Wingdings" pitchFamily="2" charset="2"/>
              <a:buChar char="q"/>
            </a:pPr>
            <a:r>
              <a:rPr lang="en-US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 a </a:t>
            </a:r>
            <a:r>
              <a:rPr lang="en-US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negatively </a:t>
            </a:r>
            <a:r>
              <a:rPr lang="en-US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skewed or </a:t>
            </a:r>
            <a:r>
              <a:rPr lang="en-US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left </a:t>
            </a:r>
            <a:r>
              <a:rPr lang="en-US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skewed distribution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the data values fall to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the mean ;the tail is to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left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Also the mean is to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left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the median and the mode is to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right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the median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SzPct val="100000"/>
              <a:buFont typeface="Wingdings" pitchFamily="2" charset="2"/>
              <a:buChar char="q"/>
            </a:pPr>
            <a:r>
              <a:rPr lang="en-US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 a symmetric distribution: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data values are evenly distribution on both sides of the mean ,when the distribution is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unimodal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.T he mean ,median and mode are the same 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1371600"/>
          <a:ext cx="6477001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1"/>
                <a:gridCol w="4038600"/>
              </a:tblGrid>
              <a:tr h="7158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Mean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Clr>
                          <a:srgbClr val="00B0F0"/>
                        </a:buClr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158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Median </a:t>
                      </a:r>
                    </a:p>
                    <a:p>
                      <a:pPr algn="ctr"/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Clr>
                          <a:srgbClr val="00B0F0"/>
                        </a:buClr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Arrange the data 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and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Select the middle point 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7804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Mode</a:t>
                      </a:r>
                    </a:p>
                    <a:p>
                      <a:pPr algn="ctr"/>
                      <a:endParaRPr lang="en-US" sz="24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158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Midrange  </a:t>
                      </a:r>
                    </a:p>
                    <a:p>
                      <a:pPr algn="ctr"/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158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Weighted Mean   </a:t>
                      </a:r>
                    </a:p>
                    <a:p>
                      <a:pPr algn="ctr"/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3121650" y="457200"/>
            <a:ext cx="23647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Summary </a:t>
            </a: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0" y="1095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886201" y="1428750"/>
            <a:ext cx="3498758" cy="4362450"/>
            <a:chOff x="3962400" y="1657350"/>
            <a:chExt cx="3498758" cy="4362450"/>
          </a:xfrm>
        </p:grpSpPr>
        <p:grpSp>
          <p:nvGrpSpPr>
            <p:cNvPr id="12" name="Group 11"/>
            <p:cNvGrpSpPr/>
            <p:nvPr/>
          </p:nvGrpSpPr>
          <p:grpSpPr>
            <a:xfrm>
              <a:off x="3962400" y="3406914"/>
              <a:ext cx="3498758" cy="1088886"/>
              <a:chOff x="3845089" y="2895599"/>
              <a:chExt cx="2432250" cy="108888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845089" y="2895599"/>
                <a:ext cx="1190871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unimodal</a:t>
                </a:r>
                <a:endParaRPr lang="en-US" sz="2000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4916150" y="2895599"/>
                <a:ext cx="1361189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,   bimodal</a:t>
                </a:r>
                <a:endParaRPr lang="en-US" sz="2000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3925121" y="3276599"/>
                <a:ext cx="1408879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multimodal</a:t>
                </a:r>
                <a:endParaRPr lang="en-US" sz="2000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692649" y="3276599"/>
                <a:ext cx="1436130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,   No mode</a:t>
                </a:r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pic>
          <p:nvPicPr>
            <p:cNvPr id="33793" name="Picture 1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572000" y="4648200"/>
              <a:ext cx="1352550" cy="609600"/>
            </a:xfrm>
            <a:prstGeom prst="rect">
              <a:avLst/>
            </a:prstGeom>
            <a:noFill/>
          </p:spPr>
        </p:pic>
        <p:pic>
          <p:nvPicPr>
            <p:cNvPr id="33796" name="Picture 4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724400" y="5343525"/>
              <a:ext cx="1219200" cy="676275"/>
            </a:xfrm>
            <a:prstGeom prst="rect">
              <a:avLst/>
            </a:prstGeom>
            <a:noFill/>
          </p:spPr>
        </p:pic>
        <p:pic>
          <p:nvPicPr>
            <p:cNvPr id="33799" name="Picture 7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114800" y="1676400"/>
              <a:ext cx="914400" cy="638175"/>
            </a:xfrm>
            <a:prstGeom prst="rect">
              <a:avLst/>
            </a:prstGeom>
            <a:noFill/>
          </p:spPr>
        </p:pic>
        <p:pic>
          <p:nvPicPr>
            <p:cNvPr id="33802" name="Picture 10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943600" y="1657350"/>
              <a:ext cx="914400" cy="628650"/>
            </a:xfrm>
            <a:prstGeom prst="rect">
              <a:avLst/>
            </a:prstGeom>
            <a:noFill/>
          </p:spPr>
        </p:pic>
        <p:sp>
          <p:nvSpPr>
            <p:cNvPr id="26" name="Rectangle 25"/>
            <p:cNvSpPr/>
            <p:nvPr/>
          </p:nvSpPr>
          <p:spPr>
            <a:xfrm>
              <a:off x="5320226" y="1764268"/>
              <a:ext cx="2423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,</a:t>
              </a:r>
              <a:endParaRPr lang="en-US" dirty="0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762000" y="1981200"/>
            <a:ext cx="7620000" cy="838200"/>
          </a:xfrm>
          <a:prstGeom prst="rect">
            <a:avLst/>
          </a:prstGeom>
          <a:ln w="28575">
            <a:solidFill>
              <a:schemeClr val="bg1"/>
            </a:solidFill>
          </a:ln>
        </p:spPr>
        <p:txBody>
          <a:bodyPr vert="horz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Measures of Variation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52400" y="3657600"/>
            <a:ext cx="8915400" cy="3200400"/>
            <a:chOff x="76200" y="3962400"/>
            <a:chExt cx="8915400" cy="3200400"/>
          </a:xfrm>
        </p:grpSpPr>
        <p:sp>
          <p:nvSpPr>
            <p:cNvPr id="6" name="Rectangle 5"/>
            <p:cNvSpPr/>
            <p:nvPr/>
          </p:nvSpPr>
          <p:spPr>
            <a:xfrm>
              <a:off x="76200" y="6393359"/>
              <a:ext cx="8915400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Note</a:t>
              </a:r>
              <a:r>
                <a:rPr lang="en-US" sz="2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This PowerPoint is only a summary and your main source should be the book.</a:t>
              </a:r>
            </a:p>
          </p:txBody>
        </p:sp>
        <p:grpSp>
          <p:nvGrpSpPr>
            <p:cNvPr id="7" name="Group 7"/>
            <p:cNvGrpSpPr/>
            <p:nvPr/>
          </p:nvGrpSpPr>
          <p:grpSpPr>
            <a:xfrm>
              <a:off x="1143000" y="3962400"/>
              <a:ext cx="6019800" cy="1219200"/>
              <a:chOff x="1371600" y="4419600"/>
              <a:chExt cx="6019800" cy="1219200"/>
            </a:xfrm>
          </p:grpSpPr>
          <p:sp>
            <p:nvSpPr>
              <p:cNvPr id="8" name="Subtitle 2"/>
              <p:cNvSpPr txBox="1">
                <a:spLocks/>
              </p:cNvSpPr>
              <p:nvPr/>
            </p:nvSpPr>
            <p:spPr>
              <a:xfrm>
                <a:off x="3429000" y="5209032"/>
                <a:ext cx="2286000" cy="429768"/>
              </a:xfrm>
              <a:prstGeom prst="rect">
                <a:avLst/>
              </a:prstGeom>
            </p:spPr>
            <p:txBody>
              <a:bodyPr vert="horz">
                <a:noAutofit/>
              </a:bodyPr>
              <a:lstStyle/>
              <a:p>
                <a:pPr marL="365760" marR="0" lvl="0" indent="-256032" algn="l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tabLst/>
                  <a:defRPr/>
                </a:pPr>
                <a:endPara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Arial Unicode MS" pitchFamily="34" charset="-128"/>
                  <a:cs typeface="Times New Roman" pitchFamily="18" charset="0"/>
                </a:endParaRPr>
              </a:p>
              <a:p>
                <a:pPr marL="365760" marR="0" lvl="0" indent="-256032" algn="l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tabLst/>
                  <a:defRPr/>
                </a:pPr>
                <a:endParaRPr lang="en-US" sz="2800" dirty="0" smtClean="0">
                  <a:solidFill>
                    <a:srgbClr val="FF0000"/>
                  </a:solidFill>
                  <a:latin typeface="Times New Roman" pitchFamily="18" charset="0"/>
                  <a:ea typeface="Arial Unicode MS" pitchFamily="34" charset="-128"/>
                  <a:cs typeface="Times New Roman" pitchFamily="18" charset="0"/>
                </a:endParaRPr>
              </a:p>
              <a:p>
                <a:pPr marL="365760" marR="0" lvl="0" indent="-256032" algn="l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Arial Unicode MS" pitchFamily="34" charset="-128"/>
                    <a:cs typeface="Times New Roman" pitchFamily="18" charset="0"/>
                  </a:rPr>
                  <a:t>Lecture (9)</a:t>
                </a: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Arial Unicode MS" pitchFamily="34" charset="-128"/>
                  <a:cs typeface="Times New Roman" pitchFamily="18" charset="0"/>
                </a:endParaRPr>
              </a:p>
            </p:txBody>
          </p:sp>
          <p:sp>
            <p:nvSpPr>
              <p:cNvPr id="9" name="Subtitle 2"/>
              <p:cNvSpPr txBox="1">
                <a:spLocks/>
              </p:cNvSpPr>
              <p:nvPr/>
            </p:nvSpPr>
            <p:spPr>
              <a:xfrm>
                <a:off x="1371600" y="4419600"/>
                <a:ext cx="6019800" cy="990600"/>
              </a:xfrm>
              <a:prstGeom prst="rect">
                <a:avLst/>
              </a:prstGeom>
            </p:spPr>
            <p:txBody>
              <a:bodyPr vert="horz">
                <a:noAutofit/>
              </a:bodyPr>
              <a:lstStyle/>
              <a:p>
                <a:pPr marL="365760" marR="0" lvl="0" indent="-256032" algn="ctr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buFont typeface="Wingdings 3"/>
                  <a:buChar char=""/>
                  <a:tabLst/>
                  <a:defRPr/>
                </a:pPr>
                <a:endParaRPr kumimoji="0" lang="ar-SA" sz="28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  <a:p>
                <a:pPr marL="365760" marR="0" lvl="0" indent="-256032" algn="ctr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Lecturer : FATEN AL-HUSSAIN</a:t>
                </a: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685800" y="228600"/>
            <a:ext cx="7620000" cy="838200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vert="horz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3-2 Measures of Variation 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76200" y="1676400"/>
            <a:ext cx="8991600" cy="1981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testing lab wishes to test two experimental brands of outdoor paint to see how long each will last before fading. The testing lab makes 6 gallons of each paint to test. Since different chemical agents are added to each group and only six cans are involved, these two groups constitute two small populations . The results (in months)are shown. Find the mean of each group.  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76200" y="1219200"/>
            <a:ext cx="2667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3-18: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0" y="3474720"/>
          <a:ext cx="2971800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/>
                <a:gridCol w="1485900"/>
              </a:tblGrid>
              <a:tr h="34834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Brand A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Brand B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381000" y="76200"/>
            <a:ext cx="1981200" cy="715962"/>
          </a:xfrm>
        </p:spPr>
        <p:txBody>
          <a:bodyPr>
            <a:normAutofit/>
          </a:bodyPr>
          <a:lstStyle/>
          <a:p>
            <a:r>
              <a:rPr lang="en-US" sz="3200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Solution :</a:t>
            </a:r>
            <a:endParaRPr lang="en-US" sz="3200" b="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2209801"/>
            <a:ext cx="5363222" cy="1066799"/>
          </a:xfrm>
          <a:prstGeom prst="rect">
            <a:avLst/>
          </a:prstGeom>
          <a:noFill/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228600" y="1219200"/>
            <a:ext cx="4953000" cy="76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  <a:buClr>
                <a:srgbClr val="00B0F0"/>
              </a:buClr>
              <a:buSzPct val="100000"/>
              <a:buFont typeface="Wingdings" pitchFamily="2" charset="2"/>
              <a:buChar char="§"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mean for brand A is </a:t>
            </a:r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4572000"/>
            <a:ext cx="5363222" cy="1066799"/>
          </a:xfrm>
          <a:prstGeom prst="rect">
            <a:avLst/>
          </a:prstGeom>
          <a:noFill/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228600" y="3657600"/>
            <a:ext cx="4953000" cy="76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§"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mean for brand B is </a:t>
            </a:r>
          </a:p>
        </p:txBody>
      </p:sp>
      <p:sp>
        <p:nvSpPr>
          <p:cNvPr id="9" name="Rectangle 8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76600" y="76200"/>
            <a:ext cx="1981200" cy="8382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Range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400" y="990600"/>
            <a:ext cx="8458200" cy="1219200"/>
          </a:xfrm>
        </p:spPr>
        <p:txBody>
          <a:bodyPr>
            <a:no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3200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The range </a:t>
            </a:r>
            <a:r>
              <a:rPr lang="en-US" sz="32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is the highest value minus the lowest value. The symbol </a:t>
            </a:r>
            <a:r>
              <a:rPr lang="en-US" sz="32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2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is used of the range .</a:t>
            </a:r>
            <a:endParaRPr lang="en-US" sz="3200" b="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6200" y="3429000"/>
            <a:ext cx="8534400" cy="3200400"/>
            <a:chOff x="0" y="2362200"/>
            <a:chExt cx="8534400" cy="3200400"/>
          </a:xfrm>
        </p:grpSpPr>
        <p:sp>
          <p:nvSpPr>
            <p:cNvPr id="8" name="Subtitle 2"/>
            <p:cNvSpPr txBox="1">
              <a:spLocks/>
            </p:cNvSpPr>
            <p:nvPr/>
          </p:nvSpPr>
          <p:spPr>
            <a:xfrm>
              <a:off x="76200" y="2362200"/>
              <a:ext cx="2667000" cy="685800"/>
            </a:xfrm>
            <a:prstGeom prst="rect">
              <a:avLst/>
            </a:prstGeom>
          </p:spPr>
          <p:txBody>
            <a:bodyPr vert="horz">
              <a:noAutofit/>
            </a:bodyPr>
            <a:lstStyle/>
            <a:p>
              <a:pPr>
                <a:lnSpc>
                  <a:spcPct val="90000"/>
                </a:lnSpc>
              </a:pPr>
              <a:r>
                <a:rPr lang="en-US" sz="32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Example 3-19:</a:t>
              </a:r>
            </a:p>
          </p:txBody>
        </p:sp>
        <p:sp>
          <p:nvSpPr>
            <p:cNvPr id="9" name="Subtitle 2"/>
            <p:cNvSpPr txBox="1">
              <a:spLocks/>
            </p:cNvSpPr>
            <p:nvPr/>
          </p:nvSpPr>
          <p:spPr>
            <a:xfrm>
              <a:off x="0" y="2819400"/>
              <a:ext cx="8534400" cy="685800"/>
            </a:xfrm>
            <a:prstGeom prst="rect">
              <a:avLst/>
            </a:prstGeom>
          </p:spPr>
          <p:txBody>
            <a:bodyPr vert="horz">
              <a:noAutofit/>
            </a:bodyPr>
            <a:lstStyle/>
            <a:p>
              <a:pPr>
                <a:lnSpc>
                  <a:spcPct val="90000"/>
                </a:lnSpc>
              </a:pPr>
              <a:r>
                <a:rPr lang="en-US" sz="3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Find the ranges for the paints in Example 3-18 .</a:t>
              </a:r>
            </a:p>
          </p:txBody>
        </p:sp>
        <p:sp>
          <p:nvSpPr>
            <p:cNvPr id="10" name="Subtitle 2"/>
            <p:cNvSpPr txBox="1">
              <a:spLocks/>
            </p:cNvSpPr>
            <p:nvPr/>
          </p:nvSpPr>
          <p:spPr>
            <a:xfrm>
              <a:off x="152400" y="3352800"/>
              <a:ext cx="4953000" cy="762000"/>
            </a:xfrm>
            <a:prstGeom prst="rect">
              <a:avLst/>
            </a:prstGeom>
          </p:spPr>
          <p:txBody>
            <a:bodyPr vert="horz">
              <a:noAutofit/>
            </a:bodyPr>
            <a:lstStyle/>
            <a:p>
              <a:pPr>
                <a:lnSpc>
                  <a:spcPct val="90000"/>
                </a:lnSpc>
                <a:buClr>
                  <a:srgbClr val="00B0F0"/>
                </a:buClr>
                <a:buSzPct val="100000"/>
                <a:buFont typeface="Wingdings" pitchFamily="2" charset="2"/>
                <a:buChar char="§"/>
              </a:pPr>
              <a:r>
                <a:rPr lang="en-US" sz="32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The range for brand A is </a:t>
              </a:r>
            </a:p>
          </p:txBody>
        </p:sp>
        <p:sp>
          <p:nvSpPr>
            <p:cNvPr id="11" name="Subtitle 2"/>
            <p:cNvSpPr txBox="1">
              <a:spLocks/>
            </p:cNvSpPr>
            <p:nvPr/>
          </p:nvSpPr>
          <p:spPr>
            <a:xfrm>
              <a:off x="0" y="4419600"/>
              <a:ext cx="4495800" cy="762000"/>
            </a:xfrm>
            <a:prstGeom prst="rect">
              <a:avLst/>
            </a:prstGeom>
          </p:spPr>
          <p:txBody>
            <a:bodyPr vert="horz">
              <a:noAutofit/>
            </a:bodyPr>
            <a:lstStyle/>
            <a:p>
              <a:pPr>
                <a:lnSpc>
                  <a:spcPct val="90000"/>
                </a:lnSpc>
                <a:buClr>
                  <a:srgbClr val="00B0F0"/>
                </a:buClr>
                <a:buFont typeface="Wingdings" pitchFamily="2" charset="2"/>
                <a:buChar char="§"/>
              </a:pPr>
              <a:r>
                <a:rPr lang="en-US" sz="32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The range for brand B is </a:t>
              </a:r>
            </a:p>
          </p:txBody>
        </p:sp>
        <p:sp>
          <p:nvSpPr>
            <p:cNvPr id="12" name="Subtitle 2"/>
            <p:cNvSpPr txBox="1">
              <a:spLocks/>
            </p:cNvSpPr>
            <p:nvPr/>
          </p:nvSpPr>
          <p:spPr>
            <a:xfrm>
              <a:off x="228600" y="3886200"/>
              <a:ext cx="4953000" cy="762000"/>
            </a:xfrm>
            <a:prstGeom prst="rect">
              <a:avLst/>
            </a:prstGeom>
          </p:spPr>
          <p:txBody>
            <a:bodyPr vert="horz">
              <a:noAutofit/>
            </a:bodyPr>
            <a:lstStyle/>
            <a:p>
              <a:pPr>
                <a:lnSpc>
                  <a:spcPct val="90000"/>
                </a:lnSpc>
                <a:buClr>
                  <a:srgbClr val="00B0F0"/>
                </a:buClr>
                <a:buSzPct val="100000"/>
              </a:pP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R= 60 – 10 = 50 months </a:t>
              </a:r>
            </a:p>
          </p:txBody>
        </p:sp>
        <p:sp>
          <p:nvSpPr>
            <p:cNvPr id="13" name="Subtitle 2"/>
            <p:cNvSpPr txBox="1">
              <a:spLocks/>
            </p:cNvSpPr>
            <p:nvPr/>
          </p:nvSpPr>
          <p:spPr>
            <a:xfrm>
              <a:off x="152400" y="4800600"/>
              <a:ext cx="4953000" cy="762000"/>
            </a:xfrm>
            <a:prstGeom prst="rect">
              <a:avLst/>
            </a:prstGeom>
          </p:spPr>
          <p:txBody>
            <a:bodyPr vert="horz">
              <a:noAutofit/>
            </a:bodyPr>
            <a:lstStyle/>
            <a:p>
              <a:pPr>
                <a:lnSpc>
                  <a:spcPct val="90000"/>
                </a:lnSpc>
                <a:buClr>
                  <a:srgbClr val="00B0F0"/>
                </a:buClr>
              </a:pP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R= 45 – 25 = 20 months 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990600" y="2514600"/>
            <a:ext cx="6215163" cy="646331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R= highest value – lowest value </a:t>
            </a:r>
            <a:endParaRPr lang="en-US" sz="3600" dirty="0"/>
          </a:p>
        </p:txBody>
      </p:sp>
      <p:sp>
        <p:nvSpPr>
          <p:cNvPr id="15" name="Rectangle 14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76200" y="76200"/>
            <a:ext cx="2667000" cy="685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3-20: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609600"/>
            <a:ext cx="9144000" cy="1219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salaries for the staff of the XYZ . Manufacturing Co are shown here. Find the range.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1828800"/>
          <a:ext cx="51816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2209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Staff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Salary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Owner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$100,000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Manger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40,000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Sales representative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30,000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workers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25,000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15,000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18,000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Subtitle 2"/>
          <p:cNvSpPr txBox="1">
            <a:spLocks/>
          </p:cNvSpPr>
          <p:nvPr/>
        </p:nvSpPr>
        <p:spPr>
          <a:xfrm>
            <a:off x="228600" y="5638800"/>
            <a:ext cx="8534400" cy="685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range is R= $100,000- $ 15,000 = $85,000</a:t>
            </a:r>
          </a:p>
        </p:txBody>
      </p:sp>
      <p:sp>
        <p:nvSpPr>
          <p:cNvPr id="8" name="Rectangle 7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152400"/>
            <a:ext cx="8991600" cy="762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Population Variance and Standard Deviation 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0" y="1066800"/>
            <a:ext cx="9144000" cy="3200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The variance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the average of the squares of the distance each value is from the mean.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symbol for the population variance is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formula for the population variance is    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0" y="3886200"/>
            <a:ext cx="9144000" cy="1143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The standard deviation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the square root of the variance The symbol for the population standard deviation is</a:t>
            </a:r>
          </a:p>
          <a:p>
            <a:pPr>
              <a:lnSpc>
                <a:spcPct val="90000"/>
              </a:lnSpc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formula for the population standard deviation is    </a:t>
            </a:r>
          </a:p>
          <a:p>
            <a:pPr>
              <a:lnSpc>
                <a:spcPct val="90000"/>
              </a:lnSpc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981200" y="5105400"/>
            <a:ext cx="4267200" cy="1219200"/>
            <a:chOff x="3429000" y="5105400"/>
            <a:chExt cx="4114800" cy="1098885"/>
          </a:xfrm>
        </p:grpSpPr>
        <p:sp>
          <p:nvSpPr>
            <p:cNvPr id="9" name="Rectangle 8"/>
            <p:cNvSpPr/>
            <p:nvPr/>
          </p:nvSpPr>
          <p:spPr>
            <a:xfrm>
              <a:off x="3429000" y="5105400"/>
              <a:ext cx="4114800" cy="106680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657599" y="5181601"/>
              <a:ext cx="3429001" cy="1022684"/>
            </a:xfrm>
            <a:prstGeom prst="rect">
              <a:avLst/>
            </a:prstGeom>
            <a:noFill/>
          </p:spPr>
        </p:pic>
      </p:grpSp>
      <p:grpSp>
        <p:nvGrpSpPr>
          <p:cNvPr id="14" name="Group 13"/>
          <p:cNvGrpSpPr/>
          <p:nvPr/>
        </p:nvGrpSpPr>
        <p:grpSpPr>
          <a:xfrm>
            <a:off x="457200" y="2819400"/>
            <a:ext cx="7620000" cy="1006151"/>
            <a:chOff x="457200" y="2819400"/>
            <a:chExt cx="7620000" cy="1006151"/>
          </a:xfrm>
        </p:grpSpPr>
        <p:sp>
          <p:nvSpPr>
            <p:cNvPr id="10" name="Rectangle 9"/>
            <p:cNvSpPr/>
            <p:nvPr/>
          </p:nvSpPr>
          <p:spPr>
            <a:xfrm>
              <a:off x="457200" y="2819400"/>
              <a:ext cx="7620000" cy="99060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7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62000" y="2895600"/>
              <a:ext cx="7010400" cy="929951"/>
            </a:xfrm>
            <a:prstGeom prst="rect">
              <a:avLst/>
            </a:prstGeom>
            <a:noFill/>
          </p:spPr>
        </p:pic>
      </p:grpSp>
      <p:sp>
        <p:nvSpPr>
          <p:cNvPr id="15" name="Rectangle 14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76200" y="-76200"/>
            <a:ext cx="2667000" cy="685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3-21: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304800"/>
            <a:ext cx="9144000" cy="1219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Find the variance and standard deviation for the data set for brand A paint in Example 3-18.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0" y="1752600"/>
            <a:ext cx="9144000" cy="44196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:Find the mean for the data 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Subtract the mean from each data value. </a:t>
            </a: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0237" y="2514600"/>
            <a:ext cx="7825563" cy="1371600"/>
          </a:xfrm>
          <a:prstGeom prst="rect">
            <a:avLst/>
          </a:prstGeom>
          <a:noFill/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066800" y="4754880"/>
          <a:ext cx="731520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35 = -25 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– 35 = +15 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 – 35 = +5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 – 35 = +25 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–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35 = -5 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 – 35 = -15 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33400" y="76200"/>
            <a:ext cx="7696200" cy="990600"/>
            <a:chOff x="914400" y="685800"/>
            <a:chExt cx="6629400" cy="1447800"/>
          </a:xfrm>
        </p:grpSpPr>
        <p:sp>
          <p:nvSpPr>
            <p:cNvPr id="5" name="Rounded Rectangle 4"/>
            <p:cNvSpPr/>
            <p:nvPr/>
          </p:nvSpPr>
          <p:spPr>
            <a:xfrm>
              <a:off x="914400" y="685800"/>
              <a:ext cx="6629400" cy="14478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219200" y="1066800"/>
              <a:ext cx="5299372" cy="94463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36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     Measures of Central Tendency</a:t>
              </a:r>
              <a:endParaRPr lang="en-US" sz="3600" dirty="0">
                <a:solidFill>
                  <a:srgbClr val="00B050"/>
                </a:solidFill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4267200" y="2362200"/>
            <a:ext cx="2362200" cy="762000"/>
          </a:xfrm>
          <a:prstGeom prst="rect">
            <a:avLst/>
          </a:prstGeom>
          <a:noFill/>
          <a:ln w="44450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Mode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67400" y="4191000"/>
            <a:ext cx="3200400" cy="762000"/>
          </a:xfrm>
          <a:prstGeom prst="rect">
            <a:avLst/>
          </a:prstGeom>
          <a:noFill/>
          <a:ln w="44450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Midrange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28800" y="4114800"/>
            <a:ext cx="2895600" cy="762000"/>
          </a:xfrm>
          <a:prstGeom prst="rect">
            <a:avLst/>
          </a:prstGeom>
          <a:noFill/>
          <a:ln w="44450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Median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" y="2286000"/>
            <a:ext cx="2362200" cy="762000"/>
          </a:xfrm>
          <a:prstGeom prst="rect">
            <a:avLst/>
          </a:prstGeom>
          <a:noFill/>
          <a:ln w="44450" cmpd="sng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Mean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686594" y="1675606"/>
            <a:ext cx="106680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4799806" y="1751806"/>
            <a:ext cx="106680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1753394" y="2590006"/>
            <a:ext cx="289560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6249194" y="2666206"/>
            <a:ext cx="289560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048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422088"/>
            <a:ext cx="8534400" cy="5521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3: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Square each result. </a:t>
            </a:r>
          </a:p>
          <a:p>
            <a:pPr>
              <a:lnSpc>
                <a:spcPct val="9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4: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Find the sum of the squares. </a:t>
            </a:r>
          </a:p>
          <a:p>
            <a:pPr>
              <a:lnSpc>
                <a:spcPct val="9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5: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Divide the sum by N to get the variance</a:t>
            </a:r>
          </a:p>
          <a:p>
            <a:pPr>
              <a:lnSpc>
                <a:spcPct val="9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Variance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1750 ÷ 6 = 291.7 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57200" y="1219200"/>
            <a:ext cx="7419975" cy="1143000"/>
            <a:chOff x="609600" y="1107888"/>
            <a:chExt cx="7419975" cy="1143000"/>
          </a:xfrm>
        </p:grpSpPr>
        <p:pic>
          <p:nvPicPr>
            <p:cNvPr id="5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09600" y="1107888"/>
              <a:ext cx="1704975" cy="381000"/>
            </a:xfrm>
            <a:prstGeom prst="rect">
              <a:avLst/>
            </a:prstGeom>
            <a:noFill/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29000" y="1107888"/>
              <a:ext cx="1704975" cy="381000"/>
            </a:xfrm>
            <a:prstGeom prst="rect">
              <a:avLst/>
            </a:prstGeom>
            <a:noFill/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296025" y="1107888"/>
              <a:ext cx="1400175" cy="381000"/>
            </a:xfrm>
            <a:prstGeom prst="rect">
              <a:avLst/>
            </a:prstGeom>
            <a:noFill/>
          </p:spPr>
        </p:pic>
        <p:pic>
          <p:nvPicPr>
            <p:cNvPr id="8" name="Picture 3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7225" y="1793688"/>
              <a:ext cx="1704975" cy="381000"/>
            </a:xfrm>
            <a:prstGeom prst="rect">
              <a:avLst/>
            </a:prstGeom>
            <a:noFill/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00425" y="1869888"/>
              <a:ext cx="1400175" cy="381000"/>
            </a:xfrm>
            <a:prstGeom prst="rect">
              <a:avLst/>
            </a:prstGeom>
            <a:noFill/>
          </p:spPr>
        </p:pic>
        <p:pic>
          <p:nvPicPr>
            <p:cNvPr id="10" name="Picture 1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24600" y="1869888"/>
              <a:ext cx="1704975" cy="381000"/>
            </a:xfrm>
            <a:prstGeom prst="rect">
              <a:avLst/>
            </a:prstGeom>
            <a:noFill/>
          </p:spPr>
        </p:pic>
      </p:grpSp>
      <p:sp>
        <p:nvSpPr>
          <p:cNvPr id="11" name="Subtitle 2"/>
          <p:cNvSpPr txBox="1">
            <a:spLocks/>
          </p:cNvSpPr>
          <p:nvPr/>
        </p:nvSpPr>
        <p:spPr>
          <a:xfrm>
            <a:off x="304800" y="3581400"/>
            <a:ext cx="7772400" cy="685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625 + 625 + 225 + 25 + 25 +225 = 1750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76200"/>
            <a:ext cx="7831503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6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Take the square root of the variance to get the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standard deviation .</a:t>
            </a:r>
          </a:p>
          <a:p>
            <a:pPr>
              <a:lnSpc>
                <a:spcPct val="90000"/>
              </a:lnSpc>
            </a:pPr>
            <a:endParaRPr lang="en-US" sz="2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standard deviation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It is helpful to make a table. </a:t>
            </a:r>
          </a:p>
          <a:p>
            <a:pPr>
              <a:lnSpc>
                <a:spcPct val="9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362200" y="2606040"/>
          <a:ext cx="60960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Values 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X- µ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(x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µ)</a:t>
                      </a:r>
                      <a:r>
                        <a:rPr lang="en-US" sz="2400" strike="noStrike" baseline="30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strike="noStrike" baseline="30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-25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625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+25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625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-15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225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-15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225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524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2400"/>
            <a:ext cx="8305800" cy="8382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Sample Variance and Standard Deviation 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8121" y="1143000"/>
            <a:ext cx="8518679" cy="33055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formula for the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sample variance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,denoted by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6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is </a:t>
            </a:r>
          </a:p>
          <a:p>
            <a:pPr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q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q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Where 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individual </a:t>
            </a:r>
          </a:p>
          <a:p>
            <a:pPr>
              <a:lnSpc>
                <a:spcPct val="90000"/>
              </a:lnSpc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= sample mean </a:t>
            </a:r>
          </a:p>
          <a:p>
            <a:pPr>
              <a:lnSpc>
                <a:spcPct val="90000"/>
              </a:lnSpc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sample size     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4953000"/>
            <a:ext cx="3581400" cy="1309975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1981200"/>
            <a:ext cx="7162800" cy="838200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3505200"/>
            <a:ext cx="234696" cy="5334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52400" y="4267200"/>
            <a:ext cx="822532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standard deviation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a sample (denoted by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)is </a:t>
            </a:r>
          </a:p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" y="733425"/>
            <a:ext cx="8991600" cy="5514975"/>
            <a:chOff x="152400" y="152400"/>
            <a:chExt cx="8991600" cy="5514975"/>
          </a:xfrm>
        </p:grpSpPr>
        <p:sp>
          <p:nvSpPr>
            <p:cNvPr id="5" name="Rectangle 4"/>
            <p:cNvSpPr/>
            <p:nvPr/>
          </p:nvSpPr>
          <p:spPr>
            <a:xfrm>
              <a:off x="6500602" y="680357"/>
              <a:ext cx="2033798" cy="76744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variance</a:t>
              </a:r>
              <a:endParaRPr lang="en-US" sz="3200" dirty="0">
                <a:solidFill>
                  <a:srgbClr val="0070C0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04800" y="2683329"/>
              <a:ext cx="4628644" cy="1279071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04800" y="700768"/>
              <a:ext cx="4628644" cy="1279071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1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85324" y="2747282"/>
              <a:ext cx="3994249" cy="1023257"/>
            </a:xfrm>
            <a:prstGeom prst="rect">
              <a:avLst/>
            </a:prstGeom>
            <a:noFill/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95717" y="844663"/>
              <a:ext cx="2964711" cy="879362"/>
            </a:xfrm>
            <a:prstGeom prst="rect">
              <a:avLst/>
            </a:prstGeom>
            <a:noFill/>
          </p:spPr>
        </p:pic>
        <p:cxnSp>
          <p:nvCxnSpPr>
            <p:cNvPr id="10" name="Straight Arrow Connector 9"/>
            <p:cNvCxnSpPr/>
            <p:nvPr/>
          </p:nvCxnSpPr>
          <p:spPr>
            <a:xfrm rot="10800000">
              <a:off x="5003575" y="1276350"/>
              <a:ext cx="2103929" cy="1333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10800000">
              <a:off x="5003576" y="3386818"/>
              <a:ext cx="2103929" cy="1333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6195802" y="2555421"/>
              <a:ext cx="2033798" cy="76744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standard deviation </a:t>
              </a:r>
              <a:endParaRPr lang="en-US" sz="3200" dirty="0">
                <a:solidFill>
                  <a:srgbClr val="0070C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52400" y="4343400"/>
              <a:ext cx="8991600" cy="12557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  <a:buClr>
                  <a:srgbClr val="00B0F0"/>
                </a:buClr>
                <a:buFont typeface="Wingdings" pitchFamily="2" charset="2"/>
                <a:buChar char="q"/>
              </a:pP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   is not the same as            . </a:t>
              </a:r>
            </a:p>
            <a:p>
              <a:pPr>
                <a:lnSpc>
                  <a:spcPct val="90000"/>
                </a:lnSpc>
                <a:buClr>
                  <a:srgbClr val="00B0F0"/>
                </a:buClr>
              </a:pP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 he notation        means to square the values first then sum .</a:t>
              </a:r>
            </a:p>
            <a:p>
              <a:pPr>
                <a:lnSpc>
                  <a:spcPct val="90000"/>
                </a:lnSpc>
                <a:buClr>
                  <a:srgbClr val="00B0F0"/>
                </a:buClr>
              </a:pP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   means to sum the values first then square the sum .</a:t>
              </a:r>
            </a:p>
          </p:txBody>
        </p:sp>
        <p:pic>
          <p:nvPicPr>
            <p:cNvPr id="14" name="Picture 3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4375" y="4267200"/>
              <a:ext cx="581025" cy="514350"/>
            </a:xfrm>
            <a:prstGeom prst="rect">
              <a:avLst/>
            </a:prstGeom>
            <a:noFill/>
          </p:spPr>
        </p:pic>
        <p:pic>
          <p:nvPicPr>
            <p:cNvPr id="15" name="Picture 5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38375" y="4724400"/>
              <a:ext cx="581025" cy="514350"/>
            </a:xfrm>
            <a:prstGeom prst="rect">
              <a:avLst/>
            </a:prstGeom>
            <a:noFill/>
          </p:spPr>
        </p:pic>
        <p:pic>
          <p:nvPicPr>
            <p:cNvPr id="16" name="Picture 7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8600" y="5105400"/>
              <a:ext cx="762000" cy="561975"/>
            </a:xfrm>
            <a:prstGeom prst="rect">
              <a:avLst/>
            </a:prstGeom>
            <a:noFill/>
          </p:spPr>
        </p:pic>
        <p:pic>
          <p:nvPicPr>
            <p:cNvPr id="17" name="Picture 9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962400" y="4238625"/>
              <a:ext cx="762000" cy="561975"/>
            </a:xfrm>
            <a:prstGeom prst="rect">
              <a:avLst/>
            </a:prstGeom>
            <a:noFill/>
          </p:spPr>
        </p:pic>
        <p:sp>
          <p:nvSpPr>
            <p:cNvPr id="18" name="Rectangle 17"/>
            <p:cNvSpPr/>
            <p:nvPr/>
          </p:nvSpPr>
          <p:spPr>
            <a:xfrm>
              <a:off x="152400" y="152400"/>
              <a:ext cx="8763000" cy="4801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  <a:buClr>
                  <a:srgbClr val="00B0F0"/>
                </a:buClr>
                <a:buFont typeface="Wingdings" pitchFamily="2" charset="2"/>
                <a:buChar char="q"/>
              </a:pP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The shortcut or computational formulas for </a:t>
              </a:r>
              <a:r>
                <a:rPr lang="en-US" sz="28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2800" baseline="300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and </a:t>
              </a:r>
              <a:r>
                <a:rPr lang="en-US" sz="28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76200" y="0"/>
            <a:ext cx="2667000" cy="685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3-23: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381000"/>
            <a:ext cx="9144000" cy="1905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Find the sample variance and standard deviation for the amount of European auto sales for a sample of 6 years shown .The data are in million dollars.</a:t>
            </a: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11.2 , 11.9 , 12.0 , 12.8 , 13.4 , 14.3 </a:t>
            </a: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400" y="2133600"/>
            <a:ext cx="1981200" cy="715962"/>
          </a:xfrm>
        </p:spPr>
        <p:txBody>
          <a:bodyPr>
            <a:normAutofit/>
          </a:bodyPr>
          <a:lstStyle/>
          <a:p>
            <a:r>
              <a:rPr lang="en-US" sz="3200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Solution :</a:t>
            </a:r>
            <a:endParaRPr lang="en-US" sz="3200" b="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2895600"/>
            <a:ext cx="762000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Find the sum of the values. </a:t>
            </a:r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3505200"/>
            <a:ext cx="7814733" cy="74295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52400" y="4495800"/>
            <a:ext cx="762000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Square the sum of the values. </a:t>
            </a:r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36736" y="5181600"/>
            <a:ext cx="4695986" cy="91440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762000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:Square each value and find the sum . </a:t>
            </a:r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9349" y="685800"/>
            <a:ext cx="7527851" cy="112395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52400" y="1981200"/>
            <a:ext cx="762000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4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:Substitute in the formulas and solve . </a:t>
            </a:r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" y="3505200"/>
            <a:ext cx="3536458" cy="828675"/>
          </a:xfrm>
          <a:prstGeom prst="rect">
            <a:avLst/>
          </a:prstGeom>
          <a:noFill/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0802" y="4426530"/>
            <a:ext cx="2621552" cy="742950"/>
          </a:xfrm>
          <a:prstGeom prst="rect">
            <a:avLst/>
          </a:prstGeom>
          <a:noFill/>
        </p:spPr>
      </p:pic>
      <p:pic>
        <p:nvPicPr>
          <p:cNvPr id="9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24003" y="4419600"/>
            <a:ext cx="966998" cy="683205"/>
          </a:xfrm>
          <a:prstGeom prst="rect">
            <a:avLst/>
          </a:prstGeom>
          <a:noFill/>
        </p:spPr>
      </p:pic>
      <p:pic>
        <p:nvPicPr>
          <p:cNvPr id="10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25256" y="4510894"/>
            <a:ext cx="1084944" cy="424543"/>
          </a:xfrm>
          <a:prstGeom prst="rect">
            <a:avLst/>
          </a:prstGeom>
          <a:noFill/>
        </p:spPr>
      </p:pic>
      <p:pic>
        <p:nvPicPr>
          <p:cNvPr id="11" name="Picture 1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5714999"/>
            <a:ext cx="2853690" cy="533400"/>
          </a:xfrm>
          <a:prstGeom prst="rect">
            <a:avLst/>
          </a:prstGeom>
          <a:noFill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" y="2590800"/>
            <a:ext cx="2964711" cy="879362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5257800" y="3271157"/>
            <a:ext cx="2033798" cy="7674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variance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01490" y="5486400"/>
            <a:ext cx="1828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standard deviation </a:t>
            </a:r>
            <a:endParaRPr lang="en-US" sz="3200" dirty="0">
              <a:solidFill>
                <a:srgbClr val="0070C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5486400" y="4038600"/>
            <a:ext cx="533400" cy="533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3539492" y="5943598"/>
            <a:ext cx="914399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5000" y="304800"/>
            <a:ext cx="4953000" cy="609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Coefficient of  Variation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143000"/>
            <a:ext cx="8077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coefficient of  variation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denoted by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Cvar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the standard deviation divided by the mean . The result is expressed as a percentage.</a:t>
            </a: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For sample                            For populations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14950" y="3413343"/>
            <a:ext cx="2457450" cy="914400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2872" y="3537168"/>
            <a:ext cx="2291328" cy="790575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28600" y="4937343"/>
            <a:ext cx="8763000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coefficient of variation is used to compare standard deviations when the units are different for two variable being compared .</a:t>
            </a:r>
          </a:p>
        </p:txBody>
      </p:sp>
      <p:sp>
        <p:nvSpPr>
          <p:cNvPr id="9" name="Rectangle 8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76200" y="0"/>
            <a:ext cx="2667000" cy="685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3-25: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457200"/>
            <a:ext cx="9144000" cy="1905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mean of the number of sales of cars over a 3-month period is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87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and the standard deviation is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The mean commission is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$5225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and standard deviation is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$773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Compare the variations of the two.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400" y="2362200"/>
            <a:ext cx="1981200" cy="487362"/>
          </a:xfrm>
        </p:spPr>
        <p:txBody>
          <a:bodyPr>
            <a:normAutofit fontScale="90000"/>
          </a:bodyPr>
          <a:lstStyle/>
          <a:p>
            <a:r>
              <a:rPr lang="en-US" sz="3200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Solution :</a:t>
            </a:r>
            <a:endParaRPr lang="en-US" sz="3200" b="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152400" y="2743200"/>
            <a:ext cx="7467600" cy="56356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The coefficients of variation are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1" y="3352801"/>
            <a:ext cx="6781799" cy="761999"/>
          </a:xfrm>
          <a:prstGeom prst="rect">
            <a:avLst/>
          </a:prstGeom>
          <a:noFill/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" y="4219576"/>
            <a:ext cx="8279130" cy="713718"/>
          </a:xfrm>
          <a:prstGeom prst="rect">
            <a:avLst/>
          </a:prstGeom>
          <a:noFill/>
        </p:spPr>
      </p:pic>
      <p:sp>
        <p:nvSpPr>
          <p:cNvPr id="10" name="Title 2"/>
          <p:cNvSpPr txBox="1">
            <a:spLocks/>
          </p:cNvSpPr>
          <p:nvPr/>
        </p:nvSpPr>
        <p:spPr>
          <a:xfrm>
            <a:off x="0" y="5380038"/>
            <a:ext cx="8915400" cy="56356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Since the coefficients of variation is larger for commission.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The commission are more variable than the sales.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0" y="0"/>
            <a:ext cx="2667000" cy="685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3-25: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381000"/>
            <a:ext cx="9144000" cy="1905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mean for the number of pages of sample of women’s fitness magazines is 132 with a variance of 23.The mean for the number of advertisements of sample of women’s fitness magazines is 182 with a variance of 62. Compare the variations.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76200" y="2362200"/>
            <a:ext cx="1981200" cy="563562"/>
          </a:xfrm>
        </p:spPr>
        <p:txBody>
          <a:bodyPr>
            <a:normAutofit fontScale="90000"/>
          </a:bodyPr>
          <a:lstStyle/>
          <a:p>
            <a:r>
              <a:rPr lang="en-US" sz="3200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Solution :</a:t>
            </a:r>
            <a:endParaRPr lang="en-US" sz="3200" b="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76200" y="2819400"/>
            <a:ext cx="7467600" cy="56356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The coefficients of variation are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" y="3505200"/>
            <a:ext cx="6705600" cy="751617"/>
          </a:xfrm>
          <a:prstGeom prst="rect">
            <a:avLst/>
          </a:prstGeom>
          <a:noFill/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620" y="4271702"/>
            <a:ext cx="8091980" cy="833698"/>
          </a:xfrm>
          <a:prstGeom prst="rect">
            <a:avLst/>
          </a:prstGeom>
          <a:noFill/>
        </p:spPr>
      </p:pic>
      <p:sp>
        <p:nvSpPr>
          <p:cNvPr id="10" name="Title 2"/>
          <p:cNvSpPr txBox="1">
            <a:spLocks/>
          </p:cNvSpPr>
          <p:nvPr/>
        </p:nvSpPr>
        <p:spPr>
          <a:xfrm>
            <a:off x="228600" y="5456238"/>
            <a:ext cx="8915400" cy="56356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>
              <a:spcBef>
                <a:spcPct val="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Since the coefficients of variation is larger for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advertisements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</a:p>
          <a:p>
            <a:pPr lvl="0">
              <a:spcBef>
                <a:spcPct val="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The number of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advertisements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are more variable than number of pages.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1676400"/>
          <a:ext cx="8458200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2819400"/>
                <a:gridCol w="2819400"/>
              </a:tblGrid>
              <a:tr h="933450"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Sample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populations</a:t>
                      </a:r>
                      <a:endParaRPr lang="en-US" sz="2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3345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Variance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3345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Standard Deviation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3345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Cvar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372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0" y="2743200"/>
            <a:ext cx="1695450" cy="657225"/>
          </a:xfrm>
          <a:prstGeom prst="rect">
            <a:avLst/>
          </a:prstGeom>
          <a:noFill/>
        </p:spPr>
      </p:pic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373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3581400"/>
            <a:ext cx="2543175" cy="942975"/>
          </a:xfrm>
          <a:prstGeom prst="rect">
            <a:avLst/>
          </a:prstGeom>
          <a:noFill/>
        </p:spPr>
      </p:pic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3735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3600" y="3581400"/>
            <a:ext cx="2581275" cy="942975"/>
          </a:xfrm>
          <a:prstGeom prst="rect">
            <a:avLst/>
          </a:prstGeom>
          <a:noFill/>
        </p:spPr>
      </p:pic>
      <p:sp>
        <p:nvSpPr>
          <p:cNvPr id="73737" name="Rectangle 9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37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3738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24600" y="2667000"/>
            <a:ext cx="1714500" cy="657225"/>
          </a:xfrm>
          <a:prstGeom prst="rect">
            <a:avLst/>
          </a:prstGeom>
          <a:noFill/>
        </p:spPr>
      </p:pic>
      <p:sp>
        <p:nvSpPr>
          <p:cNvPr id="73740" name="Rectangle 12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48400" y="4616302"/>
            <a:ext cx="2133600" cy="793898"/>
          </a:xfrm>
          <a:prstGeom prst="rect">
            <a:avLst/>
          </a:prstGeom>
          <a:noFill/>
        </p:spPr>
      </p:pic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4622299"/>
            <a:ext cx="2062728" cy="711701"/>
          </a:xfrm>
          <a:prstGeom prst="rect">
            <a:avLst/>
          </a:prstGeom>
          <a:noFill/>
        </p:spPr>
      </p:pic>
      <p:sp>
        <p:nvSpPr>
          <p:cNvPr id="21" name="Rectangle 20"/>
          <p:cNvSpPr/>
          <p:nvPr/>
        </p:nvSpPr>
        <p:spPr>
          <a:xfrm>
            <a:off x="3048000" y="496669"/>
            <a:ext cx="23647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Summary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71800" y="152400"/>
            <a:ext cx="2971800" cy="762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Mean</a:t>
            </a:r>
            <a:endParaRPr lang="en-US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066800"/>
            <a:ext cx="9067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mean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the sum of the values divided by the total number of values .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971800"/>
            <a:ext cx="4648200" cy="914399"/>
          </a:xfrm>
          <a:prstGeom prst="rect">
            <a:avLst/>
          </a:prstGeom>
          <a:noFill/>
          <a:ln w="12700">
            <a:solidFill>
              <a:srgbClr val="00B050"/>
            </a:solidFill>
          </a:ln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5105400"/>
            <a:ext cx="4928992" cy="990600"/>
          </a:xfrm>
          <a:prstGeom prst="rect">
            <a:avLst/>
          </a:prstGeom>
          <a:noFill/>
          <a:ln w="15875">
            <a:solidFill>
              <a:srgbClr val="00B050"/>
            </a:solidFill>
          </a:ln>
        </p:spPr>
      </p:pic>
      <p:grpSp>
        <p:nvGrpSpPr>
          <p:cNvPr id="10" name="Group 9"/>
          <p:cNvGrpSpPr/>
          <p:nvPr/>
        </p:nvGrpSpPr>
        <p:grpSpPr>
          <a:xfrm>
            <a:off x="228600" y="1905000"/>
            <a:ext cx="8077200" cy="3184743"/>
            <a:chOff x="152400" y="685800"/>
            <a:chExt cx="8077200" cy="3184743"/>
          </a:xfrm>
        </p:grpSpPr>
        <p:sp>
          <p:nvSpPr>
            <p:cNvPr id="6" name="Rectangle 5"/>
            <p:cNvSpPr/>
            <p:nvPr/>
          </p:nvSpPr>
          <p:spPr>
            <a:xfrm>
              <a:off x="152400" y="762000"/>
              <a:ext cx="8077200" cy="31085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Clr>
                  <a:srgbClr val="00B0F0"/>
                </a:buClr>
                <a:buFont typeface="Wingdings" pitchFamily="2" charset="2"/>
                <a:buChar char="q"/>
              </a:pP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The symbol       represent </a:t>
              </a:r>
              <a:r>
                <a:rPr lang="en-US" sz="28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the sample mean 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pPr>
                <a:buClr>
                  <a:srgbClr val="00B0F0"/>
                </a:buClr>
                <a:buFont typeface="Wingdings" pitchFamily="2" charset="2"/>
                <a:buChar char="q"/>
              </a:pPr>
              <a:endParaRPr lang="en-US" sz="2800" dirty="0" smtClean="0">
                <a:latin typeface="Times New Roman" pitchFamily="18" charset="0"/>
                <a:cs typeface="Times New Roman" pitchFamily="18" charset="0"/>
              </a:endParaRPr>
            </a:p>
            <a:p>
              <a:pPr>
                <a:buClr>
                  <a:srgbClr val="00B0F0"/>
                </a:buClr>
              </a:pPr>
              <a:endParaRPr lang="en-US" sz="2800" dirty="0" smtClean="0">
                <a:latin typeface="Times New Roman" pitchFamily="18" charset="0"/>
                <a:cs typeface="Times New Roman" pitchFamily="18" charset="0"/>
              </a:endParaRPr>
            </a:p>
            <a:p>
              <a:pPr>
                <a:buClr>
                  <a:srgbClr val="00B0F0"/>
                </a:buClr>
              </a:pPr>
              <a:endParaRPr lang="en-US" sz="2800" dirty="0" smtClean="0">
                <a:latin typeface="Times New Roman" pitchFamily="18" charset="0"/>
                <a:cs typeface="Times New Roman" pitchFamily="18" charset="0"/>
              </a:endParaRPr>
            </a:p>
            <a:p>
              <a:pPr>
                <a:buClr>
                  <a:srgbClr val="00B0F0"/>
                </a:buClr>
              </a:pPr>
              <a:endParaRPr lang="en-US" sz="2800" dirty="0" smtClean="0">
                <a:latin typeface="Times New Roman" pitchFamily="18" charset="0"/>
                <a:cs typeface="Times New Roman" pitchFamily="18" charset="0"/>
              </a:endParaRPr>
            </a:p>
            <a:p>
              <a:pPr>
                <a:buClr>
                  <a:srgbClr val="00B0F0"/>
                </a:buClr>
                <a:buFont typeface="Wingdings" pitchFamily="2" charset="2"/>
                <a:buChar char="q"/>
              </a:pP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The Greek letter </a:t>
              </a:r>
              <a:r>
                <a:rPr lang="en-US" sz="28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µ (mu) 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is used to represent </a:t>
              </a:r>
              <a:r>
                <a:rPr lang="en-US" sz="28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the population mean .</a:t>
              </a:r>
            </a:p>
          </p:txBody>
        </p:sp>
        <p:pic>
          <p:nvPicPr>
            <p:cNvPr id="9" name="Picture 1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38400" y="685800"/>
              <a:ext cx="268224" cy="609600"/>
            </a:xfrm>
            <a:prstGeom prst="rect">
              <a:avLst/>
            </a:prstGeom>
            <a:noFill/>
          </p:spPr>
        </p:pic>
      </p:grpSp>
      <p:cxnSp>
        <p:nvCxnSpPr>
          <p:cNvPr id="12" name="Straight Arrow Connector 11"/>
          <p:cNvCxnSpPr/>
          <p:nvPr/>
        </p:nvCxnSpPr>
        <p:spPr>
          <a:xfrm>
            <a:off x="5638800" y="3810000"/>
            <a:ext cx="685800" cy="1588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867400" y="5942012"/>
            <a:ext cx="533400" cy="1588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324600" y="3048000"/>
            <a:ext cx="2438400" cy="107721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represent the total number of values in the sample.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324600" y="5171182"/>
            <a:ext cx="2743200" cy="107721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represent the total number of values in the population 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143000" y="76200"/>
            <a:ext cx="6553200" cy="1117600"/>
          </a:xfrm>
          <a:prstGeom prst="rect">
            <a:avLst/>
          </a:prstGeom>
        </p:spPr>
        <p:txBody>
          <a:bodyPr vert="horz" rtlCol="0" anchor="ctr">
            <a:normAutofit fontScale="7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The empirical(Normal</a:t>
            </a:r>
            <a:r>
              <a:rPr lang="en-US" sz="6000" b="1" u="sng" baseline="0" dirty="0" smtClean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)Rule</a:t>
            </a:r>
            <a:endParaRPr kumimoji="0" lang="en-US" sz="6000" b="1" i="0" u="sng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1187708"/>
            <a:ext cx="8915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For any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bell shaped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distribution.</a:t>
            </a: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Approximately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68%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the data values will fall within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standard deviation of the mean . </a:t>
            </a: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Approximately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95%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the data values will fall within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two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standard deviation of the mean . </a:t>
            </a: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Approximately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99.7%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the data values will fall within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three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standard deviation of the mean . </a:t>
            </a: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6200" y="0"/>
            <a:ext cx="8382000" cy="6553200"/>
            <a:chOff x="685800" y="-152400"/>
            <a:chExt cx="8382000" cy="6553200"/>
          </a:xfrm>
        </p:grpSpPr>
        <p:pic>
          <p:nvPicPr>
            <p:cNvPr id="5" name="Picture 4"/>
            <p:cNvPicPr/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85800" y="-152400"/>
              <a:ext cx="8382000" cy="609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" name="AutoShape 1"/>
            <p:cNvCxnSpPr>
              <a:cxnSpLocks noChangeShapeType="1"/>
            </p:cNvCxnSpPr>
            <p:nvPr/>
          </p:nvCxnSpPr>
          <p:spPr bwMode="auto">
            <a:xfrm flipV="1">
              <a:off x="1504950" y="6381750"/>
              <a:ext cx="6496050" cy="19050"/>
            </a:xfrm>
            <a:prstGeom prst="straightConnector1">
              <a:avLst/>
            </a:prstGeom>
            <a:noFill/>
            <a:ln w="34925">
              <a:solidFill>
                <a:srgbClr val="660066"/>
              </a:solidFill>
              <a:round/>
              <a:headEnd type="triangle" w="lg" len="lg"/>
              <a:tailEnd type="triangle" w="lg" len="lg"/>
            </a:ln>
          </p:spPr>
        </p:cxnSp>
        <p:cxnSp>
          <p:nvCxnSpPr>
            <p:cNvPr id="7" name="AutoShape 2"/>
            <p:cNvCxnSpPr>
              <a:cxnSpLocks noChangeShapeType="1"/>
            </p:cNvCxnSpPr>
            <p:nvPr/>
          </p:nvCxnSpPr>
          <p:spPr bwMode="auto">
            <a:xfrm>
              <a:off x="2667000" y="6094412"/>
              <a:ext cx="4191000" cy="1588"/>
            </a:xfrm>
            <a:prstGeom prst="straightConnector1">
              <a:avLst/>
            </a:prstGeom>
            <a:noFill/>
            <a:ln w="34925">
              <a:solidFill>
                <a:srgbClr val="00B050"/>
              </a:solidFill>
              <a:round/>
              <a:headEnd type="triangle" w="lg" len="lg"/>
              <a:tailEnd type="triangle" w="lg" len="lg"/>
            </a:ln>
          </p:spPr>
        </p:cxnSp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4114800" y="2495550"/>
              <a:ext cx="1371600" cy="781050"/>
            </a:xfrm>
            <a:prstGeom prst="rect">
              <a:avLst/>
            </a:prstGeom>
            <a:noFill/>
            <a:ln w="25400">
              <a:solidFill>
                <a:srgbClr val="C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4"/>
            <p:cNvSpPr>
              <a:spLocks noChangeArrowheads="1"/>
            </p:cNvSpPr>
            <p:nvPr/>
          </p:nvSpPr>
          <p:spPr bwMode="auto">
            <a:xfrm>
              <a:off x="3581400" y="1752600"/>
              <a:ext cx="2438400" cy="533400"/>
            </a:xfrm>
            <a:prstGeom prst="rect">
              <a:avLst/>
            </a:prstGeom>
            <a:noFill/>
            <a:ln w="25400">
              <a:solidFill>
                <a:srgbClr val="00B05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3048000" y="742950"/>
              <a:ext cx="3505200" cy="857250"/>
            </a:xfrm>
            <a:prstGeom prst="rect">
              <a:avLst/>
            </a:prstGeom>
            <a:noFill/>
            <a:ln w="25400">
              <a:solidFill>
                <a:srgbClr val="66006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34200" y="431096"/>
            <a:ext cx="1702114" cy="559504"/>
          </a:xfrm>
          <a:prstGeom prst="rect">
            <a:avLst/>
          </a:prstGeom>
          <a:noFill/>
          <a:ln w="31750" cmpd="thinThick">
            <a:solidFill>
              <a:srgbClr val="0070C0"/>
            </a:solidFill>
          </a:ln>
        </p:spPr>
      </p:pic>
      <p:sp>
        <p:nvSpPr>
          <p:cNvPr id="12" name="Rectangle 11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152400"/>
            <a:ext cx="8915400" cy="6172200"/>
            <a:chOff x="0" y="-76200"/>
            <a:chExt cx="8915400" cy="6172200"/>
          </a:xfrm>
        </p:grpSpPr>
        <p:grpSp>
          <p:nvGrpSpPr>
            <p:cNvPr id="5" name="Group 40"/>
            <p:cNvGrpSpPr/>
            <p:nvPr/>
          </p:nvGrpSpPr>
          <p:grpSpPr>
            <a:xfrm>
              <a:off x="0" y="-76200"/>
              <a:ext cx="8915400" cy="4221459"/>
              <a:chOff x="0" y="-76200"/>
              <a:chExt cx="8915400" cy="4221459"/>
            </a:xfrm>
          </p:grpSpPr>
          <p:grpSp>
            <p:nvGrpSpPr>
              <p:cNvPr id="15" name="Group 38"/>
              <p:cNvGrpSpPr/>
              <p:nvPr/>
            </p:nvGrpSpPr>
            <p:grpSpPr>
              <a:xfrm>
                <a:off x="0" y="-76200"/>
                <a:ext cx="8534400" cy="2133600"/>
                <a:chOff x="0" y="-76200"/>
                <a:chExt cx="8534400" cy="2133600"/>
              </a:xfrm>
            </p:grpSpPr>
            <p:sp>
              <p:nvSpPr>
                <p:cNvPr id="25" name="Title 1"/>
                <p:cNvSpPr txBox="1">
                  <a:spLocks/>
                </p:cNvSpPr>
                <p:nvPr/>
              </p:nvSpPr>
              <p:spPr>
                <a:xfrm>
                  <a:off x="0" y="-76200"/>
                  <a:ext cx="2819400" cy="609600"/>
                </a:xfrm>
                <a:prstGeom prst="rect">
                  <a:avLst/>
                </a:prstGeom>
              </p:spPr>
              <p:txBody>
                <a:bodyPr vert="horz" rtlCol="0" anchor="ctr">
                  <a:normAutofit/>
                  <a:scene3d>
                    <a:camera prst="orthographicFront"/>
                    <a:lightRig rig="soft" dir="t"/>
                  </a:scene3d>
                  <a:sp3d prstMaterial="softEdge">
                    <a:bevelT w="25400" h="25400"/>
                  </a:sp3d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sz="3200" b="1" dirty="0" smtClean="0">
                      <a:solidFill>
                        <a:srgbClr val="00B050"/>
                      </a:solidFill>
                      <a:latin typeface="Times New Roman" pitchFamily="18" charset="0"/>
                      <a:ea typeface="+mj-ea"/>
                      <a:cs typeface="Times New Roman" pitchFamily="18" charset="0"/>
                    </a:rPr>
                    <a:t>For example : </a:t>
                  </a:r>
                  <a:endParaRPr kumimoji="0" lang="en-US" sz="3200" b="1" i="0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uLnTx/>
                    <a:uFillTx/>
                    <a:latin typeface="Times New Roman" pitchFamily="18" charset="0"/>
                    <a:ea typeface="+mj-ea"/>
                    <a:cs typeface="Times New Roman" pitchFamily="18" charset="0"/>
                  </a:endParaRPr>
                </a:p>
              </p:txBody>
            </p:sp>
            <p:sp>
              <p:nvSpPr>
                <p:cNvPr id="26" name="Subtitle 2"/>
                <p:cNvSpPr txBox="1">
                  <a:spLocks/>
                </p:cNvSpPr>
                <p:nvPr/>
              </p:nvSpPr>
              <p:spPr>
                <a:xfrm>
                  <a:off x="0" y="381000"/>
                  <a:ext cx="7924800" cy="838200"/>
                </a:xfrm>
                <a:prstGeom prst="rect">
                  <a:avLst/>
                </a:prstGeom>
              </p:spPr>
              <p:txBody>
                <a:bodyPr vert="horz">
                  <a:noAutofit/>
                </a:bodyPr>
                <a:lstStyle/>
                <a:p>
                  <a:pPr>
                    <a:lnSpc>
                      <a:spcPct val="90000"/>
                    </a:lnSpc>
                    <a:buClr>
                      <a:srgbClr val="660066"/>
                    </a:buClr>
                    <a:buFont typeface="Wingdings" pitchFamily="2" charset="2"/>
                    <a:buChar char="q"/>
                  </a:pPr>
                  <a:r>
                    <a:rPr lang="en-US" sz="3200" dirty="0" smtClean="0">
                      <a:latin typeface="Times New Roman" pitchFamily="18" charset="0"/>
                      <a:cs typeface="Times New Roman" pitchFamily="18" charset="0"/>
                    </a:rPr>
                    <a:t>    = 480   ,  </a:t>
                  </a:r>
                  <a:r>
                    <a:rPr lang="en-US" sz="3200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S</a:t>
                  </a:r>
                  <a:r>
                    <a:rPr lang="en-US" sz="3200" dirty="0" smtClean="0">
                      <a:latin typeface="Times New Roman" pitchFamily="18" charset="0"/>
                      <a:cs typeface="Times New Roman" pitchFamily="18" charset="0"/>
                    </a:rPr>
                    <a:t> = 90  ,  </a:t>
                  </a:r>
                  <a:r>
                    <a:rPr lang="en-US" sz="3200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approximately 68%</a:t>
                  </a:r>
                  <a:endParaRPr lang="en-US" sz="3200" dirty="0" smtClean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>
                    <a:lnSpc>
                      <a:spcPct val="90000"/>
                    </a:lnSpc>
                  </a:pPr>
                  <a:r>
                    <a:rPr lang="en-US" sz="3200" dirty="0" smtClean="0">
                      <a:latin typeface="Times New Roman" pitchFamily="18" charset="0"/>
                      <a:cs typeface="Times New Roman" pitchFamily="18" charset="0"/>
                    </a:rPr>
                    <a:t>        </a:t>
                  </a:r>
                </a:p>
                <a:p>
                  <a:pPr>
                    <a:lnSpc>
                      <a:spcPct val="90000"/>
                    </a:lnSpc>
                  </a:pPr>
                  <a:endParaRPr lang="en-US" sz="3200" dirty="0" smtClean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>
                    <a:lnSpc>
                      <a:spcPct val="90000"/>
                    </a:lnSpc>
                  </a:pPr>
                  <a:endParaRPr lang="en-US" sz="3200" dirty="0" smtClean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>
                    <a:lnSpc>
                      <a:spcPct val="90000"/>
                    </a:lnSpc>
                  </a:pPr>
                  <a:endParaRPr lang="en-US" sz="3200" dirty="0" smtClean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>
                    <a:lnSpc>
                      <a:spcPct val="90000"/>
                    </a:lnSpc>
                  </a:pPr>
                  <a:endParaRPr lang="en-US" sz="3200" dirty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>
                    <a:lnSpc>
                      <a:spcPct val="90000"/>
                    </a:lnSpc>
                  </a:pPr>
                  <a:r>
                    <a:rPr lang="en-US" sz="3200" dirty="0" smtClean="0"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  <p:sp>
              <p:nvSpPr>
                <p:cNvPr id="27" name="Title 1"/>
                <p:cNvSpPr txBox="1">
                  <a:spLocks/>
                </p:cNvSpPr>
                <p:nvPr/>
              </p:nvSpPr>
              <p:spPr>
                <a:xfrm>
                  <a:off x="1371600" y="1447800"/>
                  <a:ext cx="3505200" cy="609600"/>
                </a:xfrm>
                <a:prstGeom prst="rect">
                  <a:avLst/>
                </a:prstGeom>
              </p:spPr>
              <p:txBody>
                <a:bodyPr vert="horz" rtlCol="0" anchor="ctr">
                  <a:normAutofit/>
                  <a:scene3d>
                    <a:camera prst="orthographicFront"/>
                    <a:lightRig rig="soft" dir="t"/>
                  </a:scene3d>
                  <a:sp3d prstMaterial="softEdge">
                    <a:bevelT w="25400" h="25400"/>
                  </a:sp3d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sz="3200" dirty="0" smtClean="0">
                      <a:latin typeface="Times New Roman" pitchFamily="18" charset="0"/>
                      <a:ea typeface="+mj-ea"/>
                      <a:cs typeface="Times New Roman" pitchFamily="18" charset="0"/>
                    </a:rPr>
                    <a:t>= 480 + 1(90)= 570</a:t>
                  </a:r>
                  <a:endParaRPr kumimoji="0" lang="en-US" sz="3200" i="0" strike="noStrike" kern="1200" cap="none" spc="0" normalizeH="0" baseline="0" noProof="0" dirty="0">
                    <a:ln>
                      <a:noFill/>
                    </a:ln>
                    <a:uLnTx/>
                    <a:uFillTx/>
                    <a:latin typeface="Times New Roman" pitchFamily="18" charset="0"/>
                    <a:ea typeface="+mj-ea"/>
                    <a:cs typeface="Times New Roman" pitchFamily="18" charset="0"/>
                  </a:endParaRPr>
                </a:p>
              </p:txBody>
            </p:sp>
            <p:pic>
              <p:nvPicPr>
                <p:cNvPr id="28" name="Picture 1"/>
                <p:cNvPicPr>
                  <a:picLocks noChangeAspect="1" noChangeArrowheads="1"/>
                </p:cNvPicPr>
                <p:nvPr/>
              </p:nvPicPr>
              <p:blipFill>
                <a:blip r:embed="rId2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/>
                <a:stretch>
                  <a:fillRect/>
                </a:stretch>
              </p:blipFill>
              <p:spPr bwMode="auto">
                <a:xfrm>
                  <a:off x="457200" y="1447800"/>
                  <a:ext cx="914400" cy="548640"/>
                </a:xfrm>
                <a:prstGeom prst="rect">
                  <a:avLst/>
                </a:prstGeom>
                <a:noFill/>
              </p:spPr>
            </p:pic>
            <p:pic>
              <p:nvPicPr>
                <p:cNvPr id="29" name="Picture 3"/>
                <p:cNvPicPr>
                  <a:picLocks noChangeAspect="1" noChangeArrowheads="1"/>
                </p:cNvPicPr>
                <p:nvPr/>
              </p:nvPicPr>
              <p:blipFill>
                <a:blip r:embed="rId3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/>
                <a:stretch>
                  <a:fillRect/>
                </a:stretch>
              </p:blipFill>
              <p:spPr bwMode="auto">
                <a:xfrm>
                  <a:off x="457200" y="914400"/>
                  <a:ext cx="952500" cy="571500"/>
                </a:xfrm>
                <a:prstGeom prst="rect">
                  <a:avLst/>
                </a:prstGeom>
                <a:noFill/>
              </p:spPr>
            </p:pic>
            <p:sp>
              <p:nvSpPr>
                <p:cNvPr id="30" name="Title 1"/>
                <p:cNvSpPr txBox="1">
                  <a:spLocks/>
                </p:cNvSpPr>
                <p:nvPr/>
              </p:nvSpPr>
              <p:spPr>
                <a:xfrm>
                  <a:off x="1371600" y="914400"/>
                  <a:ext cx="3505200" cy="609600"/>
                </a:xfrm>
                <a:prstGeom prst="rect">
                  <a:avLst/>
                </a:prstGeom>
              </p:spPr>
              <p:txBody>
                <a:bodyPr vert="horz" rtlCol="0" anchor="ctr">
                  <a:normAutofit/>
                  <a:scene3d>
                    <a:camera prst="orthographicFront"/>
                    <a:lightRig rig="soft" dir="t"/>
                  </a:scene3d>
                  <a:sp3d prstMaterial="softEdge">
                    <a:bevelT w="25400" h="25400"/>
                  </a:sp3d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sz="3200" dirty="0" smtClean="0">
                      <a:latin typeface="Times New Roman" pitchFamily="18" charset="0"/>
                      <a:ea typeface="+mj-ea"/>
                      <a:cs typeface="Times New Roman" pitchFamily="18" charset="0"/>
                    </a:rPr>
                    <a:t>= 480 –1(90)= 390</a:t>
                  </a:r>
                  <a:endParaRPr kumimoji="0" lang="en-US" sz="3200" i="0" strike="noStrike" kern="1200" cap="none" spc="0" normalizeH="0" baseline="0" noProof="0" dirty="0">
                    <a:ln>
                      <a:noFill/>
                    </a:ln>
                    <a:uLnTx/>
                    <a:uFillTx/>
                    <a:latin typeface="Times New Roman" pitchFamily="18" charset="0"/>
                    <a:ea typeface="+mj-ea"/>
                    <a:cs typeface="Times New Roman" pitchFamily="18" charset="0"/>
                  </a:endParaRPr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5181600" y="1066800"/>
                  <a:ext cx="3352800" cy="8382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Then the data fall between 570 and 390  </a:t>
                  </a:r>
                  <a:endParaRPr lang="en-US" sz="28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16" name="Group 39"/>
              <p:cNvGrpSpPr/>
              <p:nvPr/>
            </p:nvGrpSpPr>
            <p:grpSpPr>
              <a:xfrm>
                <a:off x="0" y="1143000"/>
                <a:ext cx="8915400" cy="3002259"/>
                <a:chOff x="0" y="1143000"/>
                <a:chExt cx="8915400" cy="3002259"/>
              </a:xfrm>
            </p:grpSpPr>
            <p:sp>
              <p:nvSpPr>
                <p:cNvPr id="17" name="Title 1"/>
                <p:cNvSpPr txBox="1">
                  <a:spLocks/>
                </p:cNvSpPr>
                <p:nvPr/>
              </p:nvSpPr>
              <p:spPr>
                <a:xfrm>
                  <a:off x="1676400" y="2971800"/>
                  <a:ext cx="3505200" cy="609600"/>
                </a:xfrm>
                <a:prstGeom prst="rect">
                  <a:avLst/>
                </a:prstGeom>
              </p:spPr>
              <p:txBody>
                <a:bodyPr vert="horz" rtlCol="0" anchor="ctr">
                  <a:normAutofit/>
                  <a:scene3d>
                    <a:camera prst="orthographicFront"/>
                    <a:lightRig rig="soft" dir="t"/>
                  </a:scene3d>
                  <a:sp3d prstMaterial="softEdge">
                    <a:bevelT w="25400" h="25400"/>
                  </a:sp3d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sz="3200" dirty="0" smtClean="0">
                      <a:latin typeface="Times New Roman" pitchFamily="18" charset="0"/>
                      <a:ea typeface="+mj-ea"/>
                      <a:cs typeface="Times New Roman" pitchFamily="18" charset="0"/>
                    </a:rPr>
                    <a:t>= 480 - 2(90) = 300</a:t>
                  </a:r>
                  <a:endParaRPr kumimoji="0" lang="en-US" sz="3200" i="0" strike="noStrike" kern="1200" cap="none" spc="0" normalizeH="0" baseline="0" noProof="0" dirty="0">
                    <a:ln>
                      <a:noFill/>
                    </a:ln>
                    <a:uLnTx/>
                    <a:uFillTx/>
                    <a:latin typeface="Times New Roman" pitchFamily="18" charset="0"/>
                    <a:ea typeface="+mj-ea"/>
                    <a:cs typeface="Times New Roman" pitchFamily="18" charset="0"/>
                  </a:endParaRPr>
                </a:p>
              </p:txBody>
            </p:sp>
            <p:pic>
              <p:nvPicPr>
                <p:cNvPr id="18" name="Picture 5"/>
                <p:cNvPicPr>
                  <a:picLocks noChangeAspect="1" noChangeArrowheads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/>
                <a:stretch>
                  <a:fillRect/>
                </a:stretch>
              </p:blipFill>
              <p:spPr bwMode="auto">
                <a:xfrm>
                  <a:off x="304800" y="3581400"/>
                  <a:ext cx="1295400" cy="563859"/>
                </a:xfrm>
                <a:prstGeom prst="rect">
                  <a:avLst/>
                </a:prstGeom>
                <a:noFill/>
              </p:spPr>
            </p:pic>
            <p:pic>
              <p:nvPicPr>
                <p:cNvPr id="19" name="Picture 7"/>
                <p:cNvPicPr>
                  <a:picLocks noChangeAspect="1" noChangeArrowheads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/>
                <a:stretch>
                  <a:fillRect/>
                </a:stretch>
              </p:blipFill>
              <p:spPr bwMode="auto">
                <a:xfrm>
                  <a:off x="345017" y="2971800"/>
                  <a:ext cx="1255183" cy="610630"/>
                </a:xfrm>
                <a:prstGeom prst="rect">
                  <a:avLst/>
                </a:prstGeom>
                <a:noFill/>
              </p:spPr>
            </p:pic>
            <p:sp>
              <p:nvSpPr>
                <p:cNvPr id="20" name="Right Brace 19"/>
                <p:cNvSpPr/>
                <p:nvPr/>
              </p:nvSpPr>
              <p:spPr>
                <a:xfrm>
                  <a:off x="4724400" y="1143000"/>
                  <a:ext cx="457200" cy="685800"/>
                </a:xfrm>
                <a:prstGeom prst="rightBrace">
                  <a:avLst>
                    <a:gd name="adj1" fmla="val 38636"/>
                    <a:gd name="adj2" fmla="val 50000"/>
                  </a:avLst>
                </a:prstGeom>
                <a:ln w="254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Subtitle 2"/>
                <p:cNvSpPr txBox="1">
                  <a:spLocks/>
                </p:cNvSpPr>
                <p:nvPr/>
              </p:nvSpPr>
              <p:spPr>
                <a:xfrm>
                  <a:off x="0" y="2438400"/>
                  <a:ext cx="7620000" cy="838200"/>
                </a:xfrm>
                <a:prstGeom prst="rect">
                  <a:avLst/>
                </a:prstGeom>
              </p:spPr>
              <p:txBody>
                <a:bodyPr vert="horz">
                  <a:noAutofit/>
                </a:bodyPr>
                <a:lstStyle/>
                <a:p>
                  <a:pPr>
                    <a:lnSpc>
                      <a:spcPct val="90000"/>
                    </a:lnSpc>
                    <a:buClr>
                      <a:srgbClr val="7030A0"/>
                    </a:buClr>
                    <a:buFont typeface="Wingdings" pitchFamily="2" charset="2"/>
                    <a:buChar char="q"/>
                  </a:pPr>
                  <a:r>
                    <a:rPr lang="en-US" sz="3200" dirty="0" smtClean="0">
                      <a:latin typeface="Times New Roman" pitchFamily="18" charset="0"/>
                      <a:cs typeface="Times New Roman" pitchFamily="18" charset="0"/>
                    </a:rPr>
                    <a:t>    = 480   ,  </a:t>
                  </a:r>
                  <a:r>
                    <a:rPr lang="en-US" sz="3200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S</a:t>
                  </a:r>
                  <a:r>
                    <a:rPr lang="en-US" sz="3200" dirty="0" smtClean="0">
                      <a:latin typeface="Times New Roman" pitchFamily="18" charset="0"/>
                      <a:cs typeface="Times New Roman" pitchFamily="18" charset="0"/>
                    </a:rPr>
                    <a:t> = 90  ,  </a:t>
                  </a:r>
                  <a:r>
                    <a:rPr lang="en-US" sz="3200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approximately 95%</a:t>
                  </a:r>
                  <a:endParaRPr lang="en-US" sz="3200" dirty="0" smtClean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>
                    <a:lnSpc>
                      <a:spcPct val="90000"/>
                    </a:lnSpc>
                  </a:pPr>
                  <a:r>
                    <a:rPr lang="en-US" sz="3200" dirty="0" smtClean="0">
                      <a:latin typeface="Times New Roman" pitchFamily="18" charset="0"/>
                      <a:cs typeface="Times New Roman" pitchFamily="18" charset="0"/>
                    </a:rPr>
                    <a:t>        </a:t>
                  </a:r>
                </a:p>
                <a:p>
                  <a:pPr>
                    <a:lnSpc>
                      <a:spcPct val="90000"/>
                    </a:lnSpc>
                  </a:pPr>
                  <a:endParaRPr lang="en-US" sz="3200" dirty="0" smtClean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>
                    <a:lnSpc>
                      <a:spcPct val="90000"/>
                    </a:lnSpc>
                  </a:pPr>
                  <a:endParaRPr lang="en-US" sz="3200" dirty="0" smtClean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>
                    <a:lnSpc>
                      <a:spcPct val="90000"/>
                    </a:lnSpc>
                  </a:pPr>
                  <a:endParaRPr lang="en-US" sz="3200" dirty="0" smtClean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>
                    <a:lnSpc>
                      <a:spcPct val="90000"/>
                    </a:lnSpc>
                  </a:pPr>
                  <a:endParaRPr lang="en-US" sz="3200" dirty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>
                    <a:lnSpc>
                      <a:spcPct val="90000"/>
                    </a:lnSpc>
                  </a:pPr>
                  <a:r>
                    <a:rPr lang="en-US" sz="3200" dirty="0" smtClean="0"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  <p:sp>
              <p:nvSpPr>
                <p:cNvPr id="22" name="Title 1"/>
                <p:cNvSpPr txBox="1">
                  <a:spLocks/>
                </p:cNvSpPr>
                <p:nvPr/>
              </p:nvSpPr>
              <p:spPr>
                <a:xfrm>
                  <a:off x="1676400" y="3505200"/>
                  <a:ext cx="3505200" cy="609600"/>
                </a:xfrm>
                <a:prstGeom prst="rect">
                  <a:avLst/>
                </a:prstGeom>
              </p:spPr>
              <p:txBody>
                <a:bodyPr vert="horz" rtlCol="0" anchor="ctr">
                  <a:normAutofit/>
                  <a:scene3d>
                    <a:camera prst="orthographicFront"/>
                    <a:lightRig rig="soft" dir="t"/>
                  </a:scene3d>
                  <a:sp3d prstMaterial="softEdge">
                    <a:bevelT w="25400" h="25400"/>
                  </a:sp3d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sz="3200" dirty="0" smtClean="0">
                      <a:latin typeface="Times New Roman" pitchFamily="18" charset="0"/>
                      <a:ea typeface="+mj-ea"/>
                      <a:cs typeface="Times New Roman" pitchFamily="18" charset="0"/>
                    </a:rPr>
                    <a:t>= 480 + 2(90) = 660</a:t>
                  </a:r>
                  <a:endParaRPr kumimoji="0" lang="en-US" sz="3200" i="0" strike="noStrike" kern="1200" cap="none" spc="0" normalizeH="0" baseline="0" noProof="0" dirty="0">
                    <a:ln>
                      <a:noFill/>
                    </a:ln>
                    <a:uLnTx/>
                    <a:uFillTx/>
                    <a:latin typeface="Times New Roman" pitchFamily="18" charset="0"/>
                    <a:ea typeface="+mj-ea"/>
                    <a:cs typeface="Times New Roman" pitchFamily="18" charset="0"/>
                  </a:endParaRPr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5562600" y="3124200"/>
                  <a:ext cx="3352800" cy="8382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Then the data fall between 660 and 300  </a:t>
                  </a:r>
                  <a:endParaRPr lang="en-US" sz="28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4" name="Right Brace 23"/>
                <p:cNvSpPr/>
                <p:nvPr/>
              </p:nvSpPr>
              <p:spPr>
                <a:xfrm>
                  <a:off x="5105400" y="3200400"/>
                  <a:ext cx="457200" cy="685800"/>
                </a:xfrm>
                <a:prstGeom prst="rightBrace">
                  <a:avLst>
                    <a:gd name="adj1" fmla="val 38636"/>
                    <a:gd name="adj2" fmla="val 50000"/>
                  </a:avLst>
                </a:prstGeom>
                <a:ln w="254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" name="Group 41"/>
            <p:cNvGrpSpPr/>
            <p:nvPr/>
          </p:nvGrpSpPr>
          <p:grpSpPr>
            <a:xfrm>
              <a:off x="0" y="4265612"/>
              <a:ext cx="8915400" cy="1830388"/>
              <a:chOff x="0" y="4265612"/>
              <a:chExt cx="8915400" cy="1830388"/>
            </a:xfrm>
          </p:grpSpPr>
          <p:sp>
            <p:nvSpPr>
              <p:cNvPr id="7" name="Subtitle 2"/>
              <p:cNvSpPr txBox="1">
                <a:spLocks/>
              </p:cNvSpPr>
              <p:nvPr/>
            </p:nvSpPr>
            <p:spPr>
              <a:xfrm>
                <a:off x="0" y="4343400"/>
                <a:ext cx="7620000" cy="838200"/>
              </a:xfrm>
              <a:prstGeom prst="rect">
                <a:avLst/>
              </a:prstGeom>
            </p:spPr>
            <p:txBody>
              <a:bodyPr vert="horz">
                <a:noAutofit/>
              </a:bodyPr>
              <a:lstStyle/>
              <a:p>
                <a:pPr>
                  <a:lnSpc>
                    <a:spcPct val="90000"/>
                  </a:lnSpc>
                  <a:buClr>
                    <a:srgbClr val="7030A0"/>
                  </a:buClr>
                  <a:buFont typeface="Wingdings" pitchFamily="2" charset="2"/>
                  <a:buChar char="q"/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   = 480   ,  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= 90  ,  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approximately 99.7%</a:t>
                </a:r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       </a:t>
                </a:r>
              </a:p>
              <a:p>
                <a:pPr>
                  <a:lnSpc>
                    <a:spcPct val="90000"/>
                  </a:lnSpc>
                </a:pPr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90000"/>
                  </a:lnSpc>
                </a:pPr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90000"/>
                  </a:lnSpc>
                </a:pPr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90000"/>
                  </a:lnSpc>
                </a:pPr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  <p:grpSp>
            <p:nvGrpSpPr>
              <p:cNvPr id="8" name="Group 28"/>
              <p:cNvGrpSpPr/>
              <p:nvPr/>
            </p:nvGrpSpPr>
            <p:grpSpPr>
              <a:xfrm>
                <a:off x="457200" y="4800600"/>
                <a:ext cx="4679949" cy="1295400"/>
                <a:chOff x="2482851" y="5029200"/>
                <a:chExt cx="4679949" cy="1295400"/>
              </a:xfrm>
            </p:grpSpPr>
            <p:pic>
              <p:nvPicPr>
                <p:cNvPr id="11" name="Picture 9"/>
                <p:cNvPicPr>
                  <a:picLocks noChangeAspect="1" noChangeArrowheads="1"/>
                </p:cNvPicPr>
                <p:nvPr/>
              </p:nvPicPr>
              <p:blipFill>
                <a:blip r:embed="rId6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/>
                <a:stretch>
                  <a:fillRect/>
                </a:stretch>
              </p:blipFill>
              <p:spPr bwMode="auto">
                <a:xfrm>
                  <a:off x="2482851" y="5715000"/>
                  <a:ext cx="1174750" cy="571500"/>
                </a:xfrm>
                <a:prstGeom prst="rect">
                  <a:avLst/>
                </a:prstGeom>
                <a:noFill/>
              </p:spPr>
            </p:pic>
            <p:pic>
              <p:nvPicPr>
                <p:cNvPr id="12" name="Picture 11"/>
                <p:cNvPicPr>
                  <a:picLocks noChangeAspect="1" noChangeArrowheads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/>
                <a:stretch>
                  <a:fillRect/>
                </a:stretch>
              </p:blipFill>
              <p:spPr bwMode="auto">
                <a:xfrm>
                  <a:off x="2514600" y="5105400"/>
                  <a:ext cx="1092200" cy="531341"/>
                </a:xfrm>
                <a:prstGeom prst="rect">
                  <a:avLst/>
                </a:prstGeom>
                <a:noFill/>
              </p:spPr>
            </p:pic>
            <p:sp>
              <p:nvSpPr>
                <p:cNvPr id="13" name="Title 1"/>
                <p:cNvSpPr txBox="1">
                  <a:spLocks/>
                </p:cNvSpPr>
                <p:nvPr/>
              </p:nvSpPr>
              <p:spPr>
                <a:xfrm>
                  <a:off x="3657600" y="5715000"/>
                  <a:ext cx="3505200" cy="609600"/>
                </a:xfrm>
                <a:prstGeom prst="rect">
                  <a:avLst/>
                </a:prstGeom>
              </p:spPr>
              <p:txBody>
                <a:bodyPr vert="horz" rtlCol="0" anchor="ctr">
                  <a:normAutofit/>
                  <a:scene3d>
                    <a:camera prst="orthographicFront"/>
                    <a:lightRig rig="soft" dir="t"/>
                  </a:scene3d>
                  <a:sp3d prstMaterial="softEdge">
                    <a:bevelT w="25400" h="25400"/>
                  </a:sp3d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sz="3200" dirty="0" smtClean="0">
                      <a:latin typeface="Times New Roman" pitchFamily="18" charset="0"/>
                      <a:ea typeface="+mj-ea"/>
                      <a:cs typeface="Times New Roman" pitchFamily="18" charset="0"/>
                    </a:rPr>
                    <a:t>=480 - 3(90) = 210</a:t>
                  </a:r>
                  <a:endParaRPr kumimoji="0" lang="en-US" sz="3200" i="0" strike="noStrike" kern="1200" cap="none" spc="0" normalizeH="0" baseline="0" noProof="0" dirty="0">
                    <a:ln>
                      <a:noFill/>
                    </a:ln>
                    <a:uLnTx/>
                    <a:uFillTx/>
                    <a:latin typeface="Times New Roman" pitchFamily="18" charset="0"/>
                    <a:ea typeface="+mj-ea"/>
                    <a:cs typeface="Times New Roman" pitchFamily="18" charset="0"/>
                  </a:endParaRPr>
                </a:p>
              </p:txBody>
            </p:sp>
            <p:sp>
              <p:nvSpPr>
                <p:cNvPr id="14" name="Title 1"/>
                <p:cNvSpPr txBox="1">
                  <a:spLocks/>
                </p:cNvSpPr>
                <p:nvPr/>
              </p:nvSpPr>
              <p:spPr>
                <a:xfrm>
                  <a:off x="3581400" y="5029200"/>
                  <a:ext cx="3505200" cy="609600"/>
                </a:xfrm>
                <a:prstGeom prst="rect">
                  <a:avLst/>
                </a:prstGeom>
              </p:spPr>
              <p:txBody>
                <a:bodyPr vert="horz" rtlCol="0" anchor="ctr">
                  <a:normAutofit/>
                  <a:scene3d>
                    <a:camera prst="orthographicFront"/>
                    <a:lightRig rig="soft" dir="t"/>
                  </a:scene3d>
                  <a:sp3d prstMaterial="softEdge">
                    <a:bevelT w="25400" h="25400"/>
                  </a:sp3d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sz="3200" dirty="0" smtClean="0">
                      <a:latin typeface="Times New Roman" pitchFamily="18" charset="0"/>
                      <a:ea typeface="+mj-ea"/>
                      <a:cs typeface="Times New Roman" pitchFamily="18" charset="0"/>
                    </a:rPr>
                    <a:t>=480 + 3(90) = 750</a:t>
                  </a:r>
                  <a:endParaRPr kumimoji="0" lang="en-US" sz="3200" i="0" strike="noStrike" kern="1200" cap="none" spc="0" normalizeH="0" baseline="0" noProof="0" dirty="0">
                    <a:ln>
                      <a:noFill/>
                    </a:ln>
                    <a:uLnTx/>
                    <a:uFillTx/>
                    <a:latin typeface="Times New Roman" pitchFamily="18" charset="0"/>
                    <a:ea typeface="+mj-ea"/>
                    <a:cs typeface="Times New Roman" pitchFamily="18" charset="0"/>
                  </a:endParaRPr>
                </a:p>
              </p:txBody>
            </p:sp>
          </p:grpSp>
          <p:sp>
            <p:nvSpPr>
              <p:cNvPr id="9" name="Rectangle 8"/>
              <p:cNvSpPr/>
              <p:nvPr/>
            </p:nvSpPr>
            <p:spPr>
              <a:xfrm>
                <a:off x="5334000" y="5029200"/>
                <a:ext cx="3581400" cy="8382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Then the data fall between 750 and 210  </a:t>
                </a:r>
                <a:endParaRPr lang="en-US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>
                <a:off x="152400" y="4265612"/>
                <a:ext cx="8382000" cy="1588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2" name="Straight Connector 31"/>
          <p:cNvCxnSpPr/>
          <p:nvPr/>
        </p:nvCxnSpPr>
        <p:spPr>
          <a:xfrm>
            <a:off x="152400" y="2436812"/>
            <a:ext cx="8382000" cy="15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ight Brace 32"/>
          <p:cNvSpPr/>
          <p:nvPr/>
        </p:nvSpPr>
        <p:spPr>
          <a:xfrm>
            <a:off x="4876800" y="5334000"/>
            <a:ext cx="457200" cy="685800"/>
          </a:xfrm>
          <a:prstGeom prst="rightBrace">
            <a:avLst>
              <a:gd name="adj1" fmla="val 38636"/>
              <a:gd name="adj2" fmla="val 50000"/>
            </a:avLst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6425" y="609600"/>
            <a:ext cx="231775" cy="556260"/>
          </a:xfrm>
          <a:prstGeom prst="rect">
            <a:avLst/>
          </a:prstGeom>
          <a:noFill/>
        </p:spPr>
      </p:pic>
      <p:pic>
        <p:nvPicPr>
          <p:cNvPr id="35" name="Picture 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2667000"/>
            <a:ext cx="231775" cy="556260"/>
          </a:xfrm>
          <a:prstGeom prst="rect">
            <a:avLst/>
          </a:prstGeom>
          <a:noFill/>
        </p:spPr>
      </p:pic>
      <p:pic>
        <p:nvPicPr>
          <p:cNvPr id="36" name="Picture 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6425" y="4549140"/>
            <a:ext cx="231775" cy="556260"/>
          </a:xfrm>
          <a:prstGeom prst="rect">
            <a:avLst/>
          </a:prstGeom>
          <a:noFill/>
        </p:spPr>
      </p:pic>
      <p:sp>
        <p:nvSpPr>
          <p:cNvPr id="37" name="Rectangle 36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6200" y="3581400"/>
            <a:ext cx="8915400" cy="3200400"/>
            <a:chOff x="76200" y="3962400"/>
            <a:chExt cx="8915400" cy="3200400"/>
          </a:xfrm>
        </p:grpSpPr>
        <p:sp>
          <p:nvSpPr>
            <p:cNvPr id="5" name="Rectangle 4"/>
            <p:cNvSpPr/>
            <p:nvPr/>
          </p:nvSpPr>
          <p:spPr>
            <a:xfrm>
              <a:off x="76200" y="6393359"/>
              <a:ext cx="8915400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Note</a:t>
              </a:r>
              <a:r>
                <a:rPr lang="en-US" sz="2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This PowerPoint is only a summary and your main source should be the book.</a:t>
              </a:r>
            </a:p>
          </p:txBody>
        </p:sp>
        <p:grpSp>
          <p:nvGrpSpPr>
            <p:cNvPr id="6" name="Group 7"/>
            <p:cNvGrpSpPr/>
            <p:nvPr/>
          </p:nvGrpSpPr>
          <p:grpSpPr>
            <a:xfrm>
              <a:off x="1143000" y="3962400"/>
              <a:ext cx="6019800" cy="1219200"/>
              <a:chOff x="1371600" y="4419600"/>
              <a:chExt cx="6019800" cy="1219200"/>
            </a:xfrm>
          </p:grpSpPr>
          <p:sp>
            <p:nvSpPr>
              <p:cNvPr id="7" name="Subtitle 2"/>
              <p:cNvSpPr txBox="1">
                <a:spLocks/>
              </p:cNvSpPr>
              <p:nvPr/>
            </p:nvSpPr>
            <p:spPr>
              <a:xfrm>
                <a:off x="3429000" y="5209032"/>
                <a:ext cx="2286000" cy="429768"/>
              </a:xfrm>
              <a:prstGeom prst="rect">
                <a:avLst/>
              </a:prstGeom>
            </p:spPr>
            <p:txBody>
              <a:bodyPr vert="horz">
                <a:noAutofit/>
              </a:bodyPr>
              <a:lstStyle/>
              <a:p>
                <a:pPr marL="365760" marR="0" lvl="0" indent="-256032" algn="l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tabLst/>
                  <a:defRPr/>
                </a:pPr>
                <a:endPara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Arial Unicode MS" pitchFamily="34" charset="-128"/>
                  <a:cs typeface="Times New Roman" pitchFamily="18" charset="0"/>
                </a:endParaRPr>
              </a:p>
              <a:p>
                <a:pPr marL="365760" marR="0" lvl="0" indent="-256032" algn="l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tabLst/>
                  <a:defRPr/>
                </a:pPr>
                <a:endParaRPr lang="en-US" sz="2800" dirty="0" smtClean="0">
                  <a:solidFill>
                    <a:srgbClr val="FF0000"/>
                  </a:solidFill>
                  <a:latin typeface="Times New Roman" pitchFamily="18" charset="0"/>
                  <a:ea typeface="Arial Unicode MS" pitchFamily="34" charset="-128"/>
                  <a:cs typeface="Times New Roman" pitchFamily="18" charset="0"/>
                </a:endParaRPr>
              </a:p>
              <a:p>
                <a:pPr marL="365760" marR="0" lvl="0" indent="-256032" algn="l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Arial Unicode MS" pitchFamily="34" charset="-128"/>
                    <a:cs typeface="Times New Roman" pitchFamily="18" charset="0"/>
                  </a:rPr>
                  <a:t>Lecture (10)</a:t>
                </a: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Arial Unicode MS" pitchFamily="34" charset="-128"/>
                  <a:cs typeface="Times New Roman" pitchFamily="18" charset="0"/>
                </a:endParaRPr>
              </a:p>
            </p:txBody>
          </p:sp>
          <p:sp>
            <p:nvSpPr>
              <p:cNvPr id="8" name="Subtitle 2"/>
              <p:cNvSpPr txBox="1">
                <a:spLocks/>
              </p:cNvSpPr>
              <p:nvPr/>
            </p:nvSpPr>
            <p:spPr>
              <a:xfrm>
                <a:off x="1371600" y="4419600"/>
                <a:ext cx="6019800" cy="990600"/>
              </a:xfrm>
              <a:prstGeom prst="rect">
                <a:avLst/>
              </a:prstGeom>
            </p:spPr>
            <p:txBody>
              <a:bodyPr vert="horz">
                <a:noAutofit/>
              </a:bodyPr>
              <a:lstStyle/>
              <a:p>
                <a:pPr marL="365760" marR="0" lvl="0" indent="-256032" algn="ctr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buFont typeface="Wingdings 3"/>
                  <a:buChar char=""/>
                  <a:tabLst/>
                  <a:defRPr/>
                </a:pPr>
                <a:endParaRPr kumimoji="0" lang="ar-SA" sz="28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  <a:p>
                <a:pPr marL="365760" marR="0" lvl="0" indent="-256032" algn="ctr" defTabSz="914400" rtl="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Lecturer : FATEN AL-HUSSAIN</a:t>
                </a: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</p:grpSp>
      </p:grpSp>
      <p:sp>
        <p:nvSpPr>
          <p:cNvPr id="9" name="Rectangle 8"/>
          <p:cNvSpPr/>
          <p:nvPr/>
        </p:nvSpPr>
        <p:spPr>
          <a:xfrm>
            <a:off x="685800" y="1509485"/>
            <a:ext cx="8029074" cy="1462315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Measures of Position </a:t>
            </a:r>
          </a:p>
          <a:p>
            <a:pPr algn="ctr"/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4800" y="76200"/>
            <a:ext cx="8382000" cy="4724400"/>
            <a:chOff x="990600" y="838200"/>
            <a:chExt cx="7239000" cy="3147934"/>
          </a:xfrm>
        </p:grpSpPr>
        <p:sp>
          <p:nvSpPr>
            <p:cNvPr id="5" name="Rectangle 4"/>
            <p:cNvSpPr/>
            <p:nvPr/>
          </p:nvSpPr>
          <p:spPr>
            <a:xfrm>
              <a:off x="1295400" y="838200"/>
              <a:ext cx="6934200" cy="974361"/>
            </a:xfrm>
            <a:prstGeom prst="rect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sz="5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3-3 Measures of Position </a:t>
              </a:r>
            </a:p>
            <a:p>
              <a:pPr algn="ctr"/>
              <a:endParaRPr 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5410200" y="3124200"/>
              <a:ext cx="2133600" cy="749508"/>
            </a:xfrm>
            <a:prstGeom prst="rect">
              <a:avLst/>
            </a:prstGeom>
            <a:noFill/>
            <a:ln w="44450">
              <a:solidFill>
                <a:srgbClr val="00B0F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Quartile</a:t>
              </a:r>
              <a:endPara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90600" y="2861872"/>
              <a:ext cx="3200400" cy="1124262"/>
            </a:xfrm>
            <a:prstGeom prst="rect">
              <a:avLst/>
            </a:prstGeom>
            <a:noFill/>
            <a:ln w="44450" cmpd="sng">
              <a:solidFill>
                <a:srgbClr val="00B0F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Standard score or z score</a:t>
              </a:r>
              <a:endPara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 rot="5400000">
              <a:off x="2066938" y="2336422"/>
              <a:ext cx="1049311" cy="1588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5400000">
              <a:off x="5744979" y="2468381"/>
              <a:ext cx="1311642" cy="1588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143509" y="-304800"/>
            <a:ext cx="6324091" cy="1371600"/>
            <a:chOff x="477497" y="736600"/>
            <a:chExt cx="6149803" cy="1778000"/>
          </a:xfrm>
        </p:grpSpPr>
        <p:sp>
          <p:nvSpPr>
            <p:cNvPr id="5" name="Rectangle 4"/>
            <p:cNvSpPr/>
            <p:nvPr/>
          </p:nvSpPr>
          <p:spPr>
            <a:xfrm>
              <a:off x="685800" y="1219200"/>
              <a:ext cx="5867400" cy="12954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77497" y="736600"/>
              <a:ext cx="6149803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sz="40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Standard score or z score</a:t>
              </a:r>
              <a:endPara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121920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 score or standard score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a value is obtained by subtracting the mean from the value and dividing the result by the standard deviation . The symbol for a standard score is(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). The formula is </a:t>
            </a:r>
          </a:p>
          <a:p>
            <a:pPr>
              <a:buClr>
                <a:srgbClr val="00B0F0"/>
              </a:buClr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  <a:buFont typeface="Wingdings" pitchFamily="2" charset="2"/>
              <a:buChar char="q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samples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the formula is </a:t>
            </a:r>
          </a:p>
          <a:p>
            <a:pPr>
              <a:buClr>
                <a:srgbClr val="00B0F0"/>
              </a:buClr>
              <a:buFont typeface="Wingdings" pitchFamily="2" charset="2"/>
              <a:buChar char="q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populations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the formula is </a:t>
            </a:r>
          </a:p>
          <a:p>
            <a:pPr>
              <a:buClr>
                <a:srgbClr val="00B0F0"/>
              </a:buClr>
              <a:buFont typeface="Wingdings" pitchFamily="2" charset="2"/>
              <a:buChar char="q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z score represents the number of standard deviations  </a:t>
            </a:r>
          </a:p>
          <a:p>
            <a:pPr>
              <a:buClr>
                <a:srgbClr val="00B0F0"/>
              </a:buClr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that a data value falls above or below the mean . </a:t>
            </a:r>
          </a:p>
          <a:p>
            <a:pPr>
              <a:buClr>
                <a:srgbClr val="00B0F0"/>
              </a:buClr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11498" y="2438400"/>
            <a:ext cx="3403502" cy="885325"/>
          </a:xfrm>
          <a:prstGeom prst="rect">
            <a:avLst/>
          </a:prstGeom>
          <a:noFill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3802118"/>
            <a:ext cx="1752600" cy="846082"/>
          </a:xfrm>
          <a:prstGeom prst="rect">
            <a:avLst/>
          </a:prstGeom>
          <a:noFill/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4975334"/>
            <a:ext cx="1650365" cy="815866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-76200"/>
            <a:ext cx="3048000" cy="609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Example 3-29 : 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304800"/>
            <a:ext cx="9144000" cy="1905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 student scored 65 on a calculus test that had a mean of 50 and a standard deviation of 10 ; she scored 30 on a history test with a mean of 25 and a standard deviation of 5 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Compare her relative position on the two tests. </a:t>
            </a:r>
            <a:endParaRPr kumimoji="0" lang="en-US" sz="2800" i="0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2057400"/>
            <a:ext cx="2286000" cy="609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Solution: 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0" y="2743200"/>
            <a:ext cx="5562600" cy="76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  <a:buClr>
                <a:srgbClr val="00B0F0"/>
              </a:buClr>
              <a:buSzPct val="100000"/>
              <a:buFont typeface="Wingdings" pitchFamily="2" charset="2"/>
              <a:buChar char="§"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z scores. For calculus is 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0" y="4191000"/>
            <a:ext cx="5562600" cy="76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  <a:buClr>
                <a:srgbClr val="00B0F0"/>
              </a:buClr>
              <a:buSzPct val="100000"/>
              <a:buFont typeface="Wingdings" pitchFamily="2" charset="2"/>
              <a:buChar char="§"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z scores. For history is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81000" y="3276600"/>
            <a:ext cx="4572000" cy="956441"/>
            <a:chOff x="228600" y="3276600"/>
            <a:chExt cx="4572000" cy="956441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8600" y="3276600"/>
              <a:ext cx="1981200" cy="956441"/>
            </a:xfrm>
            <a:prstGeom prst="rect">
              <a:avLst/>
            </a:prstGeom>
            <a:noFill/>
          </p:spPr>
        </p:pic>
        <p:pic>
          <p:nvPicPr>
            <p:cNvPr id="11" name="Picture 1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86000" y="3343275"/>
              <a:ext cx="2514600" cy="771525"/>
            </a:xfrm>
            <a:prstGeom prst="rect">
              <a:avLst/>
            </a:prstGeom>
            <a:noFill/>
          </p:spPr>
        </p:pic>
      </p:grpSp>
      <p:grpSp>
        <p:nvGrpSpPr>
          <p:cNvPr id="12" name="Group 11"/>
          <p:cNvGrpSpPr/>
          <p:nvPr/>
        </p:nvGrpSpPr>
        <p:grpSpPr>
          <a:xfrm>
            <a:off x="381000" y="4724400"/>
            <a:ext cx="4572000" cy="956441"/>
            <a:chOff x="228600" y="4377559"/>
            <a:chExt cx="4572000" cy="956441"/>
          </a:xfrm>
        </p:grpSpPr>
        <p:pic>
          <p:nvPicPr>
            <p:cNvPr id="13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8600" y="4377559"/>
              <a:ext cx="1981200" cy="956441"/>
            </a:xfrm>
            <a:prstGeom prst="rect">
              <a:avLst/>
            </a:prstGeom>
            <a:noFill/>
          </p:spPr>
        </p:pic>
        <p:pic>
          <p:nvPicPr>
            <p:cNvPr id="14" name="Picture 3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76622" y="4467544"/>
              <a:ext cx="2523978" cy="824415"/>
            </a:xfrm>
            <a:prstGeom prst="rect">
              <a:avLst/>
            </a:prstGeom>
            <a:noFill/>
          </p:spPr>
        </p:pic>
      </p:grpSp>
      <p:sp>
        <p:nvSpPr>
          <p:cNvPr id="15" name="Subtitle 2"/>
          <p:cNvSpPr txBox="1">
            <a:spLocks/>
          </p:cNvSpPr>
          <p:nvPr/>
        </p:nvSpPr>
        <p:spPr>
          <a:xfrm>
            <a:off x="-76200" y="5562600"/>
            <a:ext cx="9220200" cy="76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  <a:buClr>
                <a:srgbClr val="00B0F0"/>
              </a:buClr>
              <a:buSzPct val="100000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Her relative position in the calculus class is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higher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than</a:t>
            </a:r>
          </a:p>
          <a:p>
            <a:pPr>
              <a:lnSpc>
                <a:spcPct val="90000"/>
              </a:lnSpc>
              <a:buClr>
                <a:srgbClr val="00B0F0"/>
              </a:buClr>
              <a:buSzPct val="100000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her relative position in history class.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76200"/>
            <a:ext cx="8305800" cy="1143000"/>
            <a:chOff x="0" y="-76200"/>
            <a:chExt cx="8305800" cy="1143000"/>
          </a:xfrm>
        </p:grpSpPr>
        <p:sp>
          <p:nvSpPr>
            <p:cNvPr id="5" name="Title 1"/>
            <p:cNvSpPr txBox="1">
              <a:spLocks/>
            </p:cNvSpPr>
            <p:nvPr/>
          </p:nvSpPr>
          <p:spPr>
            <a:xfrm>
              <a:off x="0" y="-76200"/>
              <a:ext cx="3048000" cy="609600"/>
            </a:xfrm>
            <a:prstGeom prst="rect">
              <a:avLst/>
            </a:prstGeom>
          </p:spPr>
          <p:txBody>
            <a:bodyPr vert="horz" rtlCol="0" anchor="ctr">
              <a:normAutofit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dirty="0" smtClean="0">
                  <a:solidFill>
                    <a:srgbClr val="00B050"/>
                  </a:solidFill>
                  <a:latin typeface="Times New Roman" pitchFamily="18" charset="0"/>
                  <a:ea typeface="+mj-ea"/>
                  <a:cs typeface="Times New Roman" pitchFamily="18" charset="0"/>
                </a:rPr>
                <a:t> Example 3-30 : </a:t>
              </a:r>
              <a:endParaRPr kumimoji="0" lang="en-US" sz="3200" b="1" i="0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  <p:sp>
          <p:nvSpPr>
            <p:cNvPr id="6" name="Title 1"/>
            <p:cNvSpPr txBox="1">
              <a:spLocks/>
            </p:cNvSpPr>
            <p:nvPr/>
          </p:nvSpPr>
          <p:spPr>
            <a:xfrm>
              <a:off x="0" y="304800"/>
              <a:ext cx="8305800" cy="762000"/>
            </a:xfrm>
            <a:prstGeom prst="rect">
              <a:avLst/>
            </a:prstGeom>
          </p:spPr>
          <p:txBody>
            <a:bodyPr vert="horz" rtlCol="0" anchor="ctr">
              <a:normAutofit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dirty="0" smtClean="0">
                  <a:solidFill>
                    <a:srgbClr val="0070C0"/>
                  </a:solidFill>
                  <a:latin typeface="Times New Roman" pitchFamily="18" charset="0"/>
                  <a:ea typeface="+mj-ea"/>
                  <a:cs typeface="Times New Roman" pitchFamily="18" charset="0"/>
                </a:rPr>
                <a:t>Find the z score for each test , and state which is higher . </a:t>
              </a:r>
              <a:endParaRPr kumimoji="0" lang="en-US" sz="2800" i="0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</p:grp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1143000"/>
          <a:ext cx="777240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/>
                <a:gridCol w="1943100"/>
                <a:gridCol w="1943100"/>
                <a:gridCol w="19431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Test A 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X=38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= 40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S=5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Test B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X=94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= 100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S=10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-76200" y="2895600"/>
            <a:ext cx="9372600" cy="3505200"/>
            <a:chOff x="-76200" y="2743200"/>
            <a:chExt cx="9372600" cy="3505200"/>
          </a:xfrm>
        </p:grpSpPr>
        <p:sp>
          <p:nvSpPr>
            <p:cNvPr id="9" name="Subtitle 2"/>
            <p:cNvSpPr txBox="1">
              <a:spLocks/>
            </p:cNvSpPr>
            <p:nvPr/>
          </p:nvSpPr>
          <p:spPr>
            <a:xfrm>
              <a:off x="0" y="2743200"/>
              <a:ext cx="5562600" cy="609600"/>
            </a:xfrm>
            <a:prstGeom prst="rect">
              <a:avLst/>
            </a:prstGeom>
          </p:spPr>
          <p:txBody>
            <a:bodyPr vert="horz">
              <a:noAutofit/>
            </a:bodyPr>
            <a:lstStyle/>
            <a:p>
              <a:pPr>
                <a:lnSpc>
                  <a:spcPct val="90000"/>
                </a:lnSpc>
                <a:buClr>
                  <a:srgbClr val="00B0F0"/>
                </a:buClr>
                <a:buSzPct val="100000"/>
                <a:buFont typeface="Wingdings" pitchFamily="2" charset="2"/>
                <a:buChar char="§"/>
              </a:pPr>
              <a:r>
                <a:rPr lang="en-US" sz="32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The z scores. For test A, </a:t>
              </a:r>
            </a:p>
          </p:txBody>
        </p:sp>
        <p:sp>
          <p:nvSpPr>
            <p:cNvPr id="10" name="Subtitle 2"/>
            <p:cNvSpPr txBox="1">
              <a:spLocks/>
            </p:cNvSpPr>
            <p:nvPr/>
          </p:nvSpPr>
          <p:spPr>
            <a:xfrm>
              <a:off x="0" y="4191000"/>
              <a:ext cx="5562600" cy="609600"/>
            </a:xfrm>
            <a:prstGeom prst="rect">
              <a:avLst/>
            </a:prstGeom>
          </p:spPr>
          <p:txBody>
            <a:bodyPr vert="horz">
              <a:noAutofit/>
            </a:bodyPr>
            <a:lstStyle/>
            <a:p>
              <a:pPr>
                <a:lnSpc>
                  <a:spcPct val="90000"/>
                </a:lnSpc>
                <a:buClr>
                  <a:srgbClr val="00B0F0"/>
                </a:buClr>
                <a:buSzPct val="100000"/>
                <a:buFont typeface="Wingdings" pitchFamily="2" charset="2"/>
                <a:buChar char="§"/>
              </a:pPr>
              <a:r>
                <a:rPr lang="en-US" sz="32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The z scores. For test B, </a:t>
              </a:r>
            </a:p>
          </p:txBody>
        </p:sp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4052" y="3267075"/>
              <a:ext cx="4540348" cy="923925"/>
            </a:xfrm>
            <a:prstGeom prst="rect">
              <a:avLst/>
            </a:prstGeom>
            <a:noFill/>
          </p:spPr>
        </p:pic>
        <p:pic>
          <p:nvPicPr>
            <p:cNvPr id="12" name="Picture 5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2400" y="4714875"/>
              <a:ext cx="4695092" cy="847725"/>
            </a:xfrm>
            <a:prstGeom prst="rect">
              <a:avLst/>
            </a:prstGeom>
            <a:noFill/>
          </p:spPr>
        </p:pic>
        <p:sp>
          <p:nvSpPr>
            <p:cNvPr id="13" name="Subtitle 2"/>
            <p:cNvSpPr txBox="1">
              <a:spLocks/>
            </p:cNvSpPr>
            <p:nvPr/>
          </p:nvSpPr>
          <p:spPr>
            <a:xfrm>
              <a:off x="-76200" y="5486400"/>
              <a:ext cx="9372600" cy="762000"/>
            </a:xfrm>
            <a:prstGeom prst="rect">
              <a:avLst/>
            </a:prstGeom>
          </p:spPr>
          <p:txBody>
            <a:bodyPr vert="horz">
              <a:noAutofit/>
            </a:bodyPr>
            <a:lstStyle/>
            <a:p>
              <a:pPr>
                <a:lnSpc>
                  <a:spcPct val="90000"/>
                </a:lnSpc>
                <a:buClr>
                  <a:srgbClr val="00B0F0"/>
                </a:buClr>
                <a:buSzPct val="100000"/>
              </a:pP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The score for test A is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relatively </a:t>
              </a:r>
              <a:r>
                <a:rPr lang="en-US" sz="2800" b="1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higher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than the score for test B.  </a:t>
              </a:r>
            </a:p>
          </p:txBody>
        </p:sp>
      </p:grpSp>
      <p:sp>
        <p:nvSpPr>
          <p:cNvPr id="14" name="Title 1"/>
          <p:cNvSpPr txBox="1">
            <a:spLocks/>
          </p:cNvSpPr>
          <p:nvPr/>
        </p:nvSpPr>
        <p:spPr>
          <a:xfrm>
            <a:off x="0" y="2133600"/>
            <a:ext cx="2057400" cy="533400"/>
          </a:xfrm>
          <a:prstGeom prst="rect">
            <a:avLst/>
          </a:prstGeom>
        </p:spPr>
        <p:txBody>
          <a:bodyPr vert="horz" rtlCol="0" anchor="ctr">
            <a:normAutofit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Solution: 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1120140"/>
            <a:ext cx="295275" cy="708660"/>
          </a:xfrm>
          <a:prstGeom prst="rect">
            <a:avLst/>
          </a:prstGeom>
          <a:noFill/>
        </p:spPr>
      </p:pic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86325" y="1653540"/>
            <a:ext cx="295275" cy="708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971800" y="-152400"/>
            <a:ext cx="2514600" cy="1066800"/>
            <a:chOff x="1295400" y="1295400"/>
            <a:chExt cx="6553200" cy="2971800"/>
          </a:xfrm>
        </p:grpSpPr>
        <p:grpSp>
          <p:nvGrpSpPr>
            <p:cNvPr id="4" name="Group 3"/>
            <p:cNvGrpSpPr/>
            <p:nvPr/>
          </p:nvGrpSpPr>
          <p:grpSpPr>
            <a:xfrm>
              <a:off x="1295400" y="1295400"/>
              <a:ext cx="6553200" cy="2971800"/>
              <a:chOff x="1295400" y="1295400"/>
              <a:chExt cx="6553200" cy="2971800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295400" y="2209800"/>
                <a:ext cx="6553200" cy="2057400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2445127" y="1295400"/>
                <a:ext cx="4031873" cy="2554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en-US" sz="80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80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8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7" name="Rectangle 6"/>
            <p:cNvSpPr/>
            <p:nvPr/>
          </p:nvSpPr>
          <p:spPr>
            <a:xfrm>
              <a:off x="1660235" y="2344271"/>
              <a:ext cx="5791201" cy="707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Quartiles</a:t>
              </a:r>
              <a:endParaRPr lang="en-US" sz="40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0" y="1143000"/>
            <a:ext cx="9144000" cy="5262979"/>
            <a:chOff x="0" y="228600"/>
            <a:chExt cx="9144000" cy="5262979"/>
          </a:xfrm>
        </p:grpSpPr>
        <p:sp>
          <p:nvSpPr>
            <p:cNvPr id="10" name="Rectangle 9"/>
            <p:cNvSpPr/>
            <p:nvPr/>
          </p:nvSpPr>
          <p:spPr>
            <a:xfrm>
              <a:off x="0" y="228600"/>
              <a:ext cx="9144000" cy="526297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Clr>
                  <a:srgbClr val="00B0F0"/>
                </a:buClr>
                <a:buFont typeface="Wingdings" pitchFamily="2" charset="2"/>
                <a:buChar char="q"/>
              </a:pP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u="sng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Quartiles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divide the data set into </a:t>
              </a:r>
              <a:r>
                <a: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equal groups .</a:t>
              </a:r>
            </a:p>
            <a:p>
              <a:pPr>
                <a:buClr>
                  <a:srgbClr val="00B0F0"/>
                </a:buClr>
                <a:buFont typeface="Wingdings" pitchFamily="2" charset="2"/>
                <a:buChar char="q"/>
              </a:pP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buClr>
                  <a:srgbClr val="00B0F0"/>
                </a:buClr>
                <a:buFont typeface="Wingdings" pitchFamily="2" charset="2"/>
                <a:buChar char="q"/>
              </a:pPr>
              <a:endParaRPr lang="en-US" sz="2800" dirty="0" smtClean="0">
                <a:latin typeface="Times New Roman" pitchFamily="18" charset="0"/>
                <a:cs typeface="Times New Roman" pitchFamily="18" charset="0"/>
              </a:endParaRPr>
            </a:p>
            <a:p>
              <a:pPr>
                <a:buClr>
                  <a:srgbClr val="00B0F0"/>
                </a:buClr>
                <a:buFont typeface="Wingdings" pitchFamily="2" charset="2"/>
                <a:buChar char="q"/>
              </a:pP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buClr>
                  <a:srgbClr val="00B0F0"/>
                </a:buClr>
              </a:pPr>
              <a:endParaRPr lang="en-US" sz="2800" dirty="0" smtClean="0">
                <a:latin typeface="Times New Roman" pitchFamily="18" charset="0"/>
                <a:cs typeface="Times New Roman" pitchFamily="18" charset="0"/>
              </a:endParaRPr>
            </a:p>
            <a:p>
              <a:pPr>
                <a:buClr>
                  <a:srgbClr val="00B0F0"/>
                </a:buClr>
              </a:pP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buClr>
                  <a:srgbClr val="00B0F0"/>
                </a:buClr>
              </a:pPr>
              <a:endParaRPr lang="en-US" sz="2800" dirty="0" smtClean="0">
                <a:latin typeface="Times New Roman" pitchFamily="18" charset="0"/>
                <a:cs typeface="Times New Roman" pitchFamily="18" charset="0"/>
              </a:endParaRPr>
            </a:p>
            <a:p>
              <a:pPr>
                <a:buClr>
                  <a:srgbClr val="00B0F0"/>
                </a:buClr>
                <a:buFont typeface="Wingdings" pitchFamily="2" charset="2"/>
                <a:buChar char="q"/>
              </a:pPr>
              <a:endParaRPr lang="en-US" sz="2800" dirty="0" smtClean="0">
                <a:latin typeface="Times New Roman" pitchFamily="18" charset="0"/>
                <a:cs typeface="Times New Roman" pitchFamily="18" charset="0"/>
              </a:endParaRPr>
            </a:p>
            <a:p>
              <a:pPr>
                <a:buClr>
                  <a:srgbClr val="00B0F0"/>
                </a:buClr>
              </a:pPr>
              <a:endParaRPr lang="en-US" sz="2800" dirty="0" smtClean="0">
                <a:latin typeface="Times New Roman" pitchFamily="18" charset="0"/>
                <a:cs typeface="Times New Roman" pitchFamily="18" charset="0"/>
              </a:endParaRPr>
            </a:p>
            <a:p>
              <a:pPr>
                <a:buClr>
                  <a:srgbClr val="00B0F0"/>
                </a:buClr>
                <a:buFont typeface="Wingdings" pitchFamily="2" charset="2"/>
                <a:buChar char="q"/>
              </a:pP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buClr>
                  <a:srgbClr val="00B0F0"/>
                </a:buClr>
                <a:buFont typeface="Wingdings" pitchFamily="2" charset="2"/>
                <a:buChar char="q"/>
              </a:pP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The median is the same as Q</a:t>
              </a:r>
              <a:r>
                <a:rPr lang="en-US" sz="28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.</a:t>
              </a:r>
            </a:p>
            <a:p>
              <a:pPr>
                <a:buClr>
                  <a:srgbClr val="00B0F0"/>
                </a:buClr>
              </a:pPr>
              <a:endParaRPr 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 rot="5400000">
              <a:off x="481842" y="2132772"/>
              <a:ext cx="304800" cy="165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8000170" y="2132772"/>
              <a:ext cx="304800" cy="165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33413" y="2133600"/>
              <a:ext cx="7519987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2285170" y="2132771"/>
              <a:ext cx="304800" cy="165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190170" y="2132771"/>
              <a:ext cx="304800" cy="165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>
              <a:off x="6173030" y="2132771"/>
              <a:ext cx="304800" cy="165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108177" y="990600"/>
              <a:ext cx="1034823" cy="914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Smallest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data value </a:t>
              </a:r>
              <a:endPara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772400" y="990600"/>
              <a:ext cx="1034823" cy="914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largest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data value </a:t>
              </a:r>
              <a:endPara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019800" y="1371600"/>
              <a:ext cx="716416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sz="2800" baseline="-250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800" baseline="-25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007984" y="1295400"/>
              <a:ext cx="716416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sz="2800" baseline="-250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800" baseline="-25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133600" y="1295400"/>
              <a:ext cx="716416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sz="2800" baseline="-250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800" baseline="-25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990600" y="1752600"/>
              <a:ext cx="9144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25%</a:t>
              </a:r>
              <a:endPara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71800" y="1752600"/>
              <a:ext cx="9144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25%</a:t>
              </a:r>
              <a:endPara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953000" y="1752600"/>
              <a:ext cx="9144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25%</a:t>
              </a:r>
              <a:endPara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010400" y="1752600"/>
              <a:ext cx="9144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25%</a:t>
              </a:r>
              <a:endPara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 rot="10800000">
              <a:off x="533401" y="2743200"/>
              <a:ext cx="1904999" cy="1589"/>
            </a:xfrm>
            <a:prstGeom prst="straightConnector1">
              <a:avLst/>
            </a:prstGeom>
            <a:ln w="19050">
              <a:solidFill>
                <a:srgbClr val="66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10800000">
              <a:off x="533400" y="3351212"/>
              <a:ext cx="3810000" cy="1589"/>
            </a:xfrm>
            <a:prstGeom prst="straightConnector1">
              <a:avLst/>
            </a:prstGeom>
            <a:ln w="19050">
              <a:solidFill>
                <a:srgbClr val="66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10800000">
              <a:off x="533400" y="3884612"/>
              <a:ext cx="5791200" cy="1589"/>
            </a:xfrm>
            <a:prstGeom prst="straightConnector1">
              <a:avLst/>
            </a:prstGeom>
            <a:ln w="19050">
              <a:solidFill>
                <a:srgbClr val="66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2248297" y="2552303"/>
              <a:ext cx="381000" cy="794"/>
            </a:xfrm>
            <a:prstGeom prst="line">
              <a:avLst/>
            </a:prstGeom>
            <a:ln w="1905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3848894" y="2856706"/>
              <a:ext cx="990600" cy="1588"/>
            </a:xfrm>
            <a:prstGeom prst="line">
              <a:avLst/>
            </a:prstGeom>
            <a:ln w="1905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5563394" y="3123406"/>
              <a:ext cx="1524000" cy="1588"/>
            </a:xfrm>
            <a:prstGeom prst="line">
              <a:avLst/>
            </a:prstGeom>
            <a:ln w="1905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1143000" y="2362200"/>
              <a:ext cx="9144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25%</a:t>
              </a:r>
              <a:endParaRPr lang="en-US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286000" y="2971800"/>
              <a:ext cx="9144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50%</a:t>
              </a:r>
              <a:endParaRPr lang="en-US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800600" y="3505200"/>
              <a:ext cx="9144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75%</a:t>
              </a:r>
              <a:endParaRPr lang="en-US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991600" cy="4495800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Finding Data Values Corresponding to 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 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3  .</a:t>
            </a:r>
          </a:p>
          <a:p>
            <a:pPr>
              <a:buNone/>
            </a:pPr>
            <a:endParaRPr lang="en-US" baseline="-2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1: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Arrange the data in order from lowest to highest .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2: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Find the median of the data values .This is the value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for Q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3: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Find the median of the data values that </a:t>
            </a:r>
            <a:r>
              <a:rPr lang="en-US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fall below Q</a:t>
            </a:r>
            <a:r>
              <a:rPr lang="en-US" b="1" u="sng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.This is the value for Q</a:t>
            </a:r>
            <a:r>
              <a:rPr lang="en-US" b="1" u="sng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4: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Find the median of the data values that </a:t>
            </a:r>
            <a:r>
              <a:rPr lang="en-US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fall above Q</a:t>
            </a:r>
            <a:r>
              <a:rPr lang="en-US" b="1" u="sng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.This is the value for Q</a:t>
            </a:r>
            <a:r>
              <a:rPr lang="en-US" b="1" u="sng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baseline="-2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62200" y="228600"/>
            <a:ext cx="4114800" cy="762000"/>
          </a:xfrm>
        </p:spPr>
        <p:txBody>
          <a:bodyPr>
            <a:normAutofit/>
          </a:bodyPr>
          <a:lstStyle/>
          <a:p>
            <a:r>
              <a:rPr lang="en-US" sz="44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Procedure Table</a:t>
            </a:r>
            <a:endParaRPr lang="en-US" sz="44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31242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3-1</a:t>
            </a:r>
            <a:r>
              <a:rPr lang="en-US" sz="3200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200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8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The data represent the number of days off per year for a sample of individuals selected from nine different countries . Find the mean.</a:t>
            </a:r>
            <a:r>
              <a:rPr lang="en-US" sz="32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32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</a:t>
            </a:r>
            <a:br>
              <a:rPr lang="en-US" sz="32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32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2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20 , 26 , 40 , 36 , 23 , 42 , 32 , 24 , 30 </a:t>
            </a:r>
            <a:endParaRPr lang="en-US" sz="3200" b="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1514" y="4191000"/>
            <a:ext cx="8926286" cy="130175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52400" y="3439180"/>
            <a:ext cx="16738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Solution :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8305800" cy="1905000"/>
            <a:chOff x="0" y="-76200"/>
            <a:chExt cx="8305800" cy="1905000"/>
          </a:xfrm>
        </p:grpSpPr>
        <p:grpSp>
          <p:nvGrpSpPr>
            <p:cNvPr id="5" name="Group 14"/>
            <p:cNvGrpSpPr/>
            <p:nvPr/>
          </p:nvGrpSpPr>
          <p:grpSpPr>
            <a:xfrm>
              <a:off x="0" y="-76200"/>
              <a:ext cx="8305800" cy="1676400"/>
              <a:chOff x="0" y="-76200"/>
              <a:chExt cx="8305800" cy="1676400"/>
            </a:xfrm>
          </p:grpSpPr>
          <p:sp>
            <p:nvSpPr>
              <p:cNvPr id="7" name="Title 1"/>
              <p:cNvSpPr txBox="1">
                <a:spLocks/>
              </p:cNvSpPr>
              <p:nvPr/>
            </p:nvSpPr>
            <p:spPr>
              <a:xfrm>
                <a:off x="0" y="-76200"/>
                <a:ext cx="3048000" cy="609600"/>
              </a:xfrm>
              <a:prstGeom prst="rect">
                <a:avLst/>
              </a:prstGeom>
            </p:spPr>
            <p:txBody>
              <a:bodyPr vert="horz" rtlCol="0" anchor="ctr">
                <a:normAutofit/>
                <a:scene3d>
                  <a:camera prst="orthographicFront"/>
                  <a:lightRig rig="soft" dir="t"/>
                </a:scene3d>
                <a:sp3d prstMaterial="softEdge">
                  <a:bevelT w="25400" h="25400"/>
                </a:sp3d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200" b="1" dirty="0" smtClean="0">
                    <a:solidFill>
                      <a:srgbClr val="00B05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 Example 3-36 : </a:t>
                </a:r>
                <a:endParaRPr kumimoji="0" lang="en-US" sz="3200" b="1" i="0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uLnTx/>
                  <a:uFillTx/>
                  <a:latin typeface="Times New Roman" pitchFamily="18" charset="0"/>
                  <a:ea typeface="+mj-ea"/>
                  <a:cs typeface="Times New Roman" pitchFamily="18" charset="0"/>
                </a:endParaRPr>
              </a:p>
            </p:txBody>
          </p:sp>
          <p:sp>
            <p:nvSpPr>
              <p:cNvPr id="8" name="Title 1"/>
              <p:cNvSpPr txBox="1">
                <a:spLocks/>
              </p:cNvSpPr>
              <p:nvPr/>
            </p:nvSpPr>
            <p:spPr>
              <a:xfrm>
                <a:off x="0" y="152400"/>
                <a:ext cx="8305800" cy="1447800"/>
              </a:xfrm>
              <a:prstGeom prst="rect">
                <a:avLst/>
              </a:prstGeom>
            </p:spPr>
            <p:txBody>
              <a:bodyPr vert="horz" rtlCol="0" anchor="ctr">
                <a:normAutofit/>
                <a:scene3d>
                  <a:camera prst="orthographicFront"/>
                  <a:lightRig rig="soft" dir="t"/>
                </a:scene3d>
                <a:sp3d prstMaterial="softEdge">
                  <a:bevelT w="25400" h="25400"/>
                </a:sp3d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800" dirty="0" smtClean="0">
                    <a:solidFill>
                      <a:srgbClr val="0070C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Find Q</a:t>
                </a:r>
                <a:r>
                  <a:rPr lang="en-US" sz="2800" baseline="-25000" dirty="0" smtClean="0">
                    <a:solidFill>
                      <a:srgbClr val="0070C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1</a:t>
                </a:r>
                <a:r>
                  <a:rPr lang="en-US" sz="2800" dirty="0" smtClean="0">
                    <a:solidFill>
                      <a:srgbClr val="0070C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 ,Q</a:t>
                </a:r>
                <a:r>
                  <a:rPr lang="en-US" sz="2800" baseline="-25000" dirty="0" smtClean="0">
                    <a:solidFill>
                      <a:srgbClr val="0070C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2</a:t>
                </a:r>
                <a:r>
                  <a:rPr lang="en-US" sz="2800" dirty="0" smtClean="0">
                    <a:solidFill>
                      <a:srgbClr val="0070C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 and Q</a:t>
                </a:r>
                <a:r>
                  <a:rPr lang="en-US" sz="2800" baseline="-25000" dirty="0" smtClean="0">
                    <a:solidFill>
                      <a:srgbClr val="0070C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3</a:t>
                </a:r>
                <a:r>
                  <a:rPr lang="en-US" sz="2800" dirty="0" smtClean="0">
                    <a:solidFill>
                      <a:srgbClr val="0070C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 for the data set </a:t>
                </a:r>
                <a:endParaRPr lang="en-US" sz="2800" dirty="0" smtClean="0">
                  <a:solidFill>
                    <a:srgbClr val="663300"/>
                  </a:solidFill>
                  <a:latin typeface="Times New Roman" pitchFamily="18" charset="0"/>
                  <a:ea typeface="+mj-ea"/>
                  <a:cs typeface="Times New Roman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800" dirty="0" smtClean="0">
                    <a:solidFill>
                      <a:srgbClr val="66330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                        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15 , 13 , 6 , 5 , 12 , 50 , 22 , 18 . </a:t>
                </a:r>
                <a:endParaRPr kumimoji="0" lang="en-US" sz="2800" i="0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uLnTx/>
                  <a:uFillTx/>
                  <a:latin typeface="Times New Roman" pitchFamily="18" charset="0"/>
                  <a:ea typeface="+mj-ea"/>
                  <a:cs typeface="Times New Roman" pitchFamily="18" charset="0"/>
                </a:endParaRPr>
              </a:p>
            </p:txBody>
          </p:sp>
        </p:grpSp>
        <p:sp>
          <p:nvSpPr>
            <p:cNvPr id="6" name="Title 1"/>
            <p:cNvSpPr txBox="1">
              <a:spLocks/>
            </p:cNvSpPr>
            <p:nvPr/>
          </p:nvSpPr>
          <p:spPr>
            <a:xfrm>
              <a:off x="76200" y="1371600"/>
              <a:ext cx="2133600" cy="457200"/>
            </a:xfrm>
            <a:prstGeom prst="rect">
              <a:avLst/>
            </a:prstGeom>
          </p:spPr>
          <p:txBody>
            <a:bodyPr vert="horz" rtlCol="0" anchor="ctr">
              <a:normAutofit fontScale="92500" lnSpcReduction="20000"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dirty="0" smtClean="0">
                  <a:solidFill>
                    <a:srgbClr val="00B050"/>
                  </a:solidFill>
                  <a:latin typeface="Times New Roman" pitchFamily="18" charset="0"/>
                  <a:ea typeface="+mj-ea"/>
                  <a:cs typeface="Times New Roman" pitchFamily="18" charset="0"/>
                </a:rPr>
                <a:t> Solution: </a:t>
              </a:r>
              <a:endParaRPr kumimoji="0" lang="en-US" sz="3200" b="1" i="0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76200" y="19812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Step 1: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Arrange the data in order from lowest to highest .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0" y="2590800"/>
            <a:ext cx="5105400" cy="6096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5 , 6 , 12 , 13 , 15 , 18 , 22 , 50 </a:t>
            </a:r>
            <a:endParaRPr kumimoji="0" lang="en-US" sz="2800" i="0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76200" y="3255642"/>
            <a:ext cx="6553200" cy="2383158"/>
            <a:chOff x="76200" y="3362980"/>
            <a:chExt cx="6553200" cy="2383158"/>
          </a:xfrm>
        </p:grpSpPr>
        <p:sp>
          <p:nvSpPr>
            <p:cNvPr id="11" name="Rectangle 10"/>
            <p:cNvSpPr/>
            <p:nvPr/>
          </p:nvSpPr>
          <p:spPr>
            <a:xfrm>
              <a:off x="76200" y="3362980"/>
              <a:ext cx="54864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en-US" sz="28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Step 2:</a:t>
              </a:r>
              <a:r>
                <a:rPr lang="en-US" sz="28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Find the median (Q</a:t>
              </a:r>
              <a:r>
                <a:rPr lang="en-US" sz="28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).</a:t>
              </a:r>
            </a:p>
          </p:txBody>
        </p:sp>
        <p:sp>
          <p:nvSpPr>
            <p:cNvPr id="12" name="Title 1"/>
            <p:cNvSpPr txBox="1">
              <a:spLocks/>
            </p:cNvSpPr>
            <p:nvPr/>
          </p:nvSpPr>
          <p:spPr>
            <a:xfrm>
              <a:off x="1524000" y="3901769"/>
              <a:ext cx="5105400" cy="609600"/>
            </a:xfrm>
            <a:prstGeom prst="rect">
              <a:avLst/>
            </a:prstGeom>
          </p:spPr>
          <p:txBody>
            <a:bodyPr vert="horz" rtlCol="0" anchor="ctr">
              <a:noAutofit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dirty="0" smtClean="0">
                  <a:latin typeface="Times New Roman" pitchFamily="18" charset="0"/>
                  <a:ea typeface="+mj-ea"/>
                  <a:cs typeface="Times New Roman" pitchFamily="18" charset="0"/>
                </a:rPr>
                <a:t> 5 , 6 , 12 , 13 , 15 , 18 , 22 , 50 </a:t>
              </a:r>
              <a:endParaRPr kumimoji="0" lang="en-US" sz="2800" i="0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3048000" y="4435169"/>
              <a:ext cx="989373" cy="1310969"/>
              <a:chOff x="2362198" y="2320363"/>
              <a:chExt cx="1207973" cy="2495375"/>
            </a:xfrm>
          </p:grpSpPr>
          <p:cxnSp>
            <p:nvCxnSpPr>
              <p:cNvPr id="14" name="Straight Arrow Connector 13"/>
              <p:cNvCxnSpPr/>
              <p:nvPr/>
            </p:nvCxnSpPr>
            <p:spPr>
              <a:xfrm rot="5400000" flipH="1" flipV="1">
                <a:off x="2667794" y="2776769"/>
                <a:ext cx="914400" cy="1588"/>
              </a:xfrm>
              <a:prstGeom prst="straightConnector1">
                <a:avLst/>
              </a:prstGeom>
              <a:ln w="4762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Rectangle 14"/>
              <p:cNvSpPr/>
              <p:nvPr/>
            </p:nvSpPr>
            <p:spPr>
              <a:xfrm>
                <a:off x="2362198" y="3233970"/>
                <a:ext cx="1207973" cy="15817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 MD</a:t>
                </a:r>
              </a:p>
              <a:p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 Q</a:t>
                </a:r>
                <a:r>
                  <a:rPr lang="en-US" sz="2400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400" baseline="-25000" dirty="0">
                  <a:solidFill>
                    <a:srgbClr val="FF0000"/>
                  </a:solidFill>
                </a:endParaRPr>
              </a:p>
            </p:txBody>
          </p:sp>
        </p:grpSp>
      </p:grpSp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5638800"/>
            <a:ext cx="2667000" cy="672210"/>
          </a:xfrm>
          <a:prstGeom prst="rect">
            <a:avLst/>
          </a:prstGeom>
          <a:noFill/>
        </p:spPr>
      </p:pic>
      <p:sp>
        <p:nvSpPr>
          <p:cNvPr id="18" name="Rectangle 17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152400"/>
            <a:ext cx="3048000" cy="76824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52400" y="114300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3: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Find the median of the data values less than 14 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819400" y="1752600"/>
            <a:ext cx="2514600" cy="6096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5 , 6 , 12 , 13</a:t>
            </a:r>
            <a:endParaRPr kumimoji="0" lang="en-US" sz="2800" i="0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276600" y="2286001"/>
            <a:ext cx="817853" cy="805163"/>
            <a:chOff x="2362196" y="3886200"/>
            <a:chExt cx="1224480" cy="2141504"/>
          </a:xfrm>
        </p:grpSpPr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2667794" y="4342606"/>
              <a:ext cx="914400" cy="1588"/>
            </a:xfrm>
            <a:prstGeom prst="straightConnector1">
              <a:avLst/>
            </a:prstGeom>
            <a:ln w="476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2362196" y="4799807"/>
              <a:ext cx="1224480" cy="12278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Q</a:t>
              </a:r>
              <a:r>
                <a:rPr lang="en-US" sz="2400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 baseline="-250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7000" y="3124200"/>
            <a:ext cx="2209800" cy="759984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152400" y="388620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4: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Find the median of the data values greater than 14 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895600" y="4343400"/>
            <a:ext cx="2514600" cy="6096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15 , 18 , 22 , 50</a:t>
            </a:r>
            <a:endParaRPr kumimoji="0" lang="en-US" sz="2800" i="0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657600" y="4876800"/>
            <a:ext cx="817853" cy="736033"/>
            <a:chOff x="2362196" y="3886200"/>
            <a:chExt cx="1350288" cy="2450882"/>
          </a:xfrm>
        </p:grpSpPr>
        <p:cxnSp>
          <p:nvCxnSpPr>
            <p:cNvPr id="14" name="Straight Arrow Connector 13"/>
            <p:cNvCxnSpPr/>
            <p:nvPr/>
          </p:nvCxnSpPr>
          <p:spPr>
            <a:xfrm rot="5400000" flipH="1" flipV="1">
              <a:off x="2667794" y="4342606"/>
              <a:ext cx="914400" cy="1588"/>
            </a:xfrm>
            <a:prstGeom prst="straightConnector1">
              <a:avLst/>
            </a:prstGeom>
            <a:ln w="476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2362196" y="4799805"/>
              <a:ext cx="1350288" cy="15372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Q</a:t>
              </a:r>
              <a:r>
                <a:rPr lang="en-US" sz="2400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400" baseline="-250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5629275"/>
            <a:ext cx="2599445" cy="771525"/>
          </a:xfrm>
          <a:prstGeom prst="rect">
            <a:avLst/>
          </a:prstGeom>
          <a:noFill/>
        </p:spPr>
      </p:pic>
      <p:sp>
        <p:nvSpPr>
          <p:cNvPr id="17" name="Rectangle 16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30480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Step 3: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Find the median of the data values less than 14 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819400" y="687816"/>
            <a:ext cx="2514600" cy="6096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5 , 6 , 12 , 13</a:t>
            </a:r>
            <a:endParaRPr kumimoji="0" lang="en-US" sz="2800" i="0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276600" y="1221217"/>
            <a:ext cx="817853" cy="805163"/>
            <a:chOff x="2362196" y="3886200"/>
            <a:chExt cx="1224480" cy="2141504"/>
          </a:xfrm>
        </p:grpSpPr>
        <p:cxnSp>
          <p:nvCxnSpPr>
            <p:cNvPr id="7" name="Straight Arrow Connector 6"/>
            <p:cNvCxnSpPr/>
            <p:nvPr/>
          </p:nvCxnSpPr>
          <p:spPr>
            <a:xfrm rot="5400000" flipH="1" flipV="1">
              <a:off x="2667794" y="4342606"/>
              <a:ext cx="914400" cy="1588"/>
            </a:xfrm>
            <a:prstGeom prst="straightConnector1">
              <a:avLst/>
            </a:prstGeom>
            <a:ln w="476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2362196" y="4799807"/>
              <a:ext cx="1224480" cy="12278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Q</a:t>
              </a:r>
              <a:r>
                <a:rPr lang="en-US" sz="2400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 baseline="-250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2059416"/>
            <a:ext cx="2209800" cy="759984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152400" y="358140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Step 4: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Find the median of the data values greater than 14 .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895600" y="4038600"/>
            <a:ext cx="2514600" cy="6096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15 , 18 , 22 , 50</a:t>
            </a:r>
            <a:endParaRPr kumimoji="0" lang="en-US" sz="2800" i="0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657600" y="4572000"/>
            <a:ext cx="817853" cy="736033"/>
            <a:chOff x="2362196" y="3886200"/>
            <a:chExt cx="1350288" cy="2450882"/>
          </a:xfrm>
        </p:grpSpPr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2667794" y="4342606"/>
              <a:ext cx="914400" cy="1588"/>
            </a:xfrm>
            <a:prstGeom prst="straightConnector1">
              <a:avLst/>
            </a:prstGeom>
            <a:ln w="476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2362196" y="4799805"/>
              <a:ext cx="1350288" cy="15372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Q</a:t>
              </a:r>
              <a:r>
                <a:rPr lang="en-US" sz="2400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400" baseline="-250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5324475"/>
            <a:ext cx="2599445" cy="77152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971800" y="-304800"/>
            <a:ext cx="2667000" cy="1295400"/>
            <a:chOff x="1295400" y="563880"/>
            <a:chExt cx="5334000" cy="3497580"/>
          </a:xfrm>
        </p:grpSpPr>
        <p:sp>
          <p:nvSpPr>
            <p:cNvPr id="5" name="Rectangle 4"/>
            <p:cNvSpPr/>
            <p:nvPr/>
          </p:nvSpPr>
          <p:spPr>
            <a:xfrm>
              <a:off x="1295400" y="2209800"/>
              <a:ext cx="5334000" cy="185166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752600" y="563880"/>
              <a:ext cx="4031874" cy="13234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sz="40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Outliers </a:t>
              </a:r>
              <a:endPara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1085671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 outlier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an extremely high or an extremely low data value when compare with the rest of the data values .</a:t>
            </a:r>
          </a:p>
          <a:p>
            <a:pPr>
              <a:buClr>
                <a:srgbClr val="00B0F0"/>
              </a:buClr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438400" y="1981200"/>
            <a:ext cx="3124200" cy="762000"/>
          </a:xfrm>
        </p:spPr>
        <p:txBody>
          <a:bodyPr>
            <a:normAutofit/>
          </a:bodyPr>
          <a:lstStyle/>
          <a:p>
            <a:r>
              <a:rPr lang="en-US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Procedure Table</a:t>
            </a:r>
            <a:endParaRPr lang="en-US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6200" y="2667000"/>
            <a:ext cx="5334000" cy="609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Procedure for Identify</a:t>
            </a:r>
            <a:r>
              <a:rPr lang="en-US" sz="2800" baseline="0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ing</a:t>
            </a:r>
            <a:r>
              <a:rPr lang="en-US" sz="2800" baseline="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Outliers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  <a:endParaRPr kumimoji="0" lang="en-US" sz="2800" i="0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3124200"/>
            <a:ext cx="8991600" cy="3352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1: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Arrange the data in order and find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2: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Find the interquartile range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IQR= Q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Q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3: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Multiply the IQR by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1.5 .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4: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Subtract the value obtained in step 3 form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add the value to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5: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Check the data set for any data value that is smaller than  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-1.5(IQR)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or larger than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+1.5(IQR).</a:t>
            </a:r>
          </a:p>
          <a:p>
            <a:pPr>
              <a:buNone/>
            </a:pPr>
            <a:endParaRPr lang="en-US" baseline="-2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76200"/>
            <a:ext cx="8305800" cy="2514600"/>
            <a:chOff x="0" y="-76200"/>
            <a:chExt cx="8305800" cy="2514600"/>
          </a:xfrm>
        </p:grpSpPr>
        <p:grpSp>
          <p:nvGrpSpPr>
            <p:cNvPr id="5" name="Group 14"/>
            <p:cNvGrpSpPr/>
            <p:nvPr/>
          </p:nvGrpSpPr>
          <p:grpSpPr>
            <a:xfrm>
              <a:off x="0" y="-76200"/>
              <a:ext cx="8305800" cy="2133600"/>
              <a:chOff x="0" y="-76200"/>
              <a:chExt cx="8305800" cy="2133600"/>
            </a:xfrm>
          </p:grpSpPr>
          <p:sp>
            <p:nvSpPr>
              <p:cNvPr id="7" name="Title 1"/>
              <p:cNvSpPr txBox="1">
                <a:spLocks/>
              </p:cNvSpPr>
              <p:nvPr/>
            </p:nvSpPr>
            <p:spPr>
              <a:xfrm>
                <a:off x="0" y="-76200"/>
                <a:ext cx="3048000" cy="609600"/>
              </a:xfrm>
              <a:prstGeom prst="rect">
                <a:avLst/>
              </a:prstGeom>
            </p:spPr>
            <p:txBody>
              <a:bodyPr vert="horz" rtlCol="0" anchor="ctr">
                <a:normAutofit/>
                <a:scene3d>
                  <a:camera prst="orthographicFront"/>
                  <a:lightRig rig="soft" dir="t"/>
                </a:scene3d>
                <a:sp3d prstMaterial="softEdge">
                  <a:bevelT w="25400" h="25400"/>
                </a:sp3d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200" b="1" dirty="0" smtClean="0">
                    <a:solidFill>
                      <a:srgbClr val="00B05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 Example 3-36 : </a:t>
                </a:r>
                <a:endParaRPr kumimoji="0" lang="en-US" sz="3200" b="1" i="0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uLnTx/>
                  <a:uFillTx/>
                  <a:latin typeface="Times New Roman" pitchFamily="18" charset="0"/>
                  <a:ea typeface="+mj-ea"/>
                  <a:cs typeface="Times New Roman" pitchFamily="18" charset="0"/>
                </a:endParaRPr>
              </a:p>
            </p:txBody>
          </p:sp>
          <p:sp>
            <p:nvSpPr>
              <p:cNvPr id="8" name="Title 1"/>
              <p:cNvSpPr txBox="1">
                <a:spLocks/>
              </p:cNvSpPr>
              <p:nvPr/>
            </p:nvSpPr>
            <p:spPr>
              <a:xfrm>
                <a:off x="0" y="609600"/>
                <a:ext cx="8305800" cy="1447800"/>
              </a:xfrm>
              <a:prstGeom prst="rect">
                <a:avLst/>
              </a:prstGeom>
            </p:spPr>
            <p:txBody>
              <a:bodyPr vert="horz" rtlCol="0" anchor="ctr">
                <a:normAutofit/>
                <a:scene3d>
                  <a:camera prst="orthographicFront"/>
                  <a:lightRig rig="soft" dir="t"/>
                </a:scene3d>
                <a:sp3d prstMaterial="softEdge">
                  <a:bevelT w="25400" h="25400"/>
                </a:sp3d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800" dirty="0" smtClean="0">
                    <a:solidFill>
                      <a:srgbClr val="C0000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Check  the following data set for outliers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2800" dirty="0" smtClean="0">
                  <a:solidFill>
                    <a:srgbClr val="C00000"/>
                  </a:solidFill>
                  <a:latin typeface="Times New Roman" pitchFamily="18" charset="0"/>
                  <a:ea typeface="+mj-ea"/>
                  <a:cs typeface="Times New Roman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800" dirty="0" smtClean="0">
                    <a:solidFill>
                      <a:srgbClr val="C0000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                        15 , 13 , 6 , 5 , 12 , 50 , 22 , 18 . </a:t>
                </a:r>
                <a:endParaRPr kumimoji="0" lang="en-US" sz="2800" i="0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uLnTx/>
                  <a:uFillTx/>
                  <a:latin typeface="Times New Roman" pitchFamily="18" charset="0"/>
                  <a:ea typeface="+mj-ea"/>
                  <a:cs typeface="Times New Roman" pitchFamily="18" charset="0"/>
                </a:endParaRPr>
              </a:p>
            </p:txBody>
          </p:sp>
        </p:grpSp>
        <p:sp>
          <p:nvSpPr>
            <p:cNvPr id="6" name="Title 1"/>
            <p:cNvSpPr txBox="1">
              <a:spLocks/>
            </p:cNvSpPr>
            <p:nvPr/>
          </p:nvSpPr>
          <p:spPr>
            <a:xfrm>
              <a:off x="76200" y="1981200"/>
              <a:ext cx="2133600" cy="457200"/>
            </a:xfrm>
            <a:prstGeom prst="rect">
              <a:avLst/>
            </a:prstGeom>
          </p:spPr>
          <p:txBody>
            <a:bodyPr vert="horz" rtlCol="0" anchor="ctr">
              <a:normAutofit fontScale="92500" lnSpcReduction="20000"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dirty="0" smtClean="0">
                  <a:solidFill>
                    <a:srgbClr val="00B050"/>
                  </a:solidFill>
                  <a:latin typeface="Times New Roman" pitchFamily="18" charset="0"/>
                  <a:ea typeface="+mj-ea"/>
                  <a:cs typeface="Times New Roman" pitchFamily="18" charset="0"/>
                </a:rPr>
                <a:t> Solution: </a:t>
              </a:r>
              <a:endParaRPr kumimoji="0" lang="en-US" sz="3200" b="1" i="0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152400" y="24384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1: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Arrange the data in order and find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200" y="31242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This was done in example 3-36 ;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9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=20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4048780"/>
            <a:ext cx="800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2: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Find the interquartile range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IQR= 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28800" y="4876800"/>
            <a:ext cx="441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IQR= 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20 – 9 = 11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49391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3: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Multiply the IQR by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1.5 .</a:t>
            </a:r>
          </a:p>
        </p:txBody>
      </p:sp>
      <p:sp>
        <p:nvSpPr>
          <p:cNvPr id="5" name="Rectangle 4"/>
          <p:cNvSpPr/>
          <p:nvPr/>
        </p:nvSpPr>
        <p:spPr>
          <a:xfrm>
            <a:off x="1676400" y="762000"/>
            <a:ext cx="24091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1.5(11) = 16.5  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" y="1524000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4: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Subtract the value obtained in step 3 form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add the value to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990600" y="2971800"/>
            <a:ext cx="22429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9-16.5 = -7.5  </a:t>
            </a:r>
          </a:p>
        </p:txBody>
      </p:sp>
      <p:sp>
        <p:nvSpPr>
          <p:cNvPr id="8" name="Rectangle 7"/>
          <p:cNvSpPr/>
          <p:nvPr/>
        </p:nvSpPr>
        <p:spPr>
          <a:xfrm>
            <a:off x="4667895" y="2895600"/>
            <a:ext cx="28328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20 + 16.5 = 36.5   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00" y="3962400"/>
            <a:ext cx="8839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5: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Check the data set for any data value that fall outside the interval from -7.5 to 36.5 .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Such as the value 50 is outside this interval so it can be considered an outlier.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2200" y="76200"/>
            <a:ext cx="4038600" cy="12192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وان 1"/>
          <p:cNvSpPr>
            <a:spLocks noGrp="1"/>
          </p:cNvSpPr>
          <p:nvPr>
            <p:ph type="title"/>
          </p:nvPr>
        </p:nvSpPr>
        <p:spPr>
          <a:xfrm>
            <a:off x="2057400" y="0"/>
            <a:ext cx="441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Exploratory Data</a:t>
            </a:r>
            <a:b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Analysis (EDA)</a:t>
            </a:r>
            <a:endParaRPr lang="ar-SA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0" y="1524000"/>
            <a:ext cx="9067800" cy="5105399"/>
          </a:xfrm>
        </p:spPr>
        <p:txBody>
          <a:bodyPr>
            <a:normAutofit/>
          </a:bodyPr>
          <a:lstStyle/>
          <a:p>
            <a:pPr algn="l" rtl="0">
              <a:buSzPct val="100000"/>
              <a:buFont typeface="Wingdings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 five –Number Summary :</a:t>
            </a:r>
          </a:p>
          <a:p>
            <a:pPr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1-lowest value of the data set .</a:t>
            </a:r>
          </a:p>
          <a:p>
            <a:pPr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2-Q1.</a:t>
            </a:r>
          </a:p>
          <a:p>
            <a:pPr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3-the median(MD) Q2.</a:t>
            </a:r>
          </a:p>
          <a:p>
            <a:pPr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4-Q3.</a:t>
            </a:r>
          </a:p>
          <a:p>
            <a:pPr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5-the highest value of the data set .</a:t>
            </a:r>
          </a:p>
          <a:p>
            <a:pPr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SzPct val="100000"/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Box plot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can be used to graphically represent the data set .</a:t>
            </a: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686800" cy="4495800"/>
          </a:xfrm>
        </p:spPr>
        <p:txBody>
          <a:bodyPr>
            <a:normAutofit/>
          </a:bodyPr>
          <a:lstStyle/>
          <a:p>
            <a:pPr marL="457200" indent="-457200" algn="l" rtl="0">
              <a:buFont typeface="+mj-lt"/>
              <a:buAutoNum type="arabicPeriod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Find five -Number summary 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Draw a horizontal axis with a scale such that it includes the maximum and minimum data value 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Draw a box whose vertical sides go through 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,and draw a vertical line though the median 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Draw a line from the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minimum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data value to the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left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side of the box and line from the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maximum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data value to the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right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side of the box.</a:t>
            </a:r>
            <a:endParaRPr lang="ar-SA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85800" y="4038584"/>
            <a:ext cx="7162800" cy="1676416"/>
            <a:chOff x="1981200" y="4495800"/>
            <a:chExt cx="7162800" cy="1676416"/>
          </a:xfrm>
        </p:grpSpPr>
        <p:grpSp>
          <p:nvGrpSpPr>
            <p:cNvPr id="6" name="Group 21"/>
            <p:cNvGrpSpPr/>
            <p:nvPr/>
          </p:nvGrpSpPr>
          <p:grpSpPr>
            <a:xfrm>
              <a:off x="3661860" y="5029200"/>
              <a:ext cx="4643942" cy="1143016"/>
              <a:chOff x="3280858" y="4952992"/>
              <a:chExt cx="4643942" cy="1143016"/>
            </a:xfrm>
          </p:grpSpPr>
          <p:grpSp>
            <p:nvGrpSpPr>
              <p:cNvPr id="14" name="Group 20"/>
              <p:cNvGrpSpPr/>
              <p:nvPr/>
            </p:nvGrpSpPr>
            <p:grpSpPr>
              <a:xfrm>
                <a:off x="3280858" y="4953000"/>
                <a:ext cx="4643942" cy="1143008"/>
                <a:chOff x="3280858" y="4952992"/>
                <a:chExt cx="4643942" cy="1143008"/>
              </a:xfrm>
            </p:grpSpPr>
            <p:sp>
              <p:nvSpPr>
                <p:cNvPr id="16" name="مستطيل 36"/>
                <p:cNvSpPr/>
                <p:nvPr/>
              </p:nvSpPr>
              <p:spPr>
                <a:xfrm>
                  <a:off x="3941726" y="4952992"/>
                  <a:ext cx="2179453" cy="1143008"/>
                </a:xfrm>
                <a:prstGeom prst="rect">
                  <a:avLst/>
                </a:prstGeom>
                <a:solidFill>
                  <a:srgbClr val="FFFF99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  <p:grpSp>
              <p:nvGrpSpPr>
                <p:cNvPr id="17" name="Group 13"/>
                <p:cNvGrpSpPr/>
                <p:nvPr/>
              </p:nvGrpSpPr>
              <p:grpSpPr>
                <a:xfrm>
                  <a:off x="6121180" y="5445435"/>
                  <a:ext cx="1803620" cy="117157"/>
                  <a:chOff x="6186510" y="5521643"/>
                  <a:chExt cx="2660353" cy="117157"/>
                </a:xfrm>
              </p:grpSpPr>
              <p:cxnSp>
                <p:nvCxnSpPr>
                  <p:cNvPr id="21" name="رابط مستقيم 46"/>
                  <p:cNvCxnSpPr>
                    <a:stCxn id="16" idx="3"/>
                  </p:cNvCxnSpPr>
                  <p:nvPr/>
                </p:nvCxnSpPr>
                <p:spPr>
                  <a:xfrm>
                    <a:off x="6186510" y="5600704"/>
                    <a:ext cx="2643206" cy="1588"/>
                  </a:xfrm>
                  <a:prstGeom prst="line">
                    <a:avLst/>
                  </a:prstGeom>
                  <a:ln w="28575">
                    <a:solidFill>
                      <a:srgbClr val="C00000"/>
                    </a:solidFill>
                  </a:ln>
                </p:spPr>
                <p:style>
                  <a:lnRef idx="2">
                    <a:schemeClr val="accent2"/>
                  </a:lnRef>
                  <a:fillRef idx="0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2" name="شكل بيضاوي 54"/>
                  <p:cNvSpPr/>
                  <p:nvPr/>
                </p:nvSpPr>
                <p:spPr>
                  <a:xfrm>
                    <a:off x="8729706" y="5521643"/>
                    <a:ext cx="117157" cy="117157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/>
                  </a:p>
                </p:txBody>
              </p:sp>
            </p:grpSp>
            <p:cxnSp>
              <p:nvCxnSpPr>
                <p:cNvPr id="19" name="رابط مستقيم 46"/>
                <p:cNvCxnSpPr/>
                <p:nvPr/>
              </p:nvCxnSpPr>
              <p:spPr>
                <a:xfrm rot="10800000">
                  <a:off x="3280858" y="5532789"/>
                  <a:ext cx="656362" cy="2066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" name="رابط مستقيم 41"/>
              <p:cNvCxnSpPr/>
              <p:nvPr/>
            </p:nvCxnSpPr>
            <p:spPr>
              <a:xfrm rot="5400000">
                <a:off x="4504534" y="5523620"/>
                <a:ext cx="1142214" cy="958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7" name="Rectangle 6"/>
            <p:cNvSpPr/>
            <p:nvPr/>
          </p:nvSpPr>
          <p:spPr>
            <a:xfrm>
              <a:off x="3962400" y="4505980"/>
              <a:ext cx="56457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sz="2800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8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167311" y="4495800"/>
              <a:ext cx="56457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sz="2800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8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234111" y="4495800"/>
              <a:ext cx="56457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sz="2800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8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230722" y="4953000"/>
              <a:ext cx="180787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minimum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315200" y="4800600"/>
              <a:ext cx="163859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maximum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981200" y="5257800"/>
              <a:ext cx="19812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lowest value </a:t>
              </a:r>
              <a:endParaRPr lang="en-US" sz="2400" dirty="0">
                <a:solidFill>
                  <a:srgbClr val="0070C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252135" y="5162490"/>
              <a:ext cx="189186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highest value </a:t>
              </a:r>
              <a:endParaRPr lang="en-US" sz="24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914400" y="5791200"/>
            <a:ext cx="7010400" cy="690265"/>
            <a:chOff x="2209800" y="5867400"/>
            <a:chExt cx="7010400" cy="690265"/>
          </a:xfrm>
        </p:grpSpPr>
        <p:grpSp>
          <p:nvGrpSpPr>
            <p:cNvPr id="23" name="Group 22"/>
            <p:cNvGrpSpPr/>
            <p:nvPr/>
          </p:nvGrpSpPr>
          <p:grpSpPr>
            <a:xfrm>
              <a:off x="2359818" y="5867400"/>
              <a:ext cx="6707982" cy="304800"/>
              <a:chOff x="1827212" y="6019800"/>
              <a:chExt cx="6707982" cy="304800"/>
            </a:xfrm>
          </p:grpSpPr>
          <p:grpSp>
            <p:nvGrpSpPr>
              <p:cNvPr id="24" name="Group 29"/>
              <p:cNvGrpSpPr/>
              <p:nvPr/>
            </p:nvGrpSpPr>
            <p:grpSpPr>
              <a:xfrm>
                <a:off x="1828800" y="6020757"/>
                <a:ext cx="6705600" cy="304826"/>
                <a:chOff x="500034" y="5257800"/>
                <a:chExt cx="7929618" cy="142876"/>
              </a:xfrm>
            </p:grpSpPr>
            <p:cxnSp>
              <p:nvCxnSpPr>
                <p:cNvPr id="27" name="رابط مستقيم 6"/>
                <p:cNvCxnSpPr/>
                <p:nvPr/>
              </p:nvCxnSpPr>
              <p:spPr>
                <a:xfrm>
                  <a:off x="500034" y="5322888"/>
                  <a:ext cx="7929618" cy="1588"/>
                </a:xfrm>
                <a:prstGeom prst="line">
                  <a:avLst/>
                </a:prstGeom>
                <a:ln w="9525"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رابط مستقيم 16"/>
                <p:cNvCxnSpPr/>
                <p:nvPr/>
              </p:nvCxnSpPr>
              <p:spPr>
                <a:xfrm rot="5400000">
                  <a:off x="1858150" y="5328444"/>
                  <a:ext cx="142082" cy="794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</p:spPr>
              <p:style>
                <a:lnRef idx="3">
                  <a:schemeClr val="accent4"/>
                </a:lnRef>
                <a:fillRef idx="0">
                  <a:schemeClr val="accent4"/>
                </a:fillRef>
                <a:effectRef idx="2">
                  <a:schemeClr val="accent4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رابط مستقيم 20"/>
                <p:cNvCxnSpPr/>
                <p:nvPr/>
              </p:nvCxnSpPr>
              <p:spPr>
                <a:xfrm rot="5400000">
                  <a:off x="3357554" y="5328444"/>
                  <a:ext cx="142876" cy="1588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</p:spPr>
              <p:style>
                <a:lnRef idx="3">
                  <a:schemeClr val="accent4"/>
                </a:lnRef>
                <a:fillRef idx="0">
                  <a:schemeClr val="accent4"/>
                </a:fillRef>
                <a:effectRef idx="2">
                  <a:schemeClr val="accent4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رابط مستقيم 22"/>
                <p:cNvCxnSpPr/>
                <p:nvPr/>
              </p:nvCxnSpPr>
              <p:spPr>
                <a:xfrm rot="5400000">
                  <a:off x="5001422" y="5328444"/>
                  <a:ext cx="142082" cy="794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</p:spPr>
              <p:style>
                <a:lnRef idx="3">
                  <a:schemeClr val="accent4"/>
                </a:lnRef>
                <a:fillRef idx="0">
                  <a:schemeClr val="accent4"/>
                </a:fillRef>
                <a:effectRef idx="2">
                  <a:schemeClr val="accent4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رابط مستقيم 24"/>
                <p:cNvCxnSpPr/>
                <p:nvPr/>
              </p:nvCxnSpPr>
              <p:spPr>
                <a:xfrm rot="5400000">
                  <a:off x="6715140" y="5328444"/>
                  <a:ext cx="142876" cy="1588"/>
                </a:xfrm>
                <a:prstGeom prst="line">
                  <a:avLst/>
                </a:prstGeom>
                <a:ln w="9525" cmpd="sng">
                  <a:solidFill>
                    <a:schemeClr val="tx1"/>
                  </a:solidFill>
                </a:ln>
              </p:spPr>
              <p:style>
                <a:lnRef idx="3">
                  <a:schemeClr val="accent4"/>
                </a:lnRef>
                <a:fillRef idx="0">
                  <a:schemeClr val="accent4"/>
                </a:fillRef>
                <a:effectRef idx="2">
                  <a:schemeClr val="accent4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" name="رابط مستقيم 4"/>
              <p:cNvCxnSpPr/>
              <p:nvPr/>
            </p:nvCxnSpPr>
            <p:spPr>
              <a:xfrm rot="5400000">
                <a:off x="1720849" y="6126163"/>
                <a:ext cx="214314" cy="1588"/>
              </a:xfrm>
              <a:prstGeom prst="line">
                <a:avLst/>
              </a:prstGeom>
              <a:ln w="19050" cmpd="sng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رابط مستقيم 8"/>
              <p:cNvCxnSpPr/>
              <p:nvPr/>
            </p:nvCxnSpPr>
            <p:spPr>
              <a:xfrm rot="5400000">
                <a:off x="8427243" y="6140449"/>
                <a:ext cx="215108" cy="794"/>
              </a:xfrm>
              <a:prstGeom prst="line">
                <a:avLst/>
              </a:prstGeom>
              <a:ln w="19050" cmpd="sng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2" name="Rectangle 31"/>
            <p:cNvSpPr/>
            <p:nvPr/>
          </p:nvSpPr>
          <p:spPr>
            <a:xfrm>
              <a:off x="2209800" y="6096000"/>
              <a:ext cx="4572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400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352800" y="6096000"/>
              <a:ext cx="685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20</a:t>
              </a:r>
              <a:endParaRPr lang="en-US" sz="2400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572000" y="6096000"/>
              <a:ext cx="685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40</a:t>
              </a:r>
              <a:endParaRPr lang="en-US" sz="2400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19800" y="6096000"/>
              <a:ext cx="685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60</a:t>
              </a:r>
              <a:endParaRPr lang="en-US" sz="2400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391400" y="6096000"/>
              <a:ext cx="685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80</a:t>
              </a:r>
              <a:endParaRPr lang="en-US" sz="2400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8534400" y="6096000"/>
              <a:ext cx="685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100</a:t>
              </a:r>
              <a:endParaRPr lang="en-US" sz="2400" dirty="0"/>
            </a:p>
          </p:txBody>
        </p:sp>
      </p:grpSp>
      <p:sp>
        <p:nvSpPr>
          <p:cNvPr id="39" name="عنوان 1"/>
          <p:cNvSpPr>
            <a:spLocks noGrp="1"/>
          </p:cNvSpPr>
          <p:nvPr>
            <p:ph type="title"/>
          </p:nvPr>
        </p:nvSpPr>
        <p:spPr>
          <a:xfrm>
            <a:off x="1066800" y="-533400"/>
            <a:ext cx="7620000" cy="1066800"/>
          </a:xfrm>
        </p:spPr>
        <p:txBody>
          <a:bodyPr>
            <a:normAutofit/>
          </a:bodyPr>
          <a:lstStyle/>
          <a:p>
            <a:r>
              <a:rPr lang="en-US" sz="3200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Procedure for constructing a </a:t>
            </a:r>
            <a:r>
              <a:rPr lang="en-US" sz="3200" u="sng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boxplot</a:t>
            </a:r>
            <a:endParaRPr lang="ar-SA" sz="3200" u="sng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شكل بيضاوي 54"/>
          <p:cNvSpPr/>
          <p:nvPr/>
        </p:nvSpPr>
        <p:spPr>
          <a:xfrm>
            <a:off x="2358972" y="5105400"/>
            <a:ext cx="79428" cy="1171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Rectangle 40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304800" y="838200"/>
          <a:ext cx="8001000" cy="1371600"/>
        </p:xfrm>
        <a:graphic>
          <a:graphicData uri="http://schemas.openxmlformats.org/drawingml/2006/table">
            <a:tbl>
              <a:tblPr rtl="1" firstRow="1" bandRow="1">
                <a:tableStyleId>{46F890A9-2807-4EBB-B81D-B2AA78EC7F39}</a:tableStyleId>
              </a:tblPr>
              <a:tblGrid>
                <a:gridCol w="1048062"/>
                <a:gridCol w="1048062"/>
                <a:gridCol w="1048062"/>
                <a:gridCol w="896219"/>
                <a:gridCol w="816411"/>
                <a:gridCol w="1048062"/>
                <a:gridCol w="1079339"/>
                <a:gridCol w="1016783"/>
              </a:tblGrid>
              <a:tr h="370840">
                <a:tc gridSpan="4"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Cheese 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substitute             </a:t>
                      </a:r>
                      <a:endParaRPr lang="ar-SA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Real cheese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</a:t>
                      </a:r>
                      <a:endParaRPr lang="ar-SA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290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270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420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310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310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340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260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240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220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76200" y="76200"/>
            <a:ext cx="3048000" cy="609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Example 3-39 : 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971800"/>
            <a:ext cx="2133600" cy="457200"/>
          </a:xfrm>
          <a:prstGeom prst="rect">
            <a:avLst/>
          </a:prstGeom>
        </p:spPr>
        <p:txBody>
          <a:bodyPr vert="horz" rtlCol="0" anchor="ctr">
            <a:normAutofit fontScale="92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Solution: 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" y="2362200"/>
            <a:ext cx="7543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Compare the distributions using Box Plot s?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" y="3468231"/>
            <a:ext cx="8610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Step1: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Find 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,MD,Q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for the Real cheese data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40  , 45   , 90  , 180   , 220   , 240  , 310   , 420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Q1              MD               Q3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رابط كسهم مستقيم 25"/>
          <p:cNvCxnSpPr/>
          <p:nvPr/>
        </p:nvCxnSpPr>
        <p:spPr>
          <a:xfrm rot="5400000" flipH="1" flipV="1">
            <a:off x="2401094" y="5219700"/>
            <a:ext cx="837406" cy="79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رابط كسهم مستقيم 31"/>
          <p:cNvCxnSpPr/>
          <p:nvPr/>
        </p:nvCxnSpPr>
        <p:spPr>
          <a:xfrm rot="5400000" flipH="1" flipV="1">
            <a:off x="5980906" y="5218906"/>
            <a:ext cx="838200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رابط كسهم مستقيم 33"/>
          <p:cNvCxnSpPr/>
          <p:nvPr/>
        </p:nvCxnSpPr>
        <p:spPr>
          <a:xfrm rot="5400000" flipH="1" flipV="1">
            <a:off x="4152106" y="5218906"/>
            <a:ext cx="838200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" y="1818144"/>
            <a:ext cx="8686800" cy="2677656"/>
            <a:chOff x="228600" y="2413338"/>
            <a:chExt cx="8686800" cy="2677656"/>
          </a:xfrm>
        </p:grpSpPr>
        <p:sp>
          <p:nvSpPr>
            <p:cNvPr id="5" name="Rectangle 4"/>
            <p:cNvSpPr/>
            <p:nvPr/>
          </p:nvSpPr>
          <p:spPr>
            <a:xfrm>
              <a:off x="228600" y="2413338"/>
              <a:ext cx="8686800" cy="26776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Step2: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Find Q</a:t>
              </a:r>
              <a:r>
                <a:rPr lang="en-US" sz="2800" baseline="-250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, MD and Q</a:t>
              </a:r>
              <a:r>
                <a:rPr lang="en-US" sz="2800" baseline="-25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for the cheese substitute data.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  130 ,  180 ,  250 ,  260 ,  270  , 290 ,  310  , 340  </a:t>
              </a:r>
            </a:p>
            <a:p>
              <a:endParaRPr lang="en-US" sz="2800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         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                 Q1              MD               Q3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" name="رابط كسهم مستقيم 25"/>
            <p:cNvCxnSpPr/>
            <p:nvPr/>
          </p:nvCxnSpPr>
          <p:spPr>
            <a:xfrm rot="5400000" flipH="1" flipV="1">
              <a:off x="2171700" y="4229100"/>
              <a:ext cx="837406" cy="794"/>
            </a:xfrm>
            <a:prstGeom prst="straightConnector1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7" name="رابط كسهم مستقيم 31"/>
            <p:cNvCxnSpPr/>
            <p:nvPr/>
          </p:nvCxnSpPr>
          <p:spPr>
            <a:xfrm rot="5400000" flipH="1" flipV="1">
              <a:off x="5677694" y="4228306"/>
              <a:ext cx="838200" cy="1588"/>
            </a:xfrm>
            <a:prstGeom prst="straightConnector1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رابط كسهم مستقيم 33"/>
            <p:cNvCxnSpPr/>
            <p:nvPr/>
          </p:nvCxnSpPr>
          <p:spPr>
            <a:xfrm rot="5400000" flipH="1" flipV="1">
              <a:off x="3921918" y="4228306"/>
              <a:ext cx="838200" cy="1588"/>
            </a:xfrm>
            <a:prstGeom prst="straightConnector1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153987" y="4876800"/>
            <a:ext cx="8685213" cy="914400"/>
            <a:chOff x="153987" y="4800600"/>
            <a:chExt cx="8685213" cy="914400"/>
          </a:xfrm>
        </p:grpSpPr>
        <p:graphicFrame>
          <p:nvGraphicFramePr>
            <p:cNvPr id="9" name="Object 5"/>
            <p:cNvGraphicFramePr>
              <a:graphicFrameLocks noChangeAspect="1"/>
            </p:cNvGraphicFramePr>
            <p:nvPr/>
          </p:nvGraphicFramePr>
          <p:xfrm>
            <a:off x="153987" y="4800600"/>
            <a:ext cx="2436813" cy="785982"/>
          </p:xfrm>
          <a:graphic>
            <a:graphicData uri="http://schemas.openxmlformats.org/presentationml/2006/ole">
              <p:oleObj spid="_x0000_s1026" name="Equation" r:id="rId3" imgW="1333440" imgH="393480" progId="Equation.3">
                <p:embed/>
              </p:oleObj>
            </a:graphicData>
          </a:graphic>
        </p:graphicFrame>
        <p:graphicFrame>
          <p:nvGraphicFramePr>
            <p:cNvPr id="10" name="Object 7"/>
            <p:cNvGraphicFramePr>
              <a:graphicFrameLocks noChangeAspect="1"/>
            </p:cNvGraphicFramePr>
            <p:nvPr/>
          </p:nvGraphicFramePr>
          <p:xfrm>
            <a:off x="6228917" y="4953000"/>
            <a:ext cx="2610283" cy="762000"/>
          </p:xfrm>
          <a:graphic>
            <a:graphicData uri="http://schemas.openxmlformats.org/presentationml/2006/ole">
              <p:oleObj spid="_x0000_s1027" name="Equation" r:id="rId4" imgW="1346040" imgH="393480" progId="Equation.3">
                <p:embed/>
              </p:oleObj>
            </a:graphicData>
          </a:graphic>
        </p:graphicFrame>
        <p:sp>
          <p:nvSpPr>
            <p:cNvPr id="11" name="Rectangle 10"/>
            <p:cNvSpPr/>
            <p:nvPr/>
          </p:nvSpPr>
          <p:spPr>
            <a:xfrm>
              <a:off x="2438400" y="4800600"/>
              <a:ext cx="838200" cy="685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,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334000" y="4876800"/>
              <a:ext cx="838200" cy="685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,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pic>
          <p:nvPicPr>
            <p:cNvPr id="13" name="Picture 8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76601" y="4876800"/>
              <a:ext cx="2285999" cy="762000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</p:pic>
      </p:grpSp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76200" y="200025"/>
          <a:ext cx="2513648" cy="866775"/>
        </p:xfrm>
        <a:graphic>
          <a:graphicData uri="http://schemas.openxmlformats.org/presentationml/2006/ole">
            <p:oleObj spid="_x0000_s1028" name="Equation" r:id="rId6" imgW="1218960" imgH="393480" progId="Equation.3">
              <p:embed/>
            </p:oleObj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3180397" y="200025"/>
          <a:ext cx="2687003" cy="866775"/>
        </p:xfrm>
        <a:graphic>
          <a:graphicData uri="http://schemas.openxmlformats.org/presentationml/2006/ole">
            <p:oleObj spid="_x0000_s1029" name="Equation" r:id="rId7" imgW="1358640" imgH="393480" progId="Equation.3">
              <p:embed/>
            </p:oleObj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6400800" y="200025"/>
          <a:ext cx="2600325" cy="866775"/>
        </p:xfrm>
        <a:graphic>
          <a:graphicData uri="http://schemas.openxmlformats.org/presentationml/2006/ole">
            <p:oleObj spid="_x0000_s1030" name="Equation" r:id="rId8" imgW="1346040" imgH="393480" progId="Equation.3">
              <p:embed/>
            </p:oleObj>
          </a:graphicData>
        </a:graphic>
      </p:graphicFrame>
      <p:sp>
        <p:nvSpPr>
          <p:cNvPr id="18" name="Rectangle 17"/>
          <p:cNvSpPr/>
          <p:nvPr/>
        </p:nvSpPr>
        <p:spPr>
          <a:xfrm>
            <a:off x="2438400" y="200025"/>
            <a:ext cx="8382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,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715000" y="200025"/>
            <a:ext cx="8382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,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subSp spid="_x0000_s102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subSp spid="_x0000_s1027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subSp spid="_x0000_s1028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">
                                            <p:subSp spid="_x0000_s1028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subSp spid="_x0000_s1029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subSp spid="_x0000_s1030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76200" y="190500"/>
            <a:ext cx="8915400" cy="30099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3-1</a:t>
            </a:r>
            <a:r>
              <a:rPr lang="en-US" sz="3200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200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8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The data shown represent the number of boat registrations for six counties in southwestern Pennsylvania . Find the mean.</a:t>
            </a:r>
            <a:r>
              <a:rPr lang="en-US" sz="32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32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</a:t>
            </a:r>
            <a:br>
              <a:rPr lang="en-US" sz="32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32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2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3782 , 6367 , 9002 , 4208 , 6843 , 11.008 </a:t>
            </a:r>
            <a:endParaRPr lang="en-US" sz="3200" b="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3439180"/>
            <a:ext cx="16738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Solution :</a:t>
            </a: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4305300"/>
            <a:ext cx="8544339" cy="14859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/>
          <p:cNvSpPr>
            <a:spLocks noGrp="1"/>
          </p:cNvSpPr>
          <p:nvPr>
            <p:ph idx="1"/>
          </p:nvPr>
        </p:nvSpPr>
        <p:spPr>
          <a:xfrm>
            <a:off x="-609600" y="609600"/>
            <a:ext cx="11125200" cy="6019800"/>
          </a:xfrm>
        </p:spPr>
        <p:txBody>
          <a:bodyPr>
            <a:noAutofit/>
          </a:bodyPr>
          <a:lstStyle/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67.5            200               275</a:t>
            </a: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40                                                                                      420  </a:t>
            </a:r>
          </a:p>
          <a:p>
            <a:pPr algn="l" rtl="0">
              <a:buNone/>
            </a:pPr>
            <a:endParaRPr lang="ar-S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215     265    300</a:t>
            </a: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130                                           340</a:t>
            </a:r>
          </a:p>
          <a:p>
            <a:pPr algn="l" rtl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0               100               200                300                 400                500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ar-SA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14348" y="5029200"/>
            <a:ext cx="8201052" cy="219076"/>
            <a:chOff x="500034" y="5257800"/>
            <a:chExt cx="7929618" cy="142876"/>
          </a:xfrm>
        </p:grpSpPr>
        <p:cxnSp>
          <p:nvCxnSpPr>
            <p:cNvPr id="6" name="رابط مستقيم 6"/>
            <p:cNvCxnSpPr/>
            <p:nvPr/>
          </p:nvCxnSpPr>
          <p:spPr>
            <a:xfrm>
              <a:off x="500034" y="5322888"/>
              <a:ext cx="7929618" cy="1588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رابط مستقيم 16"/>
            <p:cNvCxnSpPr/>
            <p:nvPr/>
          </p:nvCxnSpPr>
          <p:spPr>
            <a:xfrm rot="5400000">
              <a:off x="1858150" y="5328444"/>
              <a:ext cx="142082" cy="794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8" name="رابط مستقيم 20"/>
            <p:cNvCxnSpPr/>
            <p:nvPr/>
          </p:nvCxnSpPr>
          <p:spPr>
            <a:xfrm rot="5400000">
              <a:off x="3357554" y="5328444"/>
              <a:ext cx="142876" cy="1588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" name="رابط مستقيم 22"/>
            <p:cNvCxnSpPr/>
            <p:nvPr/>
          </p:nvCxnSpPr>
          <p:spPr>
            <a:xfrm rot="5400000">
              <a:off x="5001422" y="5328444"/>
              <a:ext cx="142082" cy="794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0" name="رابط مستقيم 24"/>
            <p:cNvCxnSpPr/>
            <p:nvPr/>
          </p:nvCxnSpPr>
          <p:spPr>
            <a:xfrm rot="5400000">
              <a:off x="6715140" y="5328444"/>
              <a:ext cx="142876" cy="1588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2438400" y="3723474"/>
            <a:ext cx="3188991" cy="1000926"/>
            <a:chOff x="2362201" y="3810000"/>
            <a:chExt cx="3188991" cy="1000926"/>
          </a:xfrm>
        </p:grpSpPr>
        <p:sp>
          <p:nvSpPr>
            <p:cNvPr id="12" name="مستطيل 26"/>
            <p:cNvSpPr/>
            <p:nvPr/>
          </p:nvSpPr>
          <p:spPr>
            <a:xfrm>
              <a:off x="3433771" y="3810000"/>
              <a:ext cx="1357322" cy="1000132"/>
            </a:xfrm>
            <a:prstGeom prst="rect">
              <a:avLst/>
            </a:prstGeom>
            <a:solidFill>
              <a:srgbClr val="FFFF99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13" name="رابط مستقيم 28"/>
            <p:cNvCxnSpPr>
              <a:stCxn id="12" idx="0"/>
              <a:endCxn id="12" idx="2"/>
            </p:cNvCxnSpPr>
            <p:nvPr/>
          </p:nvCxnSpPr>
          <p:spPr>
            <a:xfrm rot="16200000" flipH="1">
              <a:off x="3612366" y="4310066"/>
              <a:ext cx="1000132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رابط مستقيم 48"/>
            <p:cNvCxnSpPr/>
            <p:nvPr/>
          </p:nvCxnSpPr>
          <p:spPr>
            <a:xfrm rot="10800000">
              <a:off x="2362201" y="4286264"/>
              <a:ext cx="1071570" cy="12859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رابط مستقيم 50"/>
            <p:cNvCxnSpPr>
              <a:stCxn id="12" idx="3"/>
            </p:cNvCxnSpPr>
            <p:nvPr/>
          </p:nvCxnSpPr>
          <p:spPr>
            <a:xfrm>
              <a:off x="4791093" y="4310066"/>
              <a:ext cx="642942" cy="1588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شكل بيضاوي 55"/>
            <p:cNvSpPr/>
            <p:nvPr/>
          </p:nvSpPr>
          <p:spPr>
            <a:xfrm>
              <a:off x="5434035" y="4238628"/>
              <a:ext cx="117157" cy="11715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7" name="شكل بيضاوي 56"/>
            <p:cNvSpPr/>
            <p:nvPr/>
          </p:nvSpPr>
          <p:spPr>
            <a:xfrm>
              <a:off x="2362201" y="4238628"/>
              <a:ext cx="117157" cy="11715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452514" y="1452554"/>
            <a:ext cx="6396086" cy="1143008"/>
            <a:chOff x="1071538" y="1681154"/>
            <a:chExt cx="6396086" cy="1143008"/>
          </a:xfrm>
        </p:grpSpPr>
        <p:sp>
          <p:nvSpPr>
            <p:cNvPr id="19" name="شكل بيضاوي 57"/>
            <p:cNvSpPr/>
            <p:nvPr/>
          </p:nvSpPr>
          <p:spPr>
            <a:xfrm>
              <a:off x="1071538" y="2181220"/>
              <a:ext cx="117157" cy="11715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20" name="Group 24"/>
            <p:cNvGrpSpPr/>
            <p:nvPr/>
          </p:nvGrpSpPr>
          <p:grpSpPr>
            <a:xfrm>
              <a:off x="1143000" y="1681154"/>
              <a:ext cx="6324624" cy="1143008"/>
              <a:chOff x="1142976" y="1681154"/>
              <a:chExt cx="6324624" cy="1143008"/>
            </a:xfrm>
          </p:grpSpPr>
          <p:sp>
            <p:nvSpPr>
              <p:cNvPr id="21" name="مستطيل 36"/>
              <p:cNvSpPr/>
              <p:nvPr/>
            </p:nvSpPr>
            <p:spPr>
              <a:xfrm>
                <a:off x="1500166" y="1681154"/>
                <a:ext cx="3214710" cy="1143008"/>
              </a:xfrm>
              <a:prstGeom prst="rect">
                <a:avLst/>
              </a:prstGeom>
              <a:solidFill>
                <a:srgbClr val="FFFF99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cxnSp>
            <p:nvCxnSpPr>
              <p:cNvPr id="22" name="رابط مستقيم 41"/>
              <p:cNvCxnSpPr/>
              <p:nvPr/>
            </p:nvCxnSpPr>
            <p:spPr>
              <a:xfrm rot="5400000">
                <a:off x="2324890" y="2252658"/>
                <a:ext cx="1142214" cy="79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3" name="رابط مستقيم 44"/>
              <p:cNvCxnSpPr>
                <a:stCxn id="21" idx="1"/>
              </p:cNvCxnSpPr>
              <p:nvPr/>
            </p:nvCxnSpPr>
            <p:spPr>
              <a:xfrm rot="10800000">
                <a:off x="1142976" y="2252658"/>
                <a:ext cx="357190" cy="1588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4" name="رابط مستقيم 46"/>
              <p:cNvCxnSpPr>
                <a:stCxn id="21" idx="3"/>
              </p:cNvCxnSpPr>
              <p:nvPr/>
            </p:nvCxnSpPr>
            <p:spPr>
              <a:xfrm>
                <a:off x="4714876" y="2252658"/>
                <a:ext cx="2643206" cy="1588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5" name="شكل بيضاوي 55"/>
              <p:cNvSpPr/>
              <p:nvPr/>
            </p:nvSpPr>
            <p:spPr>
              <a:xfrm>
                <a:off x="7350443" y="2209800"/>
                <a:ext cx="117157" cy="11715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cxnSp>
        <p:nvCxnSpPr>
          <p:cNvPr id="27" name="رابط مستقيم 4"/>
          <p:cNvCxnSpPr/>
          <p:nvPr/>
        </p:nvCxnSpPr>
        <p:spPr>
          <a:xfrm rot="5400000">
            <a:off x="579437" y="5135563"/>
            <a:ext cx="214314" cy="1588"/>
          </a:xfrm>
          <a:prstGeom prst="line">
            <a:avLst/>
          </a:prstGeom>
          <a:ln w="19050" cmpd="sng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رابط مستقيم 8"/>
          <p:cNvCxnSpPr/>
          <p:nvPr/>
        </p:nvCxnSpPr>
        <p:spPr>
          <a:xfrm rot="5400000">
            <a:off x="8807449" y="5136357"/>
            <a:ext cx="215108" cy="794"/>
          </a:xfrm>
          <a:prstGeom prst="line">
            <a:avLst/>
          </a:prstGeom>
          <a:ln w="19050" cmpd="sng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914400"/>
          <a:ext cx="87630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82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median(MD) is near the center.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distribution is symmetric.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median falls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to left of the center 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distribution is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positively skewed (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Right skewed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median falls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to right of the center .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distribution is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negatively skewed (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Left skewed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3657600"/>
          <a:ext cx="88392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8200"/>
                <a:gridCol w="4191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lines are the same length.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distribution is symmetric.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right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line is larger than the left line 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distribution is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positively skewed (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Right skewed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). 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left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line is larger than the right line .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distribution is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negatively skewed (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Left skewed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-76200"/>
            <a:ext cx="8458200" cy="76200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Information obtained from a Box plot</a:t>
            </a:r>
            <a:endParaRPr lang="en-US" b="1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thank_you_comment_graphic_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651" y="0"/>
            <a:ext cx="919328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8400" y="228600"/>
            <a:ext cx="3657600" cy="6858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Median </a:t>
            </a:r>
            <a:endParaRPr lang="en-US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1219200"/>
            <a:ext cx="9067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median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is the midpoint of the data array . The symbol for the median is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MD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When the data set is ordered it is called </a:t>
            </a:r>
            <a:r>
              <a:rPr lang="en-US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data array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  <a:buFont typeface="Wingdings" pitchFamily="2" charset="2"/>
              <a:buChar char="q"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median is the </a:t>
            </a:r>
            <a:r>
              <a:rPr lang="en-US" sz="3200" b="1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halfway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point in a data set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Clr>
                <a:srgbClr val="00B0F0"/>
              </a:buClr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Arrange the data in order.</a:t>
            </a:r>
          </a:p>
          <a:p>
            <a:pPr>
              <a:buClr>
                <a:srgbClr val="00B0F0"/>
              </a:buClr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Select the middle point .  </a:t>
            </a:r>
          </a:p>
          <a:p>
            <a:pPr>
              <a:buClr>
                <a:srgbClr val="00B0F0"/>
              </a:buClr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76200" y="609600"/>
            <a:ext cx="8915400" cy="20574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The number of rooms in the seven hotels in downtown Pittsburgh is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     713 ,  300 ,  618 ,  595 ,  311 ,  401 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292 .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Find the median?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3139857"/>
            <a:ext cx="70866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Arrange the data in order.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292 , 300 , 311 , 401 , 595 , 618 , 713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Select the middle point .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292 , 300 , 311 , 401 , 595 , 618 , 713 </a:t>
            </a: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endParaRPr lang="en-US" sz="2800" dirty="0"/>
          </a:p>
        </p:txBody>
      </p:sp>
      <p:cxnSp>
        <p:nvCxnSpPr>
          <p:cNvPr id="6" name="Straight Arrow Connector 5"/>
          <p:cNvCxnSpPr/>
          <p:nvPr/>
        </p:nvCxnSpPr>
        <p:spPr>
          <a:xfrm rot="5400000" flipH="1" flipV="1">
            <a:off x="3009900" y="5523706"/>
            <a:ext cx="533400" cy="1588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595691" y="5754469"/>
            <a:ext cx="15953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Median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477000" y="2971800"/>
            <a:ext cx="2438400" cy="762000"/>
          </a:xfrm>
          <a:prstGeom prst="wedgeRoundRectCallout">
            <a:avLst>
              <a:gd name="adj1" fmla="val -54327"/>
              <a:gd name="adj2" fmla="val -178522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Odd number of values in data set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" y="2615625"/>
            <a:ext cx="18806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Solution :</a:t>
            </a:r>
          </a:p>
        </p:txBody>
      </p:sp>
      <p:sp>
        <p:nvSpPr>
          <p:cNvPr id="10" name="Title 2"/>
          <p:cNvSpPr>
            <a:spLocks noGrp="1"/>
          </p:cNvSpPr>
          <p:nvPr>
            <p:ph type="title"/>
          </p:nvPr>
        </p:nvSpPr>
        <p:spPr>
          <a:xfrm>
            <a:off x="0" y="-228600"/>
            <a:ext cx="2895600" cy="838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3-4 :</a:t>
            </a:r>
            <a:endParaRPr lang="en-US" sz="320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76200" y="609600"/>
            <a:ext cx="8915400" cy="20574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The number of tornadoes that have occurred in the United States over an 8-year period follows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684,  764,  656,  702,  856,  1133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, 1132 , 1303.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Find the median?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6629400" y="2667000"/>
            <a:ext cx="2438400" cy="838200"/>
          </a:xfrm>
          <a:prstGeom prst="wedgeRoundRectCallout">
            <a:avLst>
              <a:gd name="adj1" fmla="val -60008"/>
              <a:gd name="adj2" fmla="val -119555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Even  number of values in data set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087231"/>
            <a:ext cx="7086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Step 1: Arrange the data in order.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656 , 684 , 702 , 764 , 856 , 1132 , 1133 , 1303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endParaRPr lang="en-US" sz="2800" dirty="0"/>
          </a:p>
        </p:txBody>
      </p:sp>
      <p:grpSp>
        <p:nvGrpSpPr>
          <p:cNvPr id="7" name="Group 6"/>
          <p:cNvGrpSpPr/>
          <p:nvPr/>
        </p:nvGrpSpPr>
        <p:grpSpPr>
          <a:xfrm>
            <a:off x="2362200" y="4130600"/>
            <a:ext cx="1747709" cy="1299951"/>
            <a:chOff x="2217173" y="3907759"/>
            <a:chExt cx="1663169" cy="1774138"/>
          </a:xfrm>
        </p:grpSpPr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2485907" y="4364165"/>
              <a:ext cx="914400" cy="1588"/>
            </a:xfrm>
            <a:prstGeom prst="straightConnector1">
              <a:avLst/>
            </a:prstGeom>
            <a:ln w="476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2217173" y="4799802"/>
              <a:ext cx="1663169" cy="8820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Median</a:t>
              </a:r>
              <a:endParaRPr lang="en-US" sz="36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5562600"/>
            <a:ext cx="3733800" cy="765384"/>
          </a:xfrm>
          <a:prstGeom prst="rect">
            <a:avLst/>
          </a:prstGeom>
          <a:noFill/>
        </p:spPr>
      </p:pic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4944" y="2524780"/>
            <a:ext cx="16738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Solution :</a:t>
            </a:r>
          </a:p>
        </p:txBody>
      </p:sp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0" y="-152400"/>
            <a:ext cx="2895600" cy="838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3-6 :</a:t>
            </a:r>
            <a:endParaRPr lang="en-US" sz="320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499</TotalTime>
  <Words>4436</Words>
  <Application>Microsoft Office PowerPoint</Application>
  <PresentationFormat>On-screen Show (4:3)</PresentationFormat>
  <Paragraphs>689</Paragraphs>
  <Slides>62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4" baseType="lpstr">
      <vt:lpstr>Origin</vt:lpstr>
      <vt:lpstr>Equation</vt:lpstr>
      <vt:lpstr>Slide 1</vt:lpstr>
      <vt:lpstr>Slide 2</vt:lpstr>
      <vt:lpstr>Slide 3</vt:lpstr>
      <vt:lpstr>Slide 4</vt:lpstr>
      <vt:lpstr>Example 3-1: The data represent the number of days off per year for a sample of individuals selected from nine different countries . Find the mean.                        20 , 26 , 40 , 36 , 23 , 42 , 32 , 24 , 30 </vt:lpstr>
      <vt:lpstr>Example 3-1: The data shown represent the number of boat registrations for six counties in southwestern Pennsylvania . Find the mean.                        3782 , 6367 , 9002 , 4208 , 6843 , 11.008 </vt:lpstr>
      <vt:lpstr>Slide 7</vt:lpstr>
      <vt:lpstr>Example 3-4 :</vt:lpstr>
      <vt:lpstr>Example 3-6 :</vt:lpstr>
      <vt:lpstr>Example 3-8 :</vt:lpstr>
      <vt:lpstr>Slide 11</vt:lpstr>
      <vt:lpstr>Example 3-9 :</vt:lpstr>
      <vt:lpstr>Slide 13</vt:lpstr>
      <vt:lpstr>Slide 14</vt:lpstr>
      <vt:lpstr>For example 3-15:</vt:lpstr>
      <vt:lpstr>Slide 16</vt:lpstr>
      <vt:lpstr> Example 3-17: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Solution :</vt:lpstr>
      <vt:lpstr>The range is the highest value minus the lowest value. The symbol R is used of the range .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Solution :</vt:lpstr>
      <vt:lpstr>Slide 35</vt:lpstr>
      <vt:lpstr>Slide 36</vt:lpstr>
      <vt:lpstr>Solution :</vt:lpstr>
      <vt:lpstr>Solution :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Procedure Table</vt:lpstr>
      <vt:lpstr>Slide 50</vt:lpstr>
      <vt:lpstr>Slide 51</vt:lpstr>
      <vt:lpstr>Slide 52</vt:lpstr>
      <vt:lpstr>Procedure Table</vt:lpstr>
      <vt:lpstr>Slide 54</vt:lpstr>
      <vt:lpstr>Slide 55</vt:lpstr>
      <vt:lpstr>Exploratory Data  Analysis (EDA)</vt:lpstr>
      <vt:lpstr>Procedure for constructing a boxplot</vt:lpstr>
      <vt:lpstr>Slide 58</vt:lpstr>
      <vt:lpstr>Slide 59</vt:lpstr>
      <vt:lpstr>Slide 60</vt:lpstr>
      <vt:lpstr>Information obtained from a Box plot</vt:lpstr>
      <vt:lpstr>Slide 62</vt:lpstr>
    </vt:vector>
  </TitlesOfParts>
  <Company>17-10-2010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FTR</dc:creator>
  <cp:lastModifiedBy>Samsung</cp:lastModifiedBy>
  <cp:revision>40</cp:revision>
  <dcterms:created xsi:type="dcterms:W3CDTF">2011-06-12T18:02:07Z</dcterms:created>
  <dcterms:modified xsi:type="dcterms:W3CDTF">2013-09-23T13:31:53Z</dcterms:modified>
</cp:coreProperties>
</file>