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9" r:id="rId4"/>
    <p:sldId id="273" r:id="rId5"/>
    <p:sldId id="256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3" r:id="rId15"/>
    <p:sldId id="283" r:id="rId16"/>
    <p:sldId id="284" r:id="rId17"/>
    <p:sldId id="285" r:id="rId18"/>
    <p:sldId id="286" r:id="rId19"/>
    <p:sldId id="295" r:id="rId20"/>
    <p:sldId id="288" r:id="rId21"/>
    <p:sldId id="289" r:id="rId22"/>
    <p:sldId id="290" r:id="rId23"/>
    <p:sldId id="291" r:id="rId24"/>
    <p:sldId id="297" r:id="rId25"/>
    <p:sldId id="293" r:id="rId26"/>
    <p:sldId id="298" r:id="rId27"/>
    <p:sldId id="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53"/>
    <p:restoredTop sz="94615"/>
  </p:normalViewPr>
  <p:slideViewPr>
    <p:cSldViewPr snapToGrid="0" snapToObjects="1">
      <p:cViewPr varScale="1">
        <p:scale>
          <a:sx n="103" d="100"/>
          <a:sy n="103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B3FB6-D47E-2F4F-9569-6B2F3D3BF8F7}" type="doc">
      <dgm:prSet loTypeId="urn:microsoft.com/office/officeart/2005/8/layout/radial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9174F6-8898-7141-A476-F53344B9752E}">
      <dgm:prSet phldrT="[Text]" custT="1"/>
      <dgm:spPr/>
      <dgm:t>
        <a:bodyPr/>
        <a:lstStyle/>
        <a:p>
          <a:pPr>
            <a:buNone/>
          </a:pPr>
          <a:r>
            <a:rPr lang="ar-SA" sz="2800" b="1" dirty="0">
              <a:solidFill>
                <a:schemeClr val="tx1"/>
              </a:solidFill>
            </a:rPr>
            <a:t>مراحل دورة حياة النظام </a:t>
          </a:r>
          <a:endParaRPr lang="en-US" sz="2800" b="1" dirty="0">
            <a:solidFill>
              <a:schemeClr val="tx1"/>
            </a:solidFill>
          </a:endParaRPr>
        </a:p>
      </dgm:t>
    </dgm:pt>
    <dgm:pt modelId="{A1352542-E97C-8F4E-8715-B85CCB6AB234}" type="parTrans" cxnId="{7463572C-88F0-514E-A503-4FD7E2BD1A9B}">
      <dgm:prSet/>
      <dgm:spPr/>
      <dgm:t>
        <a:bodyPr/>
        <a:lstStyle/>
        <a:p>
          <a:endParaRPr lang="en-US"/>
        </a:p>
      </dgm:t>
    </dgm:pt>
    <dgm:pt modelId="{A8C39335-A3A8-6E4F-9019-581671E5269D}" type="sibTrans" cxnId="{7463572C-88F0-514E-A503-4FD7E2BD1A9B}">
      <dgm:prSet/>
      <dgm:spPr/>
      <dgm:t>
        <a:bodyPr/>
        <a:lstStyle/>
        <a:p>
          <a:endParaRPr lang="en-US"/>
        </a:p>
      </dgm:t>
    </dgm:pt>
    <dgm:pt modelId="{11130673-DDC8-7240-8597-2DE0C621290E}">
      <dgm:prSet phldrT="[Text]" custT="1"/>
      <dgm:spPr/>
      <dgm:t>
        <a:bodyPr/>
        <a:lstStyle/>
        <a:p>
          <a:pPr rtl="1"/>
          <a:r>
            <a:rPr lang="ar-SA" sz="2000" dirty="0">
              <a:solidFill>
                <a:schemeClr val="tx1"/>
              </a:solidFill>
            </a:rPr>
            <a:t>تحديد و تعريف المشكلة</a:t>
          </a:r>
          <a:endParaRPr lang="en-US" sz="2000" dirty="0">
            <a:solidFill>
              <a:schemeClr val="tx1"/>
            </a:solidFill>
          </a:endParaRPr>
        </a:p>
      </dgm:t>
    </dgm:pt>
    <dgm:pt modelId="{AA5B1765-324A-2147-A756-215F4077F492}" type="parTrans" cxnId="{C244FFB2-233D-1F41-A526-5831D2D3D636}">
      <dgm:prSet/>
      <dgm:spPr/>
      <dgm:t>
        <a:bodyPr/>
        <a:lstStyle/>
        <a:p>
          <a:endParaRPr lang="en-US"/>
        </a:p>
      </dgm:t>
    </dgm:pt>
    <dgm:pt modelId="{56774F73-A5FC-714F-BD75-90C581AC0BA5}" type="sibTrans" cxnId="{C244FFB2-233D-1F41-A526-5831D2D3D636}">
      <dgm:prSet/>
      <dgm:spPr/>
      <dgm:t>
        <a:bodyPr/>
        <a:lstStyle/>
        <a:p>
          <a:endParaRPr lang="en-US"/>
        </a:p>
      </dgm:t>
    </dgm:pt>
    <dgm:pt modelId="{AD394543-34CC-F449-B33F-07F2E3DC99AA}">
      <dgm:prSet phldrT="[Text]" custT="1"/>
      <dgm:spPr/>
      <dgm:t>
        <a:bodyPr/>
        <a:lstStyle/>
        <a:p>
          <a:r>
            <a:rPr lang="ar-SA" sz="2000" dirty="0">
              <a:solidFill>
                <a:schemeClr val="tx1"/>
              </a:solidFill>
            </a:rPr>
            <a:t>دراسة الجدوى</a:t>
          </a:r>
          <a:endParaRPr lang="en-US" sz="2000" dirty="0">
            <a:solidFill>
              <a:schemeClr val="tx1"/>
            </a:solidFill>
          </a:endParaRPr>
        </a:p>
      </dgm:t>
    </dgm:pt>
    <dgm:pt modelId="{CE5D01D1-6CAF-974B-9746-FD2FAF6F64BC}" type="parTrans" cxnId="{E77CE151-494B-D646-90A9-4DF4D4C6F2D4}">
      <dgm:prSet/>
      <dgm:spPr/>
      <dgm:t>
        <a:bodyPr/>
        <a:lstStyle/>
        <a:p>
          <a:endParaRPr lang="en-US"/>
        </a:p>
      </dgm:t>
    </dgm:pt>
    <dgm:pt modelId="{2E6F7263-397D-B14C-92C9-0C1878372A51}" type="sibTrans" cxnId="{E77CE151-494B-D646-90A9-4DF4D4C6F2D4}">
      <dgm:prSet/>
      <dgm:spPr/>
      <dgm:t>
        <a:bodyPr/>
        <a:lstStyle/>
        <a:p>
          <a:endParaRPr lang="en-US"/>
        </a:p>
      </dgm:t>
    </dgm:pt>
    <dgm:pt modelId="{FBF304A4-B031-DF48-A671-693219025A12}">
      <dgm:prSet phldrT="[Text]" custT="1"/>
      <dgm:spPr/>
      <dgm:t>
        <a:bodyPr/>
        <a:lstStyle/>
        <a:p>
          <a:r>
            <a:rPr lang="ar-SA" sz="2000" dirty="0">
              <a:solidFill>
                <a:schemeClr val="tx1"/>
              </a:solidFill>
            </a:rPr>
            <a:t>التحليل</a:t>
          </a:r>
          <a:endParaRPr lang="en-US" sz="2000" dirty="0">
            <a:solidFill>
              <a:schemeClr val="tx1"/>
            </a:solidFill>
          </a:endParaRPr>
        </a:p>
      </dgm:t>
    </dgm:pt>
    <dgm:pt modelId="{CBB144B5-7581-8E4D-AD23-97552A912940}" type="parTrans" cxnId="{EF9288AB-5118-5E44-9229-B3F3B56FC865}">
      <dgm:prSet/>
      <dgm:spPr/>
      <dgm:t>
        <a:bodyPr/>
        <a:lstStyle/>
        <a:p>
          <a:endParaRPr lang="en-US"/>
        </a:p>
      </dgm:t>
    </dgm:pt>
    <dgm:pt modelId="{8C3396DD-15C5-F24E-A47B-08FE1A11946E}" type="sibTrans" cxnId="{EF9288AB-5118-5E44-9229-B3F3B56FC865}">
      <dgm:prSet/>
      <dgm:spPr/>
      <dgm:t>
        <a:bodyPr/>
        <a:lstStyle/>
        <a:p>
          <a:endParaRPr lang="en-US"/>
        </a:p>
      </dgm:t>
    </dgm:pt>
    <dgm:pt modelId="{674AC5E2-E698-3942-9F59-20A534ECEBFF}">
      <dgm:prSet phldrT="[Text]" custT="1"/>
      <dgm:spPr/>
      <dgm:t>
        <a:bodyPr/>
        <a:lstStyle/>
        <a:p>
          <a:r>
            <a:rPr lang="ar-SA" sz="2000" dirty="0">
              <a:solidFill>
                <a:schemeClr val="tx1"/>
              </a:solidFill>
            </a:rPr>
            <a:t>تصميم النظام</a:t>
          </a:r>
          <a:endParaRPr lang="en-US" sz="2000" dirty="0">
            <a:solidFill>
              <a:schemeClr val="tx1"/>
            </a:solidFill>
          </a:endParaRPr>
        </a:p>
      </dgm:t>
    </dgm:pt>
    <dgm:pt modelId="{8F7F7B6D-4CAE-CE41-BC60-F23494A67D9F}" type="parTrans" cxnId="{97AEA56C-E9E3-E342-814C-3723AEF29F60}">
      <dgm:prSet/>
      <dgm:spPr/>
      <dgm:t>
        <a:bodyPr/>
        <a:lstStyle/>
        <a:p>
          <a:endParaRPr lang="en-US"/>
        </a:p>
      </dgm:t>
    </dgm:pt>
    <dgm:pt modelId="{5F77E816-6F3F-754B-9558-0E0F430951B2}" type="sibTrans" cxnId="{97AEA56C-E9E3-E342-814C-3723AEF29F60}">
      <dgm:prSet/>
      <dgm:spPr/>
      <dgm:t>
        <a:bodyPr/>
        <a:lstStyle/>
        <a:p>
          <a:endParaRPr lang="en-US"/>
        </a:p>
      </dgm:t>
    </dgm:pt>
    <dgm:pt modelId="{69FCBED8-60F1-F74D-A04D-8E92C160BA52}">
      <dgm:prSet phldrT="[Text]" custT="1"/>
      <dgm:spPr/>
      <dgm:t>
        <a:bodyPr/>
        <a:lstStyle/>
        <a:p>
          <a:pPr rtl="1"/>
          <a:r>
            <a:rPr lang="ar-SA" sz="2000" dirty="0">
              <a:solidFill>
                <a:schemeClr val="tx1"/>
              </a:solidFill>
            </a:rPr>
            <a:t>صيانة النظام </a:t>
          </a:r>
          <a:endParaRPr lang="en-US" sz="2000" dirty="0">
            <a:solidFill>
              <a:schemeClr val="tx1"/>
            </a:solidFill>
          </a:endParaRPr>
        </a:p>
      </dgm:t>
    </dgm:pt>
    <dgm:pt modelId="{7315CFE2-A858-E247-9033-9DEE49679E63}" type="parTrans" cxnId="{B157D712-EAA1-B743-B31B-A912A3B57E73}">
      <dgm:prSet/>
      <dgm:spPr/>
      <dgm:t>
        <a:bodyPr/>
        <a:lstStyle/>
        <a:p>
          <a:endParaRPr lang="en-US"/>
        </a:p>
      </dgm:t>
    </dgm:pt>
    <dgm:pt modelId="{583E9284-D290-054F-86E4-54150231E2BB}" type="sibTrans" cxnId="{B157D712-EAA1-B743-B31B-A912A3B57E73}">
      <dgm:prSet/>
      <dgm:spPr/>
      <dgm:t>
        <a:bodyPr/>
        <a:lstStyle/>
        <a:p>
          <a:endParaRPr lang="en-US"/>
        </a:p>
      </dgm:t>
    </dgm:pt>
    <dgm:pt modelId="{E852F94B-539A-0643-B6E2-BEE3E8FFC110}" type="pres">
      <dgm:prSet presAssocID="{25CB3FB6-D47E-2F4F-9569-6B2F3D3BF8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B50DE0-1F8E-FE41-ACE6-6FA56E022707}" type="pres">
      <dgm:prSet presAssocID="{409174F6-8898-7141-A476-F53344B9752E}" presName="centerShape" presStyleLbl="node0" presStyleIdx="0" presStyleCnt="1" custScaleX="173077" custScaleY="99829"/>
      <dgm:spPr/>
    </dgm:pt>
    <dgm:pt modelId="{14A99936-F660-894F-A1D7-2DA6610972EB}" type="pres">
      <dgm:prSet presAssocID="{11130673-DDC8-7240-8597-2DE0C621290E}" presName="node" presStyleLbl="node1" presStyleIdx="0" presStyleCnt="5" custScaleX="130452" custScaleY="99829" custRadScaleRad="98242">
        <dgm:presLayoutVars>
          <dgm:bulletEnabled val="1"/>
        </dgm:presLayoutVars>
      </dgm:prSet>
      <dgm:spPr/>
    </dgm:pt>
    <dgm:pt modelId="{1512AF92-7CB2-284E-9B48-BF8A1842690A}" type="pres">
      <dgm:prSet presAssocID="{11130673-DDC8-7240-8597-2DE0C621290E}" presName="dummy" presStyleCnt="0"/>
      <dgm:spPr/>
    </dgm:pt>
    <dgm:pt modelId="{8A0B2ED0-1506-1B46-BBFD-4E8F0D8DB6E7}" type="pres">
      <dgm:prSet presAssocID="{56774F73-A5FC-714F-BD75-90C581AC0BA5}" presName="sibTrans" presStyleLbl="sibTrans2D1" presStyleIdx="0" presStyleCnt="5"/>
      <dgm:spPr/>
    </dgm:pt>
    <dgm:pt modelId="{9E79B2DF-2870-174A-880B-3B72437EFD74}" type="pres">
      <dgm:prSet presAssocID="{AD394543-34CC-F449-B33F-07F2E3DC99AA}" presName="node" presStyleLbl="node1" presStyleIdx="1" presStyleCnt="5" custScaleX="130452" custScaleY="99829" custRadScaleRad="133044" custRadScaleInc="19039">
        <dgm:presLayoutVars>
          <dgm:bulletEnabled val="1"/>
        </dgm:presLayoutVars>
      </dgm:prSet>
      <dgm:spPr/>
    </dgm:pt>
    <dgm:pt modelId="{0740B80A-3E88-AC40-A919-8968E4EEB395}" type="pres">
      <dgm:prSet presAssocID="{AD394543-34CC-F449-B33F-07F2E3DC99AA}" presName="dummy" presStyleCnt="0"/>
      <dgm:spPr/>
    </dgm:pt>
    <dgm:pt modelId="{D7D288D0-254C-5741-BCA8-E29B46DF87F5}" type="pres">
      <dgm:prSet presAssocID="{2E6F7263-397D-B14C-92C9-0C1878372A51}" presName="sibTrans" presStyleLbl="sibTrans2D1" presStyleIdx="1" presStyleCnt="5"/>
      <dgm:spPr/>
    </dgm:pt>
    <dgm:pt modelId="{59F8CD5D-6005-A34C-9528-6B554FCFF5A8}" type="pres">
      <dgm:prSet presAssocID="{FBF304A4-B031-DF48-A671-693219025A12}" presName="node" presStyleLbl="node1" presStyleIdx="2" presStyleCnt="5" custScaleX="130452" custScaleY="99829" custRadScaleRad="116047" custRadScaleInc="-40838">
        <dgm:presLayoutVars>
          <dgm:bulletEnabled val="1"/>
        </dgm:presLayoutVars>
      </dgm:prSet>
      <dgm:spPr/>
    </dgm:pt>
    <dgm:pt modelId="{DA8AC80C-B643-1340-B702-E56C245B46B7}" type="pres">
      <dgm:prSet presAssocID="{FBF304A4-B031-DF48-A671-693219025A12}" presName="dummy" presStyleCnt="0"/>
      <dgm:spPr/>
    </dgm:pt>
    <dgm:pt modelId="{3DA54DF4-D2D0-DD44-86C7-D0709213B6B5}" type="pres">
      <dgm:prSet presAssocID="{8C3396DD-15C5-F24E-A47B-08FE1A11946E}" presName="sibTrans" presStyleLbl="sibTrans2D1" presStyleIdx="2" presStyleCnt="5"/>
      <dgm:spPr/>
    </dgm:pt>
    <dgm:pt modelId="{3ECE79ED-8233-BC45-92AC-C432996CAAC4}" type="pres">
      <dgm:prSet presAssocID="{674AC5E2-E698-3942-9F59-20A534ECEBFF}" presName="node" presStyleLbl="node1" presStyleIdx="3" presStyleCnt="5" custScaleX="130452" custScaleY="99829" custRadScaleRad="114391" custRadScaleInc="37455">
        <dgm:presLayoutVars>
          <dgm:bulletEnabled val="1"/>
        </dgm:presLayoutVars>
      </dgm:prSet>
      <dgm:spPr/>
    </dgm:pt>
    <dgm:pt modelId="{623A55FC-186C-DE40-A82A-A81F8B7A906D}" type="pres">
      <dgm:prSet presAssocID="{674AC5E2-E698-3942-9F59-20A534ECEBFF}" presName="dummy" presStyleCnt="0"/>
      <dgm:spPr/>
    </dgm:pt>
    <dgm:pt modelId="{6E70F409-C0CC-9E4D-ABE5-321901C6955F}" type="pres">
      <dgm:prSet presAssocID="{5F77E816-6F3F-754B-9558-0E0F430951B2}" presName="sibTrans" presStyleLbl="sibTrans2D1" presStyleIdx="3" presStyleCnt="5"/>
      <dgm:spPr/>
    </dgm:pt>
    <dgm:pt modelId="{D53F099D-3116-324B-BABC-D3459C19172A}" type="pres">
      <dgm:prSet presAssocID="{69FCBED8-60F1-F74D-A04D-8E92C160BA52}" presName="node" presStyleLbl="node1" presStyleIdx="4" presStyleCnt="5" custScaleX="130452" custScaleY="99829" custRadScaleRad="129088" custRadScaleInc="-17292">
        <dgm:presLayoutVars>
          <dgm:bulletEnabled val="1"/>
        </dgm:presLayoutVars>
      </dgm:prSet>
      <dgm:spPr/>
    </dgm:pt>
    <dgm:pt modelId="{BB428920-3265-B144-A580-5647FD563F20}" type="pres">
      <dgm:prSet presAssocID="{69FCBED8-60F1-F74D-A04D-8E92C160BA52}" presName="dummy" presStyleCnt="0"/>
      <dgm:spPr/>
    </dgm:pt>
    <dgm:pt modelId="{95A12F28-7157-F348-AFF6-D09FED0D9419}" type="pres">
      <dgm:prSet presAssocID="{583E9284-D290-054F-86E4-54150231E2BB}" presName="sibTrans" presStyleLbl="sibTrans2D1" presStyleIdx="4" presStyleCnt="5"/>
      <dgm:spPr/>
    </dgm:pt>
  </dgm:ptLst>
  <dgm:cxnLst>
    <dgm:cxn modelId="{AC071400-DFA6-F84A-AC2D-9FA9912759E8}" type="presOf" srcId="{56774F73-A5FC-714F-BD75-90C581AC0BA5}" destId="{8A0B2ED0-1506-1B46-BBFD-4E8F0D8DB6E7}" srcOrd="0" destOrd="0" presId="urn:microsoft.com/office/officeart/2005/8/layout/radial6"/>
    <dgm:cxn modelId="{55551A02-F123-6841-A5B6-AA80A5D194D7}" type="presOf" srcId="{11130673-DDC8-7240-8597-2DE0C621290E}" destId="{14A99936-F660-894F-A1D7-2DA6610972EB}" srcOrd="0" destOrd="0" presId="urn:microsoft.com/office/officeart/2005/8/layout/radial6"/>
    <dgm:cxn modelId="{B157D712-EAA1-B743-B31B-A912A3B57E73}" srcId="{409174F6-8898-7141-A476-F53344B9752E}" destId="{69FCBED8-60F1-F74D-A04D-8E92C160BA52}" srcOrd="4" destOrd="0" parTransId="{7315CFE2-A858-E247-9033-9DEE49679E63}" sibTransId="{583E9284-D290-054F-86E4-54150231E2BB}"/>
    <dgm:cxn modelId="{7463572C-88F0-514E-A503-4FD7E2BD1A9B}" srcId="{25CB3FB6-D47E-2F4F-9569-6B2F3D3BF8F7}" destId="{409174F6-8898-7141-A476-F53344B9752E}" srcOrd="0" destOrd="0" parTransId="{A1352542-E97C-8F4E-8715-B85CCB6AB234}" sibTransId="{A8C39335-A3A8-6E4F-9019-581671E5269D}"/>
    <dgm:cxn modelId="{E77CE151-494B-D646-90A9-4DF4D4C6F2D4}" srcId="{409174F6-8898-7141-A476-F53344B9752E}" destId="{AD394543-34CC-F449-B33F-07F2E3DC99AA}" srcOrd="1" destOrd="0" parTransId="{CE5D01D1-6CAF-974B-9746-FD2FAF6F64BC}" sibTransId="{2E6F7263-397D-B14C-92C9-0C1878372A51}"/>
    <dgm:cxn modelId="{F577185E-5039-444E-BB35-2F86F2F93DF0}" type="presOf" srcId="{25CB3FB6-D47E-2F4F-9569-6B2F3D3BF8F7}" destId="{E852F94B-539A-0643-B6E2-BEE3E8FFC110}" srcOrd="0" destOrd="0" presId="urn:microsoft.com/office/officeart/2005/8/layout/radial6"/>
    <dgm:cxn modelId="{05C55462-1225-E043-9CF8-3850620641D4}" type="presOf" srcId="{2E6F7263-397D-B14C-92C9-0C1878372A51}" destId="{D7D288D0-254C-5741-BCA8-E29B46DF87F5}" srcOrd="0" destOrd="0" presId="urn:microsoft.com/office/officeart/2005/8/layout/radial6"/>
    <dgm:cxn modelId="{97AEA56C-E9E3-E342-814C-3723AEF29F60}" srcId="{409174F6-8898-7141-A476-F53344B9752E}" destId="{674AC5E2-E698-3942-9F59-20A534ECEBFF}" srcOrd="3" destOrd="0" parTransId="{8F7F7B6D-4CAE-CE41-BC60-F23494A67D9F}" sibTransId="{5F77E816-6F3F-754B-9558-0E0F430951B2}"/>
    <dgm:cxn modelId="{C83ECD78-5459-9046-8D11-6CA0AD918386}" type="presOf" srcId="{409174F6-8898-7141-A476-F53344B9752E}" destId="{11B50DE0-1F8E-FE41-ACE6-6FA56E022707}" srcOrd="0" destOrd="0" presId="urn:microsoft.com/office/officeart/2005/8/layout/radial6"/>
    <dgm:cxn modelId="{368D208A-ED7F-1246-809E-2808CCFBFF58}" type="presOf" srcId="{5F77E816-6F3F-754B-9558-0E0F430951B2}" destId="{6E70F409-C0CC-9E4D-ABE5-321901C6955F}" srcOrd="0" destOrd="0" presId="urn:microsoft.com/office/officeart/2005/8/layout/radial6"/>
    <dgm:cxn modelId="{5104708B-906F-FD43-8C57-7F70136DC480}" type="presOf" srcId="{FBF304A4-B031-DF48-A671-693219025A12}" destId="{59F8CD5D-6005-A34C-9528-6B554FCFF5A8}" srcOrd="0" destOrd="0" presId="urn:microsoft.com/office/officeart/2005/8/layout/radial6"/>
    <dgm:cxn modelId="{93DD90A0-7B2C-824E-A6B0-5C1E477D51CB}" type="presOf" srcId="{8C3396DD-15C5-F24E-A47B-08FE1A11946E}" destId="{3DA54DF4-D2D0-DD44-86C7-D0709213B6B5}" srcOrd="0" destOrd="0" presId="urn:microsoft.com/office/officeart/2005/8/layout/radial6"/>
    <dgm:cxn modelId="{EFF2F8A8-94B0-C748-BB77-774F2EBEA213}" type="presOf" srcId="{674AC5E2-E698-3942-9F59-20A534ECEBFF}" destId="{3ECE79ED-8233-BC45-92AC-C432996CAAC4}" srcOrd="0" destOrd="0" presId="urn:microsoft.com/office/officeart/2005/8/layout/radial6"/>
    <dgm:cxn modelId="{EF9288AB-5118-5E44-9229-B3F3B56FC865}" srcId="{409174F6-8898-7141-A476-F53344B9752E}" destId="{FBF304A4-B031-DF48-A671-693219025A12}" srcOrd="2" destOrd="0" parTransId="{CBB144B5-7581-8E4D-AD23-97552A912940}" sibTransId="{8C3396DD-15C5-F24E-A47B-08FE1A11946E}"/>
    <dgm:cxn modelId="{C244FFB2-233D-1F41-A526-5831D2D3D636}" srcId="{409174F6-8898-7141-A476-F53344B9752E}" destId="{11130673-DDC8-7240-8597-2DE0C621290E}" srcOrd="0" destOrd="0" parTransId="{AA5B1765-324A-2147-A756-215F4077F492}" sibTransId="{56774F73-A5FC-714F-BD75-90C581AC0BA5}"/>
    <dgm:cxn modelId="{F7F751C7-4979-DB47-8B6E-CD8DC7BF1225}" type="presOf" srcId="{69FCBED8-60F1-F74D-A04D-8E92C160BA52}" destId="{D53F099D-3116-324B-BABC-D3459C19172A}" srcOrd="0" destOrd="0" presId="urn:microsoft.com/office/officeart/2005/8/layout/radial6"/>
    <dgm:cxn modelId="{1A1BB8C9-3CEE-654A-A766-868FB71D0AAF}" type="presOf" srcId="{583E9284-D290-054F-86E4-54150231E2BB}" destId="{95A12F28-7157-F348-AFF6-D09FED0D9419}" srcOrd="0" destOrd="0" presId="urn:microsoft.com/office/officeart/2005/8/layout/radial6"/>
    <dgm:cxn modelId="{23C607EC-51EB-F14E-A5A3-D3508C93F7FA}" type="presOf" srcId="{AD394543-34CC-F449-B33F-07F2E3DC99AA}" destId="{9E79B2DF-2870-174A-880B-3B72437EFD74}" srcOrd="0" destOrd="0" presId="urn:microsoft.com/office/officeart/2005/8/layout/radial6"/>
    <dgm:cxn modelId="{FD656D67-3861-5C45-B0C2-DE05E9016CCA}" type="presParOf" srcId="{E852F94B-539A-0643-B6E2-BEE3E8FFC110}" destId="{11B50DE0-1F8E-FE41-ACE6-6FA56E022707}" srcOrd="0" destOrd="0" presId="urn:microsoft.com/office/officeart/2005/8/layout/radial6"/>
    <dgm:cxn modelId="{3144103E-FFF0-6940-8424-6A5912D41BBB}" type="presParOf" srcId="{E852F94B-539A-0643-B6E2-BEE3E8FFC110}" destId="{14A99936-F660-894F-A1D7-2DA6610972EB}" srcOrd="1" destOrd="0" presId="urn:microsoft.com/office/officeart/2005/8/layout/radial6"/>
    <dgm:cxn modelId="{B275D3D6-8E7D-FC4D-AC24-63054CE12B6F}" type="presParOf" srcId="{E852F94B-539A-0643-B6E2-BEE3E8FFC110}" destId="{1512AF92-7CB2-284E-9B48-BF8A1842690A}" srcOrd="2" destOrd="0" presId="urn:microsoft.com/office/officeart/2005/8/layout/radial6"/>
    <dgm:cxn modelId="{8D6584EF-9DB0-5646-8045-79A7C7837461}" type="presParOf" srcId="{E852F94B-539A-0643-B6E2-BEE3E8FFC110}" destId="{8A0B2ED0-1506-1B46-BBFD-4E8F0D8DB6E7}" srcOrd="3" destOrd="0" presId="urn:microsoft.com/office/officeart/2005/8/layout/radial6"/>
    <dgm:cxn modelId="{105B90C2-E222-DC46-ADB7-F74AA5322711}" type="presParOf" srcId="{E852F94B-539A-0643-B6E2-BEE3E8FFC110}" destId="{9E79B2DF-2870-174A-880B-3B72437EFD74}" srcOrd="4" destOrd="0" presId="urn:microsoft.com/office/officeart/2005/8/layout/radial6"/>
    <dgm:cxn modelId="{5AB5EC2A-18E7-684D-9F48-8D0BCE41E0F0}" type="presParOf" srcId="{E852F94B-539A-0643-B6E2-BEE3E8FFC110}" destId="{0740B80A-3E88-AC40-A919-8968E4EEB395}" srcOrd="5" destOrd="0" presId="urn:microsoft.com/office/officeart/2005/8/layout/radial6"/>
    <dgm:cxn modelId="{7AC6A5E6-ADE6-C644-A25E-3D3B18D2CC8E}" type="presParOf" srcId="{E852F94B-539A-0643-B6E2-BEE3E8FFC110}" destId="{D7D288D0-254C-5741-BCA8-E29B46DF87F5}" srcOrd="6" destOrd="0" presId="urn:microsoft.com/office/officeart/2005/8/layout/radial6"/>
    <dgm:cxn modelId="{B1FD1838-B47F-414F-9330-3D0612CBDEA8}" type="presParOf" srcId="{E852F94B-539A-0643-B6E2-BEE3E8FFC110}" destId="{59F8CD5D-6005-A34C-9528-6B554FCFF5A8}" srcOrd="7" destOrd="0" presId="urn:microsoft.com/office/officeart/2005/8/layout/radial6"/>
    <dgm:cxn modelId="{B8E6FB4A-E03E-504D-92FB-A37749A409A7}" type="presParOf" srcId="{E852F94B-539A-0643-B6E2-BEE3E8FFC110}" destId="{DA8AC80C-B643-1340-B702-E56C245B46B7}" srcOrd="8" destOrd="0" presId="urn:microsoft.com/office/officeart/2005/8/layout/radial6"/>
    <dgm:cxn modelId="{7C193304-33BC-F347-80E0-16D4AB95D94F}" type="presParOf" srcId="{E852F94B-539A-0643-B6E2-BEE3E8FFC110}" destId="{3DA54DF4-D2D0-DD44-86C7-D0709213B6B5}" srcOrd="9" destOrd="0" presId="urn:microsoft.com/office/officeart/2005/8/layout/radial6"/>
    <dgm:cxn modelId="{339CF4EB-450F-6E42-9A20-56B90ADE5073}" type="presParOf" srcId="{E852F94B-539A-0643-B6E2-BEE3E8FFC110}" destId="{3ECE79ED-8233-BC45-92AC-C432996CAAC4}" srcOrd="10" destOrd="0" presId="urn:microsoft.com/office/officeart/2005/8/layout/radial6"/>
    <dgm:cxn modelId="{2C61E089-7FFD-F54D-9118-4F54B06213A2}" type="presParOf" srcId="{E852F94B-539A-0643-B6E2-BEE3E8FFC110}" destId="{623A55FC-186C-DE40-A82A-A81F8B7A906D}" srcOrd="11" destOrd="0" presId="urn:microsoft.com/office/officeart/2005/8/layout/radial6"/>
    <dgm:cxn modelId="{69B12A9E-482B-9445-870F-1235B2300B3B}" type="presParOf" srcId="{E852F94B-539A-0643-B6E2-BEE3E8FFC110}" destId="{6E70F409-C0CC-9E4D-ABE5-321901C6955F}" srcOrd="12" destOrd="0" presId="urn:microsoft.com/office/officeart/2005/8/layout/radial6"/>
    <dgm:cxn modelId="{4AAF7573-CF95-7440-8BF6-2E20B8DBC346}" type="presParOf" srcId="{E852F94B-539A-0643-B6E2-BEE3E8FFC110}" destId="{D53F099D-3116-324B-BABC-D3459C19172A}" srcOrd="13" destOrd="0" presId="urn:microsoft.com/office/officeart/2005/8/layout/radial6"/>
    <dgm:cxn modelId="{E9EE112B-8E03-EE44-B03E-374CC7E18EE1}" type="presParOf" srcId="{E852F94B-539A-0643-B6E2-BEE3E8FFC110}" destId="{BB428920-3265-B144-A580-5647FD563F20}" srcOrd="14" destOrd="0" presId="urn:microsoft.com/office/officeart/2005/8/layout/radial6"/>
    <dgm:cxn modelId="{C050A00D-35A9-764D-96E1-EE490F1C86F6}" type="presParOf" srcId="{E852F94B-539A-0643-B6E2-BEE3E8FFC110}" destId="{95A12F28-7157-F348-AFF6-D09FED0D941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12F28-7157-F348-AFF6-D09FED0D9419}">
      <dsp:nvSpPr>
        <dsp:cNvPr id="0" name=""/>
        <dsp:cNvSpPr/>
      </dsp:nvSpPr>
      <dsp:spPr>
        <a:xfrm>
          <a:off x="2777780" y="595587"/>
          <a:ext cx="4356079" cy="4356079"/>
        </a:xfrm>
        <a:prstGeom prst="blockArc">
          <a:avLst>
            <a:gd name="adj1" fmla="val 11784142"/>
            <a:gd name="adj2" fmla="val 17226023"/>
            <a:gd name="adj3" fmla="val 464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0F409-C0CC-9E4D-ABE5-321901C6955F}">
      <dsp:nvSpPr>
        <dsp:cNvPr id="0" name=""/>
        <dsp:cNvSpPr/>
      </dsp:nvSpPr>
      <dsp:spPr>
        <a:xfrm>
          <a:off x="2788989" y="556106"/>
          <a:ext cx="4356079" cy="4356079"/>
        </a:xfrm>
        <a:prstGeom prst="blockArc">
          <a:avLst>
            <a:gd name="adj1" fmla="val 7279677"/>
            <a:gd name="adj2" fmla="val 11717825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54DF4-D2D0-DD44-86C7-D0709213B6B5}">
      <dsp:nvSpPr>
        <dsp:cNvPr id="0" name=""/>
        <dsp:cNvSpPr/>
      </dsp:nvSpPr>
      <dsp:spPr>
        <a:xfrm>
          <a:off x="3428103" y="1156769"/>
          <a:ext cx="4356079" cy="4356079"/>
        </a:xfrm>
        <a:prstGeom prst="blockArc">
          <a:avLst>
            <a:gd name="adj1" fmla="val 2092868"/>
            <a:gd name="adj2" fmla="val 8707148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288D0-254C-5741-BCA8-E29B46DF87F5}">
      <dsp:nvSpPr>
        <dsp:cNvPr id="0" name=""/>
        <dsp:cNvSpPr/>
      </dsp:nvSpPr>
      <dsp:spPr>
        <a:xfrm>
          <a:off x="4099216" y="537016"/>
          <a:ext cx="4356079" cy="4356079"/>
        </a:xfrm>
        <a:prstGeom prst="blockArc">
          <a:avLst>
            <a:gd name="adj1" fmla="val 20714085"/>
            <a:gd name="adj2" fmla="val 3580548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B2ED0-1506-1B46-BBFD-4E8F0D8DB6E7}">
      <dsp:nvSpPr>
        <dsp:cNvPr id="0" name=""/>
        <dsp:cNvSpPr/>
      </dsp:nvSpPr>
      <dsp:spPr>
        <a:xfrm>
          <a:off x="4108064" y="569540"/>
          <a:ext cx="4356079" cy="4356079"/>
        </a:xfrm>
        <a:prstGeom prst="blockArc">
          <a:avLst>
            <a:gd name="adj1" fmla="val 15039372"/>
            <a:gd name="adj2" fmla="val 2065962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50DE0-1F8E-FE41-ACE6-6FA56E022707}">
      <dsp:nvSpPr>
        <dsp:cNvPr id="0" name=""/>
        <dsp:cNvSpPr/>
      </dsp:nvSpPr>
      <dsp:spPr>
        <a:xfrm>
          <a:off x="3845599" y="1829086"/>
          <a:ext cx="3471607" cy="2002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tx1"/>
              </a:solidFill>
            </a:rPr>
            <a:t>مراحل دورة حياة النظام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354004" y="2122329"/>
        <a:ext cx="2454797" cy="1415900"/>
      </dsp:txXfrm>
    </dsp:sp>
    <dsp:sp modelId="{14A99936-F660-894F-A1D7-2DA6610972EB}">
      <dsp:nvSpPr>
        <dsp:cNvPr id="0" name=""/>
        <dsp:cNvSpPr/>
      </dsp:nvSpPr>
      <dsp:spPr>
        <a:xfrm>
          <a:off x="4665583" y="39352"/>
          <a:ext cx="1831639" cy="14016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chemeClr val="tx1"/>
              </a:solidFill>
            </a:rPr>
            <a:t>تحديد و تعريف المشكلة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933820" y="244622"/>
        <a:ext cx="1295165" cy="991130"/>
      </dsp:txXfrm>
    </dsp:sp>
    <dsp:sp modelId="{9E79B2DF-2870-174A-880B-3B72437EFD74}">
      <dsp:nvSpPr>
        <dsp:cNvPr id="0" name=""/>
        <dsp:cNvSpPr/>
      </dsp:nvSpPr>
      <dsp:spPr>
        <a:xfrm>
          <a:off x="7418676" y="1472009"/>
          <a:ext cx="1831639" cy="1401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chemeClr val="tx1"/>
              </a:solidFill>
            </a:rPr>
            <a:t>دراسة الجدوى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686913" y="1677279"/>
        <a:ext cx="1295165" cy="991130"/>
      </dsp:txXfrm>
    </dsp:sp>
    <dsp:sp modelId="{59F8CD5D-6005-A34C-9528-6B554FCFF5A8}">
      <dsp:nvSpPr>
        <dsp:cNvPr id="0" name=""/>
        <dsp:cNvSpPr/>
      </dsp:nvSpPr>
      <dsp:spPr>
        <a:xfrm>
          <a:off x="6435591" y="3850635"/>
          <a:ext cx="1831639" cy="14016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chemeClr val="tx1"/>
              </a:solidFill>
            </a:rPr>
            <a:t>التحليل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03828" y="4055905"/>
        <a:ext cx="1295165" cy="991130"/>
      </dsp:txXfrm>
    </dsp:sp>
    <dsp:sp modelId="{3ECE79ED-8233-BC45-92AC-C432996CAAC4}">
      <dsp:nvSpPr>
        <dsp:cNvPr id="0" name=""/>
        <dsp:cNvSpPr/>
      </dsp:nvSpPr>
      <dsp:spPr>
        <a:xfrm>
          <a:off x="2945049" y="3850627"/>
          <a:ext cx="1831639" cy="1401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chemeClr val="tx1"/>
              </a:solidFill>
            </a:rPr>
            <a:t>تصميم النظام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213286" y="4055897"/>
        <a:ext cx="1295165" cy="991130"/>
      </dsp:txXfrm>
    </dsp:sp>
    <dsp:sp modelId="{D53F099D-3116-324B-BABC-D3459C19172A}">
      <dsp:nvSpPr>
        <dsp:cNvPr id="0" name=""/>
        <dsp:cNvSpPr/>
      </dsp:nvSpPr>
      <dsp:spPr>
        <a:xfrm>
          <a:off x="1999091" y="1472027"/>
          <a:ext cx="1831639" cy="14016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chemeClr val="tx1"/>
              </a:solidFill>
            </a:rPr>
            <a:t>صيانة النظام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67328" y="1677297"/>
        <a:ext cx="1295165" cy="991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0D5D7-72F2-E640-9B2A-F3A9A36EF7F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1709-6BB0-0B43-BB18-025D8482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3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F0864-02F5-E744-8534-220BBDFE5D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4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F0864-02F5-E744-8534-220BBDFE5D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1757-C5B7-2045-A660-CEB6C62A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941EF-A3EB-D34A-84CD-F2F354799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D63A-F275-614C-84F9-CB43A408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F200-8FAC-B54E-A92A-46FD5D6BA1C5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0A23B-E183-F947-ABC0-EB26256F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D37AD-B3E3-0441-842A-6A5BE032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7DA9-09D7-9140-91FF-A7642F98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2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740A-AFB9-C14D-88C5-8309F0E3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17CCC-4D2F-D241-903D-D51D57EDC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CFA42-B585-8C4A-A230-C573423B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F200-8FAC-B54E-A92A-46FD5D6BA1C5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5D420-2CBA-2843-9164-1F5E5180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EDEAE-11A9-E84E-A9ED-7757CA69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7DA9-09D7-9140-91FF-A7642F98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7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CC78F-5A44-FE48-B18C-C05F0D869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91DF0-0126-2642-96B7-EB70DF441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DEF97-82E4-3742-9461-3FC6D1AD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F200-8FAC-B54E-A92A-46FD5D6BA1C5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3F8BE-EE6D-A546-A3EC-FEFAA0D3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BAEF5-7F6D-B64D-B373-5B8FBAE1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7DA9-09D7-9140-91FF-A7642F98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112B-1013-B947-AFD0-617D6EFF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92C7-71CF-574B-ABC3-D3DBEA527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B366E-8098-E340-A359-9235A080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F200-8FAC-B54E-A92A-46FD5D6BA1C5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96E58-AC27-3843-A892-7E955C0A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5DA38-EE53-DD4E-9549-9C5F39A0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7DA9-09D7-9140-91FF-A7642F98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1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6BFF-6CE1-BA48-B1D9-D4545A04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0C9E2-5C79-D54E-BB9D-18802478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4275D-C0F8-7E4B-BF98-5CFCBAF1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F200-8FAC-B54E-A92A-46FD5D6BA1C5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96FC1-2706-0A46-84B5-5B8EA254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E2F4D-28E9-6243-95DD-EF4C3910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7DA9-09D7-9140-91FF-A7642F98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9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A124-9E3B-A84A-B08B-58051F9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D35F7-B93C-2845-83BE-47A6903A7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E4943-862E-6D4C-BA34-22C168DCF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1E474-485E-9D40-8309-48F318F0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F200-8FAC-B54E-A92A-46FD5D6BA1C5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BA428-8014-0B4D-AF88-C0A5CB09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A37DB-C517-1345-B541-D07211BE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7DA9-09D7-9140-91FF-A7642F98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014A-5DFC-FC45-BD8D-CC779EEC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FFC55-96C5-BA4A-B694-5393F8A36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61A3E-2FDD-754A-A661-E5C6FA5CF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BBA44-B78B-7842-BEB7-18BDBD7E7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FAE10-575E-BC49-B91A-F0EB2862D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2DF34-7B07-8A41-9B35-A9ECF80A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F200-8FAC-B54E-A92A-46FD5D6BA1C5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DEF76-F18B-7F46-9AA7-F2CEA4422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7FCF7-9F99-2B4A-ACCF-B746D64C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7DA9-09D7-9140-91FF-A7642F98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7286-632B-134B-843E-FA9363A7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8479E-B8C1-3245-BD52-A9DB8F11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F200-8FAC-B54E-A92A-46FD5D6BA1C5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166FD-E3E3-4B42-AAC3-25F2797A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A18DD-BCB5-5A41-B99F-5C9E949A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7DA9-09D7-9140-91FF-A7642F98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5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9EBBC-2072-4D47-BFE4-BF18C22E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F200-8FAC-B54E-A92A-46FD5D6BA1C5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056C2-04E4-BC40-9112-BBF31377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F1043-F027-0142-9AAF-2DBD622C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7DA9-09D7-9140-91FF-A7642F98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7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FC38-9FCE-AD47-9077-94233757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AE3E-F69F-E14D-BD6A-6E731D089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EA288-0215-1044-AA54-DCC55BE55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2C3AF-63DF-F449-B279-18D6A8F3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F200-8FAC-B54E-A92A-46FD5D6BA1C5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4D73E-B175-A24C-B8CE-A7AEA897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95754-6CA8-EF47-8961-E2EF4051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7DA9-09D7-9140-91FF-A7642F98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1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590A2-CC8F-C646-8A62-2450786E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4495F-2703-1F42-8F88-16625D6A4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D3235-ADAC-3F46-A946-8BCCD32E8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E79E6-52B6-774B-A679-0BD9AA98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F200-8FAC-B54E-A92A-46FD5D6BA1C5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E4808-15B5-D04B-9297-257957B2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F7B9A-008D-4D4C-A716-6D57FBF4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7DA9-09D7-9140-91FF-A7642F98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0705F-22E6-B247-89EE-9FDB0295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40CE3-16D0-C043-92D9-B725943CF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8940C-188A-C14A-AA48-6063895B1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DF200-8FAC-B54E-A92A-46FD5D6BA1C5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D431F-07D1-694C-A9DA-8999F8F73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1DE29-AF64-E849-994C-1F830B337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D7DA9-09D7-9140-91FF-A7642F98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6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3CD9-A5F4-524E-BFA7-7432308CA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مبادئ نظم المعلومات الإدارية </a:t>
            </a:r>
            <a:br>
              <a:rPr lang="ar-SA" dirty="0"/>
            </a:br>
            <a:r>
              <a:rPr lang="ar-SA" dirty="0"/>
              <a:t>د. آلاء </a:t>
            </a:r>
            <a:r>
              <a:rPr lang="ar-SA" dirty="0" err="1"/>
              <a:t>بارفعه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A06ED-EBF8-2B4C-9E06-B23509879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/>
              <a:t>الفصل الأول :</a:t>
            </a:r>
            <a:r>
              <a:rPr lang="en-US" dirty="0"/>
              <a:t> </a:t>
            </a:r>
            <a:r>
              <a:rPr lang="ar-SA" dirty="0"/>
              <a:t>الجزء الثاني </a:t>
            </a: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/>
              <a:t>نظم و تكنولوجيا المعلومات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2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60C4-CF5A-F04D-BC0E-A96D6531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٤. الحلول البديلة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41FA8-F1CD-8D43-B10C-DDCB8CD5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مجموعة من الحلول البديلة للمقترح المقدم ،، </a:t>
            </a:r>
            <a:r>
              <a:rPr lang="ar-SA" dirty="0">
                <a:solidFill>
                  <a:srgbClr val="FF0000"/>
                </a:solidFill>
              </a:rPr>
              <a:t>لماذا؟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لتسهيل عملية القرار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بدائل لمحيط النظام:   </a:t>
            </a:r>
            <a:r>
              <a:rPr lang="ar-SA" u="sng" dirty="0"/>
              <a:t>الى أي مدي سيتم الاعتماد على نظام الكمبيوتر داخل </a:t>
            </a:r>
            <a:r>
              <a:rPr lang="ar-SA" u="sng" dirty="0" err="1"/>
              <a:t>المنظمه</a:t>
            </a:r>
            <a:r>
              <a:rPr lang="ar-SA" u="sng" dirty="0"/>
              <a:t>؟؟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ar-SA" u="sng" dirty="0"/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u="sng" dirty="0"/>
              <a:t>مع كل اقتراح لحل بديل يجب ذكر:</a:t>
            </a:r>
          </a:p>
          <a:p>
            <a:pPr marL="514350" indent="-51435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ar-SA" dirty="0"/>
              <a:t>تكلفة الحل</a:t>
            </a:r>
          </a:p>
          <a:p>
            <a:pPr marL="514350" indent="-51435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ar-SA" dirty="0" err="1"/>
              <a:t>ايجابياته</a:t>
            </a:r>
            <a:r>
              <a:rPr lang="ar-SA" dirty="0"/>
              <a:t> و سلبياته</a:t>
            </a:r>
          </a:p>
          <a:p>
            <a:pPr marL="514350" indent="-51435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ar-SA" dirty="0"/>
              <a:t>مدة تنفيذه </a:t>
            </a:r>
          </a:p>
          <a:p>
            <a:pPr marL="514350" indent="-51435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ar-SA" dirty="0"/>
              <a:t>يجب وضع </a:t>
            </a:r>
            <a:r>
              <a:rPr lang="ar-SA" b="1" dirty="0">
                <a:solidFill>
                  <a:srgbClr val="FF0000"/>
                </a:solidFill>
              </a:rPr>
              <a:t>خطة واضحه </a:t>
            </a:r>
            <a:r>
              <a:rPr lang="ar-SA" dirty="0"/>
              <a:t>للنظام الجديد </a:t>
            </a:r>
          </a:p>
          <a:p>
            <a:pPr marL="514350" indent="-51435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AutoNum type="arabicPeriod"/>
            </a:pPr>
            <a:endParaRPr lang="ar-SA" dirty="0"/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ar-SA" dirty="0"/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ar-SA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28EECF-9242-5340-ABF9-BCDB21830875}"/>
              </a:ext>
            </a:extLst>
          </p:cNvPr>
          <p:cNvGrpSpPr/>
          <p:nvPr/>
        </p:nvGrpSpPr>
        <p:grpSpPr>
          <a:xfrm>
            <a:off x="225761" y="215153"/>
            <a:ext cx="1831639" cy="1401670"/>
            <a:chOff x="7418676" y="1472009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4CD743-AFF3-114F-BE75-116FF77BF5F5}"/>
                </a:ext>
              </a:extLst>
            </p:cNvPr>
            <p:cNvSpPr/>
            <p:nvPr/>
          </p:nvSpPr>
          <p:spPr>
            <a:xfrm>
              <a:off x="7418676" y="1472009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2AD80484-9ADD-B944-9FBA-FDC7DE901DBA}"/>
                </a:ext>
              </a:extLst>
            </p:cNvPr>
            <p:cNvSpPr txBox="1"/>
            <p:nvPr/>
          </p:nvSpPr>
          <p:spPr>
            <a:xfrm>
              <a:off x="7686913" y="1677279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دراسة الجدوى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82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4951-EEDB-B243-8367-3C78F817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٥. . التوضيحات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64358-79BD-DD43-9AB8-9232EDB1F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طرح توصيات حول البدائل            على أساس </a:t>
            </a:r>
            <a:r>
              <a:rPr lang="ar-SA" b="1" dirty="0">
                <a:solidFill>
                  <a:srgbClr val="FF0000"/>
                </a:solidFill>
              </a:rPr>
              <a:t>التكلفة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9420DFD5-71BC-AE4A-92EF-FEFF5538BA09}"/>
              </a:ext>
            </a:extLst>
          </p:cNvPr>
          <p:cNvSpPr/>
          <p:nvPr/>
        </p:nvSpPr>
        <p:spPr>
          <a:xfrm>
            <a:off x="6858000" y="182562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2A7768-EACE-B14C-A388-515250232B5B}"/>
              </a:ext>
            </a:extLst>
          </p:cNvPr>
          <p:cNvGrpSpPr/>
          <p:nvPr/>
        </p:nvGrpSpPr>
        <p:grpSpPr>
          <a:xfrm>
            <a:off x="225761" y="215153"/>
            <a:ext cx="1831639" cy="1401670"/>
            <a:chOff x="7418676" y="1472009"/>
            <a:chExt cx="1831639" cy="14016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7A97E1-994B-9F4F-9B2C-1E86C3AE1599}"/>
                </a:ext>
              </a:extLst>
            </p:cNvPr>
            <p:cNvSpPr/>
            <p:nvPr/>
          </p:nvSpPr>
          <p:spPr>
            <a:xfrm>
              <a:off x="7418676" y="1472009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4B79926F-750C-EB4E-BA31-D44D8F1C1B8E}"/>
                </a:ext>
              </a:extLst>
            </p:cNvPr>
            <p:cNvSpPr txBox="1"/>
            <p:nvPr/>
          </p:nvSpPr>
          <p:spPr>
            <a:xfrm>
              <a:off x="7686913" y="1677279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دراسة الجدوى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69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BE29-3D82-2746-9CD6-83F90DE9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٦. خطة المشروع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9FC91-20FA-D34F-BDE5-905C23A00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خطة المشروع تشمل </a:t>
            </a:r>
            <a:r>
              <a:rPr lang="ar-SA" dirty="0">
                <a:solidFill>
                  <a:srgbClr val="00B050"/>
                </a:solidFill>
              </a:rPr>
              <a:t>تفاصيل</a:t>
            </a:r>
            <a:r>
              <a:rPr lang="ar-SA" dirty="0"/>
              <a:t> مراحل تطوير النظام </a:t>
            </a:r>
            <a:r>
              <a:rPr lang="ar-SA" u="sng" dirty="0"/>
              <a:t>مع ضرورة </a:t>
            </a:r>
            <a:r>
              <a:rPr lang="ar-SA" dirty="0"/>
              <a:t>إعطاء </a:t>
            </a:r>
            <a:r>
              <a:rPr lang="ar-SA" dirty="0">
                <a:solidFill>
                  <a:srgbClr val="FF0000"/>
                </a:solidFill>
              </a:rPr>
              <a:t>تقدير لتكلفة </a:t>
            </a:r>
            <a:r>
              <a:rPr lang="ar-SA" dirty="0"/>
              <a:t>كل مرحلة من مراحل بناء النظام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A0B1AA-0FC7-054A-8E3A-124B46600583}"/>
              </a:ext>
            </a:extLst>
          </p:cNvPr>
          <p:cNvGrpSpPr/>
          <p:nvPr/>
        </p:nvGrpSpPr>
        <p:grpSpPr>
          <a:xfrm>
            <a:off x="225761" y="215153"/>
            <a:ext cx="1831639" cy="1401670"/>
            <a:chOff x="7418676" y="1472009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DB7D5AC-DD68-B443-9DF5-582BCDD22BF3}"/>
                </a:ext>
              </a:extLst>
            </p:cNvPr>
            <p:cNvSpPr/>
            <p:nvPr/>
          </p:nvSpPr>
          <p:spPr>
            <a:xfrm>
              <a:off x="7418676" y="1472009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6E019949-0539-B141-A1E7-07C09953E51E}"/>
                </a:ext>
              </a:extLst>
            </p:cNvPr>
            <p:cNvSpPr txBox="1"/>
            <p:nvPr/>
          </p:nvSpPr>
          <p:spPr>
            <a:xfrm>
              <a:off x="7686913" y="1677279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دراسة الجدوى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09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4664-3D37-B041-A8C9-3F4ABCD2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>
                <a:solidFill>
                  <a:srgbClr val="FF0000"/>
                </a:solidFill>
              </a:rPr>
              <a:t>٧</a:t>
            </a:r>
            <a:r>
              <a:rPr lang="ar-SA" dirty="0"/>
              <a:t> </a:t>
            </a:r>
            <a:r>
              <a:rPr lang="ar-SA" b="1" dirty="0">
                <a:solidFill>
                  <a:srgbClr val="FF0000"/>
                </a:solidFill>
              </a:rPr>
              <a:t>. خلاصة التقرير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96C16-A8DD-9D46-B086-C00D9FFC0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يقدم ملخص واضح و دقيق عن </a:t>
            </a:r>
            <a:r>
              <a:rPr lang="ar-SA" dirty="0">
                <a:solidFill>
                  <a:srgbClr val="00B050"/>
                </a:solidFill>
              </a:rPr>
              <a:t>نتائج</a:t>
            </a:r>
            <a:r>
              <a:rPr lang="ar-SA" dirty="0"/>
              <a:t> الدراسة و </a:t>
            </a:r>
            <a:r>
              <a:rPr lang="ar-SA" dirty="0">
                <a:solidFill>
                  <a:srgbClr val="00B050"/>
                </a:solidFill>
              </a:rPr>
              <a:t>التوصيات</a:t>
            </a:r>
            <a:r>
              <a:rPr lang="ar-SA" dirty="0"/>
              <a:t>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ذكر </a:t>
            </a:r>
            <a:r>
              <a:rPr lang="ar-SA" b="1" dirty="0">
                <a:solidFill>
                  <a:srgbClr val="FF0000"/>
                </a:solidFill>
              </a:rPr>
              <a:t>التكلفة</a:t>
            </a:r>
            <a:r>
              <a:rPr lang="ar-SA" dirty="0"/>
              <a:t> و</a:t>
            </a:r>
            <a:r>
              <a:rPr lang="ar-SA" b="1" dirty="0">
                <a:solidFill>
                  <a:srgbClr val="FF0000"/>
                </a:solidFill>
              </a:rPr>
              <a:t> مدة التنفيذ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b="1" dirty="0"/>
              <a:t>لماذا؟؟؟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630487-C100-2045-83BB-0E94FB69FE96}"/>
              </a:ext>
            </a:extLst>
          </p:cNvPr>
          <p:cNvGrpSpPr/>
          <p:nvPr/>
        </p:nvGrpSpPr>
        <p:grpSpPr>
          <a:xfrm>
            <a:off x="225761" y="215153"/>
            <a:ext cx="1831639" cy="1401670"/>
            <a:chOff x="7418676" y="1472009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782363F-16D6-194C-951E-F80FED5E5966}"/>
                </a:ext>
              </a:extLst>
            </p:cNvPr>
            <p:cNvSpPr/>
            <p:nvPr/>
          </p:nvSpPr>
          <p:spPr>
            <a:xfrm>
              <a:off x="7418676" y="1472009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4E7AE332-8579-2849-A794-BBF26ECBEA1C}"/>
                </a:ext>
              </a:extLst>
            </p:cNvPr>
            <p:cNvSpPr txBox="1"/>
            <p:nvPr/>
          </p:nvSpPr>
          <p:spPr>
            <a:xfrm>
              <a:off x="7686913" y="1677279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دراسة الجدوى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44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28601"/>
            <a:ext cx="7772400" cy="612775"/>
          </a:xfrm>
        </p:spPr>
        <p:txBody>
          <a:bodyPr>
            <a:noAutofit/>
          </a:bodyPr>
          <a:lstStyle/>
          <a:p>
            <a:pPr rtl="1"/>
            <a:r>
              <a:rPr lang="ar-SA" sz="3200" dirty="0"/>
              <a:t>البطاقة التعريفية لمرحلة ٢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5637" y="1411553"/>
            <a:ext cx="8156026" cy="3055344"/>
          </a:xfrm>
          <a:ln w="28575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b="1" dirty="0">
                <a:solidFill>
                  <a:schemeClr val="tx1"/>
                </a:solidFill>
              </a:rPr>
              <a:t>اسم المرحلة</a:t>
            </a:r>
            <a:r>
              <a:rPr lang="ar-SA" dirty="0">
                <a:solidFill>
                  <a:schemeClr val="tx1"/>
                </a:solidFill>
              </a:rPr>
              <a:t>: دراسة الجدوى 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الوظيفة الرئيسية</a:t>
            </a:r>
            <a:r>
              <a:rPr lang="ar-SA" dirty="0">
                <a:solidFill>
                  <a:schemeClr val="tx1"/>
                </a:solidFill>
              </a:rPr>
              <a:t>: تعريف المشكلة وتحديد ما إذا كان هناك نظام جديد مجدي أم لا </a:t>
            </a:r>
            <a:r>
              <a:rPr lang="ar-SA" b="1" dirty="0">
                <a:solidFill>
                  <a:schemeClr val="tx1"/>
                </a:solidFill>
              </a:rPr>
              <a:t>.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المخرجات: </a:t>
            </a:r>
            <a:r>
              <a:rPr lang="ar-SA" dirty="0">
                <a:solidFill>
                  <a:schemeClr val="tx1"/>
                </a:solidFill>
              </a:rPr>
              <a:t>تقرير دراسة الجدوى </a:t>
            </a:r>
            <a:endParaRPr lang="ar-SA" b="1" dirty="0"/>
          </a:p>
          <a:p>
            <a:pPr algn="r" rtl="1">
              <a:lnSpc>
                <a:spcPct val="150000"/>
              </a:lnSpc>
            </a:pPr>
            <a:r>
              <a:rPr lang="ar-SA" b="1" dirty="0">
                <a:solidFill>
                  <a:schemeClr val="tx1"/>
                </a:solidFill>
              </a:rPr>
              <a:t>الأدوات الأساسية: </a:t>
            </a:r>
            <a:r>
              <a:rPr lang="ar-SA" dirty="0">
                <a:solidFill>
                  <a:schemeClr val="tx1"/>
                </a:solidFill>
              </a:rPr>
              <a:t>أساليب  جمع الحقائق وتقدير المتطلبات</a:t>
            </a:r>
            <a:r>
              <a:rPr lang="ar-SA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94B635-DECE-A44A-8F97-4CC8DA93C1C1}"/>
              </a:ext>
            </a:extLst>
          </p:cNvPr>
          <p:cNvGrpSpPr/>
          <p:nvPr/>
        </p:nvGrpSpPr>
        <p:grpSpPr>
          <a:xfrm>
            <a:off x="225761" y="215153"/>
            <a:ext cx="1831639" cy="1401670"/>
            <a:chOff x="7418676" y="1472009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89482C-0618-8040-A986-86013AB7307A}"/>
                </a:ext>
              </a:extLst>
            </p:cNvPr>
            <p:cNvSpPr/>
            <p:nvPr/>
          </p:nvSpPr>
          <p:spPr>
            <a:xfrm>
              <a:off x="7418676" y="1472009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099D4CC7-6D3B-8C43-959C-53B25A50674A}"/>
                </a:ext>
              </a:extLst>
            </p:cNvPr>
            <p:cNvSpPr txBox="1"/>
            <p:nvPr/>
          </p:nvSpPr>
          <p:spPr>
            <a:xfrm>
              <a:off x="7686913" y="1677279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دراسة الجدوى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10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E57B-5A13-A148-8D68-E69DC3CE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٣. تحليل النظام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26469-2832-8845-99F3-5614ADFD2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قسمين هامين: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١. مقدمة : </a:t>
            </a:r>
            <a:r>
              <a:rPr lang="ar-SA" dirty="0">
                <a:solidFill>
                  <a:srgbClr val="00B050"/>
                </a:solidFill>
              </a:rPr>
              <a:t>تشخيص</a:t>
            </a:r>
            <a:r>
              <a:rPr lang="ar-SA" dirty="0"/>
              <a:t> دقيق </a:t>
            </a:r>
            <a:r>
              <a:rPr lang="ar-SA" dirty="0">
                <a:solidFill>
                  <a:srgbClr val="00B050"/>
                </a:solidFill>
              </a:rPr>
              <a:t>لواقع</a:t>
            </a:r>
            <a:r>
              <a:rPr lang="ar-SA" dirty="0"/>
              <a:t> النظام القائم + </a:t>
            </a:r>
            <a:r>
              <a:rPr lang="ar-SA" dirty="0">
                <a:solidFill>
                  <a:srgbClr val="00B050"/>
                </a:solidFill>
              </a:rPr>
              <a:t>توضيح صورة </a:t>
            </a:r>
            <a:r>
              <a:rPr lang="ar-SA" dirty="0"/>
              <a:t>لنظام المعلومات الجديد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٢. صورة لواقع النظام الحالي: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يقوم مطور النظام ب</a:t>
            </a:r>
            <a:r>
              <a:rPr lang="ar-SA" dirty="0">
                <a:solidFill>
                  <a:srgbClr val="FF0000"/>
                </a:solidFill>
              </a:rPr>
              <a:t>توثيق</a:t>
            </a:r>
            <a:r>
              <a:rPr lang="ar-SA" dirty="0"/>
              <a:t> كافة الاعمال الإجرائية للنظام القائم،،، </a:t>
            </a: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>
                <a:solidFill>
                  <a:srgbClr val="FF0000"/>
                </a:solidFill>
              </a:rPr>
              <a:t>كيف تتم عملية التوثيق</a:t>
            </a:r>
            <a:r>
              <a:rPr lang="ar-SA" dirty="0"/>
              <a:t>؟؟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مناقشة هذه الاعمال الإجرائية (</a:t>
            </a:r>
            <a:r>
              <a:rPr lang="ar-SA" dirty="0" err="1"/>
              <a:t>التنفيذيه</a:t>
            </a:r>
            <a:r>
              <a:rPr lang="ar-SA" dirty="0"/>
              <a:t>) مع العاملين في </a:t>
            </a:r>
            <a:r>
              <a:rPr lang="ar-SA" dirty="0" err="1"/>
              <a:t>المنظمه</a:t>
            </a:r>
            <a:endParaRPr lang="ar-SA" dirty="0"/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>
                <a:solidFill>
                  <a:srgbClr val="FF0000"/>
                </a:solidFill>
              </a:rPr>
              <a:t>لماذا</a:t>
            </a:r>
            <a:r>
              <a:rPr lang="ar-SA" dirty="0"/>
              <a:t>؟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لرسم صورة واضحه عن: واقع العمل+ كيفية ربط العلاقات بين الوحدات </a:t>
            </a:r>
            <a:r>
              <a:rPr lang="ar-SA" dirty="0" err="1"/>
              <a:t>التشغيليه</a:t>
            </a:r>
            <a:r>
              <a:rPr lang="ar-SA" dirty="0"/>
              <a:t> 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42B58B-41F4-AA42-940A-0185441E7798}"/>
              </a:ext>
            </a:extLst>
          </p:cNvPr>
          <p:cNvGrpSpPr/>
          <p:nvPr/>
        </p:nvGrpSpPr>
        <p:grpSpPr>
          <a:xfrm>
            <a:off x="93174" y="142620"/>
            <a:ext cx="1831639" cy="1401670"/>
            <a:chOff x="6435591" y="3850635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26768D-AB80-BF49-9574-80CCE2E194BC}"/>
                </a:ext>
              </a:extLst>
            </p:cNvPr>
            <p:cNvSpPr/>
            <p:nvPr/>
          </p:nvSpPr>
          <p:spPr>
            <a:xfrm>
              <a:off x="6435591" y="3850635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BF65342B-BF2C-6E4C-A29A-F1C1367652ED}"/>
                </a:ext>
              </a:extLst>
            </p:cNvPr>
            <p:cNvSpPr txBox="1"/>
            <p:nvPr/>
          </p:nvSpPr>
          <p:spPr>
            <a:xfrm>
              <a:off x="6703828" y="4055905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التحليل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01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143D-5B32-9646-A403-3F1B42B8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أساليب لرسم صورة النظام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4E665-FE79-9748-BBD2-83C5155B8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١. الرسم التوضيحي (نموذج)</a:t>
            </a:r>
            <a:r>
              <a:rPr lang="en-US" dirty="0"/>
              <a:t> </a:t>
            </a:r>
            <a:r>
              <a:rPr lang="ar-SA" dirty="0"/>
              <a:t>لواقع العمل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09DC9-A69B-F140-A071-050000469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6" t="38145" r="21405" b="29449"/>
          <a:stretch/>
        </p:blipFill>
        <p:spPr>
          <a:xfrm>
            <a:off x="2558004" y="2882096"/>
            <a:ext cx="6794339" cy="29746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06188B-2793-0C45-94FE-EAE9164ED25E}"/>
              </a:ext>
            </a:extLst>
          </p:cNvPr>
          <p:cNvGrpSpPr/>
          <p:nvPr/>
        </p:nvGrpSpPr>
        <p:grpSpPr>
          <a:xfrm>
            <a:off x="93174" y="142620"/>
            <a:ext cx="1831639" cy="1401670"/>
            <a:chOff x="6435591" y="3850635"/>
            <a:chExt cx="1831639" cy="140167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6BB635-BDCC-584F-A1AA-DFBAFDC0B752}"/>
                </a:ext>
              </a:extLst>
            </p:cNvPr>
            <p:cNvSpPr/>
            <p:nvPr/>
          </p:nvSpPr>
          <p:spPr>
            <a:xfrm>
              <a:off x="6435591" y="3850635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63C36E89-A647-3649-989A-EA1DC75DCC02}"/>
                </a:ext>
              </a:extLst>
            </p:cNvPr>
            <p:cNvSpPr txBox="1"/>
            <p:nvPr/>
          </p:nvSpPr>
          <p:spPr>
            <a:xfrm>
              <a:off x="6703828" y="4055905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التحليل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825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E11FE-A1CE-BF47-A182-294802F72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71" y="202557"/>
            <a:ext cx="10515600" cy="2503307"/>
          </a:xfrm>
        </p:spPr>
        <p:txBody>
          <a:bodyPr>
            <a:normAutofit lnSpcReduction="10000"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٢. رسم توضيحي (نموذج) تفصيلي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 يحتوي على:</a:t>
            </a:r>
          </a:p>
          <a:p>
            <a:pPr algn="r" rtl="1"/>
            <a:r>
              <a:rPr lang="ar-SA" dirty="0"/>
              <a:t>الاعمال الإجرائية</a:t>
            </a:r>
          </a:p>
          <a:p>
            <a:pPr algn="r" rtl="1"/>
            <a:r>
              <a:rPr lang="ar-SA" dirty="0"/>
              <a:t>حل مشاكل النظام</a:t>
            </a:r>
          </a:p>
          <a:p>
            <a:pPr algn="r" rtl="1"/>
            <a:r>
              <a:rPr lang="ar-SA" dirty="0"/>
              <a:t>تحقيق مطالب اضافيه قد تحتاجها المنظمة 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7BE042-E15F-A34D-8C71-8FD5803A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2" t="38987" r="20850" b="27089"/>
          <a:stretch/>
        </p:blipFill>
        <p:spPr>
          <a:xfrm>
            <a:off x="3164712" y="2988881"/>
            <a:ext cx="6627470" cy="29142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8072D62-EB6B-574C-BBC8-1901C7335987}"/>
              </a:ext>
            </a:extLst>
          </p:cNvPr>
          <p:cNvGrpSpPr/>
          <p:nvPr/>
        </p:nvGrpSpPr>
        <p:grpSpPr>
          <a:xfrm>
            <a:off x="93174" y="142620"/>
            <a:ext cx="1831639" cy="1401670"/>
            <a:chOff x="6435591" y="3850635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312BC7B-67A1-9744-B12F-9DB39F2A350B}"/>
                </a:ext>
              </a:extLst>
            </p:cNvPr>
            <p:cNvSpPr/>
            <p:nvPr/>
          </p:nvSpPr>
          <p:spPr>
            <a:xfrm>
              <a:off x="6435591" y="3850635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BA0E8CC5-F822-484B-939D-47E01EBA56E9}"/>
                </a:ext>
              </a:extLst>
            </p:cNvPr>
            <p:cNvSpPr txBox="1"/>
            <p:nvPr/>
          </p:nvSpPr>
          <p:spPr>
            <a:xfrm>
              <a:off x="6703828" y="4055905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التحليل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109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C258-EC27-6A45-9718-0C6FBE00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مرفقات الرسم التوضيحي التفصيلي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FC0C-7A36-A94C-914F-F935FB1AA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رسم تدفق/انسياب البيانات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قاموس البيانات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التعريف بعمليات النظام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نموذج ترتيب و تنسيق البيانات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دورة حياة كل كينونة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FF0000"/>
                </a:solidFill>
              </a:rPr>
              <a:t>مرفقات اضافيه</a:t>
            </a:r>
            <a:r>
              <a:rPr lang="ar-SA" dirty="0"/>
              <a:t>: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حماية نظام المعلومات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واجهة المستخدم التجريبية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42C075-5D8C-2644-ABE4-050EA5BC8724}"/>
              </a:ext>
            </a:extLst>
          </p:cNvPr>
          <p:cNvGrpSpPr/>
          <p:nvPr/>
        </p:nvGrpSpPr>
        <p:grpSpPr>
          <a:xfrm>
            <a:off x="93174" y="142620"/>
            <a:ext cx="1831639" cy="1401670"/>
            <a:chOff x="6435591" y="3850635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0B45C2-9DA7-874F-B83D-4CA62881B033}"/>
                </a:ext>
              </a:extLst>
            </p:cNvPr>
            <p:cNvSpPr/>
            <p:nvPr/>
          </p:nvSpPr>
          <p:spPr>
            <a:xfrm>
              <a:off x="6435591" y="3850635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C5336847-CF59-674D-9A56-21BDA15F4252}"/>
                </a:ext>
              </a:extLst>
            </p:cNvPr>
            <p:cNvSpPr txBox="1"/>
            <p:nvPr/>
          </p:nvSpPr>
          <p:spPr>
            <a:xfrm>
              <a:off x="6703828" y="4055905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التحليل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408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28601"/>
            <a:ext cx="7772400" cy="612775"/>
          </a:xfrm>
        </p:spPr>
        <p:txBody>
          <a:bodyPr>
            <a:noAutofit/>
          </a:bodyPr>
          <a:lstStyle/>
          <a:p>
            <a:pPr rtl="1"/>
            <a:r>
              <a:rPr lang="ar-SA" sz="3200" dirty="0"/>
              <a:t>البطاقة التعريفية لمرحلة ٣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4262" y="1418895"/>
            <a:ext cx="8408276" cy="3552497"/>
          </a:xfrm>
          <a:ln w="28575"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br>
              <a:rPr lang="en-US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اسم المرحلة</a:t>
            </a:r>
            <a:r>
              <a:rPr lang="ar-SA" dirty="0">
                <a:solidFill>
                  <a:schemeClr val="tx1"/>
                </a:solidFill>
              </a:rPr>
              <a:t>: التحليل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الوظيفة الرئيسية</a:t>
            </a:r>
            <a:r>
              <a:rPr lang="ar-SA" dirty="0">
                <a:solidFill>
                  <a:schemeClr val="tx1"/>
                </a:solidFill>
              </a:rPr>
              <a:t>: تحديد متطلبات النظام الجديد المقترح </a:t>
            </a:r>
            <a:r>
              <a:rPr lang="ar-SA" b="1" dirty="0">
                <a:solidFill>
                  <a:schemeClr val="tx1"/>
                </a:solidFill>
              </a:rPr>
              <a:t>.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المخرجات: </a:t>
            </a:r>
            <a:r>
              <a:rPr lang="ar-SA" dirty="0">
                <a:solidFill>
                  <a:schemeClr val="tx1"/>
                </a:solidFill>
              </a:rPr>
              <a:t>مواصفات المشكلة </a:t>
            </a:r>
            <a:endParaRPr lang="ar-SA" dirty="0"/>
          </a:p>
          <a:p>
            <a:pPr algn="r" rtl="1">
              <a:lnSpc>
                <a:spcPct val="150000"/>
              </a:lnSpc>
            </a:pPr>
            <a:r>
              <a:rPr lang="ar-SA" b="1" dirty="0">
                <a:solidFill>
                  <a:schemeClr val="tx1"/>
                </a:solidFill>
              </a:rPr>
              <a:t>الأدوات الأساسية: </a:t>
            </a:r>
            <a:r>
              <a:rPr lang="ar-SA" dirty="0">
                <a:solidFill>
                  <a:schemeClr val="tx1"/>
                </a:solidFill>
              </a:rPr>
              <a:t>أساليب جمع الحقائق وقاموس البيانات، ورسومات تدفق البيانات ،ونماذج النظام وعمل النماذج الأولية ، وخرائط مسار النظام.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3EC84A-A6AE-1241-98DF-39D46177E856}"/>
              </a:ext>
            </a:extLst>
          </p:cNvPr>
          <p:cNvGrpSpPr/>
          <p:nvPr/>
        </p:nvGrpSpPr>
        <p:grpSpPr>
          <a:xfrm>
            <a:off x="93174" y="142620"/>
            <a:ext cx="1831639" cy="1401670"/>
            <a:chOff x="6435591" y="3850635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B7533FA-30A3-F14B-A8D9-C9E1EF47BE81}"/>
                </a:ext>
              </a:extLst>
            </p:cNvPr>
            <p:cNvSpPr/>
            <p:nvPr/>
          </p:nvSpPr>
          <p:spPr>
            <a:xfrm>
              <a:off x="6435591" y="3850635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70B9EFB-E53F-EC42-B11A-31F610D211AA}"/>
                </a:ext>
              </a:extLst>
            </p:cNvPr>
            <p:cNvSpPr txBox="1"/>
            <p:nvPr/>
          </p:nvSpPr>
          <p:spPr>
            <a:xfrm>
              <a:off x="6703828" y="4055905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التحليل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46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F392-A2F2-194A-80E8-2D216415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محاور المحاضرة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527C-2A69-364C-B6C4-B8D67F5AF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مراحل دورة حياة النظام </a:t>
            </a:r>
          </a:p>
          <a:p>
            <a:pPr lvl="1" algn="r" rtl="1">
              <a:spcBef>
                <a:spcPts val="1000"/>
              </a:spcBef>
            </a:pPr>
            <a:r>
              <a:rPr lang="ar-SA" dirty="0"/>
              <a:t>دراسة الجدوى</a:t>
            </a:r>
          </a:p>
          <a:p>
            <a:pPr lvl="1" algn="r" rtl="1">
              <a:spcBef>
                <a:spcPts val="1000"/>
              </a:spcBef>
            </a:pPr>
            <a:r>
              <a:rPr lang="ar-SA" dirty="0"/>
              <a:t>مرحلة التحليل</a:t>
            </a:r>
          </a:p>
          <a:p>
            <a:pPr lvl="1" algn="r" rtl="1">
              <a:spcBef>
                <a:spcPts val="1000"/>
              </a:spcBef>
            </a:pPr>
            <a:r>
              <a:rPr lang="ar-SA" dirty="0"/>
              <a:t>مرحلة تصميم النظام</a:t>
            </a:r>
          </a:p>
          <a:p>
            <a:pPr lvl="2" algn="r" rtl="1">
              <a:spcBef>
                <a:spcPts val="1000"/>
              </a:spcBef>
            </a:pPr>
            <a:r>
              <a:rPr lang="ar-SA" dirty="0"/>
              <a:t>لغات الجيل الرابع</a:t>
            </a:r>
          </a:p>
          <a:p>
            <a:pPr lvl="2" algn="r" rtl="1">
              <a:spcBef>
                <a:spcPts val="1000"/>
              </a:spcBef>
            </a:pPr>
            <a:r>
              <a:rPr lang="ar-SA" dirty="0"/>
              <a:t>الأنظمة الجاهزة</a:t>
            </a:r>
          </a:p>
          <a:p>
            <a:pPr lvl="1" algn="r" rtl="1"/>
            <a:r>
              <a:rPr lang="ar-SA" dirty="0"/>
              <a:t>مرحلة صيانة النظام </a:t>
            </a:r>
          </a:p>
        </p:txBody>
      </p:sp>
    </p:spTree>
    <p:extLst>
      <p:ext uri="{BB962C8B-B14F-4D97-AF65-F5344CB8AC3E}">
        <p14:creationId xmlns:p14="http://schemas.microsoft.com/office/powerpoint/2010/main" val="307459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B6C3-AE7F-8449-8A17-30C19CEF1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٤. تصميم النظام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9A5F-7889-7440-A27D-098524B4B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هي مرحلة تحديد </a:t>
            </a:r>
            <a:r>
              <a:rPr lang="ar-SA" dirty="0">
                <a:solidFill>
                  <a:srgbClr val="FF0000"/>
                </a:solidFill>
              </a:rPr>
              <a:t>الحلول التقنية (كيفية حل) </a:t>
            </a:r>
            <a:r>
              <a:rPr lang="ar-SA" dirty="0"/>
              <a:t>لمشاكل النظام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في تقديم الحلول هناك ٣ بدائل: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حل بسيط </a:t>
            </a:r>
            <a:r>
              <a:rPr lang="ar-SA" dirty="0">
                <a:solidFill>
                  <a:srgbClr val="FF0000"/>
                </a:solidFill>
              </a:rPr>
              <a:t>التكلفة</a:t>
            </a:r>
            <a:r>
              <a:rPr lang="ar-SA" dirty="0"/>
              <a:t>: القيام بأعمال إجرائية </a:t>
            </a:r>
            <a:r>
              <a:rPr lang="ar-SA" dirty="0">
                <a:solidFill>
                  <a:srgbClr val="00B050"/>
                </a:solidFill>
              </a:rPr>
              <a:t>محددة</a:t>
            </a:r>
            <a:r>
              <a:rPr lang="ar-SA" dirty="0"/>
              <a:t> = التكلفة المالية </a:t>
            </a:r>
            <a:r>
              <a:rPr lang="ar-SA" dirty="0">
                <a:solidFill>
                  <a:srgbClr val="FF0000"/>
                </a:solidFill>
              </a:rPr>
              <a:t>قليله</a:t>
            </a:r>
          </a:p>
          <a:p>
            <a:pPr algn="r" rtl="1"/>
            <a:r>
              <a:rPr lang="ar-SA" dirty="0"/>
              <a:t>حل متوسط </a:t>
            </a:r>
            <a:r>
              <a:rPr lang="ar-SA" dirty="0">
                <a:solidFill>
                  <a:srgbClr val="FF0000"/>
                </a:solidFill>
              </a:rPr>
              <a:t>التكلفة:</a:t>
            </a:r>
            <a:r>
              <a:rPr lang="ar-SA" dirty="0"/>
              <a:t> القيام ب</a:t>
            </a:r>
            <a:r>
              <a:rPr lang="ar-SA" dirty="0">
                <a:solidFill>
                  <a:srgbClr val="00B050"/>
                </a:solidFill>
              </a:rPr>
              <a:t>كافة</a:t>
            </a:r>
            <a:r>
              <a:rPr lang="ar-SA" dirty="0"/>
              <a:t> الأعمال الإجرائية + </a:t>
            </a:r>
            <a:r>
              <a:rPr lang="ar-SA" dirty="0">
                <a:solidFill>
                  <a:srgbClr val="00B050"/>
                </a:solidFill>
              </a:rPr>
              <a:t>إضافات</a:t>
            </a:r>
            <a:r>
              <a:rPr lang="ar-SA" dirty="0"/>
              <a:t> بفوائد طويلة المدى (يحددها فريق التطوير)= التكلفة المالية </a:t>
            </a:r>
            <a:r>
              <a:rPr lang="ar-SA" dirty="0">
                <a:solidFill>
                  <a:srgbClr val="FF0000"/>
                </a:solidFill>
              </a:rPr>
              <a:t>أعلى</a:t>
            </a:r>
            <a:r>
              <a:rPr lang="ar-SA" dirty="0"/>
              <a:t> </a:t>
            </a:r>
          </a:p>
          <a:p>
            <a:pPr algn="r" rtl="1"/>
            <a:r>
              <a:rPr lang="ar-SA" dirty="0"/>
              <a:t>حل عالي </a:t>
            </a:r>
            <a:r>
              <a:rPr lang="ar-SA" dirty="0">
                <a:solidFill>
                  <a:srgbClr val="FF0000"/>
                </a:solidFill>
              </a:rPr>
              <a:t>التكلفة</a:t>
            </a:r>
            <a:r>
              <a:rPr lang="ar-SA" dirty="0"/>
              <a:t>: القيام ب</a:t>
            </a:r>
            <a:r>
              <a:rPr lang="ar-SA" dirty="0">
                <a:solidFill>
                  <a:srgbClr val="00B050"/>
                </a:solidFill>
              </a:rPr>
              <a:t>كل</a:t>
            </a:r>
            <a:r>
              <a:rPr lang="ar-SA" dirty="0"/>
              <a:t> ما تحتاجه </a:t>
            </a:r>
            <a:r>
              <a:rPr lang="ar-SA" dirty="0" err="1"/>
              <a:t>المنظمه</a:t>
            </a:r>
            <a:r>
              <a:rPr lang="ar-SA" dirty="0"/>
              <a:t>  لحل مشاكل النظام + </a:t>
            </a:r>
            <a:r>
              <a:rPr lang="ar-SA" dirty="0">
                <a:solidFill>
                  <a:srgbClr val="00B050"/>
                </a:solidFill>
              </a:rPr>
              <a:t>كافة الخيارات </a:t>
            </a:r>
            <a:r>
              <a:rPr lang="ar-SA" dirty="0"/>
              <a:t>بأحدث ما توصلت اليه التكنولوجيا 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C563CD-1FA7-5E48-B213-4518E24F2A42}"/>
              </a:ext>
            </a:extLst>
          </p:cNvPr>
          <p:cNvGrpSpPr/>
          <p:nvPr/>
        </p:nvGrpSpPr>
        <p:grpSpPr>
          <a:xfrm>
            <a:off x="156235" y="153130"/>
            <a:ext cx="1831639" cy="1401670"/>
            <a:chOff x="2945049" y="3850627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8C433E6-30FC-8E41-9C6B-57F4FE7560DB}"/>
                </a:ext>
              </a:extLst>
            </p:cNvPr>
            <p:cNvSpPr/>
            <p:nvPr/>
          </p:nvSpPr>
          <p:spPr>
            <a:xfrm>
              <a:off x="2945049" y="3850627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FC99C5B7-A18C-BA48-AA72-69EC0E26ECEC}"/>
                </a:ext>
              </a:extLst>
            </p:cNvPr>
            <p:cNvSpPr txBox="1"/>
            <p:nvPr/>
          </p:nvSpPr>
          <p:spPr>
            <a:xfrm>
              <a:off x="3213286" y="4055897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تصميم النظام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814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8F61-CA15-604C-BB00-33220BF5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أنواع بدائل الحلول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FC0B9-9C08-6541-8A09-924600DC9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١. بدائل تعتمد على </a:t>
            </a:r>
            <a:r>
              <a:rPr lang="ar-SA" dirty="0">
                <a:solidFill>
                  <a:srgbClr val="00B050"/>
                </a:solidFill>
              </a:rPr>
              <a:t>حدود بيئة النظام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مثال: قسم الرواتب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٢. بدائل تعتمد على </a:t>
            </a:r>
            <a:r>
              <a:rPr lang="ar-SA" dirty="0">
                <a:solidFill>
                  <a:srgbClr val="00B0F0"/>
                </a:solidFill>
              </a:rPr>
              <a:t>الوظائف (العمليات) الاجرائية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مثال: تحويل ادخال بيانات النظام من يدوي الى اليكتروني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٣. بدائل تعتمد على 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معدات الكمبيوتر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مثال: استبدال طابعة الليزر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٤. بدائل تعتمد على </a:t>
            </a:r>
            <a:r>
              <a:rPr lang="ar-SA" dirty="0">
                <a:solidFill>
                  <a:srgbClr val="FF0000"/>
                </a:solidFill>
              </a:rPr>
              <a:t>البرمجيات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مثال: لغات الجيل الرابع في </a:t>
            </a:r>
            <a:r>
              <a:rPr lang="ar-SA" dirty="0" err="1"/>
              <a:t>البرمجه</a:t>
            </a:r>
            <a:r>
              <a:rPr lang="ar-SA" dirty="0"/>
              <a:t> (</a:t>
            </a:r>
            <a:r>
              <a:rPr lang="en-US" dirty="0"/>
              <a:t>word processing, spread sheet, data base, report generation)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6E3D3B-2A70-CC42-9348-AB53B51B6A45}"/>
              </a:ext>
            </a:extLst>
          </p:cNvPr>
          <p:cNvGrpSpPr/>
          <p:nvPr/>
        </p:nvGrpSpPr>
        <p:grpSpPr>
          <a:xfrm>
            <a:off x="156235" y="153130"/>
            <a:ext cx="1831639" cy="1401670"/>
            <a:chOff x="2945049" y="3850627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2E4616-F1B8-DE4D-807D-9316DF0A88F9}"/>
                </a:ext>
              </a:extLst>
            </p:cNvPr>
            <p:cNvSpPr/>
            <p:nvPr/>
          </p:nvSpPr>
          <p:spPr>
            <a:xfrm>
              <a:off x="2945049" y="3850627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8B3FB89A-A4FC-C74D-862C-16715795F154}"/>
                </a:ext>
              </a:extLst>
            </p:cNvPr>
            <p:cNvSpPr txBox="1"/>
            <p:nvPr/>
          </p:nvSpPr>
          <p:spPr>
            <a:xfrm>
              <a:off x="3213286" y="4055897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تصميم النظام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362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4F2F-C604-924F-A565-99691419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786" y="6307"/>
            <a:ext cx="919306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2400" dirty="0"/>
              <a:t>الفرق بين تصميم النظام بلغات البرمجة أو بالأنظمة الجاهزة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1AA62F-0CBF-B740-AE22-C2460ACA6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363774"/>
              </p:ext>
            </p:extLst>
          </p:nvPr>
        </p:nvGraphicFramePr>
        <p:xfrm>
          <a:off x="1765738" y="1425721"/>
          <a:ext cx="9878393" cy="4986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2604">
                  <a:extLst>
                    <a:ext uri="{9D8B030D-6E8A-4147-A177-3AD203B41FA5}">
                      <a16:colId xmlns:a16="http://schemas.microsoft.com/office/drawing/2014/main" val="735578275"/>
                    </a:ext>
                  </a:extLst>
                </a:gridCol>
                <a:gridCol w="4307699">
                  <a:extLst>
                    <a:ext uri="{9D8B030D-6E8A-4147-A177-3AD203B41FA5}">
                      <a16:colId xmlns:a16="http://schemas.microsoft.com/office/drawing/2014/main" val="4075194719"/>
                    </a:ext>
                  </a:extLst>
                </a:gridCol>
                <a:gridCol w="968090">
                  <a:extLst>
                    <a:ext uri="{9D8B030D-6E8A-4147-A177-3AD203B41FA5}">
                      <a16:colId xmlns:a16="http://schemas.microsoft.com/office/drawing/2014/main" val="3709209827"/>
                    </a:ext>
                  </a:extLst>
                </a:gridCol>
              </a:tblGrid>
              <a:tr h="48513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b="1" dirty="0"/>
                        <a:t>الأنظمة الجاهزة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b="1" dirty="0"/>
                        <a:t>لغات البرمجة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458362"/>
                  </a:ext>
                </a:extLst>
              </a:tr>
              <a:tr h="2250762">
                <a:tc>
                  <a:txBody>
                    <a:bodyPr/>
                    <a:lstStyle/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/>
                        <a:t>صمم لخدمة اهداف </a:t>
                      </a:r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عامه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رخيصة</a:t>
                      </a:r>
                      <a:r>
                        <a:rPr lang="ar-SA" dirty="0"/>
                        <a:t> التكلفة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/>
                        <a:t>اقل استهلاكا </a:t>
                      </a:r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للوقت و الجهد </a:t>
                      </a:r>
                      <a:r>
                        <a:rPr lang="ar-SA" dirty="0"/>
                        <a:t>في البرمجة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مرونة</a:t>
                      </a:r>
                      <a:r>
                        <a:rPr lang="ar-SA" dirty="0"/>
                        <a:t> في امتلاك النظام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/>
                        <a:t>ضمان </a:t>
                      </a:r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فاعليته</a:t>
                      </a:r>
                      <a:r>
                        <a:rPr lang="ar-SA" dirty="0"/>
                        <a:t>ا (خضعت لاختبارات فاعلية قبل بيعها)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/>
                        <a:t>لا تتطلب جهد كبير لتشغيلها على الحاسوب </a:t>
                      </a:r>
                    </a:p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/>
                        <a:t>نظام المعلومات المطور بلغات البرمجة </a:t>
                      </a:r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بسيط</a:t>
                      </a:r>
                      <a:r>
                        <a:rPr lang="ar-SA" dirty="0"/>
                        <a:t> (غير معقد) + </a:t>
                      </a:r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قوي</a:t>
                      </a:r>
                      <a:r>
                        <a:rPr lang="ar-SA" dirty="0"/>
                        <a:t> (</a:t>
                      </a:r>
                      <a:r>
                        <a:rPr lang="ar-SA" dirty="0" err="1"/>
                        <a:t>لانه</a:t>
                      </a:r>
                      <a:r>
                        <a:rPr lang="ar-SA" dirty="0"/>
                        <a:t> صمم لخدمة اهداف خاصه)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/>
                        <a:t>يمكن اجراء </a:t>
                      </a:r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تعديلات</a:t>
                      </a:r>
                      <a:r>
                        <a:rPr lang="ar-SA" dirty="0"/>
                        <a:t> على النظام بسهولة 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لا حاجة </a:t>
                      </a:r>
                      <a:r>
                        <a:rPr lang="ar-SA" dirty="0"/>
                        <a:t>لتوظيف عدد كبير من المبرمجين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سهولة</a:t>
                      </a:r>
                      <a:r>
                        <a:rPr lang="ar-SA" dirty="0"/>
                        <a:t> استخدام النموذج المبدئي (</a:t>
                      </a:r>
                      <a:r>
                        <a:rPr lang="en-US" dirty="0"/>
                        <a:t>prototype</a:t>
                      </a:r>
                      <a:r>
                        <a:rPr lang="ar-SA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/>
                        <a:t>الإيجابيات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460468"/>
                  </a:ext>
                </a:extLst>
              </a:tr>
              <a:tr h="2250762">
                <a:tc>
                  <a:txBody>
                    <a:bodyPr/>
                    <a:lstStyle/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لا يمكن اجراء تعديلات </a:t>
                      </a:r>
                      <a:r>
                        <a:rPr lang="ar-SA" dirty="0"/>
                        <a:t>على النظام 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/>
                        <a:t>صعوبة تتبع الأخطاء و بالتالي </a:t>
                      </a:r>
                      <a:r>
                        <a:rPr lang="ar-SA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صعوبة تصحيحها 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انعدام خصوصية </a:t>
                      </a:r>
                      <a:r>
                        <a:rPr lang="ar-SA" dirty="0"/>
                        <a:t>المنظمات 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الصيانة</a:t>
                      </a:r>
                      <a:r>
                        <a:rPr lang="ar-SA" dirty="0"/>
                        <a:t> تعتمد كليا على المزود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/>
                        <a:t>يحتاج الى </a:t>
                      </a:r>
                      <a:r>
                        <a:rPr lang="ar-SA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جهد كبير </a:t>
                      </a:r>
                      <a:r>
                        <a:rPr lang="ar-SA" dirty="0"/>
                        <a:t>و مكثف في البرمجة 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تكلفته </a:t>
                      </a:r>
                      <a:r>
                        <a:rPr lang="ar-SA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عاليه</a:t>
                      </a:r>
                      <a:r>
                        <a:rPr lang="ar-SA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dirty="0"/>
                        <a:t>يستغرق </a:t>
                      </a:r>
                      <a:r>
                        <a:rPr lang="ar-SA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وقتا كبيرا 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/>
                        <a:t>السلبيات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63556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CBC7587-7CAB-6344-9C1B-635C47BC10B4}"/>
              </a:ext>
            </a:extLst>
          </p:cNvPr>
          <p:cNvGrpSpPr/>
          <p:nvPr/>
        </p:nvGrpSpPr>
        <p:grpSpPr>
          <a:xfrm>
            <a:off x="156235" y="153130"/>
            <a:ext cx="1831639" cy="1401670"/>
            <a:chOff x="2945049" y="3850627"/>
            <a:chExt cx="1831639" cy="14016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07C7B48-BA87-974B-A24B-C33DC622B87E}"/>
                </a:ext>
              </a:extLst>
            </p:cNvPr>
            <p:cNvSpPr/>
            <p:nvPr/>
          </p:nvSpPr>
          <p:spPr>
            <a:xfrm>
              <a:off x="2945049" y="3850627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C891F98E-169F-FC40-89FF-4AC94E6FFD95}"/>
                </a:ext>
              </a:extLst>
            </p:cNvPr>
            <p:cNvSpPr txBox="1"/>
            <p:nvPr/>
          </p:nvSpPr>
          <p:spPr>
            <a:xfrm>
              <a:off x="3213286" y="4055897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تصميم النظام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1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ACE0-4CFF-EA43-952C-5E64B1C3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النماذج المتبعة لبناء نظم المعلومات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BE445-1D43-3345-A0D8-4BD5EB1EB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نموذج تدفق/ انسياب البيانات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نموذج العلاقة بين الكينونات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نموذج تغيير البيانات عبر الزمن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أدوات أخرى: النموذج المبدئي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اظهار الشكل النهائي المبدئي للنظام 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444ADC-F8EB-1944-9F8D-5C454E7A96D2}"/>
              </a:ext>
            </a:extLst>
          </p:cNvPr>
          <p:cNvGrpSpPr/>
          <p:nvPr/>
        </p:nvGrpSpPr>
        <p:grpSpPr>
          <a:xfrm>
            <a:off x="156235" y="153130"/>
            <a:ext cx="1831639" cy="1401670"/>
            <a:chOff x="2945049" y="3850627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5B24BA5-5BDC-F449-90FA-20CACCB5FF24}"/>
                </a:ext>
              </a:extLst>
            </p:cNvPr>
            <p:cNvSpPr/>
            <p:nvPr/>
          </p:nvSpPr>
          <p:spPr>
            <a:xfrm>
              <a:off x="2945049" y="3850627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4BA4D8B0-798B-044A-93F1-0FD0120755C7}"/>
                </a:ext>
              </a:extLst>
            </p:cNvPr>
            <p:cNvSpPr txBox="1"/>
            <p:nvPr/>
          </p:nvSpPr>
          <p:spPr>
            <a:xfrm>
              <a:off x="3213286" y="4055897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تصميم النظام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410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28601"/>
            <a:ext cx="7772400" cy="612775"/>
          </a:xfrm>
        </p:spPr>
        <p:txBody>
          <a:bodyPr>
            <a:noAutofit/>
          </a:bodyPr>
          <a:lstStyle/>
          <a:p>
            <a:pPr rtl="1"/>
            <a:r>
              <a:rPr lang="ar-SA" sz="3200" dirty="0"/>
              <a:t>البطاقة التعريفية لمرحلة ٤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349530"/>
            <a:ext cx="8439806" cy="3443188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br>
              <a:rPr lang="en-US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اسم المرحلة</a:t>
            </a:r>
            <a:r>
              <a:rPr lang="ar-SA" dirty="0">
                <a:solidFill>
                  <a:schemeClr val="tx1"/>
                </a:solidFill>
              </a:rPr>
              <a:t>: التصميم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الوظيفة الرئيسية</a:t>
            </a:r>
            <a:r>
              <a:rPr lang="ar-SA" dirty="0">
                <a:solidFill>
                  <a:schemeClr val="tx1"/>
                </a:solidFill>
              </a:rPr>
              <a:t>: تصميم نظام جديد يحقق متطلبات المستخدمين .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المخرجات: </a:t>
            </a:r>
            <a:r>
              <a:rPr lang="ar-SA" dirty="0">
                <a:solidFill>
                  <a:schemeClr val="tx1"/>
                </a:solidFill>
              </a:rPr>
              <a:t>مواصفات المشكلة </a:t>
            </a:r>
            <a:endParaRPr lang="ar-SA" dirty="0"/>
          </a:p>
          <a:p>
            <a:pPr algn="r" rtl="1">
              <a:lnSpc>
                <a:spcPct val="150000"/>
              </a:lnSpc>
            </a:pPr>
            <a:r>
              <a:rPr lang="ar-SA" b="1" dirty="0">
                <a:solidFill>
                  <a:schemeClr val="tx1"/>
                </a:solidFill>
              </a:rPr>
              <a:t>الأدوات الأساسية: </a:t>
            </a:r>
            <a:r>
              <a:rPr lang="ar-SA" dirty="0">
                <a:solidFill>
                  <a:schemeClr val="tx1"/>
                </a:solidFill>
              </a:rPr>
              <a:t>قاموس البيانات / ورسومات </a:t>
            </a:r>
            <a:r>
              <a:rPr lang="en-US" dirty="0">
                <a:solidFill>
                  <a:schemeClr val="tx1"/>
                </a:solidFill>
              </a:rPr>
              <a:t>DFD</a:t>
            </a:r>
            <a:r>
              <a:rPr lang="ar-SA" dirty="0">
                <a:solidFill>
                  <a:schemeClr val="tx1"/>
                </a:solidFill>
              </a:rPr>
              <a:t>/ ومواصفات العمليات / ونماذج البيانات / ونماذج النظام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937FBA-3B02-1D49-8CF6-6E2A5DA07D72}"/>
              </a:ext>
            </a:extLst>
          </p:cNvPr>
          <p:cNvGrpSpPr/>
          <p:nvPr/>
        </p:nvGrpSpPr>
        <p:grpSpPr>
          <a:xfrm>
            <a:off x="156235" y="153130"/>
            <a:ext cx="1831639" cy="1401670"/>
            <a:chOff x="2945049" y="3850627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A8E7E46-A5AA-5B40-8B87-A97FAFD48F16}"/>
                </a:ext>
              </a:extLst>
            </p:cNvPr>
            <p:cNvSpPr/>
            <p:nvPr/>
          </p:nvSpPr>
          <p:spPr>
            <a:xfrm>
              <a:off x="2945049" y="3850627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314F998E-9D50-8C46-B374-D5FF723DED99}"/>
                </a:ext>
              </a:extLst>
            </p:cNvPr>
            <p:cNvSpPr txBox="1"/>
            <p:nvPr/>
          </p:nvSpPr>
          <p:spPr>
            <a:xfrm>
              <a:off x="3213286" y="4055897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تصميم النظام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90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7E8D-01A9-AB4B-887A-5A60BD9F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٥. صيانة النظام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54E96-5C51-624A-9FE1-5F4DFA1F1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انعدام </a:t>
            </a:r>
            <a:r>
              <a:rPr lang="ar-SA" dirty="0" err="1"/>
              <a:t>الصيانه</a:t>
            </a:r>
            <a:r>
              <a:rPr lang="ar-SA" dirty="0"/>
              <a:t> يقلل من كفاءة النظام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 err="1"/>
              <a:t>الصيانه</a:t>
            </a:r>
            <a:r>
              <a:rPr lang="ar-SA" dirty="0"/>
              <a:t> تشمل: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 المعدات و الشبكات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تطوير النظام وفقا للمتغيرات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معالجة كل الاخطاء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11D521-C6EE-E743-837F-3FC69D1E1824}"/>
              </a:ext>
            </a:extLst>
          </p:cNvPr>
          <p:cNvGrpSpPr/>
          <p:nvPr/>
        </p:nvGrpSpPr>
        <p:grpSpPr>
          <a:xfrm>
            <a:off x="229807" y="153130"/>
            <a:ext cx="1831639" cy="1401670"/>
            <a:chOff x="1999091" y="1472027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B06FCC-9B6C-294B-B82C-E2DFE0C23FD8}"/>
                </a:ext>
              </a:extLst>
            </p:cNvPr>
            <p:cNvSpPr/>
            <p:nvPr/>
          </p:nvSpPr>
          <p:spPr>
            <a:xfrm>
              <a:off x="1999091" y="1472027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60B863AF-67CD-C349-A5DA-1F2E1701C886}"/>
                </a:ext>
              </a:extLst>
            </p:cNvPr>
            <p:cNvSpPr txBox="1"/>
            <p:nvPr/>
          </p:nvSpPr>
          <p:spPr>
            <a:xfrm>
              <a:off x="2267328" y="1677297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صيانة النظام 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658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28601"/>
            <a:ext cx="7772400" cy="612775"/>
          </a:xfrm>
        </p:spPr>
        <p:txBody>
          <a:bodyPr>
            <a:noAutofit/>
          </a:bodyPr>
          <a:lstStyle/>
          <a:p>
            <a:pPr rtl="1"/>
            <a:r>
              <a:rPr lang="ar-SA" sz="3200" dirty="0"/>
              <a:t>البطاقة التعريفية لمرحلة ٥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1349530"/>
            <a:ext cx="8458200" cy="3773214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br>
              <a:rPr lang="en-US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اسم المرحلة</a:t>
            </a:r>
            <a:r>
              <a:rPr lang="ar-SA" dirty="0">
                <a:solidFill>
                  <a:schemeClr val="tx1"/>
                </a:solidFill>
              </a:rPr>
              <a:t>: الصيانة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الوظيفة الرئيسية</a:t>
            </a:r>
            <a:r>
              <a:rPr lang="ar-SA" dirty="0">
                <a:solidFill>
                  <a:schemeClr val="tx1"/>
                </a:solidFill>
              </a:rPr>
              <a:t>: إصلاح النظام وتعديله عند الحاجة لذلك .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المخرجات: </a:t>
            </a:r>
            <a:r>
              <a:rPr lang="ar-SA" dirty="0">
                <a:solidFill>
                  <a:schemeClr val="tx1"/>
                </a:solidFill>
              </a:rPr>
              <a:t>نظام مجدد وتوثيق مستخدمين مجدد وبرامج أجريت لها مراجعات </a:t>
            </a:r>
            <a:endParaRPr lang="ar-SA" dirty="0"/>
          </a:p>
          <a:p>
            <a:pPr algn="r" rtl="1">
              <a:lnSpc>
                <a:spcPct val="150000"/>
              </a:lnSpc>
            </a:pPr>
            <a:r>
              <a:rPr lang="ar-SA" b="1" dirty="0">
                <a:solidFill>
                  <a:schemeClr val="tx1"/>
                </a:solidFill>
              </a:rPr>
              <a:t>الأدوات الأساسية: </a:t>
            </a:r>
            <a:r>
              <a:rPr lang="ar-SA" dirty="0">
                <a:solidFill>
                  <a:schemeClr val="tx1"/>
                </a:solidFill>
              </a:rPr>
              <a:t>قاموس البيانات ، ورسومات تدفق البيانات ، ومواصفات العمليات ، ونماذج البيانات ، ونماذج النظام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842081-EAA1-A043-8126-E56D19D8E893}"/>
              </a:ext>
            </a:extLst>
          </p:cNvPr>
          <p:cNvGrpSpPr/>
          <p:nvPr/>
        </p:nvGrpSpPr>
        <p:grpSpPr>
          <a:xfrm>
            <a:off x="229807" y="153130"/>
            <a:ext cx="1831639" cy="1401670"/>
            <a:chOff x="1999091" y="1472027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B16BC44-95E8-2B4C-884F-D1766A295CB3}"/>
                </a:ext>
              </a:extLst>
            </p:cNvPr>
            <p:cNvSpPr/>
            <p:nvPr/>
          </p:nvSpPr>
          <p:spPr>
            <a:xfrm>
              <a:off x="1999091" y="1472027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3035B0D4-6186-164B-82D7-C658B0FCA29E}"/>
                </a:ext>
              </a:extLst>
            </p:cNvPr>
            <p:cNvSpPr txBox="1"/>
            <p:nvPr/>
          </p:nvSpPr>
          <p:spPr>
            <a:xfrm>
              <a:off x="2267328" y="1677297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صيانة النظام 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233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325C3-9E2E-3C40-B8F1-66B49C69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8" y="2298097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استفسارات؟؟!!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2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F542-D46F-1B40-8D90-2819B933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ar-SA" dirty="0"/>
              <a:t>مراحل دورة حياة النظام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1AFC0F-E002-D345-8B18-3984EE9B07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6319" y="1151907"/>
          <a:ext cx="11162806" cy="529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90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CA28-5C71-DC43-8F8C-9CF07A52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10" y="-160655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دراسة الجدوى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3CC0-8292-3F41-8DCE-AEC413DCA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577840"/>
          </a:xfrm>
        </p:spPr>
        <p:txBody>
          <a:bodyPr>
            <a:normAutofit fontScale="77500" lnSpcReduction="20000"/>
          </a:bodyPr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هل نظام المعلومات الذي سيتم بناءه سيقدم </a:t>
            </a:r>
            <a:r>
              <a:rPr lang="ar-SA" b="1" dirty="0">
                <a:solidFill>
                  <a:srgbClr val="FF0000"/>
                </a:solidFill>
              </a:rPr>
              <a:t>حلا عمليا </a:t>
            </a:r>
            <a:r>
              <a:rPr lang="ar-SA" dirty="0"/>
              <a:t>للمشكلة؟</a:t>
            </a: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فريق عمل</a:t>
            </a: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ar-SA" dirty="0"/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القرار يعتمد على الأسس التالية:</a:t>
            </a: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*</a:t>
            </a:r>
            <a:r>
              <a:rPr lang="ar-SA" dirty="0">
                <a:solidFill>
                  <a:srgbClr val="FF0000"/>
                </a:solidFill>
              </a:rPr>
              <a:t>المالية</a:t>
            </a:r>
            <a:r>
              <a:rPr lang="ar-SA" dirty="0"/>
              <a:t>     *</a:t>
            </a:r>
            <a:r>
              <a:rPr lang="ar-SA" dirty="0">
                <a:solidFill>
                  <a:srgbClr val="0070C0"/>
                </a:solidFill>
              </a:rPr>
              <a:t>التنظيمية و التشغيلية</a:t>
            </a:r>
            <a:r>
              <a:rPr lang="ar-SA" dirty="0"/>
              <a:t> (الإجراءات التنظيمية)     *</a:t>
            </a:r>
            <a:r>
              <a:rPr lang="ar-SA" dirty="0">
                <a:solidFill>
                  <a:srgbClr val="00B050"/>
                </a:solidFill>
              </a:rPr>
              <a:t>الفنية (البنية </a:t>
            </a:r>
            <a:r>
              <a:rPr lang="ar-SA" dirty="0" err="1">
                <a:solidFill>
                  <a:srgbClr val="00B050"/>
                </a:solidFill>
              </a:rPr>
              <a:t>التحتيه</a:t>
            </a:r>
            <a:r>
              <a:rPr lang="ar-SA" dirty="0">
                <a:solidFill>
                  <a:srgbClr val="00B050"/>
                </a:solidFill>
              </a:rPr>
              <a:t> للموارد)</a:t>
            </a:r>
            <a:endParaRPr lang="ar-SA" dirty="0"/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ar-SA" u="sng" dirty="0"/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u="sng" dirty="0"/>
              <a:t>دراسة الجدوى</a:t>
            </a:r>
            <a:r>
              <a:rPr lang="ar-SA" dirty="0"/>
              <a:t>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- تحدد أسس نجاح نظام المعلومات</a:t>
            </a:r>
          </a:p>
          <a:p>
            <a:pPr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ar-SA" dirty="0"/>
              <a:t>تقدم مقترحات و حلول بديلة للمشكلة،،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ar-SA" dirty="0"/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 هناك عنصرين </a:t>
            </a:r>
            <a:r>
              <a:rPr lang="ar-SA" dirty="0" err="1"/>
              <a:t>هاميين</a:t>
            </a:r>
            <a:r>
              <a:rPr lang="ar-SA" dirty="0"/>
              <a:t>:</a:t>
            </a:r>
          </a:p>
          <a:p>
            <a:pPr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ar-SA" b="1" dirty="0">
                <a:solidFill>
                  <a:srgbClr val="FF0000"/>
                </a:solidFill>
              </a:rPr>
              <a:t>الوقت</a:t>
            </a:r>
            <a:r>
              <a:rPr lang="ar-SA" dirty="0"/>
              <a:t> اللازم لاسترجاع ما تم صرفه على المشروع</a:t>
            </a:r>
          </a:p>
          <a:p>
            <a:pPr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ar-SA" dirty="0"/>
              <a:t>تحديد </a:t>
            </a:r>
            <a:r>
              <a:rPr lang="ar-SA" b="1" dirty="0">
                <a:solidFill>
                  <a:srgbClr val="FF0000"/>
                </a:solidFill>
              </a:rPr>
              <a:t>الربحية </a:t>
            </a:r>
            <a:r>
              <a:rPr lang="ar-SA" dirty="0"/>
              <a:t>الناتجة من المشروع (طويلة المدى)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b="1" dirty="0">
                <a:solidFill>
                  <a:schemeClr val="tx2"/>
                </a:solidFill>
              </a:rPr>
              <a:t>مخرجات مرحلة دراسة الجدوى</a:t>
            </a:r>
            <a:r>
              <a:rPr lang="ar-SA" dirty="0"/>
              <a:t>: </a:t>
            </a:r>
            <a:r>
              <a:rPr lang="ar-SA" b="1" dirty="0">
                <a:solidFill>
                  <a:srgbClr val="00B050"/>
                </a:solidFill>
              </a:rPr>
              <a:t>تقرير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0F82F14A-7885-524A-A359-24282B54FCAC}"/>
              </a:ext>
            </a:extLst>
          </p:cNvPr>
          <p:cNvSpPr/>
          <p:nvPr/>
        </p:nvSpPr>
        <p:spPr>
          <a:xfrm>
            <a:off x="5957697" y="1691640"/>
            <a:ext cx="276606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1E63B1-8A50-CF4E-86C0-C6D7F03B4115}"/>
              </a:ext>
            </a:extLst>
          </p:cNvPr>
          <p:cNvGrpSpPr/>
          <p:nvPr/>
        </p:nvGrpSpPr>
        <p:grpSpPr>
          <a:xfrm>
            <a:off x="225761" y="215153"/>
            <a:ext cx="1831639" cy="1401670"/>
            <a:chOff x="7418676" y="1472009"/>
            <a:chExt cx="1831639" cy="14016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A5A2FE8-D63B-DD47-88AC-4104604D07B6}"/>
                </a:ext>
              </a:extLst>
            </p:cNvPr>
            <p:cNvSpPr/>
            <p:nvPr/>
          </p:nvSpPr>
          <p:spPr>
            <a:xfrm>
              <a:off x="7418676" y="1472009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68BE04EB-231B-9A44-9D2F-E7A952970224}"/>
                </a:ext>
              </a:extLst>
            </p:cNvPr>
            <p:cNvSpPr txBox="1"/>
            <p:nvPr/>
          </p:nvSpPr>
          <p:spPr>
            <a:xfrm>
              <a:off x="7686913" y="1677279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دراسة الجدوى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98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BD36-4C80-4446-9A80-83CDA9831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420" y="274320"/>
            <a:ext cx="8930640" cy="49244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2800" dirty="0"/>
              <a:t>أجزاء تقرير مرحلة دراسة الجدوى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18E33A-FB3A-BF4E-92AB-79EF750B7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48141"/>
              </p:ext>
            </p:extLst>
          </p:nvPr>
        </p:nvGraphicFramePr>
        <p:xfrm>
          <a:off x="3451860" y="1394461"/>
          <a:ext cx="4560570" cy="5189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0570">
                  <a:extLst>
                    <a:ext uri="{9D8B030D-6E8A-4147-A177-3AD203B41FA5}">
                      <a16:colId xmlns:a16="http://schemas.microsoft.com/office/drawing/2014/main" val="4018709912"/>
                    </a:ext>
                  </a:extLst>
                </a:gridCol>
              </a:tblGrid>
              <a:tr h="74131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/>
                        <a:t>١. المقدمة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80172759"/>
                  </a:ext>
                </a:extLst>
              </a:tr>
              <a:tr h="74131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/>
                        <a:t>٢. التعريف بحدود و منظور المشروع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598999"/>
                  </a:ext>
                </a:extLst>
              </a:tr>
              <a:tr h="74131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/>
                        <a:t>٣. متطلبات النظام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386480"/>
                  </a:ext>
                </a:extLst>
              </a:tr>
              <a:tr h="74131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/>
                        <a:t>٤. الحلول البديلة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9920800"/>
                  </a:ext>
                </a:extLst>
              </a:tr>
              <a:tr h="74131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/>
                        <a:t>٥. التوضيحات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080302"/>
                  </a:ext>
                </a:extLst>
              </a:tr>
              <a:tr h="74131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/>
                        <a:t>٦. خطة المشروع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044773"/>
                  </a:ext>
                </a:extLst>
              </a:tr>
              <a:tr h="74131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٧</a:t>
                      </a:r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. خلاصة التقرير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633856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AE1C3D6-790D-A442-B819-D417E02826F4}"/>
              </a:ext>
            </a:extLst>
          </p:cNvPr>
          <p:cNvGrpSpPr/>
          <p:nvPr/>
        </p:nvGrpSpPr>
        <p:grpSpPr>
          <a:xfrm>
            <a:off x="225761" y="215153"/>
            <a:ext cx="1831639" cy="1401670"/>
            <a:chOff x="7418676" y="1472009"/>
            <a:chExt cx="1831639" cy="14016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3D4A1A-4AEE-6749-A789-45DD66AD62F0}"/>
                </a:ext>
              </a:extLst>
            </p:cNvPr>
            <p:cNvSpPr/>
            <p:nvPr/>
          </p:nvSpPr>
          <p:spPr>
            <a:xfrm>
              <a:off x="7418676" y="1472009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BB59B2AC-C161-2548-8E26-B26A6F0BEC0A}"/>
                </a:ext>
              </a:extLst>
            </p:cNvPr>
            <p:cNvSpPr txBox="1"/>
            <p:nvPr/>
          </p:nvSpPr>
          <p:spPr>
            <a:xfrm>
              <a:off x="7686913" y="1677279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دراسة الجدوى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14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DFAD-DD55-AD44-9C52-67792C75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١. المقدمة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D5D4A-6D79-4C44-A0E7-B050559C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r" rtl="1"/>
            <a:r>
              <a:rPr lang="ar-SA" dirty="0"/>
              <a:t>-نظرة اجمالية لمشروع نظام المعلومات  </a:t>
            </a:r>
          </a:p>
          <a:p>
            <a:pPr marL="0" algn="r" rtl="1"/>
            <a:r>
              <a:rPr lang="ar-SA" dirty="0"/>
              <a:t>-قائمة بالمصطلحات التي سيتم استخدامها في التقرير و تعريفاتها</a:t>
            </a:r>
          </a:p>
          <a:p>
            <a:pPr marL="0" algn="r" rtl="1"/>
            <a:r>
              <a:rPr lang="ar-SA" dirty="0"/>
              <a:t>-تعريف دقيق </a:t>
            </a:r>
            <a:r>
              <a:rPr lang="ar-SA" dirty="0" err="1"/>
              <a:t>للمشكله</a:t>
            </a:r>
            <a:r>
              <a:rPr lang="ar-SA" dirty="0"/>
              <a:t> الحالية في النظام</a:t>
            </a:r>
            <a:endParaRPr lang="en-US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486EAE-8682-7348-BBE4-E678A23846BA}"/>
              </a:ext>
            </a:extLst>
          </p:cNvPr>
          <p:cNvGrpSpPr/>
          <p:nvPr/>
        </p:nvGrpSpPr>
        <p:grpSpPr>
          <a:xfrm>
            <a:off x="225761" y="215153"/>
            <a:ext cx="1831639" cy="1401670"/>
            <a:chOff x="7418676" y="1472009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BA939D-433D-1146-99C8-FE216F2D5C0D}"/>
                </a:ext>
              </a:extLst>
            </p:cNvPr>
            <p:cNvSpPr/>
            <p:nvPr/>
          </p:nvSpPr>
          <p:spPr>
            <a:xfrm>
              <a:off x="7418676" y="1472009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4E45FBDC-AF16-1143-AE0D-E17EA037C5DC}"/>
                </a:ext>
              </a:extLst>
            </p:cNvPr>
            <p:cNvSpPr txBox="1"/>
            <p:nvPr/>
          </p:nvSpPr>
          <p:spPr>
            <a:xfrm>
              <a:off x="7686913" y="1677279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دراسة الجدوى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03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3A71-4D62-D849-915F-CBF924D0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٢. التعريف بحدود و منظور المشروع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B771-5A0C-AB49-B655-568DB29EE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الوصف الدقيق لنظام المعلومات ،، كيف أصف النظام؟؟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 رسوم توضيحية عن كيفيه تدفق البيانات داخل النظام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نوعين من الرسوم التوضيحية:</a:t>
            </a:r>
          </a:p>
          <a:p>
            <a:pPr marL="514350" indent="-51435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ar-SA" dirty="0"/>
              <a:t>رسم توضيحي لتدفق/انسياب البيانات</a:t>
            </a:r>
          </a:p>
          <a:p>
            <a:pPr marL="514350" indent="-51435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AutoNum type="arabicPeriod"/>
            </a:pPr>
            <a:endParaRPr lang="ar-SA" dirty="0"/>
          </a:p>
          <a:p>
            <a:pPr marL="514350" indent="-51435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AutoNum type="arabicPeriod"/>
            </a:pPr>
            <a:endParaRPr lang="ar-SA" dirty="0"/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8D15F-A729-2A49-98AB-2DCC738C8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3017520"/>
            <a:ext cx="5844540" cy="37317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07B9ACB-E296-D143-8D67-5647241F5147}"/>
              </a:ext>
            </a:extLst>
          </p:cNvPr>
          <p:cNvGrpSpPr/>
          <p:nvPr/>
        </p:nvGrpSpPr>
        <p:grpSpPr>
          <a:xfrm>
            <a:off x="225761" y="215153"/>
            <a:ext cx="1831639" cy="1401670"/>
            <a:chOff x="7418676" y="1472009"/>
            <a:chExt cx="1831639" cy="14016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5ECBCEA-6687-CA45-9FDD-92877681560B}"/>
                </a:ext>
              </a:extLst>
            </p:cNvPr>
            <p:cNvSpPr/>
            <p:nvPr/>
          </p:nvSpPr>
          <p:spPr>
            <a:xfrm>
              <a:off x="7418676" y="1472009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AA5DAAFC-2F9C-C746-9195-72484274E0B0}"/>
                </a:ext>
              </a:extLst>
            </p:cNvPr>
            <p:cNvSpPr txBox="1"/>
            <p:nvPr/>
          </p:nvSpPr>
          <p:spPr>
            <a:xfrm>
              <a:off x="7686913" y="1677279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دراسة الجدوى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3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ADAA8-DA8C-5F4D-9A2C-72CD1D7A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185"/>
            <a:ext cx="10515600" cy="4351338"/>
          </a:xfrm>
        </p:spPr>
        <p:txBody>
          <a:bodyPr/>
          <a:lstStyle/>
          <a:p>
            <a:pPr algn="r" rtl="1"/>
            <a:r>
              <a:rPr lang="ar-SA" dirty="0"/>
              <a:t>رسم توضيحي </a:t>
            </a:r>
            <a:r>
              <a:rPr lang="ar-SA" dirty="0" err="1"/>
              <a:t>للعلاقه</a:t>
            </a:r>
            <a:r>
              <a:rPr lang="ar-SA" dirty="0"/>
              <a:t> بين كينونات النظام (اللاعبين الرئيسين في النظام) </a:t>
            </a:r>
            <a:endParaRPr lang="en-US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958F7-CB15-4C4D-A648-95C5FDBF8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930" y="1520189"/>
            <a:ext cx="8084140" cy="45866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490053B-A2C8-B54E-BF6F-52F816CC3171}"/>
              </a:ext>
            </a:extLst>
          </p:cNvPr>
          <p:cNvGrpSpPr/>
          <p:nvPr/>
        </p:nvGrpSpPr>
        <p:grpSpPr>
          <a:xfrm>
            <a:off x="225761" y="215153"/>
            <a:ext cx="1831639" cy="1401670"/>
            <a:chOff x="7418676" y="1472009"/>
            <a:chExt cx="1831639" cy="14016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1A6F89D-9BA4-8140-9724-28276713AA24}"/>
                </a:ext>
              </a:extLst>
            </p:cNvPr>
            <p:cNvSpPr/>
            <p:nvPr/>
          </p:nvSpPr>
          <p:spPr>
            <a:xfrm>
              <a:off x="7418676" y="1472009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4D8627BF-2D0A-9A4D-A4F3-88AF5F2B0AC8}"/>
                </a:ext>
              </a:extLst>
            </p:cNvPr>
            <p:cNvSpPr txBox="1"/>
            <p:nvPr/>
          </p:nvSpPr>
          <p:spPr>
            <a:xfrm>
              <a:off x="7686913" y="1677279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دراسة الجدوى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26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7330-E7B3-E143-9572-B68D5B2B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٣. متطلبات النظام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9A10-32B0-C242-968F-7D8B26EE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295"/>
            <a:ext cx="10515600" cy="4351338"/>
          </a:xfrm>
        </p:spPr>
        <p:txBody>
          <a:bodyPr/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عند تحديد متطلبات النظام ، يجب اعتبار النقاط التالية: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١. يجب على نظام المعلومات الجديد ان يعمل </a:t>
            </a:r>
            <a:r>
              <a:rPr lang="ar-SA" b="1" dirty="0">
                <a:solidFill>
                  <a:srgbClr val="FF0000"/>
                </a:solidFill>
              </a:rPr>
              <a:t>كل وظائف </a:t>
            </a:r>
            <a:r>
              <a:rPr lang="ar-SA" dirty="0"/>
              <a:t>النظام القديم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٢. حل </a:t>
            </a:r>
            <a:r>
              <a:rPr lang="ar-SA" b="1" dirty="0">
                <a:solidFill>
                  <a:srgbClr val="FF0000"/>
                </a:solidFill>
              </a:rPr>
              <a:t>لكل مشاكل </a:t>
            </a:r>
            <a:r>
              <a:rPr lang="ar-SA" dirty="0"/>
              <a:t>النظام القديم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٣. اعتبار </a:t>
            </a:r>
            <a:r>
              <a:rPr lang="ar-SA" b="1" dirty="0">
                <a:solidFill>
                  <a:srgbClr val="FF0000"/>
                </a:solidFill>
              </a:rPr>
              <a:t>كل المتطلبات </a:t>
            </a:r>
            <a:r>
              <a:rPr lang="ar-SA" dirty="0"/>
              <a:t>الجديدة للمنظمة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٤. ذكر </a:t>
            </a:r>
            <a:r>
              <a:rPr lang="ar-SA" b="1" dirty="0">
                <a:solidFill>
                  <a:srgbClr val="FF0000"/>
                </a:solidFill>
              </a:rPr>
              <a:t>كل محددات </a:t>
            </a:r>
            <a:r>
              <a:rPr lang="ar-SA" dirty="0"/>
              <a:t>تطوير النظام الجديد (هل سنستخدم نفس تكنولوجيا المعلومات </a:t>
            </a:r>
            <a:r>
              <a:rPr lang="ar-SA" dirty="0" err="1"/>
              <a:t>الحاليه</a:t>
            </a:r>
            <a:r>
              <a:rPr lang="ar-SA" dirty="0"/>
              <a:t> في المنظمة؟)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D125AB-39B0-6249-9757-0D9B3E130AA9}"/>
              </a:ext>
            </a:extLst>
          </p:cNvPr>
          <p:cNvGrpSpPr/>
          <p:nvPr/>
        </p:nvGrpSpPr>
        <p:grpSpPr>
          <a:xfrm>
            <a:off x="225761" y="215153"/>
            <a:ext cx="1831639" cy="1401670"/>
            <a:chOff x="7418676" y="1472009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DAFB955-4880-7341-B21D-2E2BCA0DCF2B}"/>
                </a:ext>
              </a:extLst>
            </p:cNvPr>
            <p:cNvSpPr/>
            <p:nvPr/>
          </p:nvSpPr>
          <p:spPr>
            <a:xfrm>
              <a:off x="7418676" y="1472009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10E66D91-60D8-CC48-9298-48EFE9D4DEB5}"/>
                </a:ext>
              </a:extLst>
            </p:cNvPr>
            <p:cNvSpPr txBox="1"/>
            <p:nvPr/>
          </p:nvSpPr>
          <p:spPr>
            <a:xfrm>
              <a:off x="7686913" y="1677279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tx1"/>
                  </a:solidFill>
                </a:rPr>
                <a:t>دراسة الجدوى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27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9417</TotalTime>
  <Words>936</Words>
  <Application>Microsoft Macintosh PowerPoint</Application>
  <PresentationFormat>Widescreen</PresentationFormat>
  <Paragraphs>192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مبادئ نظم المعلومات الإدارية  د. آلاء بارفعه</vt:lpstr>
      <vt:lpstr>محاور المحاضرة </vt:lpstr>
      <vt:lpstr>مراحل دورة حياة النظام </vt:lpstr>
      <vt:lpstr>دراسة الجدوى</vt:lpstr>
      <vt:lpstr>أجزاء تقرير مرحلة دراسة الجدوى</vt:lpstr>
      <vt:lpstr>١. المقدمة</vt:lpstr>
      <vt:lpstr>٢. التعريف بحدود و منظور المشروع</vt:lpstr>
      <vt:lpstr>PowerPoint Presentation</vt:lpstr>
      <vt:lpstr>٣. متطلبات النظام  </vt:lpstr>
      <vt:lpstr>٤. الحلول البديلة</vt:lpstr>
      <vt:lpstr>٥. . التوضيحات</vt:lpstr>
      <vt:lpstr>٦. خطة المشروع</vt:lpstr>
      <vt:lpstr>٧ . خلاصة التقرير </vt:lpstr>
      <vt:lpstr>البطاقة التعريفية لمرحلة ٢ </vt:lpstr>
      <vt:lpstr>٣. تحليل النظام</vt:lpstr>
      <vt:lpstr>أساليب لرسم صورة النظام </vt:lpstr>
      <vt:lpstr>PowerPoint Presentation</vt:lpstr>
      <vt:lpstr>مرفقات الرسم التوضيحي التفصيلي </vt:lpstr>
      <vt:lpstr>البطاقة التعريفية لمرحلة ٣ </vt:lpstr>
      <vt:lpstr>٤. تصميم النظام</vt:lpstr>
      <vt:lpstr>أنواع بدائل الحلول</vt:lpstr>
      <vt:lpstr>الفرق بين تصميم النظام بلغات البرمجة أو بالأنظمة الجاهزة</vt:lpstr>
      <vt:lpstr>النماذج المتبعة لبناء نظم المعلومات</vt:lpstr>
      <vt:lpstr>البطاقة التعريفية لمرحلة ٤ </vt:lpstr>
      <vt:lpstr>٥. صيانة النظام</vt:lpstr>
      <vt:lpstr>البطاقة التعريفية لمرحلة ٥ </vt:lpstr>
      <vt:lpstr>استفسارات؟؟!!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مبادئ نظم المعلومات الإدارية  د. آلاء بارفعه</dc:title>
  <dc:creator>Allaa Omar Matouq Barefah</dc:creator>
  <cp:lastModifiedBy>Allaa Omar Matouq Barefah</cp:lastModifiedBy>
  <cp:revision>34</cp:revision>
  <dcterms:created xsi:type="dcterms:W3CDTF">2019-09-16T19:42:54Z</dcterms:created>
  <dcterms:modified xsi:type="dcterms:W3CDTF">2019-10-16T12:25:01Z</dcterms:modified>
</cp:coreProperties>
</file>