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sldIdLst>
    <p:sldId id="275" r:id="rId2"/>
    <p:sldId id="288" r:id="rId3"/>
    <p:sldId id="290" r:id="rId4"/>
    <p:sldId id="291" r:id="rId5"/>
    <p:sldId id="292" r:id="rId6"/>
    <p:sldId id="293" r:id="rId7"/>
    <p:sldId id="294" r:id="rId8"/>
    <p:sldId id="29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A9D18E"/>
    <a:srgbClr val="8FAADC"/>
    <a:srgbClr val="F4B183"/>
    <a:srgbClr val="70AD47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213784" y="2276475"/>
            <a:ext cx="11675533" cy="2952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8000" kern="0" dirty="0" smtClean="0">
                <a:solidFill>
                  <a:srgbClr val="002060"/>
                </a:solidFill>
              </a:rPr>
              <a:t>الدعوةُ الجَهْرِية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ar-BH" altLang="en-US" sz="4000" kern="0" dirty="0" smtClean="0">
                <a:solidFill>
                  <a:srgbClr val="002060"/>
                </a:solidFill>
              </a:rPr>
              <a:t/>
            </a:r>
            <a:br>
              <a:rPr lang="ar-BH" altLang="en-US" sz="4000" kern="0" dirty="0" smtClean="0">
                <a:solidFill>
                  <a:srgbClr val="002060"/>
                </a:solidFill>
              </a:rPr>
            </a:br>
            <a:r>
              <a:rPr lang="ar-BH" sz="2800" kern="0" dirty="0" smtClean="0">
                <a:solidFill>
                  <a:srgbClr val="0067B4"/>
                </a:solidFill>
              </a:rPr>
              <a:t>التربية الإسلامية</a:t>
            </a:r>
            <a:r>
              <a:rPr lang="ar-SA" sz="2800" kern="0" dirty="0" smtClean="0">
                <a:solidFill>
                  <a:srgbClr val="0067B4"/>
                </a:solidFill>
              </a:rPr>
              <a:t/>
            </a:r>
            <a:br>
              <a:rPr lang="ar-SA" sz="2800" kern="0" dirty="0" smtClean="0">
                <a:solidFill>
                  <a:srgbClr val="0067B4"/>
                </a:solidFill>
              </a:rPr>
            </a:br>
            <a:r>
              <a:rPr lang="ar-SA" sz="2800" kern="0" dirty="0" smtClean="0">
                <a:solidFill>
                  <a:srgbClr val="0067B4"/>
                </a:solidFill>
              </a:rPr>
              <a:t>الصف </a:t>
            </a:r>
            <a:r>
              <a:rPr lang="ar-BH" sz="2800" kern="0" dirty="0" smtClean="0">
                <a:solidFill>
                  <a:srgbClr val="0067B4"/>
                </a:solidFill>
              </a:rPr>
              <a:t>الثاني الابتدائي</a:t>
            </a:r>
            <a:endParaRPr lang="en-US" altLang="en-US" sz="60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7785" y="476250"/>
            <a:ext cx="11485033" cy="5443538"/>
            <a:chOff x="350838" y="212693"/>
            <a:chExt cx="8613650" cy="5443570"/>
          </a:xfrm>
        </p:grpSpPr>
        <p:pic>
          <p:nvPicPr>
            <p:cNvPr id="410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61" t="28564" r="21191" b="39641"/>
            <a:stretch>
              <a:fillRect/>
            </a:stretch>
          </p:blipFill>
          <p:spPr bwMode="auto">
            <a:xfrm>
              <a:off x="6105690" y="2482208"/>
              <a:ext cx="2858798" cy="3035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CFFFF"/>
                </a:clrFrom>
                <a:clrTo>
                  <a:srgbClr val="FC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5" t="3337" r="6212" b="11368"/>
            <a:stretch>
              <a:fillRect/>
            </a:stretch>
          </p:blipFill>
          <p:spPr bwMode="auto">
            <a:xfrm>
              <a:off x="350838" y="4224338"/>
              <a:ext cx="7319962" cy="143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9" t="52698" r="32959" b="3287"/>
            <a:stretch>
              <a:fillRect/>
            </a:stretch>
          </p:blipFill>
          <p:spPr bwMode="auto">
            <a:xfrm>
              <a:off x="1007095" y="212693"/>
              <a:ext cx="4645025" cy="407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3" b="11357"/>
          <a:stretch>
            <a:fillRect/>
          </a:stretch>
        </p:blipFill>
        <p:spPr bwMode="auto">
          <a:xfrm>
            <a:off x="10128251" y="0"/>
            <a:ext cx="1729316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22" y="182880"/>
            <a:ext cx="10297957" cy="6155545"/>
          </a:xfrm>
          <a:prstGeom prst="rect">
            <a:avLst/>
          </a:prstGeom>
        </p:spPr>
      </p:pic>
      <p:sp>
        <p:nvSpPr>
          <p:cNvPr id="7" name="Explosion 2 6"/>
          <p:cNvSpPr>
            <a:spLocks noChangeArrowheads="1"/>
          </p:cNvSpPr>
          <p:nvPr/>
        </p:nvSpPr>
        <p:spPr bwMode="auto">
          <a:xfrm>
            <a:off x="30058" y="205741"/>
            <a:ext cx="2713142" cy="2308860"/>
          </a:xfrm>
          <a:prstGeom prst="irregularSeal2">
            <a:avLst/>
          </a:prstGeom>
          <a:solidFill>
            <a:srgbClr val="D1F3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BH" sz="2800" b="1" dirty="0"/>
              <a:t>دار هذا الحوار</a:t>
            </a:r>
          </a:p>
          <a:p>
            <a:pPr algn="ctr"/>
            <a:r>
              <a:rPr lang="ar-BH" sz="2800" b="1" dirty="0"/>
              <a:t>بين مريم</a:t>
            </a:r>
          </a:p>
          <a:p>
            <a:pPr algn="ctr"/>
            <a:r>
              <a:rPr lang="ar-BH" sz="2800" b="1" dirty="0"/>
              <a:t> ووالدها</a:t>
            </a:r>
            <a:endParaRPr lang="en-US" sz="2800" b="1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21498" y="2529841"/>
            <a:ext cx="2427392" cy="2227262"/>
            <a:chOff x="5502692" y="897814"/>
            <a:chExt cx="3210784" cy="3105799"/>
          </a:xfrm>
        </p:grpSpPr>
        <p:pic>
          <p:nvPicPr>
            <p:cNvPr id="6158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5502692" y="897814"/>
              <a:ext cx="784107" cy="310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15" t="37386" r="19923" b="8461"/>
            <a:stretch>
              <a:fillRect/>
            </a:stretch>
          </p:blipFill>
          <p:spPr bwMode="auto">
            <a:xfrm>
              <a:off x="6228184" y="908720"/>
              <a:ext cx="2485292" cy="3094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32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وار مريم ووالدها 663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3598" y="850583"/>
            <a:ext cx="3979333" cy="10144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ar-SA" sz="6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6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اليوم </a:t>
            </a:r>
            <a:endParaRPr lang="en-US" sz="60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3933" y="2428876"/>
            <a:ext cx="1187026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rtl="1" eaLnBrk="1" hangingPunct="1">
              <a:buFont typeface="Arial" charset="0"/>
              <a:buChar char="•"/>
            </a:pPr>
            <a:r>
              <a:rPr lang="ar-BH" sz="4800" b="1" dirty="0">
                <a:solidFill>
                  <a:srgbClr val="002060"/>
                </a:solidFill>
              </a:rPr>
              <a:t> </a:t>
            </a:r>
            <a:r>
              <a:rPr lang="ar-BH" sz="4800" b="1" dirty="0" smtClean="0">
                <a:solidFill>
                  <a:srgbClr val="002060"/>
                </a:solidFill>
              </a:rPr>
              <a:t>الطريقةَ </a:t>
            </a:r>
            <a:r>
              <a:rPr lang="ar-BH" sz="4800" b="1" dirty="0">
                <a:solidFill>
                  <a:srgbClr val="002060"/>
                </a:solidFill>
              </a:rPr>
              <a:t>التي جهر بها </a:t>
            </a:r>
            <a:r>
              <a:rPr lang="ar-BH" sz="4800" b="1" dirty="0" smtClean="0">
                <a:solidFill>
                  <a:srgbClr val="002060"/>
                </a:solidFill>
              </a:rPr>
              <a:t>النبيُ </a:t>
            </a:r>
            <a:r>
              <a:rPr lang="ar-BH" sz="4800" b="1" dirty="0">
                <a:solidFill>
                  <a:srgbClr val="002060"/>
                </a:solidFill>
              </a:rPr>
              <a:t>عليه الصلاة والسلام بالدعوة الإسلامية</a:t>
            </a:r>
            <a:r>
              <a:rPr lang="ar-SA" sz="4800" b="1" dirty="0">
                <a:solidFill>
                  <a:srgbClr val="002060"/>
                </a:solidFill>
              </a:rPr>
              <a:t>.</a:t>
            </a:r>
            <a:endParaRPr lang="ar-BH" sz="4800" b="1" dirty="0">
              <a:solidFill>
                <a:srgbClr val="002060"/>
              </a:solidFill>
            </a:endParaRPr>
          </a:p>
          <a:p>
            <a:pPr algn="r" rtl="1" eaLnBrk="1" hangingPunct="1">
              <a:buFont typeface="Arial" charset="0"/>
              <a:buChar char="•"/>
            </a:pPr>
            <a:r>
              <a:rPr lang="ar-BH" sz="4800" b="1" dirty="0">
                <a:solidFill>
                  <a:srgbClr val="002060"/>
                </a:solidFill>
              </a:rPr>
              <a:t> </a:t>
            </a:r>
            <a:r>
              <a:rPr lang="ar-BH" sz="4800" b="1" dirty="0" smtClean="0">
                <a:solidFill>
                  <a:srgbClr val="002060"/>
                </a:solidFill>
              </a:rPr>
              <a:t>موقفَ </a:t>
            </a:r>
            <a:r>
              <a:rPr lang="ar-BH" sz="4800" b="1" dirty="0">
                <a:solidFill>
                  <a:srgbClr val="002060"/>
                </a:solidFill>
              </a:rPr>
              <a:t>مشركي قريش من </a:t>
            </a:r>
            <a:r>
              <a:rPr lang="ar-BH" sz="4800" b="1" dirty="0" smtClean="0">
                <a:solidFill>
                  <a:srgbClr val="002060"/>
                </a:solidFill>
              </a:rPr>
              <a:t>جهرِ النبيِ </a:t>
            </a:r>
            <a:r>
              <a:rPr lang="ar-BH" sz="4800" b="1" dirty="0">
                <a:solidFill>
                  <a:srgbClr val="002060"/>
                </a:solidFill>
              </a:rPr>
              <a:t>عليه الصلاة والسلام بالدعوة.</a:t>
            </a:r>
          </a:p>
        </p:txBody>
      </p:sp>
    </p:spTree>
    <p:extLst>
      <p:ext uri="{BB962C8B-B14F-4D97-AF65-F5344CB8AC3E}">
        <p14:creationId xmlns:p14="http://schemas.microsoft.com/office/powerpoint/2010/main" val="30159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6538384" y="1493839"/>
            <a:ext cx="2097616" cy="1570037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70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ar-BH" sz="4400" b="1"/>
              <a:t>اِسْتَجاب</a:t>
            </a:r>
            <a:endParaRPr lang="en-US" sz="4800" b="1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657601" y="1470026"/>
            <a:ext cx="1928284" cy="1558925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70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ar-BH" sz="4400" b="1" dirty="0"/>
              <a:t>مُسْلِم</a:t>
            </a:r>
            <a:endParaRPr lang="en-US" sz="4800" b="1" dirty="0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675218" y="1815149"/>
            <a:ext cx="1926167" cy="1557337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70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ar-BH" sz="4000" b="1"/>
              <a:t>مُرْتَفع</a:t>
            </a:r>
            <a:endParaRPr lang="en-US" sz="3600" b="1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370485" y="120651"/>
            <a:ext cx="2533649" cy="1508125"/>
            <a:chOff x="5744180" y="1231804"/>
            <a:chExt cx="2881685" cy="1852990"/>
          </a:xfrm>
        </p:grpSpPr>
        <p:grpSp>
          <p:nvGrpSpPr>
            <p:cNvPr id="8211" name="Group 4"/>
            <p:cNvGrpSpPr>
              <a:grpSpLocks/>
            </p:cNvGrpSpPr>
            <p:nvPr/>
          </p:nvGrpSpPr>
          <p:grpSpPr bwMode="auto">
            <a:xfrm>
              <a:off x="5744180" y="1469119"/>
              <a:ext cx="2881685" cy="1615675"/>
              <a:chOff x="4355976" y="1453285"/>
              <a:chExt cx="2881685" cy="1615675"/>
            </a:xfrm>
          </p:grpSpPr>
          <p:pic>
            <p:nvPicPr>
              <p:cNvPr id="821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>
                <a:fillRect/>
              </a:stretch>
            </p:blipFill>
            <p:spPr bwMode="auto">
              <a:xfrm>
                <a:off x="5317819" y="1746185"/>
                <a:ext cx="1919842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1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0" t="-163" r="47169" b="87964"/>
              <a:stretch>
                <a:fillRect/>
              </a:stretch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1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9" b="90887"/>
              <a:stretch>
                <a:fillRect/>
              </a:stretch>
            </p:blipFill>
            <p:spPr bwMode="auto">
              <a:xfrm>
                <a:off x="5208417" y="1773610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1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>
                <a:fillRect/>
              </a:stretch>
            </p:blipFill>
            <p:spPr bwMode="auto">
              <a:xfrm>
                <a:off x="5214482" y="1554728"/>
                <a:ext cx="154896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5758625" y="1231804"/>
              <a:ext cx="794450" cy="7548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BH" sz="4400" b="1" dirty="0">
                  <a:solidFill>
                    <a:srgbClr val="002060"/>
                  </a:solidFill>
                </a:rPr>
                <a:t>1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23567" y="4224339"/>
            <a:ext cx="1928284" cy="1558925"/>
          </a:xfrm>
          <a:prstGeom prst="ellipse">
            <a:avLst/>
          </a:prstGeom>
          <a:solidFill>
            <a:srgbClr val="FF962D"/>
          </a:solidFill>
          <a:ln w="9525" algn="ctr">
            <a:solidFill>
              <a:srgbClr val="0070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ar-BH" sz="4400" b="1"/>
              <a:t>كافر</a:t>
            </a:r>
            <a:endParaRPr lang="en-US" sz="4800" b="1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3484034" y="4391026"/>
            <a:ext cx="1926167" cy="1558925"/>
          </a:xfrm>
          <a:prstGeom prst="ellipse">
            <a:avLst/>
          </a:prstGeom>
          <a:solidFill>
            <a:srgbClr val="FF962D"/>
          </a:solidFill>
          <a:ln w="9525" algn="ctr">
            <a:solidFill>
              <a:srgbClr val="0070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ar-BH" sz="4000" b="1"/>
              <a:t>مُنْخَفِض</a:t>
            </a:r>
            <a:endParaRPr lang="en-US" sz="4000" b="1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20184" y="3756025"/>
            <a:ext cx="1928283" cy="1557338"/>
          </a:xfrm>
          <a:prstGeom prst="ellipse">
            <a:avLst/>
          </a:prstGeom>
          <a:solidFill>
            <a:srgbClr val="FF962D"/>
          </a:solidFill>
          <a:ln w="9525" algn="ctr">
            <a:solidFill>
              <a:srgbClr val="0070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ar-BH" sz="3600" b="1"/>
              <a:t>جَهْرًا</a:t>
            </a:r>
            <a:endParaRPr lang="en-US" sz="3600" b="1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9228667" y="3838894"/>
            <a:ext cx="1928284" cy="1558925"/>
          </a:xfrm>
          <a:prstGeom prst="ellipse">
            <a:avLst/>
          </a:prstGeom>
          <a:solidFill>
            <a:srgbClr val="FF962D"/>
          </a:solidFill>
          <a:ln w="9525" algn="ctr">
            <a:solidFill>
              <a:srgbClr val="0070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ar-BH" sz="3600" b="1"/>
              <a:t>رَفَضَ</a:t>
            </a:r>
            <a:endParaRPr lang="en-US" sz="3600" b="1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9220201" y="1886585"/>
            <a:ext cx="1926167" cy="1557338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007033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ar-BH" sz="4400" b="1"/>
              <a:t>سِرًّا</a:t>
            </a:r>
            <a:endParaRPr lang="en-US" sz="4800" b="1"/>
          </a:p>
        </p:txBody>
      </p:sp>
      <p:pic>
        <p:nvPicPr>
          <p:cNvPr id="37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9" t="7672" r="19295" b="84378"/>
          <a:stretch>
            <a:fillRect/>
          </a:stretch>
        </p:blipFill>
        <p:spPr bwMode="auto">
          <a:xfrm>
            <a:off x="615951" y="177801"/>
            <a:ext cx="835236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Straight Arrow Connector 46"/>
          <p:cNvCxnSpPr/>
          <p:nvPr/>
        </p:nvCxnSpPr>
        <p:spPr bwMode="auto">
          <a:xfrm flipH="1">
            <a:off x="1871134" y="3009900"/>
            <a:ext cx="7861300" cy="138112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>
            <a:off x="7832937" y="2766695"/>
            <a:ext cx="1919816" cy="1589088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2" idx="5"/>
          </p:cNvCxnSpPr>
          <p:nvPr/>
        </p:nvCxnSpPr>
        <p:spPr bwMode="auto">
          <a:xfrm>
            <a:off x="5302251" y="2800350"/>
            <a:ext cx="1945216" cy="192405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>
            <a:off x="2347384" y="2724151"/>
            <a:ext cx="2021416" cy="2073275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1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6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6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0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4290" y="1349758"/>
            <a:ext cx="12114889" cy="5040637"/>
            <a:chOff x="-34290" y="1349758"/>
            <a:chExt cx="12114889" cy="504063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290" y="1349758"/>
              <a:ext cx="12114889" cy="504063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2" t="2159" r="37159" b="2796"/>
            <a:stretch/>
          </p:blipFill>
          <p:spPr>
            <a:xfrm rot="16200000">
              <a:off x="9215666" y="3892428"/>
              <a:ext cx="766835" cy="3977640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26750"/>
            <a:ext cx="9784080" cy="973138"/>
            <a:chOff x="1353416" y="537987"/>
            <a:chExt cx="7682634" cy="972343"/>
          </a:xfrm>
        </p:grpSpPr>
        <p:pic>
          <p:nvPicPr>
            <p:cNvPr id="9241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50" t="70282" r="18930" b="23244"/>
            <a:stretch>
              <a:fillRect/>
            </a:stretch>
          </p:blipFill>
          <p:spPr bwMode="auto">
            <a:xfrm>
              <a:off x="1353416" y="748986"/>
              <a:ext cx="1080120" cy="71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2" t="60524" r="18930" b="30617"/>
            <a:stretch>
              <a:fillRect/>
            </a:stretch>
          </p:blipFill>
          <p:spPr bwMode="auto">
            <a:xfrm>
              <a:off x="2339752" y="537987"/>
              <a:ext cx="6696298" cy="972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8" name="Straight Arrow Connector 17"/>
          <p:cNvCxnSpPr/>
          <p:nvPr/>
        </p:nvCxnSpPr>
        <p:spPr bwMode="auto">
          <a:xfrm flipH="1">
            <a:off x="5210387" y="3054985"/>
            <a:ext cx="3748194" cy="1892301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5714560" y="2435542"/>
            <a:ext cx="2739848" cy="1238886"/>
          </a:xfrm>
          <a:prstGeom prst="straightConnector1">
            <a:avLst/>
          </a:prstGeom>
          <a:ln w="76200">
            <a:solidFill>
              <a:srgbClr val="00206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5645153" y="4001136"/>
            <a:ext cx="2641597" cy="94615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5748394" y="3054986"/>
            <a:ext cx="2789816" cy="1265554"/>
          </a:xfrm>
          <a:prstGeom prst="straightConnector1">
            <a:avLst/>
          </a:prstGeom>
          <a:ln w="76200">
            <a:solidFill>
              <a:srgbClr val="7030A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9989820" y="194058"/>
            <a:ext cx="2009078" cy="1371852"/>
            <a:chOff x="5744180" y="1338065"/>
            <a:chExt cx="2881685" cy="1746729"/>
          </a:xfrm>
        </p:grpSpPr>
        <p:grpSp>
          <p:nvGrpSpPr>
            <p:cNvPr id="9227" name="Group 4"/>
            <p:cNvGrpSpPr>
              <a:grpSpLocks/>
            </p:cNvGrpSpPr>
            <p:nvPr/>
          </p:nvGrpSpPr>
          <p:grpSpPr bwMode="auto">
            <a:xfrm>
              <a:off x="5744180" y="1469119"/>
              <a:ext cx="2881685" cy="1615675"/>
              <a:chOff x="4355976" y="1453285"/>
              <a:chExt cx="2881685" cy="1615675"/>
            </a:xfrm>
          </p:grpSpPr>
          <p:pic>
            <p:nvPicPr>
              <p:cNvPr id="922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>
                <a:fillRect/>
              </a:stretch>
            </p:blipFill>
            <p:spPr bwMode="auto">
              <a:xfrm>
                <a:off x="5317819" y="1746185"/>
                <a:ext cx="1919842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3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0" t="-163" r="47169" b="87964"/>
              <a:stretch>
                <a:fillRect/>
              </a:stretch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3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9" b="90887"/>
              <a:stretch>
                <a:fillRect/>
              </a:stretch>
            </p:blipFill>
            <p:spPr bwMode="auto">
              <a:xfrm>
                <a:off x="5208417" y="1773610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3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>
                <a:fillRect/>
              </a:stretch>
            </p:blipFill>
            <p:spPr bwMode="auto">
              <a:xfrm>
                <a:off x="5214482" y="1554728"/>
                <a:ext cx="154896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5757506" y="1338065"/>
              <a:ext cx="796210" cy="7557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BH" sz="4400" b="1" dirty="0">
                  <a:solidFill>
                    <a:srgbClr val="002060"/>
                  </a:solidFill>
                </a:rPr>
                <a:t>2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9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370485" y="120651"/>
            <a:ext cx="2533649" cy="1508125"/>
            <a:chOff x="5744180" y="1231804"/>
            <a:chExt cx="2881685" cy="1852990"/>
          </a:xfrm>
        </p:grpSpPr>
        <p:grpSp>
          <p:nvGrpSpPr>
            <p:cNvPr id="10250" name="Group 4"/>
            <p:cNvGrpSpPr>
              <a:grpSpLocks/>
            </p:cNvGrpSpPr>
            <p:nvPr/>
          </p:nvGrpSpPr>
          <p:grpSpPr bwMode="auto">
            <a:xfrm>
              <a:off x="5744180" y="1469119"/>
              <a:ext cx="2881685" cy="1615675"/>
              <a:chOff x="4355976" y="1453285"/>
              <a:chExt cx="2881685" cy="1615675"/>
            </a:xfrm>
          </p:grpSpPr>
          <p:pic>
            <p:nvPicPr>
              <p:cNvPr id="1025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>
                <a:fillRect/>
              </a:stretch>
            </p:blipFill>
            <p:spPr bwMode="auto">
              <a:xfrm>
                <a:off x="5317819" y="1746185"/>
                <a:ext cx="1919842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5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0" t="-163" r="47169" b="87964"/>
              <a:stretch>
                <a:fillRect/>
              </a:stretch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5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9" b="90887"/>
              <a:stretch>
                <a:fillRect/>
              </a:stretch>
            </p:blipFill>
            <p:spPr bwMode="auto">
              <a:xfrm>
                <a:off x="5208417" y="1773610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5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>
                <a:fillRect/>
              </a:stretch>
            </p:blipFill>
            <p:spPr bwMode="auto">
              <a:xfrm>
                <a:off x="5214482" y="1554728"/>
                <a:ext cx="154896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5758625" y="1231804"/>
              <a:ext cx="794450" cy="7548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BH" sz="4400" b="1" dirty="0">
                  <a:solidFill>
                    <a:srgbClr val="002060"/>
                  </a:solidFill>
                </a:rPr>
                <a:t>3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63751" y="1844675"/>
            <a:ext cx="9067800" cy="1296988"/>
            <a:chOff x="3324525" y="1856547"/>
            <a:chExt cx="5121787" cy="457200"/>
          </a:xfrm>
        </p:grpSpPr>
        <p:sp>
          <p:nvSpPr>
            <p:cNvPr id="10246" name="TextBox 12"/>
            <p:cNvSpPr txBox="1">
              <a:spLocks noChangeArrowheads="1"/>
            </p:cNvSpPr>
            <p:nvPr/>
          </p:nvSpPr>
          <p:spPr bwMode="auto">
            <a:xfrm>
              <a:off x="7726635" y="1983800"/>
              <a:ext cx="719677" cy="271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rtl="1"/>
              <a:r>
                <a:rPr lang="ar-BH" sz="4400" b="1">
                  <a:solidFill>
                    <a:srgbClr val="0037A4"/>
                  </a:solidFill>
                </a:rPr>
                <a:t>أُذكر</a:t>
              </a:r>
              <a:endParaRPr lang="en-US" sz="4400" b="1">
                <a:solidFill>
                  <a:srgbClr val="0037A4"/>
                </a:solidFill>
              </a:endParaRPr>
            </a:p>
          </p:txBody>
        </p:sp>
        <p:pic>
          <p:nvPicPr>
            <p:cNvPr id="1024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63" t="19949" r="26842" b="72050"/>
            <a:stretch>
              <a:fillRect/>
            </a:stretch>
          </p:blipFill>
          <p:spPr bwMode="auto">
            <a:xfrm>
              <a:off x="3324525" y="1856547"/>
              <a:ext cx="4490391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41852" r="58807" b="50926"/>
          <a:stretch>
            <a:fillRect/>
          </a:stretch>
        </p:blipFill>
        <p:spPr bwMode="auto">
          <a:xfrm>
            <a:off x="624418" y="3397250"/>
            <a:ext cx="10892367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6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‏فاصد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5360" y="908720"/>
            <a:ext cx="11713301" cy="5112568"/>
            <a:chOff x="335360" y="908720"/>
            <a:chExt cx="11713301" cy="5112568"/>
          </a:xfrm>
        </p:grpSpPr>
        <p:sp>
          <p:nvSpPr>
            <p:cNvPr id="2" name="Cloud Callout 1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63552" y="2060848"/>
              <a:ext cx="82569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BH" sz="9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بالنجاح والتوفيق</a:t>
              </a:r>
              <a:endParaRPr lang="en-US" sz="90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422</TotalTime>
  <Words>52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Arabic Typesetting</vt:lpstr>
      <vt:lpstr>Arial</vt:lpstr>
      <vt:lpstr>Calibri</vt:lpstr>
      <vt:lpstr>Calibri Light</vt:lpstr>
      <vt:lpstr>Times New Roman</vt:lpstr>
      <vt:lpstr>درس الحوار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Faheema Abdulla Ahmed Haji</cp:lastModifiedBy>
  <cp:revision>60</cp:revision>
  <dcterms:created xsi:type="dcterms:W3CDTF">2020-03-04T10:47:58Z</dcterms:created>
  <dcterms:modified xsi:type="dcterms:W3CDTF">2020-03-26T12:17:13Z</dcterms:modified>
</cp:coreProperties>
</file>