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67"/>
  </p:notesMasterIdLst>
  <p:sldIdLst>
    <p:sldId id="316" r:id="rId2"/>
    <p:sldId id="339" r:id="rId3"/>
    <p:sldId id="376" r:id="rId4"/>
    <p:sldId id="324" r:id="rId5"/>
    <p:sldId id="394" r:id="rId6"/>
    <p:sldId id="355" r:id="rId7"/>
    <p:sldId id="317" r:id="rId8"/>
    <p:sldId id="327" r:id="rId9"/>
    <p:sldId id="329" r:id="rId10"/>
    <p:sldId id="328" r:id="rId11"/>
    <p:sldId id="289" r:id="rId12"/>
    <p:sldId id="496" r:id="rId13"/>
    <p:sldId id="497" r:id="rId14"/>
    <p:sldId id="295" r:id="rId15"/>
    <p:sldId id="507" r:id="rId16"/>
    <p:sldId id="508" r:id="rId17"/>
    <p:sldId id="381" r:id="rId18"/>
    <p:sldId id="382" r:id="rId19"/>
    <p:sldId id="338" r:id="rId20"/>
    <p:sldId id="337" r:id="rId21"/>
    <p:sldId id="509" r:id="rId22"/>
    <p:sldId id="510" r:id="rId23"/>
    <p:sldId id="300" r:id="rId24"/>
    <p:sldId id="445" r:id="rId25"/>
    <p:sldId id="444" r:id="rId26"/>
    <p:sldId id="301" r:id="rId27"/>
    <p:sldId id="454" r:id="rId28"/>
    <p:sldId id="449" r:id="rId29"/>
    <p:sldId id="446" r:id="rId30"/>
    <p:sldId id="447" r:id="rId31"/>
    <p:sldId id="473" r:id="rId32"/>
    <p:sldId id="476" r:id="rId33"/>
    <p:sldId id="474" r:id="rId34"/>
    <p:sldId id="504" r:id="rId35"/>
    <p:sldId id="477" r:id="rId36"/>
    <p:sldId id="452" r:id="rId37"/>
    <p:sldId id="453" r:id="rId38"/>
    <p:sldId id="395" r:id="rId39"/>
    <p:sldId id="448" r:id="rId40"/>
    <p:sldId id="498" r:id="rId41"/>
    <p:sldId id="499" r:id="rId42"/>
    <p:sldId id="456" r:id="rId43"/>
    <p:sldId id="482" r:id="rId44"/>
    <p:sldId id="480" r:id="rId45"/>
    <p:sldId id="505" r:id="rId46"/>
    <p:sldId id="461" r:id="rId47"/>
    <p:sldId id="462" r:id="rId48"/>
    <p:sldId id="426" r:id="rId49"/>
    <p:sldId id="443" r:id="rId50"/>
    <p:sldId id="483" r:id="rId51"/>
    <p:sldId id="485" r:id="rId52"/>
    <p:sldId id="501" r:id="rId53"/>
    <p:sldId id="503" r:id="rId54"/>
    <p:sldId id="500" r:id="rId55"/>
    <p:sldId id="486" r:id="rId56"/>
    <p:sldId id="488" r:id="rId57"/>
    <p:sldId id="489" r:id="rId58"/>
    <p:sldId id="490" r:id="rId59"/>
    <p:sldId id="491" r:id="rId60"/>
    <p:sldId id="492" r:id="rId61"/>
    <p:sldId id="493" r:id="rId62"/>
    <p:sldId id="494" r:id="rId63"/>
    <p:sldId id="495" r:id="rId64"/>
    <p:sldId id="439" r:id="rId65"/>
    <p:sldId id="440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28" autoAdjust="0"/>
  </p:normalViewPr>
  <p:slideViewPr>
    <p:cSldViewPr>
      <p:cViewPr>
        <p:scale>
          <a:sx n="66" d="100"/>
          <a:sy n="66" d="100"/>
        </p:scale>
        <p:origin x="-147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434C5-D07F-4701-8554-5087A4AB8BD9}" type="datetimeFigureOut">
              <a:rPr lang="fr-FR" smtClean="0"/>
              <a:pPr/>
              <a:t>28/02/2018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1462-6600-40B4-8FA5-ACD1CEC553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859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نشاط تقييمي للدورة السابقة من التكوين التحضيري </a:t>
            </a:r>
            <a:r>
              <a:rPr lang="ar-DZ" dirty="0" err="1" smtClean="0"/>
              <a:t>البيداغوجي</a:t>
            </a:r>
            <a:r>
              <a:rPr lang="ar-DZ" dirty="0" smtClean="0"/>
              <a:t> لمقياس التشريع المدرسي </a:t>
            </a:r>
            <a:r>
              <a:rPr lang="ar-DZ" dirty="0" err="1" smtClean="0"/>
              <a:t>باستراتيجية</a:t>
            </a:r>
            <a:r>
              <a:rPr lang="ar-DZ" dirty="0" smtClean="0"/>
              <a:t> </a:t>
            </a:r>
            <a:r>
              <a:rPr lang="fr-FR" sz="1200" dirty="0" smtClean="0">
                <a:latin typeface="Arial"/>
                <a:cs typeface="Arial"/>
              </a:rPr>
              <a:t>KWL</a:t>
            </a:r>
            <a:r>
              <a:rPr lang="ar-DZ" sz="1200" dirty="0" smtClean="0">
                <a:latin typeface="Arial"/>
                <a:cs typeface="Arial"/>
              </a:rPr>
              <a:t>، حيث تتم الإجابة على </a:t>
            </a:r>
            <a:r>
              <a:rPr lang="ar-DZ" sz="1200" dirty="0" err="1" smtClean="0">
                <a:latin typeface="Arial"/>
                <a:cs typeface="Arial"/>
              </a:rPr>
              <a:t>الخانتين </a:t>
            </a:r>
            <a:r>
              <a:rPr lang="ar-DZ" sz="1200" dirty="0" smtClean="0">
                <a:latin typeface="Arial"/>
                <a:cs typeface="Arial"/>
              </a:rPr>
              <a:t>: الأولى و الثانية و تترك الخانة الثالثة من</a:t>
            </a:r>
            <a:r>
              <a:rPr lang="ar-DZ" sz="1200" baseline="0" dirty="0" smtClean="0">
                <a:latin typeface="Arial"/>
                <a:cs typeface="Arial"/>
              </a:rPr>
              <a:t> أجل التقييم النهائي في نهاية التكوين.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تتم مناقشة الوثيقة </a:t>
            </a:r>
            <a:r>
              <a:rPr lang="ar-DZ" dirty="0" err="1" smtClean="0"/>
              <a:t>بالإعتماد</a:t>
            </a:r>
            <a:r>
              <a:rPr lang="ar-DZ" dirty="0" smtClean="0"/>
              <a:t> على </a:t>
            </a:r>
            <a:r>
              <a:rPr lang="ar-DZ" dirty="0" err="1" smtClean="0"/>
              <a:t>استراتيجية </a:t>
            </a:r>
            <a:r>
              <a:rPr lang="ar-DZ" dirty="0" smtClean="0"/>
              <a:t>: فكر،زاوج</a:t>
            </a:r>
            <a:r>
              <a:rPr lang="ar-DZ" baseline="0" dirty="0" smtClean="0"/>
              <a:t> و </a:t>
            </a:r>
            <a:r>
              <a:rPr lang="ar-DZ" baseline="0" dirty="0" err="1" smtClean="0"/>
              <a:t>شارك .</a:t>
            </a:r>
            <a:endParaRPr lang="ar-DZ" baseline="0" dirty="0" smtClean="0"/>
          </a:p>
          <a:p>
            <a:pPr algn="r" rtl="1"/>
            <a:r>
              <a:rPr lang="ar-DZ" baseline="0" dirty="0" smtClean="0"/>
              <a:t>الهدف من هذا النشاط هو تقييم مدى اطلاع المتكوّن على الوثائق الإدارية لمهنة التدريس.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D6C44-C230-4E87-BA27-1F319B629B00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9500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عرض أهم ما يتناوله خلال الحصص</a:t>
            </a:r>
            <a:r>
              <a:rPr lang="ar-DZ" baseline="0" dirty="0" smtClean="0"/>
              <a:t> الأربعة التكوينية لمقياس التشريع المدرسي.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D6C44-C230-4E87-BA27-1F319B629B00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9500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توزّع ورقة العمل بشكل فردي وتوضع الإجابة السليمة في الخانة</a:t>
            </a:r>
            <a:r>
              <a:rPr lang="ar-DZ" baseline="0" dirty="0" smtClean="0"/>
              <a:t> المناسبة.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توزّع ورقة العمل علة المتكونين بشكل </a:t>
            </a:r>
            <a:r>
              <a:rPr lang="ar-DZ" dirty="0" err="1" smtClean="0"/>
              <a:t>فردي 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err="1" smtClean="0"/>
              <a:t>15د</a:t>
            </a:r>
            <a:r>
              <a:rPr lang="ar-DZ" dirty="0" smtClean="0"/>
              <a:t> : توزّع على الفريق من أجل مشاركة الجميع في الحل و تعرض من</a:t>
            </a:r>
            <a:r>
              <a:rPr lang="ar-DZ" baseline="0" dirty="0" smtClean="0"/>
              <a:t> طرف رئيس الفريق.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شرح أهداف الدورة التكوينية 05 د</a:t>
            </a:r>
          </a:p>
          <a:p>
            <a:pPr algn="r" rtl="1"/>
            <a:r>
              <a:rPr lang="ar-DZ" dirty="0" smtClean="0"/>
              <a:t>- ادراك المتكوّن</a:t>
            </a:r>
            <a:r>
              <a:rPr lang="ar-DZ" baseline="0" dirty="0" smtClean="0"/>
              <a:t> بعض الضوابط القانونية التي تنظّم سير حياته المهنية.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err="1" smtClean="0"/>
              <a:t>15د</a:t>
            </a:r>
            <a:r>
              <a:rPr lang="ar-DZ" dirty="0" smtClean="0"/>
              <a:t>: يتم الصاق الأفكار الأربعة الأساسية على</a:t>
            </a:r>
            <a:r>
              <a:rPr lang="ar-DZ" baseline="0" dirty="0" smtClean="0"/>
              <a:t> </a:t>
            </a:r>
            <a:r>
              <a:rPr lang="ar-DZ" baseline="0" dirty="0" err="1" smtClean="0"/>
              <a:t>الجدران </a:t>
            </a:r>
            <a:r>
              <a:rPr lang="ar-DZ" baseline="0" dirty="0" smtClean="0"/>
              <a:t>، و يطلب حينها من المتكونين قراءتها و الوقوف عند الفكرة التي يراها تناسبه من أجل التعليل عن سبب اختياره للجهة.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توزّع ورقة عمل على الفوج من أجل قص و ربط المجلس بالتعريف</a:t>
            </a:r>
            <a:r>
              <a:rPr lang="ar-DZ" baseline="0" dirty="0" smtClean="0"/>
              <a:t> </a:t>
            </a:r>
            <a:r>
              <a:rPr lang="ar-DZ" baseline="0" dirty="0" err="1" smtClean="0"/>
              <a:t>المناسب 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هيكلة النشاط </a:t>
            </a:r>
            <a:r>
              <a:rPr lang="ar-DZ" dirty="0" err="1" smtClean="0"/>
              <a:t>08 </a:t>
            </a:r>
            <a:r>
              <a:rPr lang="ar-DZ" dirty="0" smtClean="0"/>
              <a:t>: يقدم فيها تعريف لمجلس</a:t>
            </a:r>
            <a:r>
              <a:rPr lang="ar-DZ" baseline="0" dirty="0" smtClean="0"/>
              <a:t> </a:t>
            </a:r>
            <a:r>
              <a:rPr lang="ar-DZ" baseline="0" dirty="0" err="1" smtClean="0"/>
              <a:t>القسم 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إستراتيجية </a:t>
            </a:r>
            <a:r>
              <a:rPr lang="ar-DZ" dirty="0" err="1" smtClean="0"/>
              <a:t>البوب</a:t>
            </a:r>
            <a:r>
              <a:rPr lang="ar-DZ" dirty="0" smtClean="0"/>
              <a:t> كورن: يطرح فيها السؤال يقترح المكوّن</a:t>
            </a:r>
            <a:r>
              <a:rPr lang="ar-DZ" baseline="0" dirty="0" smtClean="0"/>
              <a:t> </a:t>
            </a:r>
            <a:r>
              <a:rPr lang="ar-DZ" baseline="0" dirty="0" err="1" smtClean="0"/>
              <a:t>مجيبا </a:t>
            </a:r>
            <a:r>
              <a:rPr lang="ar-DZ" baseline="0" dirty="0" smtClean="0"/>
              <a:t>، ثم هذا الأخير يجيب و يقترح هو بدوره مجيب آخر وهكذا يتم مشاركة جميع المتكونين في الإجابة.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تقدم هيكلة لهذا النشاط </a:t>
            </a:r>
            <a:r>
              <a:rPr lang="ar-DZ" dirty="0" err="1" smtClean="0"/>
              <a:t>بالإعتماد</a:t>
            </a:r>
            <a:r>
              <a:rPr lang="ar-DZ" dirty="0" smtClean="0"/>
              <a:t> على القانون الأساسي للوظيفة العمومية 03/06</a:t>
            </a:r>
            <a:r>
              <a:rPr lang="ar-DZ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بعد المناقشة بين المدرب والمتدرب يتوصل المتدربون إلى هيكلة مفهوم</a:t>
            </a:r>
            <a:r>
              <a:rPr lang="ar-DZ" baseline="0" dirty="0" smtClean="0"/>
              <a:t> التقييم </a:t>
            </a:r>
          </a:p>
          <a:p>
            <a:pPr algn="r" rtl="1"/>
            <a:r>
              <a:rPr lang="ar-DZ" baseline="0" dirty="0" smtClean="0"/>
              <a:t>المدة 30د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46385-E814-489B-B69D-D03C799EDEFB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07681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Arial" charset="0"/>
              <a:buNone/>
            </a:pPr>
            <a:r>
              <a:rPr lang="ar-DZ" b="0" dirty="0" err="1" smtClean="0"/>
              <a:t>المدة </a:t>
            </a:r>
            <a:r>
              <a:rPr lang="ar-DZ" b="0" err="1" smtClean="0"/>
              <a:t>:</a:t>
            </a:r>
            <a:r>
              <a:rPr lang="ar-DZ" b="0" smtClean="0"/>
              <a:t> 15 د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3446C-72BC-4955-85B6-632CEA775B8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132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 eaLnBrk="1" hangingPunct="1">
              <a:spcBef>
                <a:spcPct val="0"/>
              </a:spcBef>
            </a:pPr>
            <a:r>
              <a:rPr lang="ar-DZ" dirty="0" smtClean="0"/>
              <a:t> </a:t>
            </a:r>
            <a:r>
              <a:rPr lang="ar-DZ" smtClean="0"/>
              <a:t>شكر ووداع </a:t>
            </a:r>
            <a:endParaRPr lang="fr-FR" dirty="0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18971" y="9377316"/>
            <a:ext cx="2921582" cy="4936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01CD8C-E978-4646-8CF9-B7DD5660ECDC}" type="slidenum">
              <a:rPr lang="fr-FR" smtClean="0">
                <a:solidFill>
                  <a:prstClr val="black"/>
                </a:solidFill>
              </a:rPr>
              <a:pPr/>
              <a:t>65</a:t>
            </a:fld>
            <a:endParaRPr 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6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عرض أهم ما يتم تناوله في مقياس التشريع المدرسي لهذه الدورة.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عرض التوقعات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/>
          <a:lstStyle/>
          <a:p>
            <a:fld id="{4A46493E-8A2A-694E-96BE-B4203822C1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63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عرض برنامج للحصص الأربعة التكوينية لمقياس التشريع المدرسي.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لوحة القيادة للحصص </a:t>
            </a:r>
            <a:r>
              <a:rPr lang="ar-DZ" dirty="0" err="1" smtClean="0"/>
              <a:t>المبرمجة 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 smtClean="0"/>
              <a:t>توزيع البرنامج على الحصص الأربعة.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61462-6600-40B4-8FA5-ACD1CEC5534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شعار هذه الدورة</a:t>
            </a:r>
            <a:r>
              <a:rPr lang="ar-DZ" baseline="0" dirty="0" smtClean="0"/>
              <a:t> التكوينية لمقياس التشريع المدرسي.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D6C44-C230-4E87-BA27-1F319B629B00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950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D6C44-C230-4E87-BA27-1F319B629B0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2950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8D5-2CB3-405A-B424-34A6DEFED058}" type="datetime1">
              <a:rPr lang="en-US" smtClean="0"/>
              <a:pPr/>
              <a:t>2/28/2018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9BBD-D012-4021-92C1-0058DC1366AF}" type="datetime1">
              <a:rPr lang="en-US" smtClean="0"/>
              <a:pPr/>
              <a:t>2/28/2018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64E4-FFB7-4644-8ED6-695880EEC9F6}" type="datetime1">
              <a:rPr lang="en-US" smtClean="0"/>
              <a:pPr/>
              <a:t>2/28/2018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992823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23900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2"/>
            <a:ext cx="8763000" cy="46481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676400" y="1348565"/>
            <a:ext cx="7239000" cy="381000"/>
          </a:xfrm>
        </p:spPr>
        <p:txBody>
          <a:bodyPr anchor="ctr">
            <a:noAutofit/>
          </a:bodyPr>
          <a:lstStyle>
            <a:lvl1pPr>
              <a:buNone/>
              <a:defRPr sz="240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F691E-22C3-4AD2-AC8E-EAB6C59208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29EC-43FF-4A02-B5E8-90D2D8E835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5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E3B-1773-4372-BDA6-D96151F59958}" type="datetime1">
              <a:rPr lang="en-US" smtClean="0"/>
              <a:pPr/>
              <a:t>2/28/2018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4591-DC49-4D76-9AD4-6DC4CCE8A42B}" type="datetime1">
              <a:rPr lang="en-US" smtClean="0"/>
              <a:pPr/>
              <a:t>2/28/2018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56FC-96CE-425D-BEA5-360029B4AF92}" type="datetime1">
              <a:rPr lang="en-US" smtClean="0"/>
              <a:pPr/>
              <a:t>2/28/2018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84B1-3452-42A2-B8B0-6DE8D0C0D8AA}" type="datetime1">
              <a:rPr lang="en-US" smtClean="0"/>
              <a:pPr/>
              <a:t>2/28/2018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2ACE-DEFA-4AE9-8EE9-80B975145B36}" type="datetime1">
              <a:rPr lang="en-US" smtClean="0"/>
              <a:pPr/>
              <a:t>2/28/2018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ADF22-3F5E-49DD-9E1B-5BB2B185339F}" type="datetime1">
              <a:rPr lang="en-US" smtClean="0"/>
              <a:pPr/>
              <a:t>2/28/2018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EB7D-E271-4D57-96A8-65330A637385}" type="datetime1">
              <a:rPr lang="en-US" smtClean="0"/>
              <a:pPr/>
              <a:t>2/28/2018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1381C-203B-4035-9E94-250AEDDE563A}" type="datetime1">
              <a:rPr lang="en-US" smtClean="0"/>
              <a:pPr/>
              <a:t>2/28/2018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1C014-3975-46D5-A2C1-5E5AF23086B1}" type="datetime1">
              <a:rPr lang="en-US" smtClean="0"/>
              <a:pPr/>
              <a:t>2/28/2018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6DC4-5F2F-4011-9615-C6024D8F641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571;&#1608;&#1585;&#1575;&#1602;%20&#1593;&#1605;&#1604;%20&#1605;&#1602;&#1610;&#1575;&#1587;%20&#1575;&#1604;&#1578;&#1588;&#1585;&#1610;&#1593;%20&#1575;&#1604;&#1605;&#1583;&#1585;&#1587;&#1610;/&#1608;&#1585;&#1602;&#1577;%20&#1593;&#1605;&#1604;%20&#1605;&#1607;&#1605;&#1577;%20&#1602;&#1576;&#1604;&#1610;&#1577;.doc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571;&#1608;&#1585;&#1575;&#1602;%20&#1593;&#1605;&#1604;%20&#1605;&#1602;&#1610;&#1575;&#1587;%20&#1575;&#1604;&#1578;&#1588;&#1585;&#1610;&#1593;%20&#1575;&#1604;&#1605;&#1583;&#1585;&#1587;&#1610;/&#1608;&#1585;&#1602;&#1577;%20&#1593;&#1605;&#1604;%20&#1585;&#1602;&#1605;2.doc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hyperlink" Target="&#1571;&#1608;&#1585;&#1575;&#1602;%20&#1593;&#1605;&#1604;%20&#1605;&#1602;&#1610;&#1575;&#1587;%20&#1575;&#1604;&#1578;&#1588;&#1585;&#1610;&#1593;%20&#1575;&#1604;&#1605;&#1583;&#1585;&#1587;&#1610;/&#1608;&#1585;&#1602;&#1577;%20&#1593;&#1605;&#1604;%20&#1585;&#1602;&#1605;3..doc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571;&#1608;&#1585;&#1575;&#1602;%20&#1593;&#1605;&#1604;%20&#1605;&#1602;&#1610;&#1575;&#1587;%20&#1575;&#1604;&#1578;&#1588;&#1585;&#1610;&#1593;%20&#1575;&#1604;&#1605;&#1583;&#1585;&#1587;&#1610;/..&#1608;&#1585;&#1602;&#1577;%20&#1593;&#1605;&#1604;%20&#1585;&#1602;&#1605;4.doc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571;&#1608;&#1585;&#1575;&#1602;%20&#1593;&#1605;&#1604;%20&#1605;&#1602;&#1610;&#1575;&#1587;%20&#1575;&#1604;&#1578;&#1588;&#1585;&#1610;&#1593;%20&#1575;&#1604;&#1605;&#1583;&#1585;&#1587;&#1610;/&#1608;&#1585;&#1602;&#1577;%20&#1593;&#1605;&#1604;%20&#1585;&#1602;&#1605;4.doc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hyperlink" Target="&#1571;&#1608;&#1585;&#1575;&#1602;%20&#1593;&#1605;&#1604;%20&#1605;&#1602;&#1610;&#1575;&#1587;%20&#1575;&#1604;&#1578;&#1588;&#1585;&#1610;&#1593;%20&#1575;&#1604;&#1605;&#1583;&#1585;&#1587;&#1610;/..&#1593;&#1605;&#1604;%20&#1585;&#1602;&#1605;5.doc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571;&#1608;&#1585;&#1575;&#1602;%20&#1593;&#1605;&#1604;/&#1608;&#1585;&#1602;&#1577;%20&#1593;&#1605;&#1604;%20&#1585;&#1602;&#1605;4.doc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../&#1571;&#1608;&#1585;&#1575;&#1602;%20&#1593;&#1605;&#1604;%20&#1605;&#1602;&#1610;&#1575;&#1587;%20&#1575;&#1604;&#1578;&#1588;&#1585;&#1610;&#1593;%20&#1575;&#1604;&#1605;&#1583;&#1585;&#1587;&#1610;/&#1608;&#1585;&#1602;&#1577;%20&#1593;&#1605;&#1604;%20&#1585;&#1602;&#1605;5...docx" TargetMode="External"/><Relationship Id="rId4" Type="http://schemas.openxmlformats.org/officeDocument/2006/relationships/hyperlink" Target="&#1571;&#1608;&#1585;&#1575;&#1602;%20&#1593;&#1605;&#1604;%20&#1605;&#1602;&#1610;&#1575;&#1587;%20&#1575;&#1604;&#1578;&#1588;&#1585;&#1610;&#1593;%20&#1575;&#1604;&#1605;&#1583;&#1585;&#1587;&#1610;/&#1608;&#1585;&#1602;&#1577;%20&#1593;&#1605;&#1604;%20&#1585;&#1602;&#1605;6....docx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&#1571;&#1608;&#1585;&#1575;&#1602;%20&#1593;&#1605;&#1604;%20&#1605;&#1602;&#1610;&#1575;&#1587;%20&#1575;&#1604;&#1578;&#1588;&#1585;&#1610;&#1593;%20&#1575;&#1604;&#1605;&#1583;&#1585;&#1587;&#1610;/&#1608;&#1585;&#1602;&#1577;%20&#1593;&#1605;&#1604;%20&#1585;&#1602;&#1605;8.doc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&#1571;&#1608;&#1585;&#1575;&#1602;%20&#1593;&#1605;&#1604;%20&#1605;&#1602;&#1610;&#1575;&#1587;%20&#1575;&#1604;&#1578;&#1588;&#1585;&#1610;&#1593;%20&#1575;&#1604;&#1605;&#1583;&#1585;&#1587;&#1610;/&#1607;&#1610;&#1603;&#1604;&#1577;%20&#1575;&#1604;&#1606;&#1588;&#1575;&#1591;%208.doc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4vector.com/free-vector/time-temps-100179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&#1571;&#1608;&#1585;&#1575;&#1602;%20&#1593;&#1605;&#1604;%20&#1605;&#1602;&#1610;&#1575;&#1587;%20&#1575;&#1604;&#1578;&#1588;&#1585;&#1610;&#1593;%20&#1575;&#1604;&#1605;&#1583;&#1585;&#1587;&#1610;/&#1608;&#1585;&#1602;&#1577;%20&#1593;&#1605;&#1604;%20&#1585;&#1602;&#1605;13.docx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&#1571;&#1608;&#1585;&#1575;&#1602;%20&#1593;&#1605;&#1604;%20&#1605;&#1602;&#1610;&#1575;&#1587;%20&#1575;&#1604;&#1578;&#1588;&#1585;&#1610;&#1593;%20&#1575;&#1604;&#1605;&#1583;&#1585;&#1587;&#1610;/&#1608;&#1585;&#1602;&#1577;%20&#1593;&#1605;&#1604;%20&#1585;&#1602;&#1605;20.docx" TargetMode="External"/><Relationship Id="rId2" Type="http://schemas.openxmlformats.org/officeDocument/2006/relationships/hyperlink" Target="&#1571;&#1608;&#1585;&#1575;&#1602;%20&#1593;&#1605;&#1604;/&#1608;&#1585;&#1602;&#1577;%20&#1593;&#1605;&#1604;%20&#1585;&#1602;&#1605;4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8.jpeg"/><Relationship Id="rId4" Type="http://schemas.openxmlformats.org/officeDocument/2006/relationships/hyperlink" Target="&#1571;&#1608;&#1585;&#1575;&#1602;%20&#1593;&#1605;&#1604;%20&#1605;&#1602;&#1610;&#1575;&#1587;%20&#1575;&#1604;&#1578;&#1588;&#1585;&#1610;&#1593;%20&#1575;&#1604;&#1605;&#1583;&#1585;&#1587;&#1610;/&#1608;&#1585;&#1602;&#1577;%20&#1593;&#1605;&#1604;%20&#1585;&#1602;&#1605;%2021.docx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BF899E-5B7B-49D5-982A-90A4DA47C528}"/>
              </a:ext>
            </a:extLst>
          </p:cNvPr>
          <p:cNvSpPr/>
          <p:nvPr/>
        </p:nvSpPr>
        <p:spPr>
          <a:xfrm>
            <a:off x="1115617" y="2239346"/>
            <a:ext cx="7344816" cy="1570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400" b="1" dirty="0">
                <a:solidFill>
                  <a:schemeClr val="tx1"/>
                </a:solidFill>
              </a:rPr>
              <a:t>التكوين البيداغوجي </a:t>
            </a:r>
            <a:r>
              <a:rPr lang="ar-DZ" sz="4400" b="1" dirty="0" smtClean="0">
                <a:solidFill>
                  <a:schemeClr val="tx1"/>
                </a:solidFill>
              </a:rPr>
              <a:t>التحضيري</a:t>
            </a:r>
            <a:r>
              <a:rPr lang="fr-FR" sz="4400" b="1" dirty="0" smtClean="0">
                <a:solidFill>
                  <a:schemeClr val="tx1"/>
                </a:solidFill>
              </a:rPr>
              <a:t> </a:t>
            </a:r>
            <a:r>
              <a:rPr lang="ar-DZ" sz="4400" b="1" dirty="0" smtClean="0">
                <a:solidFill>
                  <a:schemeClr val="tx1"/>
                </a:solidFill>
              </a:rPr>
              <a:t>للأساتذة أثناء التربص التجريبي 2017</a:t>
            </a:r>
            <a:endParaRPr lang="fr-FR" sz="4400" b="1" dirty="0">
              <a:solidFill>
                <a:schemeClr val="tx1"/>
              </a:solidFill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E901D3E9-7B94-41D2-B313-FCB9AF29355F}"/>
              </a:ext>
            </a:extLst>
          </p:cNvPr>
          <p:cNvSpPr/>
          <p:nvPr/>
        </p:nvSpPr>
        <p:spPr>
          <a:xfrm>
            <a:off x="2771800" y="4077072"/>
            <a:ext cx="4000083" cy="10784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800" b="1" dirty="0" smtClean="0">
                <a:solidFill>
                  <a:schemeClr val="tx1"/>
                </a:solidFill>
              </a:rPr>
              <a:t>المشاركة المهنية</a:t>
            </a:r>
            <a:endParaRPr lang="fr-FR" sz="48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2023" y="316148"/>
            <a:ext cx="1424337" cy="151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1602038" y="243960"/>
            <a:ext cx="575555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ا</a:t>
            </a:r>
            <a:r>
              <a:rPr lang="ar-SA" sz="3200" b="1" dirty="0">
                <a:latin typeface="MS Mincho" pitchFamily="49" charset="-128"/>
                <a:ea typeface="MS Mincho" pitchFamily="49" charset="-128"/>
              </a:rPr>
              <a:t>لجمهورية الجزائرية الديمقراطية الشعبية</a:t>
            </a:r>
          </a:p>
          <a:p>
            <a:pPr algn="ctr" rtl="1"/>
            <a:r>
              <a:rPr lang="ar-SA" sz="3200" b="1" dirty="0">
                <a:latin typeface="MS Mincho" pitchFamily="49" charset="-128"/>
                <a:ea typeface="MS Mincho" pitchFamily="49" charset="-128"/>
              </a:rPr>
              <a:t>وزارة التربية الوطنية</a:t>
            </a:r>
            <a:endParaRPr lang="ar-DZ" sz="3200" b="1" dirty="0">
              <a:latin typeface="MS Mincho" pitchFamily="49" charset="-128"/>
              <a:ea typeface="MS Mincho" pitchFamily="49" charset="-128"/>
            </a:endParaRPr>
          </a:p>
          <a:p>
            <a:pPr algn="ctr" rtl="1"/>
            <a:r>
              <a:rPr lang="ar-DZ" sz="3200" b="1" dirty="0">
                <a:latin typeface="MS Mincho" pitchFamily="49" charset="-128"/>
                <a:ea typeface="MS Mincho" pitchFamily="49" charset="-128"/>
              </a:rPr>
              <a:t>المفتّشيّة العامّة للبيداغوجيا</a:t>
            </a:r>
            <a:endParaRPr lang="fr-FR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" y="259140"/>
            <a:ext cx="1424337" cy="151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347864" y="5445224"/>
            <a:ext cx="3024336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400" b="1" dirty="0" smtClean="0">
                <a:ln w="3175">
                  <a:solidFill>
                    <a:schemeClr val="accent1"/>
                  </a:solidFill>
                </a:ln>
              </a:rPr>
              <a:t>التشريع</a:t>
            </a:r>
            <a:r>
              <a:rPr lang="ar-DZ" sz="2400" b="1" dirty="0" smtClean="0">
                <a:ln w="3175">
                  <a:solidFill>
                    <a:schemeClr val="tx1"/>
                  </a:solidFill>
                </a:ln>
              </a:rPr>
              <a:t> المدرسي</a:t>
            </a:r>
            <a:endParaRPr lang="fr-FR" sz="2400" b="1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1543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531" y="820538"/>
            <a:ext cx="815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800" b="1" dirty="0" smtClean="0">
                <a:solidFill>
                  <a:srgbClr val="800000"/>
                </a:solidFill>
              </a:rPr>
              <a:t>تغّذية راجعة</a:t>
            </a:r>
            <a:endParaRPr lang="en-GB" sz="2800" b="1" dirty="0">
              <a:solidFill>
                <a:srgbClr val="800000"/>
              </a:solidFill>
            </a:endParaRPr>
          </a:p>
          <a:p>
            <a:pPr algn="ctr"/>
            <a:endParaRPr lang="en-GB" sz="2800" b="1" dirty="0">
              <a:solidFill>
                <a:srgbClr val="800000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566" y="1403350"/>
            <a:ext cx="58578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84850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352928" cy="4525963"/>
          </a:xfrm>
        </p:spPr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ar-DZ" sz="4000" b="1" dirty="0" err="1" smtClean="0"/>
              <a:t>الهدف :</a:t>
            </a:r>
            <a:r>
              <a:rPr lang="fr-FR" sz="4000" b="1" dirty="0" smtClean="0"/>
              <a:t> </a:t>
            </a:r>
            <a:r>
              <a:rPr lang="ar-DZ" sz="4000" dirty="0" smtClean="0"/>
              <a:t> مراجعة </a:t>
            </a:r>
            <a:r>
              <a:rPr lang="ar-DZ" sz="4000" dirty="0" err="1" smtClean="0"/>
              <a:t>المكتسبات .</a:t>
            </a:r>
            <a:endParaRPr lang="ar-DZ" sz="4000" dirty="0" smtClean="0"/>
          </a:p>
          <a:p>
            <a:pPr algn="r" rtl="1">
              <a:buNone/>
            </a:pPr>
            <a:r>
              <a:rPr lang="ar-DZ" sz="4000" b="1" dirty="0" smtClean="0"/>
              <a:t>التعليمة : </a:t>
            </a:r>
            <a:r>
              <a:rPr lang="ar-DZ" sz="4000" dirty="0" smtClean="0">
                <a:latin typeface="Arial" pitchFamily="34" charset="0"/>
                <a:cs typeface="Arial" pitchFamily="34" charset="0"/>
              </a:rPr>
              <a:t>من خلال ما تلقيته في التكوين عن مقياس التشريع المدرسي </a:t>
            </a:r>
            <a:r>
              <a:rPr lang="ar-DZ" sz="4000" dirty="0" err="1" smtClean="0">
                <a:latin typeface="Arial" pitchFamily="34" charset="0"/>
                <a:cs typeface="Arial" pitchFamily="34" charset="0"/>
              </a:rPr>
              <a:t>املإ</a:t>
            </a:r>
            <a:r>
              <a:rPr lang="ar-DZ" sz="4000" dirty="0" smtClean="0">
                <a:latin typeface="Arial" pitchFamily="34" charset="0"/>
                <a:cs typeface="Arial" pitchFamily="34" charset="0"/>
              </a:rPr>
              <a:t> الجدول الموجود في</a:t>
            </a:r>
          </a:p>
          <a:p>
            <a:pPr algn="r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4000" dirty="0" smtClean="0">
                <a:latin typeface="Arial" pitchFamily="34" charset="0"/>
                <a:cs typeface="Arial" pitchFamily="34" charset="0"/>
                <a:hlinkClick r:id="rId3" action="ppaction://hlinkfile"/>
              </a:rPr>
              <a:t>ورقة عمل مهمة قبلية.</a:t>
            </a:r>
            <a:endParaRPr lang="ar-DZ" sz="4000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>جمع تصورات: </a:t>
            </a:r>
            <a:r>
              <a:rPr lang="ar-DZ" sz="4000" dirty="0" err="1" smtClean="0">
                <a:latin typeface="Arial" pitchFamily="34" charset="0"/>
                <a:cs typeface="Arial" pitchFamily="34" charset="0"/>
              </a:rPr>
              <a:t>إستراتيجيّة</a:t>
            </a:r>
            <a:r>
              <a:rPr lang="ar-DZ" sz="4000" dirty="0" smtClean="0">
                <a:latin typeface="Arial" pitchFamily="34" charset="0"/>
                <a:cs typeface="Arial" pitchFamily="34" charset="0"/>
              </a:rPr>
              <a:t> جدول التّقييم الذّاتي</a:t>
            </a:r>
            <a:r>
              <a:rPr lang="ar-DZ" sz="35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3500" dirty="0" smtClean="0">
                <a:latin typeface="Arial"/>
                <a:cs typeface="Arial"/>
              </a:rPr>
              <a:t>KWL</a:t>
            </a:r>
            <a:r>
              <a:rPr lang="ar-DZ" sz="3500" dirty="0" err="1" smtClean="0">
                <a:latin typeface="Arial"/>
                <a:cs typeface="Arial"/>
              </a:rPr>
              <a:t>)</a:t>
            </a:r>
            <a:endParaRPr lang="ar-DZ" sz="3500" dirty="0" smtClean="0">
              <a:latin typeface="Arial"/>
              <a:cs typeface="Arial"/>
            </a:endParaRPr>
          </a:p>
          <a:p>
            <a:pPr algn="r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4000" dirty="0" smtClean="0">
                <a:latin typeface="Arial" pitchFamily="34" charset="0"/>
                <a:cs typeface="Arial" pitchFamily="34" charset="0"/>
              </a:rPr>
            </a:br>
            <a:endParaRPr lang="fr-FR" sz="4000" dirty="0" smtClean="0"/>
          </a:p>
          <a:p>
            <a:pPr algn="r" rtl="1">
              <a:buNone/>
            </a:pPr>
            <a:endParaRPr lang="ar-DZ" sz="4000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471" y="5157192"/>
            <a:ext cx="117516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13176"/>
            <a:ext cx="20574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771800" y="404664"/>
            <a:ext cx="381642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>
                <a:solidFill>
                  <a:srgbClr val="800000"/>
                </a:solidFill>
              </a:rPr>
              <a:t>مهمّة قبلية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531" y="820538"/>
            <a:ext cx="8155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400" b="1" dirty="0">
              <a:solidFill>
                <a:srgbClr val="800000"/>
              </a:solidFill>
            </a:endParaRPr>
          </a:p>
          <a:p>
            <a:pPr algn="ctr"/>
            <a:endParaRPr lang="en-GB" sz="28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916832"/>
            <a:ext cx="82153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DZ" sz="2800" b="1" dirty="0" smtClean="0"/>
              <a:t>الهدف :</a:t>
            </a:r>
            <a:r>
              <a:rPr lang="fr-FR" sz="2800" b="1" dirty="0" smtClean="0"/>
              <a:t> </a:t>
            </a:r>
            <a:r>
              <a:rPr lang="ar-DZ" sz="2800" dirty="0" smtClean="0"/>
              <a:t>يكتشف المتكون الوثيقة المعنية.</a:t>
            </a:r>
          </a:p>
          <a:p>
            <a:pPr algn="r" rtl="1">
              <a:buNone/>
            </a:pPr>
            <a:r>
              <a:rPr lang="ar-DZ" sz="2800" b="1" dirty="0" smtClean="0"/>
              <a:t>التعليمة : </a:t>
            </a:r>
            <a:r>
              <a:rPr lang="ar-DZ" sz="2800" dirty="0" smtClean="0">
                <a:cs typeface="Traditional Arabic" pitchFamily="2" charset="-78"/>
              </a:rPr>
              <a:t>تريد الالتحاق بمنصبك بعدما أديت الخدمة </a:t>
            </a:r>
            <a:r>
              <a:rPr lang="ar-DZ" sz="2800" dirty="0" err="1" smtClean="0">
                <a:cs typeface="Traditional Arabic" pitchFamily="2" charset="-78"/>
              </a:rPr>
              <a:t>الوطنية </a:t>
            </a:r>
            <a:r>
              <a:rPr lang="ar-DZ" sz="2800" dirty="0" smtClean="0">
                <a:cs typeface="Traditional Arabic" pitchFamily="2" charset="-78"/>
              </a:rPr>
              <a:t>، لكن يجب عليك أن تتحصل على وثيقة رسمية من مديرية التربية للولاية التي تعمل بها.</a:t>
            </a:r>
          </a:p>
          <a:p>
            <a:pPr algn="r" rtl="1">
              <a:buNone/>
            </a:pPr>
            <a:r>
              <a:rPr lang="ar-DZ" sz="2800" b="1" dirty="0" smtClean="0">
                <a:cs typeface="Traditional Arabic" pitchFamily="2" charset="-78"/>
              </a:rPr>
              <a:t>           </a:t>
            </a:r>
            <a:r>
              <a:rPr lang="ar-DZ" sz="2800" dirty="0" smtClean="0">
                <a:cs typeface="Traditional Arabic" pitchFamily="2" charset="-78"/>
              </a:rPr>
              <a:t>- في رأيك ما هي هذه </a:t>
            </a:r>
            <a:r>
              <a:rPr lang="ar-DZ" sz="2800" dirty="0" err="1" smtClean="0">
                <a:cs typeface="Traditional Arabic" pitchFamily="2" charset="-78"/>
              </a:rPr>
              <a:t>الوثيقة؟</a:t>
            </a:r>
            <a:endParaRPr lang="ar-DZ" sz="2800" dirty="0" smtClean="0">
              <a:cs typeface="Traditional Arabic" pitchFamily="2" charset="-78"/>
            </a:endParaRPr>
          </a:p>
          <a:p>
            <a:pPr algn="r" rtl="1">
              <a:buNone/>
            </a:pPr>
            <a:endParaRPr lang="ar-DZ" sz="2800" dirty="0" smtClean="0">
              <a:cs typeface="Traditional Arabic" pitchFamily="2" charset="-78"/>
            </a:endParaRPr>
          </a:p>
          <a:p>
            <a:pPr algn="r" rtl="1">
              <a:buNone/>
            </a:pP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2800" b="1" dirty="0" err="1" smtClean="0">
                <a:latin typeface="Arial" pitchFamily="34" charset="0"/>
                <a:cs typeface="Arial" pitchFamily="34" charset="0"/>
              </a:rPr>
              <a:t>إستراتيجية</a:t>
            </a:r>
            <a:r>
              <a:rPr lang="ar-DZ" sz="2800" dirty="0" err="1" smtClean="0">
                <a:latin typeface="Arial" pitchFamily="34" charset="0"/>
                <a:cs typeface="Arial" pitchFamily="34" charset="0"/>
              </a:rPr>
              <a:t> :فكّر </a:t>
            </a:r>
            <a:r>
              <a:rPr lang="ar-DZ" sz="2800" dirty="0" smtClean="0">
                <a:latin typeface="Arial" pitchFamily="34" charset="0"/>
                <a:cs typeface="Arial" pitchFamily="34" charset="0"/>
              </a:rPr>
              <a:t>– زاوج – شارك</a:t>
            </a:r>
            <a:r>
              <a:rPr lang="ar-DZ" sz="2800" dirty="0" err="1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TPS</a:t>
            </a:r>
            <a:r>
              <a:rPr lang="ar-DZ" sz="2800" dirty="0" err="1" smtClean="0">
                <a:latin typeface="Arial" pitchFamily="34" charset="0"/>
                <a:cs typeface="Arial" pitchFamily="34" charset="0"/>
              </a:rPr>
              <a:t>).</a:t>
            </a:r>
            <a:endParaRPr lang="ar-DZ" sz="2800" dirty="0" smtClean="0">
              <a:latin typeface="Arial"/>
            </a:endParaRPr>
          </a:p>
          <a:p>
            <a:pPr algn="r" rtl="1">
              <a:buNone/>
            </a:pPr>
            <a:r>
              <a:rPr lang="ar-D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2800" dirty="0" smtClean="0">
                <a:latin typeface="Arial" pitchFamily="34" charset="0"/>
                <a:cs typeface="Arial" pitchFamily="34" charset="0"/>
              </a:rPr>
            </a:br>
            <a:endParaRPr lang="ar-DZ" sz="2800" dirty="0" smtClean="0"/>
          </a:p>
          <a:p>
            <a:pPr algn="ctr"/>
            <a:endParaRPr lang="en-GB" sz="2800" b="1" dirty="0">
              <a:solidFill>
                <a:srgbClr val="800000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6" y="5797854"/>
            <a:ext cx="95914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6" name="Picture 2" descr="Résultat de recherche d'images pour &quot;‫استراتيجيات التدريس الحديثة بوربوينت‬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43174" cy="157161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1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684850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ar-DZ" sz="4400" dirty="0" smtClean="0"/>
          </a:p>
          <a:p>
            <a:pPr algn="r" rtl="1">
              <a:buNone/>
            </a:pPr>
            <a:r>
              <a:rPr lang="ar-DZ" sz="4400" dirty="0" smtClean="0"/>
              <a:t>الوثيقة هي مقرّر </a:t>
            </a:r>
            <a:r>
              <a:rPr lang="ar-DZ" sz="4400" dirty="0" err="1" smtClean="0"/>
              <a:t>التعيين </a:t>
            </a:r>
            <a:r>
              <a:rPr lang="ar-DZ" sz="4400" dirty="0" smtClean="0"/>
              <a:t>، تُسلّمه مصلحة المستخدمين للمعني.</a:t>
            </a:r>
          </a:p>
          <a:p>
            <a:pPr algn="r" rtl="1">
              <a:buNone/>
            </a:pPr>
            <a:endParaRPr lang="ar-DZ" sz="4400" dirty="0" smtClean="0"/>
          </a:p>
          <a:p>
            <a:pPr algn="r" rtl="1">
              <a:buNone/>
            </a:pPr>
            <a:endParaRPr lang="fr-FR" sz="3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0912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71800" y="548680"/>
            <a:ext cx="381642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1 </a:t>
            </a:r>
            <a:endParaRPr lang="fr-FR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6000" dirty="0" smtClean="0"/>
              <a:t>المحور الخامس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ar-DZ" dirty="0" smtClean="0"/>
          </a:p>
          <a:p>
            <a:pPr>
              <a:buNone/>
            </a:pPr>
            <a:endParaRPr lang="ar-DZ" dirty="0" smtClean="0"/>
          </a:p>
          <a:p>
            <a:pPr algn="r" rtl="1">
              <a:buFontTx/>
              <a:buChar char="-"/>
            </a:pPr>
            <a:r>
              <a:rPr lang="ar-DZ" sz="4400" dirty="0" smtClean="0"/>
              <a:t>اللجان الإدارية المختلطة.</a:t>
            </a:r>
          </a:p>
          <a:p>
            <a:pPr algn="r" rtl="1">
              <a:buFontTx/>
              <a:buChar char="-"/>
            </a:pPr>
            <a:r>
              <a:rPr lang="ar-DZ" sz="4400" dirty="0" smtClean="0"/>
              <a:t>الأخطاء المهنية و الإجراءات </a:t>
            </a:r>
            <a:r>
              <a:rPr lang="ar-DZ" sz="4400" dirty="0" err="1" smtClean="0"/>
              <a:t>التأديبية.</a:t>
            </a:r>
            <a:r>
              <a:rPr lang="ar-DZ" sz="4400" dirty="0" smtClean="0"/>
              <a:t> </a:t>
            </a:r>
          </a:p>
          <a:p>
            <a:pPr algn="r" rtl="1">
              <a:buFontTx/>
              <a:buChar char="-"/>
            </a:pPr>
            <a:r>
              <a:rPr lang="ar-DZ" sz="4400" dirty="0" smtClean="0"/>
              <a:t>المجالس.</a:t>
            </a:r>
          </a:p>
          <a:p>
            <a:pPr algn="r" rtl="1">
              <a:buFontTx/>
              <a:buChar char="-"/>
            </a:pPr>
            <a:r>
              <a:rPr lang="ar-DZ" sz="4400" dirty="0" smtClean="0"/>
              <a:t>العطل و الغيابات.</a:t>
            </a:r>
          </a:p>
          <a:p>
            <a:pPr algn="r" rtl="1">
              <a:buFontTx/>
              <a:buChar char="-"/>
            </a:pPr>
            <a:r>
              <a:rPr lang="ar-DZ" sz="4400" dirty="0" smtClean="0"/>
              <a:t>التأمينات الاجتماعية و حوادث العمل.</a:t>
            </a:r>
          </a:p>
          <a:p>
            <a:pPr algn="r" rtl="1">
              <a:buFontTx/>
              <a:buChar char="-"/>
            </a:pPr>
            <a:endParaRPr lang="ar-DZ" sz="4400" dirty="0" smtClean="0"/>
          </a:p>
          <a:p>
            <a:pPr algn="ctr">
              <a:buFontTx/>
              <a:buChar char="-"/>
            </a:pPr>
            <a:endParaRPr lang="ar-DZ" sz="4400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531" y="820538"/>
            <a:ext cx="81550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4400" b="1" dirty="0">
              <a:solidFill>
                <a:srgbClr val="800000"/>
              </a:solidFill>
            </a:endParaRPr>
          </a:p>
          <a:p>
            <a:pPr algn="ctr"/>
            <a:endParaRPr lang="en-GB" sz="28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916832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DZ" sz="2800" b="1" dirty="0" smtClean="0"/>
              <a:t>الهدف </a:t>
            </a:r>
            <a:r>
              <a:rPr lang="ar-DZ" sz="2800" b="1" dirty="0" err="1" smtClean="0"/>
              <a:t>:</a:t>
            </a:r>
            <a:r>
              <a:rPr lang="fr-FR" sz="2800" b="1" dirty="0" smtClean="0"/>
              <a:t> </a:t>
            </a:r>
            <a:r>
              <a:rPr lang="ar-DZ" sz="2800" dirty="0" smtClean="0"/>
              <a:t>يتعرف المتكون على اللجان المتساوية الأعضاء.</a:t>
            </a:r>
          </a:p>
          <a:p>
            <a:pPr algn="r" rtl="1">
              <a:buNone/>
            </a:pPr>
            <a:r>
              <a:rPr lang="ar-DZ" sz="2800" dirty="0" smtClean="0">
                <a:cs typeface="Traditional Arabic" pitchFamily="2" charset="-78"/>
              </a:rPr>
              <a:t>أنت مقبل على امتحان التثبيت و طرح عليك سؤال عن اللجنة المتساوية الأعضاء   </a:t>
            </a:r>
          </a:p>
          <a:p>
            <a:pPr algn="r" rtl="1">
              <a:buNone/>
            </a:pPr>
            <a:r>
              <a:rPr lang="ar-DZ" sz="2800" b="1" dirty="0" smtClean="0">
                <a:cs typeface="Traditional Arabic" pitchFamily="2" charset="-78"/>
              </a:rPr>
              <a:t> </a:t>
            </a:r>
            <a:r>
              <a:rPr lang="ar-DZ" sz="2800" b="1" dirty="0" err="1" smtClean="0"/>
              <a:t>التعليمة </a:t>
            </a:r>
            <a:r>
              <a:rPr lang="ar-DZ" sz="2800" b="1" dirty="0" smtClean="0"/>
              <a:t>:</a:t>
            </a:r>
            <a:r>
              <a:rPr lang="ar-DZ" sz="2800" dirty="0" smtClean="0">
                <a:cs typeface="Traditional Arabic" pitchFamily="2" charset="-78"/>
              </a:rPr>
              <a:t> أذكر ما تعرفه عن اللجنة المتساوية </a:t>
            </a:r>
            <a:r>
              <a:rPr lang="ar-DZ" sz="2800" dirty="0" err="1" smtClean="0">
                <a:cs typeface="Traditional Arabic" pitchFamily="2" charset="-78"/>
              </a:rPr>
              <a:t>الأعضاء ؟</a:t>
            </a:r>
            <a:endParaRPr lang="ar-DZ" sz="2800" dirty="0" smtClean="0">
              <a:cs typeface="Traditional Arabic" pitchFamily="2" charset="-78"/>
            </a:endParaRPr>
          </a:p>
          <a:p>
            <a:pPr algn="r" rtl="1">
              <a:buNone/>
            </a:pPr>
            <a:endParaRPr lang="ar-DZ" sz="2800" dirty="0" smtClean="0">
              <a:cs typeface="Traditional Arabic" pitchFamily="2" charset="-78"/>
            </a:endParaRPr>
          </a:p>
          <a:p>
            <a:pPr algn="r" rtl="1">
              <a:buNone/>
            </a:pPr>
            <a:r>
              <a:rPr lang="ar-D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2800" b="1" dirty="0" err="1" smtClean="0">
                <a:latin typeface="Arial" pitchFamily="34" charset="0"/>
                <a:cs typeface="Arial" pitchFamily="34" charset="0"/>
              </a:rPr>
              <a:t>الاستراتيجية</a:t>
            </a:r>
            <a:r>
              <a:rPr lang="ar-DZ" sz="2800" dirty="0" err="1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ar-DZ" sz="2800" dirty="0" err="1" smtClean="0">
                <a:latin typeface="Arial" pitchFamily="34" charset="0"/>
                <a:cs typeface="Arial" pitchFamily="34" charset="0"/>
              </a:rPr>
              <a:t>فكّر </a:t>
            </a:r>
            <a:r>
              <a:rPr lang="ar-DZ" sz="2800" dirty="0" smtClean="0">
                <a:latin typeface="Arial" pitchFamily="34" charset="0"/>
                <a:cs typeface="Arial" pitchFamily="34" charset="0"/>
              </a:rPr>
              <a:t>– زاوج – شارك</a:t>
            </a:r>
            <a:r>
              <a:rPr lang="ar-DZ" sz="2800" dirty="0" err="1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TPS</a:t>
            </a:r>
            <a:r>
              <a:rPr lang="ar-DZ" sz="2800" dirty="0" err="1" smtClean="0">
                <a:latin typeface="Arial" pitchFamily="34" charset="0"/>
                <a:cs typeface="Arial" pitchFamily="34" charset="0"/>
              </a:rPr>
              <a:t>).</a:t>
            </a:r>
            <a:endParaRPr lang="ar-DZ" sz="2800" dirty="0" smtClean="0">
              <a:latin typeface="Arial"/>
            </a:endParaRPr>
          </a:p>
          <a:p>
            <a:pPr algn="r" rtl="1">
              <a:buNone/>
            </a:pPr>
            <a:r>
              <a:rPr lang="ar-DZ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2800" dirty="0" smtClean="0">
                <a:latin typeface="Arial" pitchFamily="34" charset="0"/>
                <a:cs typeface="Arial" pitchFamily="34" charset="0"/>
              </a:rPr>
            </a:br>
            <a:endParaRPr lang="ar-DZ" sz="2800" dirty="0" smtClean="0"/>
          </a:p>
          <a:p>
            <a:pPr algn="ctr"/>
            <a:endParaRPr lang="en-GB" sz="2800" b="1" dirty="0">
              <a:solidFill>
                <a:srgbClr val="800000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6" y="5797854"/>
            <a:ext cx="95914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Picture 2" descr="Résultat de recherche d'images pour &quot;‫استراتيجيات التدريس الحديثة بوربوينت‬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43174" cy="157161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2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684850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DZ" dirty="0" smtClean="0"/>
              <a:t>هيكلة النشاط 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640960" cy="504056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DZ" sz="2800" dirty="0" smtClean="0">
                <a:solidFill>
                  <a:schemeClr val="tx1"/>
                </a:solidFill>
              </a:rPr>
              <a:t>طبقا لأحكام المادة </a:t>
            </a:r>
            <a:r>
              <a:rPr lang="ar-DZ" sz="2800" dirty="0" err="1" smtClean="0">
                <a:solidFill>
                  <a:schemeClr val="tx1"/>
                </a:solidFill>
              </a:rPr>
              <a:t>64من</a:t>
            </a:r>
            <a:r>
              <a:rPr lang="ar-DZ" sz="2800" dirty="0" smtClean="0">
                <a:solidFill>
                  <a:schemeClr val="tx1"/>
                </a:solidFill>
              </a:rPr>
              <a:t> الأمر 03-06 فإن </a:t>
            </a:r>
            <a:r>
              <a:rPr lang="ar-SA" sz="2800" dirty="0" smtClean="0">
                <a:solidFill>
                  <a:schemeClr val="tx1"/>
                </a:solidFill>
              </a:rPr>
              <a:t>اللجنة </a:t>
            </a:r>
            <a:r>
              <a:rPr lang="ar-SA" sz="2800" dirty="0">
                <a:solidFill>
                  <a:schemeClr val="tx1"/>
                </a:solidFill>
              </a:rPr>
              <a:t>المتساوية </a:t>
            </a:r>
            <a:r>
              <a:rPr lang="ar-SA" sz="2800" dirty="0" smtClean="0">
                <a:solidFill>
                  <a:schemeClr val="tx1"/>
                </a:solidFill>
              </a:rPr>
              <a:t>الأعضاء</a:t>
            </a:r>
            <a:r>
              <a:rPr lang="ar-DZ" sz="2800" dirty="0" smtClean="0">
                <a:solidFill>
                  <a:schemeClr val="tx1"/>
                </a:solidFill>
              </a:rPr>
              <a:t> </a:t>
            </a:r>
            <a:r>
              <a:rPr lang="ar-SA" sz="2800" dirty="0" smtClean="0">
                <a:solidFill>
                  <a:schemeClr val="tx1"/>
                </a:solidFill>
              </a:rPr>
              <a:t>، </a:t>
            </a:r>
            <a:r>
              <a:rPr lang="ar-SA" sz="2800" dirty="0">
                <a:solidFill>
                  <a:schemeClr val="tx1"/>
                </a:solidFill>
              </a:rPr>
              <a:t>هي هيئة استشارية استحدثها نظام الوظيفة </a:t>
            </a:r>
            <a:r>
              <a:rPr lang="ar-SA" sz="2800" dirty="0" err="1">
                <a:solidFill>
                  <a:schemeClr val="tx1"/>
                </a:solidFill>
              </a:rPr>
              <a:t>العمومية </a:t>
            </a:r>
            <a:r>
              <a:rPr lang="ar-SA" sz="2800" dirty="0">
                <a:solidFill>
                  <a:schemeClr val="tx1"/>
                </a:solidFill>
              </a:rPr>
              <a:t>،الغرض منها إشراك الموظف في تسيير حياته </a:t>
            </a:r>
            <a:r>
              <a:rPr lang="ar-SA" sz="2800" dirty="0" err="1">
                <a:solidFill>
                  <a:schemeClr val="tx1"/>
                </a:solidFill>
              </a:rPr>
              <a:t>المهنية </a:t>
            </a:r>
            <a:r>
              <a:rPr lang="ar-SA" sz="2800" dirty="0">
                <a:solidFill>
                  <a:schemeClr val="tx1"/>
                </a:solidFill>
              </a:rPr>
              <a:t>، وحسن تطبيق النصوص </a:t>
            </a:r>
            <a:r>
              <a:rPr lang="ar-SA" sz="2800" dirty="0" err="1">
                <a:solidFill>
                  <a:schemeClr val="tx1"/>
                </a:solidFill>
              </a:rPr>
              <a:t>القانونية </a:t>
            </a:r>
            <a:r>
              <a:rPr lang="ar-SA" sz="2800" dirty="0">
                <a:solidFill>
                  <a:schemeClr val="tx1"/>
                </a:solidFill>
              </a:rPr>
              <a:t>، والحرص على أن تكون السلطة التقديرية عادلة وفق ضوابط </a:t>
            </a:r>
            <a:r>
              <a:rPr lang="ar-SA" sz="2800" dirty="0" err="1">
                <a:solidFill>
                  <a:schemeClr val="tx1"/>
                </a:solidFill>
              </a:rPr>
              <a:t>وإجراءات.</a:t>
            </a:r>
            <a:r>
              <a:rPr lang="ar-SA" sz="2800" dirty="0">
                <a:solidFill>
                  <a:schemeClr val="tx1"/>
                </a:solidFill>
              </a:rPr>
              <a:t> لها دور هام قانوني في تسيير حياة الموظف العمومي </a:t>
            </a:r>
            <a:r>
              <a:rPr lang="ar-SA" sz="2800" dirty="0" err="1">
                <a:solidFill>
                  <a:schemeClr val="tx1"/>
                </a:solidFill>
              </a:rPr>
              <a:t>مهنيا.</a:t>
            </a:r>
            <a:r>
              <a:rPr lang="ar-SA" sz="2800" dirty="0">
                <a:solidFill>
                  <a:schemeClr val="tx1"/>
                </a:solidFill>
              </a:rPr>
              <a:t> وتتشكل من طرفين </a:t>
            </a:r>
            <a:r>
              <a:rPr lang="ar-SA" sz="2800" dirty="0" err="1">
                <a:solidFill>
                  <a:schemeClr val="tx1"/>
                </a:solidFill>
              </a:rPr>
              <a:t>هما </a:t>
            </a:r>
            <a:r>
              <a:rPr lang="ar-SA" sz="2800" dirty="0">
                <a:solidFill>
                  <a:schemeClr val="tx1"/>
                </a:solidFill>
              </a:rPr>
              <a:t>"الموظفون والإدارة، وبعدد متساوٍ: عدد الأعضاء الممثلين للموظفين بقدر عدد الأعضاء الممثلين </a:t>
            </a:r>
            <a:r>
              <a:rPr lang="ar-SA" sz="2800" dirty="0" err="1">
                <a:solidFill>
                  <a:schemeClr val="tx1"/>
                </a:solidFill>
              </a:rPr>
              <a:t>للإدارة </a:t>
            </a:r>
            <a:r>
              <a:rPr lang="ar-SA" sz="2800" dirty="0">
                <a:solidFill>
                  <a:schemeClr val="tx1"/>
                </a:solidFill>
              </a:rPr>
              <a:t>، وترأسها السلطة </a:t>
            </a:r>
            <a:r>
              <a:rPr lang="ar-SA" sz="2800" dirty="0" smtClean="0">
                <a:solidFill>
                  <a:schemeClr val="tx1"/>
                </a:solidFill>
              </a:rPr>
              <a:t>التي </a:t>
            </a:r>
            <a:r>
              <a:rPr lang="ar-SA" sz="2800" dirty="0">
                <a:solidFill>
                  <a:schemeClr val="tx1"/>
                </a:solidFill>
              </a:rPr>
              <a:t>لها صلاحية </a:t>
            </a:r>
            <a:r>
              <a:rPr lang="ar-SA" sz="2800" dirty="0" err="1">
                <a:solidFill>
                  <a:schemeClr val="tx1"/>
                </a:solidFill>
              </a:rPr>
              <a:t>التعيين </a:t>
            </a:r>
            <a:r>
              <a:rPr lang="ar-SA" sz="2800" dirty="0">
                <a:solidFill>
                  <a:schemeClr val="tx1"/>
                </a:solidFill>
              </a:rPr>
              <a:t>(في قطاع التربية مثلا، على مستوى الولاية يرأسها مدير التربية أو من ينوب عنه</a:t>
            </a:r>
            <a:r>
              <a:rPr lang="ar-SA" sz="2800" dirty="0" err="1" smtClean="0">
                <a:solidFill>
                  <a:schemeClr val="tx1"/>
                </a:solidFill>
              </a:rPr>
              <a:t>)</a:t>
            </a:r>
            <a:endParaRPr lang="ar-DZ" sz="2800" dirty="0" smtClean="0">
              <a:solidFill>
                <a:schemeClr val="tx1"/>
              </a:solidFill>
            </a:endParaRPr>
          </a:p>
          <a:p>
            <a:pPr algn="r" rtl="1"/>
            <a:r>
              <a:rPr lang="ar-DZ" sz="2800" dirty="0" smtClean="0">
                <a:solidFill>
                  <a:schemeClr val="tx1"/>
                </a:solidFill>
              </a:rPr>
              <a:t>نصت </a:t>
            </a:r>
            <a:r>
              <a:rPr lang="ar-DZ" sz="2800" dirty="0" err="1" smtClean="0">
                <a:solidFill>
                  <a:schemeClr val="tx1"/>
                </a:solidFill>
              </a:rPr>
              <a:t>الماتان</a:t>
            </a:r>
            <a:r>
              <a:rPr lang="ar-DZ" sz="2800" dirty="0" smtClean="0">
                <a:solidFill>
                  <a:schemeClr val="tx1"/>
                </a:solidFill>
              </a:rPr>
              <a:t> </a:t>
            </a:r>
            <a:r>
              <a:rPr lang="ar-DZ" sz="2800" dirty="0" err="1" smtClean="0">
                <a:solidFill>
                  <a:schemeClr val="tx1"/>
                </a:solidFill>
              </a:rPr>
              <a:t>68و69على</a:t>
            </a:r>
            <a:r>
              <a:rPr lang="ar-DZ" sz="2800" dirty="0" smtClean="0">
                <a:solidFill>
                  <a:schemeClr val="tx1"/>
                </a:solidFill>
              </a:rPr>
              <a:t> أن </a:t>
            </a:r>
            <a:r>
              <a:rPr lang="ar-DZ" sz="2800" dirty="0" err="1" smtClean="0">
                <a:solidFill>
                  <a:schemeClr val="tx1"/>
                </a:solidFill>
              </a:rPr>
              <a:t>المترشحين</a:t>
            </a:r>
            <a:r>
              <a:rPr lang="ar-DZ" sz="2800" dirty="0" smtClean="0">
                <a:solidFill>
                  <a:schemeClr val="tx1"/>
                </a:solidFill>
              </a:rPr>
              <a:t> </a:t>
            </a:r>
            <a:r>
              <a:rPr lang="ar-DZ" sz="2800" dirty="0" err="1" smtClean="0">
                <a:solidFill>
                  <a:schemeClr val="tx1"/>
                </a:solidFill>
              </a:rPr>
              <a:t>لتثميل</a:t>
            </a:r>
            <a:r>
              <a:rPr lang="ar-DZ" sz="2800" dirty="0" smtClean="0">
                <a:solidFill>
                  <a:schemeClr val="tx1"/>
                </a:solidFill>
              </a:rPr>
              <a:t> الموظفين في اللجان المتساوية الأعضاء يختارون من طرف المنظمات النقابية الأكثر </a:t>
            </a:r>
            <a:r>
              <a:rPr lang="ar-DZ" sz="2800" dirty="0" err="1" smtClean="0">
                <a:solidFill>
                  <a:schemeClr val="tx1"/>
                </a:solidFill>
              </a:rPr>
              <a:t>تمثيلا .</a:t>
            </a:r>
            <a:r>
              <a:rPr lang="ar-DZ" sz="2800" dirty="0" smtClean="0">
                <a:solidFill>
                  <a:schemeClr val="tx1"/>
                </a:solidFill>
              </a:rPr>
              <a:t> و لغياب نص يوضح هذا المقياس الجديد في انتقاء </a:t>
            </a:r>
            <a:r>
              <a:rPr lang="ar-DZ" sz="2800" dirty="0" err="1" smtClean="0">
                <a:solidFill>
                  <a:schemeClr val="tx1"/>
                </a:solidFill>
              </a:rPr>
              <a:t>المترشحين</a:t>
            </a:r>
            <a:r>
              <a:rPr lang="ar-DZ" sz="2800" dirty="0" smtClean="0">
                <a:solidFill>
                  <a:schemeClr val="tx1"/>
                </a:solidFill>
              </a:rPr>
              <a:t> ، يبقى العمل ساريا بالنصوص التنظيمية المشار يوضح هذا المقياس الجديد في انتقاء </a:t>
            </a:r>
            <a:r>
              <a:rPr lang="ar-DZ" sz="2800" dirty="0" err="1" smtClean="0">
                <a:solidFill>
                  <a:schemeClr val="tx1"/>
                </a:solidFill>
              </a:rPr>
              <a:t>المترشحين</a:t>
            </a:r>
            <a:r>
              <a:rPr lang="ar-DZ" sz="2800" dirty="0" smtClean="0">
                <a:solidFill>
                  <a:schemeClr val="tx1"/>
                </a:solidFill>
              </a:rPr>
              <a:t> ، يبقى العمل ساريا بالنصوص التنظيمية المشار إليها </a:t>
            </a:r>
            <a:r>
              <a:rPr lang="ar-DZ" sz="2800" dirty="0" err="1" smtClean="0">
                <a:solidFill>
                  <a:schemeClr val="tx1"/>
                </a:solidFill>
              </a:rPr>
              <a:t>سابقا.</a:t>
            </a:r>
            <a:r>
              <a:rPr lang="ar-DZ" sz="2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941337"/>
            <a:ext cx="959145" cy="9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r" rtl="1">
              <a:buNone/>
            </a:pPr>
            <a:r>
              <a:rPr lang="ar-DZ" b="1" dirty="0" err="1" smtClean="0"/>
              <a:t>الهدف :</a:t>
            </a:r>
            <a:r>
              <a:rPr lang="fr-FR" b="1" dirty="0" smtClean="0"/>
              <a:t> </a:t>
            </a:r>
            <a:r>
              <a:rPr lang="ar-DZ" dirty="0" smtClean="0"/>
              <a:t>يميز المتكون بين اختصاصات اللجان المتساوية الأعضاء.</a:t>
            </a:r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r>
              <a:rPr lang="ar-DZ" b="1" dirty="0" err="1" smtClean="0"/>
              <a:t>التعليمة </a:t>
            </a:r>
            <a:r>
              <a:rPr lang="ar-DZ" b="1" dirty="0" smtClean="0"/>
              <a:t>: </a:t>
            </a:r>
            <a:r>
              <a:rPr lang="ar-DZ" b="1" dirty="0" smtClean="0">
                <a:cs typeface="Traditional Arabic" pitchFamily="2" charset="-78"/>
              </a:rPr>
              <a:t>ضع كل اختصاص في الخانة </a:t>
            </a:r>
            <a:r>
              <a:rPr lang="ar-DZ" b="1" dirty="0" err="1" smtClean="0">
                <a:cs typeface="Traditional Arabic" pitchFamily="2" charset="-78"/>
              </a:rPr>
              <a:t>المناسبة:</a:t>
            </a:r>
            <a:r>
              <a:rPr lang="ar-DZ" dirty="0" smtClean="0">
                <a:hlinkClick r:id="rId3" action="ppaction://hlinkfile"/>
              </a:rPr>
              <a:t>(</a:t>
            </a:r>
            <a:r>
              <a:rPr lang="ar-DZ" sz="2600" b="1" dirty="0" smtClean="0">
                <a:hlinkClick r:id="rId4" action="ppaction://hlinkfile"/>
              </a:rPr>
              <a:t>ورقة عمل رقم 3</a:t>
            </a:r>
            <a:r>
              <a:rPr lang="ar-DZ" dirty="0" err="1" smtClean="0">
                <a:hlinkClick r:id="rId4" action="ppaction://hlinkfile"/>
              </a:rPr>
              <a:t>)</a:t>
            </a:r>
            <a:endParaRPr lang="ar-DZ" dirty="0" smtClean="0"/>
          </a:p>
          <a:p>
            <a:pPr algn="r" rtl="1">
              <a:buNone/>
            </a:pPr>
            <a:endParaRPr lang="ar-DZ" b="1" dirty="0" smtClean="0">
              <a:cs typeface="Traditional Arabic" pitchFamily="2" charset="-78"/>
            </a:endParaRPr>
          </a:p>
          <a:p>
            <a:pPr algn="r" rtl="1">
              <a:buNone/>
            </a:pPr>
            <a:r>
              <a:rPr lang="ar-SA" dirty="0" smtClean="0"/>
              <a:t>1- تعيين الأساتذة </a:t>
            </a:r>
            <a:r>
              <a:rPr lang="ar-SA" dirty="0" err="1" smtClean="0"/>
              <a:t>الجدد .</a:t>
            </a:r>
            <a:endParaRPr lang="fr-FR" dirty="0" smtClean="0"/>
          </a:p>
          <a:p>
            <a:pPr algn="r" rtl="1">
              <a:buNone/>
            </a:pPr>
            <a:r>
              <a:rPr lang="ar-SA" dirty="0" smtClean="0"/>
              <a:t>2- تستشار في المسائل الفردية التي تخص الحياة المهنية </a:t>
            </a:r>
            <a:r>
              <a:rPr lang="ar-SA" dirty="0" err="1" smtClean="0"/>
              <a:t>للموظف </a:t>
            </a:r>
            <a:r>
              <a:rPr lang="ar-SA" dirty="0" smtClean="0"/>
              <a:t>( مثل </a:t>
            </a:r>
            <a:r>
              <a:rPr lang="ar-SA" dirty="0" err="1" smtClean="0"/>
              <a:t>الترقية </a:t>
            </a:r>
            <a:r>
              <a:rPr lang="ar-SA" dirty="0" smtClean="0"/>
              <a:t>، والتسجيل على قوائم </a:t>
            </a:r>
            <a:r>
              <a:rPr lang="ar-SA" dirty="0" err="1" smtClean="0"/>
              <a:t>التأهيل </a:t>
            </a:r>
            <a:r>
              <a:rPr lang="ar-SA" dirty="0" smtClean="0"/>
              <a:t>، والحركة التنقلية والعضوية في اللجان التي هي عضو فيها بحكم </a:t>
            </a:r>
            <a:r>
              <a:rPr lang="ar-SA" dirty="0" err="1" smtClean="0"/>
              <a:t>القانون ).</a:t>
            </a:r>
            <a:endParaRPr lang="fr-FR" dirty="0" smtClean="0"/>
          </a:p>
          <a:p>
            <a:pPr algn="r" rtl="1">
              <a:buNone/>
            </a:pPr>
            <a:r>
              <a:rPr lang="ar-SA" dirty="0" smtClean="0"/>
              <a:t>3-تقديم إعانات مالية لموظفي قطاع التربية.</a:t>
            </a:r>
            <a:endParaRPr lang="fr-FR" dirty="0" smtClean="0"/>
          </a:p>
          <a:p>
            <a:pPr algn="r" rtl="1">
              <a:buNone/>
            </a:pPr>
            <a:r>
              <a:rPr lang="ar-SA" dirty="0" smtClean="0"/>
              <a:t>4- تجتمع كلجنة </a:t>
            </a:r>
            <a:r>
              <a:rPr lang="ar-SA" dirty="0" err="1" smtClean="0"/>
              <a:t>لترسيم</a:t>
            </a:r>
            <a:r>
              <a:rPr lang="ar-SA" dirty="0" smtClean="0"/>
              <a:t> الموظفين بعد استيفاء الشروط والفترة المنصوص عليها في القوانين الأساسية.</a:t>
            </a:r>
            <a:endParaRPr lang="fr-FR" dirty="0" smtClean="0"/>
          </a:p>
          <a:p>
            <a:pPr algn="r" rtl="1">
              <a:buNone/>
            </a:pPr>
            <a:r>
              <a:rPr lang="ar-SA" dirty="0" smtClean="0"/>
              <a:t>5- المصادقة على الوثائق </a:t>
            </a:r>
            <a:r>
              <a:rPr lang="ar-SA" dirty="0" err="1" smtClean="0"/>
              <a:t>الرسمية .</a:t>
            </a:r>
            <a:endParaRPr lang="fr-FR" dirty="0" smtClean="0"/>
          </a:p>
          <a:p>
            <a:pPr algn="r" rtl="1">
              <a:buNone/>
            </a:pPr>
            <a:r>
              <a:rPr lang="ar-SA" dirty="0" smtClean="0"/>
              <a:t>6- تجتمع كمجلس تأديبي للنظر في العقوبات </a:t>
            </a:r>
            <a:r>
              <a:rPr lang="ar-SA" dirty="0" err="1" smtClean="0"/>
              <a:t>التأديبية </a:t>
            </a:r>
            <a:r>
              <a:rPr lang="ar-SA" dirty="0" smtClean="0"/>
              <a:t>(من الدرجتين الثالثة والرابعة</a:t>
            </a:r>
            <a:r>
              <a:rPr lang="ar-SA" dirty="0" err="1" smtClean="0"/>
              <a:t>)</a:t>
            </a:r>
            <a:endParaRPr lang="fr-FR" dirty="0" smtClean="0"/>
          </a:p>
          <a:p>
            <a:pPr algn="r" rtl="1">
              <a:buNone/>
            </a:pPr>
            <a:r>
              <a:rPr lang="ar-SA" dirty="0" smtClean="0"/>
              <a:t> </a:t>
            </a:r>
            <a:endParaRPr lang="fr-FR" dirty="0" smtClean="0"/>
          </a:p>
          <a:p>
            <a:pPr algn="r" rtl="1">
              <a:buNone/>
            </a:pPr>
            <a:endParaRPr lang="ar-DZ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b="1" dirty="0" smtClean="0">
                <a:latin typeface="Arial" pitchFamily="34" charset="0"/>
                <a:cs typeface="Arial" pitchFamily="34" charset="0"/>
              </a:rPr>
              <a:t>طريقة </a:t>
            </a:r>
            <a:r>
              <a:rPr lang="ar-DZ" b="1" dirty="0" err="1" smtClean="0">
                <a:latin typeface="Arial" pitchFamily="34" charset="0"/>
                <a:cs typeface="Arial" pitchFamily="34" charset="0"/>
              </a:rPr>
              <a:t>العمل </a:t>
            </a:r>
            <a:r>
              <a:rPr lang="ar-DZ" dirty="0" smtClean="0">
                <a:latin typeface="Arial" pitchFamily="34" charset="0"/>
                <a:cs typeface="Arial" pitchFamily="34" charset="0"/>
              </a:rPr>
              <a:t>: عمل فردي</a:t>
            </a:r>
            <a:endParaRPr lang="ar-DZ" dirty="0" smtClean="0">
              <a:latin typeface="Arial"/>
            </a:endParaRPr>
          </a:p>
          <a:p>
            <a:pPr algn="r" rtl="1">
              <a:buNone/>
            </a:pPr>
            <a:r>
              <a:rPr lang="ar-DZ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dirty="0" smtClean="0"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61557" cy="241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3  </a:t>
            </a:r>
            <a:endParaRPr lang="fr-FR" sz="3200" b="1" dirty="0"/>
          </a:p>
        </p:txBody>
      </p:sp>
      <p:pic>
        <p:nvPicPr>
          <p:cNvPr id="9" name="Imag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517232"/>
            <a:ext cx="959145" cy="9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23528" y="1268760"/>
          <a:ext cx="8424936" cy="4845263"/>
        </p:xfrm>
        <a:graphic>
          <a:graphicData uri="http://schemas.openxmlformats.org/drawingml/2006/table">
            <a:tbl>
              <a:tblPr rtl="1"/>
              <a:tblGrid>
                <a:gridCol w="4212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614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latin typeface="Calibri"/>
                          <a:ea typeface="Calibri"/>
                          <a:cs typeface="Arial"/>
                        </a:rPr>
                        <a:t>اختصاص اللجان المتساوية الأعضاء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b="1" dirty="0">
                          <a:latin typeface="Calibri"/>
                          <a:ea typeface="Calibri"/>
                          <a:cs typeface="Arial"/>
                        </a:rPr>
                        <a:t>اختصاص جهات أخرى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2369">
                <a:tc>
                  <a:txBody>
                    <a:bodyPr/>
                    <a:lstStyle/>
                    <a:p>
                      <a:pPr algn="r" rtl="1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تستشار في المسائل الفردية التي تخص الحياة المهنية </a:t>
                      </a:r>
                      <a:r>
                        <a:rPr lang="ar-SA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للموظف </a:t>
                      </a: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مثل </a:t>
                      </a:r>
                      <a:r>
                        <a:rPr lang="ar-SA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الترقية </a:t>
                      </a: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، والتسجيل على قوائم </a:t>
                      </a:r>
                      <a:r>
                        <a:rPr lang="ar-SA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التأهيل </a:t>
                      </a: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، والحركة التنقلية والعضوية في اللجان التي هي عضو فيها بحكم </a:t>
                      </a:r>
                      <a:r>
                        <a:rPr lang="ar-SA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القانون ).</a:t>
                      </a:r>
                      <a:endParaRPr lang="fr-F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4- تجتمع كلجنة </a:t>
                      </a:r>
                      <a:r>
                        <a:rPr lang="ar-SA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لترسيم</a:t>
                      </a: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الموظفين بعد استيفاء الشروط والفترة المنصوص عليها في القوانين الأساسية.</a:t>
                      </a:r>
                      <a:endParaRPr lang="fr-F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6- تجتمع كمجلس تأديبي للنظر في العقوبات </a:t>
                      </a:r>
                      <a:r>
                        <a:rPr lang="ar-SA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التأديبية </a:t>
                      </a: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(من الدرجتين الثالثة والرابعة</a:t>
                      </a:r>
                      <a:r>
                        <a:rPr lang="ar-SA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 تعيين الأساتذة </a:t>
                      </a:r>
                      <a:r>
                        <a:rPr lang="ar-SA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الجدد .</a:t>
                      </a:r>
                      <a:endParaRPr lang="ar-DZ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3-تقديم إعانات مالية لموظفي قطاع التربية.</a:t>
                      </a:r>
                      <a:endParaRPr lang="fr-F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5- المصادقة على الوثائق </a:t>
                      </a:r>
                      <a:r>
                        <a:rPr lang="ar-SA" sz="2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الرسمية .</a:t>
                      </a:r>
                      <a:endParaRPr lang="fr-F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b="1" dirty="0"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1689" cy="116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771800" y="260648"/>
            <a:ext cx="3744416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3 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rmAutofit fontScale="62500" lnSpcReduction="20000"/>
          </a:bodyPr>
          <a:lstStyle/>
          <a:p>
            <a:pPr algn="r" rtl="1">
              <a:buNone/>
            </a:pPr>
            <a:endParaRPr lang="ar-DZ" sz="4000" b="1" dirty="0" smtClean="0"/>
          </a:p>
          <a:p>
            <a:pPr algn="r" rtl="1">
              <a:buNone/>
            </a:pPr>
            <a:r>
              <a:rPr lang="ar-DZ" sz="4000" b="1" dirty="0" err="1" smtClean="0"/>
              <a:t>الهدف :</a:t>
            </a:r>
            <a:r>
              <a:rPr lang="fr-FR" sz="4000" b="1" dirty="0" smtClean="0"/>
              <a:t> </a:t>
            </a:r>
            <a:r>
              <a:rPr lang="ar-DZ" sz="4000" dirty="0" smtClean="0"/>
              <a:t>يتعرف المتكون على الهيئة التي يخول لها القانون باستدعاء أعضاء اللجنة المتساوية الأعضاء.</a:t>
            </a:r>
          </a:p>
          <a:p>
            <a:pPr algn="r" rtl="1">
              <a:buNone/>
            </a:pPr>
            <a:r>
              <a:rPr lang="ar-DZ" sz="4000" b="1" dirty="0" err="1" smtClean="0"/>
              <a:t>المهمة </a:t>
            </a:r>
            <a:r>
              <a:rPr lang="ar-DZ" sz="4000" b="1" dirty="0" smtClean="0"/>
              <a:t>: </a:t>
            </a:r>
            <a:r>
              <a:rPr lang="ar-DZ" sz="4000" dirty="0" smtClean="0">
                <a:hlinkClick r:id="rId3" action="ppaction://hlinkfile"/>
              </a:rPr>
              <a:t>ورقة عمل رقم 4</a:t>
            </a:r>
            <a:endParaRPr lang="ar-DZ" sz="4000" dirty="0" smtClean="0"/>
          </a:p>
          <a:p>
            <a:pPr algn="r" rtl="1">
              <a:buNone/>
            </a:pPr>
            <a:r>
              <a:rPr lang="ar-DZ" sz="4000" dirty="0" smtClean="0"/>
              <a:t> </a:t>
            </a:r>
            <a:r>
              <a:rPr lang="ar-DZ" sz="4000" b="1" dirty="0" err="1" smtClean="0"/>
              <a:t>التعليمة </a:t>
            </a:r>
            <a:r>
              <a:rPr lang="ar-DZ" sz="4000" b="1" dirty="0" smtClean="0"/>
              <a:t>: </a:t>
            </a:r>
            <a:r>
              <a:rPr lang="ar-DZ" sz="4000" b="1" dirty="0" smtClean="0">
                <a:cs typeface="Traditional Arabic" pitchFamily="2" charset="-78"/>
              </a:rPr>
              <a:t>ضع </a:t>
            </a:r>
            <a:r>
              <a:rPr lang="ar-DZ" sz="4000" b="1" dirty="0" err="1" smtClean="0">
                <a:cs typeface="Traditional Arabic" pitchFamily="2" charset="-78"/>
              </a:rPr>
              <a:t>علامة (×</a:t>
            </a:r>
            <a:r>
              <a:rPr lang="ar-DZ" sz="4000" b="1" dirty="0" smtClean="0">
                <a:cs typeface="Traditional Arabic" pitchFamily="2" charset="-78"/>
              </a:rPr>
              <a:t>) في الخانة المناسبة</a:t>
            </a:r>
            <a:endParaRPr lang="fr-FR" sz="4000" dirty="0" smtClean="0">
              <a:cs typeface="Arial" charset="0"/>
            </a:endParaRPr>
          </a:p>
          <a:p>
            <a:pPr algn="r" rtl="1">
              <a:buNone/>
            </a:pPr>
            <a:endParaRPr lang="ar-DZ" sz="4000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endParaRPr lang="ar-DZ" sz="4000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endParaRPr lang="ar-DZ" sz="4000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sz="4000" b="1" dirty="0" smtClean="0">
                <a:latin typeface="Arial" pitchFamily="34" charset="0"/>
                <a:cs typeface="Arial" pitchFamily="34" charset="0"/>
              </a:rPr>
              <a:t>طريقة </a:t>
            </a:r>
            <a:r>
              <a:rPr lang="ar-DZ" sz="4000" b="1" dirty="0" err="1" smtClean="0">
                <a:latin typeface="Arial" pitchFamily="34" charset="0"/>
                <a:cs typeface="Arial" pitchFamily="34" charset="0"/>
              </a:rPr>
              <a:t>العمل </a:t>
            </a:r>
            <a:r>
              <a:rPr lang="ar-DZ" sz="4000" dirty="0" smtClean="0">
                <a:latin typeface="Arial" pitchFamily="34" charset="0"/>
                <a:cs typeface="Arial" pitchFamily="34" charset="0"/>
              </a:rPr>
              <a:t>: عمل فردي</a:t>
            </a:r>
            <a:endParaRPr lang="ar-DZ" sz="4000" dirty="0" smtClean="0">
              <a:latin typeface="Arial"/>
              <a:cs typeface="Arial"/>
            </a:endParaRPr>
          </a:p>
          <a:p>
            <a:pPr algn="r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4000" dirty="0" smtClean="0">
                <a:latin typeface="Arial" pitchFamily="34" charset="0"/>
                <a:cs typeface="Arial" pitchFamily="34" charset="0"/>
              </a:rPr>
            </a:br>
            <a:endParaRPr lang="fr-FR" sz="4000" dirty="0" smtClean="0"/>
          </a:p>
          <a:p>
            <a:pPr algn="r" rtl="1">
              <a:buNone/>
            </a:pPr>
            <a:endParaRPr lang="ar-DZ" sz="4000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24" name="Image 2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22920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://pad2.whstatic.com/images/thumb/6/66/Write-a-Personal-Financial-Plan-Step-22.jpg/aid1579465-900px-Write-a-Personal-Financial-Plan-Step-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82"/>
          <a:stretch/>
        </p:blipFill>
        <p:spPr bwMode="auto">
          <a:xfrm>
            <a:off x="0" y="0"/>
            <a:ext cx="309634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4</a:t>
            </a:r>
            <a:endParaRPr lang="fr-F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6600" b="1" dirty="0" smtClean="0"/>
              <a:t>الهدف العام للوحدة</a:t>
            </a:r>
            <a:endParaRPr lang="fr-FR" sz="6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8" y="1600200"/>
            <a:ext cx="8964488" cy="4525963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ar-DZ" sz="6600" dirty="0" smtClean="0"/>
              <a:t>     يدرك المتكون أهمية الثقافة القانونية من أجل تطوير تكوينه الفكري و التربوي ثم العمل </a:t>
            </a:r>
            <a:r>
              <a:rPr lang="ar-DZ" sz="6600" dirty="0" err="1" smtClean="0"/>
              <a:t>بها.</a:t>
            </a:r>
            <a:r>
              <a:rPr lang="ar-DZ" sz="6600" dirty="0" smtClean="0"/>
              <a:t> </a:t>
            </a:r>
            <a:endParaRPr lang="fr-FR" sz="6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368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3"/>
          <p:cNvSpPr/>
          <p:nvPr/>
        </p:nvSpPr>
        <p:spPr>
          <a:xfrm>
            <a:off x="179512" y="908720"/>
            <a:ext cx="8712968" cy="568863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defRPr/>
            </a:pPr>
            <a:r>
              <a:rPr lang="ar-DZ" sz="3200" b="1" dirty="0">
                <a:solidFill>
                  <a:schemeClr val="tx1"/>
                </a:solidFill>
              </a:rPr>
              <a:t> </a:t>
            </a:r>
            <a:endParaRPr lang="ar-S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5051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20</a:t>
            </a:fld>
            <a:endParaRPr lang="fr-FR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7" y="1645920"/>
          <a:ext cx="8208911" cy="52120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70727"/>
                <a:gridCol w="1142109"/>
                <a:gridCol w="1070727"/>
                <a:gridCol w="4925348"/>
              </a:tblGrid>
              <a:tr h="822992">
                <a:tc>
                  <a:txBody>
                    <a:bodyPr/>
                    <a:lstStyle/>
                    <a:p>
                      <a:pPr algn="ctr"/>
                      <a:r>
                        <a:rPr lang="ar-DZ" dirty="0" smtClean="0"/>
                        <a:t>منسق هيئة التفتيش هو من يستدعي اللجنة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dirty="0" smtClean="0"/>
                        <a:t>منسق اللجنة هو من يستدعي اللجنة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dirty="0" smtClean="0">
                          <a:solidFill>
                            <a:schemeClr val="tx1"/>
                          </a:solidFill>
                        </a:rPr>
                        <a:t>مدير التربية هو من يستدعي اللجنة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DZ" dirty="0" smtClean="0"/>
                    </a:p>
                    <a:p>
                      <a:pPr algn="ctr"/>
                      <a:r>
                        <a:rPr lang="ar-DZ" dirty="0" smtClean="0"/>
                        <a:t>المهام</a:t>
                      </a: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9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3600" b="1" dirty="0" err="1" smtClean="0"/>
                        <a:t>×</a:t>
                      </a:r>
                      <a:endParaRPr lang="fr-FR" sz="3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تستشار في المسائل الفردية التي تخص الحياة المهنية </a:t>
                      </a:r>
                      <a:r>
                        <a:rPr lang="ar-SA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للموظف </a:t>
                      </a: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مثل </a:t>
                      </a:r>
                      <a:r>
                        <a:rPr lang="ar-SA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الترقية </a:t>
                      </a: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، والتسجيل على قوائم </a:t>
                      </a:r>
                      <a:r>
                        <a:rPr lang="ar-SA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التأهيل </a:t>
                      </a: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، والحركة التنقلية والعضوية في اللجان التي هي عضو فيها بحكم </a:t>
                      </a:r>
                      <a:r>
                        <a:rPr lang="ar-SA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القانون ).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5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3200" b="1" dirty="0" err="1" smtClean="0"/>
                        <a:t>×</a:t>
                      </a:r>
                      <a:endParaRPr lang="fr-FR" sz="3200" b="1" dirty="0" smtClean="0"/>
                    </a:p>
                    <a:p>
                      <a:pPr algn="ctr"/>
                      <a:endParaRPr lang="fr-FR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تجتمع كلجنة </a:t>
                      </a:r>
                      <a:r>
                        <a:rPr lang="ar-SA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لترسيم</a:t>
                      </a: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الموظفين بعد استيفاء الشروط والفترة المنصوص عليها في القوانين الأساسية.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2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تجتمع مرة في الشهر لتقديم الإعانات المالية لموظفي قطاع التربية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9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3200" b="1" dirty="0" err="1" smtClean="0"/>
                        <a:t>×</a:t>
                      </a:r>
                      <a:endParaRPr lang="fr-FR" sz="3200" b="1" dirty="0" smtClean="0"/>
                    </a:p>
                    <a:p>
                      <a:pPr algn="ctr"/>
                      <a:endParaRPr lang="fr-FR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تجتمع </a:t>
                      </a: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كمجلس تأديبي للنظر في العقوبات </a:t>
                      </a:r>
                      <a:r>
                        <a:rPr lang="ar-SA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التأديبية </a:t>
                      </a:r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(من الدرجتين الثالثة والرابعة</a:t>
                      </a:r>
                      <a:r>
                        <a:rPr lang="ar-SA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SA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55576" y="1052736"/>
            <a:ext cx="7416824" cy="3600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DZ" b="1" dirty="0" smtClean="0">
                <a:cs typeface="Traditional Arabic" pitchFamily="2" charset="-78"/>
              </a:rPr>
              <a:t>ضع </a:t>
            </a:r>
            <a:r>
              <a:rPr lang="ar-DZ" b="1" dirty="0" err="1" smtClean="0">
                <a:cs typeface="Traditional Arabic" pitchFamily="2" charset="-78"/>
              </a:rPr>
              <a:t>علامة (×</a:t>
            </a:r>
            <a:r>
              <a:rPr lang="ar-DZ" b="1" dirty="0" smtClean="0">
                <a:cs typeface="Traditional Arabic" pitchFamily="2" charset="-78"/>
              </a:rPr>
              <a:t>) في الخانة المناسبة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23528" y="1484784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8748464" y="1484784"/>
            <a:ext cx="0" cy="468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99792" y="188640"/>
            <a:ext cx="3744416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4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340829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280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79512" y="1124744"/>
            <a:ext cx="8712968" cy="4896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4000" dirty="0" smtClean="0"/>
              <a:t>ليس الغبي بسيد في قومه      لكن المتغابى سيد قومه</a:t>
            </a:r>
            <a:endParaRPr lang="fr-FR" sz="4000" dirty="0"/>
          </a:p>
        </p:txBody>
      </p:sp>
      <p:sp>
        <p:nvSpPr>
          <p:cNvPr id="4" name="Rectangle 3"/>
          <p:cNvSpPr/>
          <p:nvPr/>
        </p:nvSpPr>
        <p:spPr>
          <a:xfrm>
            <a:off x="2339752" y="1340768"/>
            <a:ext cx="403244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هيكلة النشاط التحفيزي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55000" lnSpcReduction="20000"/>
          </a:bodyPr>
          <a:lstStyle/>
          <a:p>
            <a:pPr algn="r" rtl="1">
              <a:buNone/>
            </a:pPr>
            <a:endParaRPr lang="ar-DZ" sz="4000" b="1" dirty="0" smtClean="0"/>
          </a:p>
          <a:p>
            <a:pPr algn="r" rtl="1">
              <a:buNone/>
            </a:pPr>
            <a:endParaRPr lang="ar-DZ" sz="4000" b="1" dirty="0" smtClean="0"/>
          </a:p>
          <a:p>
            <a:pPr algn="r" rtl="1">
              <a:buNone/>
            </a:pPr>
            <a:endParaRPr lang="ar-DZ" sz="4000" b="1" dirty="0" smtClean="0"/>
          </a:p>
          <a:p>
            <a:pPr algn="r" rtl="1">
              <a:buNone/>
            </a:pPr>
            <a:r>
              <a:rPr lang="ar-DZ" sz="4000" b="1" dirty="0" err="1" smtClean="0"/>
              <a:t>الهدف :</a:t>
            </a:r>
            <a:r>
              <a:rPr lang="fr-FR" sz="4000" b="1" dirty="0" smtClean="0"/>
              <a:t> </a:t>
            </a:r>
            <a:r>
              <a:rPr lang="ar-DZ" sz="3600" dirty="0" smtClean="0"/>
              <a:t>يتعرف المتكون على الأخطاء المهنية و الإجراءات التأديبية المتخذة.</a:t>
            </a:r>
            <a:endParaRPr lang="ar-DZ" sz="4000" dirty="0" smtClean="0"/>
          </a:p>
          <a:p>
            <a:pPr algn="r" rtl="1">
              <a:buNone/>
            </a:pPr>
            <a:r>
              <a:rPr lang="ar-DZ" sz="4000" b="1" dirty="0" err="1" smtClean="0"/>
              <a:t>التعليمة </a:t>
            </a:r>
            <a:r>
              <a:rPr lang="ar-DZ" sz="4000" b="1" dirty="0" smtClean="0"/>
              <a:t>:</a:t>
            </a:r>
            <a:r>
              <a:rPr lang="ar-DZ" sz="3600" dirty="0" smtClean="0"/>
              <a:t>املأ الجدول بما </a:t>
            </a:r>
            <a:r>
              <a:rPr lang="ar-DZ" sz="3600" dirty="0" err="1" smtClean="0"/>
              <a:t>يناسب </a:t>
            </a:r>
            <a:r>
              <a:rPr lang="ar-DZ" sz="3600" dirty="0" smtClean="0">
                <a:hlinkClick r:id="rId3" action="ppaction://hlinkfile"/>
              </a:rPr>
              <a:t>(</a:t>
            </a:r>
            <a:r>
              <a:rPr lang="ar-DZ" sz="3600" dirty="0" smtClean="0">
                <a:hlinkClick r:id="rId4" action="ppaction://hlinkfile"/>
              </a:rPr>
              <a:t>ورقة عمل </a:t>
            </a:r>
            <a:r>
              <a:rPr lang="ar-DZ" sz="3600" dirty="0" err="1" smtClean="0">
                <a:hlinkClick r:id="rId4" action="ppaction://hlinkfile"/>
              </a:rPr>
              <a:t>رقم5) </a:t>
            </a:r>
            <a:r>
              <a:rPr lang="ar-DZ" sz="3600" dirty="0" err="1" smtClean="0"/>
              <a:t>:</a:t>
            </a:r>
            <a:endParaRPr lang="ar-DZ" sz="3600" dirty="0" smtClean="0"/>
          </a:p>
          <a:p>
            <a:pPr algn="r" rtl="1">
              <a:buNone/>
            </a:pPr>
            <a:endParaRPr lang="ar-DZ" sz="3600" dirty="0" smtClean="0"/>
          </a:p>
          <a:p>
            <a:pPr algn="r" rtl="1">
              <a:buNone/>
            </a:pPr>
            <a:endParaRPr lang="ar-DZ" sz="3600" dirty="0" smtClean="0"/>
          </a:p>
          <a:p>
            <a:pPr algn="r" rtl="1">
              <a:buNone/>
            </a:pPr>
            <a:endParaRPr lang="ar-DZ" sz="3600" dirty="0" smtClean="0"/>
          </a:p>
          <a:p>
            <a:pPr algn="r" rtl="1">
              <a:buNone/>
            </a:pPr>
            <a:endParaRPr lang="ar-DZ" sz="3600" dirty="0" smtClean="0"/>
          </a:p>
          <a:p>
            <a:pPr algn="r" rtl="1">
              <a:buNone/>
            </a:pPr>
            <a:endParaRPr lang="ar-DZ" sz="3600" dirty="0" smtClean="0"/>
          </a:p>
          <a:p>
            <a:pPr algn="r" rtl="1">
              <a:buNone/>
            </a:pPr>
            <a:endParaRPr lang="ar-DZ" sz="3600" dirty="0" smtClean="0"/>
          </a:p>
          <a:p>
            <a:pPr algn="r" rtl="1">
              <a:buNone/>
            </a:pPr>
            <a:endParaRPr lang="ar-DZ" sz="3600" dirty="0" smtClean="0"/>
          </a:p>
          <a:p>
            <a:pPr algn="r" rtl="1">
              <a:buNone/>
            </a:pPr>
            <a:endParaRPr lang="ar-DZ" sz="3600" dirty="0" smtClean="0"/>
          </a:p>
          <a:p>
            <a:pPr algn="r" rtl="1">
              <a:buNone/>
            </a:pPr>
            <a:endParaRPr lang="ar-DZ" sz="3600" dirty="0"/>
          </a:p>
          <a:p>
            <a:pPr algn="r" rtl="1">
              <a:buNone/>
            </a:pPr>
            <a:r>
              <a:rPr lang="ar-DZ" sz="3600" dirty="0" err="1" smtClean="0">
                <a:latin typeface="Arial" pitchFamily="34" charset="0"/>
                <a:cs typeface="Arial" pitchFamily="34" charset="0"/>
              </a:rPr>
              <a:t>إستراتيجيّة</a:t>
            </a:r>
            <a:r>
              <a:rPr lang="ar-DZ" sz="4000" dirty="0" smtClean="0">
                <a:latin typeface="Arial" pitchFamily="34" charset="0"/>
                <a:cs typeface="Arial" pitchFamily="34" charset="0"/>
              </a:rPr>
              <a:t> :الصحن الدوار.</a:t>
            </a:r>
            <a:endParaRPr lang="ar-DZ" sz="4000" dirty="0" smtClean="0">
              <a:latin typeface="Arial"/>
              <a:cs typeface="Arial"/>
            </a:endParaRPr>
          </a:p>
          <a:p>
            <a:pPr algn="r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4000" dirty="0" smtClean="0">
                <a:latin typeface="Arial" pitchFamily="34" charset="0"/>
                <a:cs typeface="Arial" pitchFamily="34" charset="0"/>
              </a:rPr>
            </a:br>
            <a:endParaRPr lang="fr-FR" sz="4000" dirty="0" smtClean="0"/>
          </a:p>
          <a:p>
            <a:pPr algn="r" rtl="1">
              <a:buNone/>
            </a:pPr>
            <a:endParaRPr lang="ar-DZ" sz="4000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4" name="Picture 1" descr="C:\Users\PC\Desktop\محتويات المكتب\صور القيم\meeting-480x38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454730" cy="1973410"/>
          </a:xfrm>
          <a:prstGeom prst="rect">
            <a:avLst/>
          </a:prstGeom>
          <a:noFill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796480" y="265492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263800"/>
                <a:gridCol w="1800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نوع العقوبة المسلطة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ما يقابلها من أخطاء مهنية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درجة العقوبة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 smtClean="0">
                          <a:latin typeface="Calibri"/>
                          <a:ea typeface="Calibri"/>
                          <a:cs typeface="Arial"/>
                        </a:rPr>
                        <a:t>الدرجة </a:t>
                      </a:r>
                      <a:r>
                        <a:rPr lang="ar-SA" sz="1600" b="1" dirty="0" smtClean="0">
                          <a:latin typeface="Calibri"/>
                          <a:ea typeface="Calibri"/>
                          <a:cs typeface="Arial"/>
                        </a:rPr>
                        <a:t>الأولى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 smtClean="0">
                          <a:latin typeface="Calibri"/>
                          <a:ea typeface="Calibri"/>
                          <a:cs typeface="Arial"/>
                        </a:rPr>
                        <a:t>الدرجة </a:t>
                      </a:r>
                      <a:r>
                        <a:rPr lang="ar-SA" sz="1600" b="1" dirty="0" smtClean="0">
                          <a:latin typeface="Calibri"/>
                          <a:ea typeface="Calibri"/>
                          <a:cs typeface="Arial"/>
                        </a:rPr>
                        <a:t>الثانية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 smtClean="0">
                          <a:latin typeface="Calibri"/>
                          <a:ea typeface="Calibri"/>
                          <a:cs typeface="Arial"/>
                        </a:rPr>
                        <a:t>الدرجة </a:t>
                      </a:r>
                      <a:r>
                        <a:rPr lang="ar-SA" sz="1600" b="1" dirty="0" smtClean="0">
                          <a:latin typeface="Calibri"/>
                          <a:ea typeface="Calibri"/>
                          <a:cs typeface="Arial"/>
                        </a:rPr>
                        <a:t>الثالثة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600" b="1" dirty="0" smtClean="0">
                          <a:latin typeface="Calibri"/>
                          <a:ea typeface="Calibri"/>
                          <a:cs typeface="Arial"/>
                        </a:rPr>
                        <a:t>الدرجة</a:t>
                      </a:r>
                      <a:r>
                        <a:rPr lang="ar-DZ" sz="1600" b="1" baseline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600" b="1" dirty="0" smtClean="0">
                          <a:latin typeface="Calibri"/>
                          <a:ea typeface="Calibri"/>
                          <a:cs typeface="Arial"/>
                        </a:rPr>
                        <a:t>الرابعة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5</a:t>
            </a:r>
            <a:endParaRPr lang="fr-FR" sz="3200" b="1" dirty="0"/>
          </a:p>
        </p:txBody>
      </p:sp>
      <p:pic>
        <p:nvPicPr>
          <p:cNvPr id="12" name="Imag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373216"/>
            <a:ext cx="959145" cy="9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ar-DZ" sz="14400" dirty="0" smtClean="0"/>
              <a:t>  		 </a:t>
            </a:r>
            <a:br>
              <a:rPr lang="ar-DZ" sz="14400" dirty="0" smtClean="0"/>
            </a:br>
            <a:endParaRPr lang="fr-FR" sz="14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1007673" cy="80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79512" y="980728"/>
          <a:ext cx="8784975" cy="562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4752528"/>
                <a:gridCol w="1080119"/>
              </a:tblGrid>
              <a:tr h="654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نوع العقوبة المسلطة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ما يقابلها من أخطاء مهنية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درجة العقوبة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9694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    - التنبيه.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    - الإنذار.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    - التوبيخ.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كل إخلال بالانضباط العام يمكن أن يمس بالسير الحسن للمصالح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Arial"/>
                        </a:rPr>
                        <a:t>الأولى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45515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ar-DZ" sz="1600" dirty="0" err="1" smtClean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  <a:r>
                        <a:rPr lang="ar-DZ" sz="160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600" dirty="0" smtClean="0">
                          <a:latin typeface="Calibri"/>
                          <a:ea typeface="Calibri"/>
                          <a:cs typeface="Arial"/>
                        </a:rPr>
                        <a:t>الشطب </a:t>
                      </a: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من قائمة </a:t>
                      </a:r>
                      <a:r>
                        <a:rPr lang="ar-SA" sz="1600" dirty="0" err="1">
                          <a:latin typeface="Calibri"/>
                          <a:ea typeface="Calibri"/>
                          <a:cs typeface="Arial"/>
                        </a:rPr>
                        <a:t>التأهيل 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ar-DZ" sz="1600" dirty="0" err="1" smtClean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  <a:r>
                        <a:rPr lang="ar-DZ" sz="160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500" dirty="0" smtClean="0">
                          <a:latin typeface="Calibri"/>
                          <a:ea typeface="Calibri"/>
                          <a:cs typeface="Arial"/>
                        </a:rPr>
                        <a:t>الحرمان </a:t>
                      </a:r>
                      <a:r>
                        <a:rPr lang="ar-SA" sz="1500" dirty="0">
                          <a:latin typeface="Calibri"/>
                          <a:ea typeface="Calibri"/>
                          <a:cs typeface="Arial"/>
                        </a:rPr>
                        <a:t>من المشاركة في الامتحان المهني.</a:t>
                      </a:r>
                      <a:endParaRPr lang="fr-FR" sz="15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ar-DZ" sz="1600" dirty="0" err="1" smtClean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  <a:r>
                        <a:rPr lang="ar-DZ" sz="160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600" dirty="0" smtClean="0">
                          <a:latin typeface="Calibri"/>
                          <a:ea typeface="Calibri"/>
                          <a:cs typeface="Arial"/>
                        </a:rPr>
                        <a:t>الشطب </a:t>
                      </a: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من جدول الترقية في </a:t>
                      </a:r>
                      <a:r>
                        <a:rPr lang="ar-SA" sz="1600" dirty="0" smtClean="0">
                          <a:latin typeface="Calibri"/>
                          <a:ea typeface="Calibri"/>
                          <a:cs typeface="Arial"/>
                        </a:rPr>
                        <a:t>الدرجات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ar-DZ" sz="1600" dirty="0" err="1" smtClean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  <a:r>
                        <a:rPr lang="ar-DZ" sz="1600" baseline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600" dirty="0" smtClean="0">
                          <a:latin typeface="Calibri"/>
                          <a:ea typeface="Calibri"/>
                          <a:cs typeface="Arial"/>
                        </a:rPr>
                        <a:t>الشطب </a:t>
                      </a: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من جدول الحركة التنقلية.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المساس سهوا أو إهمالا بأمن المستخدمين أو أملاك الإدارة.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Arial"/>
                        </a:rPr>
                        <a:t>الثانية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7120"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600" dirty="0" smtClean="0">
                          <a:latin typeface="Calibri"/>
                          <a:ea typeface="Calibri"/>
                          <a:cs typeface="Arial"/>
                        </a:rPr>
                        <a:t>التنزيل </a:t>
                      </a: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بدرجة أو </a:t>
                      </a:r>
                      <a:r>
                        <a:rPr lang="ar-SA" sz="1600" dirty="0" smtClean="0">
                          <a:latin typeface="Calibri"/>
                          <a:ea typeface="Calibri"/>
                          <a:cs typeface="Arial"/>
                        </a:rPr>
                        <a:t>درجتين.</a:t>
                      </a:r>
                      <a:endParaRPr lang="ar-DZ" sz="1100" dirty="0" smtClean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ar-SA" sz="1600" dirty="0" smtClean="0">
                          <a:latin typeface="Calibri"/>
                          <a:ea typeface="Calibri"/>
                          <a:cs typeface="Arial"/>
                        </a:rPr>
                        <a:t>النقل </a:t>
                      </a:r>
                      <a:r>
                        <a:rPr lang="ar-SA" sz="1600" dirty="0" err="1">
                          <a:latin typeface="Calibri"/>
                          <a:ea typeface="Calibri"/>
                          <a:cs typeface="Arial"/>
                        </a:rPr>
                        <a:t>الإجباري 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رفض تسليم نتائج تقييم العمل المدرسي للتلاميذ.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الامتناع عن المشاركة في المجالس القائمة في المؤسسات </a:t>
                      </a:r>
                      <a:r>
                        <a:rPr lang="ar-SA" sz="1600" dirty="0" smtClean="0">
                          <a:latin typeface="Calibri"/>
                          <a:ea typeface="Calibri"/>
                          <a:cs typeface="Arial"/>
                        </a:rPr>
                        <a:t>التعليمية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رفض المشاركة في </a:t>
                      </a:r>
                      <a:r>
                        <a:rPr lang="ar-SA" sz="1600" dirty="0" err="1">
                          <a:latin typeface="Calibri"/>
                          <a:ea typeface="Calibri"/>
                          <a:cs typeface="Arial"/>
                        </a:rPr>
                        <a:t>تأطير</a:t>
                      </a: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 الامتحانات و المسابقات المدرسية و المهنية و تصحيحها و </a:t>
                      </a:r>
                      <a:r>
                        <a:rPr lang="ar-SA" sz="1600" dirty="0" err="1">
                          <a:latin typeface="Calibri"/>
                          <a:ea typeface="Calibri"/>
                          <a:cs typeface="Arial"/>
                        </a:rPr>
                        <a:t>لجانها 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رفض المشاركة في عملية التكوين سواء كمستفيد أو </a:t>
                      </a:r>
                      <a:r>
                        <a:rPr lang="ar-SA" sz="1600" dirty="0" err="1">
                          <a:latin typeface="Calibri"/>
                          <a:ea typeface="Calibri"/>
                          <a:cs typeface="Arial"/>
                        </a:rPr>
                        <a:t>كمؤطر.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استعمال الممتلكات العمومية لأغراض شخصية.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Arial"/>
                        </a:rPr>
                        <a:t>الثالثة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43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- التنزيل إلى الرتبة السفلى مباشرة.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- التسريح.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ممارسة العقاب البدني ضد التلاميذ.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سوء التسيير و الإهمال المتعمد للمرافق </a:t>
                      </a:r>
                      <a:r>
                        <a:rPr lang="ar-SA" sz="1600" dirty="0" err="1">
                          <a:latin typeface="Calibri"/>
                          <a:ea typeface="Calibri"/>
                          <a:cs typeface="Arial"/>
                        </a:rPr>
                        <a:t>التربوية 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خيانة الأمانة و اختلاس المال </a:t>
                      </a:r>
                      <a:r>
                        <a:rPr lang="ar-SA" sz="1600" dirty="0" err="1">
                          <a:latin typeface="Calibri"/>
                          <a:ea typeface="Calibri"/>
                          <a:cs typeface="Arial"/>
                        </a:rPr>
                        <a:t>العام 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ar-SA" sz="1600" dirty="0">
                          <a:latin typeface="Calibri"/>
                          <a:ea typeface="Calibri"/>
                          <a:cs typeface="Arial"/>
                        </a:rPr>
                        <a:t>الاضرار العمدي بالممتلكات العمومية.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b="1" dirty="0">
                          <a:latin typeface="Calibri"/>
                          <a:ea typeface="Calibri"/>
                          <a:cs typeface="Arial"/>
                        </a:rPr>
                        <a:t>الرابعة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771800" y="188640"/>
            <a:ext cx="374441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5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التشريع المدرسي - بومرداس\العقوبات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3"/>
            <a:ext cx="8496944" cy="4896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724" y="5589240"/>
            <a:ext cx="1243948" cy="106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073427"/>
          </a:xfrm>
        </p:spPr>
        <p:txBody>
          <a:bodyPr>
            <a:normAutofit fontScale="25000" lnSpcReduction="20000"/>
          </a:bodyPr>
          <a:lstStyle/>
          <a:p>
            <a:pPr algn="just" rtl="1">
              <a:buNone/>
            </a:pPr>
            <a:r>
              <a:rPr lang="ar-DZ" sz="9600" b="1" dirty="0" err="1" smtClean="0"/>
              <a:t>الهدف :</a:t>
            </a:r>
            <a:r>
              <a:rPr lang="fr-FR" sz="9600" b="1" dirty="0" smtClean="0"/>
              <a:t> </a:t>
            </a:r>
            <a:r>
              <a:rPr lang="ar-DZ" sz="9600" dirty="0" smtClean="0"/>
              <a:t>يثبت المتكون معلوماته المكتسبة.</a:t>
            </a:r>
          </a:p>
          <a:p>
            <a:pPr algn="just" rtl="1">
              <a:buNone/>
            </a:pPr>
            <a:r>
              <a:rPr lang="ar-DZ" sz="9600" dirty="0" smtClean="0"/>
              <a:t>رفض أستاذ حراسة المطعم المدرسي أثناء تناول التلاميذ وجباتهم اليومية.ما هي نوع العقوبة التي يمكن أن تسلط </a:t>
            </a:r>
            <a:r>
              <a:rPr lang="ar-DZ" sz="9600" dirty="0" err="1" smtClean="0"/>
              <a:t>عليه ؟</a:t>
            </a:r>
            <a:r>
              <a:rPr lang="ar-DZ" sz="9600" dirty="0" smtClean="0"/>
              <a:t> </a:t>
            </a:r>
          </a:p>
          <a:p>
            <a:pPr algn="just" rtl="1">
              <a:buNone/>
            </a:pPr>
            <a:endParaRPr lang="ar-DZ" sz="5600" dirty="0" smtClean="0"/>
          </a:p>
          <a:p>
            <a:pPr algn="just" rtl="1">
              <a:buNone/>
            </a:pPr>
            <a:r>
              <a:rPr lang="ar-DZ" sz="9600" b="1" dirty="0" err="1" smtClean="0"/>
              <a:t>التعليمة </a:t>
            </a:r>
            <a:r>
              <a:rPr lang="ar-DZ" sz="9600" b="1" dirty="0" smtClean="0"/>
              <a:t>:</a:t>
            </a:r>
            <a:r>
              <a:rPr lang="ar-DZ" sz="9600" dirty="0" smtClean="0"/>
              <a:t>إليك أربع خيارات اختر </a:t>
            </a:r>
            <a:r>
              <a:rPr lang="ar-DZ" sz="9600" dirty="0" err="1" smtClean="0"/>
              <a:t>واحدا </a:t>
            </a:r>
            <a:r>
              <a:rPr lang="ar-DZ" sz="9600" dirty="0" smtClean="0"/>
              <a:t>(مع </a:t>
            </a:r>
            <a:r>
              <a:rPr lang="ar-DZ" sz="9600" dirty="0" err="1" smtClean="0"/>
              <a:t>التبرير ).</a:t>
            </a:r>
            <a:r>
              <a:rPr lang="ar-DZ" sz="9600" dirty="0" smtClean="0">
                <a:hlinkClick r:id="rId3" action="ppaction://hlinkfile"/>
              </a:rPr>
              <a:t> </a:t>
            </a:r>
            <a:r>
              <a:rPr lang="ar-DZ" sz="9600" dirty="0" smtClean="0">
                <a:hlinkClick r:id="rId4" action="ppaction://hlinkfile"/>
              </a:rPr>
              <a:t>ورقة عمل رقم 6</a:t>
            </a:r>
            <a:r>
              <a:rPr lang="ar-DZ" sz="9600" dirty="0" smtClean="0">
                <a:hlinkClick r:id="rId5" action="ppaction://hlinkfile"/>
              </a:rPr>
              <a:t>.</a:t>
            </a:r>
            <a:endParaRPr lang="ar-DZ" sz="96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ar-DZ" sz="4500" dirty="0" smtClean="0"/>
          </a:p>
          <a:p>
            <a:pPr algn="just" rtl="1">
              <a:buNone/>
            </a:pPr>
            <a:r>
              <a:rPr lang="ar-DZ" sz="9600" dirty="0" smtClean="0">
                <a:latin typeface="Arial" pitchFamily="34" charset="0"/>
                <a:cs typeface="Arial" pitchFamily="34" charset="0"/>
              </a:rPr>
              <a:t>إستراتيجية: </a:t>
            </a:r>
            <a:r>
              <a:rPr lang="ar-DZ" sz="9600" dirty="0" err="1" smtClean="0">
                <a:latin typeface="Arial" pitchFamily="34" charset="0"/>
                <a:cs typeface="Arial" pitchFamily="34" charset="0"/>
              </a:rPr>
              <a:t>الإتجاهات</a:t>
            </a:r>
            <a:r>
              <a:rPr lang="ar-DZ" sz="9600" dirty="0" smtClean="0">
                <a:latin typeface="Arial" pitchFamily="34" charset="0"/>
                <a:cs typeface="Arial" pitchFamily="34" charset="0"/>
              </a:rPr>
              <a:t> الأربعة.</a:t>
            </a:r>
            <a:endParaRPr lang="ar-DZ" sz="9600" dirty="0" smtClean="0">
              <a:latin typeface="Arial"/>
              <a:cs typeface="Arial"/>
            </a:endParaRPr>
          </a:p>
          <a:p>
            <a:pPr algn="just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4000" dirty="0" smtClean="0">
                <a:latin typeface="Arial" pitchFamily="34" charset="0"/>
                <a:cs typeface="Arial" pitchFamily="34" charset="0"/>
              </a:rPr>
            </a:br>
            <a:endParaRPr lang="fr-FR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7" name="Espace réservé du contenu 6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301208"/>
            <a:ext cx="1743319" cy="12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771800" y="188640"/>
            <a:ext cx="2952328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6</a:t>
            </a:r>
            <a:endParaRPr lang="fr-FR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5148064" y="4077072"/>
            <a:ext cx="36004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buNone/>
            </a:pPr>
            <a:endParaRPr lang="ar-DZ" dirty="0" smtClean="0"/>
          </a:p>
          <a:p>
            <a:pPr algn="just" rtl="1">
              <a:buNone/>
            </a:pPr>
            <a:r>
              <a:rPr lang="ar-DZ" dirty="0" smtClean="0"/>
              <a:t>4- تسلط عليه عقوبة من </a:t>
            </a:r>
            <a:r>
              <a:rPr lang="ar-DZ" b="1" dirty="0" smtClean="0"/>
              <a:t>الدرجة الرابعة </a:t>
            </a:r>
            <a:r>
              <a:rPr lang="ar-DZ" dirty="0" smtClean="0"/>
              <a:t>لأن تصرفه هذا يعتبر </a:t>
            </a:r>
            <a:r>
              <a:rPr lang="ar-SA" dirty="0" smtClean="0"/>
              <a:t>خيانة الأمانة </a:t>
            </a:r>
            <a:endParaRPr lang="ar-DZ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55576" y="4077072"/>
            <a:ext cx="3960440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3- تسلط عليه عقوبة من </a:t>
            </a:r>
            <a:r>
              <a:rPr lang="ar-DZ" b="1" dirty="0" smtClean="0"/>
              <a:t>الدرجة الثالثة </a:t>
            </a:r>
            <a:r>
              <a:rPr lang="ar-DZ" dirty="0" smtClean="0"/>
              <a:t>لأنه</a:t>
            </a:r>
            <a:r>
              <a:rPr lang="ar-DZ" b="1" dirty="0" smtClean="0"/>
              <a:t> </a:t>
            </a:r>
            <a:r>
              <a:rPr lang="ar-SA" dirty="0" smtClean="0"/>
              <a:t>رفض المشاركة في </a:t>
            </a:r>
            <a:r>
              <a:rPr lang="ar-SA" dirty="0" err="1" smtClean="0"/>
              <a:t>تأطير</a:t>
            </a:r>
            <a:r>
              <a:rPr lang="ar-SA" dirty="0" smtClean="0"/>
              <a:t> </a:t>
            </a:r>
            <a:r>
              <a:rPr lang="ar-DZ" dirty="0" smtClean="0"/>
              <a:t>عمل مهني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55576" y="2996952"/>
            <a:ext cx="4032448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buNone/>
            </a:pPr>
            <a:r>
              <a:rPr lang="ar-DZ" dirty="0" smtClean="0"/>
              <a:t>2- تسلط عليه عقوبة من </a:t>
            </a:r>
            <a:r>
              <a:rPr lang="ar-DZ" b="1" dirty="0" smtClean="0"/>
              <a:t>الدرجة الثانية</a:t>
            </a:r>
            <a:r>
              <a:rPr lang="ar-SA" b="1" dirty="0" smtClean="0"/>
              <a:t> </a:t>
            </a:r>
            <a:r>
              <a:rPr lang="ar-DZ" dirty="0" smtClean="0"/>
              <a:t>لأن تصرفه هذا يعتبر  </a:t>
            </a:r>
            <a:r>
              <a:rPr lang="ar-SA" dirty="0" smtClean="0"/>
              <a:t>مساس </a:t>
            </a:r>
            <a:r>
              <a:rPr lang="ar-DZ" dirty="0" smtClean="0"/>
              <a:t>و</a:t>
            </a:r>
            <a:r>
              <a:rPr lang="ar-SA" dirty="0" smtClean="0"/>
              <a:t>إهمال بأمن المستخدمين أو أملاك الإدارة.</a:t>
            </a:r>
            <a:endParaRPr lang="ar-DZ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148064" y="2996952"/>
            <a:ext cx="3528392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buNone/>
            </a:pPr>
            <a:r>
              <a:rPr lang="ar-DZ" sz="1400" dirty="0" smtClean="0"/>
              <a:t>1- </a:t>
            </a:r>
            <a:r>
              <a:rPr lang="ar-DZ" dirty="0" smtClean="0"/>
              <a:t>تسلط عليه عقوبة من </a:t>
            </a:r>
            <a:r>
              <a:rPr lang="ar-DZ" b="1" dirty="0" smtClean="0"/>
              <a:t>الدرجة الأولى </a:t>
            </a:r>
            <a:r>
              <a:rPr lang="ar-DZ" dirty="0" smtClean="0"/>
              <a:t>لأن تصرفه هذا يعتبر </a:t>
            </a:r>
            <a:r>
              <a:rPr lang="ar-SA" dirty="0" smtClean="0"/>
              <a:t>إخلال بالانضباط العام </a:t>
            </a:r>
            <a:r>
              <a:rPr lang="ar-DZ" dirty="0" smtClean="0"/>
              <a:t>الذي </a:t>
            </a:r>
            <a:r>
              <a:rPr lang="ar-SA" dirty="0" smtClean="0"/>
              <a:t>يمس بالسير الحسن للمصالح</a:t>
            </a:r>
            <a:endParaRPr lang="ar-D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rmAutofit fontScale="92500" lnSpcReduction="20000"/>
          </a:bodyPr>
          <a:lstStyle/>
          <a:p>
            <a:pPr algn="r" rtl="1">
              <a:buNone/>
            </a:pPr>
            <a:r>
              <a:rPr lang="ar-DZ" b="1" dirty="0" smtClean="0"/>
              <a:t>الهدف :</a:t>
            </a:r>
            <a:r>
              <a:rPr lang="ar-DZ" dirty="0" smtClean="0"/>
              <a:t>يتعرّف المتكوّن على الإجراءات القانونية للرد على عقوبة معينة</a:t>
            </a:r>
            <a:r>
              <a:rPr lang="ar-DZ" dirty="0" smtClean="0">
                <a:cs typeface="Traditional Arabic" pitchFamily="2" charset="-78"/>
              </a:rPr>
              <a:t>.</a:t>
            </a:r>
          </a:p>
          <a:p>
            <a:pPr algn="r" rtl="1">
              <a:buNone/>
            </a:pPr>
            <a:r>
              <a:rPr lang="ar-DZ" dirty="0" smtClean="0">
                <a:cs typeface="Traditional Arabic" pitchFamily="2" charset="-78"/>
              </a:rPr>
              <a:t>تحصل أستاذ في مؤسسة تربوية على عقوبة </a:t>
            </a:r>
            <a:r>
              <a:rPr lang="ar-DZ" dirty="0" err="1" smtClean="0">
                <a:cs typeface="Traditional Arabic" pitchFamily="2" charset="-78"/>
              </a:rPr>
              <a:t>تأديبية </a:t>
            </a:r>
            <a:r>
              <a:rPr lang="ar-DZ" dirty="0" smtClean="0">
                <a:cs typeface="Traditional Arabic" pitchFamily="2" charset="-78"/>
              </a:rPr>
              <a:t>، لكنه رفضها و أراد الطعن </a:t>
            </a:r>
            <a:r>
              <a:rPr lang="ar-DZ" dirty="0" err="1" smtClean="0">
                <a:cs typeface="Traditional Arabic" pitchFamily="2" charset="-78"/>
              </a:rPr>
              <a:t>فيها .</a:t>
            </a:r>
            <a:endParaRPr lang="ar-DZ" dirty="0" smtClean="0">
              <a:cs typeface="Traditional Arabic" pitchFamily="2" charset="-78"/>
            </a:endParaRPr>
          </a:p>
          <a:p>
            <a:pPr algn="r" rtl="1">
              <a:buNone/>
            </a:pPr>
            <a:r>
              <a:rPr lang="ar-DZ" b="1" dirty="0" err="1" smtClean="0"/>
              <a:t>التعليمة </a:t>
            </a:r>
            <a:r>
              <a:rPr lang="ar-DZ" b="1" dirty="0" smtClean="0"/>
              <a:t>:</a:t>
            </a:r>
            <a:r>
              <a:rPr lang="ar-DZ" b="1" dirty="0" smtClean="0">
                <a:cs typeface="Traditional Arabic" pitchFamily="2" charset="-78"/>
              </a:rPr>
              <a:t> </a:t>
            </a:r>
            <a:r>
              <a:rPr lang="ar-DZ" dirty="0" smtClean="0">
                <a:cs typeface="Traditional Arabic" pitchFamily="2" charset="-78"/>
              </a:rPr>
              <a:t>ما هي الإجراءات التي يعتمد عليها في الطعن، و هل هي محدودة بمدة زمنية معيّنة.</a:t>
            </a:r>
          </a:p>
          <a:p>
            <a:pPr algn="r" rtl="1">
              <a:buNone/>
            </a:pPr>
            <a:r>
              <a:rPr lang="ar-DZ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 rtl="1">
              <a:buNone/>
            </a:pPr>
            <a:r>
              <a:rPr lang="ar-DZ" b="1" dirty="0" smtClean="0">
                <a:latin typeface="Arial" pitchFamily="34" charset="0"/>
                <a:cs typeface="Arial" pitchFamily="34" charset="0"/>
              </a:rPr>
              <a:t>طريقة العمل </a:t>
            </a:r>
            <a:r>
              <a:rPr lang="ar-DZ" dirty="0" smtClean="0">
                <a:latin typeface="Arial" pitchFamily="34" charset="0"/>
                <a:cs typeface="Arial" pitchFamily="34" charset="0"/>
              </a:rPr>
              <a:t>: الصحن الدوار</a:t>
            </a:r>
            <a:endParaRPr lang="ar-DZ" dirty="0" smtClean="0">
              <a:latin typeface="Arial"/>
            </a:endParaRPr>
          </a:p>
          <a:p>
            <a:pPr algn="r" rtl="1">
              <a:buNone/>
            </a:pPr>
            <a:r>
              <a:rPr lang="ar-DZ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dirty="0" smtClean="0"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DB50E0A-1D90-487F-B2C2-00E1DD045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08" cy="15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space réservé du contenu 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425" y="5229200"/>
            <a:ext cx="1743319" cy="12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7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algn="r" rtl="1">
              <a:buNone/>
            </a:pPr>
            <a:r>
              <a:rPr lang="ar-DZ" sz="4800" dirty="0" smtClean="0"/>
              <a:t>      </a:t>
            </a:r>
            <a:r>
              <a:rPr lang="ar-SA" sz="4800" dirty="0" smtClean="0"/>
              <a:t>لا يقبل الطعن بالنسبة للدرجتين الأولى </a:t>
            </a:r>
            <a:r>
              <a:rPr lang="ar-DZ" sz="4800" dirty="0" smtClean="0"/>
              <a:t> </a:t>
            </a:r>
            <a:r>
              <a:rPr lang="ar-SA" sz="4800" dirty="0" smtClean="0"/>
              <a:t>و </a:t>
            </a:r>
            <a:r>
              <a:rPr lang="ar-SA" sz="4800" dirty="0" err="1" smtClean="0"/>
              <a:t>الثانية </a:t>
            </a:r>
            <a:r>
              <a:rPr lang="ar-SA" sz="4800" dirty="0" smtClean="0"/>
              <a:t>، بينما يمك</a:t>
            </a:r>
            <a:r>
              <a:rPr lang="ar-DZ" sz="4800" dirty="0" smtClean="0"/>
              <a:t>ـ</a:t>
            </a:r>
            <a:r>
              <a:rPr lang="ar-SA" sz="4800" dirty="0" smtClean="0"/>
              <a:t>ن الطعن في عقوبات الدرجة الثالثة </a:t>
            </a:r>
            <a:r>
              <a:rPr lang="ar-DZ" sz="4800" dirty="0" smtClean="0"/>
              <a:t>و الرابعة </a:t>
            </a:r>
            <a:r>
              <a:rPr lang="ar-SA" sz="4800" dirty="0" smtClean="0"/>
              <a:t>في ظرف أسبوع</a:t>
            </a:r>
            <a:r>
              <a:rPr lang="ar-DZ" sz="4800" dirty="0" smtClean="0"/>
              <a:t> </a:t>
            </a:r>
            <a:r>
              <a:rPr lang="ar-SA" sz="4800" dirty="0" smtClean="0"/>
              <a:t>ابتداء من تاريخ تبليغ قرار مجلس التأديب</a:t>
            </a:r>
            <a:endParaRPr lang="fr-FR" sz="48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45224"/>
            <a:ext cx="1243948" cy="106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71800" y="548680"/>
            <a:ext cx="381642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7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endParaRPr lang="ar-DZ" dirty="0" smtClean="0"/>
          </a:p>
          <a:p>
            <a:pPr>
              <a:buNone/>
            </a:pPr>
            <a:endParaRPr lang="ar-DZ" dirty="0" smtClean="0"/>
          </a:p>
          <a:p>
            <a:pPr>
              <a:buNone/>
            </a:pPr>
            <a:endParaRPr lang="ar-DZ" dirty="0" smtClean="0"/>
          </a:p>
          <a:p>
            <a:pPr algn="ctr">
              <a:buNone/>
            </a:pPr>
            <a:r>
              <a:rPr lang="ar-DZ" sz="5400" dirty="0" smtClean="0"/>
              <a:t>الحصة الثانية</a:t>
            </a:r>
            <a:endParaRPr lang="fr-FR" sz="5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مخرجات التعلم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endParaRPr lang="ar-DZ" dirty="0" smtClean="0"/>
          </a:p>
          <a:p>
            <a:pPr algn="r" rtl="1">
              <a:buFont typeface="Wingdings" pitchFamily="2" charset="2"/>
              <a:buChar char="ü"/>
            </a:pPr>
            <a:r>
              <a:rPr lang="ar-DZ" dirty="0" smtClean="0"/>
              <a:t>اللجان الإدارية المختلفة.</a:t>
            </a:r>
          </a:p>
          <a:p>
            <a:pPr marL="0" indent="0" algn="r" rtl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ar-DZ" dirty="0" smtClean="0"/>
              <a:t>الأخطاء المهنية و الإجراءات التأديبية.</a:t>
            </a:r>
          </a:p>
          <a:p>
            <a:pPr marL="0" indent="0" algn="r" rtl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ar-DZ" smtClean="0"/>
              <a:t>المجالس.</a:t>
            </a:r>
            <a:endParaRPr lang="ar-DZ" dirty="0" smtClean="0"/>
          </a:p>
          <a:p>
            <a:pPr marL="0" indent="0" algn="r" rtl="1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ar-DZ" dirty="0" smtClean="0"/>
              <a:t>العطل و الغيابات </a:t>
            </a:r>
          </a:p>
          <a:p>
            <a:pPr marL="0" indent="0" algn="r" rtl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ar-DZ" dirty="0" smtClean="0"/>
              <a:t>التأمينات الاجتماعية و حوادث العمل.</a:t>
            </a:r>
          </a:p>
          <a:p>
            <a:pPr marL="0" indent="0" algn="r" rtl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ar-DZ" dirty="0" smtClean="0"/>
              <a:t>الأعمال المكملة للمدرسة.</a:t>
            </a:r>
            <a:endParaRPr lang="fr-FR" dirty="0" smtClean="0"/>
          </a:p>
          <a:p>
            <a:pPr marL="0" indent="0" algn="r" rtl="1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ar-DZ" dirty="0" smtClean="0"/>
              <a:t>الثقافة العامة للأستاذ.</a:t>
            </a:r>
          </a:p>
          <a:p>
            <a:pPr marL="0" indent="0" algn="r" rtl="1">
              <a:spcBef>
                <a:spcPts val="0"/>
              </a:spcBef>
              <a:buNone/>
              <a:defRPr/>
            </a:pPr>
            <a:endParaRPr lang="ar-DZ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DZ" dirty="0" smtClean="0">
              <a:latin typeface="Traditional Arabic" pitchFamily="18" charset="-78"/>
              <a:ea typeface="Calibri" panose="020F0502020204030204" pitchFamily="34" charset="0"/>
              <a:cs typeface="Traditional Arabic" pitchFamily="18" charset="-78"/>
            </a:endParaRPr>
          </a:p>
          <a:p>
            <a:pPr algn="r" rtl="1"/>
            <a:endParaRPr lang="fr-FR" dirty="0" smtClean="0">
              <a:latin typeface="Traditional Arabic" pitchFamily="18" charset="-78"/>
              <a:ea typeface="Calibri" panose="020F0502020204030204" pitchFamily="34" charset="0"/>
              <a:cs typeface="Traditional Arabic" pitchFamily="18" charset="-78"/>
            </a:endParaRPr>
          </a:p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" name="Image 4" descr="Afficher l'image d'origi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52600" cy="123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6000" dirty="0" smtClean="0"/>
              <a:t>المحور الخامس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DZ" dirty="0" smtClean="0"/>
          </a:p>
          <a:p>
            <a:pPr>
              <a:buNone/>
            </a:pPr>
            <a:endParaRPr lang="ar-DZ" dirty="0" smtClean="0"/>
          </a:p>
          <a:p>
            <a:pPr algn="r" rtl="1">
              <a:buFontTx/>
              <a:buChar char="-"/>
            </a:pPr>
            <a:r>
              <a:rPr lang="ar-DZ" sz="4400" dirty="0" smtClean="0"/>
              <a:t>المجالس.</a:t>
            </a:r>
          </a:p>
          <a:p>
            <a:pPr algn="r" rtl="1">
              <a:buFontTx/>
              <a:buChar char="-"/>
            </a:pPr>
            <a:r>
              <a:rPr lang="ar-DZ" sz="4400" dirty="0" smtClean="0"/>
              <a:t>العطل و الغيابات.</a:t>
            </a:r>
          </a:p>
          <a:p>
            <a:pPr algn="ctr">
              <a:buFontTx/>
              <a:buChar char="-"/>
            </a:pPr>
            <a:endParaRPr lang="ar-DZ" sz="4400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ar-DZ" b="1" u="sng" dirty="0" smtClean="0"/>
              <a:t>التعليمة:</a:t>
            </a:r>
            <a:r>
              <a:rPr lang="ar-DZ" b="1" dirty="0" smtClean="0"/>
              <a:t> </a:t>
            </a:r>
            <a:r>
              <a:rPr lang="ar-DZ" dirty="0" smtClean="0"/>
              <a:t>إليك المجالس الإدارية، أرفقها  بالتعريف </a:t>
            </a:r>
            <a:r>
              <a:rPr lang="ar-DZ" dirty="0" err="1" smtClean="0"/>
              <a:t>الصحيح.</a:t>
            </a:r>
            <a:r>
              <a:rPr lang="ar-DZ" dirty="0" smtClean="0"/>
              <a:t> </a:t>
            </a:r>
          </a:p>
          <a:p>
            <a:pPr algn="r" rtl="1">
              <a:buNone/>
            </a:pPr>
            <a:r>
              <a:rPr lang="ar-DZ" dirty="0" smtClean="0"/>
              <a:t>       </a:t>
            </a:r>
            <a:r>
              <a:rPr lang="ar-DZ" dirty="0" err="1" smtClean="0"/>
              <a:t>1-</a:t>
            </a:r>
            <a:r>
              <a:rPr lang="ar-DZ" b="1" dirty="0" smtClean="0"/>
              <a:t> </a:t>
            </a:r>
            <a:r>
              <a:rPr lang="ar-SA" b="1" dirty="0" smtClean="0"/>
              <a:t>مجلس التأديب.</a:t>
            </a:r>
            <a:r>
              <a:rPr lang="ar-DZ" dirty="0" smtClean="0"/>
              <a:t>   </a:t>
            </a:r>
          </a:p>
          <a:p>
            <a:pPr algn="r" rtl="1">
              <a:buNone/>
            </a:pPr>
            <a:r>
              <a:rPr lang="ar-DZ" dirty="0" smtClean="0"/>
              <a:t>       </a:t>
            </a:r>
            <a:r>
              <a:rPr lang="ar-DZ" dirty="0" err="1" smtClean="0"/>
              <a:t>2 -</a:t>
            </a:r>
            <a:r>
              <a:rPr lang="ar-DZ" dirty="0" smtClean="0"/>
              <a:t> </a:t>
            </a:r>
            <a:r>
              <a:rPr lang="ar-SA" b="1" dirty="0" smtClean="0"/>
              <a:t>مجلس المعلمين</a:t>
            </a:r>
            <a:r>
              <a:rPr lang="ar-SA" sz="2800" b="1" dirty="0" smtClean="0"/>
              <a:t>( مجلس النشاط التربوي</a:t>
            </a:r>
            <a:r>
              <a:rPr lang="ar-SA" sz="2800" b="1" dirty="0" err="1" smtClean="0"/>
              <a:t>) .</a:t>
            </a:r>
            <a:r>
              <a:rPr lang="ar-DZ" sz="2800" dirty="0" smtClean="0"/>
              <a:t> </a:t>
            </a:r>
            <a:r>
              <a:rPr lang="ar-DZ" dirty="0" smtClean="0"/>
              <a:t>  </a:t>
            </a:r>
          </a:p>
          <a:p>
            <a:pPr algn="r" rtl="1">
              <a:buNone/>
            </a:pPr>
            <a:r>
              <a:rPr lang="ar-DZ" dirty="0" smtClean="0"/>
              <a:t>       </a:t>
            </a:r>
            <a:r>
              <a:rPr lang="ar-DZ" dirty="0" err="1" smtClean="0"/>
              <a:t>3 -</a:t>
            </a:r>
            <a:r>
              <a:rPr lang="ar-DZ" dirty="0" smtClean="0"/>
              <a:t> </a:t>
            </a:r>
            <a:r>
              <a:rPr lang="ar-SA" b="1" dirty="0" smtClean="0"/>
              <a:t>مجلس التنسيق الإداري.</a:t>
            </a:r>
            <a:endParaRPr lang="ar-DZ" b="1" dirty="0" smtClean="0"/>
          </a:p>
          <a:p>
            <a:pPr algn="r" rtl="1">
              <a:buNone/>
            </a:pPr>
            <a:r>
              <a:rPr lang="ar-DZ" b="1" dirty="0" err="1" smtClean="0"/>
              <a:t>المهمة </a:t>
            </a:r>
            <a:r>
              <a:rPr lang="ar-DZ" b="1" dirty="0" smtClean="0"/>
              <a:t>: </a:t>
            </a:r>
            <a:r>
              <a:rPr lang="ar-DZ" dirty="0" smtClean="0">
                <a:hlinkClick r:id="rId3" action="ppaction://hlinkfile"/>
              </a:rPr>
              <a:t>ورقة عمل رقم 08</a:t>
            </a:r>
            <a:endParaRPr lang="ar-DZ" b="1" dirty="0" smtClean="0"/>
          </a:p>
          <a:p>
            <a:pPr algn="r" rtl="1">
              <a:buNone/>
            </a:pPr>
            <a:r>
              <a:rPr lang="ar-DZ" b="1" dirty="0" smtClean="0"/>
              <a:t>الإستراتيجية </a:t>
            </a:r>
            <a:r>
              <a:rPr lang="ar-DZ" b="1" dirty="0" err="1" smtClean="0"/>
              <a:t>المعتمدة </a:t>
            </a:r>
            <a:r>
              <a:rPr lang="ar-DZ" dirty="0" smtClean="0"/>
              <a:t>: </a:t>
            </a:r>
            <a:r>
              <a:rPr lang="ar-DZ" dirty="0" err="1" smtClean="0"/>
              <a:t>الجيغسو(</a:t>
            </a:r>
            <a:r>
              <a:rPr lang="fr-FR" dirty="0" smtClean="0"/>
              <a:t>JIGSAW</a:t>
            </a:r>
            <a:r>
              <a:rPr lang="ar-DZ" dirty="0" err="1" smtClean="0"/>
              <a:t>)</a:t>
            </a:r>
            <a:r>
              <a:rPr lang="ar-DZ" dirty="0" smtClean="0"/>
              <a:t> </a:t>
            </a:r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517232"/>
            <a:ext cx="884718" cy="8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8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DZ" dirty="0" smtClean="0"/>
          </a:p>
          <a:p>
            <a:pPr>
              <a:buNone/>
            </a:pPr>
            <a:endParaRPr lang="ar-DZ" dirty="0" smtClean="0"/>
          </a:p>
          <a:p>
            <a:pPr>
              <a:buNone/>
            </a:pPr>
            <a:endParaRPr lang="ar-DZ" dirty="0" smtClean="0"/>
          </a:p>
          <a:p>
            <a:pPr algn="ctr">
              <a:buNone/>
            </a:pPr>
            <a:r>
              <a:rPr lang="ar-DZ" dirty="0" smtClean="0">
                <a:hlinkClick r:id="rId2" action="ppaction://hlinkfile"/>
              </a:rPr>
              <a:t>هيكلة النشاط 8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771800" y="548680"/>
            <a:ext cx="381642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8 </a:t>
            </a:r>
            <a:endParaRPr lang="fr-FR" sz="3200" dirty="0"/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85184"/>
            <a:ext cx="944703" cy="90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endParaRPr lang="ar-DZ" b="1" u="sng" dirty="0" smtClean="0"/>
          </a:p>
          <a:p>
            <a:pPr algn="r" rtl="1">
              <a:buNone/>
            </a:pPr>
            <a:r>
              <a:rPr lang="ar-DZ" b="1" u="sng" dirty="0" smtClean="0"/>
              <a:t>التعليمة:</a:t>
            </a:r>
            <a:r>
              <a:rPr lang="ar-DZ" b="1" dirty="0" smtClean="0"/>
              <a:t> </a:t>
            </a:r>
            <a:r>
              <a:rPr lang="ar-DZ" dirty="0" smtClean="0"/>
              <a:t>طلب ولي تلميذ من ابنه معدلاته </a:t>
            </a:r>
            <a:r>
              <a:rPr lang="ar-DZ" dirty="0" err="1" smtClean="0"/>
              <a:t>الدراسيه</a:t>
            </a:r>
            <a:r>
              <a:rPr lang="ar-DZ" dirty="0" smtClean="0"/>
              <a:t> ، لكن </a:t>
            </a:r>
          </a:p>
          <a:p>
            <a:pPr algn="r" rtl="1">
              <a:buNone/>
            </a:pPr>
            <a:r>
              <a:rPr lang="ar-DZ" dirty="0" smtClean="0"/>
              <a:t>           هذا الأخير قال </a:t>
            </a:r>
            <a:r>
              <a:rPr lang="ar-DZ" dirty="0" err="1" smtClean="0"/>
              <a:t>لأبيه </a:t>
            </a:r>
            <a:r>
              <a:rPr lang="ar-DZ" dirty="0" smtClean="0"/>
              <a:t>:“لم يُعقد مجلس القسم بعد“</a:t>
            </a:r>
            <a:endParaRPr lang="fr-FR" dirty="0" smtClean="0"/>
          </a:p>
          <a:p>
            <a:pPr algn="r" rtl="1">
              <a:buNone/>
            </a:pPr>
            <a:r>
              <a:rPr lang="ar-DZ" dirty="0" smtClean="0"/>
              <a:t>- فما علاقة مجلس القسم بمعدلات التلاميذ و نتائجهم </a:t>
            </a:r>
            <a:r>
              <a:rPr lang="ar-DZ" dirty="0" err="1" smtClean="0"/>
              <a:t>الفصلية؟</a:t>
            </a:r>
            <a:endParaRPr lang="ar-DZ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r>
              <a:rPr lang="ar-DZ" b="1" dirty="0" smtClean="0"/>
              <a:t>الإستراتيجية </a:t>
            </a:r>
            <a:r>
              <a:rPr lang="ar-DZ" b="1" dirty="0" err="1" smtClean="0"/>
              <a:t>المعتمدة </a:t>
            </a:r>
            <a:r>
              <a:rPr lang="ar-DZ" dirty="0" smtClean="0"/>
              <a:t>: الصحن </a:t>
            </a:r>
            <a:r>
              <a:rPr lang="ar-DZ" dirty="0" err="1" smtClean="0"/>
              <a:t>الدوار.</a:t>
            </a:r>
            <a:r>
              <a:rPr lang="ar-DZ" dirty="0" smtClean="0"/>
              <a:t> </a:t>
            </a:r>
            <a:endParaRPr lang="fr-FR" dirty="0" smtClean="0"/>
          </a:p>
          <a:p>
            <a:pPr algn="r" rtl="1">
              <a:buNone/>
            </a:pPr>
            <a:endParaRPr lang="ar-DZ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5" name="Picture 1" descr="C:\Users\PC\Desktop\محتويات المكتب\صور القيم\meeting-480x38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54730" cy="1973410"/>
          </a:xfrm>
          <a:prstGeom prst="rect">
            <a:avLst/>
          </a:prstGeom>
          <a:noFill/>
        </p:spPr>
      </p:pic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570833"/>
            <a:ext cx="882503" cy="88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9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gner un rectangle avec un coin diagonal 5"/>
          <p:cNvSpPr/>
          <p:nvPr/>
        </p:nvSpPr>
        <p:spPr>
          <a:xfrm>
            <a:off x="323528" y="3933056"/>
            <a:ext cx="7344816" cy="714380"/>
          </a:xfrm>
          <a:prstGeom prst="snip2DiagRect">
            <a:avLst>
              <a:gd name="adj1" fmla="val 0"/>
              <a:gd name="adj2" fmla="val 4358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400" dirty="0" smtClean="0"/>
              <a:t>ووضــع مقــاييس يعتمــد عليهـا في تقييــم المـردود </a:t>
            </a:r>
            <a:r>
              <a:rPr lang="ar-SA" sz="2400" dirty="0" err="1" smtClean="0"/>
              <a:t>البيـداغــوجي</a:t>
            </a:r>
            <a:r>
              <a:rPr lang="ar-SA" sz="2400" dirty="0" smtClean="0"/>
              <a:t> </a:t>
            </a:r>
            <a:r>
              <a:rPr lang="ar-SA" sz="2000" dirty="0" smtClean="0"/>
              <a:t>للتلاميـذ إنشــاؤه</a:t>
            </a:r>
            <a:endParaRPr lang="fr-FR" sz="3600" dirty="0">
              <a:cs typeface="+mj-cs"/>
            </a:endParaRPr>
          </a:p>
        </p:txBody>
      </p:sp>
      <p:sp>
        <p:nvSpPr>
          <p:cNvPr id="7" name="Rogner un rectangle avec un coin diagonal 6"/>
          <p:cNvSpPr/>
          <p:nvPr/>
        </p:nvSpPr>
        <p:spPr>
          <a:xfrm>
            <a:off x="395536" y="2852936"/>
            <a:ext cx="7229895" cy="864096"/>
          </a:xfrm>
          <a:prstGeom prst="snip2DiagRect">
            <a:avLst>
              <a:gd name="adj1" fmla="val 0"/>
              <a:gd name="adj2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400" dirty="0" smtClean="0"/>
              <a:t>لدراسـة كـل مالـه علاقـة بالتحصيــل العلمـــي والمعرفــي للتلاميــذ </a:t>
            </a:r>
            <a:endParaRPr lang="fr-FR" sz="2400" b="1" dirty="0">
              <a:cs typeface="+mj-cs"/>
            </a:endParaRPr>
          </a:p>
        </p:txBody>
      </p:sp>
      <p:sp>
        <p:nvSpPr>
          <p:cNvPr id="8" name="Rogner un rectangle avec un coin diagonal 7"/>
          <p:cNvSpPr/>
          <p:nvPr/>
        </p:nvSpPr>
        <p:spPr>
          <a:xfrm>
            <a:off x="7452320" y="1916832"/>
            <a:ext cx="839537" cy="900100"/>
          </a:xfrm>
          <a:prstGeom prst="snip2DiagRect">
            <a:avLst>
              <a:gd name="adj1" fmla="val 7244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gner un rectangle avec un coin diagonal 8"/>
          <p:cNvSpPr/>
          <p:nvPr/>
        </p:nvSpPr>
        <p:spPr>
          <a:xfrm>
            <a:off x="7596336" y="2780928"/>
            <a:ext cx="839537" cy="900100"/>
          </a:xfrm>
          <a:prstGeom prst="snip2DiagRect">
            <a:avLst>
              <a:gd name="adj1" fmla="val 7244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gner un rectangle avec un coin diagonal 9"/>
          <p:cNvSpPr/>
          <p:nvPr/>
        </p:nvSpPr>
        <p:spPr>
          <a:xfrm>
            <a:off x="7596336" y="3645024"/>
            <a:ext cx="839537" cy="900100"/>
          </a:xfrm>
          <a:prstGeom prst="snip2DiagRect">
            <a:avLst>
              <a:gd name="adj1" fmla="val 7244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b="1" dirty="0" smtClean="0">
                <a:solidFill>
                  <a:srgbClr val="FF0000"/>
                </a:solidFill>
              </a:rPr>
              <a:t>4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1" name="Rogner un rectangle avec un coin diagonal 10"/>
          <p:cNvSpPr/>
          <p:nvPr/>
        </p:nvSpPr>
        <p:spPr>
          <a:xfrm>
            <a:off x="251520" y="2060848"/>
            <a:ext cx="7192821" cy="648072"/>
          </a:xfrm>
          <a:prstGeom prst="snip2DiagRect">
            <a:avLst>
              <a:gd name="adj1" fmla="val 0"/>
              <a:gd name="adj2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3200" dirty="0" smtClean="0"/>
              <a:t>يعقـد في</a:t>
            </a:r>
            <a:r>
              <a:rPr lang="ar-DZ" sz="3200" dirty="0" smtClean="0"/>
              <a:t> </a:t>
            </a:r>
            <a:r>
              <a:rPr lang="ar-SA" sz="3200" dirty="0" smtClean="0"/>
              <a:t>نهايـة كـل فصــل وبداية السنة الدراسية </a:t>
            </a:r>
            <a:endParaRPr lang="fr-FR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5508104" y="188640"/>
            <a:ext cx="338437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9 </a:t>
            </a:r>
            <a:endParaRPr lang="fr-FR" sz="3200" dirty="0"/>
          </a:p>
        </p:txBody>
      </p:sp>
      <p:sp>
        <p:nvSpPr>
          <p:cNvPr id="17" name="Rectangle 16"/>
          <p:cNvSpPr/>
          <p:nvPr/>
        </p:nvSpPr>
        <p:spPr>
          <a:xfrm>
            <a:off x="0" y="188640"/>
            <a:ext cx="5364088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buNone/>
            </a:pPr>
            <a:r>
              <a:rPr lang="ar-DZ" sz="3200" b="1" dirty="0" smtClean="0"/>
              <a:t>المجلس الذي كان يقصده الابن هو مجلس القسم.</a:t>
            </a:r>
          </a:p>
        </p:txBody>
      </p:sp>
      <p:sp>
        <p:nvSpPr>
          <p:cNvPr id="21" name="Rogner un rectangle avec un coin diagonal 20"/>
          <p:cNvSpPr/>
          <p:nvPr/>
        </p:nvSpPr>
        <p:spPr>
          <a:xfrm>
            <a:off x="323528" y="1268760"/>
            <a:ext cx="7084301" cy="576064"/>
          </a:xfrm>
          <a:prstGeom prst="snip2DiagRect">
            <a:avLst>
              <a:gd name="adj1" fmla="val 0"/>
              <a:gd name="adj2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3600" dirty="0" smtClean="0"/>
              <a:t>هـو مجلـس </a:t>
            </a:r>
            <a:r>
              <a:rPr lang="ar-SA" sz="3600" dirty="0" err="1" smtClean="0"/>
              <a:t>بيـداغوجـي</a:t>
            </a:r>
            <a:r>
              <a:rPr lang="ar-SA" sz="3600" dirty="0" smtClean="0"/>
              <a:t> تقييمـي</a:t>
            </a:r>
            <a:endParaRPr lang="fr-FR" sz="3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Rogner un rectangle avec un coin diagonal 21"/>
          <p:cNvSpPr/>
          <p:nvPr/>
        </p:nvSpPr>
        <p:spPr>
          <a:xfrm>
            <a:off x="7668344" y="4653136"/>
            <a:ext cx="839537" cy="900100"/>
          </a:xfrm>
          <a:prstGeom prst="snip2DiagRect">
            <a:avLst>
              <a:gd name="adj1" fmla="val 7244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b="1" dirty="0" smtClean="0">
                <a:solidFill>
                  <a:srgbClr val="FF0000"/>
                </a:solidFill>
              </a:rPr>
              <a:t>5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23" name="Rogner un rectangle avec un coin diagonal 22"/>
          <p:cNvSpPr/>
          <p:nvPr/>
        </p:nvSpPr>
        <p:spPr>
          <a:xfrm>
            <a:off x="323528" y="4869160"/>
            <a:ext cx="7371764" cy="714380"/>
          </a:xfrm>
          <a:prstGeom prst="snip2DiagRect">
            <a:avLst>
              <a:gd name="adj1" fmla="val 0"/>
              <a:gd name="adj2" fmla="val 4358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000" dirty="0" smtClean="0"/>
              <a:t>أنشــئ وفقـا للقــرار الوزاري </a:t>
            </a:r>
            <a:r>
              <a:rPr lang="ar-SA" sz="2000" dirty="0" err="1" smtClean="0"/>
              <a:t>رقـم </a:t>
            </a:r>
            <a:r>
              <a:rPr lang="ar-SA" sz="2000" dirty="0" smtClean="0"/>
              <a:t>: </a:t>
            </a:r>
            <a:r>
              <a:rPr lang="ar-SA" sz="2000" dirty="0" err="1" smtClean="0"/>
              <a:t>157 </a:t>
            </a:r>
            <a:r>
              <a:rPr lang="ar-SA" sz="2000" dirty="0" smtClean="0"/>
              <a:t>/ 91 المتضمــن إنشــاء مجــالس الأقســام في المدارس الأسـاسيــة ومؤسســات التعليــم </a:t>
            </a:r>
            <a:r>
              <a:rPr lang="ar-SA" sz="2000" dirty="0" err="1" smtClean="0"/>
              <a:t>الثـانوي .</a:t>
            </a:r>
            <a:endParaRPr lang="fr-FR" sz="3200" dirty="0">
              <a:cs typeface="+mj-cs"/>
            </a:endParaRPr>
          </a:p>
        </p:txBody>
      </p:sp>
      <p:sp>
        <p:nvSpPr>
          <p:cNvPr id="24" name="Rogner un rectangle avec un coin diagonal 23"/>
          <p:cNvSpPr/>
          <p:nvPr/>
        </p:nvSpPr>
        <p:spPr>
          <a:xfrm>
            <a:off x="7380312" y="1052736"/>
            <a:ext cx="839537" cy="900100"/>
          </a:xfrm>
          <a:prstGeom prst="snip2DiagRect">
            <a:avLst>
              <a:gd name="adj1" fmla="val 7244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733256"/>
            <a:ext cx="944703" cy="90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11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 fontScale="77500" lnSpcReduction="20000"/>
          </a:bodyPr>
          <a:lstStyle/>
          <a:p>
            <a:pPr algn="r" rtl="1">
              <a:buNone/>
            </a:pPr>
            <a:r>
              <a:rPr lang="ar-DZ" b="1" dirty="0" smtClean="0"/>
              <a:t>الهدف :</a:t>
            </a:r>
            <a:r>
              <a:rPr lang="ar-DZ" dirty="0" smtClean="0"/>
              <a:t>يتعرّف المتكوّن على </a:t>
            </a:r>
            <a:r>
              <a:rPr lang="ar-DZ" dirty="0" err="1" smtClean="0"/>
              <a:t>الغيابات</a:t>
            </a:r>
            <a:r>
              <a:rPr lang="ar-DZ" dirty="0" smtClean="0"/>
              <a:t> و العطل بشتى أنواعها.</a:t>
            </a:r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r>
              <a:rPr lang="ar-DZ" dirty="0" smtClean="0"/>
              <a:t>ظروفك </a:t>
            </a:r>
            <a:r>
              <a:rPr lang="ar-DZ" dirty="0" err="1" smtClean="0"/>
              <a:t>صعبة </a:t>
            </a:r>
            <a:r>
              <a:rPr lang="ar-DZ" dirty="0" smtClean="0"/>
              <a:t>، جسدك مرهق و لا تستطيع مواصلة </a:t>
            </a:r>
            <a:r>
              <a:rPr lang="ar-DZ" dirty="0" err="1" smtClean="0"/>
              <a:t>العمل .</a:t>
            </a:r>
            <a:endParaRPr lang="ar-DZ" dirty="0" smtClean="0"/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r>
              <a:rPr lang="ar-DZ" b="1" dirty="0" err="1" smtClean="0"/>
              <a:t>التعليمة </a:t>
            </a:r>
            <a:r>
              <a:rPr lang="ar-DZ" b="1" dirty="0" smtClean="0"/>
              <a:t>: </a:t>
            </a:r>
            <a:r>
              <a:rPr lang="ar-DZ" dirty="0" smtClean="0"/>
              <a:t>ما هو الإجراء القانوني الذي ستعتمده من أجل استرجاع قوتك و الحصول على عطلة قانونية مقدما فكرة عن الغيابات القانونية و العطل الرسمية التي يحتاج المعلّم إلى معرفتها من أجل الحفاظ على </a:t>
            </a:r>
            <a:r>
              <a:rPr lang="ar-DZ" dirty="0" err="1" smtClean="0"/>
              <a:t>النظام ؟</a:t>
            </a:r>
            <a:endParaRPr lang="ar-DZ" dirty="0" smtClean="0"/>
          </a:p>
          <a:p>
            <a:pPr algn="r" rtl="1">
              <a:buNone/>
            </a:pPr>
            <a:endParaRPr lang="ar-DZ" b="1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endParaRPr lang="ar-DZ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b="1" dirty="0" smtClean="0">
                <a:latin typeface="Arial" pitchFamily="34" charset="0"/>
                <a:cs typeface="Arial" pitchFamily="34" charset="0"/>
              </a:rPr>
              <a:t>طريقة العمل </a:t>
            </a:r>
            <a:r>
              <a:rPr lang="ar-DZ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ar-DZ" dirty="0" err="1" smtClean="0">
                <a:latin typeface="Arial" pitchFamily="34" charset="0"/>
                <a:cs typeface="Arial" pitchFamily="34" charset="0"/>
              </a:rPr>
              <a:t>البوب</a:t>
            </a:r>
            <a:r>
              <a:rPr lang="ar-DZ" dirty="0" smtClean="0">
                <a:latin typeface="Arial" pitchFamily="34" charset="0"/>
                <a:cs typeface="Arial" pitchFamily="34" charset="0"/>
              </a:rPr>
              <a:t> كورن</a:t>
            </a:r>
            <a:r>
              <a:rPr lang="ar-DZ" dirty="0" err="1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POP CORN</a:t>
            </a:r>
            <a:r>
              <a:rPr lang="ar-DZ" dirty="0" err="1" smtClean="0">
                <a:latin typeface="Arial" pitchFamily="34" charset="0"/>
                <a:cs typeface="Arial" pitchFamily="34" charset="0"/>
              </a:rPr>
              <a:t>)</a:t>
            </a:r>
            <a:endParaRPr lang="ar-DZ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dirty="0" smtClean="0"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32485B7-30BA-41C5-B460-69A7A9721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214546" cy="1611946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570833"/>
            <a:ext cx="882503" cy="88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10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xmlns="" id="{5269C550-0582-4070-B6DC-65D05D35CBAA}"/>
              </a:ext>
            </a:extLst>
          </p:cNvPr>
          <p:cNvSpPr/>
          <p:nvPr/>
        </p:nvSpPr>
        <p:spPr>
          <a:xfrm>
            <a:off x="285720" y="2500306"/>
            <a:ext cx="8568952" cy="121444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buNone/>
              <a:defRPr/>
            </a:pPr>
            <a:r>
              <a:rPr lang="fr-FR" sz="2800" dirty="0" smtClean="0"/>
              <a:t> </a:t>
            </a:r>
            <a:endParaRPr lang="ar-DZ" sz="2800" dirty="0" smtClean="0"/>
          </a:p>
          <a:p>
            <a:pPr algn="ctr" rtl="1"/>
            <a:endParaRPr lang="ar-DZ" sz="2000" b="1" dirty="0" smtClean="0">
              <a:solidFill>
                <a:schemeClr val="tx1"/>
              </a:solidFill>
            </a:endParaRPr>
          </a:p>
          <a:p>
            <a:pPr algn="ctr" rtl="1"/>
            <a:r>
              <a:rPr lang="ar-SA" sz="2000" b="1" dirty="0" smtClean="0">
                <a:solidFill>
                  <a:schemeClr val="tx1"/>
                </a:solidFill>
              </a:rPr>
              <a:t>المرجع الأمر رقم : 06/03 المـــؤرخ في 19 جمادى الثانـــــية عام 1427 الموافـــــــق</a:t>
            </a:r>
            <a:endParaRPr lang="fr-FR" sz="2000" dirty="0" smtClean="0">
              <a:solidFill>
                <a:schemeClr val="tx1"/>
              </a:solidFill>
            </a:endParaRPr>
          </a:p>
          <a:p>
            <a:pPr algn="ctr" rtl="1"/>
            <a:r>
              <a:rPr lang="ar-SA" sz="2000" b="1" dirty="0" smtClean="0">
                <a:solidFill>
                  <a:schemeClr val="tx1"/>
                </a:solidFill>
              </a:rPr>
              <a:t>  لـ15  يوليو سنة 2006 ، يتضمن القانون الأساسي العام للوظيفة العمومية .</a:t>
            </a:r>
            <a:endParaRPr lang="fr-FR" sz="2000" dirty="0" smtClean="0">
              <a:solidFill>
                <a:schemeClr val="tx1"/>
              </a:solidFill>
            </a:endParaRPr>
          </a:p>
          <a:p>
            <a:pPr algn="ctr" rtl="1">
              <a:buNone/>
              <a:defRPr/>
            </a:pPr>
            <a:r>
              <a:rPr lang="ar-SA" sz="3200" kern="0" dirty="0" smtClean="0">
                <a:solidFill>
                  <a:schemeClr val="tx1"/>
                </a:solidFill>
              </a:rPr>
              <a:t> </a:t>
            </a:r>
            <a:endParaRPr lang="fr-FR" sz="2800" kern="0" dirty="0" smtClean="0">
              <a:solidFill>
                <a:schemeClr val="tx1"/>
              </a:solidFill>
            </a:endParaRPr>
          </a:p>
          <a:p>
            <a:pPr algn="just" rtl="1"/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2" name="Flèche : droite à entaille 1">
            <a:extLst>
              <a:ext uri="{FF2B5EF4-FFF2-40B4-BE49-F238E27FC236}">
                <a16:creationId xmlns:a16="http://schemas.microsoft.com/office/drawing/2014/main" xmlns="" id="{599C0F13-38DE-40E7-969D-978E7C5D6EE3}"/>
              </a:ext>
            </a:extLst>
          </p:cNvPr>
          <p:cNvSpPr/>
          <p:nvPr/>
        </p:nvSpPr>
        <p:spPr>
          <a:xfrm rot="5400000">
            <a:off x="4293442" y="1547318"/>
            <a:ext cx="1088100" cy="675000"/>
          </a:xfrm>
          <a:prstGeom prst="notched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357422" y="4286256"/>
            <a:ext cx="2000264" cy="2286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dirty="0" err="1" smtClean="0"/>
              <a:t>التغيبات</a:t>
            </a:r>
            <a:r>
              <a:rPr lang="ar-SA" dirty="0" smtClean="0"/>
              <a:t> و هي </a:t>
            </a:r>
            <a:r>
              <a:rPr lang="ar-SA" dirty="0" err="1" smtClean="0"/>
              <a:t>التعطلات</a:t>
            </a:r>
            <a:r>
              <a:rPr lang="ar-SA" dirty="0" smtClean="0"/>
              <a:t> الشخصية التي يتعطل العامل بسببها لظروف استثنائية مهنية أو انتخابية أو تكوينية أو رياضية أو عائلية.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85720" y="4286256"/>
            <a:ext cx="2000264" cy="2286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DZ" dirty="0" smtClean="0"/>
              <a:t>ا</a:t>
            </a:r>
            <a:r>
              <a:rPr lang="ar-SA" dirty="0" smtClean="0"/>
              <a:t>الراحة الرسمية </a:t>
            </a:r>
            <a:r>
              <a:rPr lang="ar-SA" dirty="0" err="1" smtClean="0"/>
              <a:t>و</a:t>
            </a:r>
            <a:r>
              <a:rPr lang="ar-SA" dirty="0" smtClean="0"/>
              <a:t> هي الراحة الأسبوعية أو السنوية التي هي حق للعامل بصفة عامة .</a:t>
            </a:r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429124" y="4286256"/>
            <a:ext cx="2143140" cy="2286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715140" y="4286256"/>
            <a:ext cx="2214578" cy="2286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عطل رسمية </a:t>
            </a:r>
            <a:r>
              <a:rPr lang="ar-SA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مقررة بقوانين من طرف الدولة </a:t>
            </a:r>
            <a:r>
              <a:rPr lang="ar-SA" sz="1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lang="ar-SA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عامة بالنسبة لجميع العمال سواء منهم العاملون </a:t>
            </a:r>
            <a:r>
              <a:rPr lang="ar-SA" sz="1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بالوظـــــيف</a:t>
            </a:r>
            <a:r>
              <a:rPr lang="ar-SA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العمومي </a:t>
            </a:r>
            <a:r>
              <a:rPr lang="ar-SA" sz="1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lang="ar-SA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المؤسسات العمومية أو العاملون بالمؤسسات الخــاصة  دائمون </a:t>
            </a:r>
            <a:r>
              <a:rPr lang="ar-SA" sz="1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ومؤقــــتـــــون</a:t>
            </a:r>
            <a:r>
              <a:rPr lang="ar-SA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و </a:t>
            </a:r>
            <a:r>
              <a:rPr lang="ar-SA" sz="1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موسميون</a:t>
            </a:r>
            <a:r>
              <a:rPr lang="ar-SA" sz="1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ar-SA" sz="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ar-S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èche : droite à entaille 1">
            <a:extLst>
              <a:ext uri="{FF2B5EF4-FFF2-40B4-BE49-F238E27FC236}">
                <a16:creationId xmlns:a16="http://schemas.microsoft.com/office/drawing/2014/main" xmlns="" id="{599C0F13-38DE-40E7-969D-978E7C5D6EE3}"/>
              </a:ext>
            </a:extLst>
          </p:cNvPr>
          <p:cNvSpPr/>
          <p:nvPr/>
        </p:nvSpPr>
        <p:spPr>
          <a:xfrm rot="5400000">
            <a:off x="7780415" y="3795335"/>
            <a:ext cx="497216" cy="484626"/>
          </a:xfrm>
          <a:prstGeom prst="notched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roite à entaille 1">
            <a:extLst>
              <a:ext uri="{FF2B5EF4-FFF2-40B4-BE49-F238E27FC236}">
                <a16:creationId xmlns:a16="http://schemas.microsoft.com/office/drawing/2014/main" xmlns="" id="{599C0F13-38DE-40E7-969D-978E7C5D6EE3}"/>
              </a:ext>
            </a:extLst>
          </p:cNvPr>
          <p:cNvSpPr/>
          <p:nvPr/>
        </p:nvSpPr>
        <p:spPr>
          <a:xfrm rot="5400000">
            <a:off x="5408711" y="3806735"/>
            <a:ext cx="642942" cy="458976"/>
          </a:xfrm>
          <a:prstGeom prst="notched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à entaille 1">
            <a:extLst>
              <a:ext uri="{FF2B5EF4-FFF2-40B4-BE49-F238E27FC236}">
                <a16:creationId xmlns:a16="http://schemas.microsoft.com/office/drawing/2014/main" xmlns="" id="{599C0F13-38DE-40E7-969D-978E7C5D6EE3}"/>
              </a:ext>
            </a:extLst>
          </p:cNvPr>
          <p:cNvSpPr/>
          <p:nvPr/>
        </p:nvSpPr>
        <p:spPr>
          <a:xfrm rot="5400000">
            <a:off x="2795809" y="3850719"/>
            <a:ext cx="568654" cy="445296"/>
          </a:xfrm>
          <a:prstGeom prst="notched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roite à entaille 1">
            <a:extLst>
              <a:ext uri="{FF2B5EF4-FFF2-40B4-BE49-F238E27FC236}">
                <a16:creationId xmlns:a16="http://schemas.microsoft.com/office/drawing/2014/main" xmlns="" id="{599C0F13-38DE-40E7-969D-978E7C5D6EE3}"/>
              </a:ext>
            </a:extLst>
          </p:cNvPr>
          <p:cNvSpPr/>
          <p:nvPr/>
        </p:nvSpPr>
        <p:spPr>
          <a:xfrm rot="5400000">
            <a:off x="892943" y="3821909"/>
            <a:ext cx="500066" cy="285752"/>
          </a:xfrm>
          <a:prstGeom prst="notched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714876" y="4357694"/>
            <a:ext cx="178595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العطل المرضية سواء منها المؤقتة أو الطويلة الأمد </a:t>
            </a:r>
            <a:r>
              <a:rPr kumimoji="0" lang="ar-SA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هي التي يتعطل بسببها العامل إذا تعرض لمرض يجبره على عدم العمل .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44208" y="188640"/>
            <a:ext cx="2448272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10 </a:t>
            </a:r>
            <a:endParaRPr lang="fr-FR" sz="3200" dirty="0"/>
          </a:p>
        </p:txBody>
      </p:sp>
      <p:sp>
        <p:nvSpPr>
          <p:cNvPr id="30" name="Rectangle 29"/>
          <p:cNvSpPr/>
          <p:nvPr/>
        </p:nvSpPr>
        <p:spPr>
          <a:xfrm>
            <a:off x="3203848" y="188640"/>
            <a:ext cx="3024336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</a:t>
            </a:r>
            <a:r>
              <a:rPr lang="ar-D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العطل </a:t>
            </a:r>
            <a:r>
              <a:rPr lang="ar-DZ" sz="3200" dirty="0" smtClean="0"/>
              <a:t> </a:t>
            </a:r>
            <a:endParaRPr lang="fr-FR" sz="3200" dirty="0"/>
          </a:p>
        </p:txBody>
      </p:sp>
      <p:pic>
        <p:nvPicPr>
          <p:cNvPr id="18" name="Imag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959145" cy="9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887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xmlns="" id="{5269C550-0582-4070-B6DC-65D05D35CBAA}"/>
              </a:ext>
            </a:extLst>
          </p:cNvPr>
          <p:cNvSpPr/>
          <p:nvPr/>
        </p:nvSpPr>
        <p:spPr>
          <a:xfrm>
            <a:off x="285720" y="2143116"/>
            <a:ext cx="8643998" cy="135732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>
              <a:buNone/>
              <a:defRPr/>
            </a:pPr>
            <a:r>
              <a:rPr lang="fr-FR" sz="2800" dirty="0" smtClean="0"/>
              <a:t> </a:t>
            </a:r>
            <a:endParaRPr lang="ar-DZ" sz="2800" dirty="0" smtClean="0"/>
          </a:p>
          <a:p>
            <a:pPr algn="ctr" rtl="1"/>
            <a:endParaRPr lang="ar-DZ" sz="2000" b="1" dirty="0" smtClean="0">
              <a:solidFill>
                <a:schemeClr val="tx1"/>
              </a:solidFill>
            </a:endParaRPr>
          </a:p>
          <a:p>
            <a:pPr lvl="0" algn="r" rtl="1"/>
            <a:endParaRPr lang="ar-DZ" dirty="0" smtClean="0">
              <a:solidFill>
                <a:schemeClr val="tx1"/>
              </a:solidFill>
            </a:endParaRPr>
          </a:p>
          <a:p>
            <a:pPr lvl="0" algn="r" rtl="1"/>
            <a:r>
              <a:rPr lang="ar-SA" sz="2000" b="1" dirty="0" smtClean="0">
                <a:solidFill>
                  <a:schemeClr val="tx1"/>
                </a:solidFill>
              </a:rPr>
              <a:t>المرسوم: 8/302 بتاريخ 11/09/1982 المتعلق </a:t>
            </a:r>
            <a:r>
              <a:rPr lang="ar-SA" b="1" dirty="0" err="1" smtClean="0">
                <a:solidFill>
                  <a:schemeClr val="tx1"/>
                </a:solidFill>
              </a:rPr>
              <a:t>بكــــيفيات</a:t>
            </a:r>
            <a:r>
              <a:rPr lang="ar-SA" b="1" dirty="0" smtClean="0">
                <a:solidFill>
                  <a:schemeClr val="tx1"/>
                </a:solidFill>
              </a:rPr>
              <a:t> تطـــــبيق الأحكام الخاصة  بعلاقات العمــــــل.</a:t>
            </a:r>
            <a:endParaRPr lang="fr-FR" b="1" dirty="0" smtClean="0">
              <a:solidFill>
                <a:schemeClr val="tx1"/>
              </a:solidFill>
            </a:endParaRPr>
          </a:p>
          <a:p>
            <a:pPr algn="r" rtl="1"/>
            <a:r>
              <a:rPr lang="ar-SA" b="1" dirty="0" smtClean="0">
                <a:solidFill>
                  <a:schemeClr val="tx1"/>
                </a:solidFill>
              </a:rPr>
              <a:t>المرسوم: 85/ 59 بتاريخ:23/03/1985 القانون الأساسي النموذجي لعمال المؤسسات العمومــــــيـــــــة.</a:t>
            </a:r>
            <a:endParaRPr lang="fr-FR" b="1" dirty="0" smtClean="0">
              <a:solidFill>
                <a:schemeClr val="tx1"/>
              </a:solidFill>
            </a:endParaRPr>
          </a:p>
          <a:p>
            <a:pPr algn="r" rtl="1"/>
            <a:r>
              <a:rPr lang="ar-SA" b="1" dirty="0" smtClean="0">
                <a:solidFill>
                  <a:schemeClr val="tx1"/>
                </a:solidFill>
              </a:rPr>
              <a:t>الأمر رقم : 06/03 المؤرخ في 15/07/ 2006 المتضمــــن القانون الأســـــاسي العام</a:t>
            </a:r>
            <a:r>
              <a:rPr lang="ar-DZ" b="1" dirty="0" smtClean="0">
                <a:solidFill>
                  <a:schemeClr val="tx1"/>
                </a:solidFill>
              </a:rPr>
              <a:t> </a:t>
            </a:r>
            <a:r>
              <a:rPr lang="ar-SA" b="1" dirty="0" smtClean="0">
                <a:solidFill>
                  <a:schemeClr val="tx1"/>
                </a:solidFill>
              </a:rPr>
              <a:t>للوظيــــــفة العمومـــــية.</a:t>
            </a:r>
            <a:endParaRPr lang="fr-FR" b="1" dirty="0" smtClean="0">
              <a:solidFill>
                <a:schemeClr val="tx1"/>
              </a:solidFill>
            </a:endParaRPr>
          </a:p>
          <a:p>
            <a:pPr lvl="0" algn="r" rtl="1"/>
            <a:endParaRPr lang="fr-FR" sz="1600" dirty="0" smtClean="0">
              <a:solidFill>
                <a:schemeClr val="tx1"/>
              </a:solidFill>
            </a:endParaRPr>
          </a:p>
          <a:p>
            <a:pPr algn="ctr">
              <a:buNone/>
              <a:defRPr/>
            </a:pPr>
            <a:r>
              <a:rPr lang="ar-SA" sz="3200" kern="0" dirty="0" smtClean="0">
                <a:solidFill>
                  <a:schemeClr val="tx1"/>
                </a:solidFill>
              </a:rPr>
              <a:t> </a:t>
            </a:r>
            <a:endParaRPr lang="fr-FR" sz="2800" kern="0" dirty="0" smtClean="0">
              <a:solidFill>
                <a:schemeClr val="tx1"/>
              </a:solidFill>
            </a:endParaRPr>
          </a:p>
          <a:p>
            <a:pPr algn="just" rtl="1"/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2" name="Flèche : droite à entaille 1">
            <a:extLst>
              <a:ext uri="{FF2B5EF4-FFF2-40B4-BE49-F238E27FC236}">
                <a16:creationId xmlns:a16="http://schemas.microsoft.com/office/drawing/2014/main" xmlns="" id="{599C0F13-38DE-40E7-969D-978E7C5D6EE3}"/>
              </a:ext>
            </a:extLst>
          </p:cNvPr>
          <p:cNvSpPr/>
          <p:nvPr/>
        </p:nvSpPr>
        <p:spPr>
          <a:xfrm rot="5400000">
            <a:off x="4899494" y="1445322"/>
            <a:ext cx="738320" cy="673228"/>
          </a:xfrm>
          <a:prstGeom prst="notched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928794" y="4071942"/>
            <a:ext cx="2143140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3200" b="1" dirty="0" smtClean="0"/>
              <a:t>ا</a:t>
            </a:r>
            <a:r>
              <a:rPr lang="ar-SA" sz="3600" b="1" dirty="0" smtClean="0"/>
              <a:t>لرخــــــص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71472" y="5572140"/>
            <a:ext cx="8143932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rtl="1"/>
            <a:r>
              <a:rPr lang="ar-SA" sz="2800" b="1" dirty="0" smtClean="0"/>
              <a:t>هي انقطاع   عن العمل لأســــــباب طارئــــــة </a:t>
            </a:r>
            <a:r>
              <a:rPr lang="ar-SA" sz="2800" b="1" dirty="0" err="1" smtClean="0"/>
              <a:t>و</a:t>
            </a:r>
            <a:r>
              <a:rPr lang="ar-SA" sz="2800" b="1" dirty="0" smtClean="0"/>
              <a:t> اســــــتثنائيــــــة .</a:t>
            </a:r>
            <a:endParaRPr lang="fr-FR" b="1" dirty="0"/>
          </a:p>
        </p:txBody>
      </p:sp>
      <p:sp>
        <p:nvSpPr>
          <p:cNvPr id="20" name="Rectangle 19"/>
          <p:cNvSpPr/>
          <p:nvPr/>
        </p:nvSpPr>
        <p:spPr>
          <a:xfrm>
            <a:off x="4500562" y="4071942"/>
            <a:ext cx="3786214" cy="7858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/>
              <a:t>العــــــطل الاستثــــــنائيـــــة</a:t>
            </a:r>
            <a:endParaRPr lang="ar-SA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èche : droite à entaille 1">
            <a:extLst>
              <a:ext uri="{FF2B5EF4-FFF2-40B4-BE49-F238E27FC236}">
                <a16:creationId xmlns:a16="http://schemas.microsoft.com/office/drawing/2014/main" xmlns="" id="{599C0F13-38DE-40E7-969D-978E7C5D6EE3}"/>
              </a:ext>
            </a:extLst>
          </p:cNvPr>
          <p:cNvSpPr/>
          <p:nvPr/>
        </p:nvSpPr>
        <p:spPr>
          <a:xfrm rot="5400000">
            <a:off x="6565969" y="3506733"/>
            <a:ext cx="497216" cy="484626"/>
          </a:xfrm>
          <a:prstGeom prst="notched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à entaille 1">
            <a:extLst>
              <a:ext uri="{FF2B5EF4-FFF2-40B4-BE49-F238E27FC236}">
                <a16:creationId xmlns:a16="http://schemas.microsoft.com/office/drawing/2014/main" xmlns="" id="{599C0F13-38DE-40E7-969D-978E7C5D6EE3}"/>
              </a:ext>
            </a:extLst>
          </p:cNvPr>
          <p:cNvSpPr/>
          <p:nvPr/>
        </p:nvSpPr>
        <p:spPr>
          <a:xfrm rot="5400000">
            <a:off x="2831528" y="3526398"/>
            <a:ext cx="497216" cy="445296"/>
          </a:xfrm>
          <a:prstGeom prst="notched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à entaille 13">
            <a:extLst>
              <a:ext uri="{FF2B5EF4-FFF2-40B4-BE49-F238E27FC236}">
                <a16:creationId xmlns:a16="http://schemas.microsoft.com/office/drawing/2014/main" xmlns="" id="{B1DB8E90-1A8A-475C-827B-45885F32AE34}"/>
              </a:ext>
            </a:extLst>
          </p:cNvPr>
          <p:cNvSpPr/>
          <p:nvPr/>
        </p:nvSpPr>
        <p:spPr>
          <a:xfrm rot="3033011">
            <a:off x="2558730" y="4987863"/>
            <a:ext cx="763729" cy="511948"/>
          </a:xfrm>
          <a:prstGeom prst="notched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à entaille 13">
            <a:extLst>
              <a:ext uri="{FF2B5EF4-FFF2-40B4-BE49-F238E27FC236}">
                <a16:creationId xmlns:a16="http://schemas.microsoft.com/office/drawing/2014/main" xmlns="" id="{B1DB8E90-1A8A-475C-827B-45885F32AE34}"/>
              </a:ext>
            </a:extLst>
          </p:cNvPr>
          <p:cNvSpPr/>
          <p:nvPr/>
        </p:nvSpPr>
        <p:spPr>
          <a:xfrm rot="7075023">
            <a:off x="6309620" y="4987619"/>
            <a:ext cx="763729" cy="511948"/>
          </a:xfrm>
          <a:prstGeom prst="notched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516216" y="332656"/>
            <a:ext cx="237626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10</a:t>
            </a:r>
            <a:endParaRPr lang="fr-FR" sz="3200" dirty="0"/>
          </a:p>
        </p:txBody>
      </p:sp>
      <p:sp>
        <p:nvSpPr>
          <p:cNvPr id="25" name="Rectangle 24"/>
          <p:cNvSpPr/>
          <p:nvPr/>
        </p:nvSpPr>
        <p:spPr>
          <a:xfrm>
            <a:off x="3203848" y="404664"/>
            <a:ext cx="3024336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 </a:t>
            </a:r>
            <a:r>
              <a:rPr lang="ar-D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الغيابات </a:t>
            </a:r>
            <a:endParaRPr lang="fr-FR" sz="4000" b="1" dirty="0" smtClean="0">
              <a:solidFill>
                <a:schemeClr val="tx1"/>
              </a:solidFill>
            </a:endParaRPr>
          </a:p>
          <a:p>
            <a:pPr algn="ctr" rtl="1"/>
            <a:r>
              <a:rPr lang="ar-DZ" sz="3200" dirty="0" smtClean="0"/>
              <a:t> </a:t>
            </a:r>
            <a:endParaRPr lang="fr-FR" sz="3200" dirty="0"/>
          </a:p>
        </p:txBody>
      </p:sp>
      <p:pic>
        <p:nvPicPr>
          <p:cNvPr id="23" name="Image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944703" cy="90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887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endParaRPr lang="ar-DZ" dirty="0" smtClean="0"/>
          </a:p>
          <a:p>
            <a:pPr>
              <a:buNone/>
            </a:pPr>
            <a:endParaRPr lang="ar-DZ" dirty="0" smtClean="0"/>
          </a:p>
          <a:p>
            <a:pPr>
              <a:buNone/>
            </a:pPr>
            <a:endParaRPr lang="ar-DZ" dirty="0" smtClean="0"/>
          </a:p>
          <a:p>
            <a:pPr algn="ctr">
              <a:buNone/>
            </a:pPr>
            <a:r>
              <a:rPr lang="ar-DZ" sz="7200" dirty="0" smtClean="0"/>
              <a:t>الحصة الثالثة</a:t>
            </a:r>
            <a:endParaRPr lang="fr-FR" sz="7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6000" dirty="0" smtClean="0"/>
              <a:t>المحور الخامس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DZ" dirty="0" smtClean="0"/>
          </a:p>
          <a:p>
            <a:pPr algn="r" rtl="1">
              <a:buFontTx/>
              <a:buChar char="-"/>
            </a:pPr>
            <a:r>
              <a:rPr lang="ar-DZ" sz="4400" dirty="0" smtClean="0"/>
              <a:t>التأمينات الاجتماعية و حوادث العمل.</a:t>
            </a:r>
          </a:p>
          <a:p>
            <a:pPr algn="r" rtl="1">
              <a:buFontTx/>
              <a:buChar char="-"/>
            </a:pPr>
            <a:endParaRPr lang="ar-DZ" sz="4400" dirty="0" smtClean="0"/>
          </a:p>
          <a:p>
            <a:pPr algn="ctr">
              <a:buFontTx/>
              <a:buChar char="-"/>
            </a:pPr>
            <a:endParaRPr lang="ar-DZ" sz="4400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2656" y="695759"/>
            <a:ext cx="3310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5400" b="1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التوقـعات</a:t>
            </a:r>
            <a:r>
              <a:rPr lang="ar-AE" sz="5400" dirty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  </a:t>
            </a:r>
            <a:r>
              <a:rPr lang="ar-AE" sz="2400" dirty="0">
                <a:solidFill>
                  <a:schemeClr val="tx1"/>
                </a:solidFill>
              </a:rPr>
              <a:t>                                    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t3.gstatic.com/images?q=tbn:ANd9GcQQy1xfVMLyEzm_ZFSoH8smvVuh_HGAYZXGrd2_8u6gy4cMvo_e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9448" y="1903084"/>
            <a:ext cx="1857388" cy="1524000"/>
          </a:xfrm>
          <a:prstGeom prst="rect">
            <a:avLst/>
          </a:prstGeom>
          <a:noFill/>
        </p:spPr>
      </p:pic>
      <p:sp>
        <p:nvSpPr>
          <p:cNvPr id="7" name="&quot;No&quot; Symbol 6"/>
          <p:cNvSpPr/>
          <p:nvPr/>
        </p:nvSpPr>
        <p:spPr>
          <a:xfrm>
            <a:off x="3375648" y="1872604"/>
            <a:ext cx="1785950" cy="1590969"/>
          </a:xfrm>
          <a:prstGeom prst="noSmoking">
            <a:avLst>
              <a:gd name="adj" fmla="val 48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D:\Hand-on-ear-listenin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36316" y="4087182"/>
            <a:ext cx="2209800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taking-not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69230" y="4158620"/>
            <a:ext cx="2000264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" y="1916853"/>
            <a:ext cx="1524000" cy="141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532" y="1569721"/>
            <a:ext cx="2618928" cy="180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52656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77500" lnSpcReduction="20000"/>
          </a:bodyPr>
          <a:lstStyle/>
          <a:p>
            <a:pPr algn="r" rtl="1">
              <a:buNone/>
            </a:pPr>
            <a:endParaRPr lang="ar-DZ" sz="4000" b="1" dirty="0" smtClean="0"/>
          </a:p>
          <a:p>
            <a:pPr algn="r" rtl="1">
              <a:buNone/>
            </a:pPr>
            <a:r>
              <a:rPr lang="ar-DZ" sz="4000" b="1" dirty="0" err="1" smtClean="0"/>
              <a:t>الهدف </a:t>
            </a:r>
            <a:r>
              <a:rPr lang="ar-DZ" sz="4000" b="1" dirty="0" smtClean="0"/>
              <a:t>: </a:t>
            </a:r>
            <a:r>
              <a:rPr lang="ar-DZ" sz="4000" dirty="0" smtClean="0"/>
              <a:t>يتعرّف المتكوّن على الأخطار التي قد تواجهه في حياته المهنية و يصنّفها حسب النوع.</a:t>
            </a:r>
          </a:p>
          <a:p>
            <a:pPr algn="r" rtl="1">
              <a:buNone/>
            </a:pPr>
            <a:r>
              <a:rPr lang="ar-DZ" sz="4000" b="1" dirty="0" smtClean="0"/>
              <a:t>المهمة : </a:t>
            </a:r>
            <a:r>
              <a:rPr lang="ar-DZ" sz="4000" dirty="0" smtClean="0"/>
              <a:t>اذكر بعض الأخطار التي قد تواجهها في مشوارك المهني، </a:t>
            </a:r>
            <a:r>
              <a:rPr lang="ar-DZ" sz="4000" dirty="0" err="1" smtClean="0"/>
              <a:t>و</a:t>
            </a:r>
            <a:r>
              <a:rPr lang="ar-DZ" sz="4000" dirty="0" smtClean="0"/>
              <a:t> صنّفها حسب نوعها.</a:t>
            </a:r>
          </a:p>
          <a:p>
            <a:pPr algn="r" rtl="1">
              <a:buNone/>
            </a:pPr>
            <a:endParaRPr lang="ar-DZ" sz="4000" dirty="0" smtClean="0"/>
          </a:p>
          <a:p>
            <a:pPr algn="r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>إستراتيجيّة :معرض التجوال.</a:t>
            </a:r>
          </a:p>
          <a:p>
            <a:pPr algn="r" rtl="1">
              <a:buNone/>
            </a:pPr>
            <a:endParaRPr lang="ar-DZ" sz="4000" dirty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4000" dirty="0" smtClean="0">
                <a:latin typeface="Arial" pitchFamily="34" charset="0"/>
                <a:cs typeface="Arial" pitchFamily="34" charset="0"/>
              </a:rPr>
            </a:br>
            <a:endParaRPr lang="fr-FR" sz="4000" dirty="0" smtClean="0"/>
          </a:p>
          <a:p>
            <a:pPr algn="r" rtl="1">
              <a:buNone/>
            </a:pPr>
            <a:endParaRPr lang="ar-DZ" sz="4000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431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570833"/>
            <a:ext cx="882503" cy="88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11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7C244E4B-F475-46F0-8C4D-9B8A5A7AE331}"/>
              </a:ext>
            </a:extLst>
          </p:cNvPr>
          <p:cNvSpPr/>
          <p:nvPr/>
        </p:nvSpPr>
        <p:spPr>
          <a:xfrm>
            <a:off x="2771800" y="188641"/>
            <a:ext cx="3456384" cy="9361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b="1" dirty="0" smtClean="0">
                <a:solidFill>
                  <a:srgbClr val="C00000"/>
                </a:solidFill>
              </a:rPr>
              <a:t>تصنيف الأخطاء المهنية </a:t>
            </a:r>
            <a:endParaRPr lang="fr-FR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0589462"/>
              </p:ext>
            </p:extLst>
          </p:nvPr>
        </p:nvGraphicFramePr>
        <p:xfrm>
          <a:off x="285720" y="1428736"/>
          <a:ext cx="8572560" cy="52722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15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 rtl="1"/>
                      <a:r>
                        <a:rPr lang="ar-DZ" sz="3200" b="1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cs typeface="+mj-cs"/>
                        </a:rPr>
                        <a:t>تعريفها</a:t>
                      </a:r>
                      <a:endParaRPr lang="fr-FR" sz="3200" b="1" dirty="0">
                        <a:ln>
                          <a:noFill/>
                        </a:ln>
                        <a:solidFill>
                          <a:schemeClr val="tx2"/>
                        </a:solidFill>
                        <a:cs typeface="+mj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3200" b="1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cs typeface="+mj-cs"/>
                        </a:rPr>
                        <a:t>الأخطار</a:t>
                      </a:r>
                      <a:endParaRPr lang="fr-FR" sz="3200" b="1" dirty="0">
                        <a:ln>
                          <a:noFill/>
                        </a:ln>
                        <a:solidFill>
                          <a:schemeClr val="tx2"/>
                        </a:solidFill>
                        <a:cs typeface="+mj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7004">
                <a:tc>
                  <a:txBody>
                    <a:bodyPr/>
                    <a:lstStyle/>
                    <a:p>
                      <a:pPr lvl="0" algn="r" rtl="1"/>
                      <a:r>
                        <a:rPr lang="ar-D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هي التي تصيب العامل </a:t>
                      </a:r>
                      <a:r>
                        <a:rPr lang="ar-D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D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تؤثر على قدرته على العمل </a:t>
                      </a:r>
                      <a:r>
                        <a:rPr lang="ar-D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D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هي:</a:t>
                      </a:r>
                      <a:endParaRPr lang="fr-FR" sz="2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r" rtl="1"/>
                      <a:r>
                        <a:rPr lang="ar-D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حوادث العمل </a:t>
                      </a:r>
                      <a:r>
                        <a:rPr lang="ar-D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D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الأمراض المهنية– العجز-الشيخوخة- البطالة.</a:t>
                      </a:r>
                      <a:endParaRPr lang="fr-F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الأخطار المهنية</a:t>
                      </a:r>
                      <a:endParaRPr lang="fr-FR" sz="3200" b="1" u="none" dirty="0">
                        <a:ln>
                          <a:noFill/>
                        </a:ln>
                        <a:cs typeface="+mj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1779">
                <a:tc>
                  <a:txBody>
                    <a:bodyPr/>
                    <a:lstStyle/>
                    <a:p>
                      <a:pPr lvl="0" algn="r" rtl="1"/>
                      <a:r>
                        <a:rPr lang="ar-D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 هي لا تخص العمال فقط بل تخص كل الأفراد: المرض </a:t>
                      </a:r>
                      <a:r>
                        <a:rPr lang="ar-D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D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العجز غير المهني- الوفاة- المنح العائلية.</a:t>
                      </a:r>
                      <a:endParaRPr lang="fr-F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الأخطار الصحية</a:t>
                      </a:r>
                      <a:endParaRPr lang="fr-FR" sz="3200" b="1" u="none" dirty="0">
                        <a:ln>
                          <a:noFill/>
                        </a:ln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6161">
                <a:tc>
                  <a:txBody>
                    <a:bodyPr/>
                    <a:lstStyle/>
                    <a:p>
                      <a:pPr lvl="0" algn="r" rtl="1"/>
                      <a:r>
                        <a:rPr lang="ar-D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 هي تخص المرأة العاملة فيما يتعلق </a:t>
                      </a:r>
                      <a:r>
                        <a:rPr lang="ar-DZ" sz="24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بعطلة الأمومة</a:t>
                      </a:r>
                      <a:r>
                        <a:rPr lang="ar-D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D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D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هي امتياز أكثر منه خطر اجتماعي لكنه يهدف </a:t>
                      </a:r>
                      <a:r>
                        <a:rPr lang="ar-D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الى</a:t>
                      </a:r>
                      <a:r>
                        <a:rPr lang="ar-D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تشجيع المرأة العاملة على الولادة دون أن يشكل فقدانها للقدرة على العمل سببا لتجنب الإنجاب. </a:t>
                      </a:r>
                      <a:endParaRPr lang="fr-FR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r-FR" sz="2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DZ" sz="2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الأخطار الحياتية</a:t>
                      </a:r>
                      <a:endParaRPr lang="fr-FR" sz="3200" b="1" u="none" dirty="0">
                        <a:ln>
                          <a:noFill/>
                        </a:ln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3970">
                <a:tc>
                  <a:txBody>
                    <a:bodyPr/>
                    <a:lstStyle/>
                    <a:p>
                      <a:pPr algn="r" rtl="1"/>
                      <a:r>
                        <a:rPr lang="ar-D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 تتلخص في عدم قدرة الفرد على القيام بالأعباء الاجتماعية بسب الفقر </a:t>
                      </a:r>
                      <a:r>
                        <a:rPr lang="ar-D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D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الحاجة مما يتطلب تغطية هذه النفقات الخاصة بمنح مقابلة: مثل منحة </a:t>
                      </a:r>
                      <a:r>
                        <a:rPr lang="ar-DZ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التمدرس</a:t>
                      </a:r>
                      <a:r>
                        <a:rPr lang="ar-DZ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، منحة اليتيم، الأرملة... </a:t>
                      </a:r>
                      <a:endParaRPr lang="fr-FR" sz="3200" b="1" dirty="0">
                        <a:ln>
                          <a:noFill/>
                        </a:ln>
                        <a:cs typeface="+mj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24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الأخطار الاجتماعية</a:t>
                      </a:r>
                      <a:endParaRPr lang="fr-FR" sz="3200" b="1" u="none" dirty="0">
                        <a:ln>
                          <a:noFill/>
                        </a:ln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372200" y="260648"/>
            <a:ext cx="252028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11 </a:t>
            </a:r>
            <a:endParaRPr lang="fr-FR" sz="3200" dirty="0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959145" cy="9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670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>
            <a:normAutofit fontScale="77500" lnSpcReduction="20000"/>
          </a:bodyPr>
          <a:lstStyle/>
          <a:p>
            <a:pPr algn="r" rtl="1">
              <a:buNone/>
            </a:pPr>
            <a:r>
              <a:rPr lang="ar-DZ" sz="4000" b="1" dirty="0" smtClean="0"/>
              <a:t>الهدف :</a:t>
            </a:r>
            <a:r>
              <a:rPr lang="fr-FR" sz="4000" b="1" dirty="0" smtClean="0"/>
              <a:t> </a:t>
            </a:r>
            <a:r>
              <a:rPr lang="ar-DZ" sz="3600" dirty="0" smtClean="0"/>
              <a:t> يقدّم المتكوّن مفهوما واضحا للتأمينات </a:t>
            </a:r>
            <a:r>
              <a:rPr lang="ar-DZ" sz="3600" dirty="0" err="1" smtClean="0"/>
              <a:t>الاجتماعية </a:t>
            </a:r>
            <a:r>
              <a:rPr lang="ar-DZ" sz="3600" dirty="0" smtClean="0"/>
              <a:t>.</a:t>
            </a:r>
            <a:endParaRPr lang="ar-DZ" sz="4000" dirty="0" smtClean="0"/>
          </a:p>
          <a:p>
            <a:pPr algn="r" rtl="1">
              <a:buNone/>
            </a:pPr>
            <a:r>
              <a:rPr lang="ar-DZ" sz="4000" b="1" dirty="0" smtClean="0"/>
              <a:t>التعليمة :</a:t>
            </a:r>
            <a:r>
              <a:rPr lang="ar-DZ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dirty="0" smtClean="0">
                <a:latin typeface="Arabic Typesetting" pitchFamily="66" charset="-78"/>
              </a:rPr>
              <a:t>تعرّضت إلى حادث خلال تأديتك لمهامك التربوية.</a:t>
            </a:r>
          </a:p>
          <a:p>
            <a:pPr algn="r" rtl="1">
              <a:buNone/>
            </a:pPr>
            <a:r>
              <a:rPr lang="ar-DZ" sz="3600" dirty="0" smtClean="0">
                <a:latin typeface="Arabic Typesetting" pitchFamily="66" charset="-78"/>
              </a:rPr>
              <a:t>    ما هي الإجراءات القانونية المطلوبة من أجل تأمينك و تعويضك  في هذه الحالة؟</a:t>
            </a:r>
          </a:p>
          <a:p>
            <a:pPr algn="r" rtl="1">
              <a:buFontTx/>
              <a:buChar char="-"/>
            </a:pPr>
            <a:r>
              <a:rPr lang="ar-DZ" sz="3600" dirty="0" smtClean="0">
                <a:latin typeface="Arabic Typesetting" pitchFamily="66" charset="-78"/>
              </a:rPr>
              <a:t>قدّم فكرة واضحة عن التأمينات الاجتماعية من حوادث العمل.</a:t>
            </a:r>
          </a:p>
          <a:p>
            <a:pPr algn="r" rtl="1">
              <a:buFontTx/>
              <a:buChar char="-"/>
            </a:pPr>
            <a:endParaRPr lang="ar-DZ" sz="3600" dirty="0" smtClean="0"/>
          </a:p>
          <a:p>
            <a:pPr algn="r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>استراتيجية </a:t>
            </a:r>
            <a:r>
              <a:rPr lang="ar-DZ" sz="4000" dirty="0" err="1" smtClean="0">
                <a:latin typeface="Arial" pitchFamily="34" charset="0"/>
                <a:cs typeface="Arial" pitchFamily="34" charset="0"/>
              </a:rPr>
              <a:t>العمل </a:t>
            </a:r>
            <a:r>
              <a:rPr lang="ar-DZ" sz="4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ar-DZ" sz="4000" dirty="0" err="1" smtClean="0">
                <a:latin typeface="Arial" pitchFamily="34" charset="0"/>
                <a:cs typeface="Arial" pitchFamily="34" charset="0"/>
              </a:rPr>
              <a:t>جيغسو(</a:t>
            </a:r>
            <a:r>
              <a:rPr lang="fr-FR" sz="4000" dirty="0" smtClean="0">
                <a:latin typeface="Arial" pitchFamily="34" charset="0"/>
                <a:cs typeface="Arial" pitchFamily="34" charset="0"/>
              </a:rPr>
              <a:t>JIGSW</a:t>
            </a:r>
            <a:r>
              <a:rPr lang="ar-DZ" sz="4000" dirty="0" err="1" smtClean="0">
                <a:latin typeface="Arial" pitchFamily="34" charset="0"/>
                <a:cs typeface="Arial" pitchFamily="34" charset="0"/>
              </a:rPr>
              <a:t>.)</a:t>
            </a:r>
            <a:endParaRPr lang="ar-DZ" sz="4000" dirty="0" smtClean="0">
              <a:latin typeface="Arial"/>
              <a:cs typeface="Arial"/>
            </a:endParaRPr>
          </a:p>
          <a:p>
            <a:pPr algn="r" rtl="1">
              <a:buNone/>
            </a:pPr>
            <a:endParaRPr lang="fr-FR" sz="4000" dirty="0" smtClean="0"/>
          </a:p>
          <a:p>
            <a:pPr algn="r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4000" dirty="0" smtClean="0">
                <a:latin typeface="Arial" pitchFamily="34" charset="0"/>
                <a:cs typeface="Arial" pitchFamily="34" charset="0"/>
              </a:rPr>
            </a:br>
            <a:endParaRPr lang="fr-FR" sz="4000" dirty="0" smtClean="0"/>
          </a:p>
          <a:p>
            <a:pPr algn="r" rtl="1">
              <a:buNone/>
            </a:pPr>
            <a:endParaRPr lang="ar-DZ" sz="4000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12</a:t>
            </a:r>
            <a:endParaRPr lang="fr-FR" sz="3200" b="1" dirty="0"/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941168"/>
            <a:ext cx="959145" cy="9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r>
              <a:rPr lang="ar-DZ" dirty="0" smtClean="0"/>
              <a:t>         يجب أن تكون مشتركا في الصندوق الوطني للتأمينات الاجتماعية و تتمتع بكل حقوقك تجاه الصندوق و لديك رقم تسجيل وطني.</a:t>
            </a:r>
          </a:p>
          <a:p>
            <a:pPr algn="r" rtl="1">
              <a:buNone/>
            </a:pPr>
            <a:r>
              <a:rPr lang="ar-DZ" dirty="0" smtClean="0"/>
              <a:t>        في حالة تعرضك لحادث داخل المؤسسة التربوية يجب أولا الاتصال بأقرب مؤسسة </a:t>
            </a:r>
            <a:r>
              <a:rPr lang="ar-DZ" dirty="0" err="1" smtClean="0"/>
              <a:t>استشفائية</a:t>
            </a:r>
            <a:r>
              <a:rPr lang="ar-DZ" dirty="0" smtClean="0"/>
              <a:t> للقيام بإجراءات العلاج ثم مطالبة الطبيب بشهادة طبية على الحالة الصحية التي أنت فيها بعد ذلك يجب أن تتصل بالصندوق الوطني للتأمينات الاجتماعية قبل </a:t>
            </a:r>
            <a:r>
              <a:rPr lang="ar-DZ" dirty="0" err="1" smtClean="0"/>
              <a:t>48سا</a:t>
            </a:r>
            <a:r>
              <a:rPr lang="ar-DZ" dirty="0" smtClean="0"/>
              <a:t> من وقوع الحادث للإتمام الاجراءات القانونية للتعويض.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517232"/>
            <a:ext cx="1243948" cy="106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71800" y="548680"/>
            <a:ext cx="381642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12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ar-DZ" sz="3600" b="1" dirty="0" err="1" smtClean="0"/>
              <a:t>الهدف :</a:t>
            </a:r>
            <a:r>
              <a:rPr lang="fr-FR" sz="3600" b="1" dirty="0" smtClean="0"/>
              <a:t> </a:t>
            </a:r>
            <a:r>
              <a:rPr lang="ar-DZ" dirty="0" smtClean="0"/>
              <a:t> يتعرف المتكوّن على مختلف التأمينات الاجتماعية من خلال الصندوق الوطني للتأمينات </a:t>
            </a:r>
            <a:r>
              <a:rPr lang="ar-DZ" dirty="0" err="1" smtClean="0"/>
              <a:t>الاجتماعية .</a:t>
            </a:r>
            <a:endParaRPr lang="ar-DZ" sz="3600" dirty="0" smtClean="0"/>
          </a:p>
          <a:p>
            <a:pPr algn="r" rtl="1">
              <a:buNone/>
            </a:pPr>
            <a:r>
              <a:rPr lang="ar-DZ" sz="3600" b="1" dirty="0" err="1" smtClean="0"/>
              <a:t>التعليمة </a:t>
            </a:r>
            <a:r>
              <a:rPr lang="ar-DZ" sz="3600" b="1" dirty="0" smtClean="0"/>
              <a:t>:</a:t>
            </a:r>
            <a:r>
              <a:rPr lang="ar-DZ" dirty="0" smtClean="0">
                <a:latin typeface="Arabic Typesetting" pitchFamily="66" charset="-78"/>
                <a:cs typeface="Arabic Typesetting" pitchFamily="66" charset="-78"/>
              </a:rPr>
              <a:t> في أي مهمة من مهمات الصندوق الوطني للتأمينات الاجتماعية </a:t>
            </a:r>
            <a:r>
              <a:rPr lang="ar-DZ" dirty="0" smtClean="0"/>
              <a:t>تدخل التعويضات في حالة المرض أو العجز أو الوفاة و كذا عطلة الأمومة و حوادث العمل و الأمراض </a:t>
            </a:r>
            <a:r>
              <a:rPr lang="ar-DZ" dirty="0" err="1" smtClean="0"/>
              <a:t>المهنية .</a:t>
            </a:r>
            <a:r>
              <a:rPr lang="ar-DZ" dirty="0" smtClean="0">
                <a:hlinkClick r:id="rId2" action="ppaction://hlinkfile"/>
              </a:rPr>
              <a:t>(الوثيقة رقم </a:t>
            </a:r>
            <a:r>
              <a:rPr lang="ar-DZ" sz="3300" dirty="0" smtClean="0">
                <a:solidFill>
                  <a:srgbClr val="FF0000"/>
                </a:solidFill>
                <a:hlinkClick r:id="rId2" action="ppaction://hlinkfile"/>
              </a:rPr>
              <a:t>13</a:t>
            </a:r>
            <a:r>
              <a:rPr lang="ar-DZ" sz="3300" dirty="0" err="1" smtClean="0">
                <a:solidFill>
                  <a:srgbClr val="FF0000"/>
                </a:solidFill>
                <a:hlinkClick r:id="rId2" action="ppaction://hlinkfile"/>
              </a:rPr>
              <a:t>)</a:t>
            </a:r>
            <a:endParaRPr lang="fr-FR" dirty="0" smtClean="0"/>
          </a:p>
          <a:p>
            <a:pPr algn="r" rtl="1">
              <a:buFontTx/>
              <a:buChar char="-"/>
            </a:pPr>
            <a:endParaRPr lang="ar-DZ" dirty="0" smtClean="0"/>
          </a:p>
          <a:p>
            <a:pPr algn="r" rtl="1">
              <a:buNone/>
            </a:pPr>
            <a:r>
              <a:rPr lang="ar-DZ" sz="3600" dirty="0" smtClean="0">
                <a:latin typeface="Arial" pitchFamily="34" charset="0"/>
                <a:cs typeface="Arial" pitchFamily="34" charset="0"/>
              </a:rPr>
              <a:t>استراتيجية </a:t>
            </a:r>
            <a:r>
              <a:rPr lang="ar-DZ" sz="3600" dirty="0" err="1" smtClean="0">
                <a:latin typeface="Arial" pitchFamily="34" charset="0"/>
                <a:cs typeface="Arial" pitchFamily="34" charset="0"/>
              </a:rPr>
              <a:t>العمل :فكر </a:t>
            </a:r>
            <a:r>
              <a:rPr lang="ar-DZ" sz="3600" dirty="0" smtClean="0">
                <a:latin typeface="Arial" pitchFamily="34" charset="0"/>
                <a:cs typeface="Arial" pitchFamily="34" charset="0"/>
              </a:rPr>
              <a:t>، زاوج شارك</a:t>
            </a:r>
            <a:r>
              <a:rPr lang="ar-DZ" sz="3600" dirty="0" err="1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3600" dirty="0" smtClean="0">
                <a:latin typeface="Arial" pitchFamily="34" charset="0"/>
                <a:cs typeface="Arial" pitchFamily="34" charset="0"/>
              </a:rPr>
              <a:t>TPS</a:t>
            </a:r>
            <a:r>
              <a:rPr lang="ar-DZ" sz="3600" dirty="0" err="1" smtClean="0">
                <a:latin typeface="Arial" pitchFamily="34" charset="0"/>
                <a:cs typeface="Arial" pitchFamily="34" charset="0"/>
              </a:rPr>
              <a:t>).</a:t>
            </a:r>
            <a:endParaRPr lang="ar-DZ" sz="3600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endParaRPr lang="ar-DZ" sz="3600" dirty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endParaRPr lang="ar-DZ" sz="3600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endParaRPr lang="fr-FR" sz="3600" dirty="0" smtClean="0"/>
          </a:p>
          <a:p>
            <a:pPr algn="r" rtl="1">
              <a:buNone/>
            </a:pPr>
            <a:r>
              <a:rPr lang="ar-DZ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3600" dirty="0" smtClean="0">
                <a:latin typeface="Arial" pitchFamily="34" charset="0"/>
                <a:cs typeface="Arial" pitchFamily="34" charset="0"/>
              </a:rPr>
            </a:br>
            <a:endParaRPr lang="fr-FR" sz="36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44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570833"/>
            <a:ext cx="882503" cy="88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13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31840" y="476672"/>
            <a:ext cx="338437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13 </a:t>
            </a:r>
            <a:endParaRPr lang="fr-FR" sz="3200" dirty="0"/>
          </a:p>
        </p:txBody>
      </p:sp>
      <p:sp>
        <p:nvSpPr>
          <p:cNvPr id="20" name="Rectangle 19"/>
          <p:cNvSpPr/>
          <p:nvPr/>
        </p:nvSpPr>
        <p:spPr>
          <a:xfrm>
            <a:off x="611560" y="191683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3200" dirty="0" smtClean="0"/>
              <a:t>تدخل التعويضات المهنية التالية(حالة المرض- عطلة </a:t>
            </a:r>
            <a:r>
              <a:rPr lang="ar-DZ" sz="3200" dirty="0" err="1" smtClean="0"/>
              <a:t>الأمومة </a:t>
            </a:r>
            <a:r>
              <a:rPr lang="ar-DZ" sz="3200" dirty="0" smtClean="0"/>
              <a:t>– </a:t>
            </a:r>
            <a:r>
              <a:rPr lang="ar-DZ" sz="3200" dirty="0" err="1" smtClean="0"/>
              <a:t>الوفاة </a:t>
            </a:r>
            <a:r>
              <a:rPr lang="ar-DZ" sz="3200" dirty="0" smtClean="0"/>
              <a:t>– </a:t>
            </a:r>
            <a:r>
              <a:rPr lang="ar-DZ" sz="3200" dirty="0" err="1" smtClean="0"/>
              <a:t>حوداث</a:t>
            </a:r>
            <a:r>
              <a:rPr lang="ar-DZ" sz="3200" dirty="0" smtClean="0"/>
              <a:t> </a:t>
            </a:r>
            <a:r>
              <a:rPr lang="ar-DZ" sz="3200" dirty="0" err="1" smtClean="0"/>
              <a:t>العمل </a:t>
            </a:r>
            <a:r>
              <a:rPr lang="ar-DZ" sz="3200" dirty="0" smtClean="0"/>
              <a:t>– </a:t>
            </a:r>
            <a:r>
              <a:rPr lang="ar-DZ" sz="3200" dirty="0" err="1" smtClean="0"/>
              <a:t>العجز </a:t>
            </a:r>
            <a:r>
              <a:rPr lang="ar-DZ" sz="3200" dirty="0" smtClean="0"/>
              <a:t>– الأمراض </a:t>
            </a:r>
            <a:r>
              <a:rPr lang="ar-DZ" sz="3200" dirty="0" err="1" smtClean="0"/>
              <a:t>المهنية </a:t>
            </a:r>
            <a:r>
              <a:rPr lang="ar-DZ" sz="3200" dirty="0" smtClean="0"/>
              <a:t>) </a:t>
            </a:r>
            <a:r>
              <a:rPr lang="ar-DZ" sz="3200" dirty="0" err="1" smtClean="0"/>
              <a:t>في:</a:t>
            </a:r>
            <a:endParaRPr lang="ar-DZ" sz="3200" dirty="0" smtClean="0"/>
          </a:p>
          <a:p>
            <a:pPr algn="r" rtl="1"/>
            <a:r>
              <a:rPr lang="ar-SA" sz="3200" b="1" dirty="0" smtClean="0"/>
              <a:t>تسيير أداءات التأمينات </a:t>
            </a:r>
            <a:r>
              <a:rPr lang="ar-SA" sz="3200" b="1" dirty="0" err="1" smtClean="0"/>
              <a:t>الاجتماعية .</a:t>
            </a:r>
            <a:endParaRPr lang="fr-FR" sz="3200" b="1" dirty="0" smtClean="0"/>
          </a:p>
          <a:p>
            <a:pPr lvl="0" algn="r" rtl="1">
              <a:buNone/>
            </a:pPr>
            <a:endParaRPr lang="ar-DZ" sz="4800" b="1" dirty="0" smtClean="0"/>
          </a:p>
        </p:txBody>
      </p:sp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373216"/>
            <a:ext cx="944703" cy="90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11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ar-DZ" sz="4000" b="1" dirty="0" smtClean="0"/>
              <a:t>الهدف : </a:t>
            </a:r>
            <a:r>
              <a:rPr lang="ar-DZ" sz="4000" dirty="0" smtClean="0"/>
              <a:t>يتعرّف المتكوّن على الأشخاص المستفيدين من التأمينات بشتى أصنافها.</a:t>
            </a:r>
          </a:p>
          <a:p>
            <a:pPr algn="r" rtl="1">
              <a:buNone/>
            </a:pPr>
            <a:r>
              <a:rPr lang="ar-DZ" sz="4000" b="1" dirty="0" smtClean="0"/>
              <a:t>المهمة : </a:t>
            </a:r>
            <a:r>
              <a:rPr lang="ar-DZ" sz="4000" dirty="0" smtClean="0"/>
              <a:t>في رأيك، من هي الفئة المستفيدة من التأمين.</a:t>
            </a:r>
          </a:p>
          <a:p>
            <a:pPr algn="r" rtl="1">
              <a:buNone/>
            </a:pPr>
            <a:endParaRPr lang="ar-DZ" sz="4000" dirty="0" smtClean="0"/>
          </a:p>
          <a:p>
            <a:pPr algn="r" rtl="1">
              <a:buNone/>
            </a:pPr>
            <a:r>
              <a:rPr lang="ar-DZ" sz="4000" dirty="0" err="1" smtClean="0">
                <a:latin typeface="Arial" pitchFamily="34" charset="0"/>
                <a:cs typeface="Arial" pitchFamily="34" charset="0"/>
              </a:rPr>
              <a:t>إستراتيجيّة </a:t>
            </a:r>
            <a:r>
              <a:rPr lang="ar-DZ" sz="4000" dirty="0" smtClean="0">
                <a:latin typeface="Arial" pitchFamily="34" charset="0"/>
                <a:cs typeface="Arial" pitchFamily="34" charset="0"/>
              </a:rPr>
              <a:t>:فكّر، زاوج و شارك</a:t>
            </a:r>
            <a:r>
              <a:rPr lang="ar-DZ" sz="4000" dirty="0" err="1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4000" dirty="0" smtClean="0">
                <a:latin typeface="Arial" pitchFamily="34" charset="0"/>
                <a:cs typeface="Arial" pitchFamily="34" charset="0"/>
              </a:rPr>
              <a:t>TPS</a:t>
            </a:r>
            <a:r>
              <a:rPr lang="ar-DZ" sz="4000" dirty="0" err="1" smtClean="0">
                <a:latin typeface="Arial" pitchFamily="34" charset="0"/>
                <a:cs typeface="Arial" pitchFamily="34" charset="0"/>
              </a:rPr>
              <a:t>)</a:t>
            </a:r>
            <a:endParaRPr lang="ar-DZ" sz="4000" dirty="0" smtClean="0">
              <a:latin typeface="Arial"/>
              <a:cs typeface="Arial"/>
            </a:endParaRPr>
          </a:p>
          <a:p>
            <a:pPr algn="r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4000" dirty="0" smtClean="0">
                <a:latin typeface="Arial" pitchFamily="34" charset="0"/>
                <a:cs typeface="Arial" pitchFamily="34" charset="0"/>
              </a:rPr>
            </a:br>
            <a:endParaRPr lang="fr-FR" sz="4000" dirty="0" smtClean="0"/>
          </a:p>
          <a:p>
            <a:pPr algn="r" rtl="1">
              <a:buNone/>
            </a:pPr>
            <a:endParaRPr lang="ar-DZ" sz="4000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570833"/>
            <a:ext cx="882503" cy="88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14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500430" y="2928934"/>
            <a:ext cx="2143140" cy="10001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400" b="1" dirty="0" smtClean="0"/>
              <a:t> الضمان الاجتماعي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714480" y="1357298"/>
            <a:ext cx="7072362" cy="1285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b="1" u="sng" dirty="0" smtClean="0"/>
              <a:t>العمال و الموظفون المؤمنون:</a:t>
            </a:r>
            <a:r>
              <a:rPr lang="ar-DZ" sz="2000" b="1" dirty="0" smtClean="0"/>
              <a:t> كل شخص يتقاضى أجرا أو راتبا مهما كان نوعه </a:t>
            </a:r>
          </a:p>
          <a:p>
            <a:pPr algn="r" rtl="1"/>
            <a:r>
              <a:rPr lang="ar-DZ" sz="2000" b="1" dirty="0" smtClean="0"/>
              <a:t>( شهري ،يومي، سنوي، بالقطعة...) مقابل عمل أو وظيفة لمصلحة شخص آخر(طبيعي أو معنوي) </a:t>
            </a:r>
            <a:r>
              <a:rPr lang="ar-DZ" sz="2000" b="1" dirty="0" err="1" smtClean="0"/>
              <a:t>و</a:t>
            </a:r>
            <a:r>
              <a:rPr lang="ar-DZ" sz="2000" b="1" dirty="0" smtClean="0"/>
              <a:t> يكون مسجل بصفة تلقائية أو إجبارية لدى هيئات </a:t>
            </a:r>
            <a:r>
              <a:rPr lang="ar-DZ" sz="2400" b="1" dirty="0" smtClean="0"/>
              <a:t>التأمين. 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6444208" y="2852936"/>
            <a:ext cx="2428322" cy="30243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DZ" sz="2400" b="1" u="sng" dirty="0" smtClean="0"/>
              <a:t>المستخدمون</a:t>
            </a:r>
            <a:r>
              <a:rPr lang="ar-DZ" sz="2400" b="1" dirty="0" smtClean="0"/>
              <a:t> أو أرباب العمل الذين يمارسون نشاطا لمصلحتهم الخاصة مثل الحرفي </a:t>
            </a:r>
          </a:p>
          <a:p>
            <a:pPr lvl="0" algn="r" rtl="1"/>
            <a:r>
              <a:rPr lang="ar-DZ" sz="2400" b="1" dirty="0" smtClean="0"/>
              <a:t>و التاجر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المقاول</a:t>
            </a:r>
          </a:p>
          <a:p>
            <a:pPr lvl="0" algn="r" rtl="1"/>
            <a:r>
              <a:rPr lang="ar-DZ" sz="2400" b="1" dirty="0" smtClean="0"/>
              <a:t> و أصحاب المهن الحرة.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3214678" y="4572008"/>
            <a:ext cx="2857520" cy="20002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DZ" sz="2400" b="1" u="sng" dirty="0" smtClean="0"/>
              <a:t>ذوي حقوق:</a:t>
            </a:r>
            <a:r>
              <a:rPr lang="ar-DZ" sz="2400" b="1" dirty="0" smtClean="0"/>
              <a:t> المؤمن من زوجات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أبناء تحت السن القانونية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آباء مكفولين </a:t>
            </a:r>
          </a:p>
          <a:p>
            <a:pPr lvl="0" algn="r" rtl="1"/>
            <a:r>
              <a:rPr lang="ar-DZ" sz="2400" b="1" dirty="0" smtClean="0"/>
              <a:t>و أي فرد آخر تحت كفالة المؤمن.  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357158" y="3071810"/>
            <a:ext cx="2643206" cy="35004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DZ" sz="2400" b="1" u="sng" dirty="0" smtClean="0"/>
              <a:t>الفئات الخاصة</a:t>
            </a:r>
            <a:r>
              <a:rPr lang="ar-DZ" sz="2400" b="1" dirty="0" smtClean="0"/>
              <a:t>: من طلبة أو متربصين وشبه أجير: من فنانين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حمالين </a:t>
            </a:r>
          </a:p>
          <a:p>
            <a:pPr lvl="0" algn="r" rtl="1"/>
            <a:r>
              <a:rPr lang="ar-DZ" sz="2400" b="1" dirty="0" smtClean="0"/>
              <a:t>و سائقين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غيرهم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كل فرد ليس من ضمن الفئة الأولى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الثانية( مثل المجاهدين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أبناء الشهداء </a:t>
            </a:r>
            <a:r>
              <a:rPr lang="ar-DZ" sz="2400" b="1" dirty="0" err="1" smtClean="0"/>
              <a:t>و</a:t>
            </a:r>
            <a:r>
              <a:rPr lang="ar-DZ" sz="2400" b="1" dirty="0" smtClean="0"/>
              <a:t> غيرهم).</a:t>
            </a:r>
            <a:endParaRPr lang="fr-FR" sz="2800" b="1" dirty="0"/>
          </a:p>
        </p:txBody>
      </p:sp>
      <p:sp>
        <p:nvSpPr>
          <p:cNvPr id="11" name="Flèche vers le haut 10"/>
          <p:cNvSpPr/>
          <p:nvPr/>
        </p:nvSpPr>
        <p:spPr>
          <a:xfrm>
            <a:off x="4286248" y="2571744"/>
            <a:ext cx="500066" cy="35719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5643570" y="3357562"/>
            <a:ext cx="714380" cy="28575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5400000" flipV="1">
            <a:off x="4536552" y="4038812"/>
            <a:ext cx="688384" cy="42344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">
            <a:extLst>
              <a:ext uri="{FF2B5EF4-FFF2-40B4-BE49-F238E27FC236}">
                <a16:creationId xmlns:a16="http://schemas.microsoft.com/office/drawing/2014/main" xmlns="" id="{7C244E4B-F475-46F0-8C4D-9B8A5A7AE331}"/>
              </a:ext>
            </a:extLst>
          </p:cNvPr>
          <p:cNvSpPr/>
          <p:nvPr/>
        </p:nvSpPr>
        <p:spPr>
          <a:xfrm>
            <a:off x="1475656" y="196050"/>
            <a:ext cx="4536504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400" b="1" dirty="0" smtClean="0">
                <a:solidFill>
                  <a:srgbClr val="C00000"/>
                </a:solidFill>
              </a:rPr>
              <a:t>الفئة المستفيدة من التأمينات </a:t>
            </a:r>
            <a:r>
              <a:rPr lang="ar-DZ" sz="2400" b="1" dirty="0" err="1" smtClean="0">
                <a:solidFill>
                  <a:srgbClr val="C00000"/>
                </a:solidFill>
              </a:rPr>
              <a:t>الإجتماعي</a:t>
            </a:r>
            <a:r>
              <a:rPr lang="ar-DZ" sz="2400" b="1" dirty="0" smtClean="0">
                <a:solidFill>
                  <a:srgbClr val="C00000"/>
                </a:solidFill>
              </a:rPr>
              <a:t> هي 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21" name="Flèche droite 20"/>
          <p:cNvSpPr/>
          <p:nvPr/>
        </p:nvSpPr>
        <p:spPr>
          <a:xfrm rot="9574092" flipV="1">
            <a:off x="2970739" y="3439717"/>
            <a:ext cx="556928" cy="47863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300192" y="260648"/>
            <a:ext cx="2664296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14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6166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ar-DZ" sz="4400" dirty="0" smtClean="0"/>
          </a:p>
          <a:p>
            <a:pPr algn="ctr">
              <a:buNone/>
            </a:pPr>
            <a:endParaRPr lang="ar-DZ" sz="4400" dirty="0" smtClean="0"/>
          </a:p>
          <a:p>
            <a:pPr algn="ctr">
              <a:buNone/>
            </a:pPr>
            <a:endParaRPr lang="ar-DZ" sz="4400" dirty="0" smtClean="0"/>
          </a:p>
          <a:p>
            <a:pPr algn="ctr">
              <a:buNone/>
            </a:pPr>
            <a:r>
              <a:rPr lang="ar-DZ" sz="6000" dirty="0" smtClean="0"/>
              <a:t>الحصة الرابعة</a:t>
            </a:r>
            <a:endParaRPr lang="fr-FR" sz="6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6000" dirty="0" smtClean="0"/>
              <a:t>المحور السادس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DZ" dirty="0" smtClean="0"/>
          </a:p>
          <a:p>
            <a:pPr>
              <a:buNone/>
            </a:pPr>
            <a:endParaRPr lang="ar-DZ" dirty="0" smtClean="0"/>
          </a:p>
          <a:p>
            <a:pPr algn="ctr" rtl="1">
              <a:buNone/>
            </a:pPr>
            <a:r>
              <a:rPr lang="ar-DZ" sz="5400" dirty="0" smtClean="0"/>
              <a:t>الأعمال المكملة للمدرسة.</a:t>
            </a:r>
            <a:endParaRPr lang="ar-DZ" sz="4400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ar-DZ" b="1" dirty="0" smtClean="0">
                <a:solidFill>
                  <a:srgbClr val="FF0000"/>
                </a:solidFill>
              </a:rPr>
              <a:t>برنامج </a:t>
            </a:r>
            <a:r>
              <a:rPr lang="ar-DZ" b="1" dirty="0" err="1" smtClean="0">
                <a:solidFill>
                  <a:srgbClr val="FF0000"/>
                </a:solidFill>
              </a:rPr>
              <a:t>الوحدة :</a:t>
            </a:r>
            <a:r>
              <a:rPr lang="ar-JO" b="1" dirty="0" smtClean="0">
                <a:solidFill>
                  <a:srgbClr val="FF0000"/>
                </a:solidFill>
              </a:rPr>
              <a:t> </a:t>
            </a:r>
            <a:r>
              <a:rPr lang="ar-DZ" b="1" dirty="0" smtClean="0">
                <a:solidFill>
                  <a:srgbClr val="FF0000"/>
                </a:solidFill>
              </a:rPr>
              <a:t>التشريع المدرسي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ar-DZ" sz="3100" b="1" dirty="0" smtClean="0"/>
              <a:t>من السبت </a:t>
            </a:r>
            <a:r>
              <a:rPr lang="ar-DZ" sz="2000" b="1" dirty="0" smtClean="0"/>
              <a:t>17/03/2018</a:t>
            </a:r>
            <a:r>
              <a:rPr lang="ar-DZ" sz="3100" b="1" dirty="0" smtClean="0"/>
              <a:t> إلى </a:t>
            </a:r>
            <a:r>
              <a:rPr lang="ar-DZ" sz="2000" b="1" dirty="0" smtClean="0"/>
              <a:t>27/03/2018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784976" cy="532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0030"/>
                <a:gridCol w="4184946"/>
              </a:tblGrid>
              <a:tr h="4706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400" dirty="0" smtClean="0">
                          <a:solidFill>
                            <a:schemeClr val="tx1"/>
                          </a:solidFill>
                        </a:rPr>
                        <a:t>الحصة</a:t>
                      </a:r>
                      <a:r>
                        <a:rPr lang="ar-DZ" sz="2400" baseline="0" dirty="0" smtClean="0">
                          <a:solidFill>
                            <a:schemeClr val="tx1"/>
                          </a:solidFill>
                        </a:rPr>
                        <a:t> الثالثة</a:t>
                      </a:r>
                      <a:endParaRPr lang="fr-FR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DZ" sz="2400" dirty="0" smtClean="0">
                          <a:solidFill>
                            <a:schemeClr val="tx1"/>
                          </a:solidFill>
                        </a:rPr>
                        <a:t>الحصة</a:t>
                      </a:r>
                      <a:r>
                        <a:rPr lang="ar-DZ" sz="2400" baseline="0" dirty="0" smtClean="0">
                          <a:solidFill>
                            <a:schemeClr val="tx1"/>
                          </a:solidFill>
                        </a:rPr>
                        <a:t> الأولى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33555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DZ" sz="1800" b="1" u="sng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DZ" sz="1800" b="1" u="sng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التأمينات </a:t>
                      </a:r>
                      <a:r>
                        <a:rPr lang="ar-DZ" sz="1800" b="1" u="sng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الإجتماعية</a:t>
                      </a:r>
                      <a:r>
                        <a:rPr lang="ar-DZ" sz="18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و حوادث </a:t>
                      </a:r>
                      <a:r>
                        <a:rPr lang="ar-DZ" sz="1800" b="1" u="sng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العمل :</a:t>
                      </a:r>
                      <a:endParaRPr lang="ar-DZ" sz="1800" b="1" u="sng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الضمان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الاجتماعي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العطل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المرضية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عطلة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الأمومة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التأمين على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العجز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التأمين على الوفاة- حوادث</a:t>
                      </a:r>
                      <a:r>
                        <a:rPr lang="ar-DZ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DZ" sz="1800" baseline="0" dirty="0" err="1" smtClean="0">
                          <a:solidFill>
                            <a:schemeClr val="tx1"/>
                          </a:solidFill>
                        </a:rPr>
                        <a:t>العمل </a:t>
                      </a:r>
                      <a:r>
                        <a:rPr lang="ar-DZ" sz="180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ar-DZ" sz="1800" baseline="0" dirty="0" err="1" smtClean="0">
                          <a:solidFill>
                            <a:schemeClr val="tx1"/>
                          </a:solidFill>
                        </a:rPr>
                        <a:t>الحوداث</a:t>
                      </a:r>
                      <a:r>
                        <a:rPr lang="ar-DZ" sz="1800" baseline="0" dirty="0" smtClean="0">
                          <a:solidFill>
                            <a:schemeClr val="tx1"/>
                          </a:solidFill>
                        </a:rPr>
                        <a:t> المدرسية</a:t>
                      </a:r>
                      <a:r>
                        <a:rPr lang="ar-DZ" sz="1800" baseline="0" dirty="0" err="1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ar-DZ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800" b="1" u="sng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التغدية</a:t>
                      </a:r>
                      <a:r>
                        <a:rPr lang="ar-DZ" sz="18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الراجعة.</a:t>
                      </a:r>
                    </a:p>
                    <a:p>
                      <a:pPr algn="r" rtl="1"/>
                      <a:endParaRPr lang="ar-DZ" sz="1800" b="1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اللجان الإدارية </a:t>
                      </a:r>
                      <a:r>
                        <a:rPr lang="ar-DZ" sz="1800" b="1" u="sng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المختلفة:</a:t>
                      </a:r>
                      <a:endParaRPr lang="ar-DZ" sz="1800" b="1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DZ" sz="1800" dirty="0" smtClean="0"/>
                        <a:t>اللجان المتساوية الأعضاء(تعريفها- تشكيلها-اختصاصها</a:t>
                      </a:r>
                      <a:r>
                        <a:rPr lang="ar-DZ" sz="1800" dirty="0" err="1" smtClean="0"/>
                        <a:t>)</a:t>
                      </a:r>
                      <a:endParaRPr lang="ar-DZ" sz="1800" dirty="0" smtClean="0"/>
                    </a:p>
                    <a:p>
                      <a:pPr algn="r" rtl="1">
                        <a:buFontTx/>
                        <a:buNone/>
                      </a:pPr>
                      <a:endParaRPr lang="ar-DZ" sz="1800" dirty="0" smtClean="0"/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الأخطاء المهنية و الإجراءات </a:t>
                      </a:r>
                      <a:r>
                        <a:rPr lang="ar-DZ" sz="1800" b="1" u="sng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التأديبية:</a:t>
                      </a:r>
                      <a:endParaRPr lang="ar-DZ" sz="1800" b="1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DZ" sz="1800" u="none" dirty="0" err="1" smtClean="0"/>
                        <a:t>تعريفها </a:t>
                      </a:r>
                      <a:r>
                        <a:rPr lang="ar-DZ" sz="1800" u="none" dirty="0" smtClean="0"/>
                        <a:t>– </a:t>
                      </a:r>
                      <a:r>
                        <a:rPr lang="ar-DZ" sz="1800" u="none" dirty="0" err="1" smtClean="0"/>
                        <a:t>درجتها </a:t>
                      </a:r>
                      <a:r>
                        <a:rPr lang="ar-DZ" sz="1800" u="none" dirty="0" smtClean="0"/>
                        <a:t>– الإجراءات التأديبية</a:t>
                      </a:r>
                      <a:r>
                        <a:rPr lang="ar-DZ" sz="1800" u="none" dirty="0" err="1" smtClean="0"/>
                        <a:t>)</a:t>
                      </a:r>
                      <a:endParaRPr lang="ar-DZ" sz="1800" u="none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7112">
                <a:tc>
                  <a:txBody>
                    <a:bodyPr/>
                    <a:lstStyle/>
                    <a:p>
                      <a:pPr algn="ctr"/>
                      <a:r>
                        <a:rPr lang="ar-DZ" sz="2400" b="1" dirty="0" smtClean="0"/>
                        <a:t>الحصة الرابعة</a:t>
                      </a:r>
                      <a:endParaRPr lang="fr-FR" sz="2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400" b="1" dirty="0" smtClean="0">
                          <a:solidFill>
                            <a:schemeClr val="tx1"/>
                          </a:solidFill>
                        </a:rPr>
                        <a:t>الحصة</a:t>
                      </a:r>
                      <a:r>
                        <a:rPr lang="ar-DZ" sz="2400" b="1" baseline="0" dirty="0" smtClean="0">
                          <a:solidFill>
                            <a:schemeClr val="tx1"/>
                          </a:solidFill>
                        </a:rPr>
                        <a:t> الثانية</a:t>
                      </a:r>
                      <a:endParaRPr lang="fr-FR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05529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الأعمال المكملة </a:t>
                      </a:r>
                      <a:r>
                        <a:rPr lang="ar-DZ" sz="1800" b="1" u="sng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للمدرسة :</a:t>
                      </a:r>
                      <a:endParaRPr lang="ar-DZ" sz="1800" b="1" u="sng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جمعية أولياء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التلاميذ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الاتحادية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الولائية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 للأعمال المكملة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للمدرسة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الجمعية الثقافية و الرياضية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المدرسية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تعاضدية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 عمال التربية و الثقافية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ar-DZ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ar-DZ" sz="18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الثقافة</a:t>
                      </a:r>
                      <a:r>
                        <a:rPr lang="ar-DZ" sz="1800" b="1" u="sng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العامة </a:t>
                      </a:r>
                      <a:r>
                        <a:rPr lang="ar-DZ" sz="1800" b="1" u="sng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للأستاذ</a:t>
                      </a:r>
                      <a:r>
                        <a:rPr lang="ar-DZ" sz="1800" b="1" u="sng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ar-DZ" sz="1800" b="1" u="sng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(المهنية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العلمية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الإدارية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التربوية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شخصية الأستاذ داخل و خارج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المؤسسة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علاقته مع شركاء</a:t>
                      </a:r>
                      <a:r>
                        <a:rPr lang="ar-DZ" sz="1800" baseline="0" dirty="0" smtClean="0">
                          <a:solidFill>
                            <a:schemeClr val="tx1"/>
                          </a:solidFill>
                        </a:rPr>
                        <a:t> المدرسة</a:t>
                      </a:r>
                      <a:r>
                        <a:rPr lang="ar-DZ" sz="1800" baseline="0" dirty="0" err="1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ar-DZ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800" b="1" u="sng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المجالس :</a:t>
                      </a:r>
                      <a:endParaRPr lang="ar-DZ" sz="1800" b="1" u="sng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r" rtl="1">
                        <a:buFontTx/>
                        <a:buChar char="-"/>
                      </a:pP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مجالس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المعلمين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مجلس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التنسيق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مجلس التأديب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ar-DZ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 rtl="1">
                        <a:buFontTx/>
                        <a:buChar char="-"/>
                      </a:pPr>
                      <a:endParaRPr lang="ar-DZ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DZ" sz="1800" b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العطل و </a:t>
                      </a:r>
                      <a:r>
                        <a:rPr lang="ar-DZ" sz="1800" b="1" u="sng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الغيابات :</a:t>
                      </a:r>
                      <a:endParaRPr lang="ar-DZ" sz="1800" b="1" u="sng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r" rtl="1">
                        <a:buFontTx/>
                        <a:buChar char="-"/>
                      </a:pP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تعريفها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أنواعها </a:t>
                      </a:r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ar-DZ" sz="1800" dirty="0" err="1" smtClean="0">
                          <a:solidFill>
                            <a:schemeClr val="tx1"/>
                          </a:solidFill>
                        </a:rPr>
                        <a:t>إجراءاتها )</a:t>
                      </a:r>
                      <a:endParaRPr lang="ar-DZ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 fontScale="62500" lnSpcReduction="20000"/>
          </a:bodyPr>
          <a:lstStyle/>
          <a:p>
            <a:pPr algn="r" rtl="1">
              <a:buNone/>
            </a:pPr>
            <a:endParaRPr lang="ar-DZ" sz="4000" b="1" dirty="0" smtClean="0"/>
          </a:p>
          <a:p>
            <a:pPr algn="r" rtl="1">
              <a:buNone/>
            </a:pPr>
            <a:r>
              <a:rPr lang="ar-DZ" sz="4000" b="1" dirty="0" err="1" smtClean="0"/>
              <a:t>الهدف </a:t>
            </a:r>
            <a:r>
              <a:rPr lang="ar-DZ" sz="4000" b="1" dirty="0" smtClean="0"/>
              <a:t>: </a:t>
            </a:r>
            <a:r>
              <a:rPr lang="ar-DZ" sz="4000" dirty="0" smtClean="0"/>
              <a:t>يتعرف المتكون على بعض الجمعيات المكملة لأعمال </a:t>
            </a:r>
            <a:r>
              <a:rPr lang="ar-DZ" sz="4000" dirty="0" err="1" smtClean="0"/>
              <a:t>المدرسة .</a:t>
            </a:r>
            <a:endParaRPr lang="ar-DZ" sz="4000" dirty="0" smtClean="0"/>
          </a:p>
          <a:p>
            <a:pPr algn="r" rtl="1">
              <a:buNone/>
            </a:pPr>
            <a:r>
              <a:rPr lang="ar-DZ" sz="4000" b="1" dirty="0" smtClean="0"/>
              <a:t>المهمة : </a:t>
            </a:r>
            <a:r>
              <a:rPr lang="ar-DZ" sz="4000" dirty="0" smtClean="0"/>
              <a:t>بمناسبة يوم العلم أرادت مدرستك أن تنظم احتفالا و معرضا </a:t>
            </a:r>
            <a:r>
              <a:rPr lang="ar-DZ" sz="4000" dirty="0" err="1" smtClean="0"/>
              <a:t>للكتب.</a:t>
            </a:r>
            <a:r>
              <a:rPr lang="ar-DZ" sz="4000" dirty="0" smtClean="0"/>
              <a:t> فمن سيشارك في التحضير و من هو </a:t>
            </a:r>
            <a:r>
              <a:rPr lang="ar-DZ" sz="4000" dirty="0" err="1" smtClean="0"/>
              <a:t>المسؤول</a:t>
            </a:r>
            <a:r>
              <a:rPr lang="ar-DZ" sz="4000" dirty="0" smtClean="0"/>
              <a:t> الأول عن مثل هذه </a:t>
            </a:r>
            <a:r>
              <a:rPr lang="ar-DZ" sz="4000" dirty="0" err="1" smtClean="0"/>
              <a:t>التظاهرات ؟</a:t>
            </a:r>
            <a:endParaRPr lang="ar-DZ" sz="4000" dirty="0" smtClean="0"/>
          </a:p>
          <a:p>
            <a:pPr algn="r" rtl="1">
              <a:buNone/>
            </a:pPr>
            <a:r>
              <a:rPr lang="ar-DZ" sz="4000" dirty="0" smtClean="0"/>
              <a:t>هل يمكن لهيئة أخرى أن تساهم في تنظيم </a:t>
            </a:r>
            <a:r>
              <a:rPr lang="ar-DZ" sz="4000" dirty="0" err="1" smtClean="0"/>
              <a:t>الحفل ؟</a:t>
            </a:r>
            <a:endParaRPr lang="ar-DZ" sz="4000" dirty="0" smtClean="0"/>
          </a:p>
          <a:p>
            <a:pPr algn="r" rtl="1">
              <a:buNone/>
            </a:pPr>
            <a:endParaRPr lang="ar-DZ" sz="4000" dirty="0" smtClean="0"/>
          </a:p>
          <a:p>
            <a:pPr algn="r" rtl="1">
              <a:buNone/>
            </a:pPr>
            <a:endParaRPr lang="ar-DZ" sz="4000" dirty="0" smtClean="0"/>
          </a:p>
          <a:p>
            <a:pPr algn="r" rtl="1">
              <a:buNone/>
            </a:pPr>
            <a:r>
              <a:rPr lang="ar-DZ" sz="4000" dirty="0" err="1" smtClean="0">
                <a:latin typeface="Arial" pitchFamily="34" charset="0"/>
                <a:cs typeface="Arial" pitchFamily="34" charset="0"/>
              </a:rPr>
              <a:t>إستراتيجيّة </a:t>
            </a:r>
            <a:r>
              <a:rPr lang="ar-DZ" sz="4000" dirty="0" smtClean="0">
                <a:latin typeface="Arial" pitchFamily="34" charset="0"/>
                <a:cs typeface="Arial" pitchFamily="34" charset="0"/>
              </a:rPr>
              <a:t>: جمع </a:t>
            </a:r>
            <a:r>
              <a:rPr lang="ar-DZ" sz="4000" dirty="0" err="1" smtClean="0">
                <a:latin typeface="Arial" pitchFamily="34" charset="0"/>
                <a:cs typeface="Arial" pitchFamily="34" charset="0"/>
              </a:rPr>
              <a:t>التصورات .</a:t>
            </a:r>
            <a:endParaRPr lang="ar-DZ" sz="4000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endParaRPr lang="ar-DZ" sz="4000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4000" dirty="0" smtClean="0">
                <a:latin typeface="Arial" pitchFamily="34" charset="0"/>
                <a:cs typeface="Arial" pitchFamily="34" charset="0"/>
              </a:rPr>
            </a:br>
            <a:endParaRPr lang="fr-FR" sz="4000" dirty="0" smtClean="0"/>
          </a:p>
          <a:p>
            <a:pPr algn="r" rtl="1">
              <a:buNone/>
            </a:pPr>
            <a:endParaRPr lang="ar-DZ" sz="4000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15</a:t>
            </a:r>
            <a:endParaRPr lang="fr-FR" sz="3200" b="1" dirty="0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85184"/>
            <a:ext cx="944703" cy="90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4">
            <a:extLst>
              <a:ext uri="{FF2B5EF4-FFF2-40B4-BE49-F238E27FC236}">
                <a16:creationId xmlns="" xmlns:a16="http://schemas.microsoft.com/office/drawing/2014/main" id="{E8466597-0726-4862-9B51-7C4912F5A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00201"/>
            <a:ext cx="8003232" cy="334096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None/>
            </a:pPr>
            <a:r>
              <a:rPr lang="ar-DZ" b="1" dirty="0" smtClean="0"/>
              <a:t>   </a:t>
            </a:r>
            <a:r>
              <a:rPr lang="ar-DZ" b="1" dirty="0" err="1" smtClean="0"/>
              <a:t>المسؤول</a:t>
            </a:r>
            <a:r>
              <a:rPr lang="ar-DZ" b="1" dirty="0" smtClean="0"/>
              <a:t> الأول عن مثل هذه التظاهرات هو مدير المؤسسة التربوية لا </a:t>
            </a:r>
            <a:r>
              <a:rPr lang="ar-DZ" b="1" dirty="0" err="1" smtClean="0"/>
              <a:t>غير .</a:t>
            </a:r>
            <a:endParaRPr lang="ar-DZ" b="1" dirty="0" smtClean="0"/>
          </a:p>
          <a:p>
            <a:pPr algn="r" rtl="1">
              <a:buFontTx/>
              <a:buChar char="-"/>
            </a:pPr>
            <a:r>
              <a:rPr lang="ar-DZ" sz="2800" b="1" dirty="0" smtClean="0"/>
              <a:t>يمكن لهيئة أخرى أن تساهم في تنظيم الحفل </a:t>
            </a:r>
            <a:r>
              <a:rPr lang="ar-DZ" sz="2800" b="1" dirty="0" err="1" smtClean="0"/>
              <a:t>مثل :</a:t>
            </a:r>
            <a:endParaRPr lang="ar-DZ" sz="2800" b="1" dirty="0" smtClean="0"/>
          </a:p>
          <a:p>
            <a:pPr algn="r" rtl="1">
              <a:buFont typeface="Courier New" pitchFamily="49" charset="0"/>
              <a:buChar char="o"/>
            </a:pPr>
            <a:r>
              <a:rPr lang="ar-SA" sz="2800" b="1" dirty="0" smtClean="0"/>
              <a:t>الجمعية الثقافية و الرياضية المدرسية</a:t>
            </a:r>
            <a:r>
              <a:rPr lang="ar-DZ" sz="2800" b="1" dirty="0" err="1" smtClean="0"/>
              <a:t>.</a:t>
            </a:r>
            <a:endParaRPr lang="ar-DZ" sz="2800" b="1" dirty="0" smtClean="0"/>
          </a:p>
          <a:p>
            <a:pPr algn="r" rtl="1">
              <a:buFont typeface="Courier New" pitchFamily="49" charset="0"/>
              <a:buChar char="o"/>
            </a:pPr>
            <a:r>
              <a:rPr lang="ar-SA" sz="2800" b="1" dirty="0" smtClean="0"/>
              <a:t>جمعية أولياء التلاميذ</a:t>
            </a:r>
            <a:r>
              <a:rPr lang="ar-DZ" sz="2800" b="1" dirty="0" err="1" smtClean="0"/>
              <a:t>.</a:t>
            </a: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771800" y="548680"/>
            <a:ext cx="381642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15 </a:t>
            </a:r>
            <a:endParaRPr lang="fr-FR" sz="3200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589240"/>
            <a:ext cx="959145" cy="9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328592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r-FR" sz="3400" b="1" dirty="0" smtClean="0"/>
              <a:t/>
            </a:r>
            <a:br>
              <a:rPr lang="fr-FR" sz="3400" b="1" dirty="0" smtClean="0"/>
            </a:b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ar-DZ" b="1" dirty="0" smtClean="0"/>
          </a:p>
          <a:p>
            <a:pPr algn="r" rtl="1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52</a:t>
            </a:fld>
            <a:endParaRPr lang="fr-FR"/>
          </a:p>
        </p:txBody>
      </p:sp>
      <p:sp>
        <p:nvSpPr>
          <p:cNvPr id="7" name="Rectangle : coins arrondis 4">
            <a:extLst>
              <a:ext uri="{FF2B5EF4-FFF2-40B4-BE49-F238E27FC236}">
                <a16:creationId xmlns="" xmlns:a16="http://schemas.microsoft.com/office/drawing/2014/main" id="{E8466597-0726-4862-9B51-7C4912F5A3C4}"/>
              </a:ext>
            </a:extLst>
          </p:cNvPr>
          <p:cNvSpPr txBox="1">
            <a:spLocks/>
          </p:cNvSpPr>
          <p:nvPr/>
        </p:nvSpPr>
        <p:spPr>
          <a:xfrm>
            <a:off x="323528" y="908721"/>
            <a:ext cx="6984776" cy="2592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r" rtl="1">
              <a:buNone/>
            </a:pPr>
            <a:r>
              <a:rPr lang="ar-DZ" sz="3200" b="1" dirty="0" smtClean="0"/>
              <a:t>      </a:t>
            </a:r>
            <a:r>
              <a:rPr lang="ar-SA" sz="3200" b="1" dirty="0" smtClean="0"/>
              <a:t>حسب </a:t>
            </a:r>
            <a:r>
              <a:rPr lang="ar-SA" sz="3200" b="1" dirty="0" err="1" smtClean="0"/>
              <a:t>المادة </a:t>
            </a:r>
            <a:r>
              <a:rPr lang="ar-SA" sz="3200" b="1" dirty="0" smtClean="0"/>
              <a:t>(10) من القانون الأساسي للتعاونية المدرسية فان الجمعية الثقافية </a:t>
            </a:r>
            <a:r>
              <a:rPr lang="ar-DZ" sz="3200" b="1" dirty="0" smtClean="0"/>
              <a:t>   </a:t>
            </a:r>
            <a:r>
              <a:rPr lang="ar-SA" sz="3200" b="1" dirty="0" smtClean="0"/>
              <a:t>و الرياضية المدرسية هي هيئة تؤسس في المدرسة الابتدائية تنشط لصالح </a:t>
            </a:r>
            <a:r>
              <a:rPr lang="ar-SA" sz="3200" b="1" dirty="0" err="1" smtClean="0"/>
              <a:t>التلاميذ </a:t>
            </a:r>
            <a:r>
              <a:rPr lang="ar-SA" sz="3200" b="1" dirty="0" smtClean="0"/>
              <a:t>،وتغطي نشاطاتهم الفكرية والتربوية والتعليمية والرياضية بواسطة اشتراكاتهم النقدية عند تغطية نشاط من الأنشطة مثلا دفع نقود للتفرج على عرض مهرج في </a:t>
            </a:r>
            <a:r>
              <a:rPr lang="ar-DZ" sz="3200" b="1" dirty="0" smtClean="0"/>
              <a:t>            </a:t>
            </a:r>
            <a:r>
              <a:rPr lang="ar-SA" sz="3200" b="1" dirty="0" err="1" smtClean="0"/>
              <a:t>المدرسة </a:t>
            </a:r>
            <a:r>
              <a:rPr lang="ar-SA" sz="3200" b="1" dirty="0" smtClean="0"/>
              <a:t>،أو اقتناء صور وكتب </a:t>
            </a:r>
            <a:r>
              <a:rPr lang="ar-SA" sz="3200" b="1" dirty="0" err="1" smtClean="0"/>
              <a:t>للتثقيف </a:t>
            </a:r>
            <a:r>
              <a:rPr lang="ar-SA" sz="3200" b="1" dirty="0" smtClean="0"/>
              <a:t>،تقتطع نسبة من هذه الأموال وتدفع لحساب التعاونية </a:t>
            </a:r>
            <a:r>
              <a:rPr lang="ar-SA" sz="3200" b="1" dirty="0" err="1" smtClean="0"/>
              <a:t>المدرسية </a:t>
            </a:r>
            <a:r>
              <a:rPr lang="ar-SA" sz="3200" b="1" dirty="0" smtClean="0"/>
              <a:t>،تتكون من أعضاء نشطين وهم تلاميذ المؤسسة ومعلميهم الذين يساهمون بنشاطاتهم في تنمية </a:t>
            </a:r>
            <a:r>
              <a:rPr lang="ar-SA" sz="3200" b="1" dirty="0" err="1" smtClean="0"/>
              <a:t>التعاونية </a:t>
            </a:r>
            <a:r>
              <a:rPr lang="ar-SA" sz="3200" b="1" dirty="0" smtClean="0"/>
              <a:t>،وأعضاء آخرون هم </a:t>
            </a:r>
            <a:r>
              <a:rPr lang="ar-SA" sz="3200" b="1" dirty="0" err="1" smtClean="0"/>
              <a:t>شرفيون</a:t>
            </a:r>
            <a:r>
              <a:rPr lang="ar-SA" sz="3200" b="1" dirty="0" smtClean="0"/>
              <a:t> منهم تلاميذ المدرسة القدماء الذين يساهمون بدعمهم المادي </a:t>
            </a:r>
            <a:r>
              <a:rPr lang="ar-SA" sz="3200" b="1" dirty="0" err="1" smtClean="0"/>
              <a:t>والمعنوي </a:t>
            </a:r>
            <a:r>
              <a:rPr lang="ar-SA" sz="3200" b="1" dirty="0" smtClean="0"/>
              <a:t>،وتمنح لهم صفة العضوية الشرفية بقرار من الجمعية العامة بعد اقتراحهم من مكتب الجمعية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7283152" y="2086000"/>
            <a:ext cx="163448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None/>
            </a:pPr>
            <a:r>
              <a:rPr lang="ar-SA" sz="2000" b="1" dirty="0" smtClean="0"/>
              <a:t>مفهومــــــــــــــها</a:t>
            </a:r>
            <a:endParaRPr lang="fr-FR" sz="2000" dirty="0" smtClean="0"/>
          </a:p>
        </p:txBody>
      </p:sp>
      <p:sp>
        <p:nvSpPr>
          <p:cNvPr id="10" name="Ellipse 9"/>
          <p:cNvSpPr/>
          <p:nvPr/>
        </p:nvSpPr>
        <p:spPr>
          <a:xfrm>
            <a:off x="8458120" y="2204864"/>
            <a:ext cx="685880" cy="4200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1" name="Flèche vers le bas 10"/>
          <p:cNvSpPr/>
          <p:nvPr/>
        </p:nvSpPr>
        <p:spPr>
          <a:xfrm rot="5400000">
            <a:off x="7338588" y="2174580"/>
            <a:ext cx="484632" cy="46291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8458120" y="4725144"/>
            <a:ext cx="685880" cy="4200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2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7524328" y="4653136"/>
            <a:ext cx="129614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ar-SA" sz="2000" b="1" dirty="0" smtClean="0"/>
              <a:t>أهداف</a:t>
            </a:r>
            <a:r>
              <a:rPr lang="ar-DZ" sz="2000" b="1" dirty="0" smtClean="0"/>
              <a:t>ــــــها</a:t>
            </a:r>
            <a:endParaRPr lang="fr-FR" sz="2000" dirty="0" smtClean="0"/>
          </a:p>
        </p:txBody>
      </p:sp>
      <p:sp>
        <p:nvSpPr>
          <p:cNvPr id="14" name="Rectangle : coins arrondis 4">
            <a:extLst>
              <a:ext uri="{FF2B5EF4-FFF2-40B4-BE49-F238E27FC236}">
                <a16:creationId xmlns="" xmlns:a16="http://schemas.microsoft.com/office/drawing/2014/main" id="{E8466597-0726-4862-9B51-7C4912F5A3C4}"/>
              </a:ext>
            </a:extLst>
          </p:cNvPr>
          <p:cNvSpPr txBox="1">
            <a:spLocks/>
          </p:cNvSpPr>
          <p:nvPr/>
        </p:nvSpPr>
        <p:spPr>
          <a:xfrm>
            <a:off x="539552" y="3789041"/>
            <a:ext cx="6840760" cy="2304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>
              <a:buNone/>
            </a:pPr>
            <a:r>
              <a:rPr lang="ar-DZ" sz="1600" b="1" dirty="0" smtClean="0"/>
              <a:t>   </a:t>
            </a:r>
            <a:r>
              <a:rPr lang="ar-SA" sz="1600" b="1" dirty="0" smtClean="0"/>
              <a:t>من الأهداف التي أسست من اجلها الجمعية الثقافية و الرياضية المدرسية هي تدريب التلاميذ على تحمل المسؤولية وعلى روح </a:t>
            </a:r>
            <a:r>
              <a:rPr lang="ar-SA" sz="1600" b="1" dirty="0" err="1" smtClean="0"/>
              <a:t>الجماعية </a:t>
            </a:r>
            <a:r>
              <a:rPr lang="ar-SA" sz="1600" b="1" dirty="0" smtClean="0"/>
              <a:t>،واكتساب روح المبادرة والشعور بالتضامن واحترام الآخرين والتدريب على العمل المنظم </a:t>
            </a:r>
            <a:r>
              <a:rPr lang="ar-SA" sz="1600" b="1" dirty="0" err="1" smtClean="0"/>
              <a:t>المنتج </a:t>
            </a:r>
            <a:r>
              <a:rPr lang="ar-SA" sz="1600" b="1" dirty="0" smtClean="0"/>
              <a:t>.وهذا ما نسميه الأهداف العامة</a:t>
            </a:r>
            <a:r>
              <a:rPr lang="fr-FR" sz="1600" b="1" dirty="0" smtClean="0"/>
              <a:t> .</a:t>
            </a:r>
            <a:br>
              <a:rPr lang="fr-FR" sz="1600" b="1" dirty="0" smtClean="0"/>
            </a:br>
            <a:r>
              <a:rPr lang="ar-SA" sz="1600" b="1" dirty="0" smtClean="0"/>
              <a:t>أما الأهداف الخاصة الجمعية الثقافية و الرياضية المدرسية</a:t>
            </a:r>
            <a:r>
              <a:rPr lang="fr-FR" sz="1600" b="1" dirty="0" smtClean="0"/>
              <a:t>:</a:t>
            </a:r>
            <a:br>
              <a:rPr lang="fr-FR" sz="1600" b="1" dirty="0" smtClean="0"/>
            </a:br>
            <a:r>
              <a:rPr lang="ar-SA" sz="1600" b="1" dirty="0" smtClean="0"/>
              <a:t>ا-الاهتمام بحجرة الدرس وتزيينها وجعلها محبوبة ومشوقة</a:t>
            </a:r>
            <a:r>
              <a:rPr lang="fr-FR" sz="1600" b="1" dirty="0" smtClean="0"/>
              <a:t> .</a:t>
            </a:r>
            <a:br>
              <a:rPr lang="fr-FR" sz="1600" b="1" dirty="0" smtClean="0"/>
            </a:br>
            <a:r>
              <a:rPr lang="ar-SA" sz="1600" b="1" dirty="0" smtClean="0"/>
              <a:t>ب-إنشاء متحف ومكتبة للقسم</a:t>
            </a:r>
            <a:r>
              <a:rPr lang="fr-FR" sz="1600" b="1" dirty="0" smtClean="0"/>
              <a:t> .</a:t>
            </a:r>
            <a:br>
              <a:rPr lang="fr-FR" sz="1600" b="1" dirty="0" smtClean="0"/>
            </a:br>
            <a:r>
              <a:rPr lang="ar-SA" sz="1600" b="1" dirty="0" smtClean="0"/>
              <a:t>ج-الحصول على أجهزة للتعليم </a:t>
            </a:r>
            <a:r>
              <a:rPr lang="ar-SA" sz="1600" b="1" dirty="0" err="1" smtClean="0"/>
              <a:t>والنشيط </a:t>
            </a:r>
            <a:r>
              <a:rPr lang="ar-SA" sz="1600" b="1" dirty="0" smtClean="0"/>
              <a:t>(راديو- </a:t>
            </a:r>
            <a:r>
              <a:rPr lang="ar-SA" sz="1600" b="1" dirty="0" err="1" smtClean="0"/>
              <a:t>مسجلات </a:t>
            </a:r>
            <a:r>
              <a:rPr lang="ar-SA" sz="1600" b="1" dirty="0" smtClean="0"/>
              <a:t>- </a:t>
            </a:r>
            <a:r>
              <a:rPr lang="ar-SA" sz="1600" b="1" dirty="0" err="1" smtClean="0"/>
              <a:t>كمبيوتر ).</a:t>
            </a:r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ar-SA" sz="1600" b="1" dirty="0" smtClean="0"/>
              <a:t>د- تنشيط نوادي مدرسية</a:t>
            </a:r>
            <a:r>
              <a:rPr lang="fr-FR" sz="1600" b="1" dirty="0" smtClean="0"/>
              <a:t>.</a:t>
            </a:r>
            <a:br>
              <a:rPr lang="fr-FR" sz="1600" b="1" dirty="0" smtClean="0"/>
            </a:br>
            <a:r>
              <a:rPr lang="ar-SA" sz="1600" b="1" dirty="0" smtClean="0"/>
              <a:t>ه-تنظيم حفلات مدرسية ومقابلات رياضية، ورحلات دراسية وجولات سياحية</a:t>
            </a:r>
            <a:r>
              <a:rPr lang="fr-FR" sz="1600" b="1" dirty="0" smtClean="0"/>
              <a:t>.</a:t>
            </a:r>
            <a:endParaRPr lang="fr-FR" sz="1600" dirty="0" smtClean="0"/>
          </a:p>
        </p:txBody>
      </p:sp>
      <p:sp>
        <p:nvSpPr>
          <p:cNvPr id="15" name="Flèche vers le bas 14"/>
          <p:cNvSpPr/>
          <p:nvPr/>
        </p:nvSpPr>
        <p:spPr>
          <a:xfrm rot="5400000">
            <a:off x="7369452" y="4880020"/>
            <a:ext cx="484632" cy="46291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259632" y="188640"/>
            <a:ext cx="525658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/>
              <a:t>الجمعية الثقافية و الرياضية المدرسية</a:t>
            </a:r>
            <a:endParaRPr lang="fr-FR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7236296" y="260648"/>
            <a:ext cx="163448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600" b="1" dirty="0" smtClean="0"/>
              <a:t>الهيكلة</a:t>
            </a:r>
            <a:endParaRPr lang="fr-FR" sz="3600" b="1" dirty="0"/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941337"/>
            <a:ext cx="959145" cy="9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4">
            <a:extLst>
              <a:ext uri="{FF2B5EF4-FFF2-40B4-BE49-F238E27FC236}">
                <a16:creationId xmlns="" xmlns:a16="http://schemas.microsoft.com/office/drawing/2014/main" id="{E8466597-0726-4862-9B51-7C4912F5A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0"/>
            <a:ext cx="7200800" cy="295232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r" rtl="1">
              <a:buNone/>
            </a:pPr>
            <a:r>
              <a:rPr lang="ar-DZ" sz="1200" b="1" dirty="0" smtClean="0"/>
              <a:t>          </a:t>
            </a:r>
            <a:r>
              <a:rPr lang="ar-SA" sz="1200" b="1" dirty="0" smtClean="0"/>
              <a:t>تتكون هذه الجمعية من أولياء التلاميذ المزاولين دراستهم بصفة منتظمة في مدرسة معينة مهما كانت مستويات التعليم </a:t>
            </a:r>
            <a:r>
              <a:rPr lang="fr-FR" sz="1200" b="1" dirty="0" smtClean="0"/>
              <a:t/>
            </a:r>
            <a:br>
              <a:rPr lang="fr-FR" sz="1200" b="1" dirty="0" smtClean="0"/>
            </a:br>
            <a:r>
              <a:rPr lang="ar-DZ" sz="1200" b="1" dirty="0" smtClean="0"/>
              <a:t>     </a:t>
            </a:r>
            <a:r>
              <a:rPr lang="ar-SA" sz="1200" b="1" dirty="0" smtClean="0"/>
              <a:t>و هي تكاد تكون إجبارية بالنسبة لجميع </a:t>
            </a:r>
            <a:r>
              <a:rPr lang="ar-SA" sz="1200" b="1" dirty="0" err="1" smtClean="0"/>
              <a:t>المؤسسات </a:t>
            </a:r>
            <a:r>
              <a:rPr lang="ar-SA" sz="1200" b="1" dirty="0" smtClean="0"/>
              <a:t>، كما جاء في مناشير عديدة من وزارة التربية </a:t>
            </a:r>
            <a:r>
              <a:rPr lang="ar-SA" sz="1200" b="1" dirty="0" err="1" smtClean="0"/>
              <a:t>الوطنية </a:t>
            </a:r>
            <a:r>
              <a:rPr lang="ar-SA" sz="1200" b="1" dirty="0" smtClean="0"/>
              <a:t>، دورها كما هو مبين في قانونها الأساسي واضح و محدد خاصة في مجال مبين في قانونها الأساسي واضح و </a:t>
            </a:r>
            <a:r>
              <a:rPr lang="ar-SA" sz="1200" b="1" dirty="0" err="1" smtClean="0"/>
              <a:t>محدد .</a:t>
            </a:r>
            <a:r>
              <a:rPr lang="ar-SA" sz="1200" b="1" dirty="0" smtClean="0"/>
              <a:t> خاصة في مجال المساعدة المالية و المعنوية و التربوية و لا تتعداه إلى مجالات أخرى مثل المجال </a:t>
            </a:r>
            <a:r>
              <a:rPr lang="ar-SA" sz="1200" b="1" dirty="0" err="1" smtClean="0"/>
              <a:t>البيداغوج</a:t>
            </a:r>
            <a:r>
              <a:rPr lang="ar-DZ" sz="1200" b="1" dirty="0" smtClean="0"/>
              <a:t> </a:t>
            </a:r>
            <a:r>
              <a:rPr lang="ar-SA" sz="1200" b="1" dirty="0" smtClean="0"/>
              <a:t>أو الإداري أو </a:t>
            </a:r>
            <a:r>
              <a:rPr lang="ar-SA" sz="1200" b="1" dirty="0" err="1" smtClean="0"/>
              <a:t>التسيير </a:t>
            </a:r>
            <a:r>
              <a:rPr lang="ar-SA" sz="1200" b="1" dirty="0" smtClean="0"/>
              <a:t>، هذه المجالات لها </a:t>
            </a:r>
            <a:r>
              <a:rPr lang="ar-SA" sz="1200" b="1" dirty="0" err="1" smtClean="0"/>
              <a:t>مختصوها</a:t>
            </a:r>
            <a:r>
              <a:rPr lang="fr-FR" sz="1200" b="1" dirty="0" smtClean="0"/>
              <a:t> . </a:t>
            </a:r>
            <a:endParaRPr lang="ar-DZ" sz="1200" b="1" dirty="0" smtClean="0"/>
          </a:p>
          <a:p>
            <a:pPr algn="r" rtl="1">
              <a:buNone/>
            </a:pPr>
            <a:r>
              <a:rPr lang="ar-DZ" sz="1200" b="1" dirty="0" smtClean="0"/>
              <a:t>            </a:t>
            </a:r>
            <a:r>
              <a:rPr lang="ar-SA" sz="1200" b="1" dirty="0" smtClean="0"/>
              <a:t>يجمع أعضاء الجمعية بمبادرة من مدير المدرسة في جمعية عامة تنتخب المكتب الذي ينبثق منه الرئيس و </a:t>
            </a:r>
            <a:r>
              <a:rPr lang="ar-SA" sz="1200" b="1" dirty="0" err="1" smtClean="0"/>
              <a:t>الأمين </a:t>
            </a:r>
            <a:r>
              <a:rPr lang="ar-SA" sz="1200" b="1" dirty="0" smtClean="0"/>
              <a:t>، و أمين </a:t>
            </a:r>
            <a:r>
              <a:rPr lang="ar-SA" sz="1200" b="1" dirty="0" err="1" smtClean="0"/>
              <a:t>المال </a:t>
            </a:r>
            <a:r>
              <a:rPr lang="ar-SA" sz="1200" b="1" dirty="0" smtClean="0"/>
              <a:t>، و تطلب هذه الجمعية اعتمادها من الوالي بتقديم ملف يشمل على محضر الاجتماع و الاقتراح و أسماء اللجنة المسيرة و عناوينهم </a:t>
            </a:r>
            <a:r>
              <a:rPr lang="ar-SA" sz="1200" b="1" dirty="0" err="1" smtClean="0"/>
              <a:t>الشخصية </a:t>
            </a:r>
            <a:r>
              <a:rPr lang="ar-SA" sz="1200" b="1" dirty="0" smtClean="0"/>
              <a:t>، فتسلم الولاية وصل بالتصريح بتكوين جمعية</a:t>
            </a:r>
            <a:r>
              <a:rPr lang="fr-FR" sz="1200" b="1" dirty="0" smtClean="0"/>
              <a:t> . </a:t>
            </a:r>
            <a:br>
              <a:rPr lang="fr-FR" sz="1200" b="1" dirty="0" smtClean="0"/>
            </a:br>
            <a:r>
              <a:rPr lang="ar-SA" sz="1200" b="1" dirty="0" smtClean="0"/>
              <a:t>و ابتداء من هذا التاريخ يمكن لها أن تنشط في انتظار تسلم الاعتماد الرسمي من المصالح </a:t>
            </a:r>
            <a:r>
              <a:rPr lang="ar-SA" sz="1200" b="1" dirty="0" err="1" smtClean="0"/>
              <a:t>الولائية.</a:t>
            </a:r>
            <a:r>
              <a:rPr lang="ar-SA" sz="1200" b="1" dirty="0" smtClean="0"/>
              <a:t> تفتح سجلا أولا هو سجل المداولات الذي يجب أن تكون جميع أوراقه مرقمة و </a:t>
            </a:r>
            <a:r>
              <a:rPr lang="ar-SA" sz="1200" b="1" dirty="0" err="1" smtClean="0"/>
              <a:t>مؤشرة </a:t>
            </a:r>
            <a:r>
              <a:rPr lang="ar-SA" sz="1200" b="1" dirty="0" smtClean="0"/>
              <a:t>(المحكمة</a:t>
            </a:r>
            <a:r>
              <a:rPr lang="ar-SA" sz="1200" b="1" dirty="0" err="1" smtClean="0"/>
              <a:t>) </a:t>
            </a:r>
            <a:r>
              <a:rPr lang="ar-SA" sz="1200" b="1" dirty="0" smtClean="0"/>
              <a:t>، كما تفتح سجلا ثانيا هو سجل المحاسبة و هو الآخر تكون أوراقه مرقمة و مؤشرة من الولاية يمكن أن تعقد الجمعية اجتماعها بالمدرسة خارج أوقات </a:t>
            </a:r>
            <a:r>
              <a:rPr lang="ar-SA" sz="1200" b="1" dirty="0" err="1" smtClean="0"/>
              <a:t>العمل (الدراسة </a:t>
            </a:r>
            <a:r>
              <a:rPr lang="ar-SA" sz="1200" b="1" dirty="0" smtClean="0"/>
              <a:t>) و بإذن من مدير المدرسة و ليس لهذا الأخير أي دخل أو تدخل في شؤون الجمعية و لا يتكفل </a:t>
            </a:r>
            <a:r>
              <a:rPr lang="ar-SA" sz="1200" b="1" dirty="0" err="1" smtClean="0"/>
              <a:t>سجلاتها .</a:t>
            </a:r>
            <a:r>
              <a:rPr lang="ar-SA" sz="1200" b="1" dirty="0" smtClean="0"/>
              <a:t> ويمكن له أن يرشد أعضائها و يوجههم إلى ما تنتظره المؤسسة منهم</a:t>
            </a:r>
            <a:r>
              <a:rPr lang="fr-FR" sz="1200" b="1" dirty="0" smtClean="0"/>
              <a:t> . </a:t>
            </a:r>
            <a:br>
              <a:rPr lang="fr-FR" sz="1200" b="1" dirty="0" smtClean="0"/>
            </a:br>
            <a:endParaRPr lang="fr-FR" sz="105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53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55776" y="260648"/>
            <a:ext cx="424847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200" b="1" dirty="0" smtClean="0"/>
              <a:t>جمعية من أولياء التلاميذ</a:t>
            </a:r>
            <a:endParaRPr lang="fr-FR" sz="3200" dirty="0"/>
          </a:p>
        </p:txBody>
      </p:sp>
      <p:sp>
        <p:nvSpPr>
          <p:cNvPr id="9" name="Ellipse 8"/>
          <p:cNvSpPr/>
          <p:nvPr/>
        </p:nvSpPr>
        <p:spPr>
          <a:xfrm>
            <a:off x="8458120" y="2132856"/>
            <a:ext cx="685880" cy="4200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8458120" y="4869160"/>
            <a:ext cx="685880" cy="4200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2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7355160" y="2086000"/>
            <a:ext cx="163448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None/>
            </a:pPr>
            <a:r>
              <a:rPr lang="ar-SA" sz="2000" b="1" dirty="0" smtClean="0"/>
              <a:t>مفهومــــــــــــــها</a:t>
            </a:r>
            <a:endParaRPr lang="fr-FR" sz="2000" dirty="0" smtClean="0"/>
          </a:p>
        </p:txBody>
      </p:sp>
      <p:sp>
        <p:nvSpPr>
          <p:cNvPr id="13" name="Rectangle : coins arrondis 4">
            <a:extLst>
              <a:ext uri="{FF2B5EF4-FFF2-40B4-BE49-F238E27FC236}">
                <a16:creationId xmlns="" xmlns:a16="http://schemas.microsoft.com/office/drawing/2014/main" id="{E8466597-0726-4862-9B51-7C4912F5A3C4}"/>
              </a:ext>
            </a:extLst>
          </p:cNvPr>
          <p:cNvSpPr txBox="1">
            <a:spLocks/>
          </p:cNvSpPr>
          <p:nvPr/>
        </p:nvSpPr>
        <p:spPr>
          <a:xfrm>
            <a:off x="395536" y="4005064"/>
            <a:ext cx="7128792" cy="208823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 rtl="1">
              <a:buNone/>
            </a:pPr>
            <a:r>
              <a:rPr lang="fr-FR" sz="1600" b="1" dirty="0" smtClean="0"/>
              <a:t> </a:t>
            </a:r>
            <a:r>
              <a:rPr lang="ar-SA" sz="1600" b="1" dirty="0" smtClean="0"/>
              <a:t>تهدف الجمعية إلى</a:t>
            </a:r>
            <a:r>
              <a:rPr lang="fr-FR" sz="1600" b="1" dirty="0" smtClean="0"/>
              <a:t> : </a:t>
            </a:r>
            <a:br>
              <a:rPr lang="fr-FR" sz="1600" b="1" dirty="0" smtClean="0"/>
            </a:br>
            <a:r>
              <a:rPr lang="fr-FR" sz="1600" b="1" dirty="0" smtClean="0"/>
              <a:t>· </a:t>
            </a:r>
            <a:r>
              <a:rPr lang="ar-SA" sz="1600" b="1" dirty="0" smtClean="0"/>
              <a:t>تسهيل العلاقات بين الآباء و السلطات التي تنتمي إليها المؤسسة</a:t>
            </a:r>
            <a:r>
              <a:rPr lang="fr-FR" sz="1600" b="1" dirty="0" smtClean="0"/>
              <a:t> . </a:t>
            </a:r>
            <a:br>
              <a:rPr lang="fr-FR" sz="1600" b="1" dirty="0" smtClean="0"/>
            </a:br>
            <a:r>
              <a:rPr lang="fr-FR" sz="1600" b="1" dirty="0" smtClean="0"/>
              <a:t>· </a:t>
            </a:r>
            <a:r>
              <a:rPr lang="ar-SA" sz="1600" b="1" dirty="0" smtClean="0"/>
              <a:t>الإسهام في ازدهار المؤسسة</a:t>
            </a:r>
            <a:r>
              <a:rPr lang="fr-FR" sz="1600" b="1" dirty="0" smtClean="0"/>
              <a:t> . </a:t>
            </a:r>
            <a:br>
              <a:rPr lang="fr-FR" sz="1600" b="1" dirty="0" smtClean="0"/>
            </a:br>
            <a:r>
              <a:rPr lang="fr-FR" sz="1600" b="1" dirty="0" smtClean="0"/>
              <a:t>· </a:t>
            </a:r>
            <a:r>
              <a:rPr lang="ar-SA" sz="1600" b="1" dirty="0" smtClean="0"/>
              <a:t>تقديم الرغبات المقترحة بشأن التحسينات المأمولة و العمل على تحقيقها</a:t>
            </a:r>
            <a:r>
              <a:rPr lang="fr-FR" sz="1600" b="1" dirty="0" smtClean="0"/>
              <a:t> . </a:t>
            </a:r>
            <a:br>
              <a:rPr lang="fr-FR" sz="1600" b="1" dirty="0" smtClean="0"/>
            </a:br>
            <a:r>
              <a:rPr lang="fr-FR" sz="1600" b="1" dirty="0" smtClean="0"/>
              <a:t>· </a:t>
            </a:r>
            <a:r>
              <a:rPr lang="ar-SA" sz="1600" b="1" dirty="0" smtClean="0"/>
              <a:t>تحسين الوضعية المادية و المعنوية لأطفال المؤسسة المدرسية المعنية الذين يكونوا بحاجة إلى مساعدة</a:t>
            </a:r>
            <a:r>
              <a:rPr lang="fr-FR" sz="1600" b="1" dirty="0" smtClean="0"/>
              <a:t> . </a:t>
            </a:r>
            <a:br>
              <a:rPr lang="fr-FR" sz="1600" b="1" dirty="0" smtClean="0"/>
            </a:br>
            <a:r>
              <a:rPr lang="fr-FR" sz="1600" b="1" dirty="0" smtClean="0"/>
              <a:t>· </a:t>
            </a:r>
            <a:r>
              <a:rPr lang="ar-SA" sz="1600" b="1" dirty="0" smtClean="0"/>
              <a:t>السهر و الدفاع عن مصالح التلاميذ المادية و المعنوية فيساعد القضايا النقدية و التربوية التي هي من اختصاص </a:t>
            </a:r>
            <a:r>
              <a:rPr lang="ar-SA" sz="1600" b="1" dirty="0" err="1" smtClean="0"/>
              <a:t>المسؤولين</a:t>
            </a:r>
            <a:r>
              <a:rPr lang="ar-SA" sz="1600" b="1" dirty="0" smtClean="0"/>
              <a:t> المؤهلين</a:t>
            </a:r>
            <a:endParaRPr lang="fr-FR" sz="1600" b="1" dirty="0" smtClean="0"/>
          </a:p>
        </p:txBody>
      </p:sp>
      <p:sp>
        <p:nvSpPr>
          <p:cNvPr id="14" name="Rectangle 13"/>
          <p:cNvSpPr/>
          <p:nvPr/>
        </p:nvSpPr>
        <p:spPr>
          <a:xfrm rot="16200000">
            <a:off x="7524328" y="4869160"/>
            <a:ext cx="1368152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buNone/>
            </a:pP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ar-SA" sz="2000" b="1" dirty="0" smtClean="0"/>
              <a:t>أهداف</a:t>
            </a:r>
            <a:r>
              <a:rPr lang="ar-DZ" sz="2000" b="1" dirty="0" smtClean="0"/>
              <a:t>ــــــها</a:t>
            </a:r>
            <a:endParaRPr lang="fr-FR" sz="2000" dirty="0" smtClean="0"/>
          </a:p>
        </p:txBody>
      </p:sp>
      <p:sp>
        <p:nvSpPr>
          <p:cNvPr id="15" name="Flèche vers le bas 14"/>
          <p:cNvSpPr/>
          <p:nvPr/>
        </p:nvSpPr>
        <p:spPr>
          <a:xfrm rot="5400000">
            <a:off x="7441460" y="2215724"/>
            <a:ext cx="484632" cy="46291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 rot="5400000">
            <a:off x="7513468" y="4952028"/>
            <a:ext cx="484632" cy="46291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236296" y="260648"/>
            <a:ext cx="1634480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600" b="1" dirty="0" smtClean="0"/>
              <a:t>الهيكلة</a:t>
            </a:r>
            <a:endParaRPr lang="fr-FR" sz="3600" b="1" dirty="0"/>
          </a:p>
        </p:txBody>
      </p:sp>
      <p:pic>
        <p:nvPicPr>
          <p:cNvPr id="18" name="Image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1337"/>
            <a:ext cx="959145" cy="9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DZ" b="1" dirty="0" err="1" smtClean="0"/>
              <a:t>الهدف </a:t>
            </a:r>
            <a:r>
              <a:rPr lang="ar-DZ" b="1" dirty="0" smtClean="0"/>
              <a:t>: </a:t>
            </a:r>
            <a:r>
              <a:rPr lang="ar-DZ" dirty="0" smtClean="0"/>
              <a:t>يتعرف المتكون على </a:t>
            </a:r>
            <a:r>
              <a:rPr lang="ar-DZ" dirty="0" err="1" smtClean="0"/>
              <a:t>التعاضدية</a:t>
            </a:r>
            <a:r>
              <a:rPr lang="ar-DZ" dirty="0" smtClean="0"/>
              <a:t> الوطنية لعمال التربية</a:t>
            </a:r>
          </a:p>
          <a:p>
            <a:pPr algn="r" rtl="1">
              <a:buNone/>
            </a:pPr>
            <a:r>
              <a:rPr lang="ar-DZ" dirty="0" smtClean="0"/>
              <a:t>          و </a:t>
            </a:r>
            <a:r>
              <a:rPr lang="ar-DZ" dirty="0" err="1" smtClean="0"/>
              <a:t>الثقافة .</a:t>
            </a:r>
            <a:endParaRPr lang="ar-DZ" dirty="0" smtClean="0"/>
          </a:p>
          <a:p>
            <a:pPr algn="r" rtl="1">
              <a:buNone/>
            </a:pPr>
            <a:r>
              <a:rPr lang="ar-DZ" b="1" dirty="0" err="1" smtClean="0"/>
              <a:t>المهمة </a:t>
            </a:r>
            <a:r>
              <a:rPr lang="ar-DZ" b="1" dirty="0" smtClean="0"/>
              <a:t>: </a:t>
            </a:r>
            <a:r>
              <a:rPr lang="ar-DZ" dirty="0" smtClean="0"/>
              <a:t>تقدم </a:t>
            </a:r>
            <a:r>
              <a:rPr lang="ar-DZ" dirty="0" err="1" smtClean="0"/>
              <a:t>التعاضدية</a:t>
            </a:r>
            <a:r>
              <a:rPr lang="ar-DZ" dirty="0" smtClean="0"/>
              <a:t> الوطنية لعمال التربية و الثقافة خدمات </a:t>
            </a:r>
            <a:r>
              <a:rPr lang="ar-DZ" dirty="0" err="1" smtClean="0"/>
              <a:t>كبيرة </a:t>
            </a:r>
            <a:r>
              <a:rPr lang="ar-DZ" dirty="0" smtClean="0"/>
              <a:t>، عرّف بإيجاز هذه المهام.</a:t>
            </a:r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r>
              <a:rPr lang="ar-DZ" dirty="0" err="1" smtClean="0">
                <a:latin typeface="Arial" pitchFamily="34" charset="0"/>
                <a:cs typeface="Arial" pitchFamily="34" charset="0"/>
              </a:rPr>
              <a:t>إستراتيجيّة </a:t>
            </a:r>
            <a:r>
              <a:rPr lang="ar-DZ" dirty="0" smtClean="0">
                <a:latin typeface="Arial" pitchFamily="34" charset="0"/>
                <a:cs typeface="Arial" pitchFamily="34" charset="0"/>
              </a:rPr>
              <a:t>:فكّر، زاوج و شارك</a:t>
            </a:r>
            <a:r>
              <a:rPr lang="ar-DZ" dirty="0" err="1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TPS</a:t>
            </a:r>
            <a:r>
              <a:rPr lang="ar-DZ" dirty="0" err="1" smtClean="0">
                <a:latin typeface="Arial" pitchFamily="34" charset="0"/>
                <a:cs typeface="Arial" pitchFamily="34" charset="0"/>
              </a:rPr>
              <a:t>)</a:t>
            </a:r>
            <a:endParaRPr lang="ar-DZ" dirty="0" smtClean="0">
              <a:latin typeface="Arial"/>
            </a:endParaRPr>
          </a:p>
          <a:p>
            <a:pPr algn="r" rtl="1">
              <a:buNone/>
            </a:pPr>
            <a:endParaRPr lang="ar-DZ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16</a:t>
            </a:r>
            <a:endParaRPr lang="fr-FR" sz="3200" b="1" dirty="0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085184"/>
            <a:ext cx="959145" cy="91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ar-DZ" dirty="0" err="1" smtClean="0">
                <a:solidFill>
                  <a:schemeClr val="bg1"/>
                </a:solidFill>
              </a:rPr>
              <a:t>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051720" y="2132856"/>
            <a:ext cx="46085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400" dirty="0" smtClean="0"/>
              <a:t>القانون 33/</a:t>
            </a:r>
            <a:r>
              <a:rPr lang="ar-DZ" sz="2400" dirty="0" err="1" smtClean="0"/>
              <a:t>90المؤرخ</a:t>
            </a:r>
            <a:r>
              <a:rPr lang="ar-DZ" sz="2400" dirty="0" smtClean="0"/>
              <a:t> في 25/12/1990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539552" y="3717032"/>
            <a:ext cx="3312368" cy="4103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400" dirty="0" smtClean="0"/>
              <a:t>خدمات اجتماعية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5220072" y="3645024"/>
            <a:ext cx="3168352" cy="4103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400" dirty="0" smtClean="0"/>
              <a:t>خدمات فردية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3203848" y="2852936"/>
            <a:ext cx="23042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400" dirty="0" smtClean="0"/>
              <a:t>المهام</a:t>
            </a:r>
            <a:endParaRPr lang="fr-FR" sz="24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355976" y="2564904"/>
            <a:ext cx="2170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5508104" y="3284984"/>
            <a:ext cx="91440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2627784" y="3284984"/>
            <a:ext cx="59776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860032" y="4221088"/>
            <a:ext cx="367240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FontTx/>
              <a:buChar char="-"/>
            </a:pPr>
            <a:r>
              <a:rPr lang="ar-DZ" dirty="0" smtClean="0"/>
              <a:t>التأمين على المرض.</a:t>
            </a:r>
          </a:p>
          <a:p>
            <a:pPr algn="r" rtl="1">
              <a:buFontTx/>
              <a:buChar char="-"/>
            </a:pPr>
            <a:r>
              <a:rPr lang="ar-DZ" dirty="0" smtClean="0"/>
              <a:t>التعويضات اليومية.</a:t>
            </a:r>
          </a:p>
          <a:p>
            <a:pPr algn="r" rtl="1">
              <a:buFontTx/>
              <a:buChar char="-"/>
            </a:pPr>
            <a:r>
              <a:rPr lang="ar-DZ" dirty="0" smtClean="0"/>
              <a:t>الزيادات في معاشات العجز.</a:t>
            </a:r>
          </a:p>
          <a:p>
            <a:pPr algn="r" rtl="1">
              <a:buFontTx/>
              <a:buChar char="-"/>
            </a:pPr>
            <a:r>
              <a:rPr lang="ar-DZ" dirty="0" smtClean="0"/>
              <a:t>الأداءات في شكل مساعدة أو إسعاف أو قرض</a:t>
            </a:r>
          </a:p>
          <a:p>
            <a:pPr algn="ctr" rtl="1"/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179512" y="4293096"/>
            <a:ext cx="3816424" cy="1512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FontTx/>
              <a:buChar char="-"/>
            </a:pPr>
            <a:r>
              <a:rPr lang="ar-DZ" dirty="0" smtClean="0"/>
              <a:t>الأداءات لفائدة أعضاء </a:t>
            </a:r>
            <a:r>
              <a:rPr lang="ar-DZ" dirty="0" err="1" smtClean="0"/>
              <a:t>التعاضدية</a:t>
            </a:r>
            <a:r>
              <a:rPr lang="ar-DZ" dirty="0" smtClean="0"/>
              <a:t> أو ذوي حقوقهم</a:t>
            </a:r>
          </a:p>
          <a:p>
            <a:pPr algn="r" rtl="1">
              <a:buFontTx/>
              <a:buChar char="-"/>
            </a:pPr>
            <a:r>
              <a:rPr lang="ar-DZ" dirty="0" smtClean="0"/>
              <a:t>الخدمات التكميلية في مجال </a:t>
            </a:r>
            <a:r>
              <a:rPr lang="ar-DZ" dirty="0" err="1" smtClean="0"/>
              <a:t>الصحة .</a:t>
            </a:r>
            <a:endParaRPr lang="ar-DZ" dirty="0" smtClean="0"/>
          </a:p>
          <a:p>
            <a:pPr algn="r" rtl="1">
              <a:buFontTx/>
              <a:buChar char="-"/>
            </a:pPr>
            <a:r>
              <a:rPr lang="ar-DZ" dirty="0" smtClean="0"/>
              <a:t>الأنشطة الثقافية و الرياضية أو </a:t>
            </a:r>
            <a:r>
              <a:rPr lang="ar-DZ" dirty="0" err="1" smtClean="0"/>
              <a:t>الترفيهية .</a:t>
            </a:r>
            <a:endParaRPr lang="ar-DZ" dirty="0" smtClean="0"/>
          </a:p>
          <a:p>
            <a:pPr algn="r" rtl="1">
              <a:buFontTx/>
              <a:buChar char="-"/>
            </a:pPr>
            <a:r>
              <a:rPr lang="ar-DZ" dirty="0" smtClean="0"/>
              <a:t>المساعدات في مجال السكن.</a:t>
            </a:r>
            <a:endParaRPr lang="fr-FR" dirty="0"/>
          </a:p>
        </p:txBody>
      </p:sp>
      <p:sp>
        <p:nvSpPr>
          <p:cNvPr id="29" name="Virage 28"/>
          <p:cNvSpPr/>
          <p:nvPr/>
        </p:nvSpPr>
        <p:spPr>
          <a:xfrm rot="7724181">
            <a:off x="8252194" y="3943885"/>
            <a:ext cx="813816" cy="86868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Virage 29"/>
          <p:cNvSpPr/>
          <p:nvPr/>
        </p:nvSpPr>
        <p:spPr>
          <a:xfrm rot="7724181">
            <a:off x="3750398" y="3943885"/>
            <a:ext cx="813816" cy="86868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7664" y="1124744"/>
            <a:ext cx="5328592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400" b="1" dirty="0" err="1" smtClean="0"/>
              <a:t>التعاضدية</a:t>
            </a:r>
            <a:r>
              <a:rPr lang="ar-DZ" sz="2400" b="1" dirty="0" smtClean="0"/>
              <a:t> الوطنية لعمال التربية و الثقافة </a:t>
            </a:r>
            <a:r>
              <a:rPr lang="fr-FR" sz="2400" b="1" dirty="0" smtClean="0"/>
              <a:t>MUNATEC</a:t>
            </a:r>
            <a:endParaRPr lang="fr-FR" sz="2400" b="1" dirty="0"/>
          </a:p>
        </p:txBody>
      </p:sp>
      <p:pic>
        <p:nvPicPr>
          <p:cNvPr id="17" name="Imag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021288"/>
            <a:ext cx="12439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987824" y="188640"/>
            <a:ext cx="3384376" cy="7920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16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6000" dirty="0" smtClean="0"/>
              <a:t>المحور السابع</a:t>
            </a:r>
            <a:endParaRPr lang="fr-FR" sz="6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ar-DZ" dirty="0" smtClean="0"/>
          </a:p>
          <a:p>
            <a:pPr>
              <a:buNone/>
            </a:pPr>
            <a:endParaRPr lang="ar-DZ" dirty="0" smtClean="0"/>
          </a:p>
          <a:p>
            <a:pPr algn="ctr">
              <a:buNone/>
            </a:pPr>
            <a:r>
              <a:rPr lang="ar-DZ" sz="4400" dirty="0" smtClean="0"/>
              <a:t>الثقافة العامة للمدرس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ar-DZ" b="1" dirty="0" smtClean="0"/>
              <a:t>الهدف :</a:t>
            </a:r>
            <a:r>
              <a:rPr lang="fr-FR" b="1" dirty="0" smtClean="0"/>
              <a:t> </a:t>
            </a:r>
            <a:r>
              <a:rPr lang="ar-DZ" dirty="0" smtClean="0"/>
              <a:t>يتعرّف المتكون على الشخصية المهنية للأستاذ.</a:t>
            </a:r>
          </a:p>
          <a:p>
            <a:pPr algn="r" rtl="1">
              <a:buNone/>
            </a:pPr>
            <a:endParaRPr lang="ar-DZ" dirty="0" smtClean="0"/>
          </a:p>
          <a:p>
            <a:pPr algn="r" rtl="1">
              <a:buNone/>
            </a:pPr>
            <a:r>
              <a:rPr lang="ar-DZ" b="1" dirty="0" smtClean="0"/>
              <a:t>التعليمة : </a:t>
            </a:r>
            <a:r>
              <a:rPr lang="ar-DZ" dirty="0" smtClean="0">
                <a:cs typeface="Traditional Arabic" pitchFamily="2" charset="-78"/>
              </a:rPr>
              <a:t>قدّم فكرة واحدة عن مواصفات الشخصية التي يجب يتحلى بها الأستاذ.</a:t>
            </a:r>
          </a:p>
          <a:p>
            <a:pPr algn="r" rtl="1">
              <a:buNone/>
            </a:pPr>
            <a:endParaRPr lang="ar-DZ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b="1" dirty="0" err="1" smtClean="0">
                <a:latin typeface="Arial" pitchFamily="34" charset="0"/>
                <a:cs typeface="Arial" pitchFamily="34" charset="0"/>
              </a:rPr>
              <a:t>الإستراتيجية </a:t>
            </a:r>
            <a:r>
              <a:rPr lang="ar-DZ" dirty="0" smtClean="0">
                <a:latin typeface="Arial" pitchFamily="34" charset="0"/>
                <a:cs typeface="Arial" pitchFamily="34" charset="0"/>
              </a:rPr>
              <a:t>: عمل تعاوني.</a:t>
            </a:r>
            <a:endParaRPr lang="ar-DZ" dirty="0" smtClean="0">
              <a:latin typeface="Arial"/>
            </a:endParaRPr>
          </a:p>
          <a:p>
            <a:pPr algn="r" rtl="1">
              <a:buNone/>
            </a:pPr>
            <a:r>
              <a:rPr lang="ar-DZ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dirty="0" smtClean="0">
                <a:latin typeface="Arial" pitchFamily="34" charset="0"/>
                <a:cs typeface="Arial" pitchFamily="34" charset="0"/>
              </a:rPr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57</a:t>
            </a:fld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83" y="5799584"/>
            <a:ext cx="1175169" cy="105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32485B7-30BA-41C5-B460-69A7A9721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214546" cy="16119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17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cs typeface="Arial"/>
            </a:endParaRPr>
          </a:p>
          <a:p>
            <a:endParaRPr lang="fr-FR" dirty="0">
              <a:cs typeface="Arial"/>
            </a:endParaRP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58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23" y="5732039"/>
            <a:ext cx="1151689" cy="116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 : coins arrondis 4">
            <a:extLst>
              <a:ext uri="{FF2B5EF4-FFF2-40B4-BE49-F238E27FC236}">
                <a16:creationId xmlns="" xmlns:a16="http://schemas.microsoft.com/office/drawing/2014/main" id="{E8466597-0726-4862-9B51-7C4912F5A3C4}"/>
              </a:ext>
            </a:extLst>
          </p:cNvPr>
          <p:cNvSpPr/>
          <p:nvPr/>
        </p:nvSpPr>
        <p:spPr>
          <a:xfrm>
            <a:off x="285720" y="1785926"/>
            <a:ext cx="8582084" cy="392909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>
              <a:buFontTx/>
              <a:buChar char="-"/>
            </a:pPr>
            <a:r>
              <a:rPr lang="ar-DZ" sz="2800" b="1" dirty="0" smtClean="0">
                <a:solidFill>
                  <a:schemeClr val="tx1"/>
                </a:solidFill>
              </a:rPr>
              <a:t>شخصية ملّمة باللغة و العلوم و أساليب التدريس.</a:t>
            </a:r>
          </a:p>
          <a:p>
            <a:pPr algn="just" rtl="1">
              <a:buFontTx/>
              <a:buChar char="-"/>
            </a:pPr>
            <a:r>
              <a:rPr lang="ar-DZ" sz="2800" b="1" dirty="0" smtClean="0">
                <a:solidFill>
                  <a:schemeClr val="tx1"/>
                </a:solidFill>
              </a:rPr>
              <a:t>شخصية مرحة </a:t>
            </a:r>
            <a:r>
              <a:rPr lang="ar-DZ" sz="2800" b="1" dirty="0" err="1" smtClean="0">
                <a:solidFill>
                  <a:schemeClr val="tx1"/>
                </a:solidFill>
              </a:rPr>
              <a:t>ودودة </a:t>
            </a:r>
            <a:r>
              <a:rPr lang="ar-DZ" sz="2800" b="1" dirty="0" smtClean="0">
                <a:solidFill>
                  <a:schemeClr val="tx1"/>
                </a:solidFill>
              </a:rPr>
              <a:t>، مبتسمة و مشرقة.</a:t>
            </a:r>
          </a:p>
          <a:p>
            <a:pPr algn="just" rtl="1">
              <a:buFontTx/>
              <a:buChar char="-"/>
            </a:pPr>
            <a:r>
              <a:rPr lang="ar-DZ" sz="2800" b="1" dirty="0" smtClean="0">
                <a:solidFill>
                  <a:schemeClr val="tx1"/>
                </a:solidFill>
              </a:rPr>
              <a:t>شخصية مخاطبة بأسلوب مهذب و </a:t>
            </a:r>
            <a:r>
              <a:rPr lang="ar-DZ" sz="2800" b="1" dirty="0" err="1" smtClean="0">
                <a:solidFill>
                  <a:schemeClr val="tx1"/>
                </a:solidFill>
              </a:rPr>
              <a:t>رقيق .</a:t>
            </a:r>
            <a:endParaRPr lang="ar-DZ" sz="2800" b="1" dirty="0" smtClean="0">
              <a:solidFill>
                <a:schemeClr val="tx1"/>
              </a:solidFill>
            </a:endParaRPr>
          </a:p>
          <a:p>
            <a:pPr algn="just" rtl="1">
              <a:buFontTx/>
              <a:buChar char="-"/>
            </a:pPr>
            <a:r>
              <a:rPr lang="ar-DZ" sz="2800" b="1" dirty="0" smtClean="0">
                <a:solidFill>
                  <a:schemeClr val="tx1"/>
                </a:solidFill>
              </a:rPr>
              <a:t>شخصية منظمة و </a:t>
            </a:r>
            <a:r>
              <a:rPr lang="ar-DZ" sz="2800" b="1" dirty="0" err="1" smtClean="0">
                <a:solidFill>
                  <a:schemeClr val="tx1"/>
                </a:solidFill>
              </a:rPr>
              <a:t>هادئة .</a:t>
            </a:r>
            <a:endParaRPr lang="ar-DZ" sz="2800" b="1" dirty="0" smtClean="0">
              <a:solidFill>
                <a:schemeClr val="tx1"/>
              </a:solidFill>
            </a:endParaRPr>
          </a:p>
          <a:p>
            <a:pPr algn="just" rtl="1">
              <a:buFontTx/>
              <a:buChar char="-"/>
            </a:pPr>
            <a:r>
              <a:rPr lang="ar-DZ" sz="2800" b="1" dirty="0" err="1" smtClean="0">
                <a:solidFill>
                  <a:schemeClr val="tx1"/>
                </a:solidFill>
              </a:rPr>
              <a:t>............................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 : coins arrondis 4">
            <a:extLst>
              <a:ext uri="{FF2B5EF4-FFF2-40B4-BE49-F238E27FC236}">
                <a16:creationId xmlns="" xmlns:a16="http://schemas.microsoft.com/office/drawing/2014/main" id="{E8466597-0726-4862-9B51-7C4912F5A3C4}"/>
              </a:ext>
            </a:extLst>
          </p:cNvPr>
          <p:cNvSpPr/>
          <p:nvPr/>
        </p:nvSpPr>
        <p:spPr>
          <a:xfrm>
            <a:off x="500034" y="357166"/>
            <a:ext cx="4432006" cy="115253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شخصية المعلم</a:t>
            </a:r>
            <a:endParaRPr lang="fr-FR" sz="44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6056" y="332656"/>
            <a:ext cx="381642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17 </a:t>
            </a:r>
            <a:endParaRPr lang="fr-F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rmAutofit fontScale="62500" lnSpcReduction="20000"/>
          </a:bodyPr>
          <a:lstStyle/>
          <a:p>
            <a:pPr algn="r" rtl="1">
              <a:buNone/>
            </a:pPr>
            <a:endParaRPr lang="ar-DZ" sz="4000" b="1" dirty="0" smtClean="0"/>
          </a:p>
          <a:p>
            <a:pPr algn="r" rtl="1">
              <a:buNone/>
            </a:pPr>
            <a:r>
              <a:rPr lang="ar-DZ" sz="4000" b="1" dirty="0" err="1" smtClean="0"/>
              <a:t>الهدف </a:t>
            </a:r>
            <a:r>
              <a:rPr lang="ar-DZ" sz="4000" b="1" dirty="0" smtClean="0"/>
              <a:t>:</a:t>
            </a:r>
            <a:r>
              <a:rPr lang="fr-FR" sz="4000" b="1" dirty="0" smtClean="0"/>
              <a:t> </a:t>
            </a:r>
            <a:r>
              <a:rPr lang="ar-DZ" sz="4000" dirty="0" smtClean="0"/>
              <a:t>يدرك المتكوّن أهم المقوّمات الشخصية للنجاح في مهنته.</a:t>
            </a:r>
          </a:p>
          <a:p>
            <a:pPr algn="r" rtl="1">
              <a:buNone/>
            </a:pPr>
            <a:endParaRPr lang="ar-DZ" sz="4000" b="1" dirty="0" smtClean="0"/>
          </a:p>
          <a:p>
            <a:pPr algn="r" rtl="1">
              <a:buNone/>
            </a:pPr>
            <a:endParaRPr lang="ar-DZ" sz="4000" b="1" dirty="0" smtClean="0"/>
          </a:p>
          <a:p>
            <a:pPr algn="r" rtl="1">
              <a:buNone/>
            </a:pPr>
            <a:r>
              <a:rPr lang="ar-DZ" sz="4000" b="1" dirty="0" err="1" smtClean="0"/>
              <a:t>التعليمة </a:t>
            </a:r>
            <a:r>
              <a:rPr lang="ar-DZ" sz="4000" b="1" dirty="0" smtClean="0"/>
              <a:t>: </a:t>
            </a:r>
            <a:r>
              <a:rPr lang="ar-DZ" sz="4000" b="1" dirty="0" smtClean="0">
                <a:cs typeface="Traditional Arabic" pitchFamily="2" charset="-78"/>
              </a:rPr>
              <a:t>في رأيك ، ما هي أهم المقومات الشخصية للنجاح في مهنتك .</a:t>
            </a:r>
            <a:endParaRPr lang="fr-FR" sz="4000" dirty="0" smtClean="0">
              <a:cs typeface="Arial" charset="0"/>
            </a:endParaRPr>
          </a:p>
          <a:p>
            <a:pPr algn="r" rtl="1">
              <a:buNone/>
            </a:pPr>
            <a:endParaRPr lang="ar-DZ" sz="4000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endParaRPr lang="ar-DZ" sz="4000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endParaRPr lang="ar-DZ" sz="4000" dirty="0" smtClean="0">
              <a:latin typeface="Arial" pitchFamily="34" charset="0"/>
              <a:cs typeface="Arial" pitchFamily="34" charset="0"/>
            </a:endParaRPr>
          </a:p>
          <a:p>
            <a:pPr algn="r" rtl="1">
              <a:buNone/>
            </a:pPr>
            <a:r>
              <a:rPr lang="ar-DZ" sz="4000" b="1" smtClean="0">
                <a:latin typeface="Arial" pitchFamily="34" charset="0"/>
                <a:cs typeface="Arial" pitchFamily="34" charset="0"/>
              </a:rPr>
              <a:t>الاستراتيجية </a:t>
            </a:r>
            <a:r>
              <a:rPr lang="ar-DZ" sz="4000" dirty="0" smtClean="0">
                <a:latin typeface="Arial" pitchFamily="34" charset="0"/>
                <a:cs typeface="Arial" pitchFamily="34" charset="0"/>
              </a:rPr>
              <a:t>: العصف الذهني</a:t>
            </a:r>
            <a:endParaRPr lang="ar-DZ" sz="4000" dirty="0" smtClean="0">
              <a:latin typeface="Arial"/>
              <a:cs typeface="Arial"/>
            </a:endParaRPr>
          </a:p>
          <a:p>
            <a:pPr algn="r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4000" dirty="0" smtClean="0">
                <a:latin typeface="Arial" pitchFamily="34" charset="0"/>
                <a:cs typeface="Arial" pitchFamily="34" charset="0"/>
              </a:rPr>
            </a:br>
            <a:endParaRPr lang="fr-FR" sz="4000" dirty="0" smtClean="0"/>
          </a:p>
          <a:p>
            <a:pPr algn="r" rtl="1">
              <a:buNone/>
            </a:pPr>
            <a:endParaRPr lang="ar-DZ" sz="4000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59</a:t>
            </a:fld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00300" cy="159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104625"/>
            <a:ext cx="1243948" cy="106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347864" y="476672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18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2A9F8256-7AA8-4B00-8FED-AA01FA1B7A52}"/>
              </a:ext>
            </a:extLst>
          </p:cNvPr>
          <p:cNvSpPr/>
          <p:nvPr/>
        </p:nvSpPr>
        <p:spPr>
          <a:xfrm>
            <a:off x="2267744" y="116632"/>
            <a:ext cx="4695092" cy="544513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b="1" dirty="0">
                <a:solidFill>
                  <a:srgbClr val="FF0000"/>
                </a:solidFill>
                <a:cs typeface="+mj-cs"/>
              </a:rPr>
              <a:t>لوحة القيادة</a:t>
            </a:r>
            <a:endParaRPr lang="fr-FR" sz="4000" b="1" dirty="0">
              <a:solidFill>
                <a:srgbClr val="FF0000"/>
              </a:solidFill>
              <a:cs typeface="+mj-cs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45068E43-D800-40B1-A4EA-F1B36FBA9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5485444"/>
              </p:ext>
            </p:extLst>
          </p:nvPr>
        </p:nvGraphicFramePr>
        <p:xfrm>
          <a:off x="179509" y="836712"/>
          <a:ext cx="8951991" cy="59967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7095">
                  <a:extLst>
                    <a:ext uri="{9D8B030D-6E8A-4147-A177-3AD203B41FA5}">
                      <a16:colId xmlns:a16="http://schemas.microsoft.com/office/drawing/2014/main" xmlns="" val="42167733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140631366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10056591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409491758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36001797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499931394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628242103"/>
                    </a:ext>
                  </a:extLst>
                </a:gridCol>
                <a:gridCol w="1421481">
                  <a:extLst>
                    <a:ext uri="{9D8B030D-6E8A-4147-A177-3AD203B41FA5}">
                      <a16:colId xmlns:a16="http://schemas.microsoft.com/office/drawing/2014/main" xmlns="" val="4074242309"/>
                    </a:ext>
                  </a:extLst>
                </a:gridCol>
                <a:gridCol w="450727">
                  <a:extLst>
                    <a:ext uri="{9D8B030D-6E8A-4147-A177-3AD203B41FA5}">
                      <a16:colId xmlns:a16="http://schemas.microsoft.com/office/drawing/2014/main" xmlns="" val="2822637951"/>
                    </a:ext>
                  </a:extLst>
                </a:gridCol>
              </a:tblGrid>
              <a:tr h="4074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رقم ورقة العمل</a:t>
                      </a:r>
                      <a:endParaRPr lang="fr-FR" sz="1200" b="1" dirty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الإستراتيجيّة</a:t>
                      </a:r>
                      <a:endParaRPr lang="fr-FR" sz="1200" b="1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رقم الشّريحة</a:t>
                      </a:r>
                      <a:endParaRPr lang="fr-FR" sz="1200" b="1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مدّة النّشاط</a:t>
                      </a:r>
                      <a:endParaRPr lang="fr-FR" sz="1200" b="1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رقم النّشاط</a:t>
                      </a:r>
                      <a:endParaRPr lang="fr-FR" sz="1200" b="1" dirty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الأهداف</a:t>
                      </a:r>
                      <a:endParaRPr lang="fr-FR" sz="1200" b="1" dirty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المحتوى </a:t>
                      </a:r>
                      <a:endParaRPr lang="fr-FR" sz="1200" b="1" dirty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1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المحاور</a:t>
                      </a:r>
                      <a:endParaRPr lang="fr-FR" sz="1200" b="1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الحصّة</a:t>
                      </a:r>
                      <a:endParaRPr lang="fr-FR" sz="1200" b="1" dirty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222954068"/>
                  </a:ext>
                </a:extLst>
              </a:tr>
              <a:tr h="293954"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050" dirty="0" smtClean="0">
                          <a:latin typeface="Calibri"/>
                          <a:ea typeface="Calibri"/>
                          <a:cs typeface="Arial"/>
                        </a:rPr>
                        <a:t>--1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ar-DZ" sz="1050" baseline="0" dirty="0" smtClean="0">
                          <a:latin typeface="Calibri"/>
                          <a:ea typeface="Calibri"/>
                          <a:cs typeface="Arial"/>
                        </a:rPr>
                        <a:t>2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ar-DZ" sz="1050" baseline="0" dirty="0" smtClean="0">
                          <a:latin typeface="Calibri"/>
                          <a:ea typeface="Calibri"/>
                          <a:cs typeface="Arial"/>
                        </a:rPr>
                        <a:t>-3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ar-DZ" sz="1050" baseline="0" dirty="0" smtClean="0"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ar-DZ" sz="1050" baseline="0" dirty="0" smtClean="0"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fr-FR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DZ" sz="1200" b="0" dirty="0">
                          <a:latin typeface="Times New Roman"/>
                          <a:ea typeface="Times New Roman"/>
                          <a:cs typeface="Arial"/>
                        </a:rPr>
                        <a:t>فكر،زاوج، شارك</a:t>
                      </a:r>
                      <a:r>
                        <a:rPr lang="fr-FR" sz="1200" b="0" dirty="0">
                          <a:latin typeface="Times New Roman"/>
                          <a:ea typeface="Times New Roman"/>
                          <a:cs typeface="Arial"/>
                        </a:rPr>
                        <a:t> TPS </a:t>
                      </a: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DZ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عمل فردي</a:t>
                      </a:r>
                      <a:endParaRPr lang="fr-FR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DZ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الصحن </a:t>
                      </a:r>
                      <a:r>
                        <a:rPr lang="ar-DZ" sz="1200" b="0" dirty="0">
                          <a:latin typeface="Times New Roman"/>
                          <a:ea typeface="Times New Roman"/>
                          <a:cs typeface="Arial"/>
                        </a:rPr>
                        <a:t>الدوار</a:t>
                      </a:r>
                      <a:endParaRPr lang="fr-FR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DZ" sz="1200" b="0" dirty="0" err="1" smtClean="0">
                          <a:latin typeface="Times New Roman"/>
                          <a:ea typeface="Times New Roman"/>
                          <a:cs typeface="Arial"/>
                        </a:rPr>
                        <a:t>الإتجاهات</a:t>
                      </a:r>
                      <a:r>
                        <a:rPr lang="ar-DZ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 الأربعة</a:t>
                      </a: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DZ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معرض التجوال</a:t>
                      </a:r>
                      <a:endParaRPr lang="fr-FR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200" b="0" dirty="0" err="1" smtClean="0">
                          <a:latin typeface="Calibri"/>
                          <a:ea typeface="Calibri"/>
                          <a:cs typeface="Arial"/>
                        </a:rPr>
                        <a:t>من1</a:t>
                      </a:r>
                      <a:r>
                        <a:rPr lang="ar-DZ" sz="1200" b="0" baseline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ar-DZ" sz="1200" b="0" baseline="0" dirty="0" err="1" smtClean="0">
                          <a:latin typeface="Calibri"/>
                          <a:ea typeface="Calibri"/>
                          <a:cs typeface="Arial"/>
                        </a:rPr>
                        <a:t>إلى28</a:t>
                      </a:r>
                      <a:endParaRPr lang="fr-FR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0" dirty="0" smtClean="0">
                          <a:solidFill>
                            <a:srgbClr val="002060"/>
                          </a:solidFill>
                          <a:effectLst/>
                          <a:latin typeface="Traditional Arabic" pitchFamily="18" charset="-78"/>
                          <a:ea typeface="Calibri" panose="020F0502020204030204" pitchFamily="34" charset="0"/>
                          <a:cs typeface="Traditional Arabic" pitchFamily="18" charset="-78"/>
                        </a:rPr>
                        <a:t>2سا</a:t>
                      </a:r>
                      <a:endParaRPr lang="fr-FR" sz="1200" b="0" dirty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0" dirty="0" err="1" smtClean="0">
                          <a:solidFill>
                            <a:srgbClr val="002060"/>
                          </a:solidFill>
                          <a:effectLst/>
                          <a:latin typeface="Traditional Arabic" pitchFamily="18" charset="-78"/>
                          <a:ea typeface="Calibri" panose="020F0502020204030204" pitchFamily="34" charset="0"/>
                          <a:cs typeface="Traditional Arabic" pitchFamily="18" charset="-78"/>
                        </a:rPr>
                        <a:t>من1</a:t>
                      </a:r>
                      <a:endParaRPr lang="ar-DZ" sz="1200" b="0" dirty="0" smtClean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0" dirty="0" err="1" smtClean="0">
                          <a:solidFill>
                            <a:srgbClr val="002060"/>
                          </a:solidFill>
                          <a:effectLst/>
                          <a:latin typeface="Traditional Arabic" pitchFamily="18" charset="-78"/>
                          <a:ea typeface="Calibri" panose="020F0502020204030204" pitchFamily="34" charset="0"/>
                          <a:cs typeface="Traditional Arabic" pitchFamily="18" charset="-78"/>
                        </a:rPr>
                        <a:t>إلى7</a:t>
                      </a:r>
                      <a:endParaRPr lang="ar-DZ" sz="1200" b="0" dirty="0" smtClean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 smtClean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1200" b="0" dirty="0" smtClean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0" dirty="0" smtClean="0"/>
                        <a:t>يتعرف المتكون على اللجان الإدارية المختلفة و على الأخطاء</a:t>
                      </a:r>
                      <a:r>
                        <a:rPr lang="ar-DZ" sz="1200" b="0" baseline="0" dirty="0" smtClean="0"/>
                        <a:t> المهنية و الإجراءات التأديبية</a:t>
                      </a:r>
                      <a:endParaRPr lang="fr-FR" sz="1200" b="0" dirty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DZ" sz="1200" b="0" kern="0" dirty="0" smtClean="0">
                          <a:solidFill>
                            <a:srgbClr val="000000"/>
                          </a:solidFill>
                          <a:latin typeface="Arabic Typesetting" pitchFamily="66" charset="-78"/>
                          <a:sym typeface="Calibri"/>
                        </a:rPr>
                        <a:t>يذكر المتكون الوضعيات القانونية التي يمكن للموظّف أن يكون عليها.</a:t>
                      </a:r>
                      <a:endParaRPr lang="ar-DZ" sz="1200" b="0" dirty="0" smtClean="0"/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0" u="none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تغذية </a:t>
                      </a:r>
                      <a:r>
                        <a:rPr lang="ar-DZ" sz="1200" b="0" u="none" dirty="0" smtClean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راجعة</a:t>
                      </a: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الحصة الأولى</a:t>
                      </a:r>
                      <a:endParaRPr lang="fr-FR" sz="1400" b="1" dirty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vert="vert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7771639"/>
                  </a:ext>
                </a:extLst>
              </a:tr>
              <a:tr h="45443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FontTx/>
                        <a:buNone/>
                      </a:pPr>
                      <a:r>
                        <a:rPr lang="ar-DZ" sz="1200" b="0" dirty="0" smtClean="0"/>
                        <a:t>اللجان المتساوية الأعضاء(تعريفها- تشكيلها-اختصاصها</a:t>
                      </a:r>
                      <a:r>
                        <a:rPr lang="ar-DZ" sz="1200" b="0" dirty="0" err="1" smtClean="0"/>
                        <a:t>)</a:t>
                      </a:r>
                      <a:endParaRPr lang="ar-DZ" sz="1200" b="0" dirty="0" smtClean="0"/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DZ" sz="1200" b="0" u="none" dirty="0" smtClean="0">
                        <a:effectLst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0" u="none" dirty="0" smtClean="0">
                          <a:effectLst/>
                        </a:rPr>
                        <a:t>اللجان الإدارية المختلفة</a:t>
                      </a: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57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0" u="none" dirty="0" err="1" smtClean="0"/>
                        <a:t>تعريفها </a:t>
                      </a:r>
                      <a:r>
                        <a:rPr lang="ar-DZ" sz="1200" b="0" u="none" dirty="0" smtClean="0"/>
                        <a:t>– </a:t>
                      </a:r>
                      <a:r>
                        <a:rPr lang="ar-DZ" sz="1200" b="0" u="none" dirty="0" err="1" smtClean="0"/>
                        <a:t>درجتها </a:t>
                      </a:r>
                      <a:r>
                        <a:rPr lang="ar-DZ" sz="1200" b="0" u="none" dirty="0" smtClean="0"/>
                        <a:t>– الإجراءات التأديبية</a:t>
                      </a:r>
                      <a:r>
                        <a:rPr lang="ar-DZ" sz="1200" b="0" u="none" dirty="0" err="1" smtClean="0"/>
                        <a:t>)</a:t>
                      </a:r>
                      <a:endParaRPr lang="ar-DZ" sz="1200" b="0" u="none" baseline="0" dirty="0" smtClean="0"/>
                    </a:p>
                    <a:p>
                      <a:pPr algn="r" rtl="1">
                        <a:buFontTx/>
                        <a:buNone/>
                      </a:pPr>
                      <a:endParaRPr lang="ar-DZ" sz="1200" b="0" dirty="0" smtClean="0"/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0" u="none" dirty="0" smtClean="0">
                          <a:effectLst/>
                        </a:rPr>
                        <a:t>الأخطاء المهنية و الإجراءات التأديبية</a:t>
                      </a:r>
                      <a:r>
                        <a:rPr lang="ar-DZ" sz="1200" b="0" u="none" baseline="0" dirty="0" smtClean="0">
                          <a:effectLst/>
                        </a:rPr>
                        <a:t> </a:t>
                      </a:r>
                      <a:endParaRPr lang="ar-DZ" sz="1200" b="0" u="none" dirty="0" smtClean="0">
                        <a:effectLst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29202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050" dirty="0" smtClean="0">
                          <a:latin typeface="Calibri"/>
                          <a:ea typeface="Calibri"/>
                          <a:cs typeface="Arial"/>
                        </a:rPr>
                        <a:t>-6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050" dirty="0" smtClean="0">
                          <a:latin typeface="Calibri"/>
                          <a:ea typeface="Calibri"/>
                          <a:cs typeface="Arial"/>
                        </a:rPr>
                        <a:t>-7</a:t>
                      </a:r>
                    </a:p>
                  </a:txBody>
                  <a:tcPr marL="51435" marR="5143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ar-DZ" sz="1200" b="0" dirty="0" smtClean="0">
                          <a:latin typeface="Times New Roman"/>
                          <a:ea typeface="Times New Roman"/>
                          <a:cs typeface="+mn-cs"/>
                        </a:rPr>
                        <a:t>فكر،زاوج، شارك</a:t>
                      </a:r>
                      <a:r>
                        <a:rPr lang="fr-FR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 TPS </a:t>
                      </a: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DZ" sz="1200" b="0" dirty="0" err="1" smtClean="0">
                          <a:latin typeface="Times New Roman"/>
                          <a:ea typeface="Times New Roman"/>
                          <a:cs typeface="Arial"/>
                        </a:rPr>
                        <a:t>جيغسو</a:t>
                      </a:r>
                      <a:endParaRPr lang="ar-DZ" sz="1200" b="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marR="0" lvl="0" indent="-34290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ar-DZ" sz="1200" b="0" dirty="0" smtClean="0">
                          <a:latin typeface="Times New Roman"/>
                          <a:ea typeface="Times New Roman"/>
                          <a:cs typeface="+mn-cs"/>
                        </a:rPr>
                        <a:t>الصحن الدوار</a:t>
                      </a:r>
                      <a:endParaRPr lang="fr-FR" sz="1200" b="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DZ" sz="1200" b="0" dirty="0" err="1" smtClean="0">
                          <a:latin typeface="Times New Roman"/>
                          <a:ea typeface="Times New Roman"/>
                          <a:cs typeface="Arial"/>
                        </a:rPr>
                        <a:t>الباوب</a:t>
                      </a:r>
                      <a:r>
                        <a:rPr lang="ar-DZ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 كورن</a:t>
                      </a:r>
                      <a:endParaRPr lang="fr-FR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200" b="0" dirty="0" err="1" smtClean="0">
                          <a:latin typeface="+mn-lt"/>
                          <a:ea typeface="Calibri"/>
                          <a:cs typeface="+mn-cs"/>
                        </a:rPr>
                        <a:t>من29</a:t>
                      </a:r>
                      <a:r>
                        <a:rPr lang="ar-DZ" sz="1200" b="0" baseline="0" dirty="0" smtClean="0"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r>
                        <a:rPr lang="ar-DZ" sz="1200" b="0" baseline="0" dirty="0" err="1" smtClean="0">
                          <a:latin typeface="+mn-lt"/>
                          <a:ea typeface="Calibri"/>
                          <a:cs typeface="+mn-cs"/>
                        </a:rPr>
                        <a:t>إلى37</a:t>
                      </a:r>
                      <a:endParaRPr lang="fr-FR" sz="1200" b="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1435" marR="5143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0" dirty="0" err="1" smtClean="0">
                          <a:solidFill>
                            <a:srgbClr val="002060"/>
                          </a:solidFill>
                          <a:effectLst/>
                          <a:latin typeface="Traditional Arabic" pitchFamily="18" charset="-78"/>
                          <a:ea typeface="Calibri" panose="020F0502020204030204" pitchFamily="34" charset="0"/>
                          <a:cs typeface="Traditional Arabic" pitchFamily="18" charset="-78"/>
                        </a:rPr>
                        <a:t>2سا</a:t>
                      </a:r>
                      <a:endParaRPr lang="fr-FR" sz="1200" b="0" dirty="0" smtClean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0" dirty="0" err="1" smtClean="0">
                          <a:solidFill>
                            <a:srgbClr val="002060"/>
                          </a:solidFill>
                          <a:effectLst/>
                          <a:latin typeface="Traditional Arabic" pitchFamily="18" charset="-78"/>
                          <a:ea typeface="Calibri" panose="020F0502020204030204" pitchFamily="34" charset="0"/>
                          <a:cs typeface="Traditional Arabic" pitchFamily="18" charset="-78"/>
                        </a:rPr>
                        <a:t>من8</a:t>
                      </a:r>
                      <a:endParaRPr lang="ar-DZ" sz="1200" b="0" dirty="0" smtClean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0" dirty="0" err="1" smtClean="0">
                          <a:solidFill>
                            <a:srgbClr val="002060"/>
                          </a:solidFill>
                          <a:effectLst/>
                          <a:latin typeface="Traditional Arabic" pitchFamily="18" charset="-78"/>
                          <a:ea typeface="Calibri" panose="020F0502020204030204" pitchFamily="34" charset="0"/>
                          <a:cs typeface="Traditional Arabic" pitchFamily="18" charset="-78"/>
                        </a:rPr>
                        <a:t>إلى10</a:t>
                      </a:r>
                      <a:endParaRPr lang="fr-FR" sz="1200" b="0" dirty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0" dirty="0" smtClean="0">
                          <a:effectLst/>
                          <a:latin typeface="Traditional Arabic" pitchFamily="18" charset="-78"/>
                          <a:ea typeface="Calibri" panose="020F0502020204030204" pitchFamily="34" charset="0"/>
                          <a:cs typeface="Traditional Arabic" pitchFamily="18" charset="-78"/>
                        </a:rPr>
                        <a:t>يتعرف المتكون على المجالس و العطل و الغيابات</a:t>
                      </a:r>
                      <a:endParaRPr lang="fr-FR" sz="1200" b="0" dirty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buFontTx/>
                        <a:buChar char="-"/>
                      </a:pP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مجالس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المعلمين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مجلس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التنسيق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مجلس التأديب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ar-DZ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2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المجالس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0" u="none" dirty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dirty="0" smtClean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الحصة الثانية</a:t>
                      </a:r>
                      <a:endParaRPr lang="fr-FR" sz="1400" b="1" dirty="0" smtClean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288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FontTx/>
                        <a:buChar char="-"/>
                      </a:pP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تعريفها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أنواعها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إجراءاتها )</a:t>
                      </a:r>
                      <a:endParaRPr lang="ar-DZ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العطل و الغيابات </a:t>
                      </a: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050" dirty="0" smtClean="0">
                          <a:latin typeface="Calibri"/>
                          <a:ea typeface="Calibri"/>
                          <a:cs typeface="Arial"/>
                        </a:rPr>
                        <a:t>-8</a:t>
                      </a:r>
                      <a:endParaRPr lang="fr-FR" sz="1050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DZ" sz="1200" b="0" dirty="0" err="1" smtClean="0">
                          <a:latin typeface="Times New Roman"/>
                          <a:ea typeface="Times New Roman"/>
                          <a:cs typeface="Arial"/>
                        </a:rPr>
                        <a:t>جيغسو</a:t>
                      </a:r>
                      <a:endParaRPr lang="fr-FR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TPS</a:t>
                      </a:r>
                      <a:endParaRPr lang="fr-FR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DZ" sz="1200" b="0" dirty="0">
                          <a:latin typeface="Times New Roman"/>
                          <a:ea typeface="Times New Roman"/>
                          <a:cs typeface="Arial"/>
                        </a:rPr>
                        <a:t>معرض التجوال</a:t>
                      </a:r>
                      <a:endParaRPr lang="fr-FR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200" b="0" dirty="0" err="1" smtClean="0">
                          <a:latin typeface="Calibri"/>
                          <a:ea typeface="Calibri"/>
                          <a:cs typeface="Arial"/>
                        </a:rPr>
                        <a:t>من38</a:t>
                      </a:r>
                      <a:r>
                        <a:rPr lang="ar-DZ" sz="1200" b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fr-FR" sz="1200" b="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200" b="0" dirty="0" err="1" smtClean="0">
                          <a:latin typeface="Calibri"/>
                          <a:ea typeface="Calibri"/>
                          <a:cs typeface="Arial"/>
                        </a:rPr>
                        <a:t>إلى47</a:t>
                      </a:r>
                      <a:r>
                        <a:rPr lang="ar-DZ" sz="1200" b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fr-FR" sz="12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0" dirty="0" smtClean="0">
                          <a:solidFill>
                            <a:srgbClr val="002060"/>
                          </a:solidFill>
                          <a:effectLst/>
                          <a:latin typeface="Traditional Arabic" pitchFamily="18" charset="-78"/>
                          <a:ea typeface="Calibri" panose="020F0502020204030204" pitchFamily="34" charset="0"/>
                          <a:cs typeface="Traditional Arabic" pitchFamily="18" charset="-78"/>
                        </a:rPr>
                        <a:t>2سا</a:t>
                      </a:r>
                      <a:endParaRPr lang="fr-FR" sz="1200" b="0" dirty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0" dirty="0" err="1" smtClean="0">
                          <a:solidFill>
                            <a:srgbClr val="002060"/>
                          </a:solidFill>
                          <a:effectLst/>
                          <a:latin typeface="Traditional Arabic" pitchFamily="18" charset="-78"/>
                          <a:ea typeface="Calibri" panose="020F0502020204030204" pitchFamily="34" charset="0"/>
                          <a:cs typeface="Traditional Arabic" pitchFamily="18" charset="-78"/>
                        </a:rPr>
                        <a:t>من11</a:t>
                      </a:r>
                      <a:endParaRPr lang="ar-DZ" sz="1200" b="0" dirty="0" smtClean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0" dirty="0" err="1" smtClean="0">
                          <a:solidFill>
                            <a:srgbClr val="002060"/>
                          </a:solidFill>
                          <a:effectLst/>
                          <a:latin typeface="Traditional Arabic" pitchFamily="18" charset="-78"/>
                          <a:ea typeface="Calibri" panose="020F0502020204030204" pitchFamily="34" charset="0"/>
                          <a:cs typeface="Traditional Arabic" pitchFamily="18" charset="-78"/>
                        </a:rPr>
                        <a:t>إلى14</a:t>
                      </a:r>
                      <a:endParaRPr lang="ar-DZ" sz="1200" b="0" dirty="0" smtClean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0" dirty="0" smtClean="0">
                          <a:solidFill>
                            <a:schemeClr val="tx1"/>
                          </a:solidFill>
                          <a:latin typeface="Traditional Arabic" pitchFamily="18" charset="-78"/>
                          <a:cs typeface="Traditional Arabic" pitchFamily="18" charset="-78"/>
                        </a:rPr>
                        <a:t>يتعرف المتكون على </a:t>
                      </a:r>
                      <a:r>
                        <a:rPr lang="ar-DZ" sz="12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التأمينات </a:t>
                      </a:r>
                      <a:r>
                        <a:rPr lang="ar-DZ" sz="1200" b="0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الإجتماعية</a:t>
                      </a:r>
                      <a:r>
                        <a:rPr lang="ar-DZ" sz="12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و حوادث العمل 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0" dirty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الضمان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الاجتماعي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العطل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المرضية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عطلة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الأمومة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التأمين على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العجز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التأمين على الوفاة- حوادث</a:t>
                      </a:r>
                      <a:r>
                        <a:rPr lang="ar-DZ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DZ" sz="1200" b="0" baseline="0" dirty="0" err="1" smtClean="0">
                          <a:solidFill>
                            <a:schemeClr val="tx1"/>
                          </a:solidFill>
                        </a:rPr>
                        <a:t>العمل </a:t>
                      </a:r>
                      <a:r>
                        <a:rPr lang="ar-DZ" sz="1200" b="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ar-DZ" sz="1200" b="0" baseline="0" dirty="0" err="1" smtClean="0">
                          <a:solidFill>
                            <a:schemeClr val="tx1"/>
                          </a:solidFill>
                        </a:rPr>
                        <a:t>الحوداث</a:t>
                      </a:r>
                      <a:r>
                        <a:rPr lang="ar-DZ" sz="1200" b="0" baseline="0" dirty="0" smtClean="0">
                          <a:solidFill>
                            <a:schemeClr val="tx1"/>
                          </a:solidFill>
                        </a:rPr>
                        <a:t> المدرسية</a:t>
                      </a:r>
                      <a:r>
                        <a:rPr lang="ar-DZ" sz="1200" b="0" baseline="0" dirty="0" err="1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ar-DZ" sz="1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التأمينات </a:t>
                      </a:r>
                      <a:r>
                        <a:rPr lang="ar-DZ" sz="1200" b="0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الإجتماعية</a:t>
                      </a:r>
                      <a:r>
                        <a:rPr lang="ar-DZ" sz="12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 و حوادث العمل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DZ" sz="1200" b="0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435" marR="5143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400" b="1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الحصة </a:t>
                      </a:r>
                      <a:r>
                        <a:rPr lang="ar-DZ" sz="1400" b="1" dirty="0" smtClean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الثالثة</a:t>
                      </a:r>
                      <a:endParaRPr lang="fr-FR" sz="1400" b="1" dirty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vert="vert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9099072"/>
                  </a:ext>
                </a:extLst>
              </a:tr>
              <a:tr h="736219"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050" dirty="0" smtClean="0">
                          <a:latin typeface="Calibri"/>
                          <a:ea typeface="Calibri"/>
                          <a:cs typeface="Arial"/>
                        </a:rPr>
                        <a:t>-9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050" dirty="0" smtClean="0">
                          <a:latin typeface="Calibri"/>
                          <a:ea typeface="Calibri"/>
                          <a:cs typeface="Arial"/>
                        </a:rPr>
                        <a:t>-10</a:t>
                      </a:r>
                      <a:endParaRPr lang="fr-FR" sz="105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DZ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جمع </a:t>
                      </a:r>
                      <a:r>
                        <a:rPr lang="ar-DZ" sz="1200" b="0" dirty="0" err="1" smtClean="0">
                          <a:latin typeface="Times New Roman"/>
                          <a:ea typeface="Times New Roman"/>
                          <a:cs typeface="Arial"/>
                        </a:rPr>
                        <a:t>التصورات .</a:t>
                      </a:r>
                      <a:endParaRPr lang="ar-DZ" sz="1200" b="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DZ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بوب كورن.</a:t>
                      </a: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DZ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الصحن الدوار.</a:t>
                      </a:r>
                    </a:p>
                    <a:p>
                      <a:pPr marL="342900" lvl="0" indent="-342900"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ar-DZ" sz="1200" b="0" dirty="0" err="1" smtClean="0">
                          <a:latin typeface="Times New Roman"/>
                          <a:ea typeface="Times New Roman"/>
                          <a:cs typeface="Arial"/>
                        </a:rPr>
                        <a:t>الإتجاهات</a:t>
                      </a:r>
                      <a:r>
                        <a:rPr lang="ar-DZ" sz="1200" b="0" dirty="0" smtClean="0">
                          <a:latin typeface="Times New Roman"/>
                          <a:ea typeface="Times New Roman"/>
                          <a:cs typeface="Arial"/>
                        </a:rPr>
                        <a:t> الأربعة </a:t>
                      </a:r>
                      <a:endParaRPr lang="fr-FR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51435" marR="5143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200" b="0" dirty="0" err="1" smtClean="0">
                          <a:latin typeface="+mn-lt"/>
                          <a:ea typeface="Calibri"/>
                          <a:cs typeface="+mn-cs"/>
                        </a:rPr>
                        <a:t>من48</a:t>
                      </a:r>
                      <a:endParaRPr lang="fr-FR" sz="1200" b="0" dirty="0" smtClean="0">
                        <a:latin typeface="+mn-lt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DZ" sz="1200" b="0" smtClean="0">
                          <a:latin typeface="+mn-lt"/>
                          <a:ea typeface="Calibri"/>
                          <a:cs typeface="+mn-cs"/>
                        </a:rPr>
                        <a:t>إلى68</a:t>
                      </a:r>
                      <a:endParaRPr lang="fr-FR" sz="1200" b="0" dirty="0"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1435" marR="5143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0" dirty="0" err="1" smtClean="0">
                          <a:solidFill>
                            <a:srgbClr val="002060"/>
                          </a:solidFill>
                          <a:effectLst/>
                          <a:latin typeface="Traditional Arabic" pitchFamily="18" charset="-78"/>
                          <a:ea typeface="Calibri" panose="020F0502020204030204" pitchFamily="34" charset="0"/>
                          <a:cs typeface="Traditional Arabic" pitchFamily="18" charset="-78"/>
                        </a:rPr>
                        <a:t>2سا</a:t>
                      </a:r>
                      <a:endParaRPr lang="fr-FR" sz="1200" b="0" dirty="0" smtClean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0" dirty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0" dirty="0" err="1" smtClean="0">
                          <a:solidFill>
                            <a:srgbClr val="002060"/>
                          </a:solidFill>
                          <a:effectLst/>
                          <a:latin typeface="Traditional Arabic" pitchFamily="18" charset="-78"/>
                          <a:ea typeface="Calibri" panose="020F0502020204030204" pitchFamily="34" charset="0"/>
                          <a:cs typeface="Traditional Arabic" pitchFamily="18" charset="-78"/>
                        </a:rPr>
                        <a:t>من15</a:t>
                      </a:r>
                      <a:endParaRPr lang="ar-DZ" sz="1200" b="0" dirty="0" smtClean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1200" b="0" dirty="0" err="1" smtClean="0">
                          <a:solidFill>
                            <a:srgbClr val="002060"/>
                          </a:solidFill>
                          <a:effectLst/>
                          <a:latin typeface="Traditional Arabic" pitchFamily="18" charset="-78"/>
                          <a:ea typeface="Calibri" panose="020F0502020204030204" pitchFamily="34" charset="0"/>
                          <a:cs typeface="Traditional Arabic" pitchFamily="18" charset="-78"/>
                        </a:rPr>
                        <a:t>إلى20</a:t>
                      </a:r>
                      <a:endParaRPr lang="fr-FR" sz="1200" b="0" dirty="0">
                        <a:solidFill>
                          <a:srgbClr val="002060"/>
                        </a:solidFill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0" dirty="0" smtClean="0">
                          <a:effectLst/>
                          <a:latin typeface="Traditional Arabic" pitchFamily="18" charset="-78"/>
                          <a:ea typeface="Calibri" panose="020F0502020204030204" pitchFamily="34" charset="0"/>
                          <a:cs typeface="Traditional Arabic" pitchFamily="18" charset="-78"/>
                        </a:rPr>
                        <a:t>يتعرف المتكون على الأعمال المكملة للمدرسة و الثقافة العامة التي يجب أن يتحلى بها</a:t>
                      </a:r>
                      <a:endParaRPr lang="fr-FR" sz="1200" b="0" dirty="0" smtClean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0" dirty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جمعية أولياء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التلاميذ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الاتحادية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الولائية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 للأعمال المكملة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للمدرسة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الجمعية الثقافية و الرياضية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المدرسية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تعاضدية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 عمال التربية و الثقافية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ar-DZ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endParaRPr lang="ar-DZ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الأعمال المكملة للمدرسة </a:t>
                      </a:r>
                    </a:p>
                    <a:p>
                      <a:endParaRPr lang="fr-FR" sz="1200" b="0" dirty="0"/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1" dirty="0" smtClean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الحصة الرابعة</a:t>
                      </a:r>
                      <a:endParaRPr lang="fr-FR" sz="1400" b="1" dirty="0" smtClean="0">
                        <a:effectLst/>
                        <a:latin typeface="Traditional Arabic" pitchFamily="18" charset="-78"/>
                        <a:ea typeface="Calibri" panose="020F0502020204030204" pitchFamily="34" charset="0"/>
                        <a:cs typeface="Traditional Arabic" pitchFamily="18" charset="-78"/>
                      </a:endParaRPr>
                    </a:p>
                  </a:txBody>
                  <a:tcPr marL="51435" marR="51435" marT="0" marB="0" vert="vert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1114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(المهنية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العلمية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الإدارية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التربوية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شخصية الأستاذ داخل و خارج </a:t>
                      </a:r>
                      <a:r>
                        <a:rPr lang="ar-DZ" sz="1200" b="0" dirty="0" err="1" smtClean="0">
                          <a:solidFill>
                            <a:schemeClr val="tx1"/>
                          </a:solidFill>
                        </a:rPr>
                        <a:t>المؤسسة </a:t>
                      </a:r>
                      <a:r>
                        <a:rPr lang="ar-DZ" sz="1200" b="0" dirty="0" smtClean="0">
                          <a:solidFill>
                            <a:schemeClr val="tx1"/>
                          </a:solidFill>
                        </a:rPr>
                        <a:t>– علاقته مع شركاء</a:t>
                      </a:r>
                      <a:r>
                        <a:rPr lang="ar-DZ" sz="1200" b="0" baseline="0" dirty="0" smtClean="0">
                          <a:solidFill>
                            <a:schemeClr val="tx1"/>
                          </a:solidFill>
                        </a:rPr>
                        <a:t> المدرسة</a:t>
                      </a:r>
                      <a:r>
                        <a:rPr lang="ar-DZ" sz="1200" b="0" baseline="0" dirty="0" err="1" smtClean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ar-DZ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endParaRPr lang="ar-DZ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0" u="none" dirty="0" smtClean="0">
                          <a:solidFill>
                            <a:schemeClr val="tx1"/>
                          </a:solidFill>
                          <a:effectLst/>
                        </a:rPr>
                        <a:t>الثقافة</a:t>
                      </a:r>
                      <a:r>
                        <a:rPr lang="ar-DZ" sz="1200" b="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 العامة للأستاذ</a:t>
                      </a:r>
                      <a:endParaRPr lang="ar-DZ" sz="1200" b="0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fr-FR" sz="1200" b="0" dirty="0"/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54B24F78-35B3-4978-A516-16E3A5705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231933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808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60</a:t>
            </a:fld>
            <a:endParaRPr lang="fr-FR"/>
          </a:p>
        </p:txBody>
      </p:sp>
      <p:sp>
        <p:nvSpPr>
          <p:cNvPr id="20" name="Rectangle : coins arrondis 4">
            <a:extLst>
              <a:ext uri="{FF2B5EF4-FFF2-40B4-BE49-F238E27FC236}">
                <a16:creationId xmlns="" xmlns:a16="http://schemas.microsoft.com/office/drawing/2014/main" id="{E8466597-0726-4862-9B51-7C4912F5A3C4}"/>
              </a:ext>
            </a:extLst>
          </p:cNvPr>
          <p:cNvSpPr/>
          <p:nvPr/>
        </p:nvSpPr>
        <p:spPr>
          <a:xfrm>
            <a:off x="6084168" y="214290"/>
            <a:ext cx="2712198" cy="122397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الهيكلة </a:t>
            </a:r>
            <a:r>
              <a:rPr lang="ar-DZ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رقم18</a:t>
            </a:r>
            <a:endParaRPr lang="fr-FR" sz="40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22" name="Rectangle : coins arrondis 4">
            <a:extLst>
              <a:ext uri="{FF2B5EF4-FFF2-40B4-BE49-F238E27FC236}">
                <a16:creationId xmlns="" xmlns:a16="http://schemas.microsoft.com/office/drawing/2014/main" id="{E8466597-0726-4862-9B51-7C4912F5A3C4}"/>
              </a:ext>
            </a:extLst>
          </p:cNvPr>
          <p:cNvSpPr/>
          <p:nvPr/>
        </p:nvSpPr>
        <p:spPr>
          <a:xfrm>
            <a:off x="1763688" y="214290"/>
            <a:ext cx="3744416" cy="128588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2225" algn="ctr" rtl="1" fontAlgn="base">
              <a:spcBef>
                <a:spcPct val="0"/>
              </a:spcBef>
              <a:spcAft>
                <a:spcPct val="0"/>
              </a:spcAft>
              <a:tabLst>
                <a:tab pos="815975" algn="l"/>
              </a:tabLst>
            </a:pPr>
            <a:r>
              <a:rPr lang="ar-SA" sz="28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المقوّمات </a:t>
            </a:r>
            <a:r>
              <a:rPr lang="ar-SA" sz="28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الشخ</a:t>
            </a:r>
            <a:r>
              <a:rPr lang="ar-DZ" sz="28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ص</a:t>
            </a:r>
            <a:r>
              <a:rPr lang="ar-SA" sz="28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يّة</a:t>
            </a:r>
            <a:r>
              <a:rPr lang="ar-SA" sz="28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للنجاح</a:t>
            </a:r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مستطيل: زوايا مستديرة 3"/>
          <p:cNvSpPr/>
          <p:nvPr/>
        </p:nvSpPr>
        <p:spPr>
          <a:xfrm>
            <a:off x="5072066" y="1785926"/>
            <a:ext cx="2928958" cy="6429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defRPr/>
            </a:pPr>
            <a:r>
              <a:rPr lang="ar-SA" sz="2800" dirty="0" smtClean="0">
                <a:solidFill>
                  <a:schemeClr val="tx1"/>
                </a:solidFill>
              </a:rPr>
              <a:t>المستوى العلمي</a:t>
            </a:r>
            <a:endParaRPr lang="ar-S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مستطيل: زوايا مستديرة 3"/>
          <p:cNvSpPr/>
          <p:nvPr/>
        </p:nvSpPr>
        <p:spPr>
          <a:xfrm>
            <a:off x="5072066" y="5500702"/>
            <a:ext cx="2928958" cy="6429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defRPr/>
            </a:pPr>
            <a:r>
              <a:rPr lang="ar-SA" sz="3200" dirty="0" smtClean="0">
                <a:solidFill>
                  <a:schemeClr val="tx1"/>
                </a:solidFill>
              </a:rPr>
              <a:t>قوّة الشخصيّة</a:t>
            </a:r>
            <a:endParaRPr lang="ar-S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مستطيل: زوايا مستديرة 3"/>
          <p:cNvSpPr/>
          <p:nvPr/>
        </p:nvSpPr>
        <p:spPr>
          <a:xfrm>
            <a:off x="5072066" y="4857760"/>
            <a:ext cx="2928958" cy="57150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defRPr/>
            </a:pPr>
            <a:r>
              <a:rPr lang="ar-SA" sz="2800" dirty="0" smtClean="0">
                <a:solidFill>
                  <a:schemeClr val="tx1"/>
                </a:solidFill>
              </a:rPr>
              <a:t>التفاؤل والحماس للعمل</a:t>
            </a:r>
            <a:endParaRPr lang="ar-S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مستطيل: زوايا مستديرة 3"/>
          <p:cNvSpPr/>
          <p:nvPr/>
        </p:nvSpPr>
        <p:spPr>
          <a:xfrm>
            <a:off x="5072066" y="4143380"/>
            <a:ext cx="2928958" cy="6429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defRPr/>
            </a:pPr>
            <a:r>
              <a:rPr lang="ar-SA" sz="2400" dirty="0" smtClean="0">
                <a:solidFill>
                  <a:schemeClr val="tx1"/>
                </a:solidFill>
              </a:rPr>
              <a:t>الاتّزان النفسي والتسامح وعدم الانفعال</a:t>
            </a:r>
            <a:endParaRPr lang="ar-S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مستطيل: زوايا مستديرة 3"/>
          <p:cNvSpPr/>
          <p:nvPr/>
        </p:nvSpPr>
        <p:spPr>
          <a:xfrm>
            <a:off x="5072066" y="3429000"/>
            <a:ext cx="2928958" cy="6429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defRPr/>
            </a:pPr>
            <a:r>
              <a:rPr lang="ar-SA" sz="2800" dirty="0" smtClean="0">
                <a:solidFill>
                  <a:schemeClr val="tx1"/>
                </a:solidFill>
              </a:rPr>
              <a:t>الذكاء وسرعة البديهة</a:t>
            </a:r>
            <a:endParaRPr lang="ar-S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8001024" y="4286256"/>
            <a:ext cx="857256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63" name="Ellipse 62"/>
          <p:cNvSpPr/>
          <p:nvPr/>
        </p:nvSpPr>
        <p:spPr>
          <a:xfrm>
            <a:off x="8001024" y="4929198"/>
            <a:ext cx="857256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64" name="Ellipse 63"/>
          <p:cNvSpPr/>
          <p:nvPr/>
        </p:nvSpPr>
        <p:spPr>
          <a:xfrm>
            <a:off x="8001024" y="5572140"/>
            <a:ext cx="857256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65" name="Ellipse 64"/>
          <p:cNvSpPr/>
          <p:nvPr/>
        </p:nvSpPr>
        <p:spPr>
          <a:xfrm>
            <a:off x="8001024" y="3571876"/>
            <a:ext cx="857256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66" name="Ellipse 65"/>
          <p:cNvSpPr/>
          <p:nvPr/>
        </p:nvSpPr>
        <p:spPr>
          <a:xfrm>
            <a:off x="8001024" y="2786058"/>
            <a:ext cx="857256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67" name="مستطيل: زوايا مستديرة 3"/>
          <p:cNvSpPr/>
          <p:nvPr/>
        </p:nvSpPr>
        <p:spPr>
          <a:xfrm>
            <a:off x="5072066" y="2643182"/>
            <a:ext cx="2928958" cy="6429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defRPr/>
            </a:pPr>
            <a:r>
              <a:rPr lang="ar-SA" sz="2400" dirty="0" smtClean="0">
                <a:solidFill>
                  <a:schemeClr val="tx1"/>
                </a:solidFill>
              </a:rPr>
              <a:t>الثقافة</a:t>
            </a:r>
            <a:r>
              <a:rPr lang="ar-DZ" sz="2400" dirty="0" smtClean="0">
                <a:solidFill>
                  <a:schemeClr val="tx1"/>
                </a:solidFill>
              </a:rPr>
              <a:t> </a:t>
            </a:r>
            <a:r>
              <a:rPr lang="ar-SA" sz="2400" dirty="0" smtClean="0">
                <a:solidFill>
                  <a:schemeClr val="tx1"/>
                </a:solidFill>
              </a:rPr>
              <a:t>العامّة وسعة الاطّلاع</a:t>
            </a:r>
            <a:endParaRPr lang="ar-S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مستطيل: زوايا مستديرة 3"/>
          <p:cNvSpPr/>
          <p:nvPr/>
        </p:nvSpPr>
        <p:spPr>
          <a:xfrm>
            <a:off x="642910" y="1857364"/>
            <a:ext cx="2928958" cy="6429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defRPr/>
            </a:pPr>
            <a:r>
              <a:rPr lang="ar-SA" sz="3200" dirty="0" smtClean="0">
                <a:solidFill>
                  <a:schemeClr val="tx1"/>
                </a:solidFill>
              </a:rPr>
              <a:t>عنايته بمظهره</a:t>
            </a:r>
            <a:endParaRPr lang="ar-S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مستطيل: زوايا مستديرة 3"/>
          <p:cNvSpPr/>
          <p:nvPr/>
        </p:nvSpPr>
        <p:spPr>
          <a:xfrm>
            <a:off x="642910" y="2643182"/>
            <a:ext cx="2928958" cy="6429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defRPr/>
            </a:pPr>
            <a:r>
              <a:rPr lang="ar-SA" sz="2400" dirty="0" smtClean="0">
                <a:solidFill>
                  <a:schemeClr val="tx1"/>
                </a:solidFill>
              </a:rPr>
              <a:t>الإيجابية وروح التعاون مع الآخرين</a:t>
            </a:r>
            <a:r>
              <a:rPr lang="ar-DZ" sz="2400" b="1" dirty="0" smtClean="0">
                <a:solidFill>
                  <a:schemeClr val="tx1"/>
                </a:solidFill>
              </a:rPr>
              <a:t> </a:t>
            </a:r>
            <a:endParaRPr lang="ar-S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مستطيل: زوايا مستديرة 3"/>
          <p:cNvSpPr/>
          <p:nvPr/>
        </p:nvSpPr>
        <p:spPr>
          <a:xfrm>
            <a:off x="642910" y="3429000"/>
            <a:ext cx="2928958" cy="6429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defRPr/>
            </a:pPr>
            <a:r>
              <a:rPr lang="ar-SA" sz="3200" dirty="0" smtClean="0">
                <a:solidFill>
                  <a:schemeClr val="tx1"/>
                </a:solidFill>
              </a:rPr>
              <a:t>استشعاره لرسالته</a:t>
            </a:r>
            <a:endParaRPr lang="ar-S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مستطيل: زوايا مستديرة 3"/>
          <p:cNvSpPr/>
          <p:nvPr/>
        </p:nvSpPr>
        <p:spPr>
          <a:xfrm>
            <a:off x="642910" y="4143380"/>
            <a:ext cx="2928958" cy="6429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defRPr/>
            </a:pPr>
            <a:r>
              <a:rPr lang="ar-SA" sz="2000" dirty="0" err="1" smtClean="0">
                <a:solidFill>
                  <a:schemeClr val="tx1"/>
                </a:solidFill>
              </a:rPr>
              <a:t>الع</a:t>
            </a:r>
            <a:r>
              <a:rPr lang="ar-DZ" sz="2000" dirty="0" smtClean="0">
                <a:solidFill>
                  <a:schemeClr val="tx1"/>
                </a:solidFill>
              </a:rPr>
              <a:t>م</a:t>
            </a:r>
            <a:r>
              <a:rPr lang="ar-SA" sz="2000" dirty="0" smtClean="0">
                <a:solidFill>
                  <a:schemeClr val="tx1"/>
                </a:solidFill>
              </a:rPr>
              <a:t>ل المنظّم والكامل والدقيق</a:t>
            </a:r>
            <a:endParaRPr lang="ar-S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مستطيل: زوايا مستديرة 3"/>
          <p:cNvSpPr/>
          <p:nvPr/>
        </p:nvSpPr>
        <p:spPr>
          <a:xfrm>
            <a:off x="714348" y="4857760"/>
            <a:ext cx="2928958" cy="6429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defRPr/>
            </a:pPr>
            <a:r>
              <a:rPr lang="ar-SA" sz="2400" dirty="0" smtClean="0">
                <a:solidFill>
                  <a:schemeClr val="tx1"/>
                </a:solidFill>
              </a:rPr>
              <a:t>توصيل المعلومات </a:t>
            </a:r>
            <a:r>
              <a:rPr lang="ar-SA" sz="2400" dirty="0" err="1" smtClean="0">
                <a:solidFill>
                  <a:schemeClr val="tx1"/>
                </a:solidFill>
              </a:rPr>
              <a:t>ل</a:t>
            </a:r>
            <a:r>
              <a:rPr lang="ar-DZ" sz="2400" dirty="0" smtClean="0">
                <a:solidFill>
                  <a:schemeClr val="tx1"/>
                </a:solidFill>
              </a:rPr>
              <a:t>متعلمي</a:t>
            </a:r>
            <a:r>
              <a:rPr lang="ar-SA" sz="2400" dirty="0" smtClean="0">
                <a:solidFill>
                  <a:schemeClr val="tx1"/>
                </a:solidFill>
              </a:rPr>
              <a:t>ه</a:t>
            </a:r>
            <a:endParaRPr lang="ar-S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مستطيل: زوايا مستديرة 3"/>
          <p:cNvSpPr/>
          <p:nvPr/>
        </p:nvSpPr>
        <p:spPr>
          <a:xfrm>
            <a:off x="714348" y="5643578"/>
            <a:ext cx="2928958" cy="6429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defRPr/>
            </a:pPr>
            <a:r>
              <a:rPr lang="ar-SA" sz="2400" dirty="0" smtClean="0">
                <a:solidFill>
                  <a:schemeClr val="tx1"/>
                </a:solidFill>
              </a:rPr>
              <a:t>حماسه وحبه النفع للآخرين</a:t>
            </a:r>
            <a:endParaRPr lang="ar-S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8001024" y="1928802"/>
            <a:ext cx="857256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5" name="Ellipse 74"/>
          <p:cNvSpPr/>
          <p:nvPr/>
        </p:nvSpPr>
        <p:spPr>
          <a:xfrm>
            <a:off x="3571868" y="2000240"/>
            <a:ext cx="857256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76" name="Ellipse 75"/>
          <p:cNvSpPr/>
          <p:nvPr/>
        </p:nvSpPr>
        <p:spPr>
          <a:xfrm>
            <a:off x="3571868" y="2786058"/>
            <a:ext cx="857256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77" name="Ellipse 76"/>
          <p:cNvSpPr/>
          <p:nvPr/>
        </p:nvSpPr>
        <p:spPr>
          <a:xfrm>
            <a:off x="3571868" y="3500438"/>
            <a:ext cx="857256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78" name="Ellipse 77"/>
          <p:cNvSpPr/>
          <p:nvPr/>
        </p:nvSpPr>
        <p:spPr>
          <a:xfrm>
            <a:off x="3571868" y="4286256"/>
            <a:ext cx="857256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10</a:t>
            </a:r>
            <a:endParaRPr lang="fr-FR" dirty="0"/>
          </a:p>
        </p:txBody>
      </p:sp>
      <p:sp>
        <p:nvSpPr>
          <p:cNvPr id="79" name="Ellipse 78"/>
          <p:cNvSpPr/>
          <p:nvPr/>
        </p:nvSpPr>
        <p:spPr>
          <a:xfrm>
            <a:off x="3643306" y="4929198"/>
            <a:ext cx="857256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80" name="Ellipse 79"/>
          <p:cNvSpPr/>
          <p:nvPr/>
        </p:nvSpPr>
        <p:spPr>
          <a:xfrm>
            <a:off x="3643306" y="5715016"/>
            <a:ext cx="857256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12</a:t>
            </a:r>
            <a:endParaRPr lang="fr-FR" dirty="0"/>
          </a:p>
        </p:txBody>
      </p:sp>
      <p:pic>
        <p:nvPicPr>
          <p:cNvPr id="29" name="Image 2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1243948" cy="106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829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pPr algn="r" rtl="1">
              <a:buNone/>
            </a:pPr>
            <a:endParaRPr lang="ar-DZ" sz="4000" b="1" dirty="0" smtClean="0"/>
          </a:p>
          <a:p>
            <a:pPr algn="r" rtl="1">
              <a:buNone/>
            </a:pPr>
            <a:r>
              <a:rPr lang="ar-DZ" sz="4000" b="1" dirty="0" err="1" smtClean="0"/>
              <a:t>الهدف :</a:t>
            </a:r>
            <a:r>
              <a:rPr lang="fr-FR" sz="4000" b="1" dirty="0" smtClean="0"/>
              <a:t> </a:t>
            </a:r>
            <a:r>
              <a:rPr lang="ar-DZ" sz="3600" dirty="0" smtClean="0"/>
              <a:t>يتعرف المتكون على أهمية اللقاء الأول </a:t>
            </a:r>
          </a:p>
          <a:p>
            <a:pPr algn="r" rtl="1">
              <a:buNone/>
            </a:pPr>
            <a:r>
              <a:rPr lang="ar-DZ" sz="3600" dirty="0" smtClean="0"/>
              <a:t>            و دوره في تحديد العلاقة بينه و بين المتعلّمين</a:t>
            </a:r>
            <a:endParaRPr lang="ar-DZ" sz="4000" dirty="0" smtClean="0"/>
          </a:p>
          <a:p>
            <a:pPr algn="r" rtl="1">
              <a:buNone/>
            </a:pPr>
            <a:r>
              <a:rPr lang="ar-DZ" sz="4000" b="1" dirty="0" smtClean="0"/>
              <a:t>التعليمة :</a:t>
            </a:r>
            <a:r>
              <a:rPr lang="ar-DZ" sz="3600" dirty="0" smtClean="0"/>
              <a:t>بعد تعيينك بالمؤسسة ، أسند </a:t>
            </a:r>
            <a:r>
              <a:rPr lang="ar-DZ" sz="3600" dirty="0" err="1" smtClean="0"/>
              <a:t>لك</a:t>
            </a:r>
            <a:r>
              <a:rPr lang="ar-DZ" sz="3600" dirty="0" smtClean="0"/>
              <a:t> قسما، </a:t>
            </a:r>
            <a:r>
              <a:rPr lang="ar-DZ" sz="3600" dirty="0" err="1" smtClean="0"/>
              <a:t>و</a:t>
            </a:r>
            <a:r>
              <a:rPr lang="ar-DZ" sz="3600" dirty="0" smtClean="0"/>
              <a:t> ها أنت تلتقي </a:t>
            </a:r>
          </a:p>
          <a:p>
            <a:pPr algn="r" rtl="1">
              <a:buNone/>
            </a:pPr>
            <a:r>
              <a:rPr lang="ar-DZ" sz="3600" dirty="0" smtClean="0"/>
              <a:t>            </a:t>
            </a:r>
            <a:r>
              <a:rPr lang="ar-DZ" sz="3600" dirty="0" err="1" smtClean="0"/>
              <a:t>بمتعلّميك</a:t>
            </a:r>
            <a:r>
              <a:rPr lang="ar-DZ" sz="3600" dirty="0" smtClean="0"/>
              <a:t> للمرة الأولى. كيف تبرز دورك فيه.</a:t>
            </a:r>
          </a:p>
          <a:p>
            <a:pPr algn="r" rtl="1">
              <a:buNone/>
            </a:pPr>
            <a:r>
              <a:rPr lang="ar-DZ" sz="3600" dirty="0" smtClean="0"/>
              <a:t>   - حدد مجموعة من الإرشادات التي يمكن أن تعتمد عليها </a:t>
            </a:r>
          </a:p>
          <a:p>
            <a:pPr algn="r" rtl="1">
              <a:buNone/>
            </a:pPr>
            <a:r>
              <a:rPr lang="ar-DZ" sz="3600" dirty="0" smtClean="0"/>
              <a:t>     من أجل خلق علاقة إيجابية مع </a:t>
            </a:r>
            <a:r>
              <a:rPr lang="ar-DZ" sz="3600" dirty="0" err="1" smtClean="0"/>
              <a:t>متعلّميك</a:t>
            </a:r>
            <a:r>
              <a:rPr lang="ar-DZ" sz="3600" dirty="0" smtClean="0"/>
              <a:t>.</a:t>
            </a:r>
          </a:p>
          <a:p>
            <a:pPr algn="r" rtl="1">
              <a:buNone/>
            </a:pPr>
            <a:endParaRPr lang="ar-DZ" sz="3600" dirty="0"/>
          </a:p>
          <a:p>
            <a:pPr algn="r" rtl="1">
              <a:buNone/>
            </a:pPr>
            <a:r>
              <a:rPr lang="ar-DZ" sz="3600" b="1" dirty="0" err="1" smtClean="0">
                <a:latin typeface="Arial" pitchFamily="34" charset="0"/>
                <a:cs typeface="Arial" pitchFamily="34" charset="0"/>
              </a:rPr>
              <a:t>الإستراتيجيّة</a:t>
            </a:r>
            <a:r>
              <a:rPr lang="ar-DZ" sz="4000" dirty="0" err="1" smtClean="0">
                <a:latin typeface="Arial" pitchFamily="34" charset="0"/>
                <a:cs typeface="Arial" pitchFamily="34" charset="0"/>
              </a:rPr>
              <a:t> </a:t>
            </a:r>
            <a:r>
              <a:rPr lang="ar-DZ" sz="4000" dirty="0" smtClean="0">
                <a:latin typeface="Arial" pitchFamily="34" charset="0"/>
                <a:cs typeface="Arial" pitchFamily="34" charset="0"/>
              </a:rPr>
              <a:t>:الصحن الدوار.</a:t>
            </a:r>
            <a:endParaRPr lang="ar-DZ" sz="4000" dirty="0" smtClean="0">
              <a:latin typeface="Arial"/>
              <a:cs typeface="Arial"/>
            </a:endParaRPr>
          </a:p>
          <a:p>
            <a:pPr algn="r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4000" dirty="0" smtClean="0">
                <a:latin typeface="Arial" pitchFamily="34" charset="0"/>
                <a:cs typeface="Arial" pitchFamily="34" charset="0"/>
              </a:rPr>
            </a:br>
            <a:endParaRPr lang="fr-FR" sz="4000" dirty="0" smtClean="0"/>
          </a:p>
          <a:p>
            <a:pPr algn="r" rtl="1">
              <a:buNone/>
            </a:pPr>
            <a:endParaRPr lang="ar-DZ" sz="4000" dirty="0" smtClean="0"/>
          </a:p>
          <a:p>
            <a:pPr algn="r" rtl="1">
              <a:buNone/>
            </a:pP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61</a:t>
            </a:fld>
            <a:endParaRPr lang="fr-FR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 descr="http://www.iwalkthrough.org/wp-content/uploads/2013/12/group_meeting_scott_lewis_noun_project.png"/>
          <p:cNvPicPr/>
          <p:nvPr/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3650" cy="149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3347864" y="188640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19</a:t>
            </a:r>
            <a:endParaRPr lang="fr-FR" sz="3200" b="1" dirty="0"/>
          </a:p>
        </p:txBody>
      </p:sp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01208"/>
            <a:ext cx="935665" cy="94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ar-DZ" sz="14400" dirty="0" smtClean="0"/>
              <a:t>  		 </a:t>
            </a:r>
            <a:br>
              <a:rPr lang="ar-DZ" sz="14400" dirty="0" smtClean="0"/>
            </a:br>
            <a:endParaRPr lang="fr-FR" sz="14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8" name="Rectangle : coins arrondis 4">
            <a:extLst>
              <a:ext uri="{FF2B5EF4-FFF2-40B4-BE49-F238E27FC236}">
                <a16:creationId xmlns="" xmlns:a16="http://schemas.microsoft.com/office/drawing/2014/main" id="{E8466597-0726-4862-9B51-7C4912F5A3C4}"/>
              </a:ext>
            </a:extLst>
          </p:cNvPr>
          <p:cNvSpPr/>
          <p:nvPr/>
        </p:nvSpPr>
        <p:spPr>
          <a:xfrm>
            <a:off x="500034" y="1785926"/>
            <a:ext cx="8367770" cy="421484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4000" dirty="0" smtClean="0">
                <a:solidFill>
                  <a:schemeClr val="tx1"/>
                </a:solidFill>
              </a:rPr>
              <a:t>       </a:t>
            </a:r>
            <a:r>
              <a:rPr lang="ar-SA" sz="4000" dirty="0" smtClean="0">
                <a:solidFill>
                  <a:schemeClr val="tx1"/>
                </a:solidFill>
              </a:rPr>
              <a:t>اعلم أنّ لقاءك الأوّل </a:t>
            </a:r>
            <a:r>
              <a:rPr lang="ar-SA" sz="4000" dirty="0" err="1" smtClean="0">
                <a:solidFill>
                  <a:schemeClr val="tx1"/>
                </a:solidFill>
              </a:rPr>
              <a:t>با</a:t>
            </a:r>
            <a:r>
              <a:rPr lang="ar-DZ" sz="4000" dirty="0" smtClean="0">
                <a:solidFill>
                  <a:schemeClr val="tx1"/>
                </a:solidFill>
              </a:rPr>
              <a:t>لمتعلّمين</a:t>
            </a:r>
            <a:r>
              <a:rPr lang="ar-SA" sz="4000" dirty="0" smtClean="0">
                <a:solidFill>
                  <a:schemeClr val="tx1"/>
                </a:solidFill>
              </a:rPr>
              <a:t> له أهميّة قصوى في تشكيل مستقبل العلاقة بينك وبينهم. </a:t>
            </a:r>
            <a:r>
              <a:rPr lang="ar-DZ" sz="4000" dirty="0" smtClean="0">
                <a:solidFill>
                  <a:schemeClr val="tx1"/>
                </a:solidFill>
              </a:rPr>
              <a:t>      </a:t>
            </a:r>
            <a:r>
              <a:rPr lang="ar-SA" sz="4000" dirty="0" smtClean="0">
                <a:solidFill>
                  <a:schemeClr val="tx1"/>
                </a:solidFill>
              </a:rPr>
              <a:t>فكثيرا ما تؤثّر نتيجة هذا اللقاء في نظرة </a:t>
            </a:r>
            <a:r>
              <a:rPr lang="ar-SA" sz="4000" dirty="0" err="1" smtClean="0">
                <a:solidFill>
                  <a:schemeClr val="tx1"/>
                </a:solidFill>
              </a:rPr>
              <a:t>ال</a:t>
            </a:r>
            <a:r>
              <a:rPr lang="ar-DZ" sz="4000" dirty="0" smtClean="0">
                <a:solidFill>
                  <a:schemeClr val="tx1"/>
                </a:solidFill>
              </a:rPr>
              <a:t>متعلّمين </a:t>
            </a:r>
            <a:r>
              <a:rPr lang="ar-SA" sz="4000" dirty="0" smtClean="0">
                <a:solidFill>
                  <a:schemeClr val="tx1"/>
                </a:solidFill>
              </a:rPr>
              <a:t> للمدرّس، بحيث يصبح من الصعب بعد ذلك تغيير أو تصحيح هذه النظرة؛ لذا يجب عليك أن تكون حذرا ، وأن تخطّط بكلّ دقّة </a:t>
            </a:r>
            <a:r>
              <a:rPr lang="ar-DZ" sz="4000" dirty="0" smtClean="0">
                <a:solidFill>
                  <a:schemeClr val="tx1"/>
                </a:solidFill>
              </a:rPr>
              <a:t>   </a:t>
            </a:r>
            <a:r>
              <a:rPr lang="ar-SA" sz="4000" dirty="0" smtClean="0">
                <a:solidFill>
                  <a:schemeClr val="tx1"/>
                </a:solidFill>
              </a:rPr>
              <a:t>وعناية لهذا اللقاء. 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1800" y="548680"/>
            <a:ext cx="381642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dirty="0" smtClean="0"/>
              <a:t>الهيكلة النشاط 19 </a:t>
            </a:r>
            <a:endParaRPr lang="fr-FR" sz="3200" dirty="0"/>
          </a:p>
        </p:txBody>
      </p:sp>
      <p:pic>
        <p:nvPicPr>
          <p:cNvPr id="11" name="Imag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935665" cy="94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2984"/>
            <a:ext cx="8115328" cy="4983179"/>
          </a:xfrm>
        </p:spPr>
        <p:txBody>
          <a:bodyPr>
            <a:normAutofit fontScale="47500" lnSpcReduction="20000"/>
          </a:bodyPr>
          <a:lstStyle/>
          <a:p>
            <a:pPr algn="just" rtl="1">
              <a:buNone/>
            </a:pPr>
            <a:endParaRPr lang="ar-DZ" sz="4000" b="1" dirty="0" smtClean="0"/>
          </a:p>
          <a:p>
            <a:pPr algn="just" rtl="1">
              <a:buNone/>
            </a:pPr>
            <a:r>
              <a:rPr lang="ar-DZ" sz="5100" b="1" dirty="0" err="1" smtClean="0"/>
              <a:t>الهدف </a:t>
            </a:r>
            <a:r>
              <a:rPr lang="ar-DZ" sz="5100" b="1" dirty="0" smtClean="0"/>
              <a:t>:</a:t>
            </a:r>
            <a:r>
              <a:rPr lang="ar-DZ" sz="5100" dirty="0" smtClean="0"/>
              <a:t>يتعرف المتكون على صفات الأستاذ المتميز و ممارسته داخل القسم</a:t>
            </a:r>
            <a:r>
              <a:rPr lang="fr-FR" sz="5100" b="1" dirty="0" smtClean="0"/>
              <a:t> </a:t>
            </a:r>
            <a:r>
              <a:rPr lang="ar-DZ" sz="5800" b="1" dirty="0" err="1" smtClean="0"/>
              <a:t>.</a:t>
            </a:r>
            <a:endParaRPr lang="ar-DZ" sz="5800" b="1" dirty="0" smtClean="0"/>
          </a:p>
          <a:p>
            <a:pPr algn="just" rtl="1">
              <a:buNone/>
            </a:pPr>
            <a:endParaRPr lang="ar-DZ" sz="3600" dirty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r>
              <a:rPr lang="ar-DZ" sz="5900" b="1" dirty="0" err="1" smtClean="0"/>
              <a:t>التعليمة </a:t>
            </a:r>
            <a:r>
              <a:rPr lang="ar-DZ" sz="5900" b="1" dirty="0" smtClean="0"/>
              <a:t>:</a:t>
            </a:r>
            <a:r>
              <a:rPr lang="ar-DZ" sz="5900" dirty="0" smtClean="0"/>
              <a:t>كيف تجعل المتعلمين ينتبهون إليك و يركزون </a:t>
            </a:r>
            <a:r>
              <a:rPr lang="ar-DZ" sz="5900" dirty="0" err="1" smtClean="0"/>
              <a:t>معك ؟</a:t>
            </a:r>
            <a:endParaRPr lang="ar-DZ" sz="5100" dirty="0" smtClean="0"/>
          </a:p>
          <a:p>
            <a:pPr algn="just" rtl="1">
              <a:buNone/>
            </a:pPr>
            <a:endParaRPr lang="ar-DZ" sz="5100" dirty="0" smtClean="0"/>
          </a:p>
          <a:p>
            <a:pPr algn="just" rtl="1">
              <a:buNone/>
            </a:pPr>
            <a:r>
              <a:rPr lang="ar-DZ" sz="5900" dirty="0" smtClean="0"/>
              <a:t>   إليك أربع محاور  لتحديد شخصية المعلّم، اختر </a:t>
            </a:r>
            <a:r>
              <a:rPr lang="ar-DZ" sz="5900" dirty="0" err="1" smtClean="0"/>
              <a:t>واحدا </a:t>
            </a:r>
            <a:r>
              <a:rPr lang="ar-DZ" sz="5900" dirty="0" smtClean="0"/>
              <a:t>(مع </a:t>
            </a:r>
            <a:r>
              <a:rPr lang="ar-DZ" sz="5900" dirty="0" err="1" smtClean="0"/>
              <a:t>التبرير ).</a:t>
            </a:r>
            <a:r>
              <a:rPr lang="ar-DZ" sz="5900" dirty="0" smtClean="0">
                <a:hlinkClick r:id="rId2" action="ppaction://hlinkfile"/>
              </a:rPr>
              <a:t> </a:t>
            </a:r>
            <a:r>
              <a:rPr lang="ar-DZ" sz="5900" dirty="0" smtClean="0">
                <a:hlinkClick r:id="rId3" action="ppaction://hlinkfile"/>
              </a:rPr>
              <a:t>ورقة عمل رقم 20</a:t>
            </a:r>
            <a:r>
              <a:rPr lang="ar-DZ" sz="3400" dirty="0" smtClean="0">
                <a:hlinkClick r:id="rId4" action="ppaction://hlinkfile"/>
              </a:rPr>
              <a:t>.</a:t>
            </a:r>
            <a:endParaRPr lang="ar-DZ" sz="3400" dirty="0" smtClean="0"/>
          </a:p>
          <a:p>
            <a:pPr algn="just" rtl="1">
              <a:buNone/>
            </a:pPr>
            <a:endParaRPr lang="ar-DZ" sz="3400" dirty="0" smtClean="0"/>
          </a:p>
          <a:p>
            <a:pPr algn="just" rtl="1">
              <a:buNone/>
            </a:pPr>
            <a:endParaRPr lang="ar-DZ" sz="3600" dirty="0" smtClean="0"/>
          </a:p>
          <a:p>
            <a:pPr algn="just" rtl="1">
              <a:buNone/>
            </a:pPr>
            <a:r>
              <a:rPr lang="ar-DZ" sz="5900" b="1" dirty="0" smtClean="0">
                <a:latin typeface="Arial" pitchFamily="34" charset="0"/>
                <a:cs typeface="Arial" pitchFamily="34" charset="0"/>
              </a:rPr>
              <a:t>الإستراتيجية</a:t>
            </a:r>
            <a:r>
              <a:rPr lang="ar-DZ" sz="5900" dirty="0" smtClean="0">
                <a:latin typeface="Arial" pitchFamily="34" charset="0"/>
                <a:cs typeface="Arial" pitchFamily="34" charset="0"/>
              </a:rPr>
              <a:t>: الاتجاهات الأربعة.</a:t>
            </a:r>
            <a:r>
              <a:rPr lang="ar-SA" sz="5900" dirty="0" smtClean="0">
                <a:latin typeface="Arial" pitchFamily="34" charset="0"/>
                <a:cs typeface="Arial" pitchFamily="34" charset="0"/>
              </a:rPr>
              <a:t>  </a:t>
            </a:r>
            <a:endParaRPr lang="ar-DZ" sz="5900" dirty="0" smtClean="0">
              <a:latin typeface="Arial" pitchFamily="34" charset="0"/>
              <a:cs typeface="Arial" pitchFamily="34" charset="0"/>
            </a:endParaRPr>
          </a:p>
          <a:p>
            <a:pPr algn="just" rtl="1">
              <a:buNone/>
            </a:pPr>
            <a:endParaRPr lang="ar-DZ" sz="4000" dirty="0">
              <a:latin typeface="Arial" pitchFamily="34" charset="0"/>
              <a:cs typeface="Arial" pitchFamily="34" charset="0"/>
            </a:endParaRPr>
          </a:p>
          <a:p>
            <a:pPr algn="just" rtl="1">
              <a:buNone/>
            </a:pPr>
            <a:r>
              <a:rPr lang="ar-SA" sz="4000" dirty="0" smtClean="0">
                <a:latin typeface="Arial" pitchFamily="34" charset="0"/>
                <a:cs typeface="Arial" pitchFamily="34" charset="0"/>
              </a:rPr>
              <a:t>                                         </a:t>
            </a:r>
            <a:endParaRPr lang="ar-DZ" sz="4000" b="1" dirty="0" smtClean="0">
              <a:latin typeface="Arial"/>
              <a:cs typeface="Arial"/>
            </a:endParaRPr>
          </a:p>
          <a:p>
            <a:pPr algn="just" rtl="1">
              <a:buNone/>
            </a:pPr>
            <a:r>
              <a:rPr lang="ar-DZ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DZ" sz="4000" dirty="0" smtClean="0">
                <a:latin typeface="Arial" pitchFamily="34" charset="0"/>
                <a:cs typeface="Arial" pitchFamily="34" charset="0"/>
              </a:rPr>
            </a:br>
            <a:endParaRPr lang="fr-FR" sz="4000" dirty="0" smtClean="0"/>
          </a:p>
          <a:p>
            <a:pPr algn="just" rtl="1">
              <a:buNone/>
            </a:pPr>
            <a:endParaRPr lang="ar-DZ" sz="4000" dirty="0" smtClean="0"/>
          </a:p>
          <a:p>
            <a:pPr algn="just" rtl="1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275856" y="260648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النشاط 20</a:t>
            </a:r>
            <a:endParaRPr lang="fr-FR" sz="3200" b="1" dirty="0"/>
          </a:p>
        </p:txBody>
      </p:sp>
      <p:pic>
        <p:nvPicPr>
          <p:cNvPr id="11" name="Image 10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0"/>
            <a:ext cx="1905000" cy="1250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5085184"/>
            <a:ext cx="935665" cy="94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828800"/>
            <a:ext cx="3352800" cy="4648198"/>
          </a:xfrm>
        </p:spPr>
        <p:txBody>
          <a:bodyPr/>
          <a:lstStyle/>
          <a:p>
            <a:endParaRPr lang="en-GB" dirty="0">
              <a:latin typeface="Candara" pitchFamily="34" charset="0"/>
            </a:endParaRPr>
          </a:p>
          <a:p>
            <a:endParaRPr lang="en-GB" dirty="0">
              <a:latin typeface="Candara" pitchFamily="34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D1229EC-43FF-4A02-B5E8-90D2D8E835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107504" y="2388840"/>
            <a:ext cx="2590800" cy="3200400"/>
          </a:xfrm>
          <a:prstGeom prst="rightArrow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endParaRPr lang="ar-AE" sz="2000" dirty="0" smtClean="0">
              <a:solidFill>
                <a:prstClr val="white"/>
              </a:solidFill>
              <a:latin typeface="Candar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Y" sz="2000" dirty="0" smtClean="0">
                <a:solidFill>
                  <a:prstClr val="white"/>
                </a:solidFill>
                <a:latin typeface="Candara" pitchFamily="34" charset="0"/>
              </a:rPr>
              <a:t>أكمل نموذج </a:t>
            </a:r>
            <a:r>
              <a:rPr lang="ar-AE" sz="2000" dirty="0" smtClean="0">
                <a:solidFill>
                  <a:prstClr val="white"/>
                </a:solidFill>
                <a:latin typeface="Candara" pitchFamily="34" charset="0"/>
              </a:rPr>
              <a:t>المعرفة المكتسبة والتزم بالتطبيق</a:t>
            </a:r>
            <a:endParaRPr lang="en-GB" sz="2000" dirty="0" smtClean="0">
              <a:solidFill>
                <a:prstClr val="white"/>
              </a:solidFill>
              <a:latin typeface="Candar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AE" sz="2400" dirty="0" smtClean="0">
                <a:solidFill>
                  <a:prstClr val="white"/>
                </a:solidFill>
                <a:latin typeface="Candara" pitchFamily="34" charset="0"/>
              </a:rPr>
              <a:t> </a:t>
            </a:r>
            <a:endParaRPr lang="en-GB" sz="2400" dirty="0">
              <a:solidFill>
                <a:prstClr val="white"/>
              </a:solidFill>
              <a:latin typeface="Candara" pitchFamily="34" charset="0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62750847"/>
              </p:ext>
            </p:extLst>
          </p:nvPr>
        </p:nvGraphicFramePr>
        <p:xfrm>
          <a:off x="2771800" y="2564904"/>
          <a:ext cx="5976663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21"/>
                <a:gridCol w="1992221"/>
                <a:gridCol w="1992221"/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2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ماذا تعلمت؟</a:t>
                      </a:r>
                      <a:endParaRPr lang="ar-DZ" sz="2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2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ما </a:t>
                      </a:r>
                      <a:r>
                        <a:rPr lang="ar-DZ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أود </a:t>
                      </a:r>
                      <a:r>
                        <a:rPr lang="ar-DZ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معرفته؟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DZ" sz="2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ما أعرفه؟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endParaRPr lang="ar-AE" dirty="0" smtClean="0"/>
                    </a:p>
                    <a:p>
                      <a:endParaRPr lang="ar-AE" dirty="0" smtClean="0"/>
                    </a:p>
                    <a:p>
                      <a:endParaRPr lang="ar-AE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95936" y="1772816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DZ" sz="2800" b="1" dirty="0" smtClean="0"/>
              <a:t>أتأمل في معرفتي </a:t>
            </a:r>
            <a:endParaRPr lang="fr-FR" sz="2800" b="1" dirty="0"/>
          </a:p>
        </p:txBody>
      </p:sp>
      <p:pic>
        <p:nvPicPr>
          <p:cNvPr id="15" name="Imag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661248"/>
            <a:ext cx="935665" cy="94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275856" y="620688"/>
            <a:ext cx="302433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4000" b="1" dirty="0" smtClean="0"/>
              <a:t>التقييم النهائي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4877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309" name="Text Box 13"/>
          <p:cNvSpPr txBox="1">
            <a:spLocks noChangeArrowheads="1"/>
          </p:cNvSpPr>
          <p:nvPr/>
        </p:nvSpPr>
        <p:spPr bwMode="auto">
          <a:xfrm>
            <a:off x="200025" y="2246313"/>
            <a:ext cx="87884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/>
          <a:lstStyle/>
          <a:p>
            <a:pPr algn="r" defTabSz="912813" rtl="1" eaLnBrk="0">
              <a:spcAft>
                <a:spcPts val="1800"/>
              </a:spcAft>
            </a:pPr>
            <a:endParaRPr lang="ar-SA" sz="10000" kern="1200">
              <a:latin typeface="Times New Roman" pitchFamily="18" charset="0"/>
              <a:ea typeface="DecoType Thuluth"/>
              <a:cs typeface="DecoType Thuluth"/>
            </a:endParaRPr>
          </a:p>
        </p:txBody>
      </p:sp>
      <p:sp>
        <p:nvSpPr>
          <p:cNvPr id="3078" name="ZoneTexte 24"/>
          <p:cNvSpPr txBox="1">
            <a:spLocks noChangeArrowheads="1"/>
          </p:cNvSpPr>
          <p:nvPr/>
        </p:nvSpPr>
        <p:spPr bwMode="auto">
          <a:xfrm>
            <a:off x="1279525" y="3789363"/>
            <a:ext cx="1285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306" tIns="32653" rIns="65306" bIns="32653">
            <a:spAutoFit/>
          </a:bodyPr>
          <a:lstStyle/>
          <a:p>
            <a:pPr algn="r" defTabSz="914400" rtl="1" hangingPunct="1"/>
            <a:endParaRPr lang="fr-FR" kern="1200">
              <a:solidFill>
                <a:prstClr val="black"/>
              </a:solidFill>
            </a:endParaRPr>
          </a:p>
        </p:txBody>
      </p:sp>
      <p:pic>
        <p:nvPicPr>
          <p:cNvPr id="86018" name="Picture 2" descr="C:\Users\PC\Desktop\محتويات المكتب\صور القيم\1382058736-2461727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68925399"/>
      </p:ext>
    </p:extLst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7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7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71800" y="404664"/>
            <a:ext cx="3312368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dirty="0" smtClean="0"/>
              <a:t>التشريع المدرسي</a:t>
            </a:r>
            <a:endParaRPr lang="fr-FR" sz="3200" b="1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7812360" y="400506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596336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547664" y="39330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1331640" y="41490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5400000">
            <a:off x="3218700" y="1469932"/>
            <a:ext cx="690376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7749838">
            <a:off x="1839116" y="1378971"/>
            <a:ext cx="978408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2383019">
            <a:off x="6207306" y="1332098"/>
            <a:ext cx="978408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4716016" y="1988840"/>
            <a:ext cx="1944216" cy="415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000" dirty="0" smtClean="0"/>
              <a:t>الحصة </a:t>
            </a:r>
            <a:r>
              <a:rPr lang="ar-DZ" sz="2000" dirty="0" err="1" smtClean="0"/>
              <a:t>الثانية </a:t>
            </a:r>
            <a:r>
              <a:rPr lang="ar-DZ" sz="2000" dirty="0" smtClean="0"/>
              <a:t>(</a:t>
            </a:r>
            <a:r>
              <a:rPr lang="ar-DZ" sz="2000" dirty="0" err="1" smtClean="0"/>
              <a:t>2سا)</a:t>
            </a:r>
            <a:endParaRPr lang="fr-FR" sz="2000" dirty="0"/>
          </a:p>
        </p:txBody>
      </p:sp>
      <p:sp>
        <p:nvSpPr>
          <p:cNvPr id="33" name="Rectangle 32"/>
          <p:cNvSpPr/>
          <p:nvPr/>
        </p:nvSpPr>
        <p:spPr>
          <a:xfrm>
            <a:off x="2627784" y="2005608"/>
            <a:ext cx="1944216" cy="415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000" dirty="0" smtClean="0"/>
              <a:t>الحصة الثالثة(</a:t>
            </a:r>
            <a:r>
              <a:rPr lang="ar-DZ" sz="2000" dirty="0" err="1" smtClean="0"/>
              <a:t>2سا)</a:t>
            </a:r>
            <a:endParaRPr lang="fr-FR" sz="2000" dirty="0"/>
          </a:p>
        </p:txBody>
      </p:sp>
      <p:sp>
        <p:nvSpPr>
          <p:cNvPr id="34" name="Rectangle 33"/>
          <p:cNvSpPr/>
          <p:nvPr/>
        </p:nvSpPr>
        <p:spPr>
          <a:xfrm>
            <a:off x="467544" y="1988840"/>
            <a:ext cx="1944216" cy="415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000" dirty="0" smtClean="0"/>
              <a:t>الحصة الرابعة(</a:t>
            </a:r>
            <a:r>
              <a:rPr lang="ar-DZ" sz="2000" dirty="0" err="1" smtClean="0"/>
              <a:t>2سا)</a:t>
            </a:r>
            <a:endParaRPr lang="fr-FR" sz="2000" dirty="0"/>
          </a:p>
        </p:txBody>
      </p:sp>
      <p:sp>
        <p:nvSpPr>
          <p:cNvPr id="35" name="Flèche droite 34"/>
          <p:cNvSpPr/>
          <p:nvPr/>
        </p:nvSpPr>
        <p:spPr>
          <a:xfrm rot="5400000">
            <a:off x="5234924" y="1469932"/>
            <a:ext cx="690376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6804248" y="1988840"/>
            <a:ext cx="1944216" cy="415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2000" dirty="0" smtClean="0"/>
              <a:t>الحصة الأولى(</a:t>
            </a:r>
            <a:r>
              <a:rPr lang="ar-DZ" sz="2000" dirty="0" err="1" smtClean="0"/>
              <a:t>2سا)</a:t>
            </a:r>
            <a:endParaRPr lang="fr-FR" sz="2000" dirty="0"/>
          </a:p>
        </p:txBody>
      </p:sp>
      <p:sp>
        <p:nvSpPr>
          <p:cNvPr id="38" name="Flèche droite 37"/>
          <p:cNvSpPr/>
          <p:nvPr/>
        </p:nvSpPr>
        <p:spPr>
          <a:xfrm rot="5400000">
            <a:off x="5306932" y="2694068"/>
            <a:ext cx="690376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droite 38"/>
          <p:cNvSpPr/>
          <p:nvPr/>
        </p:nvSpPr>
        <p:spPr>
          <a:xfrm rot="5400000">
            <a:off x="3218700" y="2694068"/>
            <a:ext cx="690376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 rot="5400000">
            <a:off x="1202476" y="2694068"/>
            <a:ext cx="690376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droite 40"/>
          <p:cNvSpPr/>
          <p:nvPr/>
        </p:nvSpPr>
        <p:spPr>
          <a:xfrm rot="5400000">
            <a:off x="7395164" y="2694068"/>
            <a:ext cx="690376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539552" y="3356992"/>
            <a:ext cx="1944216" cy="415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defRPr/>
            </a:pPr>
            <a:r>
              <a:rPr lang="ar-DZ" dirty="0" smtClean="0">
                <a:solidFill>
                  <a:schemeClr val="tx1"/>
                </a:solidFill>
              </a:rPr>
              <a:t>الأعمال المكملة للمدرسة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27784" y="3356992"/>
            <a:ext cx="194421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defRPr/>
            </a:pPr>
            <a:r>
              <a:rPr lang="ar-DZ" sz="1600" dirty="0" smtClean="0">
                <a:solidFill>
                  <a:schemeClr val="tx1"/>
                </a:solidFill>
              </a:rPr>
              <a:t>التأمينات الاجتماعية </a:t>
            </a:r>
          </a:p>
          <a:p>
            <a:pPr algn="r" rtl="1">
              <a:defRPr/>
            </a:pPr>
            <a:r>
              <a:rPr lang="ar-DZ" sz="1600" dirty="0" smtClean="0">
                <a:solidFill>
                  <a:schemeClr val="tx1"/>
                </a:solidFill>
              </a:rPr>
              <a:t>و حوادث العمل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88024" y="3356992"/>
            <a:ext cx="1944216" cy="415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DZ" sz="2000" dirty="0" smtClean="0">
                <a:solidFill>
                  <a:schemeClr val="tx1"/>
                </a:solidFill>
              </a:rPr>
              <a:t>المجالس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876256" y="3356992"/>
            <a:ext cx="1944216" cy="415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15000"/>
              </a:lnSpc>
              <a:defRPr/>
            </a:pPr>
            <a:r>
              <a:rPr lang="ar-DZ" sz="2000" dirty="0" smtClean="0"/>
              <a:t>تغذية راجعة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76256" y="4581128"/>
            <a:ext cx="1944216" cy="415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defRPr/>
            </a:pPr>
            <a:r>
              <a:rPr lang="ar-DZ" dirty="0" smtClean="0"/>
              <a:t>اللجان الإدارية المختلفة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76256" y="5733256"/>
            <a:ext cx="2088232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15000"/>
              </a:lnSpc>
              <a:defRPr/>
            </a:pPr>
            <a:r>
              <a:rPr lang="ar-DZ" sz="1600" dirty="0" smtClean="0"/>
              <a:t>الأخطاء المهنية و الإجراءات التأديبية </a:t>
            </a:r>
          </a:p>
        </p:txBody>
      </p:sp>
      <p:cxnSp>
        <p:nvCxnSpPr>
          <p:cNvPr id="52" name="Connecteur droit 51"/>
          <p:cNvCxnSpPr/>
          <p:nvPr/>
        </p:nvCxnSpPr>
        <p:spPr>
          <a:xfrm>
            <a:off x="7884368" y="515719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7668344" y="537321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5868144" y="400506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5652120" y="414908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788024" y="4581128"/>
            <a:ext cx="1944216" cy="415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15000"/>
              </a:lnSpc>
              <a:defRPr/>
            </a:pPr>
            <a:r>
              <a:rPr lang="ar-DZ" sz="2000" dirty="0" smtClean="0">
                <a:solidFill>
                  <a:schemeClr val="tx1"/>
                </a:solidFill>
              </a:rPr>
              <a:t>العطل و الغيابات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39552" y="4509120"/>
            <a:ext cx="1944216" cy="415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defRPr/>
            </a:pPr>
            <a:r>
              <a:rPr lang="ar-DZ" dirty="0" smtClean="0">
                <a:solidFill>
                  <a:schemeClr val="tx1"/>
                </a:solidFill>
              </a:rPr>
              <a:t>الثقافة العامة للأستاذ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6600" dirty="0" smtClean="0"/>
              <a:t>شعار الوحدة</a:t>
            </a:r>
            <a:endParaRPr lang="fr-FR" sz="6600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rtl="1"/>
            <a:endParaRPr lang="en-US" sz="3600" dirty="0" smtClean="0"/>
          </a:p>
          <a:p>
            <a:pPr marL="0" indent="0" algn="just" rtl="1">
              <a:buNone/>
            </a:pPr>
            <a:endParaRPr lang="en-US" sz="2400" dirty="0" smtClean="0"/>
          </a:p>
          <a:p>
            <a:pPr marL="0" indent="0" algn="just" rtl="1">
              <a:buNone/>
            </a:pPr>
            <a:endParaRPr lang="en-US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026" name="Picture 2" descr="C:\Users\user\Desktop\azeddine 1\Nouveau dossier (3)\قيم وسندات\صور\احترام الأحري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00250"/>
            <a:ext cx="6552728" cy="3949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9055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endParaRPr lang="ar-DZ" dirty="0" smtClean="0"/>
          </a:p>
          <a:p>
            <a:pPr>
              <a:buNone/>
            </a:pPr>
            <a:endParaRPr lang="ar-DZ" dirty="0" smtClean="0"/>
          </a:p>
          <a:p>
            <a:pPr>
              <a:buNone/>
            </a:pPr>
            <a:endParaRPr lang="ar-DZ" dirty="0" smtClean="0"/>
          </a:p>
          <a:p>
            <a:pPr algn="ctr">
              <a:buNone/>
            </a:pPr>
            <a:r>
              <a:rPr lang="ar-DZ" sz="7200" dirty="0" smtClean="0"/>
              <a:t>الحصة الأولى</a:t>
            </a:r>
            <a:endParaRPr lang="fr-FR" sz="7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6DC4-5F2F-4011-9615-C6024D8F641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5065</TotalTime>
  <Words>3465</Words>
  <Application>Microsoft Office PowerPoint</Application>
  <PresentationFormat>Affichage à l'écran (4:3)</PresentationFormat>
  <Paragraphs>757</Paragraphs>
  <Slides>65</Slides>
  <Notes>29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Thème Office</vt:lpstr>
      <vt:lpstr>Diapositive 1</vt:lpstr>
      <vt:lpstr>الهدف العام للوحدة</vt:lpstr>
      <vt:lpstr>مخرجات التعلم</vt:lpstr>
      <vt:lpstr>Diapositive 4</vt:lpstr>
      <vt:lpstr> برنامج الوحدة : التشريع المدرسي من السبت 17/03/2018 إلى 27/03/2018 </vt:lpstr>
      <vt:lpstr>Diapositive 6</vt:lpstr>
      <vt:lpstr>Diapositive 7</vt:lpstr>
      <vt:lpstr>شعار الوحدة</vt:lpstr>
      <vt:lpstr>Diapositive 9</vt:lpstr>
      <vt:lpstr>Diapositive 10</vt:lpstr>
      <vt:lpstr>Diapositive 11</vt:lpstr>
      <vt:lpstr>Diapositive 12</vt:lpstr>
      <vt:lpstr>Diapositive 13</vt:lpstr>
      <vt:lpstr>المحور الخامس</vt:lpstr>
      <vt:lpstr>Diapositive 15</vt:lpstr>
      <vt:lpstr>هيكلة النشاط 2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المحور الخامس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المحور الخامس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المحور السادس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المحور السابع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AMINA</dc:creator>
  <cp:lastModifiedBy>AMINA</cp:lastModifiedBy>
  <cp:revision>284</cp:revision>
  <dcterms:created xsi:type="dcterms:W3CDTF">2017-12-13T12:56:59Z</dcterms:created>
  <dcterms:modified xsi:type="dcterms:W3CDTF">2018-02-28T14:35:18Z</dcterms:modified>
</cp:coreProperties>
</file>