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9"/>
  </p:notesMasterIdLst>
  <p:sldIdLst>
    <p:sldId id="588" r:id="rId2"/>
    <p:sldId id="531" r:id="rId3"/>
    <p:sldId id="560" r:id="rId4"/>
    <p:sldId id="574" r:id="rId5"/>
    <p:sldId id="575" r:id="rId6"/>
    <p:sldId id="576" r:id="rId7"/>
    <p:sldId id="577" r:id="rId8"/>
    <p:sldId id="578" r:id="rId9"/>
    <p:sldId id="579" r:id="rId10"/>
    <p:sldId id="580" r:id="rId11"/>
    <p:sldId id="581" r:id="rId12"/>
    <p:sldId id="582" r:id="rId13"/>
    <p:sldId id="583" r:id="rId14"/>
    <p:sldId id="584" r:id="rId15"/>
    <p:sldId id="585" r:id="rId16"/>
    <p:sldId id="586" r:id="rId17"/>
    <p:sldId id="587"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FF99"/>
    <a:srgbClr val="FFFF66"/>
    <a:srgbClr val="FFFF00"/>
    <a:srgbClr val="4BF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نمط ذو سمات 1 - تميي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658" autoAdjust="0"/>
  </p:normalViewPr>
  <p:slideViewPr>
    <p:cSldViewPr>
      <p:cViewPr>
        <p:scale>
          <a:sx n="77" d="100"/>
          <a:sy n="77" d="100"/>
        </p:scale>
        <p:origin x="-13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A129E39-4CA3-44DA-94C6-B52D68135EE7}" type="datetimeFigureOut">
              <a:rPr lang="ar-SA" smtClean="0"/>
              <a:pPr/>
              <a:t>13/02/40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4406672-011D-4D35-BF17-F9B8F50F4547}" type="slidenum">
              <a:rPr lang="ar-SA" smtClean="0"/>
              <a:pPr/>
              <a:t>‹#›</a:t>
            </a:fld>
            <a:endParaRPr lang="ar-SA"/>
          </a:p>
        </p:txBody>
      </p:sp>
    </p:spTree>
    <p:extLst>
      <p:ext uri="{BB962C8B-B14F-4D97-AF65-F5344CB8AC3E}">
        <p14:creationId xmlns:p14="http://schemas.microsoft.com/office/powerpoint/2010/main" val="117574349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13/02/40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13/02/40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13/02/40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13/02/40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13/02/40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13/02/40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13/02/40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76872"/>
            <a:ext cx="9144000" cy="1200329"/>
          </a:xfrm>
          <a:prstGeom prst="rect">
            <a:avLst/>
          </a:prstGeom>
        </p:spPr>
        <p:txBody>
          <a:bodyPr wrap="square">
            <a:spAutoFit/>
          </a:bodyPr>
          <a:lstStyle/>
          <a:p>
            <a:pPr algn="ctr"/>
            <a:r>
              <a:rPr lang="ar-SA" sz="7200" b="1" dirty="0" smtClean="0">
                <a:solidFill>
                  <a:srgbClr val="FF0000"/>
                </a:solidFill>
                <a:ea typeface="+mj-ea"/>
                <a:cs typeface="Times New Roman"/>
              </a:rPr>
              <a:t>نماذج أسئلة</a:t>
            </a:r>
            <a:endParaRPr lang="en-US" sz="7200" dirty="0"/>
          </a:p>
        </p:txBody>
      </p:sp>
    </p:spTree>
    <p:extLst>
      <p:ext uri="{BB962C8B-B14F-4D97-AF65-F5344CB8AC3E}">
        <p14:creationId xmlns:p14="http://schemas.microsoft.com/office/powerpoint/2010/main" val="3727421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71400"/>
            <a:ext cx="8928992" cy="7140416"/>
          </a:xfrm>
          <a:prstGeom prst="rect">
            <a:avLst/>
          </a:prstGeom>
        </p:spPr>
        <p:txBody>
          <a:bodyPr wrap="square">
            <a:spAutoFit/>
          </a:bodyPr>
          <a:lstStyle/>
          <a:p>
            <a:r>
              <a:rPr lang="ar-SA" sz="1600" b="1" dirty="0">
                <a:latin typeface="Times New Roman"/>
                <a:ea typeface="Times New Roman"/>
              </a:rPr>
              <a:t> </a:t>
            </a:r>
            <a:r>
              <a:rPr lang="ar-SA" b="1" dirty="0" smtClean="0">
                <a:latin typeface="Times New Roman"/>
                <a:ea typeface="Times New Roman"/>
              </a:rPr>
              <a:t>1</a:t>
            </a:r>
            <a:r>
              <a:rPr lang="ar-SA" b="1" dirty="0">
                <a:latin typeface="Times New Roman"/>
                <a:ea typeface="Times New Roman"/>
              </a:rPr>
              <a:t>.</a:t>
            </a:r>
            <a:r>
              <a:rPr lang="ar-SA" sz="4400" b="1" dirty="0">
                <a:solidFill>
                  <a:srgbClr val="558ED5"/>
                </a:solidFill>
              </a:rPr>
              <a:t>  </a:t>
            </a:r>
            <a:r>
              <a:rPr lang="ar-SA" b="1" dirty="0"/>
              <a:t>تتمثل المركزية الادارية  في أسلوبين :</a:t>
            </a:r>
            <a:endParaRPr lang="en-US" sz="1600" dirty="0">
              <a:latin typeface="Times New Roman"/>
              <a:ea typeface="Times New Roman"/>
            </a:endParaRPr>
          </a:p>
          <a:p>
            <a:pPr marL="1371600" indent="-1371600"/>
            <a:r>
              <a:rPr lang="ar-SA" dirty="0"/>
              <a:t>    أ. </a:t>
            </a:r>
            <a:r>
              <a:rPr lang="ar-SA" b="1" dirty="0"/>
              <a:t>سلطة التوجيه السابق .</a:t>
            </a:r>
            <a:endParaRPr lang="en-US" sz="1600" dirty="0">
              <a:latin typeface="Times New Roman"/>
              <a:ea typeface="Times New Roman"/>
            </a:endParaRPr>
          </a:p>
          <a:p>
            <a:pPr algn="justLow"/>
            <a:r>
              <a:rPr lang="en-US" b="1" dirty="0">
                <a:latin typeface="Arial"/>
              </a:rPr>
              <a:t> </a:t>
            </a:r>
            <a:r>
              <a:rPr lang="ar-SA" b="1" dirty="0">
                <a:latin typeface="Arial"/>
              </a:rPr>
              <a:t>   ب. سلطة التعقيب اللاحق.</a:t>
            </a:r>
            <a:endParaRPr lang="en-US" sz="1600" dirty="0">
              <a:latin typeface="Times New Roman"/>
              <a:ea typeface="Times New Roman"/>
            </a:endParaRPr>
          </a:p>
          <a:p>
            <a:pPr algn="justLow"/>
            <a:r>
              <a:rPr lang="ar-SA" b="1" dirty="0"/>
              <a:t> </a:t>
            </a:r>
            <a:r>
              <a:rPr lang="ar-SA" b="1" dirty="0">
                <a:solidFill>
                  <a:srgbClr val="000000"/>
                </a:solidFill>
                <a:latin typeface="Times New Roman"/>
                <a:ea typeface="Times New Roman"/>
              </a:rPr>
              <a:t>  </a:t>
            </a:r>
            <a:r>
              <a:rPr lang="ar-SA" b="1" dirty="0">
                <a:solidFill>
                  <a:srgbClr val="FF0000"/>
                </a:solidFill>
                <a:latin typeface="Times New Roman"/>
                <a:ea typeface="Times New Roman"/>
              </a:rPr>
              <a:t>جـ. أ + ب .</a:t>
            </a:r>
            <a:endParaRPr lang="en-US" sz="1600" dirty="0">
              <a:latin typeface="Times New Roman"/>
              <a:ea typeface="Times New Roman"/>
            </a:endParaRPr>
          </a:p>
          <a:p>
            <a:pPr algn="justLow"/>
            <a:r>
              <a:rPr lang="ar-SA" b="1" dirty="0">
                <a:solidFill>
                  <a:srgbClr val="000000"/>
                </a:solidFill>
                <a:latin typeface="Times New Roman"/>
                <a:ea typeface="Times New Roman"/>
              </a:rPr>
              <a:t>    د. </a:t>
            </a:r>
            <a:r>
              <a:rPr lang="ar-SA" b="1" dirty="0">
                <a:latin typeface="Times New Roman"/>
                <a:ea typeface="Times New Roman"/>
              </a:rPr>
              <a:t>جميع الاجابات السابقة صحيحة</a:t>
            </a:r>
            <a:r>
              <a:rPr lang="ar-SA" b="1" dirty="0">
                <a:solidFill>
                  <a:srgbClr val="000000"/>
                </a:solidFill>
                <a:latin typeface="Times New Roman"/>
                <a:ea typeface="Times New Roman"/>
              </a:rPr>
              <a:t>.</a:t>
            </a:r>
            <a:endParaRPr lang="en-US" sz="1600" dirty="0">
              <a:latin typeface="Times New Roman"/>
              <a:ea typeface="Times New Roman"/>
            </a:endParaRPr>
          </a:p>
          <a:p>
            <a:pPr algn="justLow">
              <a:tabLst>
                <a:tab pos="171450" algn="l"/>
              </a:tabLst>
            </a:pPr>
            <a:r>
              <a:rPr lang="ar-SA" b="1" dirty="0">
                <a:latin typeface="Times New Roman"/>
                <a:ea typeface="Times New Roman"/>
              </a:rPr>
              <a:t> </a:t>
            </a:r>
            <a:endParaRPr lang="en-US" sz="1600" dirty="0">
              <a:latin typeface="Times New Roman"/>
              <a:ea typeface="Times New Roman"/>
            </a:endParaRPr>
          </a:p>
          <a:p>
            <a:pPr algn="justLow"/>
            <a:r>
              <a:rPr lang="ar-SA" b="1" dirty="0">
                <a:solidFill>
                  <a:srgbClr val="000000"/>
                </a:solidFill>
                <a:latin typeface="Times New Roman"/>
                <a:ea typeface="Times New Roman"/>
              </a:rPr>
              <a:t>2. </a:t>
            </a:r>
            <a:r>
              <a:rPr lang="ar-SA" b="1" dirty="0">
                <a:latin typeface="Times New Roman"/>
                <a:ea typeface="Times New Roman"/>
              </a:rPr>
              <a:t>تتمثل مزايا السلطة المركزية الادارية فى</a:t>
            </a:r>
            <a:r>
              <a:rPr lang="ar-SA" b="1" dirty="0">
                <a:solidFill>
                  <a:srgbClr val="000000"/>
                </a:solidFill>
                <a:latin typeface="Times New Roman"/>
                <a:ea typeface="Times New Roman"/>
              </a:rPr>
              <a:t>:</a:t>
            </a:r>
            <a:endParaRPr lang="en-US" sz="1600" dirty="0">
              <a:latin typeface="Times New Roman"/>
              <a:ea typeface="Times New Roman"/>
            </a:endParaRPr>
          </a:p>
          <a:p>
            <a:pPr algn="justLow"/>
            <a:r>
              <a:rPr lang="ar-SA" b="1" dirty="0">
                <a:solidFill>
                  <a:srgbClr val="000000"/>
                </a:solidFill>
                <a:latin typeface="Times New Roman"/>
                <a:ea typeface="Times New Roman"/>
              </a:rPr>
              <a:t>    أ.  </a:t>
            </a:r>
            <a:r>
              <a:rPr lang="ar-SA" b="1" dirty="0">
                <a:solidFill>
                  <a:srgbClr val="000000"/>
                </a:solidFill>
                <a:latin typeface="Times New Roman"/>
              </a:rPr>
              <a:t>توحيد نمط الإدارة والإجراءات في الدولة.</a:t>
            </a:r>
            <a:endParaRPr lang="en-US" sz="1600" dirty="0">
              <a:latin typeface="Times New Roman"/>
              <a:ea typeface="Times New Roman"/>
            </a:endParaRPr>
          </a:p>
          <a:p>
            <a:pPr algn="justLow"/>
            <a:r>
              <a:rPr lang="ar-SA" b="1" dirty="0">
                <a:solidFill>
                  <a:srgbClr val="000000"/>
                </a:solidFill>
              </a:rPr>
              <a:t>    ب.  تقوية للوحدة السياسية وتدعيمها للدولة خصوصاً في بداية نشأتها .</a:t>
            </a:r>
            <a:endParaRPr lang="en-US" sz="1600" dirty="0">
              <a:latin typeface="Times New Roman"/>
              <a:ea typeface="Times New Roman"/>
            </a:endParaRPr>
          </a:p>
          <a:p>
            <a:pPr algn="justLow"/>
            <a:r>
              <a:rPr lang="ar-SA" b="1" dirty="0">
                <a:solidFill>
                  <a:srgbClr val="000000"/>
                </a:solidFill>
              </a:rPr>
              <a:t>   جـ. تحقيق الموضوعية في تقديم الخدمات دون النظر للاعتبارات المحلية أو الإقليمية.</a:t>
            </a:r>
            <a:endParaRPr lang="en-US" sz="1600" dirty="0">
              <a:latin typeface="Times New Roman"/>
              <a:ea typeface="Times New Roman"/>
            </a:endParaRPr>
          </a:p>
          <a:p>
            <a:pPr algn="justLow"/>
            <a:r>
              <a:rPr lang="en-US" b="1" dirty="0">
                <a:solidFill>
                  <a:srgbClr val="FF0000"/>
                </a:solidFill>
                <a:latin typeface="Arial"/>
                <a:ea typeface="Times New Roman"/>
              </a:rPr>
              <a:t>    </a:t>
            </a:r>
            <a:r>
              <a:rPr lang="ar-SA" b="1" dirty="0">
                <a:solidFill>
                  <a:srgbClr val="FF0000"/>
                </a:solidFill>
                <a:latin typeface="Arial"/>
                <a:ea typeface="Times New Roman"/>
              </a:rPr>
              <a:t>د- جميع الاجابات السابقة صحيحة</a:t>
            </a:r>
            <a:r>
              <a:rPr lang="ar-SA" b="1" dirty="0">
                <a:solidFill>
                  <a:srgbClr val="000000"/>
                </a:solidFill>
                <a:latin typeface="Times New Roman"/>
                <a:ea typeface="Times New Roman"/>
              </a:rPr>
              <a:t>.</a:t>
            </a:r>
            <a:endParaRPr lang="en-US" sz="1600" dirty="0">
              <a:latin typeface="Times New Roman"/>
              <a:ea typeface="Times New Roman"/>
            </a:endParaRPr>
          </a:p>
          <a:p>
            <a:pPr algn="justLow">
              <a:tabLst>
                <a:tab pos="171450" algn="l"/>
              </a:tabLst>
            </a:pPr>
            <a:r>
              <a:rPr lang="ar-SA" b="1" dirty="0">
                <a:solidFill>
                  <a:srgbClr val="FF0000"/>
                </a:solidFill>
                <a:latin typeface="Times New Roman"/>
                <a:ea typeface="Times New Roman"/>
              </a:rPr>
              <a:t> </a:t>
            </a:r>
            <a:endParaRPr lang="en-US" sz="1600" dirty="0">
              <a:latin typeface="Times New Roman"/>
              <a:ea typeface="Times New Roman"/>
            </a:endParaRPr>
          </a:p>
          <a:p>
            <a:pPr algn="justLow">
              <a:lnSpc>
                <a:spcPct val="150000"/>
              </a:lnSpc>
              <a:tabLst>
                <a:tab pos="171450" algn="l"/>
              </a:tabLst>
            </a:pPr>
            <a:r>
              <a:rPr lang="ar-SA" b="1" dirty="0">
                <a:latin typeface="Times New Roman"/>
                <a:ea typeface="Times New Roman"/>
              </a:rPr>
              <a:t>3. من أنماط السلطة الإدارية اللامركزية على مستوى الدولة :</a:t>
            </a:r>
            <a:endParaRPr lang="en-US" sz="1600" dirty="0">
              <a:latin typeface="Times New Roman"/>
              <a:ea typeface="Times New Roman"/>
            </a:endParaRPr>
          </a:p>
          <a:p>
            <a:pPr algn="justLow">
              <a:tabLst>
                <a:tab pos="171450" algn="l"/>
              </a:tabLst>
            </a:pPr>
            <a:r>
              <a:rPr lang="ar-SA" b="1" dirty="0">
                <a:latin typeface="Times New Roman"/>
                <a:ea typeface="Times New Roman"/>
              </a:rPr>
              <a:t>   أ.  المركزية السياسية.</a:t>
            </a:r>
            <a:endParaRPr lang="en-US" sz="1600" dirty="0">
              <a:latin typeface="Times New Roman"/>
              <a:ea typeface="Times New Roman"/>
            </a:endParaRPr>
          </a:p>
          <a:p>
            <a:pPr algn="justLow">
              <a:tabLst>
                <a:tab pos="171450" algn="l"/>
              </a:tabLst>
            </a:pPr>
            <a:r>
              <a:rPr lang="ar-SA" b="1" dirty="0">
                <a:latin typeface="Times New Roman"/>
                <a:ea typeface="Times New Roman"/>
              </a:rPr>
              <a:t>  ب. المركزية الإدارية.</a:t>
            </a:r>
            <a:endParaRPr lang="en-US" sz="1600" dirty="0">
              <a:latin typeface="Times New Roman"/>
              <a:ea typeface="Times New Roman"/>
            </a:endParaRPr>
          </a:p>
          <a:p>
            <a:pPr algn="justLow">
              <a:tabLst>
                <a:tab pos="171450" algn="l"/>
              </a:tabLst>
            </a:pPr>
            <a:r>
              <a:rPr lang="ar-SA" b="1" dirty="0">
                <a:latin typeface="Times New Roman"/>
                <a:ea typeface="Times New Roman"/>
              </a:rPr>
              <a:t>  </a:t>
            </a:r>
            <a:r>
              <a:rPr lang="ar-SA" b="1" dirty="0">
                <a:solidFill>
                  <a:srgbClr val="FF0000"/>
                </a:solidFill>
                <a:latin typeface="Times New Roman"/>
                <a:ea typeface="Times New Roman"/>
              </a:rPr>
              <a:t>جـ. اللامركزية المرفقية.</a:t>
            </a:r>
            <a:endParaRPr lang="en-US" sz="1600" dirty="0">
              <a:latin typeface="Times New Roman"/>
              <a:ea typeface="Times New Roman"/>
            </a:endParaRPr>
          </a:p>
          <a:p>
            <a:pPr algn="justLow">
              <a:tabLst>
                <a:tab pos="171450" algn="l"/>
              </a:tabLst>
            </a:pPr>
            <a:r>
              <a:rPr lang="ar-SA" b="1" dirty="0">
                <a:solidFill>
                  <a:srgbClr val="000000"/>
                </a:solidFill>
                <a:latin typeface="Times New Roman"/>
                <a:ea typeface="Times New Roman"/>
              </a:rPr>
              <a:t>  د. جميع الإجابات السابقة صحيحة.</a:t>
            </a:r>
            <a:endParaRPr lang="en-US" sz="1600" dirty="0">
              <a:latin typeface="Times New Roman"/>
              <a:ea typeface="Times New Roman"/>
            </a:endParaRPr>
          </a:p>
          <a:p>
            <a:pPr algn="justLow">
              <a:tabLst>
                <a:tab pos="171450" algn="l"/>
              </a:tabLst>
            </a:pPr>
            <a:r>
              <a:rPr lang="ar-SA" b="1" dirty="0">
                <a:solidFill>
                  <a:srgbClr val="FF0000"/>
                </a:solidFill>
                <a:latin typeface="Times New Roman"/>
                <a:ea typeface="Times New Roman"/>
              </a:rPr>
              <a:t> </a:t>
            </a:r>
            <a:endParaRPr lang="en-US" sz="1600" dirty="0">
              <a:latin typeface="Times New Roman"/>
              <a:ea typeface="Times New Roman"/>
            </a:endParaRPr>
          </a:p>
          <a:p>
            <a:pPr algn="justLow"/>
            <a:r>
              <a:rPr lang="ar-SA" b="1" dirty="0">
                <a:solidFill>
                  <a:srgbClr val="000000"/>
                </a:solidFill>
                <a:latin typeface="Times New Roman"/>
                <a:ea typeface="Times New Roman"/>
              </a:rPr>
              <a:t>4. الإدارة المحلية هي نمط من أنماط السلطة الإدارية :</a:t>
            </a:r>
            <a:endParaRPr lang="en-US" sz="1600" dirty="0">
              <a:latin typeface="Times New Roman"/>
              <a:ea typeface="Times New Roman"/>
            </a:endParaRPr>
          </a:p>
          <a:p>
            <a:pPr algn="justLow"/>
            <a:r>
              <a:rPr lang="ar-SA" b="1" dirty="0">
                <a:solidFill>
                  <a:srgbClr val="000000"/>
                </a:solidFill>
                <a:latin typeface="Times New Roman"/>
                <a:ea typeface="Times New Roman"/>
              </a:rPr>
              <a:t>      أ. اللاوزارية. </a:t>
            </a:r>
            <a:endParaRPr lang="en-US" sz="1600" dirty="0">
              <a:latin typeface="Times New Roman"/>
              <a:ea typeface="Times New Roman"/>
            </a:endParaRPr>
          </a:p>
          <a:p>
            <a:pPr algn="justLow"/>
            <a:r>
              <a:rPr lang="ar-SA" b="1" dirty="0">
                <a:solidFill>
                  <a:srgbClr val="000000"/>
                </a:solidFill>
                <a:latin typeface="Times New Roman"/>
                <a:ea typeface="Times New Roman"/>
              </a:rPr>
              <a:t>     ب. اللامركزية. </a:t>
            </a:r>
            <a:endParaRPr lang="en-US" sz="1600" dirty="0">
              <a:latin typeface="Times New Roman"/>
              <a:ea typeface="Times New Roman"/>
            </a:endParaRPr>
          </a:p>
          <a:p>
            <a:pPr algn="justLow"/>
            <a:r>
              <a:rPr lang="ar-SA" b="1" dirty="0">
                <a:solidFill>
                  <a:srgbClr val="000000"/>
                </a:solidFill>
                <a:latin typeface="Times New Roman"/>
                <a:ea typeface="Times New Roman"/>
              </a:rPr>
              <a:t>    جـ.  عدم التركيز الإداري.</a:t>
            </a:r>
            <a:endParaRPr lang="en-US" sz="1600" dirty="0">
              <a:latin typeface="Times New Roman"/>
              <a:ea typeface="Times New Roman"/>
            </a:endParaRPr>
          </a:p>
          <a:p>
            <a:pPr algn="justLow">
              <a:lnSpc>
                <a:spcPct val="150000"/>
              </a:lnSpc>
            </a:pPr>
            <a:r>
              <a:rPr lang="ar-SA" b="1" dirty="0">
                <a:solidFill>
                  <a:srgbClr val="FF0000"/>
                </a:solidFill>
                <a:latin typeface="Times New Roman"/>
                <a:ea typeface="Times New Roman"/>
              </a:rPr>
              <a:t>     د. جميع ماسبق</a:t>
            </a:r>
            <a:r>
              <a:rPr lang="ar-SA" b="1" dirty="0" smtClean="0">
                <a:solidFill>
                  <a:srgbClr val="FF0000"/>
                </a:solidFill>
                <a:latin typeface="Times New Roman"/>
                <a:ea typeface="Times New Roman"/>
              </a:rPr>
              <a:t>.</a:t>
            </a:r>
            <a:endParaRPr lang="en-US" sz="1600" dirty="0">
              <a:latin typeface="Times New Roman"/>
              <a:ea typeface="Times New Roman"/>
            </a:endParaRPr>
          </a:p>
        </p:txBody>
      </p:sp>
    </p:spTree>
    <p:extLst>
      <p:ext uri="{BB962C8B-B14F-4D97-AF65-F5344CB8AC3E}">
        <p14:creationId xmlns:p14="http://schemas.microsoft.com/office/powerpoint/2010/main" val="3674738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79218"/>
            <a:ext cx="8928992" cy="6853158"/>
          </a:xfrm>
          <a:prstGeom prst="rect">
            <a:avLst/>
          </a:prstGeom>
        </p:spPr>
        <p:txBody>
          <a:bodyPr wrap="square">
            <a:spAutoFit/>
          </a:bodyPr>
          <a:lstStyle/>
          <a:p>
            <a:pPr marL="1371600" lvl="0" indent="-1371600" algn="justLow">
              <a:spcBef>
                <a:spcPts val="865"/>
              </a:spcBef>
            </a:pPr>
            <a:r>
              <a:rPr lang="ar-SA" b="1" dirty="0" smtClean="0">
                <a:solidFill>
                  <a:prstClr val="black"/>
                </a:solidFill>
                <a:latin typeface="Times New Roman"/>
                <a:ea typeface="Times New Roman"/>
              </a:rPr>
              <a:t>5 </a:t>
            </a:r>
            <a:r>
              <a:rPr lang="ar-SA" b="1" dirty="0">
                <a:solidFill>
                  <a:prstClr val="black"/>
                </a:solidFill>
                <a:latin typeface="Times New Roman"/>
                <a:ea typeface="Times New Roman"/>
              </a:rPr>
              <a:t>. المبررات الاجتماعية للأخذ بنظام الإدارة المحلية:</a:t>
            </a:r>
            <a:endParaRPr lang="en-US" sz="1600" dirty="0">
              <a:solidFill>
                <a:prstClr val="black"/>
              </a:solidFill>
              <a:latin typeface="Times New Roman"/>
              <a:ea typeface="Times New Roman"/>
            </a:endParaRPr>
          </a:p>
          <a:p>
            <a:pPr lvl="0" algn="justLow">
              <a:tabLst>
                <a:tab pos="171450" algn="l"/>
              </a:tabLst>
            </a:pPr>
            <a:r>
              <a:rPr lang="ar-SA" b="1" dirty="0">
                <a:solidFill>
                  <a:srgbClr val="000000"/>
                </a:solidFill>
              </a:rPr>
              <a:t>  </a:t>
            </a:r>
            <a:r>
              <a:rPr lang="ar-SA" b="1" dirty="0">
                <a:solidFill>
                  <a:srgbClr val="000000"/>
                </a:solidFill>
                <a:latin typeface="Times New Roman"/>
              </a:rPr>
              <a:t>    أ. القضاء على البيروقراطية التي تلازم النظام المركزي.</a:t>
            </a:r>
            <a:endParaRPr lang="en-US" sz="1600" dirty="0">
              <a:solidFill>
                <a:prstClr val="black"/>
              </a:solidFill>
              <a:latin typeface="Times New Roman"/>
              <a:ea typeface="Times New Roman"/>
            </a:endParaRPr>
          </a:p>
          <a:p>
            <a:pPr lvl="0" algn="justLow">
              <a:tabLst>
                <a:tab pos="171450" algn="l"/>
              </a:tabLst>
            </a:pPr>
            <a:r>
              <a:rPr lang="ar-SA" b="1" dirty="0">
                <a:solidFill>
                  <a:srgbClr val="000000"/>
                </a:solidFill>
                <a:latin typeface="Times New Roman"/>
              </a:rPr>
              <a:t>     </a:t>
            </a:r>
            <a:r>
              <a:rPr lang="ar-SA" b="1" dirty="0">
                <a:solidFill>
                  <a:srgbClr val="000000"/>
                </a:solidFill>
              </a:rPr>
              <a:t>ب. مراعاة الظروف المحلية عند تقديم الخدمات.  </a:t>
            </a:r>
            <a:endParaRPr lang="en-US" sz="1600" dirty="0">
              <a:solidFill>
                <a:prstClr val="black"/>
              </a:solidFill>
              <a:latin typeface="Times New Roman"/>
              <a:ea typeface="Times New Roman"/>
            </a:endParaRPr>
          </a:p>
          <a:p>
            <a:pPr lvl="0"/>
            <a:r>
              <a:rPr lang="ar-SA" b="1" dirty="0">
                <a:solidFill>
                  <a:srgbClr val="FF0000"/>
                </a:solidFill>
                <a:latin typeface="Times New Roman"/>
              </a:rPr>
              <a:t>    جـ. تقوية البناء الاجتماعي للدولة عن طريق تحقيق مبدأ المشاركة الاجتماعية بين الأفراد</a:t>
            </a:r>
            <a:r>
              <a:rPr lang="ar-SA" b="1" dirty="0">
                <a:solidFill>
                  <a:srgbClr val="FF0000"/>
                </a:solidFill>
                <a:latin typeface="Times New Roman"/>
                <a:ea typeface="Times New Roman"/>
              </a:rPr>
              <a:t>.</a:t>
            </a:r>
            <a:endParaRPr lang="en-US" sz="1600" dirty="0">
              <a:solidFill>
                <a:prstClr val="black"/>
              </a:solidFill>
              <a:latin typeface="Times New Roman"/>
              <a:ea typeface="Times New Roman"/>
            </a:endParaRPr>
          </a:p>
          <a:p>
            <a:pPr lvl="0"/>
            <a:r>
              <a:rPr lang="ar-SA" b="1" dirty="0">
                <a:solidFill>
                  <a:srgbClr val="FF0000"/>
                </a:solidFill>
                <a:latin typeface="Times New Roman"/>
              </a:rPr>
              <a:t>    </a:t>
            </a:r>
            <a:r>
              <a:rPr lang="ar-SA" b="1" dirty="0">
                <a:solidFill>
                  <a:srgbClr val="000000"/>
                </a:solidFill>
              </a:rPr>
              <a:t> دـ. تعتبر الوحدة المحلية حقل تجارب للتأكد من جدوى تطبيق أساليب إدارية جديدة.</a:t>
            </a:r>
            <a:endParaRPr lang="en-US" sz="1600" dirty="0">
              <a:solidFill>
                <a:prstClr val="black"/>
              </a:solidFill>
              <a:latin typeface="Times New Roman"/>
              <a:ea typeface="Times New Roman"/>
            </a:endParaRPr>
          </a:p>
          <a:p>
            <a:pPr lvl="0"/>
            <a:r>
              <a:rPr lang="ar-SA" b="1" dirty="0">
                <a:solidFill>
                  <a:prstClr val="black"/>
                </a:solidFill>
                <a:latin typeface="Times New Roman"/>
                <a:ea typeface="Times New Roman"/>
              </a:rPr>
              <a:t> </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6. من عيوب نظام الادارة المحلية في الدول النامية :</a:t>
            </a:r>
            <a:endParaRPr lang="en-US" sz="1600" dirty="0">
              <a:solidFill>
                <a:prstClr val="black"/>
              </a:solidFill>
              <a:latin typeface="Times New Roman"/>
              <a:ea typeface="Times New Roman"/>
            </a:endParaRPr>
          </a:p>
          <a:p>
            <a:pPr lvl="0" algn="justLow"/>
            <a:r>
              <a:rPr lang="ar-SA" b="1" dirty="0">
                <a:solidFill>
                  <a:prstClr val="black"/>
                </a:solidFill>
                <a:latin typeface="Times New Roman"/>
                <a:ea typeface="Times New Roman"/>
              </a:rPr>
              <a:t>   </a:t>
            </a:r>
            <a:r>
              <a:rPr lang="ar-SA" b="1" dirty="0">
                <a:solidFill>
                  <a:prstClr val="black"/>
                </a:solidFill>
              </a:rPr>
              <a:t> أ.  إعداد الكوادر الفنية والإدارية. </a:t>
            </a:r>
            <a:endParaRPr lang="en-US" sz="1600" dirty="0">
              <a:solidFill>
                <a:prstClr val="black"/>
              </a:solidFill>
              <a:latin typeface="Times New Roman"/>
              <a:ea typeface="Times New Roman"/>
            </a:endParaRPr>
          </a:p>
          <a:p>
            <a:pPr lvl="0" algn="justLow"/>
            <a:r>
              <a:rPr lang="ar-SA" b="1" dirty="0">
                <a:solidFill>
                  <a:prstClr val="black"/>
                </a:solidFill>
              </a:rPr>
              <a:t>    ب. تنمية الوعي الجماهيري بأهمية الإدارة المحلية.</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a:t>
            </a:r>
            <a:r>
              <a:rPr lang="ar-SA" b="1" dirty="0">
                <a:solidFill>
                  <a:srgbClr val="FF0000"/>
                </a:solidFill>
                <a:latin typeface="Times New Roman"/>
                <a:ea typeface="Times New Roman"/>
              </a:rPr>
              <a:t>جـ.  </a:t>
            </a:r>
            <a:r>
              <a:rPr lang="ar-SA" b="1" dirty="0">
                <a:solidFill>
                  <a:srgbClr val="FF0000"/>
                </a:solidFill>
              </a:rPr>
              <a:t>المبدأ الديمقراطي قول مبالغ فيه لأن الانتخابات لا تحظى بالأكثرية.</a:t>
            </a:r>
            <a:r>
              <a:rPr lang="ar-SA" sz="4400" b="1" dirty="0">
                <a:solidFill>
                  <a:srgbClr val="FF0000"/>
                </a:solidFill>
              </a:rPr>
              <a:t> </a:t>
            </a:r>
            <a:r>
              <a:rPr lang="ar-SA" b="1" dirty="0">
                <a:solidFill>
                  <a:srgbClr val="FF0000"/>
                </a:solidFill>
                <a:latin typeface="Times New Roman"/>
                <a:ea typeface="Times New Roman"/>
              </a:rPr>
              <a:t>  </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د. جميع ماسبق.</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7. من خصائص نظام الادارة المحلية كنظام </a:t>
            </a:r>
            <a:r>
              <a:rPr lang="ar-SA" b="1" dirty="0" smtClean="0">
                <a:solidFill>
                  <a:srgbClr val="000000"/>
                </a:solidFill>
                <a:latin typeface="Times New Roman"/>
                <a:ea typeface="Times New Roman"/>
              </a:rPr>
              <a:t>مفتوح:</a:t>
            </a:r>
            <a:endParaRPr lang="en-US" sz="1600" dirty="0" smtClean="0">
              <a:solidFill>
                <a:prstClr val="black"/>
              </a:solidFill>
              <a:latin typeface="Times New Roman"/>
              <a:ea typeface="Times New Roman"/>
            </a:endParaRPr>
          </a:p>
          <a:p>
            <a:pPr lvl="0" algn="justLow"/>
            <a:r>
              <a:rPr lang="ar-SA" b="1" dirty="0" smtClean="0">
                <a:solidFill>
                  <a:srgbClr val="000000"/>
                </a:solidFill>
                <a:latin typeface="Times New Roman"/>
                <a:ea typeface="Times New Roman"/>
              </a:rPr>
              <a:t>    أ. توافر المواد الخام لنظام الادارة المحلية.	</a:t>
            </a:r>
            <a:r>
              <a:rPr lang="ar-SA" b="1" dirty="0" smtClean="0">
                <a:solidFill>
                  <a:srgbClr val="7030A0"/>
                </a:solidFill>
                <a:latin typeface="Times New Roman"/>
                <a:ea typeface="Times New Roman"/>
              </a:rPr>
              <a:t/>
            </a:r>
            <a:br>
              <a:rPr lang="ar-SA" b="1" dirty="0" smtClean="0">
                <a:solidFill>
                  <a:srgbClr val="7030A0"/>
                </a:solidFill>
                <a:latin typeface="Times New Roman"/>
                <a:ea typeface="Times New Roman"/>
              </a:rPr>
            </a:br>
            <a:r>
              <a:rPr lang="ar-SA" b="1" dirty="0" smtClean="0">
                <a:solidFill>
                  <a:srgbClr val="7030A0"/>
                </a:solidFill>
                <a:latin typeface="Times New Roman"/>
                <a:ea typeface="Times New Roman"/>
              </a:rPr>
              <a:t>   </a:t>
            </a:r>
            <a:r>
              <a:rPr lang="ar-SA" b="1" dirty="0" smtClean="0">
                <a:solidFill>
                  <a:srgbClr val="000000"/>
                </a:solidFill>
                <a:latin typeface="Times New Roman"/>
                <a:ea typeface="Times New Roman"/>
              </a:rPr>
              <a:t>ب. عملية تحويل المدخلات.	</a:t>
            </a:r>
            <a:r>
              <a:rPr lang="ar-SA" b="1" dirty="0" smtClean="0">
                <a:solidFill>
                  <a:srgbClr val="7030A0"/>
                </a:solidFill>
                <a:latin typeface="Times New Roman"/>
                <a:ea typeface="Times New Roman"/>
              </a:rPr>
              <a:t>	</a:t>
            </a:r>
            <a:endParaRPr lang="en-US" sz="1600" dirty="0" smtClean="0">
              <a:solidFill>
                <a:prstClr val="black"/>
              </a:solidFill>
              <a:latin typeface="Times New Roman"/>
              <a:ea typeface="Times New Roman"/>
            </a:endParaRPr>
          </a:p>
          <a:p>
            <a:pPr lvl="0" algn="justLow"/>
            <a:r>
              <a:rPr lang="en-US" b="1" dirty="0" smtClean="0">
                <a:solidFill>
                  <a:srgbClr val="7030A0"/>
                </a:solidFill>
                <a:latin typeface="Arial"/>
                <a:ea typeface="Times New Roman"/>
              </a:rPr>
              <a:t>  </a:t>
            </a:r>
            <a:r>
              <a:rPr lang="ar-SA" b="1" dirty="0" smtClean="0">
                <a:solidFill>
                  <a:srgbClr val="000000"/>
                </a:solidFill>
                <a:latin typeface="Times New Roman"/>
                <a:ea typeface="Times New Roman"/>
              </a:rPr>
              <a:t> </a:t>
            </a:r>
            <a:r>
              <a:rPr lang="ar-SA" b="1" dirty="0">
                <a:solidFill>
                  <a:srgbClr val="000000"/>
                </a:solidFill>
                <a:latin typeface="Times New Roman"/>
                <a:ea typeface="Times New Roman"/>
              </a:rPr>
              <a:t>جـ. مخرجات نظام الادارة المحلية.</a:t>
            </a:r>
            <a:endParaRPr lang="en-US" sz="1600" dirty="0">
              <a:solidFill>
                <a:prstClr val="black"/>
              </a:solidFill>
              <a:latin typeface="Times New Roman"/>
              <a:ea typeface="Times New Roman"/>
            </a:endParaRPr>
          </a:p>
          <a:p>
            <a:pPr lvl="0" algn="justLow">
              <a:lnSpc>
                <a:spcPct val="150000"/>
              </a:lnSpc>
            </a:pPr>
            <a:r>
              <a:rPr lang="ar-SA" b="1" dirty="0">
                <a:solidFill>
                  <a:srgbClr val="FF0000"/>
                </a:solidFill>
                <a:latin typeface="Times New Roman"/>
                <a:ea typeface="Times New Roman"/>
              </a:rPr>
              <a:t>   د. جميع ماسبق .</a:t>
            </a:r>
            <a:endParaRPr lang="en-US" sz="1600" dirty="0">
              <a:solidFill>
                <a:prstClr val="black"/>
              </a:solidFill>
              <a:latin typeface="Times New Roman"/>
              <a:ea typeface="Times New Roman"/>
            </a:endParaRPr>
          </a:p>
          <a:p>
            <a:pPr lvl="0" algn="justLow">
              <a:spcBef>
                <a:spcPts val="960"/>
              </a:spcBef>
            </a:pPr>
            <a:r>
              <a:rPr lang="ar-SA" b="1" dirty="0">
                <a:solidFill>
                  <a:srgbClr val="000000"/>
                </a:solidFill>
                <a:latin typeface="Times New Roman"/>
                <a:ea typeface="Times New Roman"/>
              </a:rPr>
              <a:t>8. </a:t>
            </a:r>
            <a:r>
              <a:rPr lang="ar-SA" b="1" dirty="0">
                <a:solidFill>
                  <a:srgbClr val="000000"/>
                </a:solidFill>
                <a:latin typeface="Times New Roman"/>
              </a:rPr>
              <a:t>عوامل البيئة السكانية</a:t>
            </a:r>
            <a:r>
              <a:rPr lang="ar-SA" b="1" dirty="0">
                <a:solidFill>
                  <a:srgbClr val="0D0D0D"/>
                </a:solidFill>
              </a:rPr>
              <a:t> المؤثرة في نظم الإدارة المحلية</a:t>
            </a:r>
            <a:r>
              <a:rPr lang="ar-SA" b="1" dirty="0">
                <a:solidFill>
                  <a:srgbClr val="000000"/>
                </a:solidFill>
                <a:latin typeface="Times New Roman"/>
              </a:rPr>
              <a:t>: </a:t>
            </a:r>
            <a:endParaRPr lang="en-US" sz="1600" dirty="0">
              <a:solidFill>
                <a:prstClr val="black"/>
              </a:solidFill>
              <a:latin typeface="Times New Roman"/>
              <a:ea typeface="Times New Roman"/>
            </a:endParaRPr>
          </a:p>
          <a:p>
            <a:pPr lvl="0" algn="justLow"/>
            <a:r>
              <a:rPr lang="ar-SA" dirty="0">
                <a:solidFill>
                  <a:srgbClr val="000000"/>
                </a:solidFill>
                <a:latin typeface="Times New Roman"/>
                <a:ea typeface="Times New Roman"/>
                <a:cs typeface="Arial Unicode MS"/>
              </a:rPr>
              <a:t>     أ</a:t>
            </a:r>
            <a:r>
              <a:rPr lang="ar-SA" dirty="0">
                <a:solidFill>
                  <a:srgbClr val="FF0000"/>
                </a:solidFill>
                <a:latin typeface="Times New Roman"/>
                <a:ea typeface="Times New Roman"/>
                <a:cs typeface="Arial Unicode MS"/>
              </a:rPr>
              <a:t>. </a:t>
            </a:r>
            <a:r>
              <a:rPr lang="ar-SA" b="1" dirty="0">
                <a:solidFill>
                  <a:srgbClr val="FF0000"/>
                </a:solidFill>
              </a:rPr>
              <a:t> توزيع السكان في الإقليم من ناحية الحضر والبدو.</a:t>
            </a:r>
            <a:endParaRPr lang="en-US" sz="1600" dirty="0">
              <a:solidFill>
                <a:prstClr val="black"/>
              </a:solidFill>
              <a:latin typeface="Times New Roman"/>
              <a:ea typeface="Times New Roman"/>
            </a:endParaRPr>
          </a:p>
          <a:p>
            <a:pPr lvl="0" algn="justLow"/>
            <a:r>
              <a:rPr lang="ar-SA" b="1" dirty="0">
                <a:solidFill>
                  <a:srgbClr val="000000"/>
                </a:solidFill>
              </a:rPr>
              <a:t>     ب.  الروابط الشائعة بين أفراده سواء كانت قربى أو مصالح أو عقيدة أو مهنة أو جوار.</a:t>
            </a:r>
            <a:endParaRPr lang="en-US" sz="1600" dirty="0">
              <a:solidFill>
                <a:prstClr val="black"/>
              </a:solidFill>
              <a:latin typeface="Times New Roman"/>
              <a:ea typeface="Times New Roman"/>
            </a:endParaRPr>
          </a:p>
          <a:p>
            <a:pPr lvl="0" algn="justLow"/>
            <a:r>
              <a:rPr lang="ar-SA" b="1" dirty="0">
                <a:solidFill>
                  <a:srgbClr val="000000"/>
                </a:solidFill>
              </a:rPr>
              <a:t>     جـ. الطبقات المكونة لأفراده كالأغنياء والفقراء والمتعلمين والأميين والأصليين والوافدين.</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د.جميع ما سبق</a:t>
            </a:r>
            <a:r>
              <a:rPr lang="ar-SA" b="1" dirty="0" smtClean="0">
                <a:solidFill>
                  <a:srgbClr val="000000"/>
                </a:solidFill>
                <a:latin typeface="Times New Roman"/>
                <a:ea typeface="Times New Roman"/>
              </a:rPr>
              <a:t>.</a:t>
            </a:r>
          </a:p>
        </p:txBody>
      </p:sp>
    </p:spTree>
    <p:extLst>
      <p:ext uri="{BB962C8B-B14F-4D97-AF65-F5344CB8AC3E}">
        <p14:creationId xmlns:p14="http://schemas.microsoft.com/office/powerpoint/2010/main" val="1248794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9252"/>
            <a:ext cx="9036496" cy="5438412"/>
          </a:xfrm>
          <a:prstGeom prst="rect">
            <a:avLst/>
          </a:prstGeom>
        </p:spPr>
        <p:txBody>
          <a:bodyPr wrap="square">
            <a:spAutoFit/>
          </a:bodyPr>
          <a:lstStyle/>
          <a:p>
            <a:pPr lvl="0" algn="justLow">
              <a:spcBef>
                <a:spcPts val="960"/>
              </a:spcBef>
            </a:pPr>
            <a:r>
              <a:rPr lang="ar-SA" b="1" dirty="0" smtClean="0">
                <a:solidFill>
                  <a:srgbClr val="000000"/>
                </a:solidFill>
                <a:latin typeface="Times New Roman"/>
                <a:ea typeface="Times New Roman"/>
              </a:rPr>
              <a:t>9</a:t>
            </a:r>
            <a:r>
              <a:rPr lang="ar-SA" b="1" dirty="0">
                <a:solidFill>
                  <a:srgbClr val="000000"/>
                </a:solidFill>
                <a:latin typeface="Times New Roman"/>
                <a:ea typeface="Times New Roman"/>
              </a:rPr>
              <a:t>. تتوقف استمرارية نظام الادارة المحلية كنظام مفتوح علي امكانيات تغليب عوامل البقاء على </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عوامل الفناء للنظام ، وتتمثل عوامل الفناء للنظام في:</a:t>
            </a:r>
            <a:endParaRPr lang="en-US" sz="1600" dirty="0">
              <a:solidFill>
                <a:prstClr val="black"/>
              </a:solidFill>
              <a:latin typeface="Times New Roman"/>
              <a:ea typeface="Times New Roman"/>
            </a:endParaRPr>
          </a:p>
          <a:p>
            <a:pPr lvl="0" algn="justLow"/>
            <a:r>
              <a:rPr lang="ar-SA" b="1" dirty="0">
                <a:solidFill>
                  <a:srgbClr val="000000"/>
                </a:solidFill>
              </a:rPr>
              <a:t>       أ.  نزوح الموظفين انتقالاً أو تقاعداً أو استقالة أو نحو ذلك.</a:t>
            </a:r>
            <a:endParaRPr lang="en-US" sz="1600" dirty="0">
              <a:solidFill>
                <a:prstClr val="black"/>
              </a:solidFill>
              <a:latin typeface="Times New Roman"/>
              <a:ea typeface="Times New Roman"/>
            </a:endParaRPr>
          </a:p>
          <a:p>
            <a:pPr marL="228600" lvl="0" algn="justLow"/>
            <a:r>
              <a:rPr lang="ar-SA" b="1" dirty="0">
                <a:solidFill>
                  <a:srgbClr val="000000"/>
                </a:solidFill>
              </a:rPr>
              <a:t>  ب.  ظهور تدني ملحوظ في مهارات الموظفين أو معلوماتهم بما لا يمكنهم من التعامل مع </a:t>
            </a:r>
            <a:endParaRPr lang="en-US" sz="1600" dirty="0">
              <a:solidFill>
                <a:prstClr val="black"/>
              </a:solidFill>
              <a:latin typeface="Times New Roman"/>
              <a:ea typeface="Times New Roman"/>
            </a:endParaRPr>
          </a:p>
          <a:p>
            <a:pPr marL="228600" lvl="0" algn="justLow"/>
            <a:r>
              <a:rPr lang="ar-SA" b="1" dirty="0">
                <a:solidFill>
                  <a:srgbClr val="000000"/>
                </a:solidFill>
              </a:rPr>
              <a:t>      المستجدات.</a:t>
            </a:r>
            <a:endParaRPr lang="en-US" sz="1600" dirty="0">
              <a:solidFill>
                <a:prstClr val="black"/>
              </a:solidFill>
              <a:latin typeface="Times New Roman"/>
              <a:ea typeface="Times New Roman"/>
            </a:endParaRPr>
          </a:p>
          <a:p>
            <a:pPr lvl="0" algn="justLow"/>
            <a:r>
              <a:rPr lang="ar-SA" b="1" dirty="0">
                <a:solidFill>
                  <a:srgbClr val="000000"/>
                </a:solidFill>
              </a:rPr>
              <a:t>      جـ.  عجز متزايد في الموارد المالية والفنية . </a:t>
            </a:r>
            <a:r>
              <a:rPr lang="ar-SA" b="1" dirty="0">
                <a:solidFill>
                  <a:srgbClr val="000000"/>
                </a:solidFill>
                <a:latin typeface="Times New Roman"/>
                <a:ea typeface="Times New Roman"/>
              </a:rPr>
              <a:t>	</a:t>
            </a:r>
            <a:endParaRPr lang="en-US" sz="1600" dirty="0">
              <a:solidFill>
                <a:prstClr val="black"/>
              </a:solidFill>
              <a:latin typeface="Times New Roman"/>
              <a:ea typeface="Times New Roman"/>
            </a:endParaRPr>
          </a:p>
          <a:p>
            <a:pPr marL="228600" lvl="0" algn="justLow"/>
            <a:r>
              <a:rPr lang="ar-SA" b="1" dirty="0">
                <a:solidFill>
                  <a:srgbClr val="FF0000"/>
                </a:solidFill>
                <a:latin typeface="Times New Roman"/>
                <a:ea typeface="Times New Roman"/>
              </a:rPr>
              <a:t>   د. جميع ماسبق.</a:t>
            </a:r>
            <a:endParaRPr lang="en-US" sz="1600" dirty="0">
              <a:solidFill>
                <a:prstClr val="black"/>
              </a:solidFill>
              <a:latin typeface="Times New Roman"/>
              <a:ea typeface="Times New Roman"/>
            </a:endParaRPr>
          </a:p>
          <a:p>
            <a:pPr marL="228600" lvl="0" algn="justLow"/>
            <a:r>
              <a:rPr lang="ar-SA" b="1" dirty="0">
                <a:solidFill>
                  <a:srgbClr val="FF0000"/>
                </a:solidFill>
                <a:latin typeface="Times New Roman"/>
                <a:ea typeface="Times New Roman"/>
              </a:rPr>
              <a:t> </a:t>
            </a:r>
            <a:endParaRPr lang="en-US" sz="1600" dirty="0">
              <a:solidFill>
                <a:prstClr val="black"/>
              </a:solidFill>
              <a:latin typeface="Times New Roman"/>
              <a:ea typeface="Times New Roman"/>
            </a:endParaRPr>
          </a:p>
          <a:p>
            <a:pPr lvl="0"/>
            <a:r>
              <a:rPr lang="ar-SA" b="1" dirty="0">
                <a:solidFill>
                  <a:prstClr val="black"/>
                </a:solidFill>
                <a:latin typeface="Times New Roman"/>
                <a:ea typeface="Times New Roman"/>
              </a:rPr>
              <a:t>  10. </a:t>
            </a:r>
            <a:r>
              <a:rPr lang="ar-SA" b="1" dirty="0">
                <a:solidFill>
                  <a:prstClr val="black"/>
                </a:solidFill>
              </a:rPr>
              <a:t>من أهم مقومات نظم الإدارة المحلية:</a:t>
            </a:r>
            <a:endParaRPr lang="en-US" sz="1600" dirty="0">
              <a:solidFill>
                <a:prstClr val="black"/>
              </a:solidFill>
              <a:latin typeface="Times New Roman"/>
              <a:ea typeface="Times New Roman"/>
            </a:endParaRPr>
          </a:p>
          <a:p>
            <a:pPr lvl="0" algn="justLow"/>
            <a:r>
              <a:rPr lang="ar-SA" b="1" dirty="0">
                <a:solidFill>
                  <a:prstClr val="black"/>
                </a:solidFill>
              </a:rPr>
              <a:t>      أ.  الإقليم المحلي (التقسيم المكاني للسلطة).</a:t>
            </a:r>
            <a:endParaRPr lang="en-US" sz="1600" dirty="0">
              <a:solidFill>
                <a:prstClr val="black"/>
              </a:solidFill>
              <a:latin typeface="Times New Roman"/>
              <a:ea typeface="Times New Roman"/>
            </a:endParaRPr>
          </a:p>
          <a:p>
            <a:pPr lvl="0" algn="justLow"/>
            <a:r>
              <a:rPr lang="ar-SA" b="1" dirty="0">
                <a:solidFill>
                  <a:prstClr val="black"/>
                </a:solidFill>
              </a:rPr>
              <a:t>     ب.  التمويل المحلي.</a:t>
            </a:r>
            <a:endParaRPr lang="en-US" sz="1600" dirty="0">
              <a:solidFill>
                <a:prstClr val="black"/>
              </a:solidFill>
              <a:latin typeface="Times New Roman"/>
              <a:ea typeface="Times New Roman"/>
            </a:endParaRPr>
          </a:p>
          <a:p>
            <a:pPr lvl="0" algn="justLow"/>
            <a:r>
              <a:rPr lang="ar-SA" b="1" dirty="0">
                <a:solidFill>
                  <a:prstClr val="black"/>
                </a:solidFill>
              </a:rPr>
              <a:t>     جـ.  مشاركة المواطن المحلي.</a:t>
            </a:r>
            <a:endParaRPr lang="en-US" sz="1600" dirty="0">
              <a:solidFill>
                <a:prstClr val="black"/>
              </a:solidFill>
              <a:latin typeface="Times New Roman"/>
              <a:ea typeface="Times New Roman"/>
            </a:endParaRPr>
          </a:p>
          <a:p>
            <a:pPr lvl="0" algn="justLow"/>
            <a:r>
              <a:rPr lang="ar-SA" b="1" dirty="0">
                <a:solidFill>
                  <a:srgbClr val="FF0000"/>
                </a:solidFill>
                <a:latin typeface="Times New Roman"/>
                <a:ea typeface="Times New Roman"/>
              </a:rPr>
              <a:t>     د. جميع ماسبق.</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endParaRPr lang="en-US" sz="1600" dirty="0">
              <a:solidFill>
                <a:prstClr val="black"/>
              </a:solidFill>
              <a:latin typeface="Times New Roman"/>
              <a:ea typeface="Times New Roman"/>
            </a:endParaRPr>
          </a:p>
          <a:p>
            <a:pPr lvl="0" algn="justLow"/>
            <a:r>
              <a:rPr lang="ar-SA" b="1" dirty="0">
                <a:solidFill>
                  <a:prstClr val="black"/>
                </a:solidFill>
                <a:latin typeface="Times New Roman"/>
                <a:ea typeface="Times New Roman"/>
              </a:rPr>
              <a:t>11. من الأشكال الإقليمية للإدارة المحلية:</a:t>
            </a:r>
            <a:endParaRPr lang="en-US" sz="1600" dirty="0">
              <a:solidFill>
                <a:prstClr val="black"/>
              </a:solidFill>
              <a:latin typeface="Times New Roman"/>
              <a:ea typeface="Times New Roman"/>
            </a:endParaRPr>
          </a:p>
          <a:p>
            <a:pPr lvl="0" algn="justLow">
              <a:lnSpc>
                <a:spcPct val="115000"/>
              </a:lnSpc>
              <a:tabLst>
                <a:tab pos="171450" algn="l"/>
              </a:tabLst>
            </a:pPr>
            <a:r>
              <a:rPr lang="ar-SA" b="1" dirty="0">
                <a:solidFill>
                  <a:prstClr val="black"/>
                </a:solidFill>
                <a:latin typeface="Times New Roman"/>
                <a:ea typeface="Times New Roman"/>
              </a:rPr>
              <a:t>       أ. النطاق الجغرافي للدولة.</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r>
              <a:rPr lang="ar-SA" b="1" dirty="0">
                <a:solidFill>
                  <a:srgbClr val="FF0000"/>
                </a:solidFill>
                <a:latin typeface="Times New Roman"/>
                <a:ea typeface="Times New Roman"/>
              </a:rPr>
              <a:t>ب. المحافظات أو المقاطعات.</a:t>
            </a:r>
            <a:endParaRPr lang="en-US" sz="1600" dirty="0">
              <a:solidFill>
                <a:prstClr val="black"/>
              </a:solidFill>
              <a:latin typeface="Times New Roman"/>
              <a:ea typeface="Times New Roman"/>
            </a:endParaRPr>
          </a:p>
          <a:p>
            <a:pPr lvl="0" algn="justLow">
              <a:lnSpc>
                <a:spcPct val="115000"/>
              </a:lnSpc>
              <a:tabLst>
                <a:tab pos="171450" algn="l"/>
              </a:tabLst>
            </a:pPr>
            <a:r>
              <a:rPr lang="ar-SA" b="1" dirty="0">
                <a:solidFill>
                  <a:prstClr val="black"/>
                </a:solidFill>
                <a:latin typeface="Times New Roman"/>
                <a:ea typeface="Times New Roman"/>
              </a:rPr>
              <a:t>      جـ. الحكومة الفيدرالية.</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د.  نظام السلطة المركزية</a:t>
            </a:r>
            <a:r>
              <a:rPr lang="ar-SA" b="1" dirty="0" smtClean="0">
                <a:solidFill>
                  <a:prstClr val="black"/>
                </a:solidFill>
                <a:latin typeface="Times New Roman"/>
                <a:ea typeface="Times New Roman"/>
              </a:rPr>
              <a:t>.</a:t>
            </a:r>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3966273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06552"/>
            <a:ext cx="8856984" cy="5551776"/>
          </a:xfrm>
          <a:prstGeom prst="rect">
            <a:avLst/>
          </a:prstGeom>
        </p:spPr>
        <p:txBody>
          <a:bodyPr wrap="square">
            <a:spAutoFit/>
          </a:bodyPr>
          <a:lstStyle/>
          <a:p>
            <a:pPr lvl="0" algn="justLow">
              <a:tabLst>
                <a:tab pos="171450" algn="l"/>
              </a:tabLst>
            </a:pP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r>
              <a:rPr lang="ar-SA" b="1" dirty="0" smtClean="0">
                <a:solidFill>
                  <a:prstClr val="black"/>
                </a:solidFill>
                <a:latin typeface="Times New Roman"/>
                <a:ea typeface="Times New Roman"/>
              </a:rPr>
              <a:t>12 </a:t>
            </a:r>
            <a:r>
              <a:rPr lang="ar-SA" b="1" dirty="0">
                <a:solidFill>
                  <a:prstClr val="black"/>
                </a:solidFill>
                <a:latin typeface="Times New Roman"/>
                <a:ea typeface="Times New Roman"/>
              </a:rPr>
              <a:t>تتمثل متطلبات الجوانب الفنية  للإدارة المالية قي الإدارة المحلية، في:</a:t>
            </a:r>
            <a:endParaRPr lang="en-US" sz="1600" dirty="0">
              <a:solidFill>
                <a:prstClr val="black"/>
              </a:solidFill>
              <a:latin typeface="Times New Roman"/>
              <a:ea typeface="Times New Roman"/>
            </a:endParaRPr>
          </a:p>
          <a:p>
            <a:pPr lvl="0">
              <a:lnSpc>
                <a:spcPct val="115000"/>
              </a:lnSpc>
              <a:tabLst>
                <a:tab pos="171450" algn="l"/>
              </a:tabLst>
            </a:pPr>
            <a:r>
              <a:rPr lang="ar-SA" b="1" dirty="0">
                <a:solidFill>
                  <a:prstClr val="black"/>
                </a:solidFill>
                <a:latin typeface="Times New Roman"/>
                <a:ea typeface="Times New Roman"/>
              </a:rPr>
              <a:t>       أ. ميزانية الدولة.</a:t>
            </a:r>
            <a:endParaRPr lang="en-US" sz="1600" dirty="0">
              <a:solidFill>
                <a:prstClr val="black"/>
              </a:solidFill>
              <a:latin typeface="Times New Roman"/>
              <a:ea typeface="Times New Roman"/>
            </a:endParaRPr>
          </a:p>
          <a:p>
            <a:pPr lvl="0">
              <a:lnSpc>
                <a:spcPct val="115000"/>
              </a:lnSpc>
              <a:tabLst>
                <a:tab pos="171450" algn="l"/>
              </a:tabLst>
            </a:pPr>
            <a:r>
              <a:rPr lang="ar-SA" b="1" dirty="0">
                <a:solidFill>
                  <a:prstClr val="black"/>
                </a:solidFill>
                <a:latin typeface="Times New Roman"/>
                <a:ea typeface="Times New Roman"/>
              </a:rPr>
              <a:t>       ب. ميزانية الحكومة الفيدرالية.</a:t>
            </a:r>
            <a:endParaRPr lang="en-US" sz="1600" dirty="0">
              <a:solidFill>
                <a:prstClr val="black"/>
              </a:solidFill>
              <a:latin typeface="Times New Roman"/>
              <a:ea typeface="Times New Roman"/>
            </a:endParaRPr>
          </a:p>
          <a:p>
            <a:pPr lvl="0">
              <a:lnSpc>
                <a:spcPct val="115000"/>
              </a:lnSpc>
              <a:tabLst>
                <a:tab pos="171450" algn="l"/>
              </a:tabLst>
            </a:pPr>
            <a:r>
              <a:rPr lang="ar-SA" b="1" dirty="0">
                <a:solidFill>
                  <a:srgbClr val="FF0000"/>
                </a:solidFill>
                <a:latin typeface="Times New Roman"/>
                <a:ea typeface="Times New Roman"/>
              </a:rPr>
              <a:t>       جـ. متطلبات التنظيم المحاسبي.</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د. جميع ماسبق خاطىء.</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endParaRPr lang="en-US" sz="1600" dirty="0">
              <a:solidFill>
                <a:prstClr val="black"/>
              </a:solidFill>
              <a:latin typeface="Times New Roman"/>
              <a:ea typeface="Times New Roman"/>
            </a:endParaRPr>
          </a:p>
          <a:p>
            <a:pPr lvl="0"/>
            <a:r>
              <a:rPr lang="ar-SA" b="1" dirty="0">
                <a:solidFill>
                  <a:prstClr val="black"/>
                </a:solidFill>
                <a:latin typeface="Times New Roman"/>
                <a:ea typeface="Times New Roman"/>
              </a:rPr>
              <a:t>13 .</a:t>
            </a:r>
            <a:r>
              <a:rPr lang="ar-SA" sz="1600" dirty="0">
                <a:solidFill>
                  <a:prstClr val="black"/>
                </a:solidFill>
                <a:latin typeface="Times New Roman"/>
                <a:ea typeface="Times New Roman"/>
              </a:rPr>
              <a:t> </a:t>
            </a:r>
            <a:r>
              <a:rPr lang="ar-SA" b="1" dirty="0">
                <a:solidFill>
                  <a:prstClr val="black"/>
                </a:solidFill>
                <a:latin typeface="Times New Roman"/>
                <a:ea typeface="Times New Roman"/>
              </a:rPr>
              <a:t> </a:t>
            </a:r>
            <a:r>
              <a:rPr lang="ar-SA" b="1" dirty="0">
                <a:solidFill>
                  <a:prstClr val="black"/>
                </a:solidFill>
              </a:rPr>
              <a:t>تستهدف الحكومة المركزية فرض رقابتها على الوحدات المحلية لتحقيق عدة أهداف رئيسية، منها:</a:t>
            </a:r>
            <a:endParaRPr lang="en-US" sz="1600" dirty="0">
              <a:solidFill>
                <a:prstClr val="black"/>
              </a:solidFill>
              <a:latin typeface="Times New Roman"/>
              <a:ea typeface="Times New Roman"/>
            </a:endParaRPr>
          </a:p>
          <a:p>
            <a:pPr lvl="0"/>
            <a:r>
              <a:rPr lang="en-US" b="1" dirty="0">
                <a:solidFill>
                  <a:srgbClr val="FF0000"/>
                </a:solidFill>
                <a:latin typeface="Arial"/>
              </a:rPr>
              <a:t> </a:t>
            </a:r>
            <a:r>
              <a:rPr lang="ar-SA" b="1" dirty="0">
                <a:solidFill>
                  <a:srgbClr val="FF0000"/>
                </a:solidFill>
                <a:latin typeface="Arial"/>
              </a:rPr>
              <a:t>  أ. </a:t>
            </a:r>
            <a:r>
              <a:rPr lang="ar-SA" dirty="0">
                <a:solidFill>
                  <a:srgbClr val="FF0000"/>
                </a:solidFill>
              </a:rPr>
              <a:t> </a:t>
            </a:r>
            <a:r>
              <a:rPr lang="ar-SA" b="1" dirty="0">
                <a:solidFill>
                  <a:srgbClr val="FF0000"/>
                </a:solidFill>
              </a:rPr>
              <a:t>الهدف السياسي ويعني ضمان وحدة الدولة والحفاظ عليها.</a:t>
            </a:r>
            <a:endParaRPr lang="en-US" sz="1600" dirty="0">
              <a:solidFill>
                <a:prstClr val="black"/>
              </a:solidFill>
              <a:latin typeface="Times New Roman"/>
              <a:ea typeface="Times New Roman"/>
            </a:endParaRPr>
          </a:p>
          <a:p>
            <a:pPr lvl="0"/>
            <a:r>
              <a:rPr lang="ar-SA" dirty="0">
                <a:solidFill>
                  <a:prstClr val="black"/>
                </a:solidFill>
              </a:rPr>
              <a:t> </a:t>
            </a:r>
            <a:r>
              <a:rPr lang="ar-SA" b="1" dirty="0">
                <a:solidFill>
                  <a:prstClr val="black"/>
                </a:solidFill>
              </a:rPr>
              <a:t> ب. نظام الخدمة المحلية الموحد. </a:t>
            </a:r>
            <a:endParaRPr lang="en-US" sz="1600" dirty="0">
              <a:solidFill>
                <a:prstClr val="black"/>
              </a:solidFill>
              <a:latin typeface="Times New Roman"/>
              <a:ea typeface="Times New Roman"/>
            </a:endParaRPr>
          </a:p>
          <a:p>
            <a:pPr lvl="0"/>
            <a:r>
              <a:rPr lang="ar-SA" dirty="0">
                <a:solidFill>
                  <a:prstClr val="black"/>
                </a:solidFill>
              </a:rPr>
              <a:t> </a:t>
            </a:r>
            <a:r>
              <a:rPr lang="ar-SA" b="1" dirty="0">
                <a:solidFill>
                  <a:prstClr val="black"/>
                </a:solidFill>
              </a:rPr>
              <a:t> جـ. </a:t>
            </a:r>
            <a:r>
              <a:rPr lang="ar-SA" dirty="0">
                <a:solidFill>
                  <a:prstClr val="black"/>
                </a:solidFill>
              </a:rPr>
              <a:t> </a:t>
            </a:r>
            <a:r>
              <a:rPr lang="ar-SA" b="1" dirty="0">
                <a:solidFill>
                  <a:prstClr val="black"/>
                </a:solidFill>
              </a:rPr>
              <a:t>نظام الخدمة المحلية المتكامل. </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د. جميع ماسبق</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endParaRPr lang="en-US" sz="1600"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14.  </a:t>
            </a:r>
            <a:r>
              <a:rPr lang="ar-SA" b="1" dirty="0">
                <a:solidFill>
                  <a:srgbClr val="000000"/>
                </a:solidFill>
              </a:rPr>
              <a:t>في المملكة العربية تتكون كل منطقة إدارياً من:</a:t>
            </a:r>
            <a:endParaRPr lang="en-US" sz="1600" dirty="0">
              <a:solidFill>
                <a:prstClr val="black"/>
              </a:solidFill>
              <a:latin typeface="Times New Roman"/>
              <a:ea typeface="Times New Roman"/>
            </a:endParaRPr>
          </a:p>
          <a:p>
            <a:pPr lvl="0" algn="justLow"/>
            <a:r>
              <a:rPr lang="ar-SA" b="1" dirty="0">
                <a:solidFill>
                  <a:srgbClr val="000000"/>
                </a:solidFill>
              </a:rPr>
              <a:t>      أ.  عدد من المحافظات .</a:t>
            </a:r>
            <a:endParaRPr lang="en-US" sz="1600" dirty="0">
              <a:solidFill>
                <a:prstClr val="black"/>
              </a:solidFill>
              <a:latin typeface="Times New Roman"/>
              <a:ea typeface="Times New Roman"/>
            </a:endParaRPr>
          </a:p>
          <a:p>
            <a:pPr lvl="0" algn="justLow"/>
            <a:r>
              <a:rPr lang="ar-SA" b="1" dirty="0">
                <a:solidFill>
                  <a:srgbClr val="000000"/>
                </a:solidFill>
              </a:rPr>
              <a:t>     ب. النواحي .</a:t>
            </a:r>
            <a:endParaRPr lang="en-US" sz="1600" dirty="0">
              <a:solidFill>
                <a:prstClr val="black"/>
              </a:solidFill>
              <a:latin typeface="Times New Roman"/>
              <a:ea typeface="Times New Roman"/>
            </a:endParaRPr>
          </a:p>
          <a:p>
            <a:pPr lvl="0" algn="justLow"/>
            <a:r>
              <a:rPr lang="ar-SA" b="1" dirty="0">
                <a:solidFill>
                  <a:srgbClr val="000000"/>
                </a:solidFill>
              </a:rPr>
              <a:t>     جـ. المراكز.</a:t>
            </a:r>
            <a:endParaRPr lang="en-US" sz="1600"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a:t>
            </a:r>
            <a:r>
              <a:rPr lang="ar-SA" b="1" dirty="0">
                <a:solidFill>
                  <a:srgbClr val="FF0000"/>
                </a:solidFill>
              </a:rPr>
              <a:t> د. جميع ماسبق.</a:t>
            </a:r>
            <a:endParaRPr lang="en-US" sz="1600" dirty="0">
              <a:solidFill>
                <a:prstClr val="black"/>
              </a:solidFill>
              <a:latin typeface="Times New Roman"/>
              <a:ea typeface="Times New Roman"/>
            </a:endParaRPr>
          </a:p>
          <a:p>
            <a:pPr lvl="0" algn="justLow">
              <a:spcBef>
                <a:spcPts val="770"/>
              </a:spcBef>
            </a:pPr>
            <a:r>
              <a:rPr lang="ar-SA" dirty="0">
                <a:solidFill>
                  <a:srgbClr val="FF0000"/>
                </a:solidFill>
                <a:latin typeface="Times New Roman"/>
                <a:ea typeface="Times New Roman"/>
              </a:rPr>
              <a:t> </a:t>
            </a:r>
            <a:endParaRPr lang="en-US" sz="1600" dirty="0">
              <a:solidFill>
                <a:prstClr val="black"/>
              </a:solidFill>
              <a:latin typeface="Times New Roman"/>
              <a:ea typeface="Times New Roman"/>
            </a:endParaRPr>
          </a:p>
        </p:txBody>
      </p:sp>
    </p:spTree>
    <p:extLst>
      <p:ext uri="{BB962C8B-B14F-4D97-AF65-F5344CB8AC3E}">
        <p14:creationId xmlns:p14="http://schemas.microsoft.com/office/powerpoint/2010/main" val="2745250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416"/>
            <a:ext cx="9144000" cy="7238905"/>
          </a:xfrm>
          <a:prstGeom prst="rect">
            <a:avLst/>
          </a:prstGeom>
        </p:spPr>
        <p:txBody>
          <a:bodyPr wrap="square">
            <a:spAutoFit/>
          </a:bodyPr>
          <a:lstStyle/>
          <a:p>
            <a:pPr>
              <a:lnSpc>
                <a:spcPct val="115000"/>
              </a:lnSpc>
            </a:pPr>
            <a:r>
              <a:rPr lang="ar-SA" b="1" dirty="0" smtClean="0">
                <a:latin typeface="Times New Roman"/>
                <a:ea typeface="Times New Roman"/>
              </a:rPr>
              <a:t>ــــــــــــــــــــــــــــــــــــــــــــــــــــــــــــــــــــــــــــــــــــــــــــــــــــــــــــــــــــــــــــــــــ</a:t>
            </a:r>
            <a:endParaRPr lang="en-US" dirty="0">
              <a:latin typeface="Times New Roman"/>
              <a:ea typeface="Times New Roman"/>
            </a:endParaRPr>
          </a:p>
          <a:p>
            <a:pPr>
              <a:lnSpc>
                <a:spcPct val="115000"/>
              </a:lnSpc>
            </a:pPr>
            <a:r>
              <a:rPr lang="ar-SA" b="1" dirty="0">
                <a:latin typeface="Times New Roman"/>
                <a:ea typeface="Times New Roman"/>
              </a:rPr>
              <a:t>60. يتولى أمير كل منطقة إدارتها وفقاً للسياسة العامة للدولة ووفقاً لأحكام نظام المناطق وغيره من الأنظمة واللوائح ، ومن مهامة:</a:t>
            </a:r>
            <a:endParaRPr lang="en-US" dirty="0">
              <a:latin typeface="Times New Roman"/>
              <a:ea typeface="Times New Roman"/>
            </a:endParaRPr>
          </a:p>
          <a:p>
            <a:pPr>
              <a:lnSpc>
                <a:spcPct val="115000"/>
              </a:lnSpc>
            </a:pPr>
            <a:r>
              <a:rPr lang="ar-SA" b="1" dirty="0">
                <a:latin typeface="Times New Roman"/>
                <a:ea typeface="Times New Roman"/>
              </a:rPr>
              <a:t>   أ.  المحافظة على الأمن والنظام والاستقرار واتخاذ الإجراءات اللازمة لذلك وفقاً للأنظمة واللوائح .</a:t>
            </a:r>
            <a:endParaRPr lang="en-US" dirty="0">
              <a:latin typeface="Times New Roman"/>
              <a:ea typeface="Times New Roman"/>
            </a:endParaRPr>
          </a:p>
          <a:p>
            <a:pPr>
              <a:lnSpc>
                <a:spcPct val="115000"/>
              </a:lnSpc>
            </a:pPr>
            <a:r>
              <a:rPr lang="ar-SA" b="1" dirty="0">
                <a:latin typeface="Times New Roman"/>
                <a:ea typeface="Times New Roman"/>
              </a:rPr>
              <a:t>  ب.  تنفيذ الأحكام القضائية بعد اكتسابها صفتها النهائية.</a:t>
            </a:r>
            <a:endParaRPr lang="en-US" dirty="0">
              <a:latin typeface="Times New Roman"/>
              <a:ea typeface="Times New Roman"/>
            </a:endParaRPr>
          </a:p>
          <a:p>
            <a:pPr>
              <a:lnSpc>
                <a:spcPct val="115000"/>
              </a:lnSpc>
            </a:pPr>
            <a:r>
              <a:rPr lang="ar-SA" b="1" dirty="0">
                <a:latin typeface="Times New Roman"/>
                <a:ea typeface="Times New Roman"/>
              </a:rPr>
              <a:t>  جـ. كفالة حقوق الإفراد وحرياتهم وعدم اتخاذ أي إجراء يمس تلك الحقوق والحريات إلا في الحدود المقررة شرعاً ونظاماً </a:t>
            </a:r>
            <a:r>
              <a:rPr lang="ar-SA" b="1" dirty="0" smtClean="0">
                <a:solidFill>
                  <a:srgbClr val="FF0000"/>
                </a:solidFill>
                <a:latin typeface="Times New Roman"/>
                <a:ea typeface="Times New Roman"/>
              </a:rPr>
              <a:t>د</a:t>
            </a:r>
            <a:r>
              <a:rPr lang="ar-SA" b="1" dirty="0">
                <a:solidFill>
                  <a:srgbClr val="FF0000"/>
                </a:solidFill>
                <a:latin typeface="Times New Roman"/>
                <a:ea typeface="Times New Roman"/>
              </a:rPr>
              <a:t>. جميع ماسبق صحيح.</a:t>
            </a:r>
            <a:endParaRPr lang="en-US" dirty="0">
              <a:latin typeface="Times New Roman"/>
              <a:ea typeface="Times New Roman"/>
            </a:endParaRPr>
          </a:p>
          <a:p>
            <a:r>
              <a:rPr lang="ar-SA" b="1" dirty="0">
                <a:solidFill>
                  <a:srgbClr val="FF0000"/>
                </a:solidFill>
                <a:latin typeface="Times New Roman"/>
                <a:ea typeface="Times New Roman"/>
              </a:rPr>
              <a:t> </a:t>
            </a:r>
            <a:endParaRPr lang="en-US" dirty="0">
              <a:latin typeface="Times New Roman"/>
              <a:ea typeface="Times New Roman"/>
            </a:endParaRPr>
          </a:p>
          <a:p>
            <a:r>
              <a:rPr lang="ar-SA" b="1" dirty="0">
                <a:solidFill>
                  <a:srgbClr val="000000"/>
                </a:solidFill>
                <a:latin typeface="Times New Roman"/>
                <a:ea typeface="Times New Roman"/>
              </a:rPr>
              <a:t>61.</a:t>
            </a:r>
            <a:r>
              <a:rPr lang="ar-SA" dirty="0">
                <a:solidFill>
                  <a:srgbClr val="000000"/>
                </a:solidFill>
                <a:latin typeface="Times New Roman"/>
                <a:ea typeface="Times New Roman"/>
              </a:rPr>
              <a:t>  </a:t>
            </a:r>
            <a:r>
              <a:rPr lang="ar-SA" b="1" dirty="0">
                <a:solidFill>
                  <a:srgbClr val="000000"/>
                </a:solidFill>
                <a:latin typeface="Times New Roman"/>
                <a:ea typeface="Times New Roman"/>
              </a:rPr>
              <a:t>يتولى أمير كل منطقة إدارتها وفقاً للسياسة العامة للدولة ووفقاً لأحكام نظام المناطق وغيره من الأنظمة واللوائح ، ومن مهامة:</a:t>
            </a:r>
            <a:endParaRPr lang="en-US" dirty="0">
              <a:latin typeface="Times New Roman"/>
              <a:ea typeface="Times New Roman"/>
            </a:endParaRPr>
          </a:p>
          <a:p>
            <a:r>
              <a:rPr lang="ar-SA" b="1" dirty="0">
                <a:solidFill>
                  <a:srgbClr val="000000"/>
                </a:solidFill>
                <a:latin typeface="Times New Roman"/>
                <a:ea typeface="Times New Roman"/>
              </a:rPr>
              <a:t>أ.  العمل على تطوير المنطقة اجتماعياً واقتصادياً وعمرانياً </a:t>
            </a:r>
            <a:r>
              <a:rPr lang="ar-SA" b="1" dirty="0" smtClean="0">
                <a:solidFill>
                  <a:srgbClr val="000000"/>
                </a:solidFill>
                <a:latin typeface="Times New Roman"/>
                <a:ea typeface="Times New Roman"/>
              </a:rPr>
              <a:t>.</a:t>
            </a:r>
            <a:endParaRPr lang="en-US" dirty="0">
              <a:latin typeface="Times New Roman"/>
              <a:ea typeface="Times New Roman"/>
            </a:endParaRPr>
          </a:p>
          <a:p>
            <a:r>
              <a:rPr lang="ar-SA" b="1" dirty="0">
                <a:solidFill>
                  <a:srgbClr val="000000"/>
                </a:solidFill>
                <a:latin typeface="Times New Roman"/>
                <a:ea typeface="Times New Roman"/>
              </a:rPr>
              <a:t>ب.  العمل على تنمية الخدمات العامة في المنطقة ورفع كفايتها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جـ.  إدارة المحافظات والنواحي والمراكز ومراقبة أعمال محافظي المحافظات ومديري النواحي ورؤساء المراكز والتأكد من كفايتهم في القيام بواجباتهم .</a:t>
            </a:r>
            <a:endParaRPr lang="en-US" dirty="0">
              <a:latin typeface="Times New Roman"/>
              <a:ea typeface="Times New Roman"/>
            </a:endParaRPr>
          </a:p>
          <a:p>
            <a:r>
              <a:rPr lang="ar-SA" b="1" dirty="0">
                <a:solidFill>
                  <a:srgbClr val="FF0000"/>
                </a:solidFill>
                <a:latin typeface="Times New Roman"/>
                <a:ea typeface="Times New Roman"/>
              </a:rPr>
              <a:t>   د. جميع ماسبق صحيح.</a:t>
            </a:r>
            <a:endParaRPr lang="en-US" dirty="0">
              <a:latin typeface="Times New Roman"/>
              <a:ea typeface="Times New Roman"/>
            </a:endParaRPr>
          </a:p>
          <a:p>
            <a:r>
              <a:rPr lang="ar-SA" b="1" dirty="0">
                <a:solidFill>
                  <a:srgbClr val="000000"/>
                </a:solidFill>
                <a:latin typeface="Times New Roman"/>
                <a:ea typeface="Times New Roman"/>
              </a:rPr>
              <a:t> </a:t>
            </a:r>
            <a:endParaRPr lang="en-US" dirty="0">
              <a:latin typeface="Times New Roman"/>
              <a:ea typeface="Times New Roman"/>
            </a:endParaRPr>
          </a:p>
          <a:p>
            <a:r>
              <a:rPr lang="ar-SA" b="1" dirty="0">
                <a:solidFill>
                  <a:srgbClr val="000000"/>
                </a:solidFill>
                <a:latin typeface="Times New Roman"/>
                <a:ea typeface="Times New Roman"/>
              </a:rPr>
              <a:t>62. يتولى أمير كل منطقة إدارتها وفقاً للسياسة العامة للدولة ووفقاً لأحكام نظام المناطق وغيره من الأنظمة واللوائح ، ومن مهامة:</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أ.  المحافظة على أموال الدولة وأملاكها ومنع التعدي عليها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ب.  الإشراف على أجهزة الحكومة وموظفيها في المنطقة للتأكد من حسن أدائهم لواجباتهم بكل أمانة وإخلاص وذلك مع مراعاة ارتباط موظفي الوزارات والمصالح المختلفة في المنطقة بمراجعهم . </a:t>
            </a:r>
            <a:endParaRPr lang="en-US" dirty="0">
              <a:latin typeface="Times New Roman"/>
              <a:ea typeface="Times New Roman"/>
            </a:endParaRPr>
          </a:p>
          <a:p>
            <a:r>
              <a:rPr lang="ar-SA" b="1" dirty="0">
                <a:solidFill>
                  <a:srgbClr val="000000"/>
                </a:solidFill>
                <a:latin typeface="Times New Roman"/>
                <a:ea typeface="Times New Roman"/>
              </a:rPr>
              <a:t>جـ.  الاتصال مباشرة بالوزارة ورؤساء المصالح وبحث أمور المنطقة معهم بهدف رفع كفاية أداء الأجهزة المرتبطة بهم مع إحاطة وزير الداخلية بذلك .</a:t>
            </a:r>
            <a:endParaRPr lang="en-US" dirty="0">
              <a:latin typeface="Times New Roman"/>
              <a:ea typeface="Times New Roman"/>
            </a:endParaRPr>
          </a:p>
          <a:p>
            <a:r>
              <a:rPr lang="ar-SA" b="1" dirty="0">
                <a:solidFill>
                  <a:srgbClr val="000000"/>
                </a:solidFill>
                <a:latin typeface="Times New Roman"/>
                <a:ea typeface="Times New Roman"/>
              </a:rPr>
              <a:t>   </a:t>
            </a:r>
            <a:r>
              <a:rPr lang="ar-SA" b="1" dirty="0">
                <a:solidFill>
                  <a:srgbClr val="FF0000"/>
                </a:solidFill>
                <a:latin typeface="Times New Roman"/>
                <a:ea typeface="Times New Roman"/>
              </a:rPr>
              <a:t>د. جميع ماسبق صحيح.</a:t>
            </a:r>
            <a:endParaRPr lang="en-US" dirty="0">
              <a:effectLst/>
              <a:latin typeface="Times New Roman"/>
              <a:ea typeface="Times New Roman"/>
            </a:endParaRPr>
          </a:p>
        </p:txBody>
      </p:sp>
    </p:spTree>
    <p:extLst>
      <p:ext uri="{BB962C8B-B14F-4D97-AF65-F5344CB8AC3E}">
        <p14:creationId xmlns:p14="http://schemas.microsoft.com/office/powerpoint/2010/main" val="701989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5019"/>
            <a:ext cx="9144000" cy="6621813"/>
          </a:xfrm>
          <a:prstGeom prst="rect">
            <a:avLst/>
          </a:prstGeom>
        </p:spPr>
        <p:txBody>
          <a:bodyPr wrap="square">
            <a:spAutoFit/>
          </a:bodyPr>
          <a:lstStyle/>
          <a:p>
            <a:pPr>
              <a:lnSpc>
                <a:spcPct val="115000"/>
              </a:lnSpc>
            </a:pPr>
            <a:r>
              <a:rPr lang="ar-SA" b="1" dirty="0" smtClean="0">
                <a:latin typeface="Times New Roman"/>
                <a:ea typeface="Times New Roman"/>
              </a:rPr>
              <a:t>63. </a:t>
            </a:r>
            <a:r>
              <a:rPr lang="ar-SA" b="1" dirty="0">
                <a:latin typeface="Times New Roman"/>
                <a:ea typeface="Times New Roman"/>
              </a:rPr>
              <a:t>يتولى محافظ المحافظة إدارتها وفقاً للسياسة العامة للدولة ووفقاً لأحكام نظام المناطق وغيره من الأنظمة واللوائح ، ومن مهامة:</a:t>
            </a:r>
            <a:endParaRPr lang="en-US" dirty="0">
              <a:latin typeface="Times New Roman"/>
              <a:ea typeface="Times New Roman"/>
            </a:endParaRPr>
          </a:p>
          <a:p>
            <a:pPr>
              <a:lnSpc>
                <a:spcPct val="115000"/>
              </a:lnSpc>
            </a:pPr>
            <a:r>
              <a:rPr lang="ar-SA" b="1" dirty="0">
                <a:latin typeface="Times New Roman"/>
                <a:ea typeface="Times New Roman"/>
              </a:rPr>
              <a:t>   أ.  المحافظة على الأمن والنظام والاستقرار واتخاذ الإجراءات اللازمة لذلك وفقاً للأنظمة واللوائح .</a:t>
            </a:r>
            <a:endParaRPr lang="en-US" dirty="0">
              <a:latin typeface="Times New Roman"/>
              <a:ea typeface="Times New Roman"/>
            </a:endParaRPr>
          </a:p>
          <a:p>
            <a:pPr>
              <a:lnSpc>
                <a:spcPct val="115000"/>
              </a:lnSpc>
            </a:pPr>
            <a:r>
              <a:rPr lang="ar-SA" b="1" dirty="0">
                <a:latin typeface="Times New Roman"/>
                <a:ea typeface="Times New Roman"/>
              </a:rPr>
              <a:t>  ب.  تنفيذ الأحكام القضائية بعد اكتسابها صفتها النهائية.</a:t>
            </a:r>
            <a:endParaRPr lang="en-US" dirty="0">
              <a:latin typeface="Times New Roman"/>
              <a:ea typeface="Times New Roman"/>
            </a:endParaRPr>
          </a:p>
          <a:p>
            <a:pPr>
              <a:lnSpc>
                <a:spcPct val="115000"/>
              </a:lnSpc>
            </a:pPr>
            <a:r>
              <a:rPr lang="ar-SA" b="1" dirty="0">
                <a:latin typeface="Times New Roman"/>
                <a:ea typeface="Times New Roman"/>
              </a:rPr>
              <a:t>  جـ. كفالة حقوق الإفراد وحرياتهم وعدم اتخاذ أي إجراء يمس تلك الحقوق والحريات إلا في الحدود المقررة شرعاً ونظاماً </a:t>
            </a:r>
            <a:r>
              <a:rPr lang="ar-SA" b="1" dirty="0" smtClean="0">
                <a:solidFill>
                  <a:srgbClr val="FF0000"/>
                </a:solidFill>
                <a:latin typeface="Times New Roman"/>
                <a:ea typeface="Times New Roman"/>
              </a:rPr>
              <a:t>د</a:t>
            </a:r>
            <a:r>
              <a:rPr lang="ar-SA" b="1" dirty="0">
                <a:solidFill>
                  <a:srgbClr val="FF0000"/>
                </a:solidFill>
                <a:latin typeface="Times New Roman"/>
                <a:ea typeface="Times New Roman"/>
              </a:rPr>
              <a:t>. جميع ماسبق صحيح</a:t>
            </a:r>
            <a:r>
              <a:rPr lang="ar-SA" b="1" dirty="0" smtClean="0">
                <a:solidFill>
                  <a:srgbClr val="FF0000"/>
                </a:solidFill>
                <a:latin typeface="Times New Roman"/>
                <a:ea typeface="Times New Roman"/>
              </a:rPr>
              <a:t>.</a:t>
            </a:r>
          </a:p>
          <a:p>
            <a:pPr>
              <a:lnSpc>
                <a:spcPct val="115000"/>
              </a:lnSpc>
            </a:pPr>
            <a:endParaRPr lang="en-US" dirty="0">
              <a:latin typeface="Times New Roman"/>
              <a:ea typeface="Times New Roman"/>
            </a:endParaRPr>
          </a:p>
          <a:p>
            <a:pPr>
              <a:lnSpc>
                <a:spcPct val="115000"/>
              </a:lnSpc>
            </a:pPr>
            <a:r>
              <a:rPr lang="ar-SA" b="1" dirty="0">
                <a:latin typeface="Times New Roman"/>
                <a:ea typeface="Times New Roman"/>
              </a:rPr>
              <a:t>64. يتولى محافظ المحافظة إدارتها وفقاً للسياسة العامة للدولة ووفقاً لأحكام نظام المناطق وغيره من الأنظمة واللوائح ، ومن مهامة:</a:t>
            </a:r>
            <a:endParaRPr lang="en-US" dirty="0">
              <a:latin typeface="Times New Roman"/>
              <a:ea typeface="Times New Roman"/>
            </a:endParaRPr>
          </a:p>
          <a:p>
            <a:pPr>
              <a:lnSpc>
                <a:spcPct val="115000"/>
              </a:lnSpc>
            </a:pPr>
            <a:r>
              <a:rPr lang="ar-SA" b="1" dirty="0">
                <a:latin typeface="Times New Roman"/>
                <a:ea typeface="Times New Roman"/>
              </a:rPr>
              <a:t>أ. الاتصال مباشرة بالوزارة ورؤساء المصالح وبحث أمور المنطقة معهم بهدف رفع كفاية أداء الأجهزة المرتبطة بهم مع إحاطة وزير الداخلية بذلك .</a:t>
            </a:r>
            <a:endParaRPr lang="en-US" dirty="0">
              <a:latin typeface="Times New Roman"/>
              <a:ea typeface="Times New Roman"/>
            </a:endParaRPr>
          </a:p>
          <a:p>
            <a:pPr>
              <a:lnSpc>
                <a:spcPct val="115000"/>
              </a:lnSpc>
            </a:pPr>
            <a:r>
              <a:rPr lang="ar-SA" b="1" dirty="0">
                <a:latin typeface="Times New Roman"/>
                <a:ea typeface="Times New Roman"/>
              </a:rPr>
              <a:t>  ب.  تقديم تقارير سنوية لوزير الداخلية عن كفاية أداء الخدمات العامة في المنطقة وغير ذلك من شئون المنطقة وفقاً لما تحدده اللائحة التنفيذية لهذا النظام .</a:t>
            </a:r>
            <a:endParaRPr lang="en-US" dirty="0">
              <a:latin typeface="Times New Roman"/>
              <a:ea typeface="Times New Roman"/>
            </a:endParaRPr>
          </a:p>
          <a:p>
            <a:pPr>
              <a:lnSpc>
                <a:spcPct val="115000"/>
              </a:lnSpc>
            </a:pPr>
            <a:r>
              <a:rPr lang="ar-SA" b="1" dirty="0">
                <a:solidFill>
                  <a:srgbClr val="FF0000"/>
                </a:solidFill>
                <a:latin typeface="Times New Roman"/>
                <a:ea typeface="Times New Roman"/>
              </a:rPr>
              <a:t>جـ. كفالة حقوق الإفراد وحرياتهم وعدم اتخاذ أي إجراء يمس تلك الحقوق والحريات إلا في الحدود المقررة شرعاً ونظاماً .</a:t>
            </a:r>
            <a:endParaRPr lang="en-US" dirty="0">
              <a:latin typeface="Times New Roman"/>
              <a:ea typeface="Times New Roman"/>
            </a:endParaRPr>
          </a:p>
          <a:p>
            <a:r>
              <a:rPr lang="ar-SA" b="1" dirty="0">
                <a:solidFill>
                  <a:srgbClr val="FF0000"/>
                </a:solidFill>
                <a:latin typeface="Times New Roman"/>
                <a:ea typeface="Times New Roman"/>
              </a:rPr>
              <a:t>  </a:t>
            </a:r>
            <a:r>
              <a:rPr lang="ar-SA" b="1" dirty="0">
                <a:latin typeface="Times New Roman"/>
                <a:ea typeface="Times New Roman"/>
              </a:rPr>
              <a:t> د. جميع ماسبق صحيح.</a:t>
            </a:r>
            <a:endParaRPr lang="en-US" dirty="0">
              <a:latin typeface="Times New Roman"/>
              <a:ea typeface="Times New Roman"/>
            </a:endParaRPr>
          </a:p>
          <a:p>
            <a:r>
              <a:rPr lang="ar-SA" b="1" dirty="0">
                <a:latin typeface="Times New Roman"/>
                <a:ea typeface="Times New Roman"/>
              </a:rPr>
              <a:t> </a:t>
            </a:r>
            <a:endParaRPr lang="en-US" dirty="0">
              <a:latin typeface="Times New Roman"/>
              <a:ea typeface="Times New Roman"/>
            </a:endParaRPr>
          </a:p>
          <a:p>
            <a:r>
              <a:rPr lang="ar-SA" b="1" dirty="0">
                <a:latin typeface="Times New Roman"/>
                <a:ea typeface="Times New Roman"/>
              </a:rPr>
              <a:t>65. من مهام محافظ المحافظة :</a:t>
            </a:r>
            <a:endParaRPr lang="en-US" dirty="0">
              <a:latin typeface="Times New Roman"/>
              <a:ea typeface="Times New Roman"/>
            </a:endParaRPr>
          </a:p>
          <a:p>
            <a:pPr>
              <a:lnSpc>
                <a:spcPct val="115000"/>
              </a:lnSpc>
            </a:pPr>
            <a:r>
              <a:rPr lang="ar-SA" b="1" dirty="0">
                <a:latin typeface="Times New Roman"/>
                <a:ea typeface="Times New Roman"/>
              </a:rPr>
              <a:t>أ. مراقبة أعمال مديري النواحي ورؤساء المراكز التابعين له. </a:t>
            </a:r>
            <a:endParaRPr lang="en-US" dirty="0">
              <a:latin typeface="Times New Roman"/>
              <a:ea typeface="Times New Roman"/>
            </a:endParaRPr>
          </a:p>
          <a:p>
            <a:pPr>
              <a:lnSpc>
                <a:spcPct val="115000"/>
              </a:lnSpc>
            </a:pPr>
            <a:r>
              <a:rPr lang="ar-SA" b="1" dirty="0">
                <a:latin typeface="Times New Roman"/>
                <a:ea typeface="Times New Roman"/>
              </a:rPr>
              <a:t>ب. التأكد من كفاية</a:t>
            </a:r>
            <a:r>
              <a:rPr lang="ar-SA" dirty="0">
                <a:latin typeface="Times New Roman"/>
                <a:ea typeface="Times New Roman"/>
              </a:rPr>
              <a:t> </a:t>
            </a:r>
            <a:r>
              <a:rPr lang="ar-SA" b="1" dirty="0">
                <a:latin typeface="Times New Roman"/>
                <a:ea typeface="Times New Roman"/>
              </a:rPr>
              <a:t>مديري النواحي ورؤساء المراكز التابعين له للقيام بواجباتهم .</a:t>
            </a:r>
            <a:endParaRPr lang="en-US" dirty="0">
              <a:latin typeface="Times New Roman"/>
              <a:ea typeface="Times New Roman"/>
            </a:endParaRPr>
          </a:p>
          <a:p>
            <a:pPr>
              <a:lnSpc>
                <a:spcPct val="115000"/>
              </a:lnSpc>
            </a:pPr>
            <a:r>
              <a:rPr lang="ar-SA" b="1" dirty="0">
                <a:latin typeface="Times New Roman"/>
                <a:ea typeface="Times New Roman"/>
              </a:rPr>
              <a:t>جـ. تقديم تقارير دورية لأمير المنطقة عن كفاية أداء الخدمات العامة وغير ذلك من شئون المحافظة.</a:t>
            </a:r>
            <a:endParaRPr lang="en-US" dirty="0">
              <a:latin typeface="Times New Roman"/>
              <a:ea typeface="Times New Roman"/>
            </a:endParaRPr>
          </a:p>
          <a:p>
            <a:pPr>
              <a:lnSpc>
                <a:spcPct val="115000"/>
              </a:lnSpc>
            </a:pPr>
            <a:r>
              <a:rPr lang="ar-SA" b="1" dirty="0">
                <a:solidFill>
                  <a:srgbClr val="FF0000"/>
                </a:solidFill>
                <a:latin typeface="Times New Roman"/>
                <a:ea typeface="Times New Roman"/>
              </a:rPr>
              <a:t>  د. جميع ماسبق صحيح</a:t>
            </a:r>
            <a:r>
              <a:rPr lang="ar-SA" b="1" dirty="0" smtClean="0">
                <a:solidFill>
                  <a:srgbClr val="FF0000"/>
                </a:solidFill>
                <a:latin typeface="Times New Roman"/>
                <a:ea typeface="Times New Roman"/>
              </a:rPr>
              <a:t>.</a:t>
            </a:r>
            <a:endParaRPr lang="en-US" dirty="0">
              <a:latin typeface="Times New Roman"/>
              <a:ea typeface="Times New Roman"/>
            </a:endParaRPr>
          </a:p>
        </p:txBody>
      </p:sp>
    </p:spTree>
    <p:extLst>
      <p:ext uri="{BB962C8B-B14F-4D97-AF65-F5344CB8AC3E}">
        <p14:creationId xmlns:p14="http://schemas.microsoft.com/office/powerpoint/2010/main" val="1918061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1062"/>
            <a:ext cx="8964488" cy="5551071"/>
          </a:xfrm>
          <a:prstGeom prst="rect">
            <a:avLst/>
          </a:prstGeom>
        </p:spPr>
        <p:txBody>
          <a:bodyPr wrap="square">
            <a:spAutoFit/>
          </a:bodyPr>
          <a:lstStyle/>
          <a:p>
            <a:pPr>
              <a:lnSpc>
                <a:spcPct val="115000"/>
              </a:lnSpc>
            </a:pPr>
            <a:r>
              <a:rPr lang="ar-SA" b="1" dirty="0" smtClean="0">
                <a:latin typeface="Times New Roman"/>
                <a:ea typeface="Times New Roman"/>
              </a:rPr>
              <a:t>66</a:t>
            </a:r>
            <a:r>
              <a:rPr lang="ar-SA" b="1" dirty="0">
                <a:latin typeface="Times New Roman"/>
                <a:ea typeface="Times New Roman"/>
              </a:rPr>
              <a:t>. ينشأ في كل منطقة مجلس يسمى مجلس المنطقة يكون مقره مقر إمارة المنطقة، ويتكون من: </a:t>
            </a:r>
            <a:endParaRPr lang="en-US" dirty="0">
              <a:latin typeface="Times New Roman"/>
              <a:ea typeface="Times New Roman"/>
            </a:endParaRPr>
          </a:p>
          <a:p>
            <a:pPr>
              <a:lnSpc>
                <a:spcPct val="115000"/>
              </a:lnSpc>
            </a:pPr>
            <a:r>
              <a:rPr lang="ar-SA" b="1" dirty="0">
                <a:latin typeface="Times New Roman"/>
                <a:ea typeface="Times New Roman"/>
              </a:rPr>
              <a:t>     أ .  أمير المنطقة عضوا .</a:t>
            </a:r>
            <a:endParaRPr lang="en-US" dirty="0">
              <a:latin typeface="Times New Roman"/>
              <a:ea typeface="Times New Roman"/>
            </a:endParaRPr>
          </a:p>
          <a:p>
            <a:pPr>
              <a:lnSpc>
                <a:spcPct val="115000"/>
              </a:lnSpc>
            </a:pPr>
            <a:r>
              <a:rPr lang="ar-SA" b="1" dirty="0">
                <a:latin typeface="Times New Roman"/>
                <a:ea typeface="Times New Roman"/>
              </a:rPr>
              <a:t>      </a:t>
            </a:r>
            <a:r>
              <a:rPr lang="ar-SA" b="1" dirty="0">
                <a:solidFill>
                  <a:srgbClr val="FF0000"/>
                </a:solidFill>
                <a:latin typeface="Times New Roman"/>
                <a:ea typeface="Times New Roman"/>
              </a:rPr>
              <a:t>ب .  نائب أمير المنطقة  نائباً لرئيس المجلس .</a:t>
            </a:r>
            <a:endParaRPr lang="en-US" dirty="0">
              <a:latin typeface="Times New Roman"/>
              <a:ea typeface="Times New Roman"/>
            </a:endParaRPr>
          </a:p>
          <a:p>
            <a:pPr>
              <a:lnSpc>
                <a:spcPct val="115000"/>
              </a:lnSpc>
            </a:pPr>
            <a:r>
              <a:rPr lang="ar-SA" b="1" dirty="0">
                <a:latin typeface="Times New Roman"/>
                <a:ea typeface="Times New Roman"/>
              </a:rPr>
              <a:t>      جـ .  وكيل الأمارة ومحافظي المحافظات نواب لرئيس المجلس.</a:t>
            </a:r>
            <a:endParaRPr lang="en-US" dirty="0">
              <a:latin typeface="Times New Roman"/>
              <a:ea typeface="Times New Roman"/>
            </a:endParaRPr>
          </a:p>
          <a:p>
            <a:r>
              <a:rPr lang="ar-SA" b="1" dirty="0">
                <a:latin typeface="Times New Roman"/>
                <a:ea typeface="Times New Roman"/>
              </a:rPr>
              <a:t>      د . رؤساء الأجهزة الحكومية في المنطقة نواب لرئيس المجلس.</a:t>
            </a:r>
            <a:endParaRPr lang="en-US" dirty="0">
              <a:latin typeface="Times New Roman"/>
              <a:ea typeface="Times New Roman"/>
            </a:endParaRPr>
          </a:p>
          <a:p>
            <a:r>
              <a:rPr lang="ar-SA" b="1" dirty="0">
                <a:latin typeface="Times New Roman"/>
                <a:ea typeface="Times New Roman"/>
              </a:rPr>
              <a:t> </a:t>
            </a:r>
            <a:endParaRPr lang="en-US" dirty="0">
              <a:latin typeface="Times New Roman"/>
              <a:ea typeface="Times New Roman"/>
            </a:endParaRPr>
          </a:p>
          <a:p>
            <a:r>
              <a:rPr lang="ar-SA" b="1" dirty="0">
                <a:latin typeface="Times New Roman"/>
                <a:ea typeface="Times New Roman"/>
              </a:rPr>
              <a:t>67. ينشأ في كل منطقة مجلس يسمى مجلس المنطقة يكون مقره مقر إمارة المنطقة، ويتكون من: </a:t>
            </a:r>
            <a:endParaRPr lang="en-US" dirty="0">
              <a:latin typeface="Times New Roman"/>
              <a:ea typeface="Times New Roman"/>
            </a:endParaRPr>
          </a:p>
          <a:p>
            <a:pPr>
              <a:lnSpc>
                <a:spcPct val="115000"/>
              </a:lnSpc>
            </a:pPr>
            <a:r>
              <a:rPr lang="ar-SA" b="1" dirty="0">
                <a:solidFill>
                  <a:srgbClr val="FF0000"/>
                </a:solidFill>
                <a:latin typeface="Times New Roman"/>
                <a:ea typeface="Times New Roman"/>
              </a:rPr>
              <a:t>  أ .  أمير المنطقة رئيسا.</a:t>
            </a:r>
            <a:endParaRPr lang="en-US" dirty="0">
              <a:latin typeface="Times New Roman"/>
              <a:ea typeface="Times New Roman"/>
            </a:endParaRPr>
          </a:p>
          <a:p>
            <a:pPr>
              <a:lnSpc>
                <a:spcPct val="115000"/>
              </a:lnSpc>
            </a:pPr>
            <a:r>
              <a:rPr lang="ar-SA" b="1" dirty="0">
                <a:latin typeface="Times New Roman"/>
                <a:ea typeface="Times New Roman"/>
              </a:rPr>
              <a:t> ب .  نائب أمير المنطقة  عضوا .</a:t>
            </a:r>
            <a:endParaRPr lang="en-US" dirty="0">
              <a:latin typeface="Times New Roman"/>
              <a:ea typeface="Times New Roman"/>
            </a:endParaRPr>
          </a:p>
          <a:p>
            <a:pPr>
              <a:lnSpc>
                <a:spcPct val="115000"/>
              </a:lnSpc>
            </a:pPr>
            <a:r>
              <a:rPr lang="ar-SA" b="1" dirty="0">
                <a:latin typeface="Times New Roman"/>
                <a:ea typeface="Times New Roman"/>
              </a:rPr>
              <a:t>  جـ .  وكيل الأمارة ومحافظي المحافظات نواب لرئيس المجلس.</a:t>
            </a:r>
            <a:endParaRPr lang="en-US" dirty="0">
              <a:latin typeface="Times New Roman"/>
              <a:ea typeface="Times New Roman"/>
            </a:endParaRPr>
          </a:p>
          <a:p>
            <a:r>
              <a:rPr lang="ar-SA" b="1" dirty="0">
                <a:latin typeface="Times New Roman"/>
                <a:ea typeface="Times New Roman"/>
              </a:rPr>
              <a:t>   د . عدد من الأهالي لا يقل عن عشرة أشخاص من أهل العلم والخبرة والاختصاص ، نواب لرئيس المجلس.</a:t>
            </a:r>
            <a:endParaRPr lang="en-US" dirty="0">
              <a:latin typeface="Times New Roman"/>
              <a:ea typeface="Times New Roman"/>
            </a:endParaRPr>
          </a:p>
          <a:p>
            <a:r>
              <a:rPr lang="ar-SA" b="1" dirty="0">
                <a:latin typeface="Times New Roman"/>
                <a:ea typeface="Times New Roman"/>
              </a:rPr>
              <a:t> </a:t>
            </a:r>
            <a:endParaRPr lang="en-US" dirty="0">
              <a:latin typeface="Times New Roman"/>
              <a:ea typeface="Times New Roman"/>
            </a:endParaRPr>
          </a:p>
          <a:p>
            <a:r>
              <a:rPr lang="ar-SA" b="1" dirty="0">
                <a:latin typeface="Times New Roman"/>
                <a:ea typeface="Times New Roman"/>
              </a:rPr>
              <a:t>68. يشترط في عضوية " مجلس المنطقة " :</a:t>
            </a:r>
            <a:endParaRPr lang="en-US" dirty="0">
              <a:latin typeface="Times New Roman"/>
              <a:ea typeface="Times New Roman"/>
            </a:endParaRPr>
          </a:p>
          <a:p>
            <a:pPr>
              <a:lnSpc>
                <a:spcPct val="115000"/>
              </a:lnSpc>
            </a:pPr>
            <a:r>
              <a:rPr lang="ar-SA" b="1" dirty="0">
                <a:latin typeface="Times New Roman"/>
                <a:ea typeface="Times New Roman"/>
              </a:rPr>
              <a:t>  أ.  أن يكون سعودي الجنسية بالأصل والمنشأ .</a:t>
            </a:r>
            <a:endParaRPr lang="en-US" dirty="0">
              <a:latin typeface="Times New Roman"/>
              <a:ea typeface="Times New Roman"/>
            </a:endParaRPr>
          </a:p>
          <a:p>
            <a:pPr>
              <a:lnSpc>
                <a:spcPct val="115000"/>
              </a:lnSpc>
            </a:pPr>
            <a:r>
              <a:rPr lang="ar-SA" b="1" dirty="0">
                <a:latin typeface="Times New Roman"/>
                <a:ea typeface="Times New Roman"/>
              </a:rPr>
              <a:t>  ب. أن يكون من المشهود لهم بالصلاح والكفاية.</a:t>
            </a:r>
            <a:endParaRPr lang="en-US" dirty="0">
              <a:latin typeface="Times New Roman"/>
              <a:ea typeface="Times New Roman"/>
            </a:endParaRPr>
          </a:p>
          <a:p>
            <a:pPr>
              <a:lnSpc>
                <a:spcPct val="115000"/>
              </a:lnSpc>
            </a:pPr>
            <a:r>
              <a:rPr lang="ar-SA" b="1" dirty="0">
                <a:latin typeface="Times New Roman"/>
                <a:ea typeface="Times New Roman"/>
              </a:rPr>
              <a:t> جـ.  أن لا يقل عمر عن الثلاثين سنة .</a:t>
            </a:r>
            <a:endParaRPr lang="en-US" dirty="0">
              <a:latin typeface="Times New Roman"/>
              <a:ea typeface="Times New Roman"/>
            </a:endParaRPr>
          </a:p>
          <a:p>
            <a:pPr>
              <a:lnSpc>
                <a:spcPct val="115000"/>
              </a:lnSpc>
            </a:pPr>
            <a:r>
              <a:rPr lang="ar-SA" b="1" dirty="0">
                <a:solidFill>
                  <a:srgbClr val="FF0000"/>
                </a:solidFill>
                <a:latin typeface="Times New Roman"/>
                <a:ea typeface="Times New Roman"/>
              </a:rPr>
              <a:t>  د. جميع ماسبق صحيح.</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a:t>
            </a:r>
            <a:endParaRPr lang="en-US" sz="1600" dirty="0">
              <a:effectLst/>
              <a:latin typeface="Times New Roman"/>
              <a:ea typeface="Times New Roman"/>
            </a:endParaRPr>
          </a:p>
        </p:txBody>
      </p:sp>
    </p:spTree>
    <p:extLst>
      <p:ext uri="{BB962C8B-B14F-4D97-AF65-F5344CB8AC3E}">
        <p14:creationId xmlns:p14="http://schemas.microsoft.com/office/powerpoint/2010/main" val="991752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31637"/>
            <a:ext cx="8712968" cy="4233467"/>
          </a:xfrm>
          <a:prstGeom prst="rect">
            <a:avLst/>
          </a:prstGeom>
        </p:spPr>
        <p:txBody>
          <a:bodyPr wrap="square">
            <a:spAutoFit/>
          </a:bodyPr>
          <a:lstStyle/>
          <a:p>
            <a:pPr>
              <a:lnSpc>
                <a:spcPct val="115000"/>
              </a:lnSpc>
            </a:pPr>
            <a:r>
              <a:rPr lang="ar-SA" b="1" dirty="0" smtClean="0">
                <a:solidFill>
                  <a:srgbClr val="000000"/>
                </a:solidFill>
                <a:latin typeface="Times New Roman"/>
                <a:ea typeface="Times New Roman"/>
              </a:rPr>
              <a:t>69</a:t>
            </a:r>
            <a:r>
              <a:rPr lang="ar-SA" b="1" dirty="0">
                <a:solidFill>
                  <a:srgbClr val="000000"/>
                </a:solidFill>
                <a:latin typeface="Times New Roman"/>
                <a:ea typeface="Times New Roman"/>
              </a:rPr>
              <a:t>. . يشترط في عضوية " مجلس المنطقة "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أ.  أن يكون سعودي الجنسية بالتجنس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a:t>
            </a:r>
            <a:r>
              <a:rPr lang="ar-SA" b="1" dirty="0">
                <a:solidFill>
                  <a:srgbClr val="FF0000"/>
                </a:solidFill>
                <a:latin typeface="Times New Roman"/>
                <a:ea typeface="Times New Roman"/>
              </a:rPr>
              <a:t>ب.  أن يكون من المشهود لهم بالصلاح والكفاية.</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جـ.  أن لا يقل عمر عن العشرين سنة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د.  أن تكون إقامته في اي منطقة  من مناطق  المملكة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70. . يشترط في عضوية " مجلس المنطقة "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أ.  أن يكون سعودي بالتجنس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ب.  أن يكون من الحاصلين علي درجات علمية عالية.</a:t>
            </a:r>
            <a:endParaRPr lang="en-US" dirty="0">
              <a:latin typeface="Times New Roman"/>
              <a:ea typeface="Times New Roman"/>
            </a:endParaRPr>
          </a:p>
          <a:p>
            <a:pPr>
              <a:lnSpc>
                <a:spcPct val="115000"/>
              </a:lnSpc>
            </a:pPr>
            <a:r>
              <a:rPr lang="ar-SA" b="1" dirty="0">
                <a:solidFill>
                  <a:srgbClr val="FF0000"/>
                </a:solidFill>
                <a:latin typeface="Times New Roman"/>
                <a:ea typeface="Times New Roman"/>
              </a:rPr>
              <a:t>      جـ.  أن لا يقل عمر عن الثلاثين سنة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د.  أن تكون إقامته اي منطقة  من مناطق  المملكة.</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a:t>
            </a:r>
            <a:endParaRPr lang="en-US" dirty="0">
              <a:latin typeface="Times New Roman"/>
              <a:ea typeface="Times New Roman"/>
            </a:endParaRPr>
          </a:p>
          <a:p>
            <a:pPr>
              <a:lnSpc>
                <a:spcPct val="115000"/>
              </a:lnSpc>
            </a:pPr>
            <a:r>
              <a:rPr lang="ar-SA" b="1" dirty="0">
                <a:solidFill>
                  <a:srgbClr val="000000"/>
                </a:solidFill>
                <a:latin typeface="Times New Roman"/>
                <a:ea typeface="Times New Roman"/>
              </a:rPr>
              <a:t> </a:t>
            </a:r>
            <a:endParaRPr lang="en-US" sz="1600" dirty="0">
              <a:effectLst/>
              <a:latin typeface="Times New Roman"/>
              <a:ea typeface="Times New Roman"/>
            </a:endParaRPr>
          </a:p>
        </p:txBody>
      </p:sp>
    </p:spTree>
    <p:extLst>
      <p:ext uri="{BB962C8B-B14F-4D97-AF65-F5344CB8AC3E}">
        <p14:creationId xmlns:p14="http://schemas.microsoft.com/office/powerpoint/2010/main" val="1948604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3"/>
              <p:cNvSpPr/>
              <p:nvPr/>
            </p:nvSpPr>
            <p:spPr>
              <a:xfrm>
                <a:off x="251520" y="116632"/>
                <a:ext cx="8784976" cy="7195624"/>
              </a:xfrm>
              <a:prstGeom prst="rect">
                <a:avLst/>
              </a:prstGeom>
            </p:spPr>
            <p:txBody>
              <a:bodyPr wrap="square">
                <a:spAutoFit/>
              </a:bodyPr>
              <a:lstStyle/>
              <a:p>
                <a:r>
                  <a:rPr lang="ar-SA" sz="2800" b="1" u="sng" dirty="0">
                    <a:solidFill>
                      <a:srgbClr val="FF0000"/>
                    </a:solidFill>
                    <a:latin typeface="Times New Roman"/>
                    <a:ea typeface="Times New Roman"/>
                  </a:rPr>
                  <a:t>ثانيا : أسئلة  </a:t>
                </a:r>
                <a14:m>
                  <m:oMath xmlns:m="http://schemas.openxmlformats.org/officeDocument/2006/math">
                    <m:r>
                      <a:rPr lang="en-US" sz="2800" b="1" i="1" u="sng">
                        <a:solidFill>
                          <a:srgbClr val="FF0000"/>
                        </a:solidFill>
                        <a:effectLst/>
                        <a:latin typeface="Cambria Math"/>
                        <a:ea typeface="Times New Roman"/>
                        <a:cs typeface="Arabic Transparent"/>
                      </a:rPr>
                      <m:t>√</m:t>
                    </m:r>
                  </m:oMath>
                </a14:m>
                <a:r>
                  <a:rPr lang="en-US" sz="2800" b="1" u="sng" dirty="0">
                    <a:solidFill>
                      <a:srgbClr val="FF0000"/>
                    </a:solidFill>
                    <a:effectLst/>
                    <a:latin typeface="Times New Roman"/>
                    <a:ea typeface="Times New Roman"/>
                  </a:rPr>
                  <a:t> </a:t>
                </a:r>
                <a:r>
                  <a:rPr lang="ar-SA" sz="2800" b="1" u="sng" dirty="0">
                    <a:solidFill>
                      <a:srgbClr val="FF0000"/>
                    </a:solidFill>
                    <a:effectLst/>
                    <a:latin typeface="Times New Roman"/>
                    <a:ea typeface="Times New Roman"/>
                  </a:rPr>
                  <a:t> و × ، ضع العلامة المناسبة التى تعبر عن اختيارك ؟</a:t>
                </a:r>
                <a:endParaRPr lang="en-US" sz="2000" dirty="0">
                  <a:effectLst/>
                  <a:latin typeface="Times New Roman"/>
                  <a:ea typeface="Times New Roman"/>
                </a:endParaRPr>
              </a:p>
              <a:p>
                <a:r>
                  <a:rPr lang="en-US" sz="2400" b="1" dirty="0">
                    <a:solidFill>
                      <a:srgbClr val="FF0000"/>
                    </a:solidFill>
                    <a:effectLst/>
                    <a:latin typeface="Times New Roman"/>
                    <a:ea typeface="Times New Roman"/>
                  </a:rPr>
                  <a:t> </a:t>
                </a:r>
                <a:endParaRPr lang="en-US" sz="2000" dirty="0">
                  <a:effectLst/>
                  <a:latin typeface="Times New Roman"/>
                  <a:ea typeface="Times New Roman"/>
                </a:endParaRPr>
              </a:p>
              <a:p>
                <a:pPr algn="just"/>
                <a:r>
                  <a:rPr lang="ar-SA" sz="2000" b="1" dirty="0">
                    <a:effectLst/>
                    <a:latin typeface="Times New Roman"/>
                    <a:ea typeface="Times New Roman"/>
                    <a:cs typeface="Times New Roman"/>
                  </a:rPr>
                  <a:t>1. تعد التنظيمات القبلية من اقدم نظم السلطة المحلية.</a:t>
                </a:r>
                <a:endParaRPr lang="en-US" sz="2000" dirty="0">
                  <a:effectLst/>
                  <a:latin typeface="Times New Roman"/>
                  <a:ea typeface="Times New Roman"/>
                </a:endParaRPr>
              </a:p>
              <a:p>
                <a:pPr>
                  <a:spcBef>
                    <a:spcPts val="670"/>
                  </a:spcBef>
                </a:pPr>
                <a:r>
                  <a:rPr lang="ar-SA" sz="2000" dirty="0">
                    <a:solidFill>
                      <a:srgbClr val="FF0000"/>
                    </a:solidFill>
                    <a:effectLst/>
                    <a:latin typeface="Times New Roman"/>
                    <a:ea typeface="Times New Roman"/>
                  </a:rPr>
                  <a:t>2. </a:t>
                </a:r>
                <a:r>
                  <a:rPr lang="ar-SA" sz="2000" b="1" dirty="0">
                    <a:solidFill>
                      <a:srgbClr val="FF0000"/>
                    </a:solidFill>
                  </a:rPr>
                  <a:t>أخذت الحكومات الإقليمية  في بدايتها شكل السلطة اللامركزية.</a:t>
                </a:r>
                <a:endParaRPr lang="en-US" sz="2000" dirty="0">
                  <a:effectLst/>
                  <a:latin typeface="Times New Roman"/>
                  <a:ea typeface="Times New Roman"/>
                </a:endParaRPr>
              </a:p>
              <a:p>
                <a:pPr marL="511810" indent="-511810">
                  <a:spcBef>
                    <a:spcPts val="720"/>
                  </a:spcBef>
                </a:pPr>
                <a:r>
                  <a:rPr lang="ar-SA" sz="2000" b="1" dirty="0">
                    <a:solidFill>
                      <a:srgbClr val="FF0000"/>
                    </a:solidFill>
                  </a:rPr>
                  <a:t>3.</a:t>
                </a:r>
                <a:r>
                  <a:rPr lang="ar-SA" sz="2000" b="1" dirty="0">
                    <a:solidFill>
                      <a:srgbClr val="FF0000"/>
                    </a:solidFill>
                    <a:latin typeface="Times New Roman"/>
                  </a:rPr>
                  <a:t> في </a:t>
                </a:r>
                <a:r>
                  <a:rPr lang="ar-SA" sz="2000" b="1" dirty="0">
                    <a:solidFill>
                      <a:srgbClr val="FF0000"/>
                    </a:solidFill>
                  </a:rPr>
                  <a:t>الإمبراطوريات تتحقق التزاوج  بين المركزية واللامركزية</a:t>
                </a:r>
                <a:r>
                  <a:rPr lang="ar-SA" sz="2000" b="1" dirty="0" smtClean="0">
                    <a:solidFill>
                      <a:srgbClr val="FF0000"/>
                    </a:solidFill>
                  </a:rPr>
                  <a:t>.</a:t>
                </a:r>
                <a:endParaRPr lang="en-US" sz="2000" dirty="0" smtClean="0">
                  <a:latin typeface="Times New Roman"/>
                </a:endParaRPr>
              </a:p>
              <a:p>
                <a:pPr marL="511810" indent="-511810">
                  <a:spcBef>
                    <a:spcPts val="720"/>
                  </a:spcBef>
                </a:pPr>
                <a:r>
                  <a:rPr lang="ar-SA" sz="2000" b="1" dirty="0" smtClean="0">
                    <a:solidFill>
                      <a:srgbClr val="FF0000"/>
                    </a:solidFill>
                  </a:rPr>
                  <a:t>.</a:t>
                </a:r>
                <a:r>
                  <a:rPr lang="ar-SA" sz="2000" b="1" dirty="0" smtClean="0">
                    <a:solidFill>
                      <a:srgbClr val="FF0000"/>
                    </a:solidFill>
                    <a:latin typeface="Times New Roman"/>
                  </a:rPr>
                  <a:t> </a:t>
                </a:r>
                <a:r>
                  <a:rPr lang="ar-SA" sz="2000" b="1" dirty="0">
                    <a:solidFill>
                      <a:srgbClr val="FF0000"/>
                    </a:solidFill>
                    <a:latin typeface="Times New Roman"/>
                  </a:rPr>
                  <a:t>في </a:t>
                </a:r>
                <a:r>
                  <a:rPr lang="ar-SA" sz="2000" b="1" dirty="0">
                    <a:solidFill>
                      <a:srgbClr val="FF0000"/>
                    </a:solidFill>
                  </a:rPr>
                  <a:t>الدولة القومية الحديثة تحقق التزاوج  بين المركزية واللامركزية.</a:t>
                </a:r>
                <a:endParaRPr lang="en-US" sz="2000" dirty="0">
                  <a:effectLst/>
                  <a:latin typeface="Times New Roman"/>
                  <a:ea typeface="Times New Roman"/>
                </a:endParaRPr>
              </a:p>
              <a:p>
                <a:pPr marL="511810" indent="-511810">
                  <a:spcBef>
                    <a:spcPts val="720"/>
                  </a:spcBef>
                </a:pPr>
                <a:r>
                  <a:rPr lang="ar-SA" sz="2000" b="1" dirty="0"/>
                  <a:t>5.  تتمثل أركان الدولة القومية الحديثة علي شعب وأرض وسلطة إدارية.</a:t>
                </a:r>
                <a:endParaRPr lang="en-US" sz="2000" dirty="0">
                  <a:effectLst/>
                  <a:latin typeface="Times New Roman"/>
                  <a:ea typeface="Times New Roman"/>
                </a:endParaRPr>
              </a:p>
              <a:p>
                <a:pPr marL="511810" indent="-511810">
                  <a:spcBef>
                    <a:spcPts val="720"/>
                  </a:spcBef>
                </a:pPr>
                <a:r>
                  <a:rPr lang="ar-SA" sz="2000" b="1" dirty="0">
                    <a:solidFill>
                      <a:srgbClr val="FF0000"/>
                    </a:solidFill>
                  </a:rPr>
                  <a:t>6. تمثل المركزية الادارية السلطة الوزارية.</a:t>
                </a:r>
                <a:endParaRPr lang="en-US" sz="2000" dirty="0">
                  <a:effectLst/>
                  <a:latin typeface="Times New Roman"/>
                  <a:ea typeface="Times New Roman"/>
                </a:endParaRPr>
              </a:p>
              <a:p>
                <a:pPr marL="511810" indent="-511810">
                  <a:spcBef>
                    <a:spcPts val="720"/>
                  </a:spcBef>
                </a:pPr>
                <a:r>
                  <a:rPr lang="ar-SA" sz="2000" b="1" dirty="0"/>
                  <a:t>7. تمثل اللامركزية الادارية السلطة الوزارية.</a:t>
                </a:r>
                <a:endParaRPr lang="en-US" sz="2000" dirty="0">
                  <a:effectLst/>
                  <a:latin typeface="Times New Roman"/>
                  <a:ea typeface="Times New Roman"/>
                </a:endParaRPr>
              </a:p>
              <a:p>
                <a:pPr marL="511810" indent="-511810">
                  <a:spcBef>
                    <a:spcPts val="720"/>
                  </a:spcBef>
                </a:pPr>
                <a:r>
                  <a:rPr lang="ar-SA" sz="2000" b="1" dirty="0"/>
                  <a:t>8. الادارة المحلية تعد نمط من أنماط المركزية الادارية.</a:t>
                </a:r>
                <a:endParaRPr lang="en-US" sz="2000" dirty="0">
                  <a:effectLst/>
                  <a:latin typeface="Times New Roman"/>
                  <a:ea typeface="Times New Roman"/>
                </a:endParaRPr>
              </a:p>
              <a:p>
                <a:pPr marL="511810" indent="-511810">
                  <a:spcBef>
                    <a:spcPts val="720"/>
                  </a:spcBef>
                </a:pPr>
                <a:r>
                  <a:rPr lang="ar-SA" sz="2000" b="1" dirty="0">
                    <a:solidFill>
                      <a:srgbClr val="FF0000"/>
                    </a:solidFill>
                  </a:rPr>
                  <a:t>9. الادارة المحلية تعد نمط من أنماط اللامركزية الادارية.</a:t>
                </a:r>
                <a:endParaRPr lang="en-US" sz="2000" dirty="0">
                  <a:effectLst/>
                  <a:latin typeface="Times New Roman"/>
                  <a:ea typeface="Times New Roman"/>
                </a:endParaRPr>
              </a:p>
              <a:p>
                <a:pPr marL="511810" indent="-511810">
                  <a:spcBef>
                    <a:spcPts val="720"/>
                  </a:spcBef>
                </a:pPr>
                <a:r>
                  <a:rPr lang="ar-SA" sz="2000" b="1" dirty="0">
                    <a:solidFill>
                      <a:srgbClr val="FF0000"/>
                    </a:solidFill>
                  </a:rPr>
                  <a:t>10. ظهرت اللاوزارية  للحد من مركزية السلطة في الدولة المعاصرة.</a:t>
                </a:r>
                <a:endParaRPr lang="en-US" sz="2000" dirty="0">
                  <a:effectLst/>
                  <a:latin typeface="Times New Roman"/>
                  <a:ea typeface="Times New Roman"/>
                </a:endParaRPr>
              </a:p>
              <a:p>
                <a:pPr marL="511810" indent="-511810">
                  <a:spcBef>
                    <a:spcPts val="720"/>
                  </a:spcBef>
                </a:pPr>
                <a:r>
                  <a:rPr lang="ar-SA" sz="2000" b="1" dirty="0">
                    <a:solidFill>
                      <a:srgbClr val="FF0000"/>
                    </a:solidFill>
                  </a:rPr>
                  <a:t>11. تعد الادارة المحلية نمط من أنماط إدارة الفروع.</a:t>
                </a:r>
                <a:endParaRPr lang="en-US" sz="2000" dirty="0">
                  <a:effectLst/>
                  <a:latin typeface="Times New Roman"/>
                  <a:ea typeface="Times New Roman"/>
                </a:endParaRPr>
              </a:p>
              <a:p>
                <a:pPr marL="511810" indent="-511810">
                  <a:spcBef>
                    <a:spcPts val="720"/>
                  </a:spcBef>
                </a:pPr>
                <a:r>
                  <a:rPr lang="ar-SA" sz="2000" b="1" dirty="0">
                    <a:solidFill>
                      <a:srgbClr val="FF0000"/>
                    </a:solidFill>
                  </a:rPr>
                  <a:t>12. تعد الادارة المحلية نمط من أنماط السلطة اللاوزارية.</a:t>
                </a:r>
                <a:endParaRPr lang="en-US" sz="2000" dirty="0">
                  <a:effectLst/>
                  <a:latin typeface="Times New Roman"/>
                  <a:ea typeface="Times New Roman"/>
                </a:endParaRPr>
              </a:p>
              <a:p>
                <a:pPr marL="511810" indent="-511810">
                  <a:spcBef>
                    <a:spcPts val="720"/>
                  </a:spcBef>
                </a:pPr>
                <a:r>
                  <a:rPr lang="ar-SA" sz="2000" b="1" dirty="0">
                    <a:solidFill>
                      <a:srgbClr val="FF0000"/>
                    </a:solidFill>
                  </a:rPr>
                  <a:t>13. تعد الادارة المحلية نمط من أنماط الادارة الميدانية</a:t>
                </a:r>
                <a:r>
                  <a:rPr lang="ar-SA" sz="2000" b="1" dirty="0" smtClean="0">
                    <a:solidFill>
                      <a:srgbClr val="FF0000"/>
                    </a:solidFill>
                  </a:rPr>
                  <a:t>.</a:t>
                </a:r>
                <a:endParaRPr lang="en-US" sz="2000" b="1" dirty="0" smtClean="0">
                  <a:solidFill>
                    <a:srgbClr val="FF0000"/>
                  </a:solidFill>
                </a:endParaRPr>
              </a:p>
              <a:p>
                <a:pPr marL="511810" indent="-511810">
                  <a:spcBef>
                    <a:spcPts val="720"/>
                  </a:spcBef>
                </a:pPr>
                <a:r>
                  <a:rPr lang="ar-SA" sz="2000" b="1" dirty="0">
                    <a:solidFill>
                      <a:srgbClr val="FF0000"/>
                    </a:solidFill>
                  </a:rPr>
                  <a:t>14. تعد الادارة المحلية نمط من أنماط  عدم التركيز الاداري.</a:t>
                </a:r>
                <a:endParaRPr lang="en-US" sz="2000" dirty="0">
                  <a:latin typeface="Times New Roman"/>
                  <a:ea typeface="Times New Roman"/>
                </a:endParaRPr>
              </a:p>
              <a:p>
                <a:pPr marL="511810" indent="-511810">
                  <a:spcBef>
                    <a:spcPts val="720"/>
                  </a:spcBef>
                </a:pPr>
                <a:r>
                  <a:rPr lang="ar-SA" sz="2000" b="1" dirty="0"/>
                  <a:t>15. تعد الفيدرالية نمط من أنماط السلطة المركزية.</a:t>
                </a:r>
                <a:endParaRPr lang="en-US" sz="2000" dirty="0">
                  <a:latin typeface="Times New Roman"/>
                  <a:ea typeface="Times New Roman"/>
                </a:endParaRPr>
              </a:p>
              <a:p>
                <a:pPr marL="511810" indent="-511810">
                  <a:spcBef>
                    <a:spcPts val="720"/>
                  </a:spcBef>
                </a:pPr>
                <a:endParaRPr lang="en-US" sz="2000" dirty="0">
                  <a:effectLst/>
                  <a:latin typeface="Times New Roman"/>
                  <a:ea typeface="Times New Roman"/>
                </a:endParaRPr>
              </a:p>
            </p:txBody>
          </p:sp>
        </mc:Choice>
        <mc:Fallback xmlns="">
          <p:sp>
            <p:nvSpPr>
              <p:cNvPr id="4" name="Rectangle 3"/>
              <p:cNvSpPr>
                <a:spLocks noRot="1" noChangeAspect="1" noMove="1" noResize="1" noEditPoints="1" noAdjustHandles="1" noChangeArrowheads="1" noChangeShapeType="1" noTextEdit="1"/>
              </p:cNvSpPr>
              <p:nvPr/>
            </p:nvSpPr>
            <p:spPr>
              <a:xfrm>
                <a:off x="251520" y="116632"/>
                <a:ext cx="8784976" cy="7195624"/>
              </a:xfrm>
              <a:prstGeom prst="rect">
                <a:avLst/>
              </a:prstGeom>
              <a:blipFill rotWithShape="1">
                <a:blip r:embed="rId2"/>
                <a:stretch>
                  <a:fillRect t="-423" r="-1457" b="-508"/>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9512" y="-112564"/>
            <a:ext cx="8856984" cy="6565900"/>
          </a:xfrm>
          <a:prstGeom prst="rect">
            <a:avLst/>
          </a:prstGeom>
        </p:spPr>
        <p:txBody>
          <a:bodyPr wrap="square">
            <a:spAutoFit/>
          </a:bodyPr>
          <a:lstStyle/>
          <a:p>
            <a:pPr marL="511810" indent="-511810">
              <a:spcBef>
                <a:spcPts val="720"/>
              </a:spcBef>
            </a:pPr>
            <a:r>
              <a:rPr lang="ar-SA" b="1" dirty="0"/>
              <a:t> </a:t>
            </a:r>
            <a:endParaRPr lang="en-US" sz="2000" dirty="0">
              <a:latin typeface="Times New Roman"/>
              <a:ea typeface="Times New Roman"/>
            </a:endParaRPr>
          </a:p>
          <a:p>
            <a:pPr marL="511810" indent="-511810">
              <a:spcBef>
                <a:spcPts val="720"/>
              </a:spcBef>
            </a:pPr>
            <a:r>
              <a:rPr lang="ar-SA" sz="2000" b="1" dirty="0"/>
              <a:t>16. ظهرت الادارة المحلية كظاهرة قانونية في القرن الثامن عشر.</a:t>
            </a:r>
            <a:endParaRPr lang="en-US" sz="2000" dirty="0">
              <a:latin typeface="Times New Roman"/>
              <a:ea typeface="Times New Roman"/>
            </a:endParaRPr>
          </a:p>
          <a:p>
            <a:pPr marL="511810" indent="-511810">
              <a:spcBef>
                <a:spcPts val="720"/>
              </a:spcBef>
            </a:pPr>
            <a:r>
              <a:rPr lang="ar-SA" sz="2000" b="1" dirty="0"/>
              <a:t>17. يمكن إدارة الدولة من خلال نمط المركزية البحته.</a:t>
            </a:r>
            <a:endParaRPr lang="en-US" sz="2000" dirty="0">
              <a:latin typeface="Times New Roman"/>
              <a:ea typeface="Times New Roman"/>
            </a:endParaRPr>
          </a:p>
          <a:p>
            <a:pPr marL="511810" indent="-511810">
              <a:spcBef>
                <a:spcPts val="720"/>
              </a:spcBef>
            </a:pPr>
            <a:r>
              <a:rPr lang="ar-SA" sz="2000" b="1" dirty="0"/>
              <a:t>18. يمكن إدارة الدولة من خلال نمط اللامركزية البحته.</a:t>
            </a:r>
            <a:endParaRPr lang="en-US" sz="2000" dirty="0">
              <a:latin typeface="Times New Roman"/>
              <a:ea typeface="Times New Roman"/>
            </a:endParaRPr>
          </a:p>
          <a:p>
            <a:pPr marL="511810" indent="-511810">
              <a:spcBef>
                <a:spcPts val="720"/>
              </a:spcBef>
            </a:pPr>
            <a:r>
              <a:rPr lang="ar-SA" sz="2000" b="1" dirty="0">
                <a:solidFill>
                  <a:srgbClr val="FF0000"/>
                </a:solidFill>
              </a:rPr>
              <a:t>19. السلطة المركزية والسلطة اللامركزية نمطان للإدارة يكملان بعضهما البعض.</a:t>
            </a:r>
            <a:endParaRPr lang="en-US" sz="2000" dirty="0">
              <a:latin typeface="Times New Roman"/>
              <a:ea typeface="Times New Roman"/>
            </a:endParaRPr>
          </a:p>
          <a:p>
            <a:pPr marL="511810" indent="-511810">
              <a:spcBef>
                <a:spcPts val="720"/>
              </a:spcBef>
            </a:pPr>
            <a:r>
              <a:rPr lang="ar-SA" sz="2000" b="1" dirty="0">
                <a:solidFill>
                  <a:srgbClr val="000000"/>
                </a:solidFill>
              </a:rPr>
              <a:t>20.</a:t>
            </a:r>
            <a:r>
              <a:rPr lang="ar-SA" sz="2000" b="1" dirty="0">
                <a:solidFill>
                  <a:srgbClr val="000000"/>
                </a:solidFill>
                <a:latin typeface="Times New Roman"/>
              </a:rPr>
              <a:t> تتمثل المركزية السياسية</a:t>
            </a:r>
            <a:r>
              <a:rPr lang="ar-SA" sz="2000" b="1" dirty="0">
                <a:solidFill>
                  <a:srgbClr val="000000"/>
                </a:solidFill>
              </a:rPr>
              <a:t> في أن تتولى السلطات المركزية في الدولة توجيه الاقتصاد الكلي أو الجزئي. </a:t>
            </a:r>
            <a:endParaRPr lang="en-US" sz="2000" dirty="0">
              <a:latin typeface="Times New Roman"/>
              <a:ea typeface="Times New Roman"/>
            </a:endParaRPr>
          </a:p>
          <a:p>
            <a:pPr>
              <a:tabLst>
                <a:tab pos="2743200" algn="ctr"/>
              </a:tabLst>
            </a:pPr>
            <a:r>
              <a:rPr lang="en-US" sz="2000" b="1" dirty="0">
                <a:solidFill>
                  <a:srgbClr val="000000"/>
                </a:solidFill>
                <a:latin typeface="Times New Roman"/>
              </a:rPr>
              <a:t> </a:t>
            </a:r>
            <a:r>
              <a:rPr lang="ar-SA" sz="2000" b="1" dirty="0">
                <a:solidFill>
                  <a:srgbClr val="000000"/>
                </a:solidFill>
                <a:latin typeface="Times New Roman"/>
              </a:rPr>
              <a:t>	</a:t>
            </a:r>
            <a:endParaRPr lang="en-US" sz="2000" dirty="0">
              <a:latin typeface="Times New Roman"/>
              <a:ea typeface="Times New Roman"/>
            </a:endParaRPr>
          </a:p>
          <a:p>
            <a:pPr algn="justLow"/>
            <a:r>
              <a:rPr lang="ar-SA" sz="2000" b="1" dirty="0">
                <a:solidFill>
                  <a:srgbClr val="000000"/>
                </a:solidFill>
              </a:rPr>
              <a:t>21. تتمثل المركزية الاقتصادية  في أن يخضع إقليم الدولة لإرادة سلطة سياسية موحدة، </a:t>
            </a:r>
            <a:endParaRPr lang="en-US" sz="2000" dirty="0">
              <a:latin typeface="Times New Roman"/>
              <a:ea typeface="Times New Roman"/>
            </a:endParaRPr>
          </a:p>
          <a:p>
            <a:pPr algn="justLow"/>
            <a:r>
              <a:rPr lang="ar-SA" sz="2000" b="1" dirty="0">
                <a:solidFill>
                  <a:srgbClr val="000000"/>
                </a:solidFill>
              </a:rPr>
              <a:t>      وبالتالي فإن السلطات التشريعية والتنفيذية والقضائية تكون مركزة في يد الحكومة </a:t>
            </a:r>
            <a:endParaRPr lang="en-US" sz="2000" dirty="0">
              <a:latin typeface="Times New Roman"/>
              <a:ea typeface="Times New Roman"/>
            </a:endParaRPr>
          </a:p>
          <a:p>
            <a:pPr algn="justLow"/>
            <a:r>
              <a:rPr lang="ar-SA" sz="2000" b="1" dirty="0">
                <a:solidFill>
                  <a:srgbClr val="000000"/>
                </a:solidFill>
              </a:rPr>
              <a:t>       المركزية. </a:t>
            </a:r>
            <a:endParaRPr lang="en-US" sz="2000" dirty="0">
              <a:latin typeface="Times New Roman"/>
              <a:ea typeface="Times New Roman"/>
            </a:endParaRPr>
          </a:p>
          <a:p>
            <a:pPr algn="justLow"/>
            <a:r>
              <a:rPr lang="ar-SA" sz="2000" b="1" dirty="0">
                <a:solidFill>
                  <a:srgbClr val="FF0000"/>
                </a:solidFill>
              </a:rPr>
              <a:t>23. تتمثل المركزية الإدارية في أن تكون سلطة البت النهائي في شئون الإدارة في يد الحكومة</a:t>
            </a:r>
            <a:endParaRPr lang="en-US" sz="2000" dirty="0">
              <a:latin typeface="Times New Roman"/>
              <a:ea typeface="Times New Roman"/>
            </a:endParaRPr>
          </a:p>
          <a:p>
            <a:pPr algn="justLow"/>
            <a:r>
              <a:rPr lang="ar-SA" sz="2000" b="1" dirty="0">
                <a:solidFill>
                  <a:srgbClr val="FF0000"/>
                </a:solidFill>
              </a:rPr>
              <a:t>    المركزية في العاصمة. </a:t>
            </a:r>
            <a:endParaRPr lang="en-US" sz="2000" dirty="0">
              <a:latin typeface="Times New Roman"/>
              <a:ea typeface="Times New Roman"/>
            </a:endParaRPr>
          </a:p>
          <a:p>
            <a:r>
              <a:rPr lang="ar-SA" sz="2000" b="1" dirty="0"/>
              <a:t>24</a:t>
            </a:r>
            <a:r>
              <a:rPr lang="ar-SA" sz="2000" b="1" dirty="0">
                <a:solidFill>
                  <a:srgbClr val="FF0000"/>
                </a:solidFill>
              </a:rPr>
              <a:t>.  السلطة اللامركزية هي</a:t>
            </a:r>
            <a:r>
              <a:rPr lang="ar-SA" sz="2000" dirty="0">
                <a:solidFill>
                  <a:srgbClr val="FF0000"/>
                </a:solidFill>
              </a:rPr>
              <a:t> </a:t>
            </a:r>
            <a:r>
              <a:rPr lang="ar-SA" sz="2000" b="1" dirty="0">
                <a:solidFill>
                  <a:srgbClr val="FF0000"/>
                </a:solidFill>
              </a:rPr>
              <a:t>أسلوب من أساليب التنظيم يقوم على أساس توزيع الصلاحيات </a:t>
            </a:r>
            <a:endParaRPr lang="en-US" sz="2000" dirty="0">
              <a:latin typeface="Times New Roman"/>
              <a:ea typeface="Times New Roman"/>
            </a:endParaRPr>
          </a:p>
          <a:p>
            <a:r>
              <a:rPr lang="ar-SA" sz="2000" b="1" dirty="0">
                <a:solidFill>
                  <a:srgbClr val="FF0000"/>
                </a:solidFill>
              </a:rPr>
              <a:t>      والاختصاصات بين السلطة المركزية وهيئات سياسية أو إقليمية أو مرفقيه مستقلة عنها </a:t>
            </a:r>
            <a:endParaRPr lang="en-US" sz="2000" dirty="0">
              <a:latin typeface="Times New Roman"/>
              <a:ea typeface="Times New Roman"/>
            </a:endParaRPr>
          </a:p>
          <a:p>
            <a:r>
              <a:rPr lang="ar-SA" sz="2000" b="1" dirty="0">
                <a:solidFill>
                  <a:srgbClr val="FF0000"/>
                </a:solidFill>
              </a:rPr>
              <a:t>      قانونياً.</a:t>
            </a:r>
            <a:endParaRPr lang="en-US" sz="2000" dirty="0">
              <a:latin typeface="Times New Roman"/>
              <a:ea typeface="Times New Roman"/>
            </a:endParaRPr>
          </a:p>
          <a:p>
            <a:r>
              <a:rPr lang="ar-SA" sz="2000" b="1" dirty="0">
                <a:solidFill>
                  <a:srgbClr val="FF0000"/>
                </a:solidFill>
              </a:rPr>
              <a:t>25. </a:t>
            </a:r>
            <a:endParaRPr lang="en-US" sz="2000" dirty="0">
              <a:latin typeface="Times New Roman"/>
              <a:ea typeface="Times New Roman"/>
            </a:endParaRPr>
          </a:p>
          <a:p>
            <a:pPr marL="511810" indent="-511810">
              <a:spcBef>
                <a:spcPts val="720"/>
              </a:spcBef>
            </a:pPr>
            <a:r>
              <a:rPr lang="en-US" sz="2000" b="1" dirty="0">
                <a:cs typeface="Arial"/>
              </a:rPr>
              <a:t> </a:t>
            </a:r>
            <a:endParaRPr lang="en-US" sz="2000" dirty="0">
              <a:latin typeface="Times New Roman"/>
              <a:ea typeface="Times New Roman"/>
            </a:endParaRPr>
          </a:p>
          <a:p>
            <a:pPr marL="511810" indent="-511810">
              <a:spcBef>
                <a:spcPts val="720"/>
              </a:spcBef>
            </a:pPr>
            <a:r>
              <a:rPr lang="en-US" b="1" dirty="0">
                <a:cs typeface="Arial"/>
              </a:rPr>
              <a:t> </a:t>
            </a:r>
            <a:endParaRPr lang="en-US" sz="1600" dirty="0">
              <a:latin typeface="Times New Roman"/>
              <a:ea typeface="Times New Roman"/>
            </a:endParaRPr>
          </a:p>
          <a:p>
            <a:pPr marL="511810" indent="-511810">
              <a:spcBef>
                <a:spcPts val="720"/>
              </a:spcBef>
            </a:pPr>
            <a:r>
              <a:rPr lang="en-US" b="1" dirty="0">
                <a:cs typeface="Arial"/>
              </a:rPr>
              <a:t> </a:t>
            </a:r>
            <a:endParaRPr lang="en-US" sz="1600" dirty="0">
              <a:effectLst/>
              <a:latin typeface="Times New Roman"/>
              <a:ea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43408"/>
            <a:ext cx="8784976" cy="7786747"/>
          </a:xfrm>
          <a:prstGeom prst="rect">
            <a:avLst/>
          </a:prstGeom>
        </p:spPr>
        <p:txBody>
          <a:bodyPr wrap="square">
            <a:spAutoFit/>
          </a:bodyPr>
          <a:lstStyle/>
          <a:p>
            <a:r>
              <a:rPr lang="ar-SA" b="1" dirty="0">
                <a:latin typeface="Times New Roman"/>
                <a:ea typeface="Times New Roman"/>
              </a:rPr>
              <a:t>ــــ</a:t>
            </a:r>
            <a:r>
              <a:rPr lang="ar-SA" sz="2000" b="1" dirty="0">
                <a:latin typeface="Times New Roman"/>
                <a:ea typeface="Times New Roman"/>
              </a:rPr>
              <a:t>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a:t>
            </a:r>
            <a:endParaRPr lang="en-US" sz="2000" dirty="0">
              <a:latin typeface="Times New Roman"/>
              <a:ea typeface="Times New Roman"/>
            </a:endParaRPr>
          </a:p>
          <a:p>
            <a:r>
              <a:rPr lang="ar-SA" sz="2000" b="1" dirty="0">
                <a:latin typeface="Times New Roman"/>
                <a:ea typeface="Times New Roman"/>
              </a:rPr>
              <a:t>60. صدر نظام المناطق في المملكة العربية السعودية بالأمر الملكي رفم (أ/92) بتاريخ  1417.</a:t>
            </a:r>
            <a:endParaRPr lang="en-US" sz="2000" dirty="0">
              <a:latin typeface="Times New Roman"/>
              <a:ea typeface="Times New Roman"/>
            </a:endParaRPr>
          </a:p>
          <a:p>
            <a:r>
              <a:rPr lang="ar-SA" sz="2000" b="1" dirty="0">
                <a:latin typeface="Times New Roman"/>
                <a:ea typeface="Times New Roman"/>
              </a:rPr>
              <a:t>61</a:t>
            </a:r>
            <a:r>
              <a:rPr lang="ar-SA" sz="2000" b="1" dirty="0">
                <a:solidFill>
                  <a:srgbClr val="FF0000"/>
                </a:solidFill>
                <a:latin typeface="Times New Roman"/>
                <a:ea typeface="Times New Roman"/>
              </a:rPr>
              <a:t>. يهدف نظام المناطق في المملكة العربية السعودية إلى رفع مستوى العمل الإداري والتنمية في مناطق المملكة . </a:t>
            </a:r>
            <a:endParaRPr lang="en-US" sz="2000" dirty="0">
              <a:latin typeface="Times New Roman"/>
              <a:ea typeface="Times New Roman"/>
            </a:endParaRPr>
          </a:p>
          <a:p>
            <a:r>
              <a:rPr lang="ar-SA" sz="2000" b="1" dirty="0">
                <a:latin typeface="Times New Roman"/>
                <a:ea typeface="Times New Roman"/>
              </a:rPr>
              <a:t> </a:t>
            </a:r>
            <a:r>
              <a:rPr lang="ar-SA" sz="2000" b="1" dirty="0">
                <a:solidFill>
                  <a:srgbClr val="FF0000"/>
                </a:solidFill>
                <a:latin typeface="Times New Roman"/>
                <a:ea typeface="Times New Roman"/>
              </a:rPr>
              <a:t>62.  يهدف</a:t>
            </a:r>
            <a:r>
              <a:rPr lang="ar-SA" sz="2000" dirty="0">
                <a:solidFill>
                  <a:srgbClr val="FF0000"/>
                </a:solidFill>
                <a:latin typeface="Times New Roman"/>
                <a:ea typeface="Times New Roman"/>
              </a:rPr>
              <a:t> </a:t>
            </a:r>
            <a:r>
              <a:rPr lang="ar-SA" sz="2000" b="1" dirty="0">
                <a:solidFill>
                  <a:srgbClr val="FF0000"/>
                </a:solidFill>
                <a:latin typeface="Times New Roman"/>
                <a:ea typeface="Times New Roman"/>
              </a:rPr>
              <a:t>نظام المناطق في المملكة العربية السعودية إلى المحافظة على الأمن والنظام وكفالة حقوق المواطنين وحرياتهم في إطار الشريعة الإسلامية .</a:t>
            </a:r>
            <a:endParaRPr lang="en-US" sz="2000" dirty="0">
              <a:latin typeface="Times New Roman"/>
              <a:ea typeface="Times New Roman"/>
            </a:endParaRPr>
          </a:p>
          <a:p>
            <a:r>
              <a:rPr lang="ar-SA" sz="2000" b="1" dirty="0">
                <a:latin typeface="Times New Roman"/>
                <a:ea typeface="Times New Roman"/>
              </a:rPr>
              <a:t>63.  يهدف نظام المناطق في المملكة العربية السعودية إلى المحافظة على ثروات الأفراد وتنميتها.</a:t>
            </a:r>
            <a:endParaRPr lang="en-US" sz="2000" dirty="0">
              <a:latin typeface="Times New Roman"/>
              <a:ea typeface="Times New Roman"/>
            </a:endParaRPr>
          </a:p>
          <a:p>
            <a:r>
              <a:rPr lang="ar-SA" sz="2000" b="1" dirty="0">
                <a:latin typeface="Times New Roman"/>
                <a:ea typeface="Times New Roman"/>
              </a:rPr>
              <a:t>64</a:t>
            </a:r>
            <a:r>
              <a:rPr lang="ar-SA" sz="2000" b="1" dirty="0">
                <a:solidFill>
                  <a:srgbClr val="FF0000"/>
                </a:solidFill>
                <a:latin typeface="Times New Roman"/>
                <a:ea typeface="Times New Roman"/>
              </a:rPr>
              <a:t>. تنظم مناطق المملكة ومقر أمارة كل منطقة بأمر ملكي بناء على توصية من وزير الداخلية</a:t>
            </a:r>
            <a:r>
              <a:rPr lang="ar-SA" sz="2000" b="1" dirty="0">
                <a:latin typeface="Times New Roman"/>
                <a:ea typeface="Times New Roman"/>
              </a:rPr>
              <a:t> .</a:t>
            </a:r>
            <a:endParaRPr lang="en-US" sz="2000" dirty="0">
              <a:latin typeface="Times New Roman"/>
              <a:ea typeface="Times New Roman"/>
            </a:endParaRPr>
          </a:p>
          <a:p>
            <a:r>
              <a:rPr lang="ar-SA" sz="2000" b="1" dirty="0">
                <a:latin typeface="Times New Roman"/>
                <a:ea typeface="Times New Roman"/>
              </a:rPr>
              <a:t>65. تنظم مناطق المملكة ومقر أمارة كل منطقة بقرار من مجلس الوزراء بناء على توصية من وزير الداخلية .</a:t>
            </a:r>
            <a:endParaRPr lang="en-US" sz="2000" dirty="0">
              <a:latin typeface="Times New Roman"/>
              <a:ea typeface="Times New Roman"/>
            </a:endParaRPr>
          </a:p>
          <a:p>
            <a:r>
              <a:rPr lang="ar-SA" sz="2000" b="1" dirty="0">
                <a:solidFill>
                  <a:srgbClr val="FF0000"/>
                </a:solidFill>
                <a:latin typeface="Times New Roman"/>
                <a:ea typeface="Times New Roman"/>
              </a:rPr>
              <a:t>66. تتكون كل منطقة في المملكة العربية السعودية إدارياً من عدد من المحافظات والنواحي والمراكز.</a:t>
            </a:r>
            <a:endParaRPr lang="en-US" sz="2000" dirty="0">
              <a:latin typeface="Times New Roman"/>
              <a:ea typeface="Times New Roman"/>
            </a:endParaRPr>
          </a:p>
          <a:p>
            <a:r>
              <a:rPr lang="ar-SA" sz="2000" b="1" dirty="0">
                <a:solidFill>
                  <a:srgbClr val="000000"/>
                </a:solidFill>
                <a:latin typeface="Times New Roman"/>
                <a:ea typeface="Times New Roman"/>
              </a:rPr>
              <a:t>67. تتكون كل منطقة  في المملكة العربية السعودية إدارياً من عدد من الولايات  والنواحي والمراكز.</a:t>
            </a:r>
            <a:endParaRPr lang="en-US" sz="2000" dirty="0">
              <a:latin typeface="Times New Roman"/>
              <a:ea typeface="Times New Roman"/>
            </a:endParaRPr>
          </a:p>
          <a:p>
            <a:r>
              <a:rPr lang="ar-SA" sz="2000" b="1" dirty="0">
                <a:solidFill>
                  <a:srgbClr val="FF0000"/>
                </a:solidFill>
                <a:latin typeface="Times New Roman"/>
                <a:ea typeface="Times New Roman"/>
              </a:rPr>
              <a:t>68. يتم تنظيم المحافظة بأمر ملكي بناء على توصية من وزير الداخلية.</a:t>
            </a:r>
            <a:endParaRPr lang="en-US" sz="2000" dirty="0">
              <a:latin typeface="Times New Roman"/>
              <a:ea typeface="Times New Roman"/>
            </a:endParaRPr>
          </a:p>
          <a:p>
            <a:r>
              <a:rPr lang="ar-SA" sz="2000" b="1" dirty="0">
                <a:solidFill>
                  <a:srgbClr val="FF0000"/>
                </a:solidFill>
                <a:latin typeface="Times New Roman"/>
                <a:ea typeface="Times New Roman"/>
              </a:rPr>
              <a:t>69. يتم تنظيم النواحي والمراكز بقرار من وزير الداخلية بناء على اقتراح من أمير المنطقة .</a:t>
            </a:r>
            <a:endParaRPr lang="en-US" sz="2000" dirty="0">
              <a:latin typeface="Times New Roman"/>
              <a:ea typeface="Times New Roman"/>
            </a:endParaRPr>
          </a:p>
          <a:p>
            <a:r>
              <a:rPr lang="ar-SA" sz="2000" b="1" dirty="0">
                <a:latin typeface="Times New Roman"/>
                <a:ea typeface="Times New Roman"/>
              </a:rPr>
              <a:t>70. يكون لكل منطقة أمير بمرتبة وزير كما يكون له نائب بالمرتبة الممتازة يساعده في أعماله ويقوم مقامه عند غيابه. ويتم تعيين الأمير ونائبه وإعفاؤهما بفرار من مجلس الوزراء  بناء على توصية من وزير الداخلية .</a:t>
            </a:r>
            <a:endParaRPr lang="en-US" sz="2000" dirty="0">
              <a:latin typeface="Times New Roman"/>
              <a:ea typeface="Times New Roman"/>
            </a:endParaRPr>
          </a:p>
          <a:p>
            <a:r>
              <a:rPr lang="ar-SA" sz="2000" b="1" dirty="0">
                <a:latin typeface="Times New Roman"/>
                <a:ea typeface="Times New Roman"/>
              </a:rPr>
              <a:t>71. يكون أمير المنطقة مسئولاً أمام  مجلس الوزراء.</a:t>
            </a:r>
            <a:endParaRPr lang="en-US" sz="2000" dirty="0">
              <a:latin typeface="Times New Roman"/>
              <a:ea typeface="Times New Roman"/>
            </a:endParaRPr>
          </a:p>
          <a:p>
            <a:r>
              <a:rPr lang="ar-SA" sz="2000" b="1" dirty="0">
                <a:latin typeface="Times New Roman"/>
                <a:ea typeface="Times New Roman"/>
              </a:rPr>
              <a:t>72. " أقسم بالله العظيم أن أكون مخلصاً لديني ثم لمليكي وبلادي وأن لا أبوح بسر من أسرار الدولة وأن أحافظ على مصالحها وأنظمتها وأن أؤدي أعمالي بالصدق والأمانة والإخلاص والعدل" .    يؤدي أمير المنطقة  ونائبه هذا القسم أمام  </a:t>
            </a:r>
            <a:r>
              <a:rPr lang="ar-SA" sz="2000" b="1" u="sng" dirty="0">
                <a:latin typeface="Times New Roman"/>
                <a:ea typeface="Times New Roman"/>
              </a:rPr>
              <a:t>مجلس الشورى</a:t>
            </a:r>
            <a:r>
              <a:rPr lang="ar-SA" sz="2000" b="1" u="sng" dirty="0" smtClean="0">
                <a:latin typeface="Times New Roman"/>
                <a:ea typeface="Times New Roman"/>
              </a:rPr>
              <a:t>.</a:t>
            </a:r>
            <a:endParaRPr lang="en-US" sz="2000" b="1" u="sng" dirty="0" smtClean="0">
              <a:latin typeface="Times New Roman"/>
              <a:ea typeface="Times New Roman"/>
            </a:endParaRPr>
          </a:p>
          <a:p>
            <a:r>
              <a:rPr lang="ar-SA" sz="2000" b="1" dirty="0">
                <a:latin typeface="Times New Roman"/>
                <a:ea typeface="Times New Roman"/>
              </a:rPr>
              <a:t>73.  يقدم أمبر المنطقة  تقارير سنوية </a:t>
            </a:r>
            <a:r>
              <a:rPr lang="ar-SA" sz="2000" b="1" u="sng" dirty="0">
                <a:latin typeface="Times New Roman"/>
                <a:ea typeface="Times New Roman"/>
              </a:rPr>
              <a:t>لمجلس الوزراء</a:t>
            </a:r>
            <a:r>
              <a:rPr lang="ar-SA" sz="2000" b="1" dirty="0">
                <a:latin typeface="Times New Roman"/>
                <a:ea typeface="Times New Roman"/>
              </a:rPr>
              <a:t> عن كفاية أداء الخدمات العامة في المنطقة وغير ذلك من شئون المنطقة وفقاً لما تحدده اللائحة التنفيذية لهذا النظام .</a:t>
            </a:r>
            <a:endParaRPr lang="en-US" sz="2000" dirty="0">
              <a:latin typeface="Times New Roman"/>
              <a:ea typeface="Times New Roman"/>
            </a:endParaRPr>
          </a:p>
          <a:p>
            <a:endParaRPr lang="en-US" sz="2000" b="1" u="sng" dirty="0" smtClean="0">
              <a:latin typeface="Times New Roman"/>
              <a:ea typeface="Times New Roman"/>
            </a:endParaRPr>
          </a:p>
          <a:p>
            <a:endParaRPr lang="en-US" sz="2000" dirty="0">
              <a:effectLst/>
              <a:latin typeface="Times New Roman"/>
              <a:ea typeface="Times New Roman"/>
            </a:endParaRPr>
          </a:p>
        </p:txBody>
      </p:sp>
    </p:spTree>
    <p:extLst>
      <p:ext uri="{BB962C8B-B14F-4D97-AF65-F5344CB8AC3E}">
        <p14:creationId xmlns:p14="http://schemas.microsoft.com/office/powerpoint/2010/main" val="154892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50301"/>
            <a:ext cx="8928992" cy="6555641"/>
          </a:xfrm>
          <a:prstGeom prst="rect">
            <a:avLst/>
          </a:prstGeom>
        </p:spPr>
        <p:txBody>
          <a:bodyPr wrap="square">
            <a:spAutoFit/>
          </a:bodyPr>
          <a:lstStyle/>
          <a:p>
            <a:r>
              <a:rPr lang="ar-SA" b="1" dirty="0">
                <a:latin typeface="Times New Roman"/>
                <a:ea typeface="Times New Roman"/>
              </a:rPr>
              <a:t> </a:t>
            </a:r>
            <a:r>
              <a:rPr lang="ar-SA" sz="2000" b="1" dirty="0" smtClean="0">
                <a:latin typeface="Times New Roman"/>
                <a:ea typeface="Times New Roman"/>
              </a:rPr>
              <a:t>74</a:t>
            </a:r>
            <a:r>
              <a:rPr lang="ar-SA" sz="2000" b="1" dirty="0">
                <a:latin typeface="Times New Roman"/>
                <a:ea typeface="Times New Roman"/>
              </a:rPr>
              <a:t>. يعقد اجتماع سنوي برئاسة وزير الداخلية لأمراء المناطق لبحث الأمور المتعلقة بالمناطق ويرفع وزير الداخلية تقريراً بذلك لرئيس مجلس </a:t>
            </a:r>
            <a:r>
              <a:rPr lang="ar-SA" sz="2000" b="1" u="sng" dirty="0">
                <a:latin typeface="Times New Roman"/>
                <a:ea typeface="Times New Roman"/>
              </a:rPr>
              <a:t>الشورى</a:t>
            </a:r>
            <a:r>
              <a:rPr lang="ar-SA" sz="2000" b="1" dirty="0">
                <a:latin typeface="Times New Roman"/>
                <a:ea typeface="Times New Roman"/>
              </a:rPr>
              <a:t> .</a:t>
            </a:r>
            <a:endParaRPr lang="en-US" sz="2000" dirty="0">
              <a:latin typeface="Times New Roman"/>
              <a:ea typeface="Times New Roman"/>
            </a:endParaRPr>
          </a:p>
          <a:p>
            <a:r>
              <a:rPr lang="ar-SA" sz="2000" b="1" dirty="0">
                <a:solidFill>
                  <a:srgbClr val="FF0000"/>
                </a:solidFill>
                <a:latin typeface="Times New Roman"/>
                <a:ea typeface="Times New Roman"/>
              </a:rPr>
              <a:t>75. يعقد اجتماع برئاسة أمير المنطقة مرتين في السنة على الأقل لمحافظي المحافظات ومديري النواحي لبحث شئون المنطقة الداخلية . ويرفع الأمير تقريراً بذلك لوزير الداخلية .</a:t>
            </a:r>
            <a:endParaRPr lang="en-US" sz="2000" dirty="0">
              <a:latin typeface="Times New Roman"/>
              <a:ea typeface="Times New Roman"/>
            </a:endParaRPr>
          </a:p>
          <a:p>
            <a:r>
              <a:rPr lang="ar-SA" sz="2000" b="1" dirty="0">
                <a:solidFill>
                  <a:srgbClr val="FF0000"/>
                </a:solidFill>
                <a:latin typeface="Times New Roman"/>
                <a:ea typeface="Times New Roman"/>
              </a:rPr>
              <a:t>76. يعقد اجتماع برئاسة أمير المنطقة ثلاث مرات  في السنة على الأقل لمحافظي المحافظات ومديري النواحي لبحث شئون المنطقة الداخلية . ويرفع الأمير تقريراً بذلك لوزير الداخلية .</a:t>
            </a:r>
            <a:endParaRPr lang="en-US" sz="2000" dirty="0">
              <a:latin typeface="Times New Roman"/>
              <a:ea typeface="Times New Roman"/>
            </a:endParaRPr>
          </a:p>
          <a:p>
            <a:r>
              <a:rPr lang="ar-SA" sz="2000" b="1" dirty="0">
                <a:latin typeface="Times New Roman"/>
                <a:ea typeface="Times New Roman"/>
              </a:rPr>
              <a:t>77. يعقد اجتماع برئاسة أمير المنطقة </a:t>
            </a:r>
            <a:r>
              <a:rPr lang="ar-SA" sz="2000" b="1" u="sng" dirty="0">
                <a:latin typeface="Times New Roman"/>
                <a:ea typeface="Times New Roman"/>
              </a:rPr>
              <a:t>مرة واحدة في  السنة</a:t>
            </a:r>
            <a:r>
              <a:rPr lang="ar-SA" sz="2000" b="1" dirty="0">
                <a:latin typeface="Times New Roman"/>
                <a:ea typeface="Times New Roman"/>
              </a:rPr>
              <a:t> على الأقل لمحافظي المحافظات ومديري النواحي لبحث شئون المنطقة الداخلية . ويرفع الأمير تقريراً بذلك لوزير الداخلية .</a:t>
            </a:r>
            <a:endParaRPr lang="en-US" sz="2000" dirty="0">
              <a:latin typeface="Times New Roman"/>
              <a:ea typeface="Times New Roman"/>
            </a:endParaRPr>
          </a:p>
          <a:p>
            <a:r>
              <a:rPr lang="ar-SA" sz="2000" b="1" dirty="0">
                <a:latin typeface="Times New Roman"/>
                <a:ea typeface="Times New Roman"/>
              </a:rPr>
              <a:t>78. يعقد اجتماع برئاسة أمير المنطقة مرتين في السنة على الأقل لمحافظي المحافظات ومديري النواحي لبحث شئون المنطقة الداخلية . ويرفع الأمير تقريراً بذلك </a:t>
            </a:r>
            <a:r>
              <a:rPr lang="ar-SA" sz="2000" b="1" u="sng" dirty="0">
                <a:latin typeface="Times New Roman"/>
                <a:ea typeface="Times New Roman"/>
              </a:rPr>
              <a:t>لرئيس مجلس الوزراء.</a:t>
            </a:r>
            <a:endParaRPr lang="en-US" sz="2000" dirty="0">
              <a:latin typeface="Times New Roman"/>
              <a:ea typeface="Times New Roman"/>
            </a:endParaRPr>
          </a:p>
          <a:p>
            <a:r>
              <a:rPr lang="ar-SA" sz="2000" b="1" dirty="0">
                <a:latin typeface="Times New Roman"/>
                <a:ea typeface="Times New Roman"/>
              </a:rPr>
              <a:t>79. </a:t>
            </a:r>
            <a:endParaRPr lang="en-US" sz="2000" dirty="0">
              <a:latin typeface="Times New Roman"/>
              <a:ea typeface="Times New Roman"/>
            </a:endParaRPr>
          </a:p>
          <a:p>
            <a:r>
              <a:rPr lang="ar-SA" sz="2000" b="1" dirty="0">
                <a:solidFill>
                  <a:srgbClr val="FF0000"/>
                </a:solidFill>
                <a:latin typeface="Times New Roman"/>
                <a:ea typeface="Times New Roman"/>
              </a:rPr>
              <a:t>80.</a:t>
            </a:r>
            <a:r>
              <a:rPr lang="ar-SA" sz="2000" dirty="0">
                <a:solidFill>
                  <a:srgbClr val="FF0000"/>
                </a:solidFill>
                <a:latin typeface="Times New Roman"/>
                <a:ea typeface="Times New Roman"/>
              </a:rPr>
              <a:t> </a:t>
            </a:r>
            <a:r>
              <a:rPr lang="ar-SA" sz="2000" b="1" dirty="0">
                <a:solidFill>
                  <a:srgbClr val="FF0000"/>
                </a:solidFill>
                <a:latin typeface="Times New Roman"/>
                <a:ea typeface="Times New Roman"/>
              </a:rPr>
              <a:t>يعين لكل منطقة وكيل أو أكثر بمرتبة لا تقل عن المرتبة الرابعة عشر بقرار من مجلس الوزراء بناء على توصية من وزير الداخلية .</a:t>
            </a:r>
            <a:endParaRPr lang="en-US" sz="2000" dirty="0">
              <a:latin typeface="Times New Roman"/>
              <a:ea typeface="Times New Roman"/>
            </a:endParaRPr>
          </a:p>
          <a:p>
            <a:r>
              <a:rPr lang="ar-SA" sz="2000" b="1" dirty="0">
                <a:solidFill>
                  <a:srgbClr val="000000"/>
                </a:solidFill>
                <a:latin typeface="Times New Roman"/>
                <a:ea typeface="Times New Roman"/>
              </a:rPr>
              <a:t>81. يكون لكل محافظة محافظ لا تقل مرتبته عن الرابعة عشرة ويعين بأمر من رئيس مجلس الوزراء بناء على توصية من </a:t>
            </a:r>
            <a:r>
              <a:rPr lang="ar-SA" sz="2000" b="1" u="sng" dirty="0">
                <a:solidFill>
                  <a:srgbClr val="000000"/>
                </a:solidFill>
                <a:latin typeface="Times New Roman"/>
                <a:ea typeface="Times New Roman"/>
              </a:rPr>
              <a:t>أمير المنطقة</a:t>
            </a:r>
            <a:r>
              <a:rPr lang="ar-SA" sz="2000" b="1" dirty="0">
                <a:solidFill>
                  <a:srgbClr val="000000"/>
                </a:solidFill>
                <a:latin typeface="Times New Roman"/>
                <a:ea typeface="Times New Roman"/>
              </a:rPr>
              <a:t>.</a:t>
            </a:r>
            <a:endParaRPr lang="en-US" sz="2000" dirty="0">
              <a:latin typeface="Times New Roman"/>
              <a:ea typeface="Times New Roman"/>
            </a:endParaRPr>
          </a:p>
          <a:p>
            <a:r>
              <a:rPr lang="ar-SA" sz="2000" b="1" dirty="0">
                <a:solidFill>
                  <a:srgbClr val="FF0000"/>
                </a:solidFill>
                <a:latin typeface="Times New Roman"/>
                <a:ea typeface="Times New Roman"/>
              </a:rPr>
              <a:t>82 . يكون  لكل محافظة وكيل لا تقل مرتبته عن الثانية عشرة يعين بقرار من وزير الداخلية بناء على توصية من أمير المنطقة .</a:t>
            </a:r>
            <a:endParaRPr lang="en-US" sz="2000" dirty="0">
              <a:latin typeface="Times New Roman"/>
              <a:ea typeface="Times New Roman"/>
            </a:endParaRPr>
          </a:p>
          <a:p>
            <a:r>
              <a:rPr lang="ar-SA" sz="2000" b="1" dirty="0">
                <a:solidFill>
                  <a:srgbClr val="000000"/>
                </a:solidFill>
                <a:latin typeface="Times New Roman"/>
                <a:ea typeface="Times New Roman"/>
              </a:rPr>
              <a:t>83. يكون لكل ناحية</a:t>
            </a:r>
            <a:r>
              <a:rPr lang="ar-SA" sz="2000" b="1" u="sng" dirty="0">
                <a:solidFill>
                  <a:srgbClr val="000000"/>
                </a:solidFill>
                <a:latin typeface="Times New Roman"/>
                <a:ea typeface="Times New Roman"/>
              </a:rPr>
              <a:t> رئيس</a:t>
            </a:r>
            <a:r>
              <a:rPr lang="ar-SA" sz="2000" b="1" dirty="0">
                <a:solidFill>
                  <a:srgbClr val="000000"/>
                </a:solidFill>
                <a:latin typeface="Times New Roman"/>
                <a:ea typeface="Times New Roman"/>
              </a:rPr>
              <a:t> لا تقل مرتبته عن الثامنة يعين بقرار من وزير الداخلية بناء على توصية من أمير المنطقة .</a:t>
            </a:r>
            <a:endParaRPr lang="en-US" sz="2000" dirty="0">
              <a:latin typeface="Times New Roman"/>
              <a:ea typeface="Times New Roman"/>
            </a:endParaRPr>
          </a:p>
          <a:p>
            <a:r>
              <a:rPr lang="ar-SA" sz="2000" b="1" dirty="0">
                <a:solidFill>
                  <a:srgbClr val="000000"/>
                </a:solidFill>
                <a:latin typeface="Times New Roman"/>
                <a:ea typeface="Times New Roman"/>
              </a:rPr>
              <a:t>84. يكون لكل مركز رئيس لا تقل مرتبته عن الخامسة يعين بقرار من أمير المنطقة بناء على توصية من </a:t>
            </a:r>
            <a:r>
              <a:rPr lang="ar-SA" sz="2000" b="1" u="sng" dirty="0">
                <a:solidFill>
                  <a:srgbClr val="000000"/>
                </a:solidFill>
                <a:latin typeface="Times New Roman"/>
                <a:ea typeface="Times New Roman"/>
              </a:rPr>
              <a:t>مدير الناحية </a:t>
            </a:r>
            <a:r>
              <a:rPr lang="ar-SA" sz="2000" b="1" u="sng" dirty="0" smtClean="0">
                <a:solidFill>
                  <a:srgbClr val="000000"/>
                </a:solidFill>
                <a:latin typeface="Times New Roman"/>
                <a:ea typeface="Times New Roman"/>
              </a:rPr>
              <a:t>.</a:t>
            </a:r>
            <a:endParaRPr lang="en-US" sz="2000" dirty="0">
              <a:effectLst/>
              <a:latin typeface="Times New Roman"/>
              <a:ea typeface="Times New Roman"/>
            </a:endParaRPr>
          </a:p>
        </p:txBody>
      </p:sp>
    </p:spTree>
    <p:extLst>
      <p:ext uri="{BB962C8B-B14F-4D97-AF65-F5344CB8AC3E}">
        <p14:creationId xmlns:p14="http://schemas.microsoft.com/office/powerpoint/2010/main" val="2260647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04" y="151180"/>
            <a:ext cx="8928992" cy="6555641"/>
          </a:xfrm>
          <a:prstGeom prst="rect">
            <a:avLst/>
          </a:prstGeom>
        </p:spPr>
        <p:txBody>
          <a:bodyPr wrap="square">
            <a:spAutoFit/>
          </a:bodyPr>
          <a:lstStyle/>
          <a:p>
            <a:pPr lvl="0"/>
            <a:r>
              <a:rPr lang="ar-SA" sz="2000" b="1" dirty="0" smtClean="0">
                <a:solidFill>
                  <a:srgbClr val="FF0000"/>
                </a:solidFill>
                <a:latin typeface="Times New Roman"/>
                <a:ea typeface="Times New Roman"/>
              </a:rPr>
              <a:t>85</a:t>
            </a:r>
            <a:r>
              <a:rPr lang="ar-SA" sz="2000" b="1" dirty="0">
                <a:solidFill>
                  <a:srgbClr val="FF0000"/>
                </a:solidFill>
                <a:latin typeface="Times New Roman"/>
                <a:ea typeface="Times New Roman"/>
              </a:rPr>
              <a:t>. يقيم أمراء المناطق  ومحافظي المحافظات ومديري النواحي ورؤساء المراكز  حيث مقر عملهم وعدم مغادرة نطاق عملهم إلا بأذن من الرئيس المباشر .</a:t>
            </a:r>
            <a:endParaRPr lang="en-US" sz="2000" dirty="0">
              <a:solidFill>
                <a:prstClr val="black"/>
              </a:solidFill>
              <a:latin typeface="Times New Roman"/>
              <a:ea typeface="Times New Roman"/>
            </a:endParaRPr>
          </a:p>
          <a:p>
            <a:pPr lvl="0"/>
            <a:r>
              <a:rPr lang="ar-SA" sz="2000" b="1" dirty="0">
                <a:solidFill>
                  <a:srgbClr val="000000"/>
                </a:solidFill>
                <a:latin typeface="Times New Roman"/>
                <a:ea typeface="Times New Roman"/>
              </a:rPr>
              <a:t>86.</a:t>
            </a:r>
            <a:r>
              <a:rPr lang="ar-SA" sz="2000" dirty="0">
                <a:solidFill>
                  <a:prstClr val="black"/>
                </a:solidFill>
                <a:latin typeface="Times New Roman"/>
                <a:ea typeface="Times New Roman"/>
              </a:rPr>
              <a:t> </a:t>
            </a:r>
            <a:r>
              <a:rPr lang="ar-SA" sz="2000" b="1" dirty="0">
                <a:solidFill>
                  <a:srgbClr val="000000"/>
                </a:solidFill>
                <a:latin typeface="Times New Roman"/>
                <a:ea typeface="Times New Roman"/>
              </a:rPr>
              <a:t>يقيم أمير منطقة مكة المكرمة في مدينة أبها.   </a:t>
            </a:r>
            <a:endParaRPr lang="en-US" sz="2000" dirty="0">
              <a:solidFill>
                <a:prstClr val="black"/>
              </a:solidFill>
              <a:latin typeface="Times New Roman"/>
              <a:ea typeface="Times New Roman"/>
            </a:endParaRPr>
          </a:p>
          <a:p>
            <a:pPr lvl="0"/>
            <a:r>
              <a:rPr lang="ar-SA" sz="2000" b="1" dirty="0">
                <a:solidFill>
                  <a:srgbClr val="000000"/>
                </a:solidFill>
                <a:latin typeface="Times New Roman"/>
                <a:ea typeface="Times New Roman"/>
              </a:rPr>
              <a:t>87. يقيم </a:t>
            </a:r>
            <a:r>
              <a:rPr lang="ar-SA" sz="2000" b="1" dirty="0" smtClean="0">
                <a:solidFill>
                  <a:srgbClr val="000000"/>
                </a:solidFill>
                <a:latin typeface="Times New Roman"/>
                <a:ea typeface="Times New Roman"/>
              </a:rPr>
              <a:t> </a:t>
            </a:r>
            <a:r>
              <a:rPr lang="ar-SA" sz="2000" b="1" dirty="0">
                <a:solidFill>
                  <a:srgbClr val="000000"/>
                </a:solidFill>
                <a:latin typeface="Times New Roman"/>
                <a:ea typeface="Times New Roman"/>
              </a:rPr>
              <a:t>محافظ محافظة جدة  في مدينة أبها.   </a:t>
            </a:r>
            <a:endParaRPr lang="en-US" sz="2000" dirty="0">
              <a:solidFill>
                <a:prstClr val="black"/>
              </a:solidFill>
              <a:latin typeface="Times New Roman"/>
              <a:ea typeface="Times New Roman"/>
            </a:endParaRPr>
          </a:p>
          <a:p>
            <a:pPr lvl="0"/>
            <a:r>
              <a:rPr lang="ar-SA" sz="2000" b="1" dirty="0">
                <a:solidFill>
                  <a:srgbClr val="FF0000"/>
                </a:solidFill>
                <a:latin typeface="Times New Roman"/>
                <a:ea typeface="Times New Roman"/>
              </a:rPr>
              <a:t>88. يقدم محافظو المحافظات  تقارير دورية لأمير المنطقة عن كفاية أداء الخدمات العامة وغير ذلك من شئون المحافظة.</a:t>
            </a:r>
            <a:endParaRPr lang="en-US" sz="2000" dirty="0">
              <a:solidFill>
                <a:prstClr val="black"/>
              </a:solidFill>
              <a:latin typeface="Times New Roman"/>
              <a:ea typeface="Times New Roman"/>
            </a:endParaRPr>
          </a:p>
          <a:p>
            <a:pPr lvl="0"/>
            <a:r>
              <a:rPr lang="ar-SA" sz="2000" b="1" dirty="0">
                <a:solidFill>
                  <a:srgbClr val="FF0000"/>
                </a:solidFill>
                <a:latin typeface="Times New Roman"/>
                <a:ea typeface="Times New Roman"/>
              </a:rPr>
              <a:t>89. يشمل  مجلس المنطقة عدد من الأهالي لا يقل عن عشرة أشخاص من أهل العلم والخبرة والاختصاص يتم تعيينهم بأمر من رئيس مجلس الوزراء بناء على ترشيح أمير المنطقة وموافقة وزير الداخلية وتكون مدة عضويتهم أربع سنوات قابلة للتجديد.</a:t>
            </a:r>
            <a:endParaRPr lang="en-US" sz="2000" dirty="0">
              <a:solidFill>
                <a:prstClr val="black"/>
              </a:solidFill>
              <a:latin typeface="Times New Roman"/>
              <a:ea typeface="Times New Roman"/>
            </a:endParaRPr>
          </a:p>
          <a:p>
            <a:pPr lvl="0"/>
            <a:r>
              <a:rPr lang="ar-SA" sz="2000" b="1" dirty="0">
                <a:solidFill>
                  <a:srgbClr val="FF0000"/>
                </a:solidFill>
                <a:latin typeface="Times New Roman"/>
                <a:ea typeface="Times New Roman"/>
              </a:rPr>
              <a:t>90.</a:t>
            </a:r>
            <a:r>
              <a:rPr lang="ar-SA" sz="2000" dirty="0">
                <a:solidFill>
                  <a:srgbClr val="FF0000"/>
                </a:solidFill>
                <a:latin typeface="Times New Roman"/>
                <a:ea typeface="Times New Roman"/>
              </a:rPr>
              <a:t> </a:t>
            </a:r>
            <a:r>
              <a:rPr lang="ar-SA" sz="2000" b="1" dirty="0">
                <a:solidFill>
                  <a:srgbClr val="FF0000"/>
                </a:solidFill>
                <a:latin typeface="Times New Roman"/>
                <a:ea typeface="Times New Roman"/>
              </a:rPr>
              <a:t>يشمل  مجلس المنطقة 20 من الأهالي من أهل العلم والخبرة والاختصاص يتم تعيينهم بأمر من رئيس مجلس الوزراء بناء على ترشيح أمير المنطقة وموافقة وزير الداخلية وتكون مدة عضويتهم أربع سنوات قابلة للتجديد</a:t>
            </a:r>
            <a:r>
              <a:rPr lang="ar-SA" sz="2000" b="1" dirty="0" smtClean="0">
                <a:solidFill>
                  <a:srgbClr val="FF0000"/>
                </a:solidFill>
                <a:latin typeface="Times New Roman"/>
                <a:ea typeface="Times New Roman"/>
              </a:rPr>
              <a:t>.</a:t>
            </a:r>
            <a:endParaRPr lang="en-US" sz="2000" b="1" dirty="0" smtClean="0">
              <a:solidFill>
                <a:srgbClr val="FF0000"/>
              </a:solidFill>
              <a:latin typeface="Times New Roman"/>
              <a:ea typeface="Times New Roman"/>
            </a:endParaRPr>
          </a:p>
          <a:p>
            <a:r>
              <a:rPr lang="ar-SA" sz="2000" b="1" dirty="0">
                <a:latin typeface="Times New Roman"/>
                <a:ea typeface="Times New Roman"/>
              </a:rPr>
              <a:t>91. يشمل  مجلس المنطقة 20 من الأهالي من أهل العلم والخبرة والاختصاص يتم تعيينهم بأمر من رئيس مجلس الوزراء بناء على ترشيح أمير المنطقة وموافقة وزير الداخلية وتكون مدة عضويتهم  </a:t>
            </a:r>
            <a:r>
              <a:rPr lang="ar-SA" sz="2000" b="1" u="sng" dirty="0">
                <a:latin typeface="Times New Roman"/>
                <a:ea typeface="Times New Roman"/>
              </a:rPr>
              <a:t>ثلاث</a:t>
            </a:r>
            <a:r>
              <a:rPr lang="ar-SA" sz="2000" b="1" dirty="0">
                <a:latin typeface="Times New Roman"/>
                <a:ea typeface="Times New Roman"/>
              </a:rPr>
              <a:t> سنوات قابلة للتجديد.</a:t>
            </a:r>
            <a:endParaRPr lang="en-US" sz="2000" dirty="0">
              <a:latin typeface="Times New Roman"/>
              <a:ea typeface="Times New Roman"/>
            </a:endParaRPr>
          </a:p>
          <a:p>
            <a:r>
              <a:rPr lang="ar-SA" sz="2000" b="1" dirty="0">
                <a:latin typeface="Times New Roman"/>
                <a:ea typeface="Times New Roman"/>
              </a:rPr>
              <a:t>92</a:t>
            </a:r>
            <a:r>
              <a:rPr lang="ar-SA" sz="2000" b="1" u="sng" dirty="0">
                <a:latin typeface="Times New Roman"/>
                <a:ea typeface="Times New Roman"/>
              </a:rPr>
              <a:t>. يمكن</a:t>
            </a:r>
            <a:r>
              <a:rPr lang="ar-SA" sz="2000" b="1" dirty="0">
                <a:latin typeface="Times New Roman"/>
                <a:ea typeface="Times New Roman"/>
              </a:rPr>
              <a:t>  لعضو مجلس المنطقة أن يحضر مداولات المجلس أو لجانه إذا كان الموضوع يتعلق بمصلحة شخصية له أو مصلحة من لا تقبل شهادته له أو كان وصياً أو قيماً أو وكيلاً له مصلحة فيه.</a:t>
            </a:r>
            <a:endParaRPr lang="en-US" sz="2000" dirty="0">
              <a:latin typeface="Times New Roman"/>
              <a:ea typeface="Times New Roman"/>
            </a:endParaRPr>
          </a:p>
          <a:p>
            <a:r>
              <a:rPr lang="ar-SA" sz="2000" b="1" dirty="0">
                <a:latin typeface="Times New Roman"/>
                <a:ea typeface="Times New Roman"/>
              </a:rPr>
              <a:t> </a:t>
            </a:r>
            <a:r>
              <a:rPr lang="ar-SA" sz="2000" b="1" dirty="0">
                <a:solidFill>
                  <a:srgbClr val="FF0000"/>
                </a:solidFill>
                <a:latin typeface="Times New Roman"/>
                <a:ea typeface="Times New Roman"/>
              </a:rPr>
              <a:t>93.</a:t>
            </a:r>
            <a:r>
              <a:rPr lang="ar-SA" sz="2000" dirty="0">
                <a:solidFill>
                  <a:srgbClr val="FF0000"/>
                </a:solidFill>
                <a:latin typeface="Times New Roman"/>
                <a:ea typeface="Times New Roman"/>
              </a:rPr>
              <a:t> </a:t>
            </a:r>
            <a:r>
              <a:rPr lang="ar-SA" sz="2000" b="1" dirty="0">
                <a:solidFill>
                  <a:srgbClr val="FF0000"/>
                </a:solidFill>
                <a:latin typeface="Times New Roman"/>
                <a:ea typeface="Times New Roman"/>
              </a:rPr>
              <a:t>لا يجوز لعضو مجلس المنطقة أن يحضر مداولات المجلس أو لجانه إذا كان الموضوع يتعلق بمصلحة شخصية له أو مصلحة من لا تقبل شهادته له أو كان وصياً أو قيماً أو وكيلاً له مصلحة فيه . </a:t>
            </a:r>
            <a:endParaRPr lang="en-US" sz="2000" dirty="0">
              <a:latin typeface="Times New Roman"/>
              <a:ea typeface="Times New Roman"/>
            </a:endParaRPr>
          </a:p>
          <a:p>
            <a:r>
              <a:rPr lang="ar-SA" sz="2000" b="1" dirty="0">
                <a:solidFill>
                  <a:srgbClr val="FF0000"/>
                </a:solidFill>
                <a:latin typeface="Times New Roman"/>
                <a:ea typeface="Times New Roman"/>
              </a:rPr>
              <a:t>94. لعضو مجلس المنطقة  أن يقدم اقتراحات إلى رئيس مجلس المنطقة كتابة ، وذلك في الأمور الداخلية التي تخص شؤون المنطقة</a:t>
            </a:r>
            <a:r>
              <a:rPr lang="ar-SA" sz="2000" b="1" dirty="0" smtClean="0">
                <a:solidFill>
                  <a:srgbClr val="FF0000"/>
                </a:solidFill>
                <a:latin typeface="Times New Roman"/>
                <a:ea typeface="Times New Roman"/>
              </a:rPr>
              <a:t>.</a:t>
            </a:r>
            <a:endParaRPr lang="en-US" sz="2000" dirty="0">
              <a:solidFill>
                <a:prstClr val="black"/>
              </a:solidFill>
              <a:latin typeface="Times New Roman"/>
              <a:ea typeface="Times New Roman"/>
            </a:endParaRPr>
          </a:p>
        </p:txBody>
      </p:sp>
    </p:spTree>
    <p:extLst>
      <p:ext uri="{BB962C8B-B14F-4D97-AF65-F5344CB8AC3E}">
        <p14:creationId xmlns:p14="http://schemas.microsoft.com/office/powerpoint/2010/main" val="2091875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4630"/>
            <a:ext cx="9144000" cy="2862322"/>
          </a:xfrm>
          <a:prstGeom prst="rect">
            <a:avLst/>
          </a:prstGeom>
        </p:spPr>
        <p:txBody>
          <a:bodyPr wrap="square">
            <a:spAutoFit/>
          </a:bodyPr>
          <a:lstStyle/>
          <a:p>
            <a:pPr lvl="0"/>
            <a:r>
              <a:rPr lang="ar-SA" sz="2000" b="1" dirty="0" smtClean="0">
                <a:solidFill>
                  <a:srgbClr val="FF0000"/>
                </a:solidFill>
                <a:latin typeface="Times New Roman"/>
                <a:ea typeface="Times New Roman"/>
              </a:rPr>
              <a:t>95</a:t>
            </a:r>
            <a:r>
              <a:rPr lang="ar-SA" sz="2000" b="1" dirty="0">
                <a:solidFill>
                  <a:srgbClr val="FF0000"/>
                </a:solidFill>
                <a:latin typeface="Times New Roman"/>
                <a:ea typeface="Times New Roman"/>
              </a:rPr>
              <a:t>. إذا رغب عضو "  مجلس المنطقة "  المعين في الاستقالة قدم طلباً بذلك إلى وزير الداخلية عن طريق أمير المنطقة ولا تعتبر الاستقالة نافذة إلا بعد موافقة رئيس مجلس الوزراء بناء على اقتراح وزير الداخلية .</a:t>
            </a:r>
            <a:endParaRPr lang="en-US" sz="2000" dirty="0">
              <a:solidFill>
                <a:prstClr val="black"/>
              </a:solidFill>
              <a:latin typeface="Times New Roman"/>
              <a:ea typeface="Times New Roman"/>
            </a:endParaRPr>
          </a:p>
          <a:p>
            <a:pPr lvl="0"/>
            <a:r>
              <a:rPr lang="ar-SA" sz="2000" b="1" dirty="0">
                <a:solidFill>
                  <a:prstClr val="black"/>
                </a:solidFill>
                <a:latin typeface="Times New Roman"/>
                <a:ea typeface="Times New Roman"/>
              </a:rPr>
              <a:t>96. لا يجوز عزل </a:t>
            </a:r>
            <a:r>
              <a:rPr lang="ar-SA" sz="2000" b="1" dirty="0" smtClean="0">
                <a:solidFill>
                  <a:prstClr val="black"/>
                </a:solidFill>
                <a:latin typeface="Times New Roman"/>
                <a:ea typeface="Times New Roman"/>
              </a:rPr>
              <a:t>عضو"  </a:t>
            </a:r>
            <a:r>
              <a:rPr lang="ar-SA" sz="2000" b="1" dirty="0">
                <a:solidFill>
                  <a:prstClr val="black"/>
                </a:solidFill>
                <a:latin typeface="Times New Roman"/>
                <a:ea typeface="Times New Roman"/>
              </a:rPr>
              <a:t>مجلس المنطقة " المعين خلال مدة عضويته إلا بقرار من </a:t>
            </a:r>
            <a:r>
              <a:rPr lang="ar-SA" sz="2000" b="1" u="sng" dirty="0">
                <a:solidFill>
                  <a:prstClr val="black"/>
                </a:solidFill>
                <a:latin typeface="Times New Roman"/>
                <a:ea typeface="Times New Roman"/>
              </a:rPr>
              <a:t>من وزير الداخلية</a:t>
            </a:r>
            <a:r>
              <a:rPr lang="ar-SA" sz="2000" b="1" dirty="0">
                <a:solidFill>
                  <a:prstClr val="black"/>
                </a:solidFill>
                <a:latin typeface="Times New Roman"/>
                <a:ea typeface="Times New Roman"/>
              </a:rPr>
              <a:t> بناء على اقتراح  </a:t>
            </a:r>
            <a:r>
              <a:rPr lang="ar-SA" sz="2000" b="1" u="sng" dirty="0">
                <a:solidFill>
                  <a:prstClr val="black"/>
                </a:solidFill>
                <a:latin typeface="Times New Roman"/>
                <a:ea typeface="Times New Roman"/>
              </a:rPr>
              <a:t>أمير المنطفة</a:t>
            </a:r>
            <a:r>
              <a:rPr lang="ar-SA" sz="2000" b="1" dirty="0">
                <a:solidFill>
                  <a:prstClr val="black"/>
                </a:solidFill>
                <a:latin typeface="Times New Roman"/>
                <a:ea typeface="Times New Roman"/>
              </a:rPr>
              <a:t>.</a:t>
            </a:r>
            <a:endParaRPr lang="en-US" sz="2000" dirty="0">
              <a:solidFill>
                <a:prstClr val="black"/>
              </a:solidFill>
              <a:latin typeface="Times New Roman"/>
              <a:ea typeface="Times New Roman"/>
            </a:endParaRPr>
          </a:p>
          <a:p>
            <a:pPr lvl="0"/>
            <a:r>
              <a:rPr lang="ar-SA" sz="2000" b="1" dirty="0">
                <a:solidFill>
                  <a:prstClr val="black"/>
                </a:solidFill>
                <a:latin typeface="Times New Roman"/>
                <a:ea typeface="Times New Roman"/>
              </a:rPr>
              <a:t>97.  تم عزل </a:t>
            </a:r>
            <a:r>
              <a:rPr lang="ar-SA" sz="2000" b="1">
                <a:solidFill>
                  <a:prstClr val="black"/>
                </a:solidFill>
                <a:latin typeface="Times New Roman"/>
                <a:ea typeface="Times New Roman"/>
              </a:rPr>
              <a:t>عضو </a:t>
            </a:r>
            <a:r>
              <a:rPr lang="ar-SA" sz="2000" b="1" smtClean="0">
                <a:solidFill>
                  <a:prstClr val="black"/>
                </a:solidFill>
                <a:latin typeface="Times New Roman"/>
                <a:ea typeface="Times New Roman"/>
              </a:rPr>
              <a:t>« مجلس المنطقة» </a:t>
            </a:r>
            <a:r>
              <a:rPr lang="ar-SA" sz="2000" b="1" dirty="0">
                <a:solidFill>
                  <a:prstClr val="black"/>
                </a:solidFill>
                <a:latin typeface="Times New Roman"/>
                <a:ea typeface="Times New Roman"/>
              </a:rPr>
              <a:t>بعد أن أمضى 3 سنوات ، يعين عضوا محلة ، وتكون مدة عضوية العضو الجديد</a:t>
            </a:r>
            <a:r>
              <a:rPr lang="ar-SA" sz="2000" b="1" u="sng" dirty="0">
                <a:solidFill>
                  <a:prstClr val="black"/>
                </a:solidFill>
                <a:latin typeface="Times New Roman"/>
                <a:ea typeface="Times New Roman"/>
              </a:rPr>
              <a:t> 4</a:t>
            </a:r>
            <a:r>
              <a:rPr lang="ar-SA" sz="2000" b="1" dirty="0">
                <a:solidFill>
                  <a:prstClr val="black"/>
                </a:solidFill>
                <a:latin typeface="Times New Roman"/>
                <a:ea typeface="Times New Roman"/>
              </a:rPr>
              <a:t> سنوات قابلة للتجديد.</a:t>
            </a:r>
            <a:endParaRPr lang="en-US" sz="2000" dirty="0">
              <a:solidFill>
                <a:prstClr val="black"/>
              </a:solidFill>
              <a:latin typeface="Times New Roman"/>
              <a:ea typeface="Times New Roman"/>
            </a:endParaRPr>
          </a:p>
          <a:p>
            <a:pPr lvl="0"/>
            <a:r>
              <a:rPr lang="ar-SA" sz="2000" b="1" dirty="0">
                <a:solidFill>
                  <a:prstClr val="black"/>
                </a:solidFill>
                <a:latin typeface="Times New Roman"/>
                <a:ea typeface="Times New Roman"/>
              </a:rPr>
              <a:t>98. استقال عضو مجلس المنطقة بعد أن أمضى 2 سنة و 8 شهور ، يعين عضوا محلة ، وتكون مدة عضوية العضو الجديد 1 سنة و 4 شهور قابلة للتجديد.</a:t>
            </a:r>
            <a:endParaRPr lang="en-US" sz="2000" dirty="0">
              <a:solidFill>
                <a:prstClr val="black"/>
              </a:solidFill>
              <a:latin typeface="Times New Roman"/>
              <a:ea typeface="Times New Roman"/>
            </a:endParaRPr>
          </a:p>
          <a:p>
            <a:pPr lvl="0"/>
            <a:endParaRPr lang="en-US" sz="2000" dirty="0">
              <a:solidFill>
                <a:prstClr val="black"/>
              </a:solidFill>
              <a:latin typeface="Times New Roman"/>
              <a:ea typeface="Times New Roman"/>
            </a:endParaRPr>
          </a:p>
        </p:txBody>
      </p:sp>
    </p:spTree>
    <p:extLst>
      <p:ext uri="{BB962C8B-B14F-4D97-AF65-F5344CB8AC3E}">
        <p14:creationId xmlns:p14="http://schemas.microsoft.com/office/powerpoint/2010/main" val="1582227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1016"/>
            <a:ext cx="8784976" cy="5809283"/>
          </a:xfrm>
          <a:prstGeom prst="rect">
            <a:avLst/>
          </a:prstGeom>
        </p:spPr>
        <p:txBody>
          <a:bodyPr wrap="square">
            <a:spAutoFit/>
          </a:bodyPr>
          <a:lstStyle/>
          <a:p>
            <a:r>
              <a:rPr lang="ar-SA" sz="2400" b="1" u="sng" dirty="0" smtClean="0">
                <a:solidFill>
                  <a:srgbClr val="FF0000"/>
                </a:solidFill>
                <a:latin typeface="Times New Roman"/>
                <a:ea typeface="Times New Roman"/>
              </a:rPr>
              <a:t>ثانيا : </a:t>
            </a:r>
            <a:r>
              <a:rPr lang="ar-SA" sz="2400" b="1" u="sng" dirty="0">
                <a:solidFill>
                  <a:srgbClr val="FF0000"/>
                </a:solidFill>
                <a:latin typeface="Times New Roman"/>
                <a:ea typeface="Times New Roman"/>
              </a:rPr>
              <a:t>أسئلة الاختيارات المتعددة ، إختر الاجابة الصحيحة</a:t>
            </a:r>
            <a:r>
              <a:rPr lang="ar-SA" sz="2400" b="1" u="sng" dirty="0" smtClean="0">
                <a:solidFill>
                  <a:srgbClr val="FF0000"/>
                </a:solidFill>
                <a:latin typeface="Times New Roman"/>
                <a:ea typeface="Times New Roman"/>
              </a:rPr>
              <a:t>؟</a:t>
            </a:r>
            <a:r>
              <a:rPr lang="ar-SA" sz="1600" b="1" dirty="0">
                <a:latin typeface="Times New Roman"/>
                <a:ea typeface="Times New Roman"/>
              </a:rPr>
              <a:t> </a:t>
            </a:r>
            <a:endParaRPr lang="en-US" sz="1600" b="1" dirty="0" smtClean="0">
              <a:latin typeface="Times New Roman"/>
              <a:ea typeface="Times New Roman"/>
            </a:endParaRPr>
          </a:p>
          <a:p>
            <a:endParaRPr lang="en-US" sz="1600" dirty="0">
              <a:latin typeface="Times New Roman"/>
              <a:ea typeface="Times New Roman"/>
            </a:endParaRPr>
          </a:p>
          <a:p>
            <a:pPr>
              <a:spcBef>
                <a:spcPts val="865"/>
              </a:spcBef>
            </a:pPr>
            <a:r>
              <a:rPr lang="ar-SA" b="1" dirty="0">
                <a:latin typeface="Times New Roman"/>
                <a:ea typeface="Times New Roman"/>
              </a:rPr>
              <a:t>1.</a:t>
            </a:r>
            <a:r>
              <a:rPr lang="ar-SA" b="1" dirty="0">
                <a:solidFill>
                  <a:srgbClr val="558ED5"/>
                </a:solidFill>
              </a:rPr>
              <a:t>  </a:t>
            </a:r>
            <a:r>
              <a:rPr lang="ar-SA" b="1" dirty="0"/>
              <a:t>تتمثل المركزية الادارية  في أسلوبين :</a:t>
            </a:r>
            <a:endParaRPr lang="en-US" dirty="0">
              <a:latin typeface="Times New Roman"/>
              <a:ea typeface="Times New Roman"/>
            </a:endParaRPr>
          </a:p>
          <a:p>
            <a:pPr marL="1371600" indent="-1371600"/>
            <a:r>
              <a:rPr lang="ar-SA" dirty="0"/>
              <a:t>    أ. </a:t>
            </a:r>
            <a:r>
              <a:rPr lang="ar-SA" b="1" dirty="0"/>
              <a:t>سلطة التوجيه السابق .</a:t>
            </a:r>
            <a:endParaRPr lang="en-US" dirty="0">
              <a:latin typeface="Times New Roman"/>
              <a:ea typeface="Times New Roman"/>
            </a:endParaRPr>
          </a:p>
          <a:p>
            <a:pPr algn="justLow"/>
            <a:r>
              <a:rPr lang="en-US" b="1" dirty="0">
                <a:latin typeface="Arial"/>
              </a:rPr>
              <a:t> </a:t>
            </a:r>
            <a:r>
              <a:rPr lang="ar-SA" b="1" dirty="0">
                <a:latin typeface="Arial"/>
              </a:rPr>
              <a:t>   ب. سلطة التعقيب اللاحق.</a:t>
            </a:r>
            <a:endParaRPr lang="en-US" dirty="0">
              <a:latin typeface="Times New Roman"/>
              <a:ea typeface="Times New Roman"/>
            </a:endParaRPr>
          </a:p>
          <a:p>
            <a:pPr algn="justLow"/>
            <a:r>
              <a:rPr lang="ar-SA" b="1" dirty="0"/>
              <a:t> </a:t>
            </a:r>
            <a:r>
              <a:rPr lang="ar-SA" b="1" dirty="0">
                <a:solidFill>
                  <a:srgbClr val="000000"/>
                </a:solidFill>
                <a:latin typeface="Times New Roman"/>
                <a:ea typeface="Times New Roman"/>
              </a:rPr>
              <a:t>  </a:t>
            </a:r>
            <a:r>
              <a:rPr lang="ar-SA" b="1" dirty="0">
                <a:solidFill>
                  <a:srgbClr val="FF0000"/>
                </a:solidFill>
                <a:latin typeface="Times New Roman"/>
                <a:ea typeface="Times New Roman"/>
              </a:rPr>
              <a:t>جـ. أ + ب .</a:t>
            </a:r>
            <a:endParaRPr lang="en-US" dirty="0">
              <a:latin typeface="Times New Roman"/>
              <a:ea typeface="Times New Roman"/>
            </a:endParaRPr>
          </a:p>
          <a:p>
            <a:pPr algn="justLow"/>
            <a:r>
              <a:rPr lang="ar-SA" b="1" dirty="0">
                <a:solidFill>
                  <a:srgbClr val="000000"/>
                </a:solidFill>
                <a:latin typeface="Times New Roman"/>
                <a:ea typeface="Times New Roman"/>
              </a:rPr>
              <a:t>    د. </a:t>
            </a:r>
            <a:r>
              <a:rPr lang="ar-SA" b="1" dirty="0">
                <a:latin typeface="Times New Roman"/>
                <a:ea typeface="Times New Roman"/>
              </a:rPr>
              <a:t>جميع الاجابات السابقة صحيحة</a:t>
            </a:r>
            <a:r>
              <a:rPr lang="ar-SA" b="1" dirty="0">
                <a:solidFill>
                  <a:srgbClr val="000000"/>
                </a:solidFill>
                <a:latin typeface="Times New Roman"/>
                <a:ea typeface="Times New Roman"/>
              </a:rPr>
              <a:t>.</a:t>
            </a:r>
            <a:endParaRPr lang="en-US" dirty="0">
              <a:latin typeface="Times New Roman"/>
              <a:ea typeface="Times New Roman"/>
            </a:endParaRPr>
          </a:p>
          <a:p>
            <a:pPr algn="justLow"/>
            <a:r>
              <a:rPr lang="ar-SA" b="1" dirty="0">
                <a:solidFill>
                  <a:srgbClr val="000000"/>
                </a:solidFill>
                <a:latin typeface="Times New Roman"/>
                <a:ea typeface="Times New Roman"/>
              </a:rPr>
              <a:t> </a:t>
            </a:r>
            <a:endParaRPr lang="en-US" dirty="0">
              <a:latin typeface="Times New Roman"/>
              <a:ea typeface="Times New Roman"/>
            </a:endParaRPr>
          </a:p>
          <a:p>
            <a:pPr algn="justLow"/>
            <a:r>
              <a:rPr lang="ar-SA" b="1" dirty="0">
                <a:latin typeface="Times New Roman"/>
                <a:ea typeface="Times New Roman"/>
              </a:rPr>
              <a:t>2. </a:t>
            </a:r>
            <a:r>
              <a:rPr lang="ar-SA" b="1" dirty="0">
                <a:solidFill>
                  <a:srgbClr val="000000"/>
                </a:solidFill>
              </a:rPr>
              <a:t>توزيع سلطة البت النهائي في بعض الأمور الإدارية من أجهزة الوزارة في العاصمة وبين </a:t>
            </a:r>
            <a:endParaRPr lang="en-US" dirty="0">
              <a:latin typeface="Times New Roman"/>
              <a:ea typeface="Times New Roman"/>
            </a:endParaRPr>
          </a:p>
          <a:p>
            <a:pPr algn="justLow"/>
            <a:r>
              <a:rPr lang="ar-SA" b="1" dirty="0">
                <a:solidFill>
                  <a:srgbClr val="000000"/>
                </a:solidFill>
              </a:rPr>
              <a:t>    فروع الوزارات في أقاليم الدولة، يعد نمط</a:t>
            </a:r>
            <a:r>
              <a:rPr lang="ar-SA" b="1" dirty="0">
                <a:latin typeface="Times New Roman"/>
                <a:ea typeface="Times New Roman"/>
              </a:rPr>
              <a:t>:  </a:t>
            </a:r>
            <a:endParaRPr lang="en-US" dirty="0">
              <a:latin typeface="Times New Roman"/>
              <a:ea typeface="Times New Roman"/>
            </a:endParaRPr>
          </a:p>
          <a:p>
            <a:pPr algn="justLow">
              <a:tabLst>
                <a:tab pos="171450" algn="l"/>
              </a:tabLst>
            </a:pPr>
            <a:r>
              <a:rPr lang="ar-SA" b="1" dirty="0">
                <a:latin typeface="Times New Roman"/>
                <a:ea typeface="Times New Roman"/>
              </a:rPr>
              <a:t>      </a:t>
            </a:r>
            <a:r>
              <a:rPr lang="ar-SA" b="1" dirty="0">
                <a:solidFill>
                  <a:srgbClr val="FF0000"/>
                </a:solidFill>
                <a:latin typeface="Times New Roman"/>
                <a:ea typeface="Times New Roman"/>
              </a:rPr>
              <a:t>أ. اللاوزارية الإدارية .</a:t>
            </a:r>
            <a:endParaRPr lang="en-US" dirty="0">
              <a:latin typeface="Times New Roman"/>
              <a:ea typeface="Times New Roman"/>
            </a:endParaRPr>
          </a:p>
          <a:p>
            <a:pPr algn="justLow">
              <a:tabLst>
                <a:tab pos="171450" algn="l"/>
              </a:tabLst>
            </a:pPr>
            <a:r>
              <a:rPr lang="ar-SA" b="1" dirty="0">
                <a:latin typeface="Times New Roman"/>
                <a:ea typeface="Times New Roman"/>
              </a:rPr>
              <a:t>      ب. المركزية الإدارية.</a:t>
            </a:r>
            <a:endParaRPr lang="en-US" dirty="0">
              <a:latin typeface="Times New Roman"/>
              <a:ea typeface="Times New Roman"/>
            </a:endParaRPr>
          </a:p>
          <a:p>
            <a:pPr algn="justLow">
              <a:tabLst>
                <a:tab pos="171450" algn="l"/>
              </a:tabLst>
            </a:pPr>
            <a:r>
              <a:rPr lang="ar-SA" b="1" dirty="0">
                <a:latin typeface="Times New Roman"/>
                <a:ea typeface="Times New Roman"/>
              </a:rPr>
              <a:t>      جـ. ديمقراطيات الإقطاعيات.</a:t>
            </a:r>
            <a:endParaRPr lang="en-US" dirty="0">
              <a:latin typeface="Times New Roman"/>
              <a:ea typeface="Times New Roman"/>
            </a:endParaRPr>
          </a:p>
          <a:p>
            <a:pPr algn="justLow">
              <a:tabLst>
                <a:tab pos="171450" algn="l"/>
              </a:tabLst>
            </a:pPr>
            <a:r>
              <a:rPr lang="ar-SA" b="1" dirty="0">
                <a:latin typeface="Times New Roman"/>
                <a:ea typeface="Times New Roman"/>
              </a:rPr>
              <a:t>      د. جميع الاجابات السابقة صحيحة .</a:t>
            </a:r>
            <a:endParaRPr lang="en-US" dirty="0">
              <a:latin typeface="Times New Roman"/>
              <a:ea typeface="Times New Roman"/>
            </a:endParaRPr>
          </a:p>
          <a:p>
            <a:pPr algn="justLow">
              <a:tabLst>
                <a:tab pos="171450" algn="l"/>
              </a:tabLst>
            </a:pPr>
            <a:r>
              <a:rPr lang="ar-SA" b="1" dirty="0">
                <a:latin typeface="Times New Roman"/>
                <a:ea typeface="Times New Roman"/>
              </a:rPr>
              <a:t> </a:t>
            </a:r>
            <a:endParaRPr lang="en-US" dirty="0">
              <a:latin typeface="Times New Roman"/>
              <a:ea typeface="Times New Roman"/>
            </a:endParaRPr>
          </a:p>
          <a:p>
            <a:pPr algn="justLow"/>
            <a:r>
              <a:rPr lang="ar-SA" b="1" dirty="0">
                <a:solidFill>
                  <a:srgbClr val="000000"/>
                </a:solidFill>
                <a:latin typeface="Times New Roman"/>
                <a:ea typeface="Times New Roman"/>
              </a:rPr>
              <a:t>3. </a:t>
            </a:r>
            <a:r>
              <a:rPr lang="ar-SA" b="1" dirty="0">
                <a:latin typeface="Times New Roman"/>
                <a:ea typeface="Times New Roman"/>
              </a:rPr>
              <a:t>تتمثل مزايا السلطة المركزية الادارية فى</a:t>
            </a:r>
            <a:r>
              <a:rPr lang="ar-SA" b="1" dirty="0">
                <a:solidFill>
                  <a:srgbClr val="000000"/>
                </a:solidFill>
                <a:latin typeface="Times New Roman"/>
                <a:ea typeface="Times New Roman"/>
              </a:rPr>
              <a:t>:</a:t>
            </a:r>
            <a:endParaRPr lang="en-US" dirty="0">
              <a:latin typeface="Times New Roman"/>
              <a:ea typeface="Times New Roman"/>
            </a:endParaRPr>
          </a:p>
          <a:p>
            <a:pPr algn="justLow"/>
            <a:r>
              <a:rPr lang="ar-SA" b="1" dirty="0">
                <a:solidFill>
                  <a:srgbClr val="000000"/>
                </a:solidFill>
                <a:latin typeface="Times New Roman"/>
                <a:ea typeface="Times New Roman"/>
              </a:rPr>
              <a:t>    أ.  </a:t>
            </a:r>
            <a:r>
              <a:rPr lang="ar-SA" b="1" dirty="0">
                <a:solidFill>
                  <a:srgbClr val="000000"/>
                </a:solidFill>
                <a:latin typeface="Times New Roman"/>
              </a:rPr>
              <a:t>توحيد نمط الإدارة والإجراءات في الدولة.</a:t>
            </a:r>
            <a:endParaRPr lang="en-US" dirty="0">
              <a:latin typeface="Times New Roman"/>
              <a:ea typeface="Times New Roman"/>
            </a:endParaRPr>
          </a:p>
          <a:p>
            <a:pPr algn="justLow"/>
            <a:r>
              <a:rPr lang="ar-SA" b="1" dirty="0">
                <a:solidFill>
                  <a:srgbClr val="000000"/>
                </a:solidFill>
              </a:rPr>
              <a:t>    ب.  تقوية للوحدة السياسية وتدعيمها للدولة خصوصاً في بداية نشأتها .</a:t>
            </a:r>
            <a:endParaRPr lang="en-US" dirty="0">
              <a:latin typeface="Times New Roman"/>
              <a:ea typeface="Times New Roman"/>
            </a:endParaRPr>
          </a:p>
          <a:p>
            <a:pPr algn="justLow"/>
            <a:r>
              <a:rPr lang="ar-SA" b="1" dirty="0">
                <a:solidFill>
                  <a:srgbClr val="000000"/>
                </a:solidFill>
              </a:rPr>
              <a:t>   جـ. تحقيق الموضوعية في تقديم الخدمات دون النظر للاعتبارات المحلية أو الإقليمية.</a:t>
            </a:r>
            <a:endParaRPr lang="en-US" dirty="0">
              <a:latin typeface="Times New Roman"/>
              <a:ea typeface="Times New Roman"/>
            </a:endParaRPr>
          </a:p>
          <a:p>
            <a:pPr algn="justLow"/>
            <a:r>
              <a:rPr lang="en-US" b="1" dirty="0">
                <a:solidFill>
                  <a:srgbClr val="FF0000"/>
                </a:solidFill>
                <a:latin typeface="Arial"/>
                <a:ea typeface="Times New Roman"/>
              </a:rPr>
              <a:t>    </a:t>
            </a:r>
            <a:r>
              <a:rPr lang="ar-SA" b="1" dirty="0">
                <a:solidFill>
                  <a:srgbClr val="FF0000"/>
                </a:solidFill>
                <a:latin typeface="Arial"/>
                <a:ea typeface="Times New Roman"/>
              </a:rPr>
              <a:t>د- جميع الاجابات السابقة صحيحة</a:t>
            </a:r>
            <a:r>
              <a:rPr lang="ar-SA" b="1" dirty="0" smtClean="0">
                <a:solidFill>
                  <a:srgbClr val="000000"/>
                </a:solidFill>
                <a:latin typeface="Times New Roman"/>
                <a:ea typeface="Times New Roman"/>
              </a:rPr>
              <a:t>.</a:t>
            </a:r>
            <a:endParaRPr lang="en-US" dirty="0">
              <a:effectLst/>
              <a:latin typeface="Times New Roman"/>
              <a:ea typeface="Times New Roman"/>
            </a:endParaRPr>
          </a:p>
        </p:txBody>
      </p:sp>
    </p:spTree>
    <p:extLst>
      <p:ext uri="{BB962C8B-B14F-4D97-AF65-F5344CB8AC3E}">
        <p14:creationId xmlns:p14="http://schemas.microsoft.com/office/powerpoint/2010/main" val="3968679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4624"/>
            <a:ext cx="8784976" cy="6900543"/>
          </a:xfrm>
          <a:prstGeom prst="rect">
            <a:avLst/>
          </a:prstGeom>
        </p:spPr>
        <p:txBody>
          <a:bodyPr wrap="square">
            <a:spAutoFit/>
          </a:bodyPr>
          <a:lstStyle/>
          <a:p>
            <a:pPr lvl="0" algn="justLow">
              <a:tabLst>
                <a:tab pos="171450" algn="l"/>
              </a:tabLst>
            </a:pPr>
            <a:r>
              <a:rPr lang="ar-SA" b="1" dirty="0" smtClean="0">
                <a:solidFill>
                  <a:prstClr val="black"/>
                </a:solidFill>
                <a:latin typeface="Times New Roman"/>
                <a:ea typeface="Times New Roman"/>
              </a:rPr>
              <a:t>4</a:t>
            </a:r>
            <a:r>
              <a:rPr lang="ar-SA" b="1" dirty="0">
                <a:solidFill>
                  <a:prstClr val="black"/>
                </a:solidFill>
                <a:latin typeface="Times New Roman"/>
                <a:ea typeface="Times New Roman"/>
              </a:rPr>
              <a:t>. تتمثل عيوب السلطة المركزية الادارية فى:</a:t>
            </a:r>
            <a:endParaRPr lang="en-US" dirty="0">
              <a:solidFill>
                <a:prstClr val="black"/>
              </a:solidFill>
              <a:latin typeface="Times New Roman"/>
              <a:ea typeface="Times New Roman"/>
            </a:endParaRPr>
          </a:p>
          <a:p>
            <a:pPr lvl="0" algn="justLow"/>
            <a:r>
              <a:rPr lang="ar-SA" b="1" dirty="0">
                <a:solidFill>
                  <a:srgbClr val="000000"/>
                </a:solidFill>
              </a:rPr>
              <a:t> أ. إهمال العامل المحلي عند تقديم الخدمات. </a:t>
            </a:r>
            <a:endParaRPr lang="en-US" dirty="0">
              <a:solidFill>
                <a:prstClr val="black"/>
              </a:solidFill>
              <a:latin typeface="Times New Roman"/>
              <a:ea typeface="Times New Roman"/>
            </a:endParaRPr>
          </a:p>
          <a:p>
            <a:pPr lvl="0" algn="justLow"/>
            <a:r>
              <a:rPr lang="ar-SA" b="1" dirty="0">
                <a:solidFill>
                  <a:srgbClr val="000000"/>
                </a:solidFill>
              </a:rPr>
              <a:t> ب.</a:t>
            </a:r>
            <a:r>
              <a:rPr lang="ar-SA" b="1" dirty="0">
                <a:solidFill>
                  <a:srgbClr val="000000"/>
                </a:solidFill>
                <a:latin typeface="Times New Roman"/>
              </a:rPr>
              <a:t> توحيد نمط الإدارة والإجراءات في الدولة.</a:t>
            </a:r>
            <a:endParaRPr lang="en-US" dirty="0">
              <a:solidFill>
                <a:prstClr val="black"/>
              </a:solidFill>
              <a:latin typeface="Times New Roman"/>
              <a:ea typeface="Times New Roman"/>
            </a:endParaRPr>
          </a:p>
          <a:p>
            <a:pPr lvl="0" algn="justLow">
              <a:tabLst>
                <a:tab pos="171450" algn="l"/>
              </a:tabLst>
            </a:pPr>
            <a:r>
              <a:rPr lang="ar-SA" b="1" dirty="0">
                <a:solidFill>
                  <a:srgbClr val="000000"/>
                </a:solidFill>
              </a:rPr>
              <a:t> جـ.  كثرة التعقيدات التي يتعرض لها المتعاملون مع الإدارة.</a:t>
            </a:r>
            <a:endParaRPr lang="en-US" dirty="0">
              <a:solidFill>
                <a:prstClr val="black"/>
              </a:solidFill>
              <a:latin typeface="Times New Roman"/>
              <a:ea typeface="Times New Roman"/>
            </a:endParaRPr>
          </a:p>
          <a:p>
            <a:pPr lvl="0" algn="justLow">
              <a:lnSpc>
                <a:spcPct val="150000"/>
              </a:lnSpc>
              <a:tabLst>
                <a:tab pos="171450" algn="l"/>
              </a:tabLst>
            </a:pPr>
            <a:r>
              <a:rPr lang="ar-SA" b="1" dirty="0">
                <a:solidFill>
                  <a:srgbClr val="000000"/>
                </a:solidFill>
                <a:latin typeface="Times New Roman"/>
                <a:ea typeface="Times New Roman"/>
              </a:rPr>
              <a:t>  </a:t>
            </a:r>
            <a:r>
              <a:rPr lang="ar-SA" b="1" dirty="0">
                <a:solidFill>
                  <a:srgbClr val="FF0000"/>
                </a:solidFill>
                <a:latin typeface="Times New Roman"/>
                <a:ea typeface="Times New Roman"/>
              </a:rPr>
              <a:t>  د.  أ + جـ .</a:t>
            </a:r>
            <a:endParaRPr lang="en-US" dirty="0">
              <a:solidFill>
                <a:prstClr val="black"/>
              </a:solidFill>
              <a:latin typeface="Times New Roman"/>
              <a:ea typeface="Times New Roman"/>
            </a:endParaRPr>
          </a:p>
          <a:p>
            <a:pPr lvl="0" algn="justLow">
              <a:lnSpc>
                <a:spcPct val="150000"/>
              </a:lnSpc>
              <a:tabLst>
                <a:tab pos="171450" algn="l"/>
              </a:tabLst>
            </a:pPr>
            <a:r>
              <a:rPr lang="ar-SA" b="1" dirty="0">
                <a:solidFill>
                  <a:prstClr val="black"/>
                </a:solidFill>
                <a:latin typeface="Times New Roman"/>
                <a:ea typeface="Times New Roman"/>
              </a:rPr>
              <a:t>5. من أنماط السلطة الإدارية اللامركزية على مستوى الدولة :</a:t>
            </a:r>
            <a:endParaRPr lang="en-US"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أ.  اللامركزية السياسية.</a:t>
            </a:r>
            <a:endParaRPr lang="en-US"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ب. اللامركية الإدارية.</a:t>
            </a:r>
            <a:endParaRPr lang="en-US" dirty="0">
              <a:solidFill>
                <a:prstClr val="black"/>
              </a:solidFill>
              <a:latin typeface="Times New Roman"/>
              <a:ea typeface="Times New Roman"/>
            </a:endParaRPr>
          </a:p>
          <a:p>
            <a:pPr lvl="0" algn="justLow">
              <a:tabLst>
                <a:tab pos="171450" algn="l"/>
              </a:tabLst>
            </a:pPr>
            <a:r>
              <a:rPr lang="ar-SA" b="1" dirty="0">
                <a:solidFill>
                  <a:prstClr val="black"/>
                </a:solidFill>
                <a:latin typeface="Times New Roman"/>
                <a:ea typeface="Times New Roman"/>
              </a:rPr>
              <a:t>  جـ. اللامركزية المرفقية.</a:t>
            </a:r>
            <a:endParaRPr lang="en-US" dirty="0">
              <a:solidFill>
                <a:prstClr val="black"/>
              </a:solidFill>
              <a:latin typeface="Times New Roman"/>
              <a:ea typeface="Times New Roman"/>
            </a:endParaRPr>
          </a:p>
          <a:p>
            <a:pPr lvl="0" algn="justLow">
              <a:lnSpc>
                <a:spcPct val="150000"/>
              </a:lnSpc>
              <a:tabLst>
                <a:tab pos="171450" algn="l"/>
              </a:tabLst>
            </a:pPr>
            <a:r>
              <a:rPr lang="ar-SA" b="1" dirty="0">
                <a:solidFill>
                  <a:srgbClr val="FF0000"/>
                </a:solidFill>
                <a:latin typeface="Times New Roman"/>
                <a:ea typeface="Times New Roman"/>
              </a:rPr>
              <a:t>  د. جميع الإجابات السابقة صحيحة.</a:t>
            </a:r>
            <a:endParaRPr lang="en-US" dirty="0">
              <a:solidFill>
                <a:prstClr val="black"/>
              </a:solidFill>
              <a:latin typeface="Times New Roman"/>
              <a:ea typeface="Times New Roman"/>
            </a:endParaRPr>
          </a:p>
          <a:p>
            <a:pPr lvl="0" algn="justLow">
              <a:spcBef>
                <a:spcPts val="1055"/>
              </a:spcBef>
            </a:pPr>
            <a:r>
              <a:rPr lang="ar-SA" b="1" dirty="0">
                <a:solidFill>
                  <a:prstClr val="black"/>
                </a:solidFill>
                <a:latin typeface="Times New Roman"/>
                <a:ea typeface="Times New Roman"/>
              </a:rPr>
              <a:t>6 . </a:t>
            </a:r>
            <a:r>
              <a:rPr lang="ar-SA" b="1" dirty="0">
                <a:solidFill>
                  <a:prstClr val="black"/>
                </a:solidFill>
              </a:rPr>
              <a:t>يرجع انجذاب الدول النامية إلى نمط المركزية الادارية إلى :</a:t>
            </a:r>
            <a:endParaRPr lang="en-US" dirty="0">
              <a:solidFill>
                <a:prstClr val="black"/>
              </a:solidFill>
              <a:latin typeface="Times New Roman"/>
              <a:ea typeface="Times New Roman"/>
            </a:endParaRPr>
          </a:p>
          <a:p>
            <a:pPr marL="1371600" lvl="0" indent="-1371600" algn="justLow">
              <a:spcBef>
                <a:spcPts val="865"/>
              </a:spcBef>
            </a:pPr>
            <a:r>
              <a:rPr lang="ar-SA" b="1" dirty="0">
                <a:solidFill>
                  <a:prstClr val="black"/>
                </a:solidFill>
              </a:rPr>
              <a:t>    أ.تعدد الثقافات والأعراق في الدول النامية والتخوف من النزعات الإنفصالية.</a:t>
            </a:r>
            <a:endParaRPr lang="en-US" dirty="0">
              <a:solidFill>
                <a:prstClr val="black"/>
              </a:solidFill>
              <a:latin typeface="Times New Roman"/>
              <a:ea typeface="Times New Roman"/>
            </a:endParaRPr>
          </a:p>
          <a:p>
            <a:pPr marL="1371600" lvl="0" indent="-1371600" algn="justLow">
              <a:spcBef>
                <a:spcPts val="865"/>
              </a:spcBef>
            </a:pPr>
            <a:r>
              <a:rPr lang="ar-SA" b="1" dirty="0">
                <a:solidFill>
                  <a:prstClr val="black"/>
                </a:solidFill>
              </a:rPr>
              <a:t>    ب. سيطرة الجيش في العديد من الدول النامية. </a:t>
            </a:r>
            <a:endParaRPr lang="en-US" dirty="0">
              <a:solidFill>
                <a:prstClr val="black"/>
              </a:solidFill>
              <a:latin typeface="Times New Roman"/>
              <a:ea typeface="Times New Roman"/>
            </a:endParaRPr>
          </a:p>
          <a:p>
            <a:pPr marL="1371600" lvl="0" indent="-1371600" algn="justLow">
              <a:spcBef>
                <a:spcPts val="865"/>
              </a:spcBef>
            </a:pPr>
            <a:r>
              <a:rPr lang="en-US" b="1" dirty="0">
                <a:solidFill>
                  <a:prstClr val="black"/>
                </a:solidFill>
                <a:latin typeface="Arial"/>
              </a:rPr>
              <a:t> </a:t>
            </a:r>
            <a:r>
              <a:rPr lang="ar-SA" b="1" dirty="0">
                <a:solidFill>
                  <a:prstClr val="black"/>
                </a:solidFill>
                <a:latin typeface="Arial"/>
              </a:rPr>
              <a:t>   جـ. حصر الإيرادات في يد الحكومة المركزية للإسراع بتحقيق التنمية الاقتصادية .</a:t>
            </a:r>
            <a:endParaRPr lang="en-US" dirty="0">
              <a:solidFill>
                <a:prstClr val="black"/>
              </a:solidFill>
              <a:latin typeface="Times New Roman"/>
              <a:ea typeface="Times New Roman"/>
            </a:endParaRPr>
          </a:p>
          <a:p>
            <a:pPr lvl="0" algn="justLow">
              <a:tabLst>
                <a:tab pos="171450" algn="l"/>
              </a:tabLst>
            </a:pPr>
            <a:r>
              <a:rPr lang="ar-SA" b="1" dirty="0">
                <a:solidFill>
                  <a:srgbClr val="FF0000"/>
                </a:solidFill>
                <a:latin typeface="Times New Roman"/>
                <a:ea typeface="Times New Roman"/>
              </a:rPr>
              <a:t>   د. جميع الاجابات السابقة صحيحة.</a:t>
            </a:r>
            <a:endParaRPr lang="en-US"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a:t>
            </a:r>
            <a:endParaRPr lang="en-US"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7. الإدارة المحلية هي نمط من أنماط السلطة الإدارية :</a:t>
            </a:r>
            <a:endParaRPr lang="en-US"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أ. اللاوزارية. </a:t>
            </a:r>
            <a:endParaRPr lang="en-US"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ب. اللامركزية. </a:t>
            </a:r>
            <a:endParaRPr lang="en-US" dirty="0">
              <a:solidFill>
                <a:prstClr val="black"/>
              </a:solidFill>
              <a:latin typeface="Times New Roman"/>
              <a:ea typeface="Times New Roman"/>
            </a:endParaRPr>
          </a:p>
          <a:p>
            <a:pPr lvl="0" algn="justLow"/>
            <a:r>
              <a:rPr lang="ar-SA" b="1" dirty="0">
                <a:solidFill>
                  <a:srgbClr val="000000"/>
                </a:solidFill>
                <a:latin typeface="Times New Roman"/>
                <a:ea typeface="Times New Roman"/>
              </a:rPr>
              <a:t>    جـ.  عدم التركيز الإداري.</a:t>
            </a:r>
            <a:endParaRPr lang="en-US" dirty="0">
              <a:solidFill>
                <a:prstClr val="black"/>
              </a:solidFill>
              <a:latin typeface="Times New Roman"/>
              <a:ea typeface="Times New Roman"/>
            </a:endParaRPr>
          </a:p>
          <a:p>
            <a:pPr lvl="0" algn="justLow">
              <a:lnSpc>
                <a:spcPct val="150000"/>
              </a:lnSpc>
            </a:pPr>
            <a:r>
              <a:rPr lang="ar-SA" b="1" dirty="0">
                <a:solidFill>
                  <a:srgbClr val="FF0000"/>
                </a:solidFill>
                <a:latin typeface="Times New Roman"/>
                <a:ea typeface="Times New Roman"/>
              </a:rPr>
              <a:t>     د. جميع ماسبق.</a:t>
            </a:r>
            <a:endParaRPr lang="en-US" dirty="0">
              <a:solidFill>
                <a:prstClr val="black"/>
              </a:solidFill>
              <a:latin typeface="Times New Roman"/>
              <a:ea typeface="Times New Roman"/>
            </a:endParaRPr>
          </a:p>
        </p:txBody>
      </p:sp>
    </p:spTree>
    <p:extLst>
      <p:ext uri="{BB962C8B-B14F-4D97-AF65-F5344CB8AC3E}">
        <p14:creationId xmlns:p14="http://schemas.microsoft.com/office/powerpoint/2010/main" val="737811390"/>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5214</TotalTime>
  <Words>1375</Words>
  <Application>Microsoft Office PowerPoint</Application>
  <PresentationFormat>عرض على الشاشة (3:4)‏</PresentationFormat>
  <Paragraphs>264</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الإدارة المحلية</dc:title>
  <dc:creator>HP</dc:creator>
  <cp:lastModifiedBy>hp</cp:lastModifiedBy>
  <cp:revision>511</cp:revision>
  <dcterms:modified xsi:type="dcterms:W3CDTF">2018-10-23T12:49:25Z</dcterms:modified>
</cp:coreProperties>
</file>