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notesMasterIdLst>
    <p:notesMasterId r:id="rId36"/>
  </p:notesMasterIdLst>
  <p:sldIdLst>
    <p:sldId id="257" r:id="rId2"/>
    <p:sldId id="258"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Lst>
  <p:sldSz cx="9144000" cy="6858000" type="screen4x3"/>
  <p:notesSz cx="6858000" cy="9144000"/>
  <p:defaultTextStyle>
    <a:defPPr>
      <a:defRPr lang="ar-SA"/>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C89A"/>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77" d="100"/>
          <a:sy n="77" d="100"/>
        </p:scale>
        <p:origin x="-117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1" fontAlgn="auto">
              <a:spcBef>
                <a:spcPts val="0"/>
              </a:spcBef>
              <a:spcAft>
                <a:spcPts val="0"/>
              </a:spcAft>
              <a:defRPr sz="1200">
                <a:latin typeface="+mn-lt"/>
                <a:cs typeface="+mn-cs"/>
              </a:defRPr>
            </a:lvl1pPr>
          </a:lstStyle>
          <a:p>
            <a:pPr>
              <a:defRPr/>
            </a:pPr>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rtl="1" fontAlgn="auto">
              <a:spcBef>
                <a:spcPts val="0"/>
              </a:spcBef>
              <a:spcAft>
                <a:spcPts val="0"/>
              </a:spcAft>
              <a:defRPr sz="1200" smtClean="0">
                <a:latin typeface="+mn-lt"/>
                <a:cs typeface="+mn-cs"/>
              </a:defRPr>
            </a:lvl1pPr>
          </a:lstStyle>
          <a:p>
            <a:pPr>
              <a:defRPr/>
            </a:pPr>
            <a:fld id="{58675B9A-CC6E-48AF-904F-1D6857E07640}" type="datetimeFigureOut">
              <a:rPr lang="ar-SA"/>
              <a:pPr>
                <a:defRPr/>
              </a:pPr>
              <a:t>14/03/1442</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SA" noProof="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noProof="0" smtClean="0"/>
              <a:t>انقر لتحرير أنماط النص الرئيسي</a:t>
            </a:r>
          </a:p>
          <a:p>
            <a:pPr lvl="1"/>
            <a:r>
              <a:rPr lang="ar-SA" noProof="0" smtClean="0"/>
              <a:t>المستوى الثاني</a:t>
            </a:r>
          </a:p>
          <a:p>
            <a:pPr lvl="2"/>
            <a:r>
              <a:rPr lang="ar-SA" noProof="0" smtClean="0"/>
              <a:t>المستوى الثالث</a:t>
            </a:r>
          </a:p>
          <a:p>
            <a:pPr lvl="3"/>
            <a:r>
              <a:rPr lang="ar-SA" noProof="0" smtClean="0"/>
              <a:t>المستوى الرابع</a:t>
            </a:r>
          </a:p>
          <a:p>
            <a:pPr lvl="4"/>
            <a:r>
              <a:rPr lang="ar-SA" noProof="0" smtClean="0"/>
              <a:t>المستوى الخامس</a:t>
            </a:r>
            <a:endParaRPr lang="ar-SA" noProof="0"/>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rtl="1" fontAlgn="auto">
              <a:spcBef>
                <a:spcPts val="0"/>
              </a:spcBef>
              <a:spcAft>
                <a:spcPts val="0"/>
              </a:spcAft>
              <a:defRPr sz="1200">
                <a:latin typeface="+mn-lt"/>
                <a:cs typeface="+mn-cs"/>
              </a:defRPr>
            </a:lvl1pPr>
          </a:lstStyle>
          <a:p>
            <a:pPr>
              <a:defRPr/>
            </a:pPr>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rtl="1" fontAlgn="auto">
              <a:spcBef>
                <a:spcPts val="0"/>
              </a:spcBef>
              <a:spcAft>
                <a:spcPts val="0"/>
              </a:spcAft>
              <a:defRPr sz="1200" smtClean="0">
                <a:latin typeface="+mn-lt"/>
                <a:cs typeface="+mn-cs"/>
              </a:defRPr>
            </a:lvl1pPr>
          </a:lstStyle>
          <a:p>
            <a:pPr>
              <a:defRPr/>
            </a:pPr>
            <a:fld id="{BDD364B7-F5F9-44EC-A2D8-E868034BF286}" type="slidenum">
              <a:rPr lang="ar-SA"/>
              <a:pPr>
                <a:defRPr/>
              </a:pPr>
              <a:t>‹#›</a:t>
            </a:fld>
            <a:endParaRPr lang="ar-SA"/>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mn-lt"/>
        <a:ea typeface="+mn-ea"/>
        <a:cs typeface="+mn-cs"/>
      </a:defRPr>
    </a:lvl1pPr>
    <a:lvl2pPr marL="457200" algn="r" rtl="1" fontAlgn="base">
      <a:spcBef>
        <a:spcPct val="30000"/>
      </a:spcBef>
      <a:spcAft>
        <a:spcPct val="0"/>
      </a:spcAft>
      <a:defRPr sz="1200" kern="1200">
        <a:solidFill>
          <a:schemeClr val="tx1"/>
        </a:solidFill>
        <a:latin typeface="+mn-lt"/>
        <a:ea typeface="+mn-ea"/>
        <a:cs typeface="+mn-cs"/>
      </a:defRPr>
    </a:lvl2pPr>
    <a:lvl3pPr marL="914400" algn="r" rtl="1" fontAlgn="base">
      <a:spcBef>
        <a:spcPct val="30000"/>
      </a:spcBef>
      <a:spcAft>
        <a:spcPct val="0"/>
      </a:spcAft>
      <a:defRPr sz="1200" kern="1200">
        <a:solidFill>
          <a:schemeClr val="tx1"/>
        </a:solidFill>
        <a:latin typeface="+mn-lt"/>
        <a:ea typeface="+mn-ea"/>
        <a:cs typeface="+mn-cs"/>
      </a:defRPr>
    </a:lvl3pPr>
    <a:lvl4pPr marL="1371600" algn="r" rtl="1" fontAlgn="base">
      <a:spcBef>
        <a:spcPct val="30000"/>
      </a:spcBef>
      <a:spcAft>
        <a:spcPct val="0"/>
      </a:spcAft>
      <a:defRPr sz="1200" kern="1200">
        <a:solidFill>
          <a:schemeClr val="tx1"/>
        </a:solidFill>
        <a:latin typeface="+mn-lt"/>
        <a:ea typeface="+mn-ea"/>
        <a:cs typeface="+mn-cs"/>
      </a:defRPr>
    </a:lvl4pPr>
    <a:lvl5pPr marL="1828800" algn="r" rtl="1" fontAlgn="base">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مثلث قائم الزاوية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fontAlgn="auto">
              <a:spcBef>
                <a:spcPts val="0"/>
              </a:spcBef>
              <a:spcAft>
                <a:spcPts val="0"/>
              </a:spcAft>
              <a:defRPr/>
            </a:pPr>
            <a:endParaRPr lang="en-US" dirty="0"/>
          </a:p>
        </p:txBody>
      </p:sp>
      <p:grpSp>
        <p:nvGrpSpPr>
          <p:cNvPr id="5" name="مجموعة 1"/>
          <p:cNvGrpSpPr>
            <a:grpSpLocks/>
          </p:cNvGrpSpPr>
          <p:nvPr/>
        </p:nvGrpSpPr>
        <p:grpSpPr bwMode="auto">
          <a:xfrm>
            <a:off x="-3175" y="4953000"/>
            <a:ext cx="9147175" cy="1911350"/>
            <a:chOff x="-3765" y="4832896"/>
            <a:chExt cx="9147765" cy="2032192"/>
          </a:xfrm>
        </p:grpSpPr>
        <p:sp>
          <p:nvSpPr>
            <p:cNvPr id="6" name="شكل حر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fontAlgn="auto">
                <a:spcBef>
                  <a:spcPts val="0"/>
                </a:spcBef>
                <a:spcAft>
                  <a:spcPts val="0"/>
                </a:spcAft>
                <a:defRPr/>
              </a:pPr>
              <a:endParaRPr lang="en-US" dirty="0">
                <a:latin typeface="+mn-lt"/>
                <a:cs typeface="+mn-cs"/>
              </a:endParaRPr>
            </a:p>
          </p:txBody>
        </p:sp>
        <p:sp>
          <p:nvSpPr>
            <p:cNvPr id="7" name="شكل حر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lgn="r" rtl="1" fontAlgn="auto">
                <a:spcBef>
                  <a:spcPts val="0"/>
                </a:spcBef>
                <a:spcAft>
                  <a:spcPts val="0"/>
                </a:spcAft>
                <a:defRPr/>
              </a:pPr>
              <a:endParaRPr lang="en-US" dirty="0">
                <a:latin typeface="+mn-lt"/>
                <a:cs typeface="+mn-cs"/>
              </a:endParaRPr>
            </a:p>
          </p:txBody>
        </p:sp>
        <p:sp>
          <p:nvSpPr>
            <p:cNvPr id="8"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fontAlgn="auto">
                <a:spcBef>
                  <a:spcPts val="0"/>
                </a:spcBef>
                <a:spcAft>
                  <a:spcPts val="0"/>
                </a:spcAft>
                <a:defRPr/>
              </a:pPr>
              <a:endParaRPr lang="en-US" dirty="0"/>
            </a:p>
          </p:txBody>
        </p:sp>
        <p:cxnSp>
          <p:nvCxnSpPr>
            <p:cNvPr id="10"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عنوان 8"/>
          <p:cNvSpPr>
            <a:spLocks noGrp="1"/>
          </p:cNvSpPr>
          <p:nvPr>
            <p:ph type="ctrTitle"/>
          </p:nvPr>
        </p:nvSpPr>
        <p:spPr>
          <a:xfrm>
            <a:off x="685800" y="1752601"/>
            <a:ext cx="7772400" cy="1829761"/>
          </a:xfrm>
        </p:spPr>
        <p:txBody>
          <a:bodyPr anchor="b">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lang="ar-SA" smtClean="0"/>
              <a:t>انقر لتحرير نمط العنوان الرئيسي</a:t>
            </a:r>
            <a:endParaRPr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ar-SA" smtClean="0"/>
              <a:t>انقر لتحرير نمط العنوان الثانوي الرئيسي</a:t>
            </a:r>
            <a:endParaRPr lang="en-US"/>
          </a:p>
        </p:txBody>
      </p:sp>
      <p:sp>
        <p:nvSpPr>
          <p:cNvPr id="11" name="عنصر نائب للتاريخ 29"/>
          <p:cNvSpPr>
            <a:spLocks noGrp="1"/>
          </p:cNvSpPr>
          <p:nvPr>
            <p:ph type="dt" sz="half" idx="10"/>
          </p:nvPr>
        </p:nvSpPr>
        <p:spPr/>
        <p:txBody>
          <a:bodyPr/>
          <a:lstStyle>
            <a:lvl1pPr>
              <a:defRPr smtClean="0">
                <a:solidFill>
                  <a:srgbClr val="FFFFFF"/>
                </a:solidFill>
              </a:defRPr>
            </a:lvl1pPr>
            <a:extLst/>
          </a:lstStyle>
          <a:p>
            <a:pPr>
              <a:defRPr/>
            </a:pPr>
            <a:fld id="{2CB05657-D019-4AB8-ABC2-B4EBF6B37343}" type="datetimeFigureOut">
              <a:rPr lang="ar-SA"/>
              <a:pPr>
                <a:defRPr/>
              </a:pPr>
              <a:t>14/03/1442</a:t>
            </a:fld>
            <a:endParaRPr lang="ar-SA"/>
          </a:p>
        </p:txBody>
      </p:sp>
      <p:sp>
        <p:nvSpPr>
          <p:cNvPr id="12"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pPr>
              <a:defRPr/>
            </a:pPr>
            <a:endParaRPr lang="ar-SA"/>
          </a:p>
        </p:txBody>
      </p:sp>
      <p:sp>
        <p:nvSpPr>
          <p:cNvPr id="13" name="عنصر نائب لرقم الشريحة 26"/>
          <p:cNvSpPr>
            <a:spLocks noGrp="1"/>
          </p:cNvSpPr>
          <p:nvPr>
            <p:ph type="sldNum" sz="quarter" idx="12"/>
          </p:nvPr>
        </p:nvSpPr>
        <p:spPr/>
        <p:txBody>
          <a:bodyPr/>
          <a:lstStyle>
            <a:lvl1pPr>
              <a:defRPr smtClean="0">
                <a:solidFill>
                  <a:srgbClr val="FFFFFF"/>
                </a:solidFill>
              </a:defRPr>
            </a:lvl1pPr>
            <a:extLst/>
          </a:lstStyle>
          <a:p>
            <a:pPr>
              <a:defRPr/>
            </a:pPr>
            <a:fld id="{87D28883-5777-4FFE-9D07-A735AF75C132}" type="slidenum">
              <a:rPr lang="ar-SA"/>
              <a:pPr>
                <a:defRPr/>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9A03782B-4226-4331-9C36-89DE6F164198}" type="datetimeFigureOut">
              <a:rPr lang="ar-SA"/>
              <a:pPr>
                <a:defRPr/>
              </a:pPr>
              <a:t>14/03/1442</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C94A191E-40C1-4AB6-AB48-8B1F4A67EE36}" type="slidenum">
              <a:rPr lang="ar-SA"/>
              <a:pPr>
                <a:defRPr/>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AFEF237A-A1A3-413E-86DE-7AD9291192F1}" type="datetimeFigureOut">
              <a:rPr lang="ar-SA"/>
              <a:pPr>
                <a:defRPr/>
              </a:pPr>
              <a:t>14/03/1442</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A95971AA-1812-47BF-BAEE-9519A4609FB3}"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وان 6"/>
          <p:cNvSpPr>
            <a:spLocks noGrp="1"/>
          </p:cNvSpPr>
          <p:nvPr>
            <p:ph type="title"/>
          </p:nvPr>
        </p:nvSpPr>
        <p:spPr/>
        <p:txBody>
          <a:bodyPr rtlCol="0"/>
          <a:lstStyle>
            <a:extLst/>
          </a:lstStyle>
          <a:p>
            <a:r>
              <a:rPr lang="ar-SA" smtClean="0"/>
              <a:t>انقر لتحرير نمط العنوان الرئيسي</a:t>
            </a:r>
            <a:endParaRPr lang="en-US"/>
          </a:p>
        </p:txBody>
      </p:sp>
      <p:sp>
        <p:nvSpPr>
          <p:cNvPr id="4" name="عنصر نائب للتاريخ 9"/>
          <p:cNvSpPr>
            <a:spLocks noGrp="1"/>
          </p:cNvSpPr>
          <p:nvPr>
            <p:ph type="dt" sz="half" idx="10"/>
          </p:nvPr>
        </p:nvSpPr>
        <p:spPr/>
        <p:txBody>
          <a:bodyPr/>
          <a:lstStyle>
            <a:lvl1pPr>
              <a:defRPr/>
            </a:lvl1pPr>
          </a:lstStyle>
          <a:p>
            <a:pPr>
              <a:defRPr/>
            </a:pPr>
            <a:fld id="{F9B3AA7C-59BA-482B-A5A0-E6FD573361BF}" type="datetimeFigureOut">
              <a:rPr lang="ar-SA"/>
              <a:pPr>
                <a:defRPr/>
              </a:pPr>
              <a:t>14/03/1442</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EB86AC5A-F1EF-404C-8A2E-4ED139C61CE2}"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ارة رتبة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fontAlgn="auto">
              <a:spcBef>
                <a:spcPts val="0"/>
              </a:spcBef>
              <a:spcAft>
                <a:spcPts val="0"/>
              </a:spcAft>
              <a:defRPr/>
            </a:pPr>
            <a:endParaRPr lang="en-US" dirty="0"/>
          </a:p>
        </p:txBody>
      </p:sp>
      <p:sp>
        <p:nvSpPr>
          <p:cNvPr id="5" name="شارة رتبة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fontAlgn="auto">
              <a:spcBef>
                <a:spcPts val="0"/>
              </a:spcBef>
              <a:spcAft>
                <a:spcPts val="0"/>
              </a:spcAft>
              <a:defRPr/>
            </a:pPr>
            <a:endParaRPr lang="en-US" dirty="0"/>
          </a:p>
        </p:txBody>
      </p:sp>
      <p:sp>
        <p:nvSpPr>
          <p:cNvPr id="2" name="عنوان 1"/>
          <p:cNvSpPr>
            <a:spLocks noGrp="1"/>
          </p:cNvSpPr>
          <p:nvPr>
            <p:ph type="title"/>
          </p:nvPr>
        </p:nvSpPr>
        <p:spPr>
          <a:xfrm>
            <a:off x="722376" y="1059712"/>
            <a:ext cx="7772400" cy="1828800"/>
          </a:xfrm>
        </p:spPr>
        <p:txBody>
          <a:bodyPr anchor="b">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ar-SA" smtClean="0"/>
              <a:t>انقر لتحرير أنماط النص الرئيسي</a:t>
            </a:r>
          </a:p>
        </p:txBody>
      </p:sp>
      <p:sp>
        <p:nvSpPr>
          <p:cNvPr id="6" name="عنصر نائب للتاريخ 3"/>
          <p:cNvSpPr>
            <a:spLocks noGrp="1"/>
          </p:cNvSpPr>
          <p:nvPr>
            <p:ph type="dt" sz="half" idx="10"/>
          </p:nvPr>
        </p:nvSpPr>
        <p:spPr/>
        <p:txBody>
          <a:bodyPr/>
          <a:lstStyle>
            <a:lvl1pPr>
              <a:defRPr/>
            </a:lvl1pPr>
            <a:extLst/>
          </a:lstStyle>
          <a:p>
            <a:pPr>
              <a:defRPr/>
            </a:pPr>
            <a:fld id="{EE351DDA-6531-4A2C-B574-C11521271E31}" type="datetimeFigureOut">
              <a:rPr lang="ar-SA"/>
              <a:pPr>
                <a:defRPr/>
              </a:pPr>
              <a:t>14/03/1442</a:t>
            </a:fld>
            <a:endParaRPr lang="ar-SA"/>
          </a:p>
        </p:txBody>
      </p:sp>
      <p:sp>
        <p:nvSpPr>
          <p:cNvPr id="7" name="عنصر نائب للتذييل 4"/>
          <p:cNvSpPr>
            <a:spLocks noGrp="1"/>
          </p:cNvSpPr>
          <p:nvPr>
            <p:ph type="ftr" sz="quarter" idx="11"/>
          </p:nvPr>
        </p:nvSpPr>
        <p:spPr/>
        <p:txBody>
          <a:bodyPr/>
          <a:lstStyle>
            <a:lvl1pPr>
              <a:defRPr/>
            </a:lvl1pPr>
            <a:extLst/>
          </a:lstStyle>
          <a:p>
            <a:pPr>
              <a:defRPr/>
            </a:pPr>
            <a:endParaRPr lang="ar-SA"/>
          </a:p>
        </p:txBody>
      </p:sp>
      <p:sp>
        <p:nvSpPr>
          <p:cNvPr id="8" name="عنصر نائب لرقم الشريحة 5"/>
          <p:cNvSpPr>
            <a:spLocks noGrp="1"/>
          </p:cNvSpPr>
          <p:nvPr>
            <p:ph type="sldNum" sz="quarter" idx="12"/>
          </p:nvPr>
        </p:nvSpPr>
        <p:spPr/>
        <p:txBody>
          <a:bodyPr/>
          <a:lstStyle>
            <a:lvl1pPr>
              <a:defRPr/>
            </a:lvl1pPr>
            <a:extLst/>
          </a:lstStyle>
          <a:p>
            <a:pPr>
              <a:defRPr/>
            </a:pPr>
            <a:fld id="{991F5403-4D11-46D9-AC4D-214389CCD5EF}"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8" name="عنوان 7"/>
          <p:cNvSpPr>
            <a:spLocks noGrp="1"/>
          </p:cNvSpPr>
          <p:nvPr>
            <p:ph type="title"/>
          </p:nvPr>
        </p:nvSpPr>
        <p:spPr/>
        <p:txBody>
          <a:bodyPr rtlCol="0"/>
          <a:lstStyle>
            <a:extLst/>
          </a:lstStyle>
          <a:p>
            <a:r>
              <a:rPr lang="ar-SA" smtClean="0"/>
              <a:t>انقر لتحرير نمط العنوان الرئيسي</a:t>
            </a:r>
            <a:endParaRPr lang="en-US"/>
          </a:p>
        </p:txBody>
      </p:sp>
      <p:sp>
        <p:nvSpPr>
          <p:cNvPr id="5" name="عنصر نائب للتاريخ 4"/>
          <p:cNvSpPr>
            <a:spLocks noGrp="1"/>
          </p:cNvSpPr>
          <p:nvPr>
            <p:ph type="dt" sz="half" idx="10"/>
          </p:nvPr>
        </p:nvSpPr>
        <p:spPr/>
        <p:txBody>
          <a:bodyPr/>
          <a:lstStyle>
            <a:lvl1pPr>
              <a:defRPr/>
            </a:lvl1pPr>
            <a:extLst/>
          </a:lstStyle>
          <a:p>
            <a:pPr>
              <a:defRPr/>
            </a:pPr>
            <a:fld id="{ECEC05C1-6B62-4E09-9EE8-734E74661429}" type="datetimeFigureOut">
              <a:rPr lang="ar-SA"/>
              <a:pPr>
                <a:defRPr/>
              </a:pPr>
              <a:t>14/03/1442</a:t>
            </a:fld>
            <a:endParaRPr lang="ar-SA"/>
          </a:p>
        </p:txBody>
      </p:sp>
      <p:sp>
        <p:nvSpPr>
          <p:cNvPr id="6" name="عنصر نائب للتذييل 5"/>
          <p:cNvSpPr>
            <a:spLocks noGrp="1"/>
          </p:cNvSpPr>
          <p:nvPr>
            <p:ph type="ftr" sz="quarter" idx="11"/>
          </p:nvPr>
        </p:nvSpPr>
        <p:spPr/>
        <p:txBody>
          <a:bodyPr/>
          <a:lstStyle>
            <a:lvl1pPr>
              <a:defRPr/>
            </a:lvl1pPr>
            <a:extLst/>
          </a:lstStyle>
          <a:p>
            <a:pPr>
              <a:defRPr/>
            </a:pPr>
            <a:endParaRPr lang="ar-SA"/>
          </a:p>
        </p:txBody>
      </p:sp>
      <p:sp>
        <p:nvSpPr>
          <p:cNvPr id="7" name="عنصر نائب لرقم الشريحة 6"/>
          <p:cNvSpPr>
            <a:spLocks noGrp="1"/>
          </p:cNvSpPr>
          <p:nvPr>
            <p:ph type="sldNum" sz="quarter" idx="12"/>
          </p:nvPr>
        </p:nvSpPr>
        <p:spPr/>
        <p:txBody>
          <a:bodyPr/>
          <a:lstStyle>
            <a:lvl1pPr>
              <a:defRPr/>
            </a:lvl1pPr>
            <a:extLst/>
          </a:lstStyle>
          <a:p>
            <a:pPr>
              <a:defRPr/>
            </a:pPr>
            <a:fld id="{FD172CC6-D2D3-41AC-9AD8-B08BEF0A878F}"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extLst/>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lvl1pPr>
              <a:defRPr/>
            </a:lvl1pPr>
            <a:extLst/>
          </a:lstStyle>
          <a:p>
            <a:pPr>
              <a:defRPr/>
            </a:pPr>
            <a:fld id="{28E751AD-07BB-47BD-897B-96287998B818}" type="datetimeFigureOut">
              <a:rPr lang="ar-SA"/>
              <a:pPr>
                <a:defRPr/>
              </a:pPr>
              <a:t>14/03/1442</a:t>
            </a:fld>
            <a:endParaRPr lang="ar-SA"/>
          </a:p>
        </p:txBody>
      </p:sp>
      <p:sp>
        <p:nvSpPr>
          <p:cNvPr id="8" name="عنصر نائب للتذييل 7"/>
          <p:cNvSpPr>
            <a:spLocks noGrp="1"/>
          </p:cNvSpPr>
          <p:nvPr>
            <p:ph type="ftr" sz="quarter" idx="11"/>
          </p:nvPr>
        </p:nvSpPr>
        <p:spPr/>
        <p:txBody>
          <a:bodyPr/>
          <a:lstStyle>
            <a:lvl1pPr>
              <a:defRPr/>
            </a:lvl1pPr>
            <a:extLst/>
          </a:lstStyle>
          <a:p>
            <a:pPr>
              <a:defRPr/>
            </a:pPr>
            <a:endParaRPr lang="ar-SA"/>
          </a:p>
        </p:txBody>
      </p:sp>
      <p:sp>
        <p:nvSpPr>
          <p:cNvPr id="9" name="عنصر نائب لرقم الشريحة 8"/>
          <p:cNvSpPr>
            <a:spLocks noGrp="1"/>
          </p:cNvSpPr>
          <p:nvPr>
            <p:ph type="sldNum" sz="quarter" idx="12"/>
          </p:nvPr>
        </p:nvSpPr>
        <p:spPr/>
        <p:txBody>
          <a:bodyPr/>
          <a:lstStyle>
            <a:lvl1pPr>
              <a:defRPr/>
            </a:lvl1pPr>
            <a:extLst/>
          </a:lstStyle>
          <a:p>
            <a:pPr>
              <a:defRPr/>
            </a:pPr>
            <a:fld id="{88F81EF2-0B19-46CC-996A-DEF15DF092B0}" type="slidenum">
              <a:rPr lang="ar-SA"/>
              <a:pPr>
                <a:defRPr/>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6" name="عنوان 5"/>
          <p:cNvSpPr>
            <a:spLocks noGrp="1"/>
          </p:cNvSpPr>
          <p:nvPr>
            <p:ph type="title"/>
          </p:nvPr>
        </p:nvSpPr>
        <p:spPr/>
        <p:txBody>
          <a:bodyPr rtlCol="0"/>
          <a:lstStyle>
            <a:extLst/>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lvl1pPr>
              <a:defRPr/>
            </a:lvl1pPr>
            <a:extLst/>
          </a:lstStyle>
          <a:p>
            <a:pPr>
              <a:defRPr/>
            </a:pPr>
            <a:fld id="{FC1CA53D-9E16-479A-9278-255FAD5F766E}" type="datetimeFigureOut">
              <a:rPr lang="ar-SA"/>
              <a:pPr>
                <a:defRPr/>
              </a:pPr>
              <a:t>14/03/1442</a:t>
            </a:fld>
            <a:endParaRPr lang="ar-SA"/>
          </a:p>
        </p:txBody>
      </p:sp>
      <p:sp>
        <p:nvSpPr>
          <p:cNvPr id="4" name="عنصر نائب للتذييل 3"/>
          <p:cNvSpPr>
            <a:spLocks noGrp="1"/>
          </p:cNvSpPr>
          <p:nvPr>
            <p:ph type="ftr" sz="quarter" idx="11"/>
          </p:nvPr>
        </p:nvSpPr>
        <p:spPr/>
        <p:txBody>
          <a:bodyPr/>
          <a:lstStyle>
            <a:lvl1pPr>
              <a:defRPr/>
            </a:lvl1pPr>
            <a:extLst/>
          </a:lstStyle>
          <a:p>
            <a:pPr>
              <a:defRPr/>
            </a:pPr>
            <a:endParaRPr lang="ar-SA"/>
          </a:p>
        </p:txBody>
      </p:sp>
      <p:sp>
        <p:nvSpPr>
          <p:cNvPr id="5" name="عنصر نائب لرقم الشريحة 4"/>
          <p:cNvSpPr>
            <a:spLocks noGrp="1"/>
          </p:cNvSpPr>
          <p:nvPr>
            <p:ph type="sldNum" sz="quarter" idx="12"/>
          </p:nvPr>
        </p:nvSpPr>
        <p:spPr/>
        <p:txBody>
          <a:bodyPr/>
          <a:lstStyle>
            <a:lvl1pPr>
              <a:defRPr/>
            </a:lvl1pPr>
            <a:extLst/>
          </a:lstStyle>
          <a:p>
            <a:pPr>
              <a:defRPr/>
            </a:pPr>
            <a:fld id="{90F6578E-EC22-48CC-9976-3FDE3A67F5F3}"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p:cNvSpPr>
            <a:spLocks noGrp="1"/>
          </p:cNvSpPr>
          <p:nvPr>
            <p:ph type="dt" sz="half" idx="10"/>
          </p:nvPr>
        </p:nvSpPr>
        <p:spPr/>
        <p:txBody>
          <a:bodyPr/>
          <a:lstStyle>
            <a:lvl1pPr>
              <a:defRPr/>
            </a:lvl1pPr>
          </a:lstStyle>
          <a:p>
            <a:pPr>
              <a:defRPr/>
            </a:pPr>
            <a:fld id="{52AB3BC2-A61B-4CE4-8217-A1C44E6C06B3}" type="datetimeFigureOut">
              <a:rPr lang="ar-SA"/>
              <a:pPr>
                <a:defRPr/>
              </a:pPr>
              <a:t>14/03/1442</a:t>
            </a:fld>
            <a:endParaRPr lang="ar-SA"/>
          </a:p>
        </p:txBody>
      </p:sp>
      <p:sp>
        <p:nvSpPr>
          <p:cNvPr id="3" name="عنصر نائب للتذييل 21"/>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p:cNvSpPr>
            <a:spLocks noGrp="1"/>
          </p:cNvSpPr>
          <p:nvPr>
            <p:ph type="sldNum" sz="quarter" idx="12"/>
          </p:nvPr>
        </p:nvSpPr>
        <p:spPr/>
        <p:txBody>
          <a:bodyPr/>
          <a:lstStyle>
            <a:lvl1pPr>
              <a:defRPr/>
            </a:lvl1pPr>
          </a:lstStyle>
          <a:p>
            <a:pPr>
              <a:defRPr/>
            </a:pPr>
            <a:fld id="{DF46D551-0DC1-4BDB-B889-0EA05D8B23A2}" type="slidenum">
              <a:rPr lang="ar-SA"/>
              <a:pPr>
                <a:defRPr/>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extLst/>
          </a:lstStyle>
          <a:p>
            <a:pPr>
              <a:defRPr/>
            </a:pPr>
            <a:fld id="{2B0C6093-056C-4B21-8D70-059EADF4A6DB}" type="datetimeFigureOut">
              <a:rPr lang="ar-SA"/>
              <a:pPr>
                <a:defRPr/>
              </a:pPr>
              <a:t>14/03/1442</a:t>
            </a:fld>
            <a:endParaRPr lang="ar-SA"/>
          </a:p>
        </p:txBody>
      </p:sp>
      <p:sp>
        <p:nvSpPr>
          <p:cNvPr id="6" name="عنصر نائب للتذييل 5"/>
          <p:cNvSpPr>
            <a:spLocks noGrp="1"/>
          </p:cNvSpPr>
          <p:nvPr>
            <p:ph type="ftr" sz="quarter" idx="11"/>
          </p:nvPr>
        </p:nvSpPr>
        <p:spPr/>
        <p:txBody>
          <a:bodyPr/>
          <a:lstStyle>
            <a:lvl1pPr>
              <a:defRPr/>
            </a:lvl1pPr>
            <a:extLst/>
          </a:lstStyle>
          <a:p>
            <a:pPr>
              <a:defRPr/>
            </a:pPr>
            <a:endParaRPr lang="ar-SA"/>
          </a:p>
        </p:txBody>
      </p:sp>
      <p:sp>
        <p:nvSpPr>
          <p:cNvPr id="7" name="عنصر نائب لرقم الشريحة 6"/>
          <p:cNvSpPr>
            <a:spLocks noGrp="1"/>
          </p:cNvSpPr>
          <p:nvPr>
            <p:ph type="sldNum" sz="quarter" idx="12"/>
          </p:nvPr>
        </p:nvSpPr>
        <p:spPr/>
        <p:txBody>
          <a:bodyPr/>
          <a:lstStyle>
            <a:lvl1pPr>
              <a:defRPr/>
            </a:lvl1pPr>
            <a:extLst/>
          </a:lstStyle>
          <a:p>
            <a:pPr>
              <a:defRPr/>
            </a:pPr>
            <a:fld id="{7ECD6029-1F91-46A1-A2E0-512544BD7DD3}" type="slidenum">
              <a:rPr lang="ar-SA"/>
              <a:pPr>
                <a:defRPr/>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5" name="شكل حر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fontAlgn="auto">
              <a:spcBef>
                <a:spcPts val="0"/>
              </a:spcBef>
              <a:spcAft>
                <a:spcPts val="0"/>
              </a:spcAft>
              <a:defRPr/>
            </a:pPr>
            <a:endParaRPr lang="en-US" dirty="0">
              <a:latin typeface="+mn-lt"/>
              <a:cs typeface="+mn-cs"/>
            </a:endParaRPr>
          </a:p>
        </p:txBody>
      </p:sp>
      <p:sp>
        <p:nvSpPr>
          <p:cNvPr id="6" name="شكل حر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lgn="r" rtl="1" fontAlgn="auto">
              <a:spcBef>
                <a:spcPts val="0"/>
              </a:spcBef>
              <a:spcAft>
                <a:spcPts val="0"/>
              </a:spcAft>
              <a:defRPr/>
            </a:pPr>
            <a:endParaRPr lang="en-US" dirty="0">
              <a:latin typeface="+mn-lt"/>
              <a:cs typeface="+mn-cs"/>
            </a:endParaRPr>
          </a:p>
        </p:txBody>
      </p:sp>
      <p:sp>
        <p:nvSpPr>
          <p:cNvPr id="7" name="مثلث قائم الزاوية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fontAlgn="auto">
              <a:spcBef>
                <a:spcPts val="0"/>
              </a:spcBef>
              <a:spcAft>
                <a:spcPts val="0"/>
              </a:spcAft>
              <a:defRPr/>
            </a:pPr>
            <a:endParaRPr lang="en-US" dirty="0"/>
          </a:p>
        </p:txBody>
      </p:sp>
      <p:cxnSp>
        <p:nvCxnSpPr>
          <p:cNvPr id="8"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شارة رتبة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fontAlgn="auto">
              <a:spcBef>
                <a:spcPts val="0"/>
              </a:spcBef>
              <a:spcAft>
                <a:spcPts val="0"/>
              </a:spcAft>
              <a:defRPr/>
            </a:pPr>
            <a:endParaRPr lang="en-US" dirty="0"/>
          </a:p>
        </p:txBody>
      </p:sp>
      <p:sp>
        <p:nvSpPr>
          <p:cNvPr id="10" name="شارة رتبة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fontAlgn="auto">
              <a:spcBef>
                <a:spcPts val="0"/>
              </a:spcBef>
              <a:spcAft>
                <a:spcPts val="0"/>
              </a:spcAft>
              <a:defRPr/>
            </a:pPr>
            <a:endParaRPr lang="en-US" dirty="0"/>
          </a:p>
        </p:txBody>
      </p:sp>
      <p:sp>
        <p:nvSpPr>
          <p:cNvPr id="4" name="عنصر نائب للنص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ar-SA" noProof="0" smtClean="0"/>
              <a:t>انقر فوق الرمز لإضافة صورة</a:t>
            </a:r>
            <a:endParaRPr lang="en-US" noProof="0" dirty="0"/>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ar-SA" smtClean="0"/>
              <a:t>انقر لتحرير نمط العنوان الرئيسي</a:t>
            </a:r>
            <a:endParaRPr lang="en-US"/>
          </a:p>
        </p:txBody>
      </p:sp>
      <p:sp>
        <p:nvSpPr>
          <p:cNvPr id="11" name="عنصر نائب للتاريخ 4"/>
          <p:cNvSpPr>
            <a:spLocks noGrp="1"/>
          </p:cNvSpPr>
          <p:nvPr>
            <p:ph type="dt" sz="half" idx="10"/>
          </p:nvPr>
        </p:nvSpPr>
        <p:spPr/>
        <p:txBody>
          <a:bodyPr/>
          <a:lstStyle>
            <a:lvl1pPr>
              <a:defRPr smtClean="0">
                <a:solidFill>
                  <a:schemeClr val="tx1"/>
                </a:solidFill>
              </a:defRPr>
            </a:lvl1pPr>
            <a:extLst/>
          </a:lstStyle>
          <a:p>
            <a:pPr>
              <a:defRPr/>
            </a:pPr>
            <a:fld id="{C3FFDD2A-E7E2-4030-80DC-39D33D344B6F}" type="datetimeFigureOut">
              <a:rPr lang="ar-SA"/>
              <a:pPr>
                <a:defRPr/>
              </a:pPr>
              <a:t>14/03/1442</a:t>
            </a:fld>
            <a:endParaRPr lang="ar-SA"/>
          </a:p>
        </p:txBody>
      </p:sp>
      <p:sp>
        <p:nvSpPr>
          <p:cNvPr id="12" name="عنصر نائب للتذييل 5"/>
          <p:cNvSpPr>
            <a:spLocks noGrp="1"/>
          </p:cNvSpPr>
          <p:nvPr>
            <p:ph type="ftr" sz="quarter" idx="11"/>
          </p:nvPr>
        </p:nvSpPr>
        <p:spPr/>
        <p:txBody>
          <a:bodyPr/>
          <a:lstStyle>
            <a:lvl1pPr>
              <a:defRPr>
                <a:solidFill>
                  <a:schemeClr val="tx1"/>
                </a:solidFill>
              </a:defRPr>
            </a:lvl1pPr>
            <a:extLst/>
          </a:lstStyle>
          <a:p>
            <a:pPr>
              <a:defRPr/>
            </a:pPr>
            <a:endParaRPr lang="ar-SA"/>
          </a:p>
        </p:txBody>
      </p:sp>
      <p:sp>
        <p:nvSpPr>
          <p:cNvPr id="13" name="عنصر نائب لرقم الشريحة 6"/>
          <p:cNvSpPr>
            <a:spLocks noGrp="1"/>
          </p:cNvSpPr>
          <p:nvPr>
            <p:ph type="sldNum" sz="quarter" idx="12"/>
          </p:nvPr>
        </p:nvSpPr>
        <p:spPr/>
        <p:txBody>
          <a:bodyPr/>
          <a:lstStyle>
            <a:lvl1pPr>
              <a:defRPr smtClean="0">
                <a:solidFill>
                  <a:schemeClr val="tx1"/>
                </a:solidFill>
              </a:defRPr>
            </a:lvl1pPr>
            <a:extLst/>
          </a:lstStyle>
          <a:p>
            <a:pPr>
              <a:defRPr/>
            </a:pPr>
            <a:fld id="{449DD358-540A-4B4B-8B42-FD861982E98F}"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3" name="شكل حر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fontAlgn="auto">
              <a:spcBef>
                <a:spcPts val="0"/>
              </a:spcBef>
              <a:spcAft>
                <a:spcPts val="0"/>
              </a:spcAft>
              <a:defRPr/>
            </a:pPr>
            <a:endParaRPr lang="en-US" dirty="0">
              <a:latin typeface="+mn-lt"/>
              <a:cs typeface="+mn-cs"/>
            </a:endParaRPr>
          </a:p>
        </p:txBody>
      </p:sp>
      <p:sp>
        <p:nvSpPr>
          <p:cNvPr id="12" name="شكل حر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lgn="r" rtl="1" fontAlgn="auto">
              <a:spcBef>
                <a:spcPts val="0"/>
              </a:spcBef>
              <a:spcAft>
                <a:spcPts val="0"/>
              </a:spcAft>
              <a:defRPr/>
            </a:pPr>
            <a:endParaRPr lang="en-US" dirty="0">
              <a:latin typeface="+mn-lt"/>
              <a:cs typeface="+mn-cs"/>
            </a:endParaRPr>
          </a:p>
        </p:txBody>
      </p:sp>
      <p:sp>
        <p:nvSpPr>
          <p:cNvPr id="14" name="مثلث قائم الزاوية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fontAlgn="auto">
              <a:spcBef>
                <a:spcPts val="0"/>
              </a:spcBef>
              <a:spcAft>
                <a:spcPts val="0"/>
              </a:spcAft>
              <a:defRPr/>
            </a:pPr>
            <a:endParaRPr lang="en-US" dirty="0"/>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ar-SA" smtClean="0"/>
              <a:t>انقر لتحرير نمط العنوان الرئيسي</a:t>
            </a:r>
          </a:p>
        </p:txBody>
      </p:sp>
      <p:sp>
        <p:nvSpPr>
          <p:cNvPr id="5129" name="عنصر نائب للنص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0" name="عنصر نائب للتاريخ 9"/>
          <p:cNvSpPr>
            <a:spLocks noGrp="1"/>
          </p:cNvSpPr>
          <p:nvPr>
            <p:ph type="dt" sz="half" idx="2"/>
          </p:nvPr>
        </p:nvSpPr>
        <p:spPr>
          <a:xfrm>
            <a:off x="6727825" y="6408738"/>
            <a:ext cx="1919288" cy="365125"/>
          </a:xfrm>
          <a:prstGeom prst="rect">
            <a:avLst/>
          </a:prstGeom>
        </p:spPr>
        <p:txBody>
          <a:bodyPr vert="horz" anchor="b"/>
          <a:lstStyle>
            <a:lvl1pPr algn="l" rtl="1"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4FED5CCD-F011-48A6-B76B-AE5116A97D4A}" type="datetimeFigureOut">
              <a:rPr lang="ar-SA"/>
              <a:pPr>
                <a:defRPr/>
              </a:pPr>
              <a:t>14/03/1442</a:t>
            </a:fld>
            <a:endParaRPr lang="ar-SA"/>
          </a:p>
        </p:txBody>
      </p:sp>
      <p:sp>
        <p:nvSpPr>
          <p:cNvPr id="22" name="عنصر نائب للتذييل 21"/>
          <p:cNvSpPr>
            <a:spLocks noGrp="1"/>
          </p:cNvSpPr>
          <p:nvPr>
            <p:ph type="ftr" sz="quarter" idx="3"/>
          </p:nvPr>
        </p:nvSpPr>
        <p:spPr>
          <a:xfrm>
            <a:off x="4379913" y="6408738"/>
            <a:ext cx="2351087" cy="365125"/>
          </a:xfrm>
          <a:prstGeom prst="rect">
            <a:avLst/>
          </a:prstGeom>
        </p:spPr>
        <p:txBody>
          <a:bodyPr vert="horz" anchor="b"/>
          <a:lstStyle>
            <a:lvl1pPr algn="r" rtl="1"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ar-SA"/>
          </a:p>
        </p:txBody>
      </p:sp>
      <p:sp>
        <p:nvSpPr>
          <p:cNvPr id="18" name="عنصر نائب لرقم الشريحة 17"/>
          <p:cNvSpPr>
            <a:spLocks noGrp="1"/>
          </p:cNvSpPr>
          <p:nvPr>
            <p:ph type="sldNum" sz="quarter" idx="4"/>
          </p:nvPr>
        </p:nvSpPr>
        <p:spPr>
          <a:xfrm>
            <a:off x="8647113" y="6408738"/>
            <a:ext cx="366712" cy="365125"/>
          </a:xfrm>
          <a:prstGeom prst="rect">
            <a:avLst/>
          </a:prstGeom>
        </p:spPr>
        <p:txBody>
          <a:bodyPr vert="horz" anchor="b"/>
          <a:lstStyle>
            <a:lvl1pPr algn="r" rtl="1"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B5BEEEE9-6F70-4C7E-BD90-B1B32D382D4B}" type="slidenum">
              <a:rPr lang="ar-SA"/>
              <a:pPr>
                <a:defRPr/>
              </a:pPr>
              <a:t>‹#›</a:t>
            </a:fld>
            <a:endParaRPr lang="ar-SA"/>
          </a:p>
        </p:txBody>
      </p:sp>
    </p:spTree>
  </p:cSld>
  <p:clrMap bg1="lt1" tx1="dk1" bg2="lt2" tx2="dk2" accent1="accent1" accent2="accent2" accent3="accent3" accent4="accent4" accent5="accent5" accent6="accent6" hlink="hlink" folHlink="folHlink"/>
  <p:sldLayoutIdLst>
    <p:sldLayoutId id="2147483707" r:id="rId1"/>
    <p:sldLayoutId id="2147483703" r:id="rId2"/>
    <p:sldLayoutId id="2147483708" r:id="rId3"/>
    <p:sldLayoutId id="2147483709" r:id="rId4"/>
    <p:sldLayoutId id="2147483710" r:id="rId5"/>
    <p:sldLayoutId id="2147483711" r:id="rId6"/>
    <p:sldLayoutId id="2147483704" r:id="rId7"/>
    <p:sldLayoutId id="2147483712" r:id="rId8"/>
    <p:sldLayoutId id="2147483713" r:id="rId9"/>
    <p:sldLayoutId id="2147483705" r:id="rId10"/>
    <p:sldLayoutId id="2147483706" r:id="rId11"/>
  </p:sldLayoutIdLst>
  <p:txStyles>
    <p:titleStyle>
      <a:lvl1pPr algn="l" rtl="1"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1" fontAlgn="base">
        <a:spcBef>
          <a:spcPct val="0"/>
        </a:spcBef>
        <a:spcAft>
          <a:spcPct val="0"/>
        </a:spcAft>
        <a:defRPr sz="4100" b="1">
          <a:solidFill>
            <a:schemeClr val="tx2"/>
          </a:solidFill>
          <a:latin typeface="Lucida Sans Unicode" pitchFamily="34" charset="0"/>
          <a:cs typeface="Arial" pitchFamily="34" charset="0"/>
        </a:defRPr>
      </a:lvl2pPr>
      <a:lvl3pPr algn="l" rtl="1" fontAlgn="base">
        <a:spcBef>
          <a:spcPct val="0"/>
        </a:spcBef>
        <a:spcAft>
          <a:spcPct val="0"/>
        </a:spcAft>
        <a:defRPr sz="4100" b="1">
          <a:solidFill>
            <a:schemeClr val="tx2"/>
          </a:solidFill>
          <a:latin typeface="Lucida Sans Unicode" pitchFamily="34" charset="0"/>
          <a:cs typeface="Arial" pitchFamily="34" charset="0"/>
        </a:defRPr>
      </a:lvl3pPr>
      <a:lvl4pPr algn="l" rtl="1" fontAlgn="base">
        <a:spcBef>
          <a:spcPct val="0"/>
        </a:spcBef>
        <a:spcAft>
          <a:spcPct val="0"/>
        </a:spcAft>
        <a:defRPr sz="4100" b="1">
          <a:solidFill>
            <a:schemeClr val="tx2"/>
          </a:solidFill>
          <a:latin typeface="Lucida Sans Unicode" pitchFamily="34" charset="0"/>
          <a:cs typeface="Arial" pitchFamily="34" charset="0"/>
        </a:defRPr>
      </a:lvl4pPr>
      <a:lvl5pPr algn="l" rtl="1" fontAlgn="base">
        <a:spcBef>
          <a:spcPct val="0"/>
        </a:spcBef>
        <a:spcAft>
          <a:spcPct val="0"/>
        </a:spcAft>
        <a:defRPr sz="4100" b="1">
          <a:solidFill>
            <a:schemeClr val="tx2"/>
          </a:solidFill>
          <a:latin typeface="Lucida Sans Unicode" pitchFamily="34" charset="0"/>
          <a:cs typeface="Arial" pitchFamily="34" charset="0"/>
        </a:defRPr>
      </a:lvl5pPr>
      <a:lvl6pPr marL="457200" algn="l" rtl="1" fontAlgn="base">
        <a:spcBef>
          <a:spcPct val="0"/>
        </a:spcBef>
        <a:spcAft>
          <a:spcPct val="0"/>
        </a:spcAft>
        <a:defRPr sz="4100" b="1">
          <a:solidFill>
            <a:schemeClr val="tx2"/>
          </a:solidFill>
          <a:latin typeface="Lucida Sans Unicode" pitchFamily="34" charset="0"/>
          <a:cs typeface="Arial" pitchFamily="34" charset="0"/>
        </a:defRPr>
      </a:lvl6pPr>
      <a:lvl7pPr marL="914400" algn="l" rtl="1" fontAlgn="base">
        <a:spcBef>
          <a:spcPct val="0"/>
        </a:spcBef>
        <a:spcAft>
          <a:spcPct val="0"/>
        </a:spcAft>
        <a:defRPr sz="4100" b="1">
          <a:solidFill>
            <a:schemeClr val="tx2"/>
          </a:solidFill>
          <a:latin typeface="Lucida Sans Unicode" pitchFamily="34" charset="0"/>
          <a:cs typeface="Arial" pitchFamily="34" charset="0"/>
        </a:defRPr>
      </a:lvl7pPr>
      <a:lvl8pPr marL="1371600" algn="l" rtl="1" fontAlgn="base">
        <a:spcBef>
          <a:spcPct val="0"/>
        </a:spcBef>
        <a:spcAft>
          <a:spcPct val="0"/>
        </a:spcAft>
        <a:defRPr sz="4100" b="1">
          <a:solidFill>
            <a:schemeClr val="tx2"/>
          </a:solidFill>
          <a:latin typeface="Lucida Sans Unicode" pitchFamily="34" charset="0"/>
          <a:cs typeface="Arial" pitchFamily="34" charset="0"/>
        </a:defRPr>
      </a:lvl8pPr>
      <a:lvl9pPr marL="1828800" algn="l" rtl="1" fontAlgn="base">
        <a:spcBef>
          <a:spcPct val="0"/>
        </a:spcBef>
        <a:spcAft>
          <a:spcPct val="0"/>
        </a:spcAft>
        <a:defRPr sz="4100" b="1">
          <a:solidFill>
            <a:schemeClr val="tx2"/>
          </a:solidFill>
          <a:latin typeface="Lucida Sans Unicode" pitchFamily="34" charset="0"/>
          <a:cs typeface="Arial" pitchFamily="34" charset="0"/>
        </a:defRPr>
      </a:lvl9pPr>
      <a:extLst/>
    </p:titleStyle>
    <p:bodyStyle>
      <a:lvl1pPr marL="365125" indent="-255588" algn="r" rtl="1"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r" rtl="1"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r" rtl="1"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r" rtl="1"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r" rtl="1"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Microsoft_Office_Excel_97-2003_Worksheet2.xls"/><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Microsoft_Office_Excel_97-2003_Worksheet3.xls"/><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Microsoft_Office_Excel_97-2003_Worksheet4.xls"/><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ChangeArrowheads="1"/>
          </p:cNvSpPr>
          <p:nvPr/>
        </p:nvSpPr>
        <p:spPr bwMode="auto">
          <a:xfrm>
            <a:off x="0" y="857250"/>
            <a:ext cx="9144000" cy="5278438"/>
          </a:xfrm>
          <a:prstGeom prst="rect">
            <a:avLst/>
          </a:prstGeom>
          <a:noFill/>
          <a:ln w="9525">
            <a:noFill/>
            <a:miter lim="800000"/>
            <a:headEnd/>
            <a:tailEnd/>
          </a:ln>
        </p:spPr>
        <p:txBody>
          <a:bodyPr anchor="ctr">
            <a:spAutoFit/>
          </a:bodyPr>
          <a:lstStyle/>
          <a:p>
            <a:pPr algn="ctr" rtl="1"/>
            <a:endParaRPr lang="en-US" sz="100">
              <a:solidFill>
                <a:srgbClr val="C00000"/>
              </a:solidFill>
              <a:latin typeface="Simplified Arabic" pitchFamily="18" charset="-78"/>
              <a:ea typeface="Calibri" pitchFamily="34" charset="0"/>
              <a:cs typeface="AL-Mateen"/>
            </a:endParaRPr>
          </a:p>
          <a:p>
            <a:pPr algn="ctr" rtl="1"/>
            <a:r>
              <a:rPr lang="ar-SA" sz="2400" b="1">
                <a:solidFill>
                  <a:srgbClr val="C00000"/>
                </a:solidFill>
                <a:latin typeface="Simplified Arabic" pitchFamily="18" charset="-78"/>
                <a:ea typeface="Calibri" pitchFamily="34" charset="0"/>
                <a:cs typeface="AL-Mateen"/>
              </a:rPr>
              <a:t>فاعلية منهاج علمي مُقترح باللغة الإنجليزية لتأهيل طلاب الصف الثالث الثانوي </a:t>
            </a:r>
            <a:r>
              <a:rPr lang="en-US" sz="2400" b="1">
                <a:solidFill>
                  <a:srgbClr val="C00000"/>
                </a:solidFill>
                <a:latin typeface="Simplified Arabic" pitchFamily="18" charset="-78"/>
                <a:ea typeface="Calibri" pitchFamily="34" charset="0"/>
                <a:cs typeface="AL-Mateen"/>
              </a:rPr>
              <a:t> </a:t>
            </a:r>
            <a:r>
              <a:rPr lang="ar-EG" sz="2400" b="1">
                <a:solidFill>
                  <a:srgbClr val="C00000"/>
                </a:solidFill>
                <a:latin typeface="Simplified Arabic" pitchFamily="18" charset="-78"/>
                <a:ea typeface="Calibri" pitchFamily="34" charset="0"/>
                <a:cs typeface="AL-Mateen"/>
              </a:rPr>
              <a:t>بمدارس الملك عبدالعزيز النموذجية </a:t>
            </a:r>
            <a:r>
              <a:rPr lang="ar-SA" sz="2400" b="1">
                <a:solidFill>
                  <a:srgbClr val="C00000"/>
                </a:solidFill>
                <a:latin typeface="Simplified Arabic" pitchFamily="18" charset="-78"/>
                <a:ea typeface="Calibri" pitchFamily="34" charset="0"/>
                <a:cs typeface="AL-Mateen"/>
              </a:rPr>
              <a:t>لاجتياز الاختبار التحصيلى و مواجهة المشكلات الأكاديمية الخاصة بدراسة</a:t>
            </a:r>
            <a:endParaRPr lang="en-US" sz="2400" b="1">
              <a:solidFill>
                <a:srgbClr val="C00000"/>
              </a:solidFill>
              <a:ea typeface="Calibri" pitchFamily="34" charset="0"/>
              <a:cs typeface="AL-Mateen"/>
            </a:endParaRPr>
          </a:p>
          <a:p>
            <a:pPr algn="ctr" rtl="1" eaLnBrk="0" hangingPunct="0"/>
            <a:r>
              <a:rPr lang="ar-SA" sz="2400" b="1">
                <a:solidFill>
                  <a:srgbClr val="C00000"/>
                </a:solidFill>
                <a:latin typeface="Simplified Arabic" pitchFamily="18" charset="-78"/>
                <a:ea typeface="Calibri" pitchFamily="34" charset="0"/>
                <a:cs typeface="AL-Mateen"/>
              </a:rPr>
              <a:t>التخصصات العلمية بالمرحلة الجامعية</a:t>
            </a:r>
            <a:endParaRPr lang="en-US" sz="2400" b="1">
              <a:solidFill>
                <a:srgbClr val="C00000"/>
              </a:solidFill>
              <a:ea typeface="AL-Mateen"/>
              <a:cs typeface="AL-Mateen"/>
            </a:endParaRPr>
          </a:p>
          <a:p>
            <a:pPr algn="ctr" rtl="1" eaLnBrk="0" hangingPunct="0"/>
            <a:r>
              <a:rPr lang="ar-EG" b="1">
                <a:solidFill>
                  <a:srgbClr val="000000"/>
                </a:solidFill>
                <a:latin typeface="Simplified Arabic" pitchFamily="18" charset="-78"/>
                <a:cs typeface="Simplified Arabic" pitchFamily="18" charset="-78"/>
              </a:rPr>
              <a:t> </a:t>
            </a:r>
            <a:endParaRPr lang="en-US" sz="1000"/>
          </a:p>
          <a:p>
            <a:pPr algn="ctr" rtl="1" eaLnBrk="0" hangingPunct="0"/>
            <a:r>
              <a:rPr lang="en-US" sz="2000" b="1">
                <a:solidFill>
                  <a:srgbClr val="000000"/>
                </a:solidFill>
                <a:cs typeface="Simplified Arabic" pitchFamily="18" charset="-78"/>
              </a:rPr>
              <a:t>The Efficiency of a Proposed Science Curriculum (in English) to Qualify  Grade 12 Students in KAMS to Pass the Cumulative Test and Overcome the Academic Problems Related to Studying the Scientific    Specializations in University Stage  </a:t>
            </a:r>
            <a:endParaRPr lang="en-US" sz="2000"/>
          </a:p>
          <a:p>
            <a:pPr algn="ctr" rtl="1" eaLnBrk="0" hangingPunct="0"/>
            <a:endParaRPr lang="ar-SA" sz="1400" b="1">
              <a:solidFill>
                <a:srgbClr val="000000"/>
              </a:solidFill>
              <a:latin typeface="Simplified Arabic" pitchFamily="18" charset="-78"/>
              <a:cs typeface="Simplified Arabic" pitchFamily="18" charset="-78"/>
            </a:endParaRPr>
          </a:p>
          <a:p>
            <a:pPr algn="ctr" rtl="1" eaLnBrk="0" hangingPunct="0"/>
            <a:r>
              <a:rPr lang="ar-SA" sz="2400" b="1" u="sng">
                <a:solidFill>
                  <a:srgbClr val="C00000"/>
                </a:solidFill>
                <a:latin typeface="Simplified Arabic" pitchFamily="18" charset="-78"/>
                <a:ea typeface="AL-Mateen"/>
                <a:cs typeface="AL-Mateen"/>
              </a:rPr>
              <a:t>إعداد</a:t>
            </a:r>
            <a:r>
              <a:rPr lang="ar-EG" sz="2400" b="1" u="sng">
                <a:solidFill>
                  <a:srgbClr val="000000"/>
                </a:solidFill>
                <a:latin typeface="Simplified Arabic" pitchFamily="18" charset="-78"/>
                <a:ea typeface="AL-Mateen"/>
                <a:cs typeface="AL-Mateen"/>
              </a:rPr>
              <a:t> </a:t>
            </a:r>
            <a:endParaRPr lang="ar-SA" sz="2400" b="1" u="sng">
              <a:solidFill>
                <a:srgbClr val="000000"/>
              </a:solidFill>
              <a:latin typeface="Simplified Arabic" pitchFamily="18" charset="-78"/>
              <a:ea typeface="AL-Mateen"/>
              <a:cs typeface="AL-Mateen"/>
            </a:endParaRPr>
          </a:p>
          <a:p>
            <a:pPr algn="ctr" rtl="1" eaLnBrk="0" hangingPunct="0"/>
            <a:r>
              <a:rPr lang="ar-EG" sz="2000" b="1">
                <a:solidFill>
                  <a:srgbClr val="000000"/>
                </a:solidFill>
                <a:latin typeface="Simplified Arabic" pitchFamily="18" charset="-78"/>
                <a:ea typeface="AL-Mateen"/>
                <a:cs typeface="AL-Mateen"/>
              </a:rPr>
              <a:t>   د. ناصر عبدا لمنعم إبراهيم</a:t>
            </a:r>
            <a:endParaRPr lang="en-US" sz="2000" b="1">
              <a:solidFill>
                <a:srgbClr val="000000"/>
              </a:solidFill>
              <a:latin typeface="Simplified Arabic" pitchFamily="18" charset="-78"/>
              <a:ea typeface="AL-Mateen"/>
              <a:cs typeface="AL-Mateen"/>
            </a:endParaRPr>
          </a:p>
          <a:p>
            <a:pPr algn="ctr" rtl="1" eaLnBrk="0" hangingPunct="0"/>
            <a:r>
              <a:rPr lang="ar-EG" b="1">
                <a:solidFill>
                  <a:srgbClr val="0070C0"/>
                </a:solidFill>
                <a:latin typeface="Simplified Arabic" pitchFamily="18" charset="-78"/>
                <a:ea typeface="AL-Mateen"/>
                <a:cs typeface="AL-Mateen"/>
              </a:rPr>
              <a:t>رئيس قسم العلوم بمدارس الملك عبد</a:t>
            </a:r>
            <a:r>
              <a:rPr lang="en-US" b="1">
                <a:solidFill>
                  <a:srgbClr val="0070C0"/>
                </a:solidFill>
                <a:latin typeface="Simplified Arabic" pitchFamily="18" charset="-78"/>
                <a:ea typeface="AL-Mateen"/>
                <a:cs typeface="AL-Mateen"/>
              </a:rPr>
              <a:t> </a:t>
            </a:r>
            <a:r>
              <a:rPr lang="ar-EG" b="1">
                <a:solidFill>
                  <a:srgbClr val="0070C0"/>
                </a:solidFill>
                <a:latin typeface="Simplified Arabic" pitchFamily="18" charset="-78"/>
                <a:ea typeface="AL-Mateen"/>
                <a:cs typeface="AL-Mateen"/>
              </a:rPr>
              <a:t>العزيز النموذجية</a:t>
            </a:r>
            <a:endParaRPr lang="en-US" b="1">
              <a:solidFill>
                <a:srgbClr val="0070C0"/>
              </a:solidFill>
              <a:latin typeface="Simplified Arabic" pitchFamily="18" charset="-78"/>
              <a:ea typeface="AL-Mateen"/>
              <a:cs typeface="AL-Mateen"/>
            </a:endParaRPr>
          </a:p>
          <a:p>
            <a:pPr algn="ctr" rtl="1" eaLnBrk="0" hangingPunct="0"/>
            <a:r>
              <a:rPr lang="ar-EG" b="1">
                <a:solidFill>
                  <a:srgbClr val="0070C0"/>
                </a:solidFill>
                <a:latin typeface="Simplified Arabic" pitchFamily="18" charset="-78"/>
                <a:ea typeface="AL-Mateen"/>
                <a:cs typeface="AL-Mateen"/>
              </a:rPr>
              <a:t>تبوك – المملكة العربية السعودية</a:t>
            </a:r>
          </a:p>
          <a:p>
            <a:pPr algn="ctr" rtl="1" eaLnBrk="0" hangingPunct="0"/>
            <a:endParaRPr lang="en-US" sz="1400" b="1">
              <a:solidFill>
                <a:srgbClr val="C00000"/>
              </a:solidFill>
              <a:latin typeface="Simplified Arabic" pitchFamily="18" charset="-78"/>
              <a:ea typeface="AL-Mateen"/>
              <a:cs typeface="AL-Mateen"/>
            </a:endParaRPr>
          </a:p>
          <a:p>
            <a:pPr algn="ctr" rtl="1" eaLnBrk="0" hangingPunct="0"/>
            <a:r>
              <a:rPr lang="ar-EG" sz="2000" b="1">
                <a:solidFill>
                  <a:srgbClr val="000000"/>
                </a:solidFill>
                <a:latin typeface="Simplified Arabic" pitchFamily="18" charset="-78"/>
                <a:ea typeface="AL-Mateen"/>
                <a:cs typeface="AL-Mateen"/>
              </a:rPr>
              <a:t>أ .السيد فتحي نيل</a:t>
            </a:r>
            <a:endParaRPr lang="en-US" sz="2000" b="1">
              <a:solidFill>
                <a:srgbClr val="000000"/>
              </a:solidFill>
              <a:latin typeface="Simplified Arabic" pitchFamily="18" charset="-78"/>
              <a:ea typeface="AL-Mateen"/>
              <a:cs typeface="AL-Mateen"/>
            </a:endParaRPr>
          </a:p>
          <a:p>
            <a:pPr algn="ctr" rtl="1" eaLnBrk="0" hangingPunct="0"/>
            <a:r>
              <a:rPr lang="ar-EG" b="1">
                <a:solidFill>
                  <a:srgbClr val="0070C0"/>
                </a:solidFill>
                <a:latin typeface="Simplified Arabic" pitchFamily="18" charset="-78"/>
                <a:ea typeface="AL-Mateen"/>
                <a:cs typeface="AL-Mateen"/>
              </a:rPr>
              <a:t>قسم الرعاية الأكاديمية بمدارس الملك عبد</a:t>
            </a:r>
            <a:r>
              <a:rPr lang="en-US" b="1">
                <a:solidFill>
                  <a:srgbClr val="0070C0"/>
                </a:solidFill>
                <a:latin typeface="Simplified Arabic" pitchFamily="18" charset="-78"/>
                <a:ea typeface="AL-Mateen"/>
                <a:cs typeface="AL-Mateen"/>
              </a:rPr>
              <a:t> </a:t>
            </a:r>
            <a:r>
              <a:rPr lang="ar-EG" b="1">
                <a:solidFill>
                  <a:srgbClr val="0070C0"/>
                </a:solidFill>
                <a:latin typeface="Simplified Arabic" pitchFamily="18" charset="-78"/>
                <a:ea typeface="AL-Mateen"/>
                <a:cs typeface="AL-Mateen"/>
              </a:rPr>
              <a:t>العزيز</a:t>
            </a:r>
            <a:endParaRPr lang="ar-SA" b="1">
              <a:solidFill>
                <a:srgbClr val="0070C0"/>
              </a:solidFill>
              <a:latin typeface="Simplified Arabic" pitchFamily="18" charset="-78"/>
              <a:ea typeface="AL-Mateen"/>
              <a:cs typeface="AL-Mateen"/>
            </a:endParaRPr>
          </a:p>
          <a:p>
            <a:pPr algn="ctr" rtl="1" eaLnBrk="0" hangingPunct="0"/>
            <a:r>
              <a:rPr lang="ar-EG" b="1">
                <a:solidFill>
                  <a:srgbClr val="0070C0"/>
                </a:solidFill>
                <a:latin typeface="Simplified Arabic" pitchFamily="18" charset="-78"/>
                <a:ea typeface="AL-Mateen"/>
                <a:cs typeface="AL-Mateen"/>
              </a:rPr>
              <a:t>تبوك – المملكة العربية السعودية</a:t>
            </a:r>
            <a:r>
              <a:rPr lang="ar-EG">
                <a:solidFill>
                  <a:srgbClr val="0070C0"/>
                </a:solidFill>
                <a:latin typeface="Simplified Arabic" pitchFamily="18" charset="-78"/>
                <a:ea typeface="AL-Mateen"/>
                <a:cs typeface="AL-Mateen"/>
              </a:rPr>
              <a:t>                     </a:t>
            </a:r>
          </a:p>
        </p:txBody>
      </p:sp>
      <p:pic>
        <p:nvPicPr>
          <p:cNvPr id="13315" name="صورة 2" descr="شعار واسم المدارس.jpg"/>
          <p:cNvPicPr>
            <a:picLocks noChangeAspect="1"/>
          </p:cNvPicPr>
          <p:nvPr/>
        </p:nvPicPr>
        <p:blipFill>
          <a:blip r:embed="rId2"/>
          <a:srcRect/>
          <a:stretch>
            <a:fillRect/>
          </a:stretch>
        </p:blipFill>
        <p:spPr bwMode="auto">
          <a:xfrm>
            <a:off x="7929563" y="0"/>
            <a:ext cx="1214437" cy="895350"/>
          </a:xfrm>
          <a:prstGeom prst="rect">
            <a:avLst/>
          </a:prstGeom>
          <a:noFill/>
          <a:ln w="9525">
            <a:noFill/>
            <a:miter lim="800000"/>
            <a:headEnd/>
            <a:tailEnd/>
          </a:ln>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27">
                                            <p:txEl>
                                              <p:pRg st="1" end="1"/>
                                            </p:txEl>
                                          </p:spTgt>
                                        </p:tgtEl>
                                        <p:attrNameLst>
                                          <p:attrName>style.visibility</p:attrName>
                                        </p:attrNameLst>
                                      </p:cBhvr>
                                      <p:to>
                                        <p:strVal val="visible"/>
                                      </p:to>
                                    </p:set>
                                    <p:anim calcmode="lin" valueType="num">
                                      <p:cBhvr additive="base">
                                        <p:cTn id="7" dur="500" fill="hold"/>
                                        <p:tgtEl>
                                          <p:spTgt spid="102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7">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anim calcmode="lin" valueType="num">
                                      <p:cBhvr additive="base">
                                        <p:cTn id="11" dur="500" fill="hold"/>
                                        <p:tgtEl>
                                          <p:spTgt spid="1027">
                                            <p:txEl>
                                              <p:pRg st="2" end="2"/>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0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027">
                                            <p:txEl>
                                              <p:pRg st="4" end="4"/>
                                            </p:txEl>
                                          </p:spTgt>
                                        </p:tgtEl>
                                        <p:attrNameLst>
                                          <p:attrName>style.visibility</p:attrName>
                                        </p:attrNameLst>
                                      </p:cBhvr>
                                      <p:to>
                                        <p:strVal val="visible"/>
                                      </p:to>
                                    </p:set>
                                    <p:anim calcmode="lin" valueType="num">
                                      <p:cBhvr additive="base">
                                        <p:cTn id="17" dur="500" fill="hold"/>
                                        <p:tgtEl>
                                          <p:spTgt spid="1027">
                                            <p:txEl>
                                              <p:pRg st="4" end="4"/>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02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27">
                                            <p:txEl>
                                              <p:pRg st="6" end="6"/>
                                            </p:txEl>
                                          </p:spTgt>
                                        </p:tgtEl>
                                        <p:attrNameLst>
                                          <p:attrName>style.visibility</p:attrName>
                                        </p:attrNameLst>
                                      </p:cBhvr>
                                      <p:to>
                                        <p:strVal val="visible"/>
                                      </p:to>
                                    </p:set>
                                    <p:anim calcmode="lin" valueType="num">
                                      <p:cBhvr additive="base">
                                        <p:cTn id="23" dur="500" fill="hold"/>
                                        <p:tgtEl>
                                          <p:spTgt spid="1027">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6" fill="hold" nodeType="clickEffect">
                                  <p:stCondLst>
                                    <p:cond delay="0"/>
                                  </p:stCondLst>
                                  <p:childTnLst>
                                    <p:set>
                                      <p:cBhvr>
                                        <p:cTn id="28" dur="1" fill="hold">
                                          <p:stCondLst>
                                            <p:cond delay="0"/>
                                          </p:stCondLst>
                                        </p:cTn>
                                        <p:tgtEl>
                                          <p:spTgt spid="1027">
                                            <p:txEl>
                                              <p:pRg st="7" end="7"/>
                                            </p:txEl>
                                          </p:spTgt>
                                        </p:tgtEl>
                                        <p:attrNameLst>
                                          <p:attrName>style.visibility</p:attrName>
                                        </p:attrNameLst>
                                      </p:cBhvr>
                                      <p:to>
                                        <p:strVal val="visible"/>
                                      </p:to>
                                    </p:set>
                                    <p:anim calcmode="lin" valueType="num">
                                      <p:cBhvr additive="base">
                                        <p:cTn id="29" dur="500" fill="hold"/>
                                        <p:tgtEl>
                                          <p:spTgt spid="1027">
                                            <p:txEl>
                                              <p:pRg st="7" end="7"/>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027">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6" fill="hold" nodeType="withEffect">
                                  <p:stCondLst>
                                    <p:cond delay="0"/>
                                  </p:stCondLst>
                                  <p:childTnLst>
                                    <p:set>
                                      <p:cBhvr>
                                        <p:cTn id="32" dur="1" fill="hold">
                                          <p:stCondLst>
                                            <p:cond delay="0"/>
                                          </p:stCondLst>
                                        </p:cTn>
                                        <p:tgtEl>
                                          <p:spTgt spid="1027">
                                            <p:txEl>
                                              <p:pRg st="8" end="8"/>
                                            </p:txEl>
                                          </p:spTgt>
                                        </p:tgtEl>
                                        <p:attrNameLst>
                                          <p:attrName>style.visibility</p:attrName>
                                        </p:attrNameLst>
                                      </p:cBhvr>
                                      <p:to>
                                        <p:strVal val="visible"/>
                                      </p:to>
                                    </p:set>
                                    <p:anim calcmode="lin" valueType="num">
                                      <p:cBhvr additive="base">
                                        <p:cTn id="33" dur="500" fill="hold"/>
                                        <p:tgtEl>
                                          <p:spTgt spid="1027">
                                            <p:txEl>
                                              <p:pRg st="8" end="8"/>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1027">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6" fill="hold" nodeType="withEffect">
                                  <p:stCondLst>
                                    <p:cond delay="0"/>
                                  </p:stCondLst>
                                  <p:childTnLst>
                                    <p:set>
                                      <p:cBhvr>
                                        <p:cTn id="36" dur="1" fill="hold">
                                          <p:stCondLst>
                                            <p:cond delay="0"/>
                                          </p:stCondLst>
                                        </p:cTn>
                                        <p:tgtEl>
                                          <p:spTgt spid="1027">
                                            <p:txEl>
                                              <p:pRg st="9" end="9"/>
                                            </p:txEl>
                                          </p:spTgt>
                                        </p:tgtEl>
                                        <p:attrNameLst>
                                          <p:attrName>style.visibility</p:attrName>
                                        </p:attrNameLst>
                                      </p:cBhvr>
                                      <p:to>
                                        <p:strVal val="visible"/>
                                      </p:to>
                                    </p:set>
                                    <p:anim calcmode="lin" valueType="num">
                                      <p:cBhvr additive="base">
                                        <p:cTn id="37" dur="500" fill="hold"/>
                                        <p:tgtEl>
                                          <p:spTgt spid="1027">
                                            <p:txEl>
                                              <p:pRg st="9" end="9"/>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02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27">
                                            <p:txEl>
                                              <p:pRg st="11" end="11"/>
                                            </p:txEl>
                                          </p:spTgt>
                                        </p:tgtEl>
                                        <p:attrNameLst>
                                          <p:attrName>style.visibility</p:attrName>
                                        </p:attrNameLst>
                                      </p:cBhvr>
                                      <p:to>
                                        <p:strVal val="visible"/>
                                      </p:to>
                                    </p:set>
                                    <p:anim calcmode="lin" valueType="num">
                                      <p:cBhvr additive="base">
                                        <p:cTn id="43" dur="500" fill="hold"/>
                                        <p:tgtEl>
                                          <p:spTgt spid="1027">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27">
                                            <p:txEl>
                                              <p:pRg st="11" end="11"/>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027">
                                            <p:txEl>
                                              <p:pRg st="12" end="12"/>
                                            </p:txEl>
                                          </p:spTgt>
                                        </p:tgtEl>
                                        <p:attrNameLst>
                                          <p:attrName>style.visibility</p:attrName>
                                        </p:attrNameLst>
                                      </p:cBhvr>
                                      <p:to>
                                        <p:strVal val="visible"/>
                                      </p:to>
                                    </p:set>
                                    <p:anim calcmode="lin" valueType="num">
                                      <p:cBhvr additive="base">
                                        <p:cTn id="47" dur="500" fill="hold"/>
                                        <p:tgtEl>
                                          <p:spTgt spid="1027">
                                            <p:txEl>
                                              <p:pRg st="12" end="1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027">
                                            <p:txEl>
                                              <p:pRg st="12" end="12"/>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027">
                                            <p:txEl>
                                              <p:pRg st="13" end="13"/>
                                            </p:txEl>
                                          </p:spTgt>
                                        </p:tgtEl>
                                        <p:attrNameLst>
                                          <p:attrName>style.visibility</p:attrName>
                                        </p:attrNameLst>
                                      </p:cBhvr>
                                      <p:to>
                                        <p:strVal val="visible"/>
                                      </p:to>
                                    </p:set>
                                    <p:anim calcmode="lin" valueType="num">
                                      <p:cBhvr additive="base">
                                        <p:cTn id="51" dur="500" fill="hold"/>
                                        <p:tgtEl>
                                          <p:spTgt spid="1027">
                                            <p:txEl>
                                              <p:pRg st="13" end="13"/>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027">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214313" y="428625"/>
            <a:ext cx="8715375" cy="4616450"/>
          </a:xfrm>
          <a:prstGeom prst="rect">
            <a:avLst/>
          </a:prstGeom>
          <a:noFill/>
          <a:ln w="9525">
            <a:noFill/>
            <a:miter lim="800000"/>
            <a:headEnd/>
            <a:tailEnd/>
          </a:ln>
        </p:spPr>
        <p:txBody>
          <a:bodyPr>
            <a:spAutoFit/>
          </a:bodyPr>
          <a:lstStyle/>
          <a:p>
            <a:pPr algn="r" rtl="1"/>
            <a:r>
              <a:rPr lang="ar-EG" sz="2400" b="1" u="sng">
                <a:solidFill>
                  <a:srgbClr val="C00000"/>
                </a:solidFill>
                <a:latin typeface="Lucida Sans Unicode" pitchFamily="34" charset="0"/>
              </a:rPr>
              <a:t>أهمية ال</a:t>
            </a:r>
            <a:r>
              <a:rPr lang="ar-SA" sz="2400" b="1" u="sng">
                <a:solidFill>
                  <a:srgbClr val="C00000"/>
                </a:solidFill>
                <a:latin typeface="Lucida Sans Unicode" pitchFamily="34" charset="0"/>
              </a:rPr>
              <a:t>دراسة </a:t>
            </a:r>
            <a:r>
              <a:rPr lang="en-US" sz="2400" b="1" u="sng">
                <a:solidFill>
                  <a:srgbClr val="C00000"/>
                </a:solidFill>
                <a:latin typeface="Lucida Sans Unicode" pitchFamily="34" charset="0"/>
              </a:rPr>
              <a:t>Importance of the Study</a:t>
            </a:r>
            <a:r>
              <a:rPr lang="ar-EG" sz="2400" b="1" u="sng">
                <a:solidFill>
                  <a:srgbClr val="C00000"/>
                </a:solidFill>
                <a:latin typeface="Lucida Sans Unicode" pitchFamily="34" charset="0"/>
              </a:rPr>
              <a:t>.</a:t>
            </a:r>
            <a:endParaRPr lang="en-US" sz="2400" b="1" u="sng">
              <a:solidFill>
                <a:srgbClr val="C00000"/>
              </a:solidFill>
              <a:latin typeface="Lucida Sans Unicode" pitchFamily="34" charset="0"/>
            </a:endParaRPr>
          </a:p>
          <a:p>
            <a:pPr algn="r" rtl="1"/>
            <a:endParaRPr lang="en-US" sz="2400" b="1" u="sng">
              <a:solidFill>
                <a:srgbClr val="C00000"/>
              </a:solidFill>
              <a:latin typeface="Lucida Sans Unicode" pitchFamily="34" charset="0"/>
            </a:endParaRPr>
          </a:p>
          <a:p>
            <a:pPr algn="just" rtl="1">
              <a:lnSpc>
                <a:spcPct val="150000"/>
              </a:lnSpc>
            </a:pPr>
            <a:r>
              <a:rPr lang="en-US">
                <a:latin typeface="Lucida Sans Unicode" pitchFamily="34" charset="0"/>
              </a:rPr>
              <a:t> </a:t>
            </a:r>
            <a:r>
              <a:rPr lang="ar-SA" b="1">
                <a:latin typeface="Lucida Sans Unicode" pitchFamily="34" charset="0"/>
              </a:rPr>
              <a:t>لهذه الدراسة أهمية من الناحية النظرية والتطبيقية ، فمن الناحية النظرية تبرز أدبيات الدراسة في الكشف عن المشكلات الأكاديمية التي يواجهها كلاً من طلاب الصف الثالث الثانوي و طلاب السنة التحضيرية بالجامعات السعودية ، بالإضافة إلى الصعوبات التي يواجهها أعضاء هيئة تدريس السنة التحضيرية بهذه الجامعات عند التعامل مع هؤلاء الطلاب ، ووضع مُقترح للتغلب على هذه المشكلات و الصعوبات. </a:t>
            </a:r>
            <a:endParaRPr lang="en-US" b="1">
              <a:latin typeface="Lucida Sans Unicode" pitchFamily="34" charset="0"/>
            </a:endParaRPr>
          </a:p>
          <a:p>
            <a:pPr algn="r" rtl="1">
              <a:lnSpc>
                <a:spcPct val="150000"/>
              </a:lnSpc>
            </a:pPr>
            <a:endParaRPr lang="en-US" sz="800" b="1">
              <a:latin typeface="Lucida Sans Unicode" pitchFamily="34" charset="0"/>
            </a:endParaRPr>
          </a:p>
          <a:p>
            <a:pPr algn="r" rtl="1">
              <a:lnSpc>
                <a:spcPct val="150000"/>
              </a:lnSpc>
            </a:pPr>
            <a:r>
              <a:rPr lang="ar-SA" b="1">
                <a:latin typeface="Lucida Sans Unicode" pitchFamily="34" charset="0"/>
              </a:rPr>
              <a:t>أما عن أهمية الدراسة من الناحية التطبيقية فتتمثل في الكشف عن أثر تطبيق منهاج علمي جديد مقترح لتعليم طلاب الصف الثالث الثانوي بمدارس الملك عبدالعزيز النموذجية بمنطقة تبوك المهارات الأساسية في العلوم الطبيعية باللغة الإنجليزية ، والذي قام بإعداده الباحث الرئيسي لهذه الدراسة و رصد مدى فاعلية هذا المنهاج في الحد من المشكلات السابقة.</a:t>
            </a:r>
            <a:endParaRPr lang="en-US" b="1">
              <a:latin typeface="Lucida Sans Unicode" pitchFamily="34" charset="0"/>
            </a:endParaRPr>
          </a:p>
          <a:p>
            <a:pPr algn="r" rtl="1"/>
            <a:endParaRPr lang="ar-SA">
              <a:latin typeface="Lucida Sans Unicode" pitchFamily="34" charset="0"/>
            </a:endParaRP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ox(in)">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wheel(4)">
                                      <p:cBhvr>
                                        <p:cTn id="18"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0"/>
            <a:ext cx="9144000" cy="6740525"/>
          </a:xfrm>
          <a:prstGeom prst="rect">
            <a:avLst/>
          </a:prstGeom>
          <a:noFill/>
          <a:ln w="9525">
            <a:noFill/>
            <a:miter lim="800000"/>
            <a:headEnd/>
            <a:tailEnd/>
          </a:ln>
        </p:spPr>
        <p:txBody>
          <a:bodyPr>
            <a:spAutoFit/>
          </a:bodyPr>
          <a:lstStyle/>
          <a:p>
            <a:pPr algn="r" rtl="1"/>
            <a:endParaRPr lang="ar-SA" b="1" u="sng">
              <a:latin typeface="Lucida Sans Unicode" pitchFamily="34" charset="0"/>
            </a:endParaRPr>
          </a:p>
          <a:p>
            <a:pPr algn="r" rtl="1"/>
            <a:r>
              <a:rPr lang="ar-SA" sz="2400" b="1" u="sng">
                <a:solidFill>
                  <a:srgbClr val="C00000"/>
                </a:solidFill>
                <a:latin typeface="Lucida Sans Unicode" pitchFamily="34" charset="0"/>
              </a:rPr>
              <a:t>الدراسات والبحوث السابقة </a:t>
            </a:r>
            <a:r>
              <a:rPr lang="en-US" sz="2400" b="1" u="sng">
                <a:solidFill>
                  <a:srgbClr val="C00000"/>
                </a:solidFill>
                <a:latin typeface="Lucida Sans Unicode" pitchFamily="34" charset="0"/>
              </a:rPr>
              <a:t>Literature Review</a:t>
            </a:r>
            <a:r>
              <a:rPr lang="ar-EG" sz="2400" b="1" u="sng">
                <a:solidFill>
                  <a:srgbClr val="C00000"/>
                </a:solidFill>
                <a:latin typeface="Lucida Sans Unicode" pitchFamily="34" charset="0"/>
              </a:rPr>
              <a:t>.</a:t>
            </a:r>
            <a:endParaRPr lang="en-US">
              <a:latin typeface="Lucida Sans Unicode" pitchFamily="34" charset="0"/>
            </a:endParaRPr>
          </a:p>
          <a:p>
            <a:pPr algn="r" rtl="1">
              <a:lnSpc>
                <a:spcPct val="150000"/>
              </a:lnSpc>
            </a:pPr>
            <a:r>
              <a:rPr lang="en-US" b="1">
                <a:latin typeface="Lucida Sans Unicode" pitchFamily="34" charset="0"/>
              </a:rPr>
              <a:t> </a:t>
            </a:r>
            <a:r>
              <a:rPr lang="ar-SA" b="1">
                <a:latin typeface="Lucida Sans Unicode" pitchFamily="34" charset="0"/>
              </a:rPr>
              <a:t>بالبحث الدقيق في الدوريات العلمية و التربوية المتخصصة و من خلال الشبكة الدولية (الانترنت) وُجد أن الدراسات و البحوث في مجال هذه الدراسة نادرة إلى حدٍ ما , و ربما يعود ذلك إلى استحداث بعض المدخلات في نظام التعليم العام و العالي بالمملكة العربية السعودية و المتمثلة في اختبارات القدرات و التحصيلى و كذلك نظام السنة التحضيرية و آليات الالتحاق بالتعليم العالي. </a:t>
            </a:r>
            <a:endParaRPr lang="ar-EG" b="1">
              <a:latin typeface="Lucida Sans Unicode" pitchFamily="34" charset="0"/>
            </a:endParaRPr>
          </a:p>
          <a:p>
            <a:pPr algn="r" rtl="1">
              <a:lnSpc>
                <a:spcPct val="150000"/>
              </a:lnSpc>
            </a:pPr>
            <a:r>
              <a:rPr lang="ar-SA" sz="300" b="1">
                <a:latin typeface="Lucida Sans Unicode" pitchFamily="34" charset="0"/>
              </a:rPr>
              <a:t> </a:t>
            </a:r>
            <a:endParaRPr lang="en-US" sz="100" b="1">
              <a:latin typeface="Lucida Sans Unicode" pitchFamily="34" charset="0"/>
            </a:endParaRPr>
          </a:p>
          <a:p>
            <a:pPr algn="r" rtl="1">
              <a:lnSpc>
                <a:spcPct val="150000"/>
              </a:lnSpc>
            </a:pPr>
            <a:r>
              <a:rPr lang="en-US" b="1">
                <a:latin typeface="Lucida Sans Unicode" pitchFamily="34" charset="0"/>
              </a:rPr>
              <a:t> -</a:t>
            </a:r>
            <a:r>
              <a:rPr lang="ar-SA" b="1">
                <a:latin typeface="Lucida Sans Unicode" pitchFamily="34" charset="0"/>
              </a:rPr>
              <a:t>من الدراسات التي تناولت مشكلات طلاب السنة التحضيرية </a:t>
            </a:r>
            <a:r>
              <a:rPr lang="ar-SA" b="1">
                <a:solidFill>
                  <a:srgbClr val="FF0000"/>
                </a:solidFill>
                <a:latin typeface="Lucida Sans Unicode" pitchFamily="34" charset="0"/>
              </a:rPr>
              <a:t>دراسة عبد العال (2010م)</a:t>
            </a:r>
            <a:r>
              <a:rPr lang="ar-SA" b="1">
                <a:latin typeface="Lucida Sans Unicode" pitchFamily="34" charset="0"/>
              </a:rPr>
              <a:t> ، حيث تناولت الدراسة أسباب انخفاض الكفاءة الداخلية لطلاب السنة التحضيرية بجامعة حائل.</a:t>
            </a:r>
            <a:endParaRPr lang="ar-EG" b="1">
              <a:latin typeface="Lucida Sans Unicode" pitchFamily="34" charset="0"/>
            </a:endParaRPr>
          </a:p>
          <a:p>
            <a:pPr algn="r" rtl="1">
              <a:lnSpc>
                <a:spcPct val="150000"/>
              </a:lnSpc>
            </a:pPr>
            <a:endParaRPr lang="en-US" sz="200" b="1">
              <a:latin typeface="Lucida Sans Unicode" pitchFamily="34" charset="0"/>
            </a:endParaRPr>
          </a:p>
          <a:p>
            <a:pPr algn="r" rtl="1">
              <a:lnSpc>
                <a:spcPct val="150000"/>
              </a:lnSpc>
            </a:pPr>
            <a:r>
              <a:rPr lang="en-US" b="1">
                <a:latin typeface="Lucida Sans Unicode" pitchFamily="34" charset="0"/>
              </a:rPr>
              <a:t> - </a:t>
            </a:r>
            <a:r>
              <a:rPr lang="ar-EG" b="1">
                <a:solidFill>
                  <a:srgbClr val="FF0000"/>
                </a:solidFill>
                <a:latin typeface="Lucida Sans Unicode" pitchFamily="34" charset="0"/>
              </a:rPr>
              <a:t>دراسة محمود (1432هـ ,2011م) </a:t>
            </a:r>
            <a:r>
              <a:rPr lang="ar-EG" b="1">
                <a:latin typeface="Lucida Sans Unicode" pitchFamily="34" charset="0"/>
              </a:rPr>
              <a:t>التي أُجريت علي طلاب السنة التحضيرية في (9) جامعات حكومية منتشرة علي مستوي المملكة العربية السعودية ، منها جامعة تبوك التي يقع في نطاقها عينة طلاب هذه الدارسة. </a:t>
            </a:r>
          </a:p>
          <a:p>
            <a:pPr algn="r" rtl="1">
              <a:lnSpc>
                <a:spcPct val="150000"/>
              </a:lnSpc>
            </a:pPr>
            <a:endParaRPr lang="en-US" sz="600" b="1">
              <a:latin typeface="Lucida Sans Unicode" pitchFamily="34" charset="0"/>
            </a:endParaRPr>
          </a:p>
          <a:p>
            <a:pPr algn="r" rtl="1">
              <a:lnSpc>
                <a:spcPct val="150000"/>
              </a:lnSpc>
            </a:pPr>
            <a:r>
              <a:rPr lang="en-US" b="1">
                <a:latin typeface="Lucida Sans Unicode" pitchFamily="34" charset="0"/>
              </a:rPr>
              <a:t> - </a:t>
            </a:r>
            <a:r>
              <a:rPr lang="ar-EG" b="1">
                <a:solidFill>
                  <a:srgbClr val="FF0000"/>
                </a:solidFill>
                <a:latin typeface="Lucida Sans Unicode" pitchFamily="34" charset="0"/>
              </a:rPr>
              <a:t>دراسة </a:t>
            </a:r>
            <a:r>
              <a:rPr lang="ar-SA" b="1">
                <a:solidFill>
                  <a:srgbClr val="FF0000"/>
                </a:solidFill>
                <a:latin typeface="Lucida Sans Unicode" pitchFamily="34" charset="0"/>
              </a:rPr>
              <a:t>الزامل (1433هـ) </a:t>
            </a:r>
            <a:r>
              <a:rPr lang="ar-SA" b="1">
                <a:latin typeface="Lucida Sans Unicode" pitchFamily="34" charset="0"/>
              </a:rPr>
              <a:t>وتناولت قدرة معايير القبول على التنبؤ بالتقدم الأكاديمى لطلاب السنة التحضيرية بجامعة الملك سعود حيث بلغ عدد أفراد العينة (8943) طالبًا و طالبة. تشمل هذه المعايير على النسبة التراكمية للثانوية العامة ، واختبارى القدرات ، والتحصيلى ، والمقابلة الشخصية. توصلت الدراسة  إلي أن درجتي الاختبار التحصيلي و القدرات العامة لدى أفراد العينة  قد أظهرت ارتباطًا أعلى بمعدل السنة التحضيرية من نسبة الثانوية العام</a:t>
            </a:r>
            <a:r>
              <a:rPr lang="ar-EG" b="1">
                <a:latin typeface="Lucida Sans Unicode" pitchFamily="34" charset="0"/>
              </a:rPr>
              <a:t>ة</a:t>
            </a:r>
            <a:r>
              <a:rPr lang="ar-SA" b="1">
                <a:latin typeface="Lucida Sans Unicode" pitchFamily="34" charset="0"/>
              </a:rPr>
              <a:t> مما يفسر أهمية أختبارى القدرات و التحصيلى. </a:t>
            </a:r>
            <a:endParaRPr lang="en-US" b="1">
              <a:latin typeface="Lucida Sans Unicode" pitchFamily="34" charset="0"/>
            </a:endParaRPr>
          </a:p>
          <a:p>
            <a:pPr algn="r" rtl="1"/>
            <a:endParaRPr lang="ar-SA">
              <a:latin typeface="Lucida Sans Unicode" pitchFamily="34" charset="0"/>
            </a:endParaRP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checkerboard(across)">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checkerboard(across)">
                                      <p:cBhvr>
                                        <p:cTn id="18" dur="500"/>
                                        <p:tgtEl>
                                          <p:spTgt spid="2">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3" presetClass="entr" presetSubtype="16"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plus(in)">
                                      <p:cBhvr>
                                        <p:cTn id="23" dur="500"/>
                                        <p:tgtEl>
                                          <p:spTgt spid="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Effect transition="in" filter="blinds(horizontal)">
                                      <p:cBhvr>
                                        <p:cTn id="28" dur="500"/>
                                        <p:tgtEl>
                                          <p:spTgt spid="2">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Effect transition="in" filter="diamond(in)">
                                      <p:cBhvr>
                                        <p:cTn id="33"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0" y="196850"/>
            <a:ext cx="9144000" cy="6002338"/>
          </a:xfrm>
          <a:prstGeom prst="rect">
            <a:avLst/>
          </a:prstGeom>
          <a:noFill/>
          <a:ln w="9525">
            <a:noFill/>
            <a:miter lim="800000"/>
            <a:headEnd/>
            <a:tailEnd/>
          </a:ln>
        </p:spPr>
        <p:txBody>
          <a:bodyPr>
            <a:spAutoFit/>
          </a:bodyPr>
          <a:lstStyle/>
          <a:p>
            <a:pPr algn="just" rtl="1">
              <a:lnSpc>
                <a:spcPct val="150000"/>
              </a:lnSpc>
              <a:buFontTx/>
              <a:buChar char="-"/>
            </a:pPr>
            <a:r>
              <a:rPr lang="ar-EG" b="1">
                <a:latin typeface="Lucida Sans Unicode" pitchFamily="34" charset="0"/>
              </a:rPr>
              <a:t>و مما يدعم  ضعف المستوى الأكاديمي لطلاب الصف الثالث الثانوي و ظهور مشاكل الطلاب تجاه الاختبار التحصيلى , ما صرح به هاشم بن أحمد الصمداني عميد الكلية الجامعية بالقنفدة لجريدة الرياض اليومية </a:t>
            </a:r>
            <a:r>
              <a:rPr lang="en-US" sz="1600" b="1">
                <a:solidFill>
                  <a:schemeClr val="accent2"/>
                </a:solidFill>
                <a:latin typeface="Lucida Sans Unicode" pitchFamily="34" charset="0"/>
              </a:rPr>
              <a:t>1)</a:t>
            </a:r>
            <a:r>
              <a:rPr lang="ar-SA" sz="1600" b="1">
                <a:solidFill>
                  <a:schemeClr val="accent2"/>
                </a:solidFill>
                <a:latin typeface="Lucida Sans Unicode" pitchFamily="34" charset="0"/>
              </a:rPr>
              <a:t>)</a:t>
            </a:r>
            <a:r>
              <a:rPr lang="ar-SA" sz="1600" b="1">
                <a:latin typeface="Lucida Sans Unicode" pitchFamily="34" charset="0"/>
              </a:rPr>
              <a:t> </a:t>
            </a:r>
            <a:r>
              <a:rPr lang="ar-EG" b="1">
                <a:latin typeface="Lucida Sans Unicode" pitchFamily="34" charset="0"/>
              </a:rPr>
              <a:t>أن هناك فجوة قائمة بين التعليمين العام والعالي ، وتحديدًا ضعف قدرات الطلاب وتدني مهاراتهم التعليمية والبحثية</a:t>
            </a:r>
            <a:r>
              <a:rPr lang="ar-SA" b="1">
                <a:latin typeface="Lucida Sans Unicode" pitchFamily="34" charset="0"/>
              </a:rPr>
              <a:t> قبل التحاقهم بالدراسة الجامعية</a:t>
            </a:r>
            <a:r>
              <a:rPr lang="ar-EG" b="1">
                <a:latin typeface="Lucida Sans Unicode" pitchFamily="34" charset="0"/>
              </a:rPr>
              <a:t>.</a:t>
            </a:r>
          </a:p>
          <a:p>
            <a:pPr algn="just" rtl="1">
              <a:lnSpc>
                <a:spcPct val="150000"/>
              </a:lnSpc>
            </a:pPr>
            <a:endParaRPr lang="en-US" sz="500" b="1">
              <a:latin typeface="Lucida Sans Unicode" pitchFamily="34" charset="0"/>
            </a:endParaRPr>
          </a:p>
          <a:p>
            <a:pPr algn="just" rtl="1">
              <a:lnSpc>
                <a:spcPct val="150000"/>
              </a:lnSpc>
            </a:pPr>
            <a:r>
              <a:rPr lang="en-US" b="1">
                <a:latin typeface="Lucida Sans Unicode" pitchFamily="34" charset="0"/>
              </a:rPr>
              <a:t> -</a:t>
            </a:r>
            <a:r>
              <a:rPr lang="ar-EG" b="1">
                <a:latin typeface="Lucida Sans Unicode" pitchFamily="34" charset="0"/>
              </a:rPr>
              <a:t>وفي تقرير نشرته صحيفة الشرق</a:t>
            </a:r>
            <a:r>
              <a:rPr lang="ar-SA" b="1">
                <a:latin typeface="Lucida Sans Unicode" pitchFamily="34" charset="0"/>
              </a:rPr>
              <a:t> </a:t>
            </a:r>
            <a:r>
              <a:rPr lang="en-US" sz="1600" b="1">
                <a:solidFill>
                  <a:schemeClr val="accent2"/>
                </a:solidFill>
                <a:latin typeface="Lucida Sans Unicode" pitchFamily="34" charset="0"/>
              </a:rPr>
              <a:t>2)</a:t>
            </a:r>
            <a:r>
              <a:rPr lang="ar-SA" sz="1600" b="1">
                <a:solidFill>
                  <a:schemeClr val="accent2"/>
                </a:solidFill>
                <a:latin typeface="Lucida Sans Unicode" pitchFamily="34" charset="0"/>
              </a:rPr>
              <a:t>)</a:t>
            </a:r>
            <a:r>
              <a:rPr lang="ar-SA" sz="1600" b="1">
                <a:latin typeface="Lucida Sans Unicode" pitchFamily="34" charset="0"/>
              </a:rPr>
              <a:t> </a:t>
            </a:r>
            <a:r>
              <a:rPr lang="ar-EG" b="1">
                <a:latin typeface="Lucida Sans Unicode" pitchFamily="34" charset="0"/>
              </a:rPr>
              <a:t>أكدت فيه وزارة التربية والتعليم بالمملكة العربية السعودية على تدني مستوي طلابها وطالباتها في اختبارات القدرات و التحصيلى ، وأوضحت أن هناك فجوة بين متوسط نتائج الثانوية العامة في العام الدراسي 1432-1433 ومتوسط نتائج اختبارات القدرات و التحصيلى ، وحددت الدراسة مقدار الفجوة بمقدار (18,56%) في الأقسام العلمية في (45) إدارة تعليمية علي مستوي المملكة.</a:t>
            </a:r>
          </a:p>
          <a:p>
            <a:pPr algn="just" rtl="1">
              <a:lnSpc>
                <a:spcPct val="150000"/>
              </a:lnSpc>
            </a:pPr>
            <a:endParaRPr lang="en-US" sz="600" b="1">
              <a:latin typeface="Lucida Sans Unicode" pitchFamily="34" charset="0"/>
            </a:endParaRPr>
          </a:p>
          <a:p>
            <a:pPr algn="just" rtl="1">
              <a:lnSpc>
                <a:spcPct val="150000"/>
              </a:lnSpc>
            </a:pPr>
            <a:r>
              <a:rPr lang="ar-EG" b="1">
                <a:latin typeface="Lucida Sans Unicode" pitchFamily="34" charset="0"/>
              </a:rPr>
              <a:t> - كما نشرت جريدة عكاظ اليومية</a:t>
            </a:r>
            <a:r>
              <a:rPr lang="en-US" sz="1600" b="1">
                <a:solidFill>
                  <a:schemeClr val="accent2"/>
                </a:solidFill>
                <a:latin typeface="Lucida Sans Unicode" pitchFamily="34" charset="0"/>
              </a:rPr>
              <a:t>3) </a:t>
            </a:r>
            <a:r>
              <a:rPr lang="ar-SA" sz="1600" b="1">
                <a:solidFill>
                  <a:schemeClr val="accent2"/>
                </a:solidFill>
                <a:latin typeface="Lucida Sans Unicode" pitchFamily="34" charset="0"/>
              </a:rPr>
              <a:t>)</a:t>
            </a:r>
            <a:r>
              <a:rPr lang="ar-EG" sz="1600" b="1">
                <a:latin typeface="Lucida Sans Unicode" pitchFamily="34" charset="0"/>
              </a:rPr>
              <a:t> </a:t>
            </a:r>
            <a:r>
              <a:rPr lang="ar-EG" b="1">
                <a:latin typeface="Lucida Sans Unicode" pitchFamily="34" charset="0"/>
              </a:rPr>
              <a:t>تقريرًا عن آراء عينة من طلاب الثانوية العامة حول الاختبارات في المرحلة الثانوية بعنوان (اختبارات القدرات والتحصيلي هاجس الطلاب) ، حيث ورد في التقرير أن طلاب مرحلة التوجيهي قد اختلفوا حول آلية الابتعاث الخارجي ، لكنهم اتفقوا علي أن اختبارات القدرات والتحصيلي أصبحت تشكل الهاجس الاكبر لديهم من القبول في الجامعات والكليات.</a:t>
            </a:r>
            <a:endParaRPr lang="en-US" b="1">
              <a:latin typeface="Lucida Sans Unicode" pitchFamily="34" charset="0"/>
            </a:endParaRPr>
          </a:p>
          <a:p>
            <a:pPr algn="r" rtl="1">
              <a:lnSpc>
                <a:spcPct val="150000"/>
              </a:lnSpc>
            </a:pPr>
            <a:r>
              <a:rPr lang="en-US" sz="1400" b="1">
                <a:solidFill>
                  <a:schemeClr val="accent2"/>
                </a:solidFill>
                <a:latin typeface="Lucida Sans Unicode" pitchFamily="34" charset="0"/>
              </a:rPr>
              <a:t>) </a:t>
            </a:r>
            <a:r>
              <a:rPr lang="ar-SA" sz="1400" b="1">
                <a:solidFill>
                  <a:schemeClr val="accent2"/>
                </a:solidFill>
                <a:latin typeface="Lucida Sans Unicode" pitchFamily="34" charset="0"/>
              </a:rPr>
              <a:t>1) جريدة الرياض اليومية ، العدد (16000) ، بتاريخ  14 أبريل 2012 م.</a:t>
            </a:r>
            <a:endParaRPr lang="en-US" sz="1400" b="1">
              <a:solidFill>
                <a:schemeClr val="accent2"/>
              </a:solidFill>
              <a:latin typeface="Lucida Sans Unicode" pitchFamily="34" charset="0"/>
            </a:endParaRPr>
          </a:p>
          <a:p>
            <a:pPr algn="r" rtl="1">
              <a:lnSpc>
                <a:spcPct val="150000"/>
              </a:lnSpc>
            </a:pPr>
            <a:r>
              <a:rPr lang="en-US" sz="1400" b="1">
                <a:solidFill>
                  <a:schemeClr val="accent2"/>
                </a:solidFill>
                <a:latin typeface="Lucida Sans Unicode" pitchFamily="34" charset="0"/>
              </a:rPr>
              <a:t>) </a:t>
            </a:r>
            <a:r>
              <a:rPr lang="ar-SA" sz="1400" b="1">
                <a:solidFill>
                  <a:schemeClr val="accent2"/>
                </a:solidFill>
                <a:latin typeface="Lucida Sans Unicode" pitchFamily="34" charset="0"/>
              </a:rPr>
              <a:t>2) صحيفة الشرق المطبوعة ، العدد (204) ، ص (4) ، بتاريخ 25/6/2012م. </a:t>
            </a:r>
            <a:endParaRPr lang="en-US" sz="1400" b="1">
              <a:solidFill>
                <a:schemeClr val="accent2"/>
              </a:solidFill>
              <a:latin typeface="Lucida Sans Unicode" pitchFamily="34" charset="0"/>
            </a:endParaRPr>
          </a:p>
          <a:p>
            <a:pPr algn="r" rtl="1">
              <a:lnSpc>
                <a:spcPct val="150000"/>
              </a:lnSpc>
            </a:pPr>
            <a:r>
              <a:rPr lang="en-US" sz="1400" b="1">
                <a:solidFill>
                  <a:schemeClr val="accent2"/>
                </a:solidFill>
                <a:latin typeface="Lucida Sans Unicode" pitchFamily="34" charset="0"/>
              </a:rPr>
              <a:t>) </a:t>
            </a:r>
            <a:r>
              <a:rPr lang="ar-SA" sz="1400" b="1">
                <a:solidFill>
                  <a:schemeClr val="accent2"/>
                </a:solidFill>
                <a:latin typeface="Lucida Sans Unicode" pitchFamily="34" charset="0"/>
              </a:rPr>
              <a:t>3) جريدة عكاظ اليومية ، العدد (3885) ، بتاريخ 5 فبراير 2012م.</a:t>
            </a:r>
            <a:endParaRPr lang="en-US" sz="1400" b="1">
              <a:solidFill>
                <a:schemeClr val="accent2"/>
              </a:solidFill>
              <a:latin typeface="Lucida Sans Unicode" pitchFamily="34" charset="0"/>
            </a:endParaRP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circle(in)">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checkerboard(across)">
                                      <p:cBhvr>
                                        <p:cTn id="18" dur="500"/>
                                        <p:tgtEl>
                                          <p:spTgt spid="2">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dissolve">
                                      <p:cBhvr>
                                        <p:cTn id="23" dur="500"/>
                                        <p:tgtEl>
                                          <p:spTgt spid="2">
                                            <p:txEl>
                                              <p:pRg st="5" end="5"/>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2">
                                            <p:txEl>
                                              <p:pRg st="6" end="6"/>
                                            </p:txEl>
                                          </p:spTgt>
                                        </p:tgtEl>
                                        <p:attrNameLst>
                                          <p:attrName>style.visibility</p:attrName>
                                        </p:attrNameLst>
                                      </p:cBhvr>
                                      <p:to>
                                        <p:strVal val="visible"/>
                                      </p:to>
                                    </p:set>
                                    <p:animEffect transition="in" filter="dissolve">
                                      <p:cBhvr>
                                        <p:cTn id="26" dur="500"/>
                                        <p:tgtEl>
                                          <p:spTgt spid="2">
                                            <p:txEl>
                                              <p:pRg st="6" end="6"/>
                                            </p:txEl>
                                          </p:spTgt>
                                        </p:tgtEl>
                                      </p:cBhvr>
                                    </p:animEffect>
                                  </p:childTnLst>
                                </p:cTn>
                              </p:par>
                              <p:par>
                                <p:cTn id="27" presetID="9" presetClass="entr" presetSubtype="0" fill="hold"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Effect transition="in" filter="dissolve">
                                      <p:cBhvr>
                                        <p:cTn id="29"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a:spLocks noChangeArrowheads="1"/>
          </p:cNvSpPr>
          <p:nvPr/>
        </p:nvSpPr>
        <p:spPr bwMode="auto">
          <a:xfrm>
            <a:off x="214313" y="576263"/>
            <a:ext cx="8715375" cy="4894262"/>
          </a:xfrm>
          <a:prstGeom prst="rect">
            <a:avLst/>
          </a:prstGeom>
          <a:noFill/>
          <a:ln w="9525">
            <a:noFill/>
            <a:miter lim="800000"/>
            <a:headEnd/>
            <a:tailEnd/>
          </a:ln>
        </p:spPr>
        <p:txBody>
          <a:bodyPr>
            <a:spAutoFit/>
          </a:bodyPr>
          <a:lstStyle/>
          <a:p>
            <a:pPr algn="r" rtl="1"/>
            <a:r>
              <a:rPr lang="ar-EG" sz="2400" b="1" u="sng">
                <a:solidFill>
                  <a:srgbClr val="C00000"/>
                </a:solidFill>
                <a:latin typeface="Lucida Sans Unicode" pitchFamily="34" charset="0"/>
              </a:rPr>
              <a:t>تعقيب علي الدراسات  السابقة : </a:t>
            </a:r>
            <a:endParaRPr lang="ar-SA" sz="2400" b="1" u="sng">
              <a:solidFill>
                <a:srgbClr val="C00000"/>
              </a:solidFill>
              <a:latin typeface="Lucida Sans Unicode" pitchFamily="34" charset="0"/>
            </a:endParaRPr>
          </a:p>
          <a:p>
            <a:pPr algn="r" rtl="1"/>
            <a:endParaRPr lang="en-US" sz="700">
              <a:latin typeface="Lucida Sans Unicode" pitchFamily="34" charset="0"/>
            </a:endParaRPr>
          </a:p>
          <a:p>
            <a:pPr algn="just" rtl="1">
              <a:lnSpc>
                <a:spcPct val="200000"/>
              </a:lnSpc>
            </a:pPr>
            <a:r>
              <a:rPr lang="en-US">
                <a:latin typeface="Lucida Sans Unicode" pitchFamily="34" charset="0"/>
              </a:rPr>
              <a:t>  </a:t>
            </a:r>
            <a:r>
              <a:rPr lang="ar-EG">
                <a:latin typeface="Lucida Sans Unicode" pitchFamily="34" charset="0"/>
              </a:rPr>
              <a:t>  </a:t>
            </a:r>
            <a:r>
              <a:rPr lang="ar-EG" b="1">
                <a:latin typeface="Lucida Sans Unicode" pitchFamily="34" charset="0"/>
              </a:rPr>
              <a:t>مما سبق يتضح أن هناك فجوة ليست بالهينة بين المستوي الأكاديمي واللغوي للطالب بنهاية المرحلة الثانوية وبداية المرحلة الجامعية مما يشكل العديد من الصعوبات الأكاديمية لدي الطلاب في السنة التحضيرية ، وهذا ما أكدته الدراسات و البحوث السابقة ، كما أكدت أيضًا على أنه من ضروري طرح وتطبيق الحلول المناسبة  للتغلب علي هذه المشكلات. لذا كان من الضروري التنويه على أن ما تقدمه الدراسة الحالية من منهاج ليس بديلاً عن السنة التحضيرية ، ولكنه مساعد ومساند لها ، ويعتبر بمثابة</a:t>
            </a:r>
            <a:r>
              <a:rPr lang="ar-EG" b="1" u="sng">
                <a:solidFill>
                  <a:srgbClr val="FF0000"/>
                </a:solidFill>
                <a:latin typeface="Lucida Sans Unicode" pitchFamily="34" charset="0"/>
              </a:rPr>
              <a:t> منهاج تجسيري (مَعبري) </a:t>
            </a:r>
            <a:r>
              <a:rPr lang="ar-EG" b="1">
                <a:latin typeface="Lucida Sans Unicode" pitchFamily="34" charset="0"/>
              </a:rPr>
              <a:t>لإعداد الطالب أكاديميا بشكل أفضل قبل الالتحاق بالمرحلة الجامعية والسنة التحضيرية ، ويعتبر المنهاج أيضا بداية للباحثين لإيجاد واقتراح الحلول المناسبة لهذه المشكلات. </a:t>
            </a:r>
            <a:endParaRPr lang="en-US" b="1">
              <a:latin typeface="Lucida Sans Unicode" pitchFamily="34" charset="0"/>
            </a:endParaRPr>
          </a:p>
          <a:p>
            <a:pPr algn="r" rtl="1"/>
            <a:endParaRPr lang="ar-SA">
              <a:latin typeface="Lucida Sans Unicode" pitchFamily="34" charset="0"/>
            </a:endParaRP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0"/>
            <a:ext cx="9144000" cy="6508750"/>
          </a:xfrm>
          <a:prstGeom prst="rect">
            <a:avLst/>
          </a:prstGeom>
          <a:noFill/>
          <a:ln w="9525">
            <a:noFill/>
            <a:miter lim="800000"/>
            <a:headEnd/>
            <a:tailEnd/>
          </a:ln>
        </p:spPr>
        <p:txBody>
          <a:bodyPr>
            <a:spAutoFit/>
          </a:bodyPr>
          <a:lstStyle/>
          <a:p>
            <a:pPr algn="r" rtl="1"/>
            <a:r>
              <a:rPr lang="ar-EG" sz="2400" b="1" u="sng">
                <a:solidFill>
                  <a:srgbClr val="C00000"/>
                </a:solidFill>
                <a:latin typeface="Lucida Sans Unicode" pitchFamily="34" charset="0"/>
              </a:rPr>
              <a:t>إجراءات الدراسة الميدانية </a:t>
            </a:r>
            <a:r>
              <a:rPr lang="en-US" sz="2400" b="1" u="sng">
                <a:solidFill>
                  <a:srgbClr val="C00000"/>
                </a:solidFill>
                <a:latin typeface="Lucida Sans Unicode" pitchFamily="34" charset="0"/>
              </a:rPr>
              <a:t>Procedure</a:t>
            </a:r>
            <a:r>
              <a:rPr lang="ar-EG" sz="2400" b="1" u="sng">
                <a:solidFill>
                  <a:srgbClr val="C00000"/>
                </a:solidFill>
                <a:latin typeface="Lucida Sans Unicode" pitchFamily="34" charset="0"/>
              </a:rPr>
              <a:t>.</a:t>
            </a:r>
            <a:endParaRPr lang="en-US" sz="2400" b="1" u="sng">
              <a:solidFill>
                <a:srgbClr val="C00000"/>
              </a:solidFill>
              <a:latin typeface="Lucida Sans Unicode" pitchFamily="34" charset="0"/>
            </a:endParaRPr>
          </a:p>
          <a:p>
            <a:pPr algn="r" rtl="1"/>
            <a:r>
              <a:rPr lang="ar-EG" sz="2400" b="1" u="sng">
                <a:solidFill>
                  <a:srgbClr val="C00000"/>
                </a:solidFill>
                <a:latin typeface="Lucida Sans Unicode" pitchFamily="34" charset="0"/>
              </a:rPr>
              <a:t>أولاً عينة الدراسة:</a:t>
            </a:r>
            <a:endParaRPr lang="en-US" sz="2400" b="1" u="sng">
              <a:solidFill>
                <a:srgbClr val="C00000"/>
              </a:solidFill>
              <a:latin typeface="Lucida Sans Unicode" pitchFamily="34" charset="0"/>
            </a:endParaRPr>
          </a:p>
          <a:p>
            <a:pPr algn="r" rtl="1">
              <a:lnSpc>
                <a:spcPct val="150000"/>
              </a:lnSpc>
            </a:pPr>
            <a:r>
              <a:rPr lang="ar-SA" b="1">
                <a:latin typeface="Lucida Sans Unicode" pitchFamily="34" charset="0"/>
              </a:rPr>
              <a:t>تكونت عينة الدراسة من فئتين من الطلاب ، وفئة من أعضاء هيئة التدريس ببعض الجامعات السعودية ، عدد و خصائص هذة الفئات كما يلى:- </a:t>
            </a:r>
            <a:endParaRPr lang="en-US" b="1">
              <a:latin typeface="Lucida Sans Unicode" pitchFamily="34" charset="0"/>
            </a:endParaRPr>
          </a:p>
          <a:p>
            <a:pPr algn="r" rtl="1">
              <a:lnSpc>
                <a:spcPct val="150000"/>
              </a:lnSpc>
            </a:pPr>
            <a:r>
              <a:rPr lang="ar-SA" b="1">
                <a:latin typeface="Lucida Sans Unicode" pitchFamily="34" charset="0"/>
              </a:rPr>
              <a:t>1- الفئة الأولى وقوامها </a:t>
            </a:r>
            <a:r>
              <a:rPr lang="ar-SA" b="1" u="sng">
                <a:solidFill>
                  <a:srgbClr val="0000FF"/>
                </a:solidFill>
                <a:latin typeface="Lucida Sans Unicode" pitchFamily="34" charset="0"/>
              </a:rPr>
              <a:t>(49) </a:t>
            </a:r>
            <a:r>
              <a:rPr lang="ar-SA" b="1">
                <a:latin typeface="Lucida Sans Unicode" pitchFamily="34" charset="0"/>
              </a:rPr>
              <a:t>طالبًا من طلاب الصف الثالث الثانوي بمدارس الملك عبدالعزيز النموذجية بتبوك بالعام الدراسي </a:t>
            </a:r>
            <a:r>
              <a:rPr lang="ar-SA" b="1" u="sng">
                <a:solidFill>
                  <a:srgbClr val="C00000"/>
                </a:solidFill>
                <a:latin typeface="Lucida Sans Unicode" pitchFamily="34" charset="0"/>
              </a:rPr>
              <a:t>(1432/1433هـ) </a:t>
            </a:r>
            <a:r>
              <a:rPr lang="ar-SA" b="1">
                <a:latin typeface="Lucida Sans Unicode" pitchFamily="34" charset="0"/>
              </a:rPr>
              <a:t>- تم أختيارهم من بين </a:t>
            </a:r>
            <a:r>
              <a:rPr lang="ar-SA" b="1" u="sng">
                <a:solidFill>
                  <a:srgbClr val="0000FF"/>
                </a:solidFill>
                <a:latin typeface="Lucida Sans Unicode" pitchFamily="34" charset="0"/>
              </a:rPr>
              <a:t>(121) </a:t>
            </a:r>
            <a:r>
              <a:rPr lang="ar-SA" b="1">
                <a:latin typeface="Lucida Sans Unicode" pitchFamily="34" charset="0"/>
              </a:rPr>
              <a:t>طالبًا بالصف الثالث الثانوي - واللذين لم يحصلوا على الحد الأدنى من مهارات المنهاج المقترح بالدراسة و ذلك على مقياس أتقان مهارات المنهاج العلمى و الذى طبق على  </a:t>
            </a:r>
            <a:r>
              <a:rPr lang="ar-SA" b="1" u="sng">
                <a:solidFill>
                  <a:srgbClr val="0000FF"/>
                </a:solidFill>
                <a:latin typeface="Lucida Sans Unicode" pitchFamily="34" charset="0"/>
              </a:rPr>
              <a:t>(56)</a:t>
            </a:r>
            <a:r>
              <a:rPr lang="ar-SA" b="1">
                <a:solidFill>
                  <a:srgbClr val="0000FF"/>
                </a:solidFill>
                <a:latin typeface="Lucida Sans Unicode" pitchFamily="34" charset="0"/>
              </a:rPr>
              <a:t> </a:t>
            </a:r>
            <a:r>
              <a:rPr lang="ar-SA" b="1">
                <a:latin typeface="Lucida Sans Unicode" pitchFamily="34" charset="0"/>
              </a:rPr>
              <a:t>طالبا . تَم تقسيم العينة إلي مجموعتين مجموعة تجريبية وتتكون من </a:t>
            </a:r>
            <a:r>
              <a:rPr lang="ar-SA" b="1" u="sng">
                <a:solidFill>
                  <a:srgbClr val="FF0000"/>
                </a:solidFill>
                <a:latin typeface="Lucida Sans Unicode" pitchFamily="34" charset="0"/>
              </a:rPr>
              <a:t>(24) </a:t>
            </a:r>
            <a:r>
              <a:rPr lang="ar-SA" b="1">
                <a:latin typeface="Lucida Sans Unicode" pitchFamily="34" charset="0"/>
              </a:rPr>
              <a:t>طالبًا ، ومجموعة ضابطة وعددهم </a:t>
            </a:r>
            <a:r>
              <a:rPr lang="ar-SA" b="1">
                <a:solidFill>
                  <a:srgbClr val="FF0000"/>
                </a:solidFill>
                <a:latin typeface="Lucida Sans Unicode" pitchFamily="34" charset="0"/>
              </a:rPr>
              <a:t>(25) </a:t>
            </a:r>
            <a:r>
              <a:rPr lang="ar-SA" b="1">
                <a:latin typeface="Lucida Sans Unicode" pitchFamily="34" charset="0"/>
              </a:rPr>
              <a:t>طالبًا. تراوح العمر الزمني للطلاب من (17-18) عامًا</a:t>
            </a:r>
            <a:endParaRPr lang="ar-EG" b="1">
              <a:latin typeface="Lucida Sans Unicode" pitchFamily="34" charset="0"/>
            </a:endParaRPr>
          </a:p>
          <a:p>
            <a:pPr algn="r" rtl="1">
              <a:lnSpc>
                <a:spcPct val="150000"/>
              </a:lnSpc>
            </a:pPr>
            <a:r>
              <a:rPr lang="ar-SA" b="1">
                <a:latin typeface="Lucida Sans Unicode" pitchFamily="34" charset="0"/>
              </a:rPr>
              <a:t> و قد تم أختيار العينة وفقاً للمعايير التالية</a:t>
            </a:r>
            <a:r>
              <a:rPr lang="ar-EG" b="1">
                <a:latin typeface="Lucida Sans Unicode" pitchFamily="34" charset="0"/>
              </a:rPr>
              <a:t>:-</a:t>
            </a:r>
            <a:endParaRPr lang="en-US" b="1">
              <a:latin typeface="Lucida Sans Unicode" pitchFamily="34" charset="0"/>
            </a:endParaRPr>
          </a:p>
          <a:p>
            <a:pPr algn="r" rtl="1">
              <a:lnSpc>
                <a:spcPct val="150000"/>
              </a:lnSpc>
              <a:buFont typeface="Wingdings" pitchFamily="2" charset="2"/>
              <a:buChar char="ü"/>
            </a:pPr>
            <a:r>
              <a:rPr lang="ar-SA" b="1">
                <a:latin typeface="Lucida Sans Unicode" pitchFamily="34" charset="0"/>
              </a:rPr>
              <a:t>أن يكون الطالب في الصف الثالث الثانوي بالمدارس.</a:t>
            </a:r>
            <a:endParaRPr lang="en-US" b="1">
              <a:latin typeface="Lucida Sans Unicode" pitchFamily="34" charset="0"/>
            </a:endParaRPr>
          </a:p>
          <a:p>
            <a:pPr algn="r" rtl="1">
              <a:lnSpc>
                <a:spcPct val="150000"/>
              </a:lnSpc>
              <a:buFont typeface="Wingdings" pitchFamily="2" charset="2"/>
              <a:buChar char="ü"/>
            </a:pPr>
            <a:r>
              <a:rPr lang="ar-SA" b="1">
                <a:latin typeface="Lucida Sans Unicode" pitchFamily="34" charset="0"/>
              </a:rPr>
              <a:t>أن يكون الطالب متفوقًا دراسيًا و أن لا يقل المعدل التحصيلي له في العام الماضي عن </a:t>
            </a:r>
            <a:r>
              <a:rPr lang="ar-SA" b="1" u="sng">
                <a:solidFill>
                  <a:srgbClr val="C00000"/>
                </a:solidFill>
                <a:latin typeface="Lucida Sans Unicode" pitchFamily="34" charset="0"/>
              </a:rPr>
              <a:t>95%.</a:t>
            </a:r>
            <a:endParaRPr lang="en-US" b="1" u="sng">
              <a:solidFill>
                <a:srgbClr val="C00000"/>
              </a:solidFill>
              <a:latin typeface="Lucida Sans Unicode" pitchFamily="34" charset="0"/>
            </a:endParaRPr>
          </a:p>
          <a:p>
            <a:pPr algn="r" rtl="1">
              <a:lnSpc>
                <a:spcPct val="150000"/>
              </a:lnSpc>
              <a:buFont typeface="Wingdings" pitchFamily="2" charset="2"/>
              <a:buChar char="ü"/>
            </a:pPr>
            <a:r>
              <a:rPr lang="ar-SA" b="1">
                <a:latin typeface="Lucida Sans Unicode" pitchFamily="34" charset="0"/>
              </a:rPr>
              <a:t>أن يكون الطالب لديه قدرة مميزة في الإقبال علي عملية التعلم و أكتساب مهارات المنهاج الجديدة ، وتم ذلك من خلال ترشيحات المعلمين للطلاب ، واستطلاع أراء الطلاب كذلك.</a:t>
            </a:r>
            <a:endParaRPr lang="en-US" b="1">
              <a:latin typeface="Lucida Sans Unicode" pitchFamily="34" charset="0"/>
            </a:endParaRPr>
          </a:p>
          <a:p>
            <a:pPr algn="r" rtl="1">
              <a:lnSpc>
                <a:spcPct val="150000"/>
              </a:lnSpc>
              <a:buFont typeface="Wingdings" pitchFamily="2" charset="2"/>
              <a:buChar char="ü"/>
            </a:pPr>
            <a:r>
              <a:rPr lang="ar-SA" b="1">
                <a:latin typeface="Lucida Sans Unicode" pitchFamily="34" charset="0"/>
              </a:rPr>
              <a:t>أن يكون الطالب لديه قابلية مميزة لقراءة تعليمات الاختبارات والمقاييس التي ستٌقدم له وفهمها وتنفيذها بدقة.</a:t>
            </a:r>
            <a:endParaRPr lang="en-US" b="1">
              <a:latin typeface="Lucida Sans Unicode" pitchFamily="34" charset="0"/>
            </a:endParaRPr>
          </a:p>
          <a:p>
            <a:pPr algn="r" rtl="1"/>
            <a:endParaRPr lang="ar-SA">
              <a:latin typeface="Lucida Sans Unicode" pitchFamily="34" charset="0"/>
            </a:endParaRPr>
          </a:p>
        </p:txBody>
      </p:sp>
    </p:spTree>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500"/>
                                        <p:tgtEl>
                                          <p:spTgt spid="2">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diamond(in)">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box(in)">
                                      <p:cBhvr>
                                        <p:cTn id="15" dur="500"/>
                                        <p:tgtEl>
                                          <p:spTgt spid="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3" presetClass="entr" presetSubtype="16" fill="hold"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plus(in)">
                                      <p:cBhvr>
                                        <p:cTn id="20" dur="500"/>
                                        <p:tgtEl>
                                          <p:spTgt spid="2">
                                            <p:txEl>
                                              <p:pRg st="3" end="3"/>
                                            </p:txEl>
                                          </p:spTgt>
                                        </p:tgtEl>
                                      </p:cBhvr>
                                    </p:animEffect>
                                  </p:childTnLst>
                                </p:cTn>
                              </p:par>
                              <p:par>
                                <p:cTn id="21" presetID="13" presetClass="entr" presetSubtype="16"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plus(in)">
                                      <p:cBhvr>
                                        <p:cTn id="23" dur="500"/>
                                        <p:tgtEl>
                                          <p:spTgt spid="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 calcmode="lin" valueType="num">
                                      <p:cBhvr additive="base">
                                        <p:cTn id="28"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 calcmode="lin" valueType="num">
                                      <p:cBhvr additive="base">
                                        <p:cTn id="34" dur="50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nodeType="clickEffect">
                                  <p:stCondLst>
                                    <p:cond delay="0"/>
                                  </p:stCondLst>
                                  <p:childTnLst>
                                    <p:set>
                                      <p:cBhvr>
                                        <p:cTn id="39" dur="1" fill="hold">
                                          <p:stCondLst>
                                            <p:cond delay="0"/>
                                          </p:stCondLst>
                                        </p:cTn>
                                        <p:tgtEl>
                                          <p:spTgt spid="2">
                                            <p:txEl>
                                              <p:pRg st="7" end="7"/>
                                            </p:txEl>
                                          </p:spTgt>
                                        </p:tgtEl>
                                        <p:attrNameLst>
                                          <p:attrName>style.visibility</p:attrName>
                                        </p:attrNameLst>
                                      </p:cBhvr>
                                      <p:to>
                                        <p:strVal val="visible"/>
                                      </p:to>
                                    </p:set>
                                    <p:anim calcmode="lin" valueType="num">
                                      <p:cBhvr additive="base">
                                        <p:cTn id="40" dur="500" fill="hold"/>
                                        <p:tgtEl>
                                          <p:spTgt spid="2">
                                            <p:txEl>
                                              <p:pRg st="7" end="7"/>
                                            </p:txEl>
                                          </p:spTgt>
                                        </p:tgtEl>
                                        <p:attrNameLst>
                                          <p:attrName>ppt_x</p:attrName>
                                        </p:attrNameLst>
                                      </p:cBhvr>
                                      <p:tavLst>
                                        <p:tav tm="0">
                                          <p:val>
                                            <p:strVal val="1+#ppt_w/2"/>
                                          </p:val>
                                        </p:tav>
                                        <p:tav tm="100000">
                                          <p:val>
                                            <p:strVal val="#ppt_x"/>
                                          </p:val>
                                        </p:tav>
                                      </p:tavLst>
                                    </p:anim>
                                    <p:anim calcmode="lin" valueType="num">
                                      <p:cBhvr additive="base">
                                        <p:cTn id="41" dur="50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1" fill="hold" nodeType="clickEffect">
                                  <p:stCondLst>
                                    <p:cond delay="0"/>
                                  </p:stCondLst>
                                  <p:childTnLst>
                                    <p:set>
                                      <p:cBhvr>
                                        <p:cTn id="45" dur="1" fill="hold">
                                          <p:stCondLst>
                                            <p:cond delay="0"/>
                                          </p:stCondLst>
                                        </p:cTn>
                                        <p:tgtEl>
                                          <p:spTgt spid="2">
                                            <p:txEl>
                                              <p:pRg st="8" end="8"/>
                                            </p:txEl>
                                          </p:spTgt>
                                        </p:tgtEl>
                                        <p:attrNameLst>
                                          <p:attrName>style.visibility</p:attrName>
                                        </p:attrNameLst>
                                      </p:cBhvr>
                                      <p:to>
                                        <p:strVal val="visible"/>
                                      </p:to>
                                    </p:set>
                                    <p:anim calcmode="lin" valueType="num">
                                      <p:cBhvr additive="base">
                                        <p:cTn id="46"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2">
                                            <p:txEl>
                                              <p:pRg st="8" end="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0"/>
            <a:ext cx="9144000" cy="2986088"/>
          </a:xfrm>
          <a:prstGeom prst="rect">
            <a:avLst/>
          </a:prstGeom>
          <a:noFill/>
          <a:ln w="9525">
            <a:noFill/>
            <a:miter lim="800000"/>
            <a:headEnd/>
            <a:tailEnd/>
          </a:ln>
        </p:spPr>
        <p:txBody>
          <a:bodyPr>
            <a:spAutoFit/>
          </a:bodyPr>
          <a:lstStyle/>
          <a:p>
            <a:pPr algn="r" rtl="1"/>
            <a:endParaRPr lang="ar-SA" sz="2800" b="1">
              <a:latin typeface="Lucida Sans Unicode" pitchFamily="34" charset="0"/>
            </a:endParaRPr>
          </a:p>
          <a:p>
            <a:pPr algn="just" rtl="1">
              <a:lnSpc>
                <a:spcPct val="150000"/>
              </a:lnSpc>
            </a:pPr>
            <a:r>
              <a:rPr lang="ar-SA" sz="2000">
                <a:latin typeface="Lucida Sans Unicode" pitchFamily="34" charset="0"/>
              </a:rPr>
              <a:t>للتحقق من تجانس المجموعتين الضابطة و التجريبية من حيث العمر الزمني ومتغيرات التطبيق الأخرى قبل تطبيق المنهاج علي المجموعة التجريبية قام الباحثان بحساب دلالات هذه الفروق كما هو موضح في الجدولين التاليين.</a:t>
            </a:r>
          </a:p>
          <a:p>
            <a:pPr algn="r" rtl="1"/>
            <a:endParaRPr lang="en-US" sz="1200" b="1">
              <a:latin typeface="Lucida Sans Unicode" pitchFamily="34" charset="0"/>
            </a:endParaRPr>
          </a:p>
          <a:p>
            <a:pPr algn="r" rtl="1"/>
            <a:r>
              <a:rPr lang="ar-SA" sz="2000" b="1">
                <a:solidFill>
                  <a:srgbClr val="C00000"/>
                </a:solidFill>
                <a:latin typeface="Lucida Sans Unicode" pitchFamily="34" charset="0"/>
              </a:rPr>
              <a:t>جدول (1): أعداد و دلالات الفروق بين المتوسطات الحسابية (م) ، والانحرافات المعيارية (ع) لأعمار طلاب المجموعتين الضابطة و التجريبية في القياس القبلي</a:t>
            </a:r>
            <a:r>
              <a:rPr lang="ar-SA" sz="2000">
                <a:solidFill>
                  <a:srgbClr val="C00000"/>
                </a:solidFill>
                <a:latin typeface="Lucida Sans Unicode" pitchFamily="34" charset="0"/>
              </a:rPr>
              <a:t>.</a:t>
            </a:r>
          </a:p>
          <a:p>
            <a:pPr algn="r" rtl="1"/>
            <a:endParaRPr lang="ar-SA">
              <a:latin typeface="Lucida Sans Unicode" pitchFamily="34" charset="0"/>
            </a:endParaRPr>
          </a:p>
        </p:txBody>
      </p:sp>
      <p:graphicFrame>
        <p:nvGraphicFramePr>
          <p:cNvPr id="3" name="جدول 2"/>
          <p:cNvGraphicFramePr>
            <a:graphicFrameLocks noGrp="1"/>
          </p:cNvGraphicFramePr>
          <p:nvPr/>
        </p:nvGraphicFramePr>
        <p:xfrm>
          <a:off x="571500" y="3000375"/>
          <a:ext cx="8286750" cy="1995488"/>
        </p:xfrm>
        <a:graphic>
          <a:graphicData uri="http://schemas.openxmlformats.org/drawingml/2006/table">
            <a:tbl>
              <a:tblPr rtl="1"/>
              <a:tblGrid>
                <a:gridCol w="1150937"/>
                <a:gridCol w="1241425"/>
                <a:gridCol w="1792288"/>
                <a:gridCol w="1792287"/>
                <a:gridCol w="928688"/>
                <a:gridCol w="1381125"/>
              </a:tblGrid>
              <a:tr h="833438">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rPr>
                        <a:t>المجموعة</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rPr>
                        <a:t>عدد الطلاب</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rPr>
                        <a:t>المتوسط الحسابي لأعمار الطلاب</a:t>
                      </a:r>
                      <a:r>
                        <a:rPr kumimoji="0" lang="ar-EG" sz="16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rPr>
                        <a:t> (عام)</a:t>
                      </a:r>
                      <a:endParaRPr kumimoji="0" lang="en-US" sz="1200" b="1"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rPr>
                        <a:t>الانحراف المعياري</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rPr>
                        <a:t>قيمة (ت)</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rPr>
                        <a:t>مستوى الدلالة</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1025">
                <a:tc>
                  <a:txBody>
                    <a:bodyPr/>
                    <a:lstStyle/>
                    <a:p>
                      <a:pPr marL="0" marR="0" lvl="0" indent="0" algn="just"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rPr>
                        <a:t>الضابطة</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rgbClr val="000000"/>
                          </a:solidFill>
                          <a:effectLst/>
                          <a:latin typeface="Times New Roman" pitchFamily="18" charset="0"/>
                          <a:ea typeface="Times New Roman" pitchFamily="18" charset="0"/>
                          <a:cs typeface="Simplified Arabic" pitchFamily="18" charset="-78"/>
                        </a:rPr>
                        <a:t>25 طالب</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rgbClr val="FF0000"/>
                          </a:solidFill>
                          <a:effectLst/>
                          <a:latin typeface="Times New Roman" pitchFamily="18" charset="0"/>
                          <a:ea typeface="Times New Roman" pitchFamily="18" charset="0"/>
                          <a:cs typeface="Simplified Arabic" pitchFamily="18" charset="-78"/>
                        </a:rPr>
                        <a:t>17,52 </a:t>
                      </a:r>
                      <a:r>
                        <a:rPr kumimoji="0" lang="ar-EG" sz="1600" b="1" i="0" u="none" strike="noStrike" cap="none" normalizeH="0" baseline="0" smtClean="0">
                          <a:ln>
                            <a:noFill/>
                          </a:ln>
                          <a:solidFill>
                            <a:srgbClr val="FF0000"/>
                          </a:solidFill>
                          <a:effectLst/>
                          <a:latin typeface="Times New Roman" pitchFamily="18" charset="0"/>
                          <a:ea typeface="Times New Roman" pitchFamily="18" charset="0"/>
                          <a:cs typeface="Simplified Arabic" pitchFamily="18" charset="-78"/>
                        </a:rPr>
                        <a:t>عام</a:t>
                      </a:r>
                      <a:endParaRPr kumimoji="0" lang="en-US" sz="1200" b="1" i="0" u="none" strike="noStrike" cap="none" normalizeH="0" baseline="0" smtClean="0">
                        <a:ln>
                          <a:noFill/>
                        </a:ln>
                        <a:solidFill>
                          <a:srgbClr val="FF0000"/>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15000"/>
                        </a:lnSpc>
                        <a:spcBef>
                          <a:spcPct val="0"/>
                        </a:spcBef>
                        <a:spcAft>
                          <a:spcPct val="0"/>
                        </a:spcAft>
                        <a:buClrTx/>
                        <a:buSzTx/>
                        <a:buFontTx/>
                        <a:buNone/>
                        <a:tabLst/>
                      </a:pPr>
                      <a:endParaRPr kumimoji="0" lang="ar-EG" sz="1600" b="1" i="0" u="none" strike="noStrike" cap="none" normalizeH="0" baseline="0" smtClean="0">
                        <a:ln>
                          <a:noFill/>
                        </a:ln>
                        <a:solidFill>
                          <a:srgbClr val="000000"/>
                        </a:solidFill>
                        <a:effectLst/>
                        <a:latin typeface="Times New Roman" pitchFamily="18" charset="0"/>
                        <a:ea typeface="Times New Roman" pitchFamily="18" charset="0"/>
                        <a:cs typeface="Simplified Arabic" pitchFamily="18" charset="-78"/>
                      </a:endParaRPr>
                    </a:p>
                    <a:p>
                      <a:pPr marL="0" marR="0" lvl="0" indent="0" algn="ctr" defTabSz="914400" rtl="1" eaLnBrk="1" fontAlgn="base" latinLnBrk="0" hangingPunct="1">
                        <a:lnSpc>
                          <a:spcPct val="115000"/>
                        </a:lnSpc>
                        <a:spcBef>
                          <a:spcPct val="0"/>
                        </a:spcBef>
                        <a:spcAft>
                          <a:spcPct val="0"/>
                        </a:spcAft>
                        <a:buClrTx/>
                        <a:buSzTx/>
                        <a:buFontTx/>
                        <a:buNone/>
                        <a:tabLst/>
                      </a:pPr>
                      <a:endParaRPr kumimoji="0" lang="ar-EG" sz="700" b="1" i="0" u="none" strike="noStrike" cap="none" normalizeH="0" baseline="0" smtClean="0">
                        <a:ln>
                          <a:noFill/>
                        </a:ln>
                        <a:solidFill>
                          <a:srgbClr val="000000"/>
                        </a:solidFill>
                        <a:effectLst/>
                        <a:latin typeface="Times New Roman" pitchFamily="18" charset="0"/>
                        <a:ea typeface="Times New Roman" pitchFamily="18" charset="0"/>
                        <a:cs typeface="Simplified Arabic" pitchFamily="18" charset="-78"/>
                      </a:endParaRPr>
                    </a:p>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rgbClr val="000000"/>
                          </a:solidFill>
                          <a:effectLst/>
                          <a:latin typeface="Times New Roman" pitchFamily="18" charset="0"/>
                          <a:ea typeface="Times New Roman" pitchFamily="18" charset="0"/>
                          <a:cs typeface="Simplified Arabic" pitchFamily="18" charset="-78"/>
                        </a:rPr>
                        <a:t>0,5099</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15000"/>
                        </a:lnSpc>
                        <a:spcBef>
                          <a:spcPct val="0"/>
                        </a:spcBef>
                        <a:spcAft>
                          <a:spcPct val="0"/>
                        </a:spcAft>
                        <a:buClrTx/>
                        <a:buSzTx/>
                        <a:buFontTx/>
                        <a:buNone/>
                        <a:tabLst/>
                      </a:pPr>
                      <a:endParaRPr kumimoji="0" lang="ar-EG" sz="1200" b="1"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ctr" defTabSz="914400" rtl="1" eaLnBrk="1" fontAlgn="base" latinLnBrk="0" hangingPunct="1">
                        <a:lnSpc>
                          <a:spcPct val="115000"/>
                        </a:lnSpc>
                        <a:spcBef>
                          <a:spcPct val="0"/>
                        </a:spcBef>
                        <a:spcAft>
                          <a:spcPct val="0"/>
                        </a:spcAft>
                        <a:buClrTx/>
                        <a:buSzTx/>
                        <a:buFontTx/>
                        <a:buNone/>
                        <a:tabLst/>
                      </a:pPr>
                      <a:endParaRPr kumimoji="0" lang="ar-EG" sz="1200" b="1"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ctr" defTabSz="914400" rtl="1" eaLnBrk="1" fontAlgn="base" latinLnBrk="0" hangingPunct="1">
                        <a:lnSpc>
                          <a:spcPct val="115000"/>
                        </a:lnSpc>
                        <a:spcBef>
                          <a:spcPct val="0"/>
                        </a:spcBef>
                        <a:spcAft>
                          <a:spcPct val="0"/>
                        </a:spcAft>
                        <a:buClrTx/>
                        <a:buSzTx/>
                        <a:buFontTx/>
                        <a:buNone/>
                        <a:tabLst/>
                      </a:pPr>
                      <a:r>
                        <a:rPr kumimoji="0" lang="ar-SA" sz="1200" b="1" i="0" u="none" strike="noStrike" cap="none" normalizeH="0" baseline="0" smtClean="0">
                          <a:ln>
                            <a:noFill/>
                          </a:ln>
                          <a:solidFill>
                            <a:srgbClr val="000000"/>
                          </a:solidFill>
                          <a:effectLst/>
                          <a:latin typeface="Times New Roman" pitchFamily="18" charset="0"/>
                          <a:ea typeface="Times New Roman" pitchFamily="18" charset="0"/>
                          <a:cs typeface="Simplified Arabic" pitchFamily="18" charset="-78"/>
                        </a:rPr>
                        <a:t>0</a:t>
                      </a:r>
                      <a:r>
                        <a:rPr kumimoji="0" lang="ar-SA" sz="1600" b="1" i="0" u="none" strike="noStrike" cap="none" normalizeH="0" baseline="0" smtClean="0">
                          <a:ln>
                            <a:noFill/>
                          </a:ln>
                          <a:solidFill>
                            <a:srgbClr val="000000"/>
                          </a:solidFill>
                          <a:effectLst/>
                          <a:latin typeface="Times New Roman" pitchFamily="18" charset="0"/>
                          <a:ea typeface="Times New Roman" pitchFamily="18" charset="0"/>
                          <a:cs typeface="Simplified Arabic" pitchFamily="18" charset="-78"/>
                        </a:rPr>
                        <a:t>,11</a:t>
                      </a:r>
                      <a:endParaRPr kumimoji="0" lang="ar-EG" sz="1600" b="1" i="0" u="none" strike="noStrike" cap="none" normalizeH="0" baseline="0" smtClean="0">
                        <a:ln>
                          <a:noFill/>
                        </a:ln>
                        <a:solidFill>
                          <a:srgbClr val="000000"/>
                        </a:solidFill>
                        <a:effectLst/>
                        <a:latin typeface="Times New Roman" pitchFamily="18" charset="0"/>
                        <a:ea typeface="Times New Roman" pitchFamily="18" charset="0"/>
                        <a:cs typeface="Simplified Arabic" pitchFamily="18" charset="-78"/>
                      </a:endParaRPr>
                    </a:p>
                    <a:p>
                      <a:pPr marL="0" marR="0" lvl="0" indent="0" algn="ctr" defTabSz="914400" rtl="1" eaLnBrk="1" fontAlgn="base" latinLnBrk="0" hangingPunct="1">
                        <a:lnSpc>
                          <a:spcPct val="115000"/>
                        </a:lnSpc>
                        <a:spcBef>
                          <a:spcPct val="0"/>
                        </a:spcBef>
                        <a:spcAft>
                          <a:spcPct val="0"/>
                        </a:spcAft>
                        <a:buClrTx/>
                        <a:buSzTx/>
                        <a:buFontTx/>
                        <a:buNone/>
                        <a:tabLst/>
                      </a:pPr>
                      <a:endParaRPr kumimoji="0" lang="en-US" sz="1200" b="1"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1" eaLnBrk="1" fontAlgn="base" latinLnBrk="0" hangingPunct="1">
                        <a:lnSpc>
                          <a:spcPct val="115000"/>
                        </a:lnSpc>
                        <a:spcBef>
                          <a:spcPct val="0"/>
                        </a:spcBef>
                        <a:spcAft>
                          <a:spcPct val="0"/>
                        </a:spcAft>
                        <a:buClrTx/>
                        <a:buSzTx/>
                        <a:buFontTx/>
                        <a:buNone/>
                        <a:tabLst/>
                      </a:pPr>
                      <a:endParaRPr kumimoji="0" lang="ar-EG" sz="1600" b="1" i="0" u="none" strike="noStrike" cap="none" normalizeH="0" baseline="0" smtClean="0">
                        <a:ln>
                          <a:noFill/>
                        </a:ln>
                        <a:solidFill>
                          <a:srgbClr val="000000"/>
                        </a:solidFill>
                        <a:effectLst/>
                        <a:latin typeface="Times New Roman" pitchFamily="18" charset="0"/>
                        <a:ea typeface="Times New Roman" pitchFamily="18" charset="0"/>
                        <a:cs typeface="Simplified Arabic" pitchFamily="18" charset="-78"/>
                      </a:endParaRPr>
                    </a:p>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rgbClr val="FF0000"/>
                          </a:solidFill>
                          <a:effectLst/>
                          <a:latin typeface="Times New Roman" pitchFamily="18" charset="0"/>
                          <a:ea typeface="Times New Roman" pitchFamily="18" charset="0"/>
                          <a:cs typeface="Simplified Arabic" pitchFamily="18" charset="-78"/>
                        </a:rPr>
                        <a:t>غير دالة</a:t>
                      </a:r>
                      <a:endParaRPr kumimoji="0" lang="en-US" sz="1200" b="1" i="0" u="none" strike="noStrike" cap="none" normalizeH="0" baseline="0" smtClean="0">
                        <a:ln>
                          <a:noFill/>
                        </a:ln>
                        <a:solidFill>
                          <a:srgbClr val="FF0000"/>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1025">
                <a:tc>
                  <a:txBody>
                    <a:bodyPr/>
                    <a:lstStyle/>
                    <a:p>
                      <a:pPr marL="0" marR="0" lvl="0" indent="0" algn="just"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rPr>
                        <a:t>التجريبية</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rgbClr val="000000"/>
                          </a:solidFill>
                          <a:effectLst/>
                          <a:latin typeface="Times New Roman" pitchFamily="18" charset="0"/>
                          <a:ea typeface="Times New Roman" pitchFamily="18" charset="0"/>
                          <a:cs typeface="Simplified Arabic" pitchFamily="18" charset="-78"/>
                        </a:rPr>
                        <a:t>24 طالب</a:t>
                      </a:r>
                      <a:endParaRPr kumimoji="0" lang="en-US" sz="1200" b="1" i="0" u="none" strike="noStrike" cap="none" normalizeH="0" baseline="0" smtClean="0">
                        <a:ln>
                          <a:noFill/>
                        </a:ln>
                        <a:solidFill>
                          <a:schemeClr val="tx1"/>
                        </a:solidFill>
                        <a:effectLst/>
                        <a:latin typeface="Calibri" pitchFamily="34" charset="0"/>
                        <a:ea typeface="Times New Roman" pitchFamily="18" charset="0"/>
                        <a:cs typeface="Simplified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r>
                        <a:rPr kumimoji="0" lang="ar-SA" sz="1600" b="1" i="0" u="none" strike="noStrike" cap="none" normalizeH="0" baseline="0" smtClean="0">
                          <a:ln>
                            <a:noFill/>
                          </a:ln>
                          <a:solidFill>
                            <a:srgbClr val="FF0000"/>
                          </a:solidFill>
                          <a:effectLst/>
                          <a:latin typeface="Times New Roman" pitchFamily="18" charset="0"/>
                          <a:ea typeface="Times New Roman" pitchFamily="18" charset="0"/>
                          <a:cs typeface="Simplified Arabic" pitchFamily="18" charset="-78"/>
                        </a:rPr>
                        <a:t>17,34 </a:t>
                      </a:r>
                      <a:r>
                        <a:rPr kumimoji="0" lang="ar-EG" sz="1600" b="1" i="0" u="none" strike="noStrike" cap="none" normalizeH="0" baseline="0" smtClean="0">
                          <a:ln>
                            <a:noFill/>
                          </a:ln>
                          <a:solidFill>
                            <a:srgbClr val="FF0000"/>
                          </a:solidFill>
                          <a:effectLst/>
                          <a:latin typeface="Times New Roman" pitchFamily="18" charset="0"/>
                          <a:ea typeface="Times New Roman" pitchFamily="18" charset="0"/>
                          <a:cs typeface="Simplified Arabic" pitchFamily="18" charset="-78"/>
                        </a:rPr>
                        <a:t>عام</a:t>
                      </a:r>
                      <a:endParaRPr kumimoji="0" lang="en-US" sz="1200" b="1" i="0" u="none" strike="noStrike" cap="none" normalizeH="0" baseline="0" smtClean="0">
                        <a:ln>
                          <a:noFill/>
                        </a:ln>
                        <a:solidFill>
                          <a:srgbClr val="FF0000"/>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rtl="1"/>
                      <a:endParaRPr lang="ar-SY"/>
                    </a:p>
                  </a:txBody>
                  <a:tcPr/>
                </a:tc>
                <a:tc vMerge="1">
                  <a:txBody>
                    <a:bodyPr/>
                    <a:lstStyle/>
                    <a:p>
                      <a:pPr rtl="1"/>
                      <a:endParaRPr lang="ar-SY"/>
                    </a:p>
                  </a:txBody>
                  <a:tcPr/>
                </a:tc>
                <a:tc vMerge="1">
                  <a:txBody>
                    <a:bodyPr/>
                    <a:lstStyle/>
                    <a:p>
                      <a:pPr rtl="1"/>
                      <a:endParaRPr lang="ar-SY"/>
                    </a:p>
                  </a:txBody>
                  <a:tcPr/>
                </a:tc>
              </a:tr>
            </a:tbl>
          </a:graphicData>
        </a:graphic>
      </p:graphicFrame>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circle(in)">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 calcmode="lin" valueType="num">
                                      <p:cBhvr additive="base">
                                        <p:cTn id="12"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heel(4)">
                                      <p:cBhvr>
                                        <p:cTn id="18"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500063"/>
            <a:ext cx="9144000" cy="2400300"/>
          </a:xfrm>
          <a:prstGeom prst="rect">
            <a:avLst/>
          </a:prstGeom>
          <a:noFill/>
          <a:ln w="9525">
            <a:noFill/>
            <a:miter lim="800000"/>
            <a:headEnd/>
            <a:tailEnd/>
          </a:ln>
        </p:spPr>
        <p:txBody>
          <a:bodyPr>
            <a:spAutoFit/>
          </a:bodyPr>
          <a:lstStyle/>
          <a:p>
            <a:pPr algn="just" rtl="1">
              <a:lnSpc>
                <a:spcPct val="150000"/>
              </a:lnSpc>
            </a:pPr>
            <a:r>
              <a:rPr lang="ar-SA" b="1">
                <a:latin typeface="Lucida Sans Unicode" pitchFamily="34" charset="0"/>
              </a:rPr>
              <a:t>جدول (2): دلالات الفروق بين المتوسطات الحسابية (م) ، والانحرافات المعيارية (ع) ، ومعاملات الالتواء (و) لدرجات طلاب المجموعتين الضابطة والتجريبية </a:t>
            </a:r>
            <a:r>
              <a:rPr lang="ar-SA" b="1" u="sng">
                <a:solidFill>
                  <a:srgbClr val="C00000"/>
                </a:solidFill>
                <a:latin typeface="Lucida Sans Unicode" pitchFamily="34" charset="0"/>
              </a:rPr>
              <a:t>في القياس القبلي </a:t>
            </a:r>
            <a:r>
              <a:rPr lang="ar-SA" b="1">
                <a:latin typeface="Lucida Sans Unicode" pitchFamily="34" charset="0"/>
              </a:rPr>
              <a:t>علي مقياس إتقان مهارات </a:t>
            </a:r>
            <a:r>
              <a:rPr lang="ar-EG" b="1">
                <a:latin typeface="Lucida Sans Unicode" pitchFamily="34" charset="0"/>
              </a:rPr>
              <a:t>أ</a:t>
            </a:r>
            <a:r>
              <a:rPr lang="ar-SA" b="1">
                <a:latin typeface="Lucida Sans Unicode" pitchFamily="34" charset="0"/>
              </a:rPr>
              <a:t>فرع </a:t>
            </a:r>
            <a:r>
              <a:rPr lang="ar-EG" b="1">
                <a:latin typeface="Lucida Sans Unicode" pitchFamily="34" charset="0"/>
              </a:rPr>
              <a:t>(أبعاد) </a:t>
            </a:r>
            <a:r>
              <a:rPr lang="ar-SA" b="1">
                <a:latin typeface="Lucida Sans Unicode" pitchFamily="34" charset="0"/>
              </a:rPr>
              <a:t>المنهاج العلمي المقترح في الدراسة.</a:t>
            </a:r>
            <a:endParaRPr lang="ar-EG" b="1">
              <a:latin typeface="Lucida Sans Unicode" pitchFamily="34" charset="0"/>
            </a:endParaRPr>
          </a:p>
          <a:p>
            <a:pPr algn="just" rtl="1">
              <a:lnSpc>
                <a:spcPct val="150000"/>
              </a:lnSpc>
            </a:pPr>
            <a:endParaRPr lang="ar-SA" b="1">
              <a:solidFill>
                <a:srgbClr val="C00000"/>
              </a:solidFill>
              <a:latin typeface="Lucida Sans Unicode" pitchFamily="34" charset="0"/>
            </a:endParaRPr>
          </a:p>
          <a:p>
            <a:pPr algn="r" rtl="1"/>
            <a:endParaRPr lang="en-US" sz="2400" b="1">
              <a:solidFill>
                <a:srgbClr val="C00000"/>
              </a:solidFill>
              <a:latin typeface="Lucida Sans Unicode" pitchFamily="34" charset="0"/>
            </a:endParaRPr>
          </a:p>
          <a:p>
            <a:pPr algn="r" rtl="1"/>
            <a:endParaRPr lang="ar-SA">
              <a:latin typeface="Lucida Sans Unicode" pitchFamily="34" charset="0"/>
            </a:endParaRPr>
          </a:p>
        </p:txBody>
      </p:sp>
      <p:graphicFrame>
        <p:nvGraphicFramePr>
          <p:cNvPr id="3" name="جدول 2"/>
          <p:cNvGraphicFramePr>
            <a:graphicFrameLocks noGrp="1"/>
          </p:cNvGraphicFramePr>
          <p:nvPr/>
        </p:nvGraphicFramePr>
        <p:xfrm>
          <a:off x="214313" y="1928813"/>
          <a:ext cx="8572500" cy="3714750"/>
        </p:xfrm>
        <a:graphic>
          <a:graphicData uri="http://schemas.openxmlformats.org/drawingml/2006/table">
            <a:tbl>
              <a:tblPr rtl="1"/>
              <a:tblGrid>
                <a:gridCol w="2575420"/>
                <a:gridCol w="605288"/>
                <a:gridCol w="766076"/>
                <a:gridCol w="658939"/>
                <a:gridCol w="896059"/>
                <a:gridCol w="767919"/>
                <a:gridCol w="767919"/>
                <a:gridCol w="638881"/>
                <a:gridCol w="896059"/>
              </a:tblGrid>
              <a:tr h="270856">
                <a:tc rowSpan="2">
                  <a:txBody>
                    <a:bodyPr/>
                    <a:lstStyle/>
                    <a:p>
                      <a:pPr algn="ctr" rtl="1">
                        <a:lnSpc>
                          <a:spcPct val="115000"/>
                        </a:lnSpc>
                        <a:spcAft>
                          <a:spcPts val="1000"/>
                        </a:spcAft>
                      </a:pPr>
                      <a:r>
                        <a:rPr lang="ar-SA" sz="1200" b="1" dirty="0">
                          <a:solidFill>
                            <a:schemeClr val="tx1"/>
                          </a:solidFill>
                          <a:latin typeface="Calibri"/>
                          <a:ea typeface="Times New Roman"/>
                          <a:cs typeface="Simplified Arabic"/>
                        </a:rPr>
                        <a:t>المقياس</a:t>
                      </a:r>
                      <a:endParaRPr lang="en-US" sz="1200" dirty="0">
                        <a:solidFill>
                          <a:schemeClr val="tx1"/>
                        </a:solidFill>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rtl="1">
                        <a:lnSpc>
                          <a:spcPct val="115000"/>
                        </a:lnSpc>
                        <a:spcAft>
                          <a:spcPts val="1000"/>
                        </a:spcAft>
                      </a:pPr>
                      <a:r>
                        <a:rPr lang="ar-SA" sz="1200" b="1" dirty="0">
                          <a:solidFill>
                            <a:schemeClr val="tx1"/>
                          </a:solidFill>
                          <a:latin typeface="Calibri"/>
                          <a:ea typeface="Times New Roman"/>
                          <a:cs typeface="Simplified Arabic"/>
                        </a:rPr>
                        <a:t>المجموعة الضابطة</a:t>
                      </a:r>
                      <a:endParaRPr lang="en-US" sz="1200" dirty="0">
                        <a:solidFill>
                          <a:schemeClr val="tx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gridSpan="3">
                  <a:txBody>
                    <a:bodyPr/>
                    <a:lstStyle/>
                    <a:p>
                      <a:pPr algn="ctr" rtl="1">
                        <a:lnSpc>
                          <a:spcPct val="115000"/>
                        </a:lnSpc>
                        <a:spcAft>
                          <a:spcPts val="1000"/>
                        </a:spcAft>
                      </a:pPr>
                      <a:r>
                        <a:rPr lang="ar-SA" sz="1200" b="1" dirty="0">
                          <a:solidFill>
                            <a:schemeClr val="tx1"/>
                          </a:solidFill>
                          <a:latin typeface="Calibri"/>
                          <a:ea typeface="Times New Roman"/>
                          <a:cs typeface="Simplified Arabic"/>
                        </a:rPr>
                        <a:t>المجموعة التجريبية</a:t>
                      </a:r>
                      <a:endParaRPr lang="en-US" sz="1200" dirty="0">
                        <a:solidFill>
                          <a:schemeClr val="tx1"/>
                        </a:solidFill>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rowSpan="2">
                  <a:txBody>
                    <a:bodyPr/>
                    <a:lstStyle/>
                    <a:p>
                      <a:pPr algn="ctr" rtl="1">
                        <a:lnSpc>
                          <a:spcPct val="115000"/>
                        </a:lnSpc>
                        <a:spcAft>
                          <a:spcPts val="1000"/>
                        </a:spcAft>
                      </a:pPr>
                      <a:r>
                        <a:rPr lang="ar-SA" sz="1200" b="1" dirty="0">
                          <a:solidFill>
                            <a:schemeClr val="tx1"/>
                          </a:solidFill>
                          <a:latin typeface="Calibri"/>
                          <a:ea typeface="Times New Roman"/>
                          <a:cs typeface="Simplified Arabic"/>
                        </a:rPr>
                        <a:t>قيمة (ت)</a:t>
                      </a:r>
                      <a:endParaRPr lang="en-US" sz="1200" dirty="0">
                        <a:solidFill>
                          <a:schemeClr val="tx1"/>
                        </a:solidFill>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1">
                        <a:lnSpc>
                          <a:spcPct val="115000"/>
                        </a:lnSpc>
                        <a:spcAft>
                          <a:spcPts val="1000"/>
                        </a:spcAft>
                      </a:pPr>
                      <a:r>
                        <a:rPr lang="ar-SA" sz="1200" b="1" dirty="0">
                          <a:solidFill>
                            <a:schemeClr val="tx1"/>
                          </a:solidFill>
                          <a:latin typeface="Calibri"/>
                          <a:ea typeface="Times New Roman"/>
                          <a:cs typeface="Simplified Arabic"/>
                        </a:rPr>
                        <a:t>مستوى الدلالة</a:t>
                      </a:r>
                      <a:endParaRPr lang="en-US" sz="1200" dirty="0">
                        <a:solidFill>
                          <a:schemeClr val="tx1"/>
                        </a:solidFill>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856">
                <a:tc vMerge="1">
                  <a:txBody>
                    <a:bodyPr/>
                    <a:lstStyle/>
                    <a:p>
                      <a:pPr rtl="1"/>
                      <a:endParaRPr lang="ar-SA"/>
                    </a:p>
                  </a:txBody>
                  <a:tcPr/>
                </a:tc>
                <a:tc>
                  <a:txBody>
                    <a:bodyPr/>
                    <a:lstStyle/>
                    <a:p>
                      <a:pPr algn="ctr" rtl="1">
                        <a:lnSpc>
                          <a:spcPct val="115000"/>
                        </a:lnSpc>
                        <a:spcAft>
                          <a:spcPts val="1000"/>
                        </a:spcAft>
                      </a:pPr>
                      <a:r>
                        <a:rPr lang="ar-SA" sz="1200" b="1">
                          <a:latin typeface="Calibri"/>
                          <a:ea typeface="Times New Roman"/>
                          <a:cs typeface="Simplified Arabic"/>
                        </a:rPr>
                        <a:t>م</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ع</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و</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م</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ع</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و</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ar-SA"/>
                    </a:p>
                  </a:txBody>
                  <a:tcPr/>
                </a:tc>
                <a:tc vMerge="1">
                  <a:txBody>
                    <a:bodyPr/>
                    <a:lstStyle/>
                    <a:p>
                      <a:pPr rtl="1"/>
                      <a:endParaRPr lang="ar-SA"/>
                    </a:p>
                  </a:txBody>
                  <a:tcPr/>
                </a:tc>
              </a:tr>
              <a:tr h="793266">
                <a:tc>
                  <a:txBody>
                    <a:bodyPr/>
                    <a:lstStyle/>
                    <a:p>
                      <a:pPr algn="just" rtl="1">
                        <a:lnSpc>
                          <a:spcPct val="115000"/>
                        </a:lnSpc>
                        <a:spcAft>
                          <a:spcPts val="1000"/>
                        </a:spcAft>
                      </a:pPr>
                      <a:r>
                        <a:rPr lang="ar-SA" sz="1200" b="1" dirty="0">
                          <a:latin typeface="Calibri"/>
                          <a:ea typeface="Times New Roman"/>
                          <a:cs typeface="Simplified Arabic"/>
                        </a:rPr>
                        <a:t>إتقان المهارات الأساسية لجزء </a:t>
                      </a:r>
                      <a:r>
                        <a:rPr lang="ar-EG" sz="1200" b="1" dirty="0" smtClean="0">
                          <a:latin typeface="Calibri"/>
                          <a:ea typeface="Times New Roman"/>
                          <a:cs typeface="Simplified Arabic"/>
                        </a:rPr>
                        <a:t>(بُعد) </a:t>
                      </a:r>
                      <a:r>
                        <a:rPr lang="ar-SA" sz="1200" b="1" dirty="0" smtClean="0">
                          <a:latin typeface="Calibri"/>
                          <a:ea typeface="Times New Roman"/>
                          <a:cs typeface="Simplified Arabic"/>
                        </a:rPr>
                        <a:t>الكيميــــــــــاء</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kumimoji="0" lang="ar-SA" sz="1400" b="1" u="sng" kern="1200" dirty="0">
                          <a:solidFill>
                            <a:srgbClr val="FF0000"/>
                          </a:solidFill>
                          <a:latin typeface="Calibri"/>
                          <a:ea typeface="Times New Roman"/>
                          <a:cs typeface="Simplified Arabic"/>
                        </a:rPr>
                        <a:t>50,92</a:t>
                      </a:r>
                      <a:endParaRPr kumimoji="0" lang="en-US" sz="1400" b="1" u="sng" kern="1200" dirty="0">
                        <a:solidFill>
                          <a:srgbClr val="FF0000"/>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13,13</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0,36</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kumimoji="0" lang="ar-SA" sz="1400" b="1" u="sng" kern="1200" dirty="0">
                          <a:solidFill>
                            <a:srgbClr val="FF0000"/>
                          </a:solidFill>
                          <a:latin typeface="Calibri"/>
                          <a:ea typeface="Times New Roman"/>
                          <a:cs typeface="Simplified Arabic"/>
                        </a:rPr>
                        <a:t>47,84</a:t>
                      </a:r>
                      <a:endParaRPr kumimoji="0" lang="en-US" sz="1400" b="1" u="sng" kern="1200" dirty="0">
                        <a:solidFill>
                          <a:srgbClr val="FF0000"/>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dirty="0">
                          <a:latin typeface="Calibri"/>
                          <a:ea typeface="Times New Roman"/>
                          <a:cs typeface="Simplified Arabic"/>
                        </a:rPr>
                        <a:t>7,46</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200" b="1">
                          <a:latin typeface="Calibri"/>
                          <a:ea typeface="Times New Roman"/>
                          <a:cs typeface="Simplified Arabic"/>
                        </a:rPr>
                        <a:t>-0,01</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200" b="1">
                          <a:latin typeface="Calibri"/>
                          <a:ea typeface="Times New Roman"/>
                          <a:cs typeface="Simplified Arabic"/>
                        </a:rPr>
                        <a:t>1</a:t>
                      </a:r>
                      <a:r>
                        <a:rPr lang="ar-SA" sz="1200" b="1">
                          <a:latin typeface="Calibri"/>
                          <a:ea typeface="Times New Roman"/>
                          <a:cs typeface="Simplified Arabic"/>
                        </a:rPr>
                        <a:t>,</a:t>
                      </a:r>
                      <a:r>
                        <a:rPr lang="ar-EG" sz="1200" b="1">
                          <a:latin typeface="Calibri"/>
                          <a:ea typeface="Times New Roman"/>
                          <a:cs typeface="Simplified Arabic"/>
                        </a:rPr>
                        <a:t>02</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غير دالة إحصائياً</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3266">
                <a:tc>
                  <a:txBody>
                    <a:bodyPr/>
                    <a:lstStyle/>
                    <a:p>
                      <a:pPr algn="just" rtl="1">
                        <a:lnSpc>
                          <a:spcPct val="115000"/>
                        </a:lnSpc>
                        <a:spcAft>
                          <a:spcPts val="1000"/>
                        </a:spcAft>
                      </a:pPr>
                      <a:r>
                        <a:rPr lang="ar-SA" sz="1200" b="1" dirty="0">
                          <a:latin typeface="Calibri"/>
                          <a:ea typeface="Times New Roman"/>
                          <a:cs typeface="Simplified Arabic"/>
                        </a:rPr>
                        <a:t>إتقـــــــــان المهـــــــــــــــارات الأساسية لجزء </a:t>
                      </a:r>
                      <a:r>
                        <a:rPr lang="ar-EG" sz="1200" b="1" dirty="0" smtClean="0">
                          <a:latin typeface="Calibri"/>
                          <a:ea typeface="Times New Roman"/>
                          <a:cs typeface="Simplified Arabic"/>
                        </a:rPr>
                        <a:t>(بٌعد) </a:t>
                      </a:r>
                      <a:r>
                        <a:rPr lang="ar-SA" sz="1200" b="1" dirty="0" smtClean="0">
                          <a:latin typeface="Calibri"/>
                          <a:ea typeface="Times New Roman"/>
                          <a:cs typeface="Simplified Arabic"/>
                        </a:rPr>
                        <a:t>الفيزياء</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kumimoji="0" lang="ar-SA" sz="1400" b="1" u="sng" kern="1200" dirty="0" smtClean="0">
                          <a:solidFill>
                            <a:srgbClr val="0000FF"/>
                          </a:solidFill>
                          <a:latin typeface="Calibri"/>
                          <a:ea typeface="Times New Roman"/>
                          <a:cs typeface="Simplified Arabic"/>
                        </a:rPr>
                        <a:t>50,04</a:t>
                      </a:r>
                      <a:endParaRPr kumimoji="0" lang="en-US" sz="1400" b="1" u="sng" kern="1200" dirty="0">
                        <a:solidFill>
                          <a:srgbClr val="0000FF"/>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9,11</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tabLst>
                          <a:tab pos="201295" algn="ctr"/>
                        </a:tabLst>
                      </a:pPr>
                      <a:r>
                        <a:rPr lang="ar-SA" sz="1200" b="1">
                          <a:latin typeface="Calibri"/>
                          <a:ea typeface="Times New Roman"/>
                          <a:cs typeface="Simplified Arabic"/>
                        </a:rPr>
                        <a:t>0,10</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1" eaLnBrk="1" latinLnBrk="0" hangingPunct="1">
                        <a:lnSpc>
                          <a:spcPct val="115000"/>
                        </a:lnSpc>
                        <a:spcAft>
                          <a:spcPts val="1000"/>
                        </a:spcAft>
                      </a:pPr>
                      <a:r>
                        <a:rPr kumimoji="0" lang="ar-SA" sz="1400" b="1" u="sng" kern="1200" dirty="0">
                          <a:solidFill>
                            <a:srgbClr val="0000FF"/>
                          </a:solidFill>
                          <a:latin typeface="Calibri"/>
                          <a:ea typeface="Times New Roman"/>
                          <a:cs typeface="Simplified Arabic"/>
                        </a:rPr>
                        <a:t>48,04</a:t>
                      </a:r>
                      <a:endParaRPr kumimoji="0" lang="en-US" sz="1400" b="1" u="sng" kern="1200" dirty="0">
                        <a:solidFill>
                          <a:srgbClr val="0000FF"/>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10,06</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200" b="1">
                          <a:latin typeface="Calibri"/>
                          <a:ea typeface="Times New Roman"/>
                          <a:cs typeface="Simplified Arabic"/>
                        </a:rPr>
                        <a:t>-0,24</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200" b="1">
                          <a:latin typeface="Calibri"/>
                          <a:ea typeface="Times New Roman"/>
                          <a:cs typeface="Simplified Arabic"/>
                        </a:rPr>
                        <a:t>0</a:t>
                      </a:r>
                      <a:r>
                        <a:rPr lang="ar-SA" sz="1200" b="1">
                          <a:latin typeface="Calibri"/>
                          <a:ea typeface="Times New Roman"/>
                          <a:cs typeface="Simplified Arabic"/>
                        </a:rPr>
                        <a:t>,</a:t>
                      </a:r>
                      <a:r>
                        <a:rPr lang="ar-EG" sz="1200" b="1">
                          <a:latin typeface="Calibri"/>
                          <a:ea typeface="Times New Roman"/>
                          <a:cs typeface="Simplified Arabic"/>
                        </a:rPr>
                        <a:t>75</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غير دالة إحصائياً</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3266">
                <a:tc>
                  <a:txBody>
                    <a:bodyPr/>
                    <a:lstStyle/>
                    <a:p>
                      <a:pPr algn="just" rtl="1">
                        <a:lnSpc>
                          <a:spcPct val="115000"/>
                        </a:lnSpc>
                        <a:spcAft>
                          <a:spcPts val="1000"/>
                        </a:spcAft>
                      </a:pPr>
                      <a:r>
                        <a:rPr lang="ar-SA" sz="1200" b="1" dirty="0">
                          <a:latin typeface="Calibri"/>
                          <a:ea typeface="Times New Roman"/>
                          <a:cs typeface="Simplified Arabic"/>
                        </a:rPr>
                        <a:t>إتقـــــــان المهــــــــــــــــــارات الأساسية </a:t>
                      </a:r>
                      <a:r>
                        <a:rPr lang="ar-SA" sz="1200" b="1" dirty="0" smtClean="0">
                          <a:latin typeface="Calibri"/>
                          <a:ea typeface="Times New Roman"/>
                          <a:cs typeface="Simplified Arabic"/>
                        </a:rPr>
                        <a:t>لجزء</a:t>
                      </a:r>
                      <a:r>
                        <a:rPr lang="ar-EG" sz="1200" b="1" baseline="0" dirty="0" smtClean="0">
                          <a:latin typeface="Calibri"/>
                          <a:ea typeface="Times New Roman"/>
                          <a:cs typeface="Simplified Arabic"/>
                        </a:rPr>
                        <a:t> (</a:t>
                      </a:r>
                      <a:r>
                        <a:rPr lang="ar-EG" sz="1200" b="1" dirty="0" smtClean="0">
                          <a:latin typeface="Calibri"/>
                          <a:ea typeface="Times New Roman"/>
                          <a:cs typeface="Simplified Arabic"/>
                        </a:rPr>
                        <a:t>بٌعد) ا</a:t>
                      </a:r>
                      <a:r>
                        <a:rPr lang="ar-SA" sz="1200" b="1" dirty="0" smtClean="0">
                          <a:latin typeface="Calibri"/>
                          <a:ea typeface="Times New Roman"/>
                          <a:cs typeface="Simplified Arabic"/>
                        </a:rPr>
                        <a:t>لأحياء</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1" eaLnBrk="1" latinLnBrk="0" hangingPunct="1">
                        <a:lnSpc>
                          <a:spcPct val="115000"/>
                        </a:lnSpc>
                        <a:spcAft>
                          <a:spcPts val="1000"/>
                        </a:spcAft>
                      </a:pPr>
                      <a:r>
                        <a:rPr kumimoji="0" lang="ar-SA" sz="1400" b="1" u="sng" kern="1200" dirty="0">
                          <a:solidFill>
                            <a:srgbClr val="FF0000"/>
                          </a:solidFill>
                          <a:latin typeface="Calibri"/>
                          <a:ea typeface="Times New Roman"/>
                          <a:cs typeface="Simplified Arabic"/>
                        </a:rPr>
                        <a:t>44,56</a:t>
                      </a:r>
                      <a:endParaRPr kumimoji="0" lang="en-US" sz="1400" b="1" u="sng" kern="1200" dirty="0">
                        <a:solidFill>
                          <a:srgbClr val="FF0000"/>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dirty="0">
                          <a:latin typeface="Calibri"/>
                          <a:ea typeface="Times New Roman"/>
                          <a:cs typeface="Simplified Arabic"/>
                        </a:rPr>
                        <a:t>8,51</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tabLst>
                          <a:tab pos="201295" algn="ctr"/>
                        </a:tabLst>
                      </a:pPr>
                      <a:r>
                        <a:rPr lang="ar-SA" sz="1200" b="1">
                          <a:latin typeface="Calibri"/>
                          <a:ea typeface="Times New Roman"/>
                          <a:cs typeface="Simplified Arabic"/>
                        </a:rPr>
                        <a:t>-	0,47   </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1" eaLnBrk="1" latinLnBrk="0" hangingPunct="1">
                        <a:lnSpc>
                          <a:spcPct val="115000"/>
                        </a:lnSpc>
                        <a:spcAft>
                          <a:spcPts val="1000"/>
                        </a:spcAft>
                      </a:pPr>
                      <a:r>
                        <a:rPr kumimoji="0" lang="ar-SA" sz="1400" b="1" u="sng" kern="1200" dirty="0">
                          <a:solidFill>
                            <a:srgbClr val="FF0000"/>
                          </a:solidFill>
                          <a:latin typeface="Calibri"/>
                          <a:ea typeface="Times New Roman"/>
                          <a:cs typeface="Simplified Arabic"/>
                        </a:rPr>
                        <a:t>43,20</a:t>
                      </a:r>
                      <a:endParaRPr kumimoji="0" lang="en-US" sz="1400" b="1" u="sng" kern="1200" dirty="0">
                        <a:solidFill>
                          <a:srgbClr val="FF0000"/>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7,38</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200" b="1">
                          <a:latin typeface="Calibri"/>
                          <a:ea typeface="Times New Roman"/>
                          <a:cs typeface="Simplified Arabic"/>
                        </a:rPr>
                        <a:t>-0,62</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200" b="1">
                          <a:latin typeface="Calibri"/>
                          <a:ea typeface="Times New Roman"/>
                          <a:cs typeface="Simplified Arabic"/>
                        </a:rPr>
                        <a:t>0</a:t>
                      </a:r>
                      <a:r>
                        <a:rPr lang="ar-SA" sz="1200" b="1">
                          <a:latin typeface="Calibri"/>
                          <a:ea typeface="Times New Roman"/>
                          <a:cs typeface="Simplified Arabic"/>
                        </a:rPr>
                        <a:t>,</a:t>
                      </a:r>
                      <a:r>
                        <a:rPr lang="ar-EG" sz="1200" b="1">
                          <a:latin typeface="Calibri"/>
                          <a:ea typeface="Times New Roman"/>
                          <a:cs typeface="Simplified Arabic"/>
                        </a:rPr>
                        <a:t>61</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a:latin typeface="Calibri"/>
                          <a:ea typeface="Times New Roman"/>
                          <a:cs typeface="Simplified Arabic"/>
                        </a:rPr>
                        <a:t>غير دالة إحصائياً</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3266">
                <a:tc>
                  <a:txBody>
                    <a:bodyPr/>
                    <a:lstStyle/>
                    <a:p>
                      <a:pPr algn="just" rtl="1">
                        <a:lnSpc>
                          <a:spcPct val="115000"/>
                        </a:lnSpc>
                        <a:spcAft>
                          <a:spcPts val="1000"/>
                        </a:spcAft>
                      </a:pPr>
                      <a:r>
                        <a:rPr lang="ar-SA" sz="1200" b="1" dirty="0">
                          <a:latin typeface="Calibri"/>
                          <a:ea typeface="Times New Roman"/>
                          <a:cs typeface="Simplified Arabic"/>
                        </a:rPr>
                        <a:t>إتقــــــان المهـــــــــــــــــارات الأساسية للمنهاج بالكامل</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kumimoji="0" lang="ar-SA" sz="1400" b="1" u="sng" kern="1200" dirty="0" smtClean="0">
                          <a:solidFill>
                            <a:srgbClr val="0000FF"/>
                          </a:solidFill>
                          <a:latin typeface="Calibri"/>
                          <a:ea typeface="Times New Roman"/>
                          <a:cs typeface="Simplified Arabic"/>
                        </a:rPr>
                        <a:t>140,2</a:t>
                      </a:r>
                      <a:endParaRPr kumimoji="0" lang="en-US" sz="1400" b="1" u="sng" kern="1200" dirty="0">
                        <a:solidFill>
                          <a:srgbClr val="0000FF"/>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dirty="0">
                          <a:latin typeface="Calibri"/>
                          <a:ea typeface="Times New Roman"/>
                          <a:cs typeface="Simplified Arabic"/>
                        </a:rPr>
                        <a:t>22,32</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tabLst>
                          <a:tab pos="201295" algn="ctr"/>
                        </a:tabLst>
                      </a:pPr>
                      <a:r>
                        <a:rPr lang="ar-SA" sz="1200" b="1" dirty="0">
                          <a:latin typeface="Calibri"/>
                          <a:ea typeface="Times New Roman"/>
                          <a:cs typeface="Simplified Arabic"/>
                        </a:rPr>
                        <a:t>	 -0,54 </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1" eaLnBrk="1" latinLnBrk="0" hangingPunct="1">
                        <a:lnSpc>
                          <a:spcPct val="115000"/>
                        </a:lnSpc>
                        <a:spcAft>
                          <a:spcPts val="1000"/>
                        </a:spcAft>
                      </a:pPr>
                      <a:r>
                        <a:rPr kumimoji="0" lang="ar-SA" sz="1400" b="1" u="sng" kern="1200" dirty="0">
                          <a:solidFill>
                            <a:srgbClr val="0000FF"/>
                          </a:solidFill>
                          <a:latin typeface="Calibri"/>
                          <a:ea typeface="Times New Roman"/>
                          <a:cs typeface="Simplified Arabic"/>
                        </a:rPr>
                        <a:t>138,47</a:t>
                      </a:r>
                      <a:endParaRPr kumimoji="0" lang="en-US" sz="1400" b="1" u="sng" kern="1200" dirty="0">
                        <a:solidFill>
                          <a:srgbClr val="0000FF"/>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dirty="0">
                          <a:latin typeface="Calibri"/>
                          <a:ea typeface="Times New Roman"/>
                          <a:cs typeface="Simplified Arabic"/>
                        </a:rPr>
                        <a:t>24,13</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200" b="1" dirty="0">
                          <a:latin typeface="Calibri"/>
                          <a:ea typeface="Times New Roman"/>
                          <a:cs typeface="Simplified Arabic"/>
                        </a:rPr>
                        <a:t>-0,82</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200" b="1" dirty="0">
                          <a:latin typeface="Calibri"/>
                          <a:ea typeface="Times New Roman"/>
                          <a:cs typeface="Simplified Arabic"/>
                        </a:rPr>
                        <a:t>0</a:t>
                      </a:r>
                      <a:r>
                        <a:rPr lang="ar-SA" sz="1200" b="1" dirty="0">
                          <a:latin typeface="Calibri"/>
                          <a:ea typeface="Times New Roman"/>
                          <a:cs typeface="Simplified Arabic"/>
                        </a:rPr>
                        <a:t>,</a:t>
                      </a:r>
                      <a:r>
                        <a:rPr lang="ar-EG" sz="1200" b="1" dirty="0">
                          <a:latin typeface="Calibri"/>
                          <a:ea typeface="Times New Roman"/>
                          <a:cs typeface="Simplified Arabic"/>
                        </a:rPr>
                        <a:t>92</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200" b="1" dirty="0">
                          <a:latin typeface="Calibri"/>
                          <a:ea typeface="Times New Roman"/>
                          <a:cs typeface="Simplified Arabic"/>
                        </a:rPr>
                        <a:t>غير دالة إحصائياً</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0"/>
            <a:ext cx="9144000" cy="5694363"/>
          </a:xfrm>
          <a:prstGeom prst="rect">
            <a:avLst/>
          </a:prstGeom>
          <a:noFill/>
          <a:ln w="9525">
            <a:noFill/>
            <a:miter lim="800000"/>
            <a:headEnd/>
            <a:tailEnd/>
          </a:ln>
        </p:spPr>
        <p:txBody>
          <a:bodyPr>
            <a:spAutoFit/>
          </a:bodyPr>
          <a:lstStyle/>
          <a:p>
            <a:pPr algn="r" rtl="1"/>
            <a:endParaRPr lang="ar-SA">
              <a:latin typeface="Lucida Sans Unicode" pitchFamily="34" charset="0"/>
            </a:endParaRPr>
          </a:p>
          <a:p>
            <a:pPr algn="r" rtl="1"/>
            <a:endParaRPr lang="ar-SA">
              <a:latin typeface="Lucida Sans Unicode" pitchFamily="34" charset="0"/>
            </a:endParaRPr>
          </a:p>
          <a:p>
            <a:pPr algn="r" rtl="1">
              <a:lnSpc>
                <a:spcPct val="200000"/>
              </a:lnSpc>
            </a:pPr>
            <a:r>
              <a:rPr lang="ar-SA" b="1">
                <a:latin typeface="Lucida Sans Unicode" pitchFamily="34" charset="0"/>
              </a:rPr>
              <a:t>2- الفئة الثانية وقوامها </a:t>
            </a:r>
            <a:r>
              <a:rPr lang="ar-SA" b="1" u="sng">
                <a:solidFill>
                  <a:srgbClr val="0000FF"/>
                </a:solidFill>
                <a:latin typeface="Lucida Sans Unicode" pitchFamily="34" charset="0"/>
              </a:rPr>
              <a:t>(43) </a:t>
            </a:r>
            <a:r>
              <a:rPr lang="ar-SA" b="1">
                <a:latin typeface="Lucida Sans Unicode" pitchFamily="34" charset="0"/>
              </a:rPr>
              <a:t>طالبًا من طلاب السنة التحضيرية ، والذين يدرسون تخصصات الطب و الهندسة بجامعتى تبوك والأمير فهد بن سلطان فى العام الدراسى </a:t>
            </a:r>
            <a:r>
              <a:rPr lang="ar-SA" b="1" u="sng">
                <a:solidFill>
                  <a:srgbClr val="C00000"/>
                </a:solidFill>
                <a:latin typeface="Lucida Sans Unicode" pitchFamily="34" charset="0"/>
              </a:rPr>
              <a:t>1433- 1434ه</a:t>
            </a:r>
            <a:r>
              <a:rPr lang="ar-SA" b="1">
                <a:solidFill>
                  <a:srgbClr val="C00000"/>
                </a:solidFill>
                <a:latin typeface="Lucida Sans Unicode" pitchFamily="34" charset="0"/>
              </a:rPr>
              <a:t>ـ</a:t>
            </a:r>
            <a:r>
              <a:rPr lang="ar-SA" b="1">
                <a:latin typeface="Lucida Sans Unicode" pitchFamily="34" charset="0"/>
              </a:rPr>
              <a:t>. تم تقسيم الطلاب إلى مجموعتين ، المجموعة التجريبية وعددهم </a:t>
            </a:r>
            <a:r>
              <a:rPr lang="ar-SA" b="1" u="sng">
                <a:solidFill>
                  <a:srgbClr val="FF0000"/>
                </a:solidFill>
                <a:latin typeface="Lucida Sans Unicode" pitchFamily="34" charset="0"/>
              </a:rPr>
              <a:t>(19) </a:t>
            </a:r>
            <a:r>
              <a:rPr lang="ar-SA" b="1">
                <a:latin typeface="Lucida Sans Unicode" pitchFamily="34" charset="0"/>
              </a:rPr>
              <a:t>طالبًا وهم من خريجى مدارس الملك عبدالعزيز عام </a:t>
            </a:r>
            <a:r>
              <a:rPr lang="ar-SA" b="1" u="sng">
                <a:solidFill>
                  <a:srgbClr val="C00000"/>
                </a:solidFill>
                <a:latin typeface="Lucida Sans Unicode" pitchFamily="34" charset="0"/>
              </a:rPr>
              <a:t>1432 – 1433هـ</a:t>
            </a:r>
            <a:r>
              <a:rPr lang="ar-SA" b="1">
                <a:solidFill>
                  <a:srgbClr val="C00000"/>
                </a:solidFill>
                <a:latin typeface="Lucida Sans Unicode" pitchFamily="34" charset="0"/>
              </a:rPr>
              <a:t> </a:t>
            </a:r>
            <a:r>
              <a:rPr lang="ar-SA" b="1">
                <a:latin typeface="Lucida Sans Unicode" pitchFamily="34" charset="0"/>
              </a:rPr>
              <a:t>، وقد تلقوا تدريس المنهاج بالصف الثالث الثانوي والمجموعة الضابطة و عددهم </a:t>
            </a:r>
            <a:r>
              <a:rPr lang="ar-SA" b="1" u="sng">
                <a:solidFill>
                  <a:srgbClr val="FF0000"/>
                </a:solidFill>
                <a:latin typeface="Lucida Sans Unicode" pitchFamily="34" charset="0"/>
              </a:rPr>
              <a:t>(24) </a:t>
            </a:r>
            <a:r>
              <a:rPr lang="ar-SA" b="1">
                <a:latin typeface="Lucida Sans Unicode" pitchFamily="34" charset="0"/>
              </a:rPr>
              <a:t>طالبًا ، وهم من خريجى مدارس الملك عبدالعزيز النموذجية و بعض المدارس النموذجية الأخرى بالمنطقة ، ولم يحصلوا على المنهاج فى الصف الثالث الثانوى ، وينتمون لنفس التخصصات العلمية السابقة بالجامعة.</a:t>
            </a:r>
            <a:endParaRPr lang="ar-EG" b="1">
              <a:latin typeface="Lucida Sans Unicode" pitchFamily="34" charset="0"/>
            </a:endParaRPr>
          </a:p>
          <a:p>
            <a:pPr algn="r" rtl="1">
              <a:lnSpc>
                <a:spcPct val="200000"/>
              </a:lnSpc>
            </a:pPr>
            <a:endParaRPr lang="en-US" sz="800" b="1">
              <a:latin typeface="Lucida Sans Unicode" pitchFamily="34" charset="0"/>
            </a:endParaRPr>
          </a:p>
          <a:p>
            <a:pPr algn="r" rtl="1">
              <a:lnSpc>
                <a:spcPct val="200000"/>
              </a:lnSpc>
            </a:pPr>
            <a:r>
              <a:rPr lang="ar-SA" b="1">
                <a:latin typeface="Lucida Sans Unicode" pitchFamily="34" charset="0"/>
              </a:rPr>
              <a:t>3- الفئة الثالثة وقوامها </a:t>
            </a:r>
            <a:r>
              <a:rPr lang="ar-SA" b="1" u="sng">
                <a:solidFill>
                  <a:srgbClr val="0000FF"/>
                </a:solidFill>
                <a:latin typeface="Lucida Sans Unicode" pitchFamily="34" charset="0"/>
              </a:rPr>
              <a:t>(15) </a:t>
            </a:r>
            <a:r>
              <a:rPr lang="ar-SA" b="1">
                <a:latin typeface="Lucida Sans Unicode" pitchFamily="34" charset="0"/>
              </a:rPr>
              <a:t>عضوًا من أعضاء هيئة التدريس للتخصصات العلمية ، والرياضيات ، واللغة الانجليزية بالسنة التحضيرية بجامعتي تبوك الحكومية والأمير فهد بن سلطان الأهلية بمنطقة تبوك. </a:t>
            </a:r>
            <a:endParaRPr lang="en-US" b="1">
              <a:latin typeface="Lucida Sans Unicode" pitchFamily="34" charset="0"/>
            </a:endParaRPr>
          </a:p>
          <a:p>
            <a:pPr algn="r" rtl="1"/>
            <a:endParaRPr lang="ar-SA">
              <a:latin typeface="Lucida Sans Unicode" pitchFamily="34" charset="0"/>
            </a:endParaRPr>
          </a:p>
        </p:txBody>
      </p:sp>
    </p:spTree>
  </p:cSld>
  <p:clrMapOvr>
    <a:masterClrMapping/>
  </p:clrMapOvr>
  <p:transition spd="med">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heel(4)">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checkerboard(across)">
                                      <p:cBhvr>
                                        <p:cTn id="1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214313" y="857250"/>
            <a:ext cx="8715375" cy="4370388"/>
          </a:xfrm>
          <a:prstGeom prst="rect">
            <a:avLst/>
          </a:prstGeom>
          <a:noFill/>
          <a:ln w="9525">
            <a:noFill/>
            <a:miter lim="800000"/>
            <a:headEnd/>
            <a:tailEnd/>
          </a:ln>
        </p:spPr>
        <p:txBody>
          <a:bodyPr>
            <a:spAutoFit/>
          </a:bodyPr>
          <a:lstStyle/>
          <a:p>
            <a:pPr algn="r" rtl="1"/>
            <a:r>
              <a:rPr lang="ar-EG" sz="2400" b="1" u="sng">
                <a:solidFill>
                  <a:srgbClr val="C00000"/>
                </a:solidFill>
                <a:latin typeface="Lucida Sans Unicode" pitchFamily="34" charset="0"/>
              </a:rPr>
              <a:t>منهج الدراسة و متغيراتها </a:t>
            </a:r>
            <a:r>
              <a:rPr lang="en-US" sz="2400" b="1" u="sng">
                <a:solidFill>
                  <a:srgbClr val="C00000"/>
                </a:solidFill>
                <a:latin typeface="Lucida Sans Unicode" pitchFamily="34" charset="0"/>
              </a:rPr>
              <a:t>Study variables</a:t>
            </a:r>
            <a:r>
              <a:rPr lang="ar-SA" sz="2400" b="1" u="sng">
                <a:solidFill>
                  <a:srgbClr val="C00000"/>
                </a:solidFill>
                <a:latin typeface="Lucida Sans Unicode" pitchFamily="34" charset="0"/>
              </a:rPr>
              <a:t>.</a:t>
            </a:r>
          </a:p>
          <a:p>
            <a:pPr algn="r" rtl="1"/>
            <a:endParaRPr lang="ar-SA" sz="1100" b="1" u="sng">
              <a:solidFill>
                <a:srgbClr val="C00000"/>
              </a:solidFill>
              <a:latin typeface="Lucida Sans Unicode" pitchFamily="34" charset="0"/>
            </a:endParaRPr>
          </a:p>
          <a:p>
            <a:pPr algn="just" rtl="1">
              <a:lnSpc>
                <a:spcPct val="150000"/>
              </a:lnSpc>
            </a:pPr>
            <a:r>
              <a:rPr lang="ar-SA" b="1">
                <a:latin typeface="Lucida Sans Unicode" pitchFamily="34" charset="0"/>
              </a:rPr>
              <a:t> </a:t>
            </a:r>
            <a:r>
              <a:rPr lang="ar-SA" sz="2000" b="1">
                <a:latin typeface="Lucida Sans Unicode" pitchFamily="34" charset="0"/>
              </a:rPr>
              <a:t>اقتضت طبيعة البحث الحالي في ضوء أهدافه استخدام المنهج </a:t>
            </a:r>
            <a:r>
              <a:rPr lang="ar-SA" sz="2000" b="1" u="sng">
                <a:solidFill>
                  <a:srgbClr val="C00000"/>
                </a:solidFill>
                <a:latin typeface="Lucida Sans Unicode" pitchFamily="34" charset="0"/>
              </a:rPr>
              <a:t>شبه التجريبي </a:t>
            </a:r>
            <a:r>
              <a:rPr lang="ar-SA" sz="2000" b="1">
                <a:latin typeface="Lucida Sans Unicode" pitchFamily="34" charset="0"/>
              </a:rPr>
              <a:t>حيث اختيرت العينة فيها بطريقة قصديه ، وقد قُسمت العينة إلي مجموعتين مجموعة تجريبية  ومجموعة ضابطة. </a:t>
            </a:r>
            <a:endParaRPr lang="ar-EG" sz="2000" b="1">
              <a:latin typeface="Lucida Sans Unicode" pitchFamily="34" charset="0"/>
            </a:endParaRPr>
          </a:p>
          <a:p>
            <a:pPr algn="just" rtl="1">
              <a:lnSpc>
                <a:spcPct val="150000"/>
              </a:lnSpc>
            </a:pPr>
            <a:endParaRPr lang="ar-EG" sz="700" b="1">
              <a:latin typeface="Lucida Sans Unicode" pitchFamily="34" charset="0"/>
            </a:endParaRPr>
          </a:p>
          <a:p>
            <a:pPr algn="just" rtl="1">
              <a:lnSpc>
                <a:spcPct val="150000"/>
              </a:lnSpc>
              <a:buFont typeface="Wingdings" pitchFamily="2" charset="2"/>
              <a:buChar char="ü"/>
            </a:pPr>
            <a:r>
              <a:rPr lang="ar-SA" sz="2000" b="1" u="sng">
                <a:solidFill>
                  <a:srgbClr val="0070C0"/>
                </a:solidFill>
                <a:latin typeface="Lucida Sans Unicode" pitchFamily="34" charset="0"/>
              </a:rPr>
              <a:t>المتغير المستقل</a:t>
            </a:r>
            <a:r>
              <a:rPr lang="ar-EG" sz="2000" b="1" u="sng">
                <a:solidFill>
                  <a:srgbClr val="0070C0"/>
                </a:solidFill>
                <a:latin typeface="Lucida Sans Unicode" pitchFamily="34" charset="0"/>
              </a:rPr>
              <a:t>:- </a:t>
            </a:r>
            <a:r>
              <a:rPr lang="ar-SA" sz="2000" b="1">
                <a:latin typeface="Lucida Sans Unicode" pitchFamily="34" charset="0"/>
              </a:rPr>
              <a:t> المنهاج المستخدم في الدراسة</a:t>
            </a:r>
            <a:r>
              <a:rPr lang="ar-EG" sz="2000" b="1">
                <a:latin typeface="Lucida Sans Unicode" pitchFamily="34" charset="0"/>
              </a:rPr>
              <a:t>.</a:t>
            </a:r>
          </a:p>
          <a:p>
            <a:pPr algn="just" rtl="1">
              <a:lnSpc>
                <a:spcPct val="150000"/>
              </a:lnSpc>
            </a:pPr>
            <a:endParaRPr lang="ar-EG" sz="700" b="1">
              <a:latin typeface="Lucida Sans Unicode" pitchFamily="34" charset="0"/>
            </a:endParaRPr>
          </a:p>
          <a:p>
            <a:pPr algn="just" rtl="1">
              <a:lnSpc>
                <a:spcPct val="150000"/>
              </a:lnSpc>
              <a:buFont typeface="Wingdings" pitchFamily="2" charset="2"/>
              <a:buChar char="ü"/>
            </a:pPr>
            <a:r>
              <a:rPr lang="ar-SA" sz="2000" b="1">
                <a:latin typeface="Lucida Sans Unicode" pitchFamily="34" charset="0"/>
              </a:rPr>
              <a:t> </a:t>
            </a:r>
            <a:r>
              <a:rPr lang="ar-SA" sz="2000" b="1" u="sng">
                <a:solidFill>
                  <a:srgbClr val="0070C0"/>
                </a:solidFill>
                <a:latin typeface="Lucida Sans Unicode" pitchFamily="34" charset="0"/>
              </a:rPr>
              <a:t>المتغير التابع</a:t>
            </a:r>
            <a:r>
              <a:rPr lang="ar-EG" sz="2000" b="1" u="sng">
                <a:solidFill>
                  <a:srgbClr val="0070C0"/>
                </a:solidFill>
                <a:latin typeface="Lucida Sans Unicode" pitchFamily="34" charset="0"/>
              </a:rPr>
              <a:t>:-</a:t>
            </a:r>
            <a:r>
              <a:rPr lang="ar-SA" sz="2000" b="1">
                <a:latin typeface="Lucida Sans Unicode" pitchFamily="34" charset="0"/>
              </a:rPr>
              <a:t> إتقان الطلاب لمهارات المنهاج ال</a:t>
            </a:r>
            <a:r>
              <a:rPr lang="ar-EG" sz="2000" b="1">
                <a:latin typeface="Lucida Sans Unicode" pitchFamily="34" charset="0"/>
              </a:rPr>
              <a:t>مقترح</a:t>
            </a:r>
            <a:r>
              <a:rPr lang="ar-SA" sz="2000" b="1">
                <a:latin typeface="Lucida Sans Unicode" pitchFamily="34" charset="0"/>
              </a:rPr>
              <a:t> ، ودرجات الطلاب في الاختبار التحصيلى للمواد العلمية ، بالإضافة إلى الحد من المشكلات الأكاديمية المتوقعة لهؤلاء الطلاب في السنة التحضيرية بجامعتي تبوك ، والأمير فهد بن سلطان.</a:t>
            </a:r>
            <a:endParaRPr lang="ar-EG" sz="2000" b="1">
              <a:latin typeface="Lucida Sans Unicode" pitchFamily="34" charset="0"/>
            </a:endParaRPr>
          </a:p>
          <a:p>
            <a:pPr algn="just" rtl="1">
              <a:lnSpc>
                <a:spcPct val="150000"/>
              </a:lnSpc>
            </a:pPr>
            <a:endParaRPr lang="ar-EG" sz="800" b="1">
              <a:latin typeface="Lucida Sans Unicode" pitchFamily="34" charset="0"/>
            </a:endParaRPr>
          </a:p>
          <a:p>
            <a:pPr algn="just" rtl="1">
              <a:lnSpc>
                <a:spcPct val="150000"/>
              </a:lnSpc>
              <a:buFont typeface="Wingdings" pitchFamily="2" charset="2"/>
              <a:buChar char="ü"/>
            </a:pPr>
            <a:r>
              <a:rPr lang="ar-EG" sz="2000" b="1" u="sng">
                <a:solidFill>
                  <a:srgbClr val="0070C0"/>
                </a:solidFill>
                <a:latin typeface="Lucida Sans Unicode" pitchFamily="34" charset="0"/>
              </a:rPr>
              <a:t>المتغير الثابت </a:t>
            </a:r>
            <a:r>
              <a:rPr lang="ar-EG" sz="2000" b="1">
                <a:latin typeface="Lucida Sans Unicode" pitchFamily="34" charset="0"/>
              </a:rPr>
              <a:t>هو فئة الطلاب المستهدفة و العمر الزمني للطلاب بالإضافة إلى مرحلة الطلاب الدراسية.</a:t>
            </a:r>
            <a:endParaRPr lang="ar-SA" sz="2000" b="1">
              <a:latin typeface="Lucida Sans Unicode" pitchFamily="34" charset="0"/>
            </a:endParaRPr>
          </a:p>
        </p:txBody>
      </p:sp>
    </p:spTree>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slide(fromBottom)">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slide(fromBottom)">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slide(fromBottom)">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slide(fromBottom)">
                                      <p:cBhvr>
                                        <p:cTn id="2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مربع نص 1"/>
          <p:cNvSpPr txBox="1">
            <a:spLocks noChangeArrowheads="1"/>
          </p:cNvSpPr>
          <p:nvPr/>
        </p:nvSpPr>
        <p:spPr bwMode="auto">
          <a:xfrm>
            <a:off x="0" y="714375"/>
            <a:ext cx="9144000" cy="369888"/>
          </a:xfrm>
          <a:prstGeom prst="rect">
            <a:avLst/>
          </a:prstGeom>
          <a:noFill/>
          <a:ln w="9525">
            <a:noFill/>
            <a:miter lim="800000"/>
            <a:headEnd/>
            <a:tailEnd/>
          </a:ln>
        </p:spPr>
        <p:txBody>
          <a:bodyPr>
            <a:spAutoFit/>
          </a:bodyPr>
          <a:lstStyle/>
          <a:p>
            <a:pPr algn="r" rtl="1"/>
            <a:endParaRPr lang="ar-SY">
              <a:latin typeface="Lucida Sans Unicode" pitchFamily="34" charset="0"/>
            </a:endParaRPr>
          </a:p>
        </p:txBody>
      </p:sp>
      <p:sp>
        <p:nvSpPr>
          <p:cNvPr id="4" name="مربع نص 3"/>
          <p:cNvSpPr txBox="1">
            <a:spLocks noChangeArrowheads="1"/>
          </p:cNvSpPr>
          <p:nvPr/>
        </p:nvSpPr>
        <p:spPr bwMode="auto">
          <a:xfrm>
            <a:off x="214313" y="865188"/>
            <a:ext cx="8572500" cy="3754437"/>
          </a:xfrm>
          <a:prstGeom prst="rect">
            <a:avLst/>
          </a:prstGeom>
          <a:noFill/>
          <a:ln w="9525">
            <a:noFill/>
            <a:miter lim="800000"/>
            <a:headEnd/>
            <a:tailEnd/>
          </a:ln>
        </p:spPr>
        <p:txBody>
          <a:bodyPr>
            <a:spAutoFit/>
          </a:bodyPr>
          <a:lstStyle/>
          <a:p>
            <a:pPr algn="r" rtl="1"/>
            <a:r>
              <a:rPr lang="ar-EG" sz="2400" b="1" u="sng">
                <a:solidFill>
                  <a:srgbClr val="C00000"/>
                </a:solidFill>
                <a:latin typeface="Lucida Sans Unicode" pitchFamily="34" charset="0"/>
              </a:rPr>
              <a:t>المعالجة الإحصائية:-</a:t>
            </a:r>
            <a:endParaRPr lang="ar-SA" sz="2400" b="1" u="sng">
              <a:solidFill>
                <a:srgbClr val="C00000"/>
              </a:solidFill>
              <a:latin typeface="Lucida Sans Unicode" pitchFamily="34" charset="0"/>
            </a:endParaRPr>
          </a:p>
          <a:p>
            <a:pPr algn="r" rtl="1"/>
            <a:endParaRPr lang="en-US" sz="1200" b="1" u="sng">
              <a:solidFill>
                <a:srgbClr val="C00000"/>
              </a:solidFill>
              <a:latin typeface="Lucida Sans Unicode" pitchFamily="34" charset="0"/>
            </a:endParaRPr>
          </a:p>
          <a:p>
            <a:pPr algn="just" rtl="1">
              <a:lnSpc>
                <a:spcPct val="200000"/>
              </a:lnSpc>
            </a:pPr>
            <a:r>
              <a:rPr lang="ar-SA" sz="2000" b="1">
                <a:latin typeface="Lucida Sans Unicode" pitchFamily="34" charset="0"/>
              </a:rPr>
              <a:t> تم استخدام معامل ارتباط  بيرسون لحساب صدق وثبات مقياس المهارات الأساسية المستخدم في الدراسة الحالية إضافة إلي أسلوب اختبار (ت) أو (</a:t>
            </a:r>
            <a:r>
              <a:rPr lang="en-US" sz="2000" b="1">
                <a:latin typeface="Lucida Sans Unicode" pitchFamily="34" charset="0"/>
              </a:rPr>
              <a:t>T – Test</a:t>
            </a:r>
            <a:r>
              <a:rPr lang="ar-SA" sz="2000" b="1">
                <a:latin typeface="Lucida Sans Unicode" pitchFamily="34" charset="0"/>
              </a:rPr>
              <a:t>) لحساب معدلات الفروق قبل وبعد تطبيق المنهاج ، وذلك بالنسبة لأداء المجموعة التجريبية ، وكذلك حساب معدلات الفروق بين درجات المجموعة التجريبية والضابطة ، وذلك علي مقياس المهارات الأساسية لأفرع المنهاج المستخدم في الدراسة و مقياس رصد المشكلات الأكاديمية.</a:t>
            </a:r>
          </a:p>
        </p:txBody>
      </p:sp>
    </p:spTree>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slide(fromBottom)">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plus(in)">
                                      <p:cBhvr>
                                        <p:cTn id="12"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a:spLocks noChangeArrowheads="1"/>
          </p:cNvSpPr>
          <p:nvPr/>
        </p:nvSpPr>
        <p:spPr bwMode="auto">
          <a:xfrm>
            <a:off x="285750" y="214313"/>
            <a:ext cx="8643938" cy="6216650"/>
          </a:xfrm>
          <a:prstGeom prst="rect">
            <a:avLst/>
          </a:prstGeom>
          <a:noFill/>
          <a:ln w="9525">
            <a:noFill/>
            <a:miter lim="800000"/>
            <a:headEnd/>
            <a:tailEnd/>
          </a:ln>
        </p:spPr>
        <p:txBody>
          <a:bodyPr>
            <a:spAutoFit/>
          </a:bodyPr>
          <a:lstStyle/>
          <a:p>
            <a:pPr algn="r" rtl="1"/>
            <a:r>
              <a:rPr lang="ar-EG" sz="3200" b="1" u="sng">
                <a:solidFill>
                  <a:srgbClr val="C00000"/>
                </a:solidFill>
                <a:latin typeface="Lucida Sans Unicode" pitchFamily="34" charset="0"/>
              </a:rPr>
              <a:t>المستخلص </a:t>
            </a:r>
            <a:r>
              <a:rPr lang="en-US" sz="3200" b="1" u="sng">
                <a:solidFill>
                  <a:srgbClr val="C00000"/>
                </a:solidFill>
                <a:latin typeface="Lucida Sans Unicode" pitchFamily="34" charset="0"/>
              </a:rPr>
              <a:t>.Abstract </a:t>
            </a:r>
            <a:endParaRPr lang="ar-SA" sz="3200" b="1" u="sng">
              <a:solidFill>
                <a:srgbClr val="C00000"/>
              </a:solidFill>
              <a:latin typeface="Lucida Sans Unicode" pitchFamily="34" charset="0"/>
            </a:endParaRPr>
          </a:p>
          <a:p>
            <a:pPr algn="r" rtl="1"/>
            <a:endParaRPr lang="en-US" sz="300" b="1">
              <a:latin typeface="Lucida Sans Unicode" pitchFamily="34" charset="0"/>
            </a:endParaRPr>
          </a:p>
          <a:p>
            <a:pPr algn="just" rtl="1">
              <a:lnSpc>
                <a:spcPct val="150000"/>
              </a:lnSpc>
            </a:pPr>
            <a:r>
              <a:rPr lang="ar-EG">
                <a:latin typeface="Lucida Sans Unicode" pitchFamily="34" charset="0"/>
              </a:rPr>
              <a:t>     </a:t>
            </a:r>
            <a:r>
              <a:rPr lang="ar-EG" sz="2200">
                <a:solidFill>
                  <a:srgbClr val="000000"/>
                </a:solidFill>
                <a:latin typeface="Simplified Arabic" pitchFamily="18" charset="-78"/>
                <a:ea typeface="Calibri" pitchFamily="34" charset="0"/>
                <a:cs typeface="AL-Mateen"/>
              </a:rPr>
              <a:t>هدفت الدراسة الحالية إلى تقصى أثر منهاج علمي مقترح باللغة الإنجليزية في إكساب عينة من طلاب الصف الثالث الثانوي المتفوقين دراسيًا بمدارس الملك عبد</a:t>
            </a:r>
            <a:r>
              <a:rPr lang="ar-SA" sz="2200">
                <a:solidFill>
                  <a:srgbClr val="000000"/>
                </a:solidFill>
                <a:latin typeface="Simplified Arabic" pitchFamily="18" charset="-78"/>
                <a:ea typeface="Calibri" pitchFamily="34" charset="0"/>
                <a:cs typeface="AL-Mateen"/>
              </a:rPr>
              <a:t> </a:t>
            </a:r>
            <a:r>
              <a:rPr lang="ar-EG" sz="2200">
                <a:solidFill>
                  <a:srgbClr val="000000"/>
                </a:solidFill>
                <a:latin typeface="Simplified Arabic" pitchFamily="18" charset="-78"/>
                <a:ea typeface="Calibri" pitchFamily="34" charset="0"/>
                <a:cs typeface="AL-Mateen"/>
              </a:rPr>
              <a:t>العزيز النموذجية بمنطقة تبوك – المملكة العربية السعودية – بعض المعارف ، والمهارات العلمية الجديدة , وذلك بغرض تأهيلهم لاجتياز الاختبار التحصيلى في المواد العلمية ، والحد من بعض المشكلات الأكاديمية التي من المحتمل مواجهتها في بداية المرحلة الجامعية خاصة دراسة المقررات العلمية ، والرياضيات فيها باللغة الإنجليزية. التطبيق القبلي للمنهاج أوضح أن </a:t>
            </a:r>
            <a:r>
              <a:rPr lang="ar-EG" sz="2200" u="sng">
                <a:solidFill>
                  <a:srgbClr val="FF0000"/>
                </a:solidFill>
                <a:latin typeface="Simplified Arabic" pitchFamily="18" charset="-78"/>
                <a:ea typeface="Calibri" pitchFamily="34" charset="0"/>
                <a:cs typeface="AL-Mateen"/>
              </a:rPr>
              <a:t>87,5% </a:t>
            </a:r>
            <a:r>
              <a:rPr lang="ar-EG" sz="2200">
                <a:solidFill>
                  <a:srgbClr val="000000"/>
                </a:solidFill>
                <a:latin typeface="Simplified Arabic" pitchFamily="18" charset="-78"/>
                <a:ea typeface="Calibri" pitchFamily="34" charset="0"/>
                <a:cs typeface="AL-Mateen"/>
              </a:rPr>
              <a:t>من الطلاب لا يتقنون المهارات الأساسية للمنهاج المقترح بالدراسة ، وأنهم معرضون لمواجهة المشكلات الأكاديمية في اجتياز الاختبار التحصيلى ، و دراسة المقررات العلمية باللغة الإنجليزية في السنة التحضيرية بالمرحلة الجامعية. التطبيق البعدي للمنهاج أظهر تحسن واضح في المستوى الأكاديمي للطلاب حيث زاد متوسط درجات طلاب العينة التجريبية </a:t>
            </a:r>
            <a:r>
              <a:rPr lang="ar-EG" sz="2200" u="sng">
                <a:solidFill>
                  <a:srgbClr val="FF0000"/>
                </a:solidFill>
                <a:latin typeface="Simplified Arabic" pitchFamily="18" charset="-78"/>
                <a:ea typeface="Calibri" pitchFamily="34" charset="0"/>
                <a:cs typeface="AL-Mateen"/>
              </a:rPr>
              <a:t>20% </a:t>
            </a:r>
            <a:r>
              <a:rPr lang="ar-EG" sz="2200">
                <a:solidFill>
                  <a:srgbClr val="000000"/>
                </a:solidFill>
                <a:latin typeface="Simplified Arabic" pitchFamily="18" charset="-78"/>
                <a:ea typeface="Calibri" pitchFamily="34" charset="0"/>
                <a:cs typeface="AL-Mateen"/>
              </a:rPr>
              <a:t>عن متوسط درجات طلاب المجموعة الضابطة في الاختيار التحصيلى بالإضافة إلى كفاءة المنهاج في الحد من المشكلات الأكاديمية لعينة طلاب الدراسة بالسنة التحضيرية في جامعتي تبوك الحكومية و الأمير فهد بن سلطان الأهلية بمنطقة تبوك. </a:t>
            </a:r>
            <a:endParaRPr lang="ar-SA" sz="2200">
              <a:solidFill>
                <a:srgbClr val="000000"/>
              </a:solidFill>
              <a:latin typeface="Simplified Arabic" pitchFamily="18" charset="-78"/>
              <a:ea typeface="Calibri" pitchFamily="34" charset="0"/>
              <a:cs typeface="AL-Mateen"/>
            </a:endParaRPr>
          </a:p>
        </p:txBody>
      </p:sp>
    </p:spTree>
  </p:cSld>
  <p:clrMapOvr>
    <a:masterClrMapping/>
  </p:clrMapOvr>
  <p:transition spd="med">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32"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ox(out)">
                                      <p:cBhvr>
                                        <p:cTn id="1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0" y="0"/>
            <a:ext cx="9144000" cy="6808788"/>
          </a:xfrm>
          <a:prstGeom prst="rect">
            <a:avLst/>
          </a:prstGeom>
          <a:noFill/>
        </p:spPr>
        <p:txBody>
          <a:bodyPr rtlCol="1">
            <a:spAutoFit/>
          </a:bodyPr>
          <a:lstStyle/>
          <a:p>
            <a:pPr algn="r" rtl="1" fontAlgn="auto">
              <a:spcBef>
                <a:spcPts val="0"/>
              </a:spcBef>
              <a:spcAft>
                <a:spcPts val="0"/>
              </a:spcAft>
              <a:defRPr/>
            </a:pPr>
            <a:endParaRPr lang="ar-EG" sz="2400" b="1" u="sng" dirty="0">
              <a:solidFill>
                <a:srgbClr val="C00000"/>
              </a:solidFill>
              <a:latin typeface="+mn-lt"/>
              <a:cs typeface="+mn-cs"/>
            </a:endParaRPr>
          </a:p>
          <a:p>
            <a:pPr algn="r" rtl="1" fontAlgn="auto">
              <a:spcBef>
                <a:spcPts val="0"/>
              </a:spcBef>
              <a:spcAft>
                <a:spcPts val="0"/>
              </a:spcAft>
              <a:defRPr/>
            </a:pPr>
            <a:r>
              <a:rPr lang="ar-EG" sz="2400" b="1" u="sng" dirty="0">
                <a:solidFill>
                  <a:srgbClr val="C00000"/>
                </a:solidFill>
                <a:latin typeface="+mn-lt"/>
                <a:cs typeface="+mn-cs"/>
              </a:rPr>
              <a:t>ثانياً  </a:t>
            </a:r>
            <a:r>
              <a:rPr lang="ar-EG" sz="2400" b="1" u="sng" dirty="0">
                <a:solidFill>
                  <a:srgbClr val="C00000"/>
                </a:solidFill>
                <a:latin typeface="+mn-lt"/>
                <a:cs typeface="+mn-cs"/>
              </a:rPr>
              <a:t>أدوات الدراسة </a:t>
            </a:r>
            <a:r>
              <a:rPr lang="en-US" sz="2400" b="1" u="sng" dirty="0">
                <a:solidFill>
                  <a:srgbClr val="C00000"/>
                </a:solidFill>
                <a:latin typeface="+mn-lt"/>
                <a:cs typeface="+mn-cs"/>
              </a:rPr>
              <a:t>Study tools</a:t>
            </a:r>
            <a:r>
              <a:rPr lang="ar-EG" sz="2400" b="1" u="sng" dirty="0">
                <a:solidFill>
                  <a:srgbClr val="C00000"/>
                </a:solidFill>
                <a:latin typeface="+mn-lt"/>
                <a:cs typeface="+mn-cs"/>
              </a:rPr>
              <a:t>.</a:t>
            </a:r>
            <a:endParaRPr lang="ar-SA" sz="2400" b="1" u="sng" dirty="0">
              <a:solidFill>
                <a:srgbClr val="C00000"/>
              </a:solidFill>
              <a:latin typeface="+mn-lt"/>
              <a:cs typeface="+mn-cs"/>
            </a:endParaRPr>
          </a:p>
          <a:p>
            <a:pPr algn="r" rtl="1" fontAlgn="auto">
              <a:spcBef>
                <a:spcPts val="0"/>
              </a:spcBef>
              <a:spcAft>
                <a:spcPts val="0"/>
              </a:spcAft>
              <a:defRPr/>
            </a:pPr>
            <a:endParaRPr lang="en-US" sz="900" b="1" u="sng" dirty="0">
              <a:solidFill>
                <a:srgbClr val="C00000"/>
              </a:solidFill>
              <a:latin typeface="+mn-lt"/>
              <a:cs typeface="+mn-cs"/>
            </a:endParaRPr>
          </a:p>
          <a:p>
            <a:pPr algn="just" rtl="1" fontAlgn="auto">
              <a:lnSpc>
                <a:spcPct val="150000"/>
              </a:lnSpc>
              <a:spcBef>
                <a:spcPts val="0"/>
              </a:spcBef>
              <a:spcAft>
                <a:spcPts val="0"/>
              </a:spcAft>
              <a:defRPr/>
            </a:pPr>
            <a:r>
              <a:rPr lang="ar-EG" b="1" dirty="0">
                <a:latin typeface="+mn-lt"/>
                <a:cs typeface="+mn-cs"/>
              </a:rPr>
              <a:t>1- </a:t>
            </a:r>
            <a:r>
              <a:rPr lang="ar-SA" b="1" dirty="0">
                <a:latin typeface="+mn-lt"/>
                <a:cs typeface="+mn-cs"/>
              </a:rPr>
              <a:t>مقياس </a:t>
            </a:r>
            <a:r>
              <a:rPr lang="ar-SA" b="1" dirty="0">
                <a:latin typeface="+mn-lt"/>
                <a:cs typeface="+mn-cs"/>
              </a:rPr>
              <a:t>تقدير </a:t>
            </a:r>
            <a:r>
              <a:rPr lang="ar-SA" b="1" dirty="0">
                <a:latin typeface="+mn-lt"/>
                <a:cs typeface="+mn-cs"/>
              </a:rPr>
              <a:t>مهارات</a:t>
            </a:r>
            <a:r>
              <a:rPr lang="ar-EG" b="1" dirty="0">
                <a:latin typeface="+mn-lt"/>
                <a:cs typeface="+mn-cs"/>
              </a:rPr>
              <a:t> </a:t>
            </a:r>
            <a:r>
              <a:rPr lang="ar-SA" b="1" dirty="0">
                <a:latin typeface="+mn-lt"/>
                <a:cs typeface="+mn-cs"/>
              </a:rPr>
              <a:t>أفرع </a:t>
            </a:r>
            <a:r>
              <a:rPr lang="ar-EG" b="1" dirty="0">
                <a:latin typeface="+mn-lt"/>
                <a:cs typeface="+mn-cs"/>
              </a:rPr>
              <a:t>المنهاج </a:t>
            </a:r>
            <a:r>
              <a:rPr lang="ar-SA" b="1" dirty="0" err="1">
                <a:latin typeface="+mn-lt"/>
                <a:cs typeface="+mn-cs"/>
              </a:rPr>
              <a:t>العل</a:t>
            </a:r>
            <a:r>
              <a:rPr lang="ar-EG" b="1" dirty="0" err="1">
                <a:latin typeface="+mn-lt"/>
                <a:cs typeface="+mn-cs"/>
              </a:rPr>
              <a:t>مى</a:t>
            </a:r>
            <a:r>
              <a:rPr lang="ar-EG" b="1" dirty="0">
                <a:latin typeface="+mn-lt"/>
                <a:cs typeface="+mn-cs"/>
              </a:rPr>
              <a:t> المقترح</a:t>
            </a:r>
            <a:r>
              <a:rPr lang="ar-SA" b="1" dirty="0">
                <a:latin typeface="+mn-lt"/>
                <a:cs typeface="+mn-cs"/>
              </a:rPr>
              <a:t> (الكيمياء </a:t>
            </a:r>
            <a:r>
              <a:rPr lang="ar-SA" b="1" dirty="0">
                <a:latin typeface="+mn-lt"/>
                <a:cs typeface="+mn-cs"/>
              </a:rPr>
              <a:t>– الفيزياء – الأحياء ) من إعداد الباحثين ، حيث يتكون المقياس من </a:t>
            </a:r>
            <a:r>
              <a:rPr lang="ar-SA" b="1" u="sng" dirty="0">
                <a:solidFill>
                  <a:srgbClr val="0000FF"/>
                </a:solidFill>
                <a:latin typeface="+mn-lt"/>
                <a:cs typeface="+mn-cs"/>
              </a:rPr>
              <a:t>(60) </a:t>
            </a:r>
            <a:r>
              <a:rPr lang="ar-SA" b="1" dirty="0">
                <a:latin typeface="+mn-lt"/>
                <a:cs typeface="+mn-cs"/>
              </a:rPr>
              <a:t>مفردة</a:t>
            </a:r>
            <a:r>
              <a:rPr lang="ar-EG" b="1" dirty="0">
                <a:latin typeface="+mn-lt"/>
                <a:cs typeface="+mn-cs"/>
              </a:rPr>
              <a:t> </a:t>
            </a:r>
            <a:r>
              <a:rPr lang="ar-SA" b="1" dirty="0">
                <a:latin typeface="+mn-lt"/>
                <a:cs typeface="+mn-cs"/>
              </a:rPr>
              <a:t>موزعة </a:t>
            </a:r>
            <a:r>
              <a:rPr lang="ar-SA" b="1" dirty="0">
                <a:latin typeface="+mn-lt"/>
                <a:cs typeface="+mn-cs"/>
              </a:rPr>
              <a:t>كالأتي </a:t>
            </a:r>
            <a:r>
              <a:rPr lang="ar-SA" b="1" u="sng" dirty="0">
                <a:solidFill>
                  <a:srgbClr val="0000FF"/>
                </a:solidFill>
                <a:latin typeface="+mn-lt"/>
                <a:cs typeface="+mn-cs"/>
              </a:rPr>
              <a:t>(19) </a:t>
            </a:r>
            <a:r>
              <a:rPr lang="ar-SA" b="1" dirty="0">
                <a:latin typeface="+mn-lt"/>
                <a:cs typeface="+mn-cs"/>
              </a:rPr>
              <a:t>مفردة لمهارات الكيمياء ، </a:t>
            </a:r>
            <a:r>
              <a:rPr lang="ar-SA" b="1" u="sng" dirty="0" err="1">
                <a:solidFill>
                  <a:srgbClr val="0000FF"/>
                </a:solidFill>
                <a:latin typeface="+mn-lt"/>
                <a:cs typeface="+mn-cs"/>
              </a:rPr>
              <a:t>و</a:t>
            </a:r>
            <a:r>
              <a:rPr lang="ar-EG" b="1" u="sng" dirty="0">
                <a:solidFill>
                  <a:srgbClr val="0000FF"/>
                </a:solidFill>
                <a:latin typeface="+mn-lt"/>
                <a:cs typeface="+mn-cs"/>
              </a:rPr>
              <a:t> </a:t>
            </a:r>
            <a:r>
              <a:rPr lang="ar-SA" b="1" u="sng" dirty="0">
                <a:solidFill>
                  <a:srgbClr val="0000FF"/>
                </a:solidFill>
                <a:latin typeface="+mn-lt"/>
                <a:cs typeface="+mn-cs"/>
              </a:rPr>
              <a:t>(</a:t>
            </a:r>
            <a:r>
              <a:rPr lang="ar-SA" b="1" u="sng" dirty="0">
                <a:solidFill>
                  <a:srgbClr val="0000FF"/>
                </a:solidFill>
                <a:latin typeface="+mn-lt"/>
                <a:cs typeface="+mn-cs"/>
              </a:rPr>
              <a:t>23) </a:t>
            </a:r>
            <a:r>
              <a:rPr lang="ar-SA" b="1" dirty="0">
                <a:latin typeface="+mn-lt"/>
                <a:cs typeface="+mn-cs"/>
              </a:rPr>
              <a:t>مفردة للفيزياء ، </a:t>
            </a:r>
            <a:r>
              <a:rPr lang="ar-SA" b="1" dirty="0" err="1">
                <a:latin typeface="+mn-lt"/>
                <a:cs typeface="+mn-cs"/>
              </a:rPr>
              <a:t>و</a:t>
            </a:r>
            <a:r>
              <a:rPr lang="ar-EG" b="1" dirty="0">
                <a:latin typeface="+mn-lt"/>
                <a:cs typeface="+mn-cs"/>
              </a:rPr>
              <a:t> </a:t>
            </a:r>
            <a:r>
              <a:rPr lang="ar-SA" b="1" u="sng" dirty="0">
                <a:solidFill>
                  <a:srgbClr val="0000FF"/>
                </a:solidFill>
                <a:latin typeface="+mn-lt"/>
                <a:cs typeface="+mn-cs"/>
              </a:rPr>
              <a:t>(</a:t>
            </a:r>
            <a:r>
              <a:rPr lang="ar-SA" b="1" u="sng" dirty="0">
                <a:solidFill>
                  <a:srgbClr val="0000FF"/>
                </a:solidFill>
                <a:latin typeface="+mn-lt"/>
                <a:cs typeface="+mn-cs"/>
              </a:rPr>
              <a:t>18) </a:t>
            </a:r>
            <a:r>
              <a:rPr lang="ar-SA" b="1" dirty="0">
                <a:latin typeface="+mn-lt"/>
                <a:cs typeface="+mn-cs"/>
              </a:rPr>
              <a:t>مفردة للأحياء (ملحق رقم 1). الحد الأقصى لدرجات المقياس هو </a:t>
            </a:r>
            <a:r>
              <a:rPr lang="ar-SA" b="1" u="sng" dirty="0">
                <a:solidFill>
                  <a:srgbClr val="FF0000"/>
                </a:solidFill>
                <a:latin typeface="+mn-lt"/>
                <a:cs typeface="+mn-cs"/>
              </a:rPr>
              <a:t>(300) </a:t>
            </a:r>
            <a:r>
              <a:rPr lang="ar-SA" b="1" dirty="0">
                <a:latin typeface="+mn-lt"/>
                <a:cs typeface="+mn-cs"/>
              </a:rPr>
              <a:t>درجة ، والحد الأدنى هو </a:t>
            </a:r>
            <a:r>
              <a:rPr lang="ar-SA" b="1" u="sng" dirty="0">
                <a:solidFill>
                  <a:srgbClr val="FF0000"/>
                </a:solidFill>
                <a:latin typeface="+mn-lt"/>
                <a:cs typeface="+mn-cs"/>
              </a:rPr>
              <a:t>(60) </a:t>
            </a:r>
            <a:r>
              <a:rPr lang="ar-SA" b="1" dirty="0">
                <a:latin typeface="+mn-lt"/>
                <a:cs typeface="+mn-cs"/>
              </a:rPr>
              <a:t>درجة. الطلاب الذين حصلوا على مجموع درجات </a:t>
            </a:r>
            <a:r>
              <a:rPr lang="ar-SA" b="1" u="sng" dirty="0">
                <a:solidFill>
                  <a:srgbClr val="FF0000"/>
                </a:solidFill>
                <a:latin typeface="+mn-lt"/>
                <a:cs typeface="+mn-cs"/>
              </a:rPr>
              <a:t>أعلى من (180) </a:t>
            </a:r>
            <a:r>
              <a:rPr lang="ar-SA" b="1" dirty="0">
                <a:latin typeface="+mn-lt"/>
                <a:cs typeface="+mn-cs"/>
              </a:rPr>
              <a:t>درجة صُنفوا على أنهم ليسوا في حاجة للمنهاج المقترح ، والطلاب الذين حصلوا على </a:t>
            </a:r>
            <a:r>
              <a:rPr lang="ar-SA" b="1" u="sng" dirty="0">
                <a:solidFill>
                  <a:srgbClr val="FF0000"/>
                </a:solidFill>
                <a:latin typeface="+mn-lt"/>
                <a:cs typeface="+mn-cs"/>
              </a:rPr>
              <a:t>أقل من (180) </a:t>
            </a:r>
            <a:r>
              <a:rPr lang="ar-SA" b="1" dirty="0">
                <a:latin typeface="+mn-lt"/>
                <a:cs typeface="+mn-cs"/>
              </a:rPr>
              <a:t>صُنفوا على أنهم بحاجة للمنهاج المقترح فى الدراسة.</a:t>
            </a:r>
            <a:endParaRPr lang="en-US" b="1" dirty="0">
              <a:latin typeface="+mn-lt"/>
              <a:cs typeface="+mn-cs"/>
            </a:endParaRPr>
          </a:p>
          <a:p>
            <a:pPr algn="r" rtl="1" fontAlgn="auto">
              <a:spcBef>
                <a:spcPts val="0"/>
              </a:spcBef>
              <a:spcAft>
                <a:spcPts val="0"/>
              </a:spcAft>
              <a:defRPr/>
            </a:pPr>
            <a:r>
              <a:rPr lang="ar-SA" b="1" dirty="0">
                <a:latin typeface="+mn-lt"/>
                <a:cs typeface="+mn-cs"/>
              </a:rPr>
              <a:t> </a:t>
            </a:r>
            <a:endParaRPr lang="en-US" sz="100" b="1" dirty="0">
              <a:latin typeface="+mn-lt"/>
              <a:cs typeface="+mn-cs"/>
            </a:endParaRPr>
          </a:p>
          <a:p>
            <a:pPr algn="just" rtl="1" fontAlgn="auto">
              <a:lnSpc>
                <a:spcPct val="150000"/>
              </a:lnSpc>
              <a:spcBef>
                <a:spcPts val="0"/>
              </a:spcBef>
              <a:spcAft>
                <a:spcPts val="0"/>
              </a:spcAft>
              <a:defRPr/>
            </a:pPr>
            <a:r>
              <a:rPr lang="ar-EG" b="1" dirty="0">
                <a:latin typeface="+mn-lt"/>
                <a:cs typeface="+mn-cs"/>
              </a:rPr>
              <a:t>2- </a:t>
            </a:r>
            <a:r>
              <a:rPr lang="ar-SA" b="1" dirty="0">
                <a:latin typeface="+mn-lt"/>
                <a:cs typeface="+mn-cs"/>
              </a:rPr>
              <a:t>مقياس </a:t>
            </a:r>
            <a:r>
              <a:rPr lang="ar-SA" b="1" dirty="0">
                <a:latin typeface="+mn-lt"/>
                <a:cs typeface="+mn-cs"/>
              </a:rPr>
              <a:t>رصد المشكلات الأكاديمية لطلاب السنة </a:t>
            </a:r>
            <a:r>
              <a:rPr lang="ar-SA" b="1" dirty="0">
                <a:latin typeface="+mn-lt"/>
                <a:cs typeface="+mn-cs"/>
              </a:rPr>
              <a:t>التحضيرية </a:t>
            </a:r>
            <a:r>
              <a:rPr lang="ar-SA" b="1" dirty="0">
                <a:latin typeface="+mn-lt"/>
                <a:cs typeface="+mn-cs"/>
              </a:rPr>
              <a:t>ويتكون المقياس من </a:t>
            </a:r>
            <a:r>
              <a:rPr lang="ar-SA" b="1" u="sng" dirty="0">
                <a:solidFill>
                  <a:srgbClr val="0000FF"/>
                </a:solidFill>
                <a:latin typeface="+mn-lt"/>
                <a:cs typeface="+mn-cs"/>
              </a:rPr>
              <a:t>(11) </a:t>
            </a:r>
            <a:r>
              <a:rPr lang="ar-SA" b="1" dirty="0">
                <a:latin typeface="+mn-lt"/>
                <a:cs typeface="+mn-cs"/>
              </a:rPr>
              <a:t>مفردة تقيس أهم المشكلات </a:t>
            </a:r>
            <a:r>
              <a:rPr lang="ar-SA" b="1" dirty="0">
                <a:latin typeface="+mn-lt"/>
                <a:cs typeface="+mn-cs"/>
              </a:rPr>
              <a:t>الأكاديمية </a:t>
            </a:r>
            <a:r>
              <a:rPr lang="ar-SA" b="1" dirty="0">
                <a:latin typeface="+mn-lt"/>
                <a:cs typeface="+mn-cs"/>
              </a:rPr>
              <a:t>لطلاب السنة التحضيرية ببعض الجامعات السعودية - من وجهة نظرهم - بالإضافة إلي بند المقترحات لمشكلات أكاديمية أخري يمكن أن يكون الطالب قد رصدها ولم تدرج في المقياس (ملحق رقم 2). الحد الأقصى لدرجات المقياس هو </a:t>
            </a:r>
            <a:r>
              <a:rPr lang="ar-SA" b="1" u="sng" dirty="0">
                <a:solidFill>
                  <a:srgbClr val="FF0000"/>
                </a:solidFill>
                <a:latin typeface="+mn-lt"/>
                <a:cs typeface="+mn-cs"/>
              </a:rPr>
              <a:t>(44) </a:t>
            </a:r>
            <a:r>
              <a:rPr lang="ar-SA" b="1" dirty="0">
                <a:latin typeface="+mn-lt"/>
                <a:cs typeface="+mn-cs"/>
              </a:rPr>
              <a:t>درجة و الحد الأدنى هو </a:t>
            </a:r>
            <a:r>
              <a:rPr lang="ar-SA" b="1" u="sng" dirty="0">
                <a:solidFill>
                  <a:srgbClr val="FF0000"/>
                </a:solidFill>
                <a:latin typeface="+mn-lt"/>
                <a:cs typeface="+mn-cs"/>
              </a:rPr>
              <a:t>(11) </a:t>
            </a:r>
            <a:r>
              <a:rPr lang="ar-SA" b="1" dirty="0">
                <a:latin typeface="+mn-lt"/>
                <a:cs typeface="+mn-cs"/>
              </a:rPr>
              <a:t>درجة. الطلاب الذين حصلوا على مجموع درجات </a:t>
            </a:r>
            <a:r>
              <a:rPr lang="ar-SA" b="1" u="sng" dirty="0">
                <a:solidFill>
                  <a:srgbClr val="FF0000"/>
                </a:solidFill>
                <a:latin typeface="+mn-lt"/>
                <a:cs typeface="+mn-cs"/>
              </a:rPr>
              <a:t>أعلى من (22) </a:t>
            </a:r>
            <a:r>
              <a:rPr lang="ar-SA" b="1" dirty="0">
                <a:latin typeface="+mn-lt"/>
                <a:cs typeface="+mn-cs"/>
              </a:rPr>
              <a:t>درجة صُنفوا على أن لديهم مشكلات أكاديمية فى هذة المرحلة ، وهم فى حاجة للمنهاج و الطلاب الذين حصلوا على </a:t>
            </a:r>
            <a:r>
              <a:rPr lang="ar-SA" b="1" u="sng" dirty="0">
                <a:solidFill>
                  <a:srgbClr val="FF0000"/>
                </a:solidFill>
                <a:latin typeface="+mn-lt"/>
                <a:cs typeface="+mn-cs"/>
              </a:rPr>
              <a:t>أقل من (22) </a:t>
            </a:r>
            <a:r>
              <a:rPr lang="ar-SA" b="1" dirty="0">
                <a:latin typeface="+mn-lt"/>
                <a:cs typeface="+mn-cs"/>
              </a:rPr>
              <a:t>صُنفوا على أنهم ممن لا يواجهون هذه المشكلات</a:t>
            </a:r>
            <a:endParaRPr lang="en-US" b="1" dirty="0">
              <a:latin typeface="+mn-lt"/>
              <a:cs typeface="+mn-cs"/>
            </a:endParaRPr>
          </a:p>
          <a:p>
            <a:pPr algn="r" rtl="1" fontAlgn="auto">
              <a:spcBef>
                <a:spcPts val="0"/>
              </a:spcBef>
              <a:spcAft>
                <a:spcPts val="0"/>
              </a:spcAft>
              <a:defRPr/>
            </a:pPr>
            <a:r>
              <a:rPr lang="ar-SA" b="1" dirty="0">
                <a:latin typeface="+mn-lt"/>
                <a:cs typeface="+mn-cs"/>
              </a:rPr>
              <a:t> </a:t>
            </a:r>
            <a:endParaRPr lang="en-US" sz="1100" b="1" dirty="0">
              <a:latin typeface="+mn-lt"/>
              <a:cs typeface="+mn-cs"/>
            </a:endParaRPr>
          </a:p>
          <a:p>
            <a:pPr algn="r" rtl="1" fontAlgn="auto">
              <a:spcBef>
                <a:spcPts val="0"/>
              </a:spcBef>
              <a:spcAft>
                <a:spcPts val="0"/>
              </a:spcAft>
              <a:defRPr/>
            </a:pPr>
            <a:endParaRPr lang="en-US" sz="1050" b="1" dirty="0">
              <a:latin typeface="+mn-lt"/>
              <a:cs typeface="+mn-cs"/>
            </a:endParaRPr>
          </a:p>
          <a:p>
            <a:pPr algn="r" rtl="1" fontAlgn="auto">
              <a:spcBef>
                <a:spcPts val="0"/>
              </a:spcBef>
              <a:spcAft>
                <a:spcPts val="0"/>
              </a:spcAft>
              <a:defRPr/>
            </a:pPr>
            <a:endParaRPr lang="en-US" b="1" dirty="0">
              <a:latin typeface="+mn-lt"/>
              <a:cs typeface="+mn-cs"/>
            </a:endParaRPr>
          </a:p>
          <a:p>
            <a:pPr algn="r" rtl="1" fontAlgn="auto">
              <a:spcBef>
                <a:spcPts val="0"/>
              </a:spcBef>
              <a:spcAft>
                <a:spcPts val="0"/>
              </a:spcAft>
              <a:defRPr/>
            </a:pPr>
            <a:endParaRPr lang="ar-SA" dirty="0">
              <a:latin typeface="+mn-lt"/>
              <a:cs typeface="+mn-cs"/>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linds(horizontal)">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 calcmode="lin" valueType="num">
                                      <p:cBhvr additive="base">
                                        <p:cTn id="1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9" fill="hold" nodeType="click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 calcmode="lin" valueType="num">
                                      <p:cBhvr additive="base">
                                        <p:cTn id="18"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2">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285750" y="3143250"/>
            <a:ext cx="8572500" cy="3046413"/>
          </a:xfrm>
          <a:prstGeom prst="rect">
            <a:avLst/>
          </a:prstGeom>
          <a:noFill/>
        </p:spPr>
        <p:txBody>
          <a:bodyPr rtlCol="1">
            <a:spAutoFit/>
          </a:bodyPr>
          <a:lstStyle/>
          <a:p>
            <a:pPr algn="r" rtl="1" fontAlgn="auto">
              <a:lnSpc>
                <a:spcPct val="200000"/>
              </a:lnSpc>
              <a:spcBef>
                <a:spcPts val="0"/>
              </a:spcBef>
              <a:spcAft>
                <a:spcPts val="0"/>
              </a:spcAft>
              <a:defRPr/>
            </a:pPr>
            <a:r>
              <a:rPr lang="ar-SA" sz="2400" b="1" u="sng" dirty="0">
                <a:solidFill>
                  <a:srgbClr val="C00000"/>
                </a:solidFill>
                <a:latin typeface="+mn-lt"/>
                <a:cs typeface="+mn-cs"/>
              </a:rPr>
              <a:t>صدق و ثبات مقاييس الدراسة</a:t>
            </a:r>
            <a:r>
              <a:rPr lang="ar-SA" sz="2400" b="1" u="sng" dirty="0">
                <a:solidFill>
                  <a:srgbClr val="C00000"/>
                </a:solidFill>
                <a:latin typeface="+mn-lt"/>
                <a:cs typeface="+mn-cs"/>
              </a:rPr>
              <a:t>.</a:t>
            </a:r>
            <a:endParaRPr lang="en-US" sz="2400" b="1" u="sng" dirty="0">
              <a:solidFill>
                <a:srgbClr val="C00000"/>
              </a:solidFill>
              <a:latin typeface="+mn-lt"/>
              <a:cs typeface="+mn-cs"/>
            </a:endParaRPr>
          </a:p>
          <a:p>
            <a:pPr algn="r" rtl="1" fontAlgn="auto">
              <a:lnSpc>
                <a:spcPct val="200000"/>
              </a:lnSpc>
              <a:spcBef>
                <a:spcPts val="0"/>
              </a:spcBef>
              <a:spcAft>
                <a:spcPts val="0"/>
              </a:spcAft>
              <a:defRPr/>
            </a:pPr>
            <a:r>
              <a:rPr lang="ar-SA" dirty="0">
                <a:latin typeface="+mn-lt"/>
                <a:cs typeface="+mn-cs"/>
              </a:rPr>
              <a:t> </a:t>
            </a:r>
            <a:r>
              <a:rPr lang="ar-SA" b="1" dirty="0">
                <a:solidFill>
                  <a:schemeClr val="bg2">
                    <a:lumMod val="10000"/>
                  </a:schemeClr>
                </a:solidFill>
                <a:latin typeface="+mn-lt"/>
                <a:cs typeface="+mn-cs"/>
              </a:rPr>
              <a:t>تم حساب صدق مقاييس الدراسة بالطرق الآتية:-</a:t>
            </a:r>
            <a:endParaRPr lang="en-US" b="1" dirty="0">
              <a:solidFill>
                <a:schemeClr val="bg2">
                  <a:lumMod val="10000"/>
                </a:schemeClr>
              </a:solidFill>
              <a:latin typeface="+mn-lt"/>
              <a:cs typeface="+mn-cs"/>
            </a:endParaRPr>
          </a:p>
          <a:p>
            <a:pPr algn="r" rtl="1" fontAlgn="auto">
              <a:lnSpc>
                <a:spcPct val="200000"/>
              </a:lnSpc>
              <a:spcBef>
                <a:spcPts val="0"/>
              </a:spcBef>
              <a:spcAft>
                <a:spcPts val="0"/>
              </a:spcAft>
              <a:defRPr/>
            </a:pPr>
            <a:r>
              <a:rPr lang="ar-SA" b="1" dirty="0">
                <a:latin typeface="+mn-lt"/>
                <a:cs typeface="+mn-cs"/>
              </a:rPr>
              <a:t>1- صدق المحكمين (الصدق الظاهري</a:t>
            </a:r>
            <a:r>
              <a:rPr lang="ar-EG" b="1" dirty="0">
                <a:latin typeface="+mn-lt"/>
                <a:cs typeface="+mn-cs"/>
              </a:rPr>
              <a:t>).</a:t>
            </a:r>
            <a:endParaRPr lang="en-US" sz="2400" b="1" u="sng" dirty="0">
              <a:solidFill>
                <a:srgbClr val="C00000"/>
              </a:solidFill>
              <a:latin typeface="+mn-lt"/>
              <a:cs typeface="+mn-cs"/>
            </a:endParaRPr>
          </a:p>
          <a:p>
            <a:pPr algn="r" rtl="1" fontAlgn="auto">
              <a:lnSpc>
                <a:spcPct val="200000"/>
              </a:lnSpc>
              <a:spcBef>
                <a:spcPts val="0"/>
              </a:spcBef>
              <a:spcAft>
                <a:spcPts val="0"/>
              </a:spcAft>
              <a:defRPr/>
            </a:pPr>
            <a:r>
              <a:rPr lang="ar-SA" b="1" dirty="0">
                <a:latin typeface="+mn-lt"/>
                <a:cs typeface="+mn-cs"/>
              </a:rPr>
              <a:t>2- الاتساق </a:t>
            </a:r>
            <a:r>
              <a:rPr lang="ar-SA" b="1" dirty="0">
                <a:latin typeface="+mn-lt"/>
                <a:cs typeface="+mn-cs"/>
              </a:rPr>
              <a:t>الداخلي.</a:t>
            </a:r>
            <a:endParaRPr lang="en-US" dirty="0">
              <a:latin typeface="+mn-lt"/>
              <a:cs typeface="+mn-cs"/>
            </a:endParaRPr>
          </a:p>
          <a:p>
            <a:pPr algn="r" rtl="1" fontAlgn="auto">
              <a:lnSpc>
                <a:spcPct val="200000"/>
              </a:lnSpc>
              <a:spcBef>
                <a:spcPts val="0"/>
              </a:spcBef>
              <a:spcAft>
                <a:spcPts val="0"/>
              </a:spcAft>
              <a:defRPr/>
            </a:pPr>
            <a:r>
              <a:rPr lang="ar-EG" b="1" dirty="0">
                <a:latin typeface="+mn-lt"/>
                <a:cs typeface="+mn-cs"/>
              </a:rPr>
              <a:t>3</a:t>
            </a:r>
            <a:r>
              <a:rPr lang="ar-SA" b="1" dirty="0">
                <a:latin typeface="+mn-lt"/>
                <a:cs typeface="+mn-cs"/>
              </a:rPr>
              <a:t>- </a:t>
            </a:r>
            <a:r>
              <a:rPr lang="ar-SA" b="1" dirty="0">
                <a:latin typeface="+mn-lt"/>
                <a:cs typeface="+mn-cs"/>
              </a:rPr>
              <a:t>طريقة إعادة </a:t>
            </a:r>
            <a:r>
              <a:rPr lang="ar-SA" b="1" dirty="0">
                <a:latin typeface="+mn-lt"/>
                <a:cs typeface="+mn-cs"/>
              </a:rPr>
              <a:t>الأجراء</a:t>
            </a:r>
            <a:r>
              <a:rPr lang="ar-EG" b="1" dirty="0">
                <a:latin typeface="+mn-lt"/>
                <a:cs typeface="+mn-cs"/>
              </a:rPr>
              <a:t> (المقياس الأول فقط).</a:t>
            </a:r>
            <a:r>
              <a:rPr lang="ar-SA" dirty="0">
                <a:latin typeface="+mn-lt"/>
                <a:cs typeface="+mn-cs"/>
              </a:rPr>
              <a:t> </a:t>
            </a:r>
            <a:endParaRPr lang="ar-SA" dirty="0">
              <a:latin typeface="+mn-lt"/>
              <a:cs typeface="+mn-cs"/>
            </a:endParaRPr>
          </a:p>
        </p:txBody>
      </p:sp>
      <p:sp>
        <p:nvSpPr>
          <p:cNvPr id="33795" name="مستطيل 2"/>
          <p:cNvSpPr>
            <a:spLocks noChangeArrowheads="1"/>
          </p:cNvSpPr>
          <p:nvPr/>
        </p:nvSpPr>
        <p:spPr bwMode="auto">
          <a:xfrm>
            <a:off x="0" y="357188"/>
            <a:ext cx="8858250" cy="2170112"/>
          </a:xfrm>
          <a:prstGeom prst="rect">
            <a:avLst/>
          </a:prstGeom>
          <a:noFill/>
          <a:ln w="9525">
            <a:noFill/>
            <a:miter lim="800000"/>
            <a:headEnd/>
            <a:tailEnd/>
          </a:ln>
        </p:spPr>
        <p:txBody>
          <a:bodyPr>
            <a:spAutoFit/>
          </a:bodyPr>
          <a:lstStyle/>
          <a:p>
            <a:pPr algn="just" rtl="1">
              <a:lnSpc>
                <a:spcPct val="150000"/>
              </a:lnSpc>
            </a:pPr>
            <a:r>
              <a:rPr lang="ar-EG" b="1">
                <a:latin typeface="Lucida Sans Unicode" pitchFamily="34" charset="0"/>
              </a:rPr>
              <a:t>3- </a:t>
            </a:r>
            <a:r>
              <a:rPr lang="ar-SA" b="1">
                <a:latin typeface="Lucida Sans Unicode" pitchFamily="34" charset="0"/>
              </a:rPr>
              <a:t>مقياس تقييم أعضاء هيئة التدريس الجامعي للمستوي الأكاديمي للطلاب الجدد في السنة التحضيرية ( إعداد الباحثين ، ملحق رقم 3 ) ، ويشتمل المقياس علي </a:t>
            </a:r>
            <a:r>
              <a:rPr lang="ar-SA" b="1" u="sng">
                <a:solidFill>
                  <a:srgbClr val="0000FF"/>
                </a:solidFill>
                <a:latin typeface="Lucida Sans Unicode" pitchFamily="34" charset="0"/>
              </a:rPr>
              <a:t>(10) </a:t>
            </a:r>
            <a:r>
              <a:rPr lang="ar-SA" b="1">
                <a:latin typeface="Lucida Sans Unicode" pitchFamily="34" charset="0"/>
              </a:rPr>
              <a:t>مفردات ترصد أراء </a:t>
            </a:r>
            <a:r>
              <a:rPr lang="ar-EG" b="1">
                <a:latin typeface="Lucida Sans Unicode" pitchFamily="34" charset="0"/>
              </a:rPr>
              <a:t>بعض </a:t>
            </a:r>
            <a:r>
              <a:rPr lang="ar-SA" b="1">
                <a:latin typeface="Lucida Sans Unicode" pitchFamily="34" charset="0"/>
              </a:rPr>
              <a:t>أعضاء هيئة التدريس الجامعي بجامعتي تبوك الحكومية والأمير فهد بن سلطان الأهلية في المستوي الأكاديمي (العلمي و اللغوي) للطلاب الجدد ومدي احتياجاتهم للمنهاج محل الدراسة. تم تطبيق المقياس علي </a:t>
            </a:r>
            <a:r>
              <a:rPr lang="ar-SA" b="1" u="sng">
                <a:solidFill>
                  <a:srgbClr val="FF0000"/>
                </a:solidFill>
                <a:latin typeface="Lucida Sans Unicode" pitchFamily="34" charset="0"/>
              </a:rPr>
              <a:t>(15) </a:t>
            </a:r>
            <a:r>
              <a:rPr lang="ar-SA" b="1">
                <a:latin typeface="Lucida Sans Unicode" pitchFamily="34" charset="0"/>
              </a:rPr>
              <a:t>عضوًا من أعضاء هيئة التدريس في هذه الجامعات من ذوي التخصصات العلمية ، والرياضيات ، واللغة الانجليزية.</a:t>
            </a:r>
            <a:endParaRPr lang="en-US" b="1">
              <a:latin typeface="Lucida Sans Unicode" pitchFamily="34" charset="0"/>
            </a:endParaRPr>
          </a:p>
        </p:txBody>
      </p:sp>
      <p:sp>
        <p:nvSpPr>
          <p:cNvPr id="33796" name="مستطيل 3"/>
          <p:cNvSpPr>
            <a:spLocks noChangeArrowheads="1"/>
          </p:cNvSpPr>
          <p:nvPr/>
        </p:nvSpPr>
        <p:spPr bwMode="auto">
          <a:xfrm>
            <a:off x="428625" y="2786063"/>
            <a:ext cx="8358188" cy="369887"/>
          </a:xfrm>
          <a:prstGeom prst="rect">
            <a:avLst/>
          </a:prstGeom>
          <a:noFill/>
          <a:ln w="9525">
            <a:noFill/>
            <a:miter lim="800000"/>
            <a:headEnd/>
            <a:tailEnd/>
          </a:ln>
        </p:spPr>
        <p:txBody>
          <a:bodyPr>
            <a:spAutoFit/>
          </a:bodyPr>
          <a:lstStyle/>
          <a:p>
            <a:pPr algn="r" rtl="1"/>
            <a:r>
              <a:rPr lang="ar-EG" b="1">
                <a:latin typeface="Lucida Sans Unicode" pitchFamily="34" charset="0"/>
              </a:rPr>
              <a:t>4- </a:t>
            </a:r>
            <a:r>
              <a:rPr lang="ar-SA" b="1">
                <a:latin typeface="Lucida Sans Unicode" pitchFamily="34" charset="0"/>
              </a:rPr>
              <a:t>المنهاج العلمي الجديد و التي تقوم هذه الدراسة على تقصي أثره على الفئة المستهدفة من الطلاب</a:t>
            </a:r>
            <a:endParaRPr lang="ar-EG">
              <a:latin typeface="Lucida Sans Unicode" pitchFamily="34" charset="0"/>
            </a:endParaRP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slide(fromBottom)">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heckerboard(across)">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heckerboard(across)">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1438" y="0"/>
            <a:ext cx="9144001" cy="6151563"/>
          </a:xfrm>
          <a:prstGeom prst="rect">
            <a:avLst/>
          </a:prstGeom>
          <a:noFill/>
        </p:spPr>
        <p:txBody>
          <a:bodyPr rtlCol="1">
            <a:spAutoFit/>
          </a:bodyPr>
          <a:lstStyle/>
          <a:p>
            <a:pPr algn="r" rtl="1" fontAlgn="auto">
              <a:lnSpc>
                <a:spcPct val="150000"/>
              </a:lnSpc>
              <a:spcBef>
                <a:spcPts val="0"/>
              </a:spcBef>
              <a:spcAft>
                <a:spcPts val="0"/>
              </a:spcAft>
              <a:defRPr/>
            </a:pPr>
            <a:r>
              <a:rPr lang="ar-EG" sz="2400" b="1" u="sng" dirty="0">
                <a:solidFill>
                  <a:srgbClr val="C00000"/>
                </a:solidFill>
                <a:latin typeface="+mn-lt"/>
                <a:cs typeface="+mn-cs"/>
              </a:rPr>
              <a:t>فروض الدراسة </a:t>
            </a:r>
            <a:r>
              <a:rPr lang="en-US" sz="2400" b="1" u="sng" dirty="0">
                <a:solidFill>
                  <a:srgbClr val="C00000"/>
                </a:solidFill>
                <a:latin typeface="+mn-lt"/>
                <a:cs typeface="+mn-cs"/>
              </a:rPr>
              <a:t>Hypotheses</a:t>
            </a:r>
            <a:r>
              <a:rPr lang="ar-EG" sz="2400" b="1" u="sng" dirty="0">
                <a:solidFill>
                  <a:srgbClr val="C00000"/>
                </a:solidFill>
                <a:latin typeface="+mn-lt"/>
                <a:cs typeface="+mn-cs"/>
              </a:rPr>
              <a:t>. </a:t>
            </a:r>
            <a:r>
              <a:rPr lang="ar-EG" sz="2400" b="1" u="sng" dirty="0">
                <a:solidFill>
                  <a:srgbClr val="C00000"/>
                </a:solidFill>
                <a:latin typeface="+mn-lt"/>
                <a:cs typeface="+mn-cs"/>
              </a:rPr>
              <a:t> </a:t>
            </a:r>
            <a:endParaRPr lang="en-US" sz="2400" b="1" u="sng" dirty="0">
              <a:solidFill>
                <a:srgbClr val="C00000"/>
              </a:solidFill>
              <a:latin typeface="+mn-lt"/>
              <a:cs typeface="+mn-cs"/>
            </a:endParaRPr>
          </a:p>
          <a:p>
            <a:pPr algn="r" rtl="1" fontAlgn="auto">
              <a:lnSpc>
                <a:spcPct val="150000"/>
              </a:lnSpc>
              <a:spcBef>
                <a:spcPts val="0"/>
              </a:spcBef>
              <a:spcAft>
                <a:spcPts val="0"/>
              </a:spcAft>
              <a:defRPr/>
            </a:pPr>
            <a:r>
              <a:rPr lang="ar-EG" b="1" dirty="0">
                <a:latin typeface="+mn-lt"/>
                <a:cs typeface="+mn-cs"/>
              </a:rPr>
              <a:t>1- </a:t>
            </a:r>
            <a:r>
              <a:rPr lang="ar-SA" b="1" dirty="0">
                <a:latin typeface="+mn-lt"/>
                <a:cs typeface="+mn-cs"/>
              </a:rPr>
              <a:t>توجد فروق ذات دلالة إحصائية بين متوسطات درجات طلاب المجموعة التجريبية ، ومتوسطات درجات طلاب المجموعة الضابطة على مقياس إتقان المهارات الأساسية لأفرع المنهاج العلمي المقترح  في التطبيق  البعدي  لصالح طلاب المجموعة التجريبية.</a:t>
            </a:r>
            <a:endParaRPr lang="en-US" b="1" dirty="0">
              <a:latin typeface="+mn-lt"/>
              <a:cs typeface="+mn-cs"/>
            </a:endParaRPr>
          </a:p>
          <a:p>
            <a:pPr algn="r" rtl="1" fontAlgn="auto">
              <a:lnSpc>
                <a:spcPct val="150000"/>
              </a:lnSpc>
              <a:spcBef>
                <a:spcPts val="0"/>
              </a:spcBef>
              <a:spcAft>
                <a:spcPts val="0"/>
              </a:spcAft>
              <a:defRPr/>
            </a:pPr>
            <a:r>
              <a:rPr lang="ar-SA" b="1" dirty="0">
                <a:latin typeface="+mn-lt"/>
                <a:cs typeface="+mn-cs"/>
              </a:rPr>
              <a:t> </a:t>
            </a:r>
            <a:r>
              <a:rPr lang="ar-SA" b="1" dirty="0">
                <a:latin typeface="+mn-lt"/>
                <a:cs typeface="+mn-cs"/>
              </a:rPr>
              <a:t>2- </a:t>
            </a:r>
            <a:r>
              <a:rPr lang="ar-SA" b="1" dirty="0">
                <a:latin typeface="+mn-lt"/>
                <a:cs typeface="+mn-cs"/>
              </a:rPr>
              <a:t>توجد فروق ذات دلالة إحصائية بين متوسطات درجات طلاب المجموعة التجريبية ، ومتوسطات درجات نفس المجموعة علي مقياس إتقان المهارات الأساسية لأفرع المنهاج العلمي المقترح في التطبيقين القبلي والبعدي  لصالح التطبيق البعدي</a:t>
            </a:r>
            <a:r>
              <a:rPr lang="ar-SA" b="1" dirty="0">
                <a:latin typeface="+mn-lt"/>
                <a:cs typeface="+mn-cs"/>
              </a:rPr>
              <a:t>.</a:t>
            </a:r>
            <a:endParaRPr lang="en-US" b="1" dirty="0">
              <a:latin typeface="+mn-lt"/>
              <a:cs typeface="+mn-cs"/>
            </a:endParaRPr>
          </a:p>
          <a:p>
            <a:pPr algn="r" rtl="1" fontAlgn="auto">
              <a:lnSpc>
                <a:spcPct val="150000"/>
              </a:lnSpc>
              <a:spcBef>
                <a:spcPts val="0"/>
              </a:spcBef>
              <a:spcAft>
                <a:spcPts val="0"/>
              </a:spcAft>
              <a:defRPr/>
            </a:pPr>
            <a:r>
              <a:rPr lang="ar-SA" b="1" dirty="0">
                <a:latin typeface="+mn-lt"/>
                <a:cs typeface="+mn-cs"/>
              </a:rPr>
              <a:t>3- توجد فروق ذات دلالة إحصائية بين متوسطات درجات طلاب المجموعة التجريبية ، ومتوسطات درجات طلاب  المجموعة الضابطة في الاختبار التحصيلي للمواد العلمية بنهاية المرحلة الثانوية لصالح المجموعة التجريبية</a:t>
            </a:r>
            <a:r>
              <a:rPr lang="ar-SA" b="1" dirty="0">
                <a:latin typeface="+mn-lt"/>
                <a:cs typeface="+mn-cs"/>
              </a:rPr>
              <a:t>.</a:t>
            </a:r>
            <a:endParaRPr lang="en-US" b="1" dirty="0">
              <a:latin typeface="+mn-lt"/>
              <a:cs typeface="+mn-cs"/>
            </a:endParaRPr>
          </a:p>
          <a:p>
            <a:pPr algn="r" rtl="1" fontAlgn="auto">
              <a:lnSpc>
                <a:spcPct val="150000"/>
              </a:lnSpc>
              <a:spcBef>
                <a:spcPts val="0"/>
              </a:spcBef>
              <a:spcAft>
                <a:spcPts val="0"/>
              </a:spcAft>
              <a:defRPr/>
            </a:pPr>
            <a:r>
              <a:rPr lang="ar-SA" b="1" dirty="0">
                <a:latin typeface="+mn-lt"/>
                <a:cs typeface="+mn-cs"/>
              </a:rPr>
              <a:t>4- توجد </a:t>
            </a:r>
            <a:r>
              <a:rPr lang="ar-SA" b="1" dirty="0">
                <a:latin typeface="+mn-lt"/>
                <a:cs typeface="+mn-cs"/>
              </a:rPr>
              <a:t>فروق ذات أثر إيجابي بين متوسطات درجات طلاب المجموعة التجريبية ، ومتوسطات درجات طلاب المجموعة الضابطة علي مقياس رصد المشكلات الأكاديمية لطلاب السنة التحضيرية  لصالح المجموعة التجريبية.</a:t>
            </a:r>
            <a:endParaRPr lang="en-US" b="1" dirty="0">
              <a:latin typeface="+mn-lt"/>
              <a:cs typeface="+mn-cs"/>
            </a:endParaRPr>
          </a:p>
          <a:p>
            <a:pPr algn="r" rtl="1" fontAlgn="auto">
              <a:lnSpc>
                <a:spcPct val="150000"/>
              </a:lnSpc>
              <a:spcBef>
                <a:spcPts val="0"/>
              </a:spcBef>
              <a:spcAft>
                <a:spcPts val="0"/>
              </a:spcAft>
              <a:defRPr/>
            </a:pPr>
            <a:endParaRPr lang="en-US" sz="1050" b="1" dirty="0">
              <a:latin typeface="+mn-lt"/>
              <a:cs typeface="+mn-cs"/>
            </a:endParaRPr>
          </a:p>
          <a:p>
            <a:pPr algn="r" rtl="1" fontAlgn="auto">
              <a:lnSpc>
                <a:spcPct val="150000"/>
              </a:lnSpc>
              <a:spcBef>
                <a:spcPts val="0"/>
              </a:spcBef>
              <a:spcAft>
                <a:spcPts val="0"/>
              </a:spcAft>
              <a:defRPr/>
            </a:pPr>
            <a:r>
              <a:rPr lang="ar-SA" b="1" dirty="0">
                <a:latin typeface="+mn-lt"/>
                <a:cs typeface="+mn-cs"/>
              </a:rPr>
              <a:t>5- طلاب </a:t>
            </a:r>
            <a:r>
              <a:rPr lang="ar-SA" b="1" dirty="0">
                <a:latin typeface="+mn-lt"/>
                <a:cs typeface="+mn-cs"/>
              </a:rPr>
              <a:t>السنة التحضيرية بجامعتي تبوك الحكومية والأمير فهد بن سلطان الأهلية لا يمتلكون المهارات العلمية واللغوية الجيدة ، والتي تؤهلهم لدراسة التخصصات العلمية باللغة الإنجليزية من وجهة نظر أعضاء هيئة التدريس بهذة الجامعات.</a:t>
            </a:r>
            <a:endParaRPr lang="en-US" b="1" dirty="0">
              <a:latin typeface="+mn-lt"/>
              <a:cs typeface="+mn-cs"/>
            </a:endParaRPr>
          </a:p>
          <a:p>
            <a:pPr algn="r" rtl="1" fontAlgn="auto">
              <a:spcBef>
                <a:spcPts val="0"/>
              </a:spcBef>
              <a:spcAft>
                <a:spcPts val="0"/>
              </a:spcAft>
              <a:defRPr/>
            </a:pPr>
            <a:endParaRPr lang="ar-SA" dirty="0">
              <a:latin typeface="+mn-lt"/>
              <a:cs typeface="+mn-cs"/>
            </a:endParaRP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3" presetClass="entr" presetSubtype="16"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plus(in)">
                                      <p:cBhvr>
                                        <p:cTn id="13" dur="500"/>
                                        <p:tgtEl>
                                          <p:spTgt spid="2">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dissolve">
                                      <p:cBhvr>
                                        <p:cTn id="18" dur="500"/>
                                        <p:tgtEl>
                                          <p:spTgt spid="2">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7"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blinds(horizontal)">
                                      <p:cBhvr>
                                        <p:cTn id="29" dur="500"/>
                                        <p:tgtEl>
                                          <p:spTgt spid="2">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4" fill="hold" nodeType="click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wheel(4)">
                                      <p:cBhvr>
                                        <p:cTn id="3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0"/>
            <a:ext cx="9144000" cy="3232150"/>
          </a:xfrm>
          <a:prstGeom prst="rect">
            <a:avLst/>
          </a:prstGeom>
          <a:noFill/>
          <a:ln w="9525">
            <a:noFill/>
            <a:miter lim="800000"/>
            <a:headEnd/>
            <a:tailEnd/>
          </a:ln>
        </p:spPr>
        <p:txBody>
          <a:bodyPr>
            <a:spAutoFit/>
          </a:bodyPr>
          <a:lstStyle/>
          <a:p>
            <a:pPr algn="r" rtl="1"/>
            <a:r>
              <a:rPr lang="ar-SA" sz="2400" b="1" u="sng">
                <a:solidFill>
                  <a:srgbClr val="C00000"/>
                </a:solidFill>
                <a:latin typeface="Lucida Sans Unicode" pitchFamily="34" charset="0"/>
              </a:rPr>
              <a:t>نتائج الدراسة و مناقشتها</a:t>
            </a:r>
            <a:r>
              <a:rPr lang="en-US" sz="2400" b="1" u="sng">
                <a:solidFill>
                  <a:srgbClr val="C00000"/>
                </a:solidFill>
                <a:latin typeface="Lucida Sans Unicode" pitchFamily="34" charset="0"/>
              </a:rPr>
              <a:t>Results and discussion </a:t>
            </a:r>
            <a:r>
              <a:rPr lang="ar-EG" sz="2400" b="1" u="sng">
                <a:solidFill>
                  <a:srgbClr val="C00000"/>
                </a:solidFill>
                <a:latin typeface="Lucida Sans Unicode" pitchFamily="34" charset="0"/>
              </a:rPr>
              <a:t>.</a:t>
            </a:r>
            <a:endParaRPr lang="en-US" sz="2400" b="1" u="sng">
              <a:solidFill>
                <a:srgbClr val="C00000"/>
              </a:solidFill>
              <a:latin typeface="Lucida Sans Unicode" pitchFamily="34" charset="0"/>
            </a:endParaRPr>
          </a:p>
          <a:p>
            <a:pPr algn="r" rtl="1"/>
            <a:endParaRPr lang="ar-SA" b="1" u="sng">
              <a:solidFill>
                <a:srgbClr val="C00000"/>
              </a:solidFill>
              <a:latin typeface="Lucida Sans Unicode" pitchFamily="34" charset="0"/>
            </a:endParaRPr>
          </a:p>
          <a:p>
            <a:pPr algn="r" rtl="1"/>
            <a:r>
              <a:rPr lang="ar-SA" b="1" u="sng">
                <a:solidFill>
                  <a:srgbClr val="C00000"/>
                </a:solidFill>
                <a:latin typeface="Lucida Sans Unicode" pitchFamily="34" charset="0"/>
              </a:rPr>
              <a:t>أولا فيما يتعلق بالفرض الأول والذي ينص علي أنه:</a:t>
            </a:r>
          </a:p>
          <a:p>
            <a:pPr algn="r" rtl="1"/>
            <a:endParaRPr lang="en-US" b="1" u="sng">
              <a:solidFill>
                <a:srgbClr val="C00000"/>
              </a:solidFill>
              <a:latin typeface="Lucida Sans Unicode" pitchFamily="34" charset="0"/>
            </a:endParaRPr>
          </a:p>
          <a:p>
            <a:pPr algn="just" rtl="1"/>
            <a:r>
              <a:rPr lang="ar-SA" b="1">
                <a:latin typeface="Lucida Sans Unicode" pitchFamily="34" charset="0"/>
              </a:rPr>
              <a:t>   "توجد فروق ذات دلالة إحصائية بين متوسطات درجات طلاب المجموعة التجريبية ، ومتوسطات درجات طلاب المجموعة الضابطة على مقياس إتقان مهارات</a:t>
            </a:r>
            <a:r>
              <a:rPr lang="ar-EG" b="1">
                <a:latin typeface="Lucida Sans Unicode" pitchFamily="34" charset="0"/>
              </a:rPr>
              <a:t> ا</a:t>
            </a:r>
            <a:r>
              <a:rPr lang="ar-SA" b="1">
                <a:latin typeface="Lucida Sans Unicode" pitchFamily="34" charset="0"/>
              </a:rPr>
              <a:t>لمنهاج العلمي المقترح  في التطبيق البعدي لصالح طلاب المجموعة التجريبية".</a:t>
            </a:r>
          </a:p>
          <a:p>
            <a:pPr algn="r" rtl="1"/>
            <a:endParaRPr lang="en-US" sz="1200" b="1">
              <a:latin typeface="Lucida Sans Unicode" pitchFamily="34" charset="0"/>
            </a:endParaRPr>
          </a:p>
          <a:p>
            <a:pPr algn="r" rtl="1"/>
            <a:r>
              <a:rPr lang="ar-SA" b="1" u="sng">
                <a:solidFill>
                  <a:srgbClr val="C00000"/>
                </a:solidFill>
                <a:latin typeface="Lucida Sans Unicode" pitchFamily="34" charset="0"/>
              </a:rPr>
              <a:t>جدول (5): دلالات الفروق بين المتوسطات الحسابية (م) ، والانحرافات المعيارية (ع) لدرجات طلاب المجموعتين الضابطة والتجريبية في القياس البعدى علي مقياس إتقان مهارات أبعاد (أفرع) المنهاج العلمي المقترح في الدراسة.</a:t>
            </a:r>
            <a:endParaRPr lang="en-US" b="1" u="sng">
              <a:solidFill>
                <a:srgbClr val="C00000"/>
              </a:solidFill>
              <a:latin typeface="Lucida Sans Unicode" pitchFamily="34" charset="0"/>
            </a:endParaRPr>
          </a:p>
          <a:p>
            <a:pPr algn="r" rtl="1"/>
            <a:endParaRPr lang="ar-SA">
              <a:latin typeface="Lucida Sans Unicode" pitchFamily="34" charset="0"/>
            </a:endParaRPr>
          </a:p>
        </p:txBody>
      </p:sp>
      <p:graphicFrame>
        <p:nvGraphicFramePr>
          <p:cNvPr id="3" name="جدول 2"/>
          <p:cNvGraphicFramePr>
            <a:graphicFrameLocks noGrp="1"/>
          </p:cNvGraphicFramePr>
          <p:nvPr/>
        </p:nvGraphicFramePr>
        <p:xfrm>
          <a:off x="500063" y="3143250"/>
          <a:ext cx="8286750" cy="2339975"/>
        </p:xfrm>
        <a:graphic>
          <a:graphicData uri="http://schemas.openxmlformats.org/drawingml/2006/table">
            <a:tbl>
              <a:tblPr rtl="1"/>
              <a:tblGrid>
                <a:gridCol w="2369916"/>
                <a:gridCol w="947967"/>
                <a:gridCol w="947967"/>
                <a:gridCol w="947967"/>
                <a:gridCol w="832981"/>
                <a:gridCol w="870725"/>
                <a:gridCol w="1369285"/>
              </a:tblGrid>
              <a:tr h="0">
                <a:tc rowSpan="2">
                  <a:txBody>
                    <a:bodyPr/>
                    <a:lstStyle/>
                    <a:p>
                      <a:pPr algn="ctr" rtl="1">
                        <a:lnSpc>
                          <a:spcPct val="115000"/>
                        </a:lnSpc>
                        <a:spcAft>
                          <a:spcPts val="1000"/>
                        </a:spcAft>
                      </a:pPr>
                      <a:r>
                        <a:rPr lang="ar-SA" sz="1300" b="1" dirty="0">
                          <a:latin typeface="Calibri"/>
                          <a:ea typeface="Times New Roman"/>
                          <a:cs typeface="Simplified Arabic"/>
                        </a:rPr>
                        <a:t>المقيـــــــــــــــاس</a:t>
                      </a:r>
                      <a:endParaRPr lang="en-US" sz="11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15000"/>
                        </a:lnSpc>
                        <a:spcAft>
                          <a:spcPts val="1000"/>
                        </a:spcAft>
                      </a:pPr>
                      <a:r>
                        <a:rPr lang="ar-SA" sz="1300" b="1">
                          <a:latin typeface="Calibri"/>
                          <a:ea typeface="Times New Roman"/>
                          <a:cs typeface="Simplified Arabic"/>
                        </a:rPr>
                        <a:t>المجموعة الضابطة</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gridSpan="2">
                  <a:txBody>
                    <a:bodyPr/>
                    <a:lstStyle/>
                    <a:p>
                      <a:pPr algn="ctr" rtl="1">
                        <a:lnSpc>
                          <a:spcPct val="115000"/>
                        </a:lnSpc>
                        <a:spcAft>
                          <a:spcPts val="1000"/>
                        </a:spcAft>
                      </a:pPr>
                      <a:r>
                        <a:rPr lang="ar-SA" sz="1300" b="1">
                          <a:latin typeface="Calibri"/>
                          <a:ea typeface="Times New Roman"/>
                          <a:cs typeface="Simplified Arabic"/>
                        </a:rPr>
                        <a:t>المجموعة التجريبية</a:t>
                      </a:r>
                      <a:endParaRPr lang="en-US" sz="11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rowSpan="2">
                  <a:txBody>
                    <a:bodyPr/>
                    <a:lstStyle/>
                    <a:p>
                      <a:pPr algn="ctr" rtl="1">
                        <a:lnSpc>
                          <a:spcPct val="115000"/>
                        </a:lnSpc>
                        <a:spcAft>
                          <a:spcPts val="1000"/>
                        </a:spcAft>
                      </a:pPr>
                      <a:r>
                        <a:rPr lang="ar-SA" sz="1300" b="1">
                          <a:latin typeface="Calibri"/>
                          <a:ea typeface="Times New Roman"/>
                          <a:cs typeface="Simplified Arabic"/>
                        </a:rPr>
                        <a:t>قيمة (ت)</a:t>
                      </a:r>
                      <a:endParaRPr lang="en-US" sz="11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1">
                        <a:lnSpc>
                          <a:spcPct val="115000"/>
                        </a:lnSpc>
                        <a:spcAft>
                          <a:spcPts val="1000"/>
                        </a:spcAft>
                      </a:pPr>
                      <a:r>
                        <a:rPr lang="ar-SA" sz="1300" b="1" dirty="0">
                          <a:latin typeface="Calibri"/>
                          <a:ea typeface="Times New Roman"/>
                          <a:cs typeface="Simplified Arabic"/>
                        </a:rPr>
                        <a:t>مستوى الدلالة</a:t>
                      </a:r>
                      <a:endParaRPr lang="en-US" sz="11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3700">
                <a:tc vMerge="1">
                  <a:txBody>
                    <a:bodyPr/>
                    <a:lstStyle/>
                    <a:p>
                      <a:pPr rtl="1"/>
                      <a:endParaRPr lang="ar-SA"/>
                    </a:p>
                  </a:txBody>
                  <a:tcPr/>
                </a:tc>
                <a:tc>
                  <a:txBody>
                    <a:bodyPr/>
                    <a:lstStyle/>
                    <a:p>
                      <a:pPr algn="ctr" rtl="1">
                        <a:lnSpc>
                          <a:spcPct val="115000"/>
                        </a:lnSpc>
                        <a:spcAft>
                          <a:spcPts val="1000"/>
                        </a:spcAft>
                      </a:pPr>
                      <a:r>
                        <a:rPr lang="ar-SA" sz="1500" b="1" dirty="0">
                          <a:latin typeface="Calibri"/>
                          <a:ea typeface="Times New Roman"/>
                          <a:cs typeface="Simplified Arabic"/>
                        </a:rPr>
                        <a:t>م</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500" b="1">
                          <a:latin typeface="Calibri"/>
                          <a:ea typeface="Times New Roman"/>
                          <a:cs typeface="Simplified Arabic"/>
                        </a:rPr>
                        <a:t>ع</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500" b="1">
                          <a:latin typeface="Calibri"/>
                          <a:ea typeface="Times New Roman"/>
                          <a:cs typeface="Simplified Arabic"/>
                        </a:rPr>
                        <a:t>م</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500" b="1">
                          <a:latin typeface="Calibri"/>
                          <a:ea typeface="Times New Roman"/>
                          <a:cs typeface="Simplified Arabic"/>
                        </a:rPr>
                        <a:t>ع</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ar-SA"/>
                    </a:p>
                  </a:txBody>
                  <a:tcPr/>
                </a:tc>
                <a:tc vMerge="1">
                  <a:txBody>
                    <a:bodyPr/>
                    <a:lstStyle/>
                    <a:p>
                      <a:pPr rtl="1"/>
                      <a:endParaRPr lang="ar-SA"/>
                    </a:p>
                  </a:txBody>
                  <a:tcPr/>
                </a:tc>
              </a:tr>
              <a:tr h="467995">
                <a:tc>
                  <a:txBody>
                    <a:bodyPr/>
                    <a:lstStyle/>
                    <a:p>
                      <a:pPr algn="just" rtl="1">
                        <a:lnSpc>
                          <a:spcPct val="115000"/>
                        </a:lnSpc>
                        <a:spcAft>
                          <a:spcPts val="1000"/>
                        </a:spcAft>
                      </a:pPr>
                      <a:r>
                        <a:rPr lang="ar-SA" sz="1100" b="1" dirty="0">
                          <a:latin typeface="Calibri"/>
                          <a:ea typeface="Times New Roman"/>
                          <a:cs typeface="Simplified Arabic"/>
                        </a:rPr>
                        <a:t>إتقــــــان مهــــــارات </a:t>
                      </a:r>
                      <a:r>
                        <a:rPr lang="ar-SA" sz="1100" b="1" dirty="0" smtClean="0">
                          <a:latin typeface="Calibri"/>
                          <a:ea typeface="Times New Roman"/>
                          <a:cs typeface="Simplified Arabic"/>
                        </a:rPr>
                        <a:t>جــزء</a:t>
                      </a:r>
                      <a:r>
                        <a:rPr lang="ar-EG" sz="1100" b="1" dirty="0" smtClean="0">
                          <a:latin typeface="Calibri"/>
                          <a:ea typeface="Times New Roman"/>
                          <a:cs typeface="Simplified Arabic"/>
                        </a:rPr>
                        <a:t> (بعد)</a:t>
                      </a:r>
                      <a:r>
                        <a:rPr lang="ar-SA" sz="1100" b="1" dirty="0" smtClean="0">
                          <a:latin typeface="Calibri"/>
                          <a:ea typeface="Times New Roman"/>
                          <a:cs typeface="Simplified Arabic"/>
                        </a:rPr>
                        <a:t> </a:t>
                      </a:r>
                      <a:r>
                        <a:rPr lang="ar-SA" sz="1100" b="1" dirty="0">
                          <a:latin typeface="Calibri"/>
                          <a:ea typeface="Times New Roman"/>
                          <a:cs typeface="Simplified Arabic"/>
                        </a:rPr>
                        <a:t>الكيمياء</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0000FF"/>
                          </a:solidFill>
                          <a:latin typeface="Calibri"/>
                          <a:ea typeface="Times New Roman"/>
                          <a:cs typeface="Simplified Arabic"/>
                        </a:rPr>
                        <a:t>46,52</a:t>
                      </a:r>
                      <a:endParaRPr lang="en-US" sz="1100" b="1" u="sng" dirty="0">
                        <a:solidFill>
                          <a:srgbClr val="0000FF"/>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9,97</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0000FF"/>
                          </a:solidFill>
                          <a:latin typeface="Calibri"/>
                          <a:ea typeface="Times New Roman"/>
                          <a:cs typeface="Simplified Arabic"/>
                        </a:rPr>
                        <a:t>58,65</a:t>
                      </a:r>
                      <a:endParaRPr lang="en-US" sz="1100" b="1" u="sng" dirty="0">
                        <a:solidFill>
                          <a:srgbClr val="0000FF"/>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8,93</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400" b="1">
                          <a:latin typeface="Calibri"/>
                          <a:ea typeface="Times New Roman"/>
                          <a:cs typeface="Simplified Arabic"/>
                        </a:rPr>
                        <a:t>2</a:t>
                      </a:r>
                      <a:r>
                        <a:rPr lang="ar-SA" sz="1400" b="1">
                          <a:latin typeface="Calibri"/>
                          <a:ea typeface="Times New Roman"/>
                          <a:cs typeface="Simplified Arabic"/>
                        </a:rPr>
                        <a:t>,</a:t>
                      </a:r>
                      <a:r>
                        <a:rPr lang="ar-EG" sz="1400" b="1">
                          <a:latin typeface="Calibri"/>
                          <a:ea typeface="Times New Roman"/>
                          <a:cs typeface="Simplified Arabic"/>
                        </a:rPr>
                        <a:t>44</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دالة عند 0,05</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850">
                <a:tc>
                  <a:txBody>
                    <a:bodyPr/>
                    <a:lstStyle/>
                    <a:p>
                      <a:pPr algn="just" rtl="1">
                        <a:lnSpc>
                          <a:spcPct val="115000"/>
                        </a:lnSpc>
                        <a:spcAft>
                          <a:spcPts val="1000"/>
                        </a:spcAft>
                      </a:pPr>
                      <a:r>
                        <a:rPr lang="ar-SA" sz="1100" b="1" dirty="0">
                          <a:latin typeface="Calibri"/>
                          <a:ea typeface="Times New Roman"/>
                          <a:cs typeface="Simplified Arabic"/>
                        </a:rPr>
                        <a:t>إتقـــــــــان مهـــــــــــــــارات </a:t>
                      </a:r>
                      <a:r>
                        <a:rPr lang="ar-SA" sz="1100" b="1" dirty="0" smtClean="0">
                          <a:latin typeface="Calibri"/>
                          <a:ea typeface="Times New Roman"/>
                          <a:cs typeface="Simplified Arabic"/>
                        </a:rPr>
                        <a:t>جزء</a:t>
                      </a:r>
                      <a:r>
                        <a:rPr lang="ar-EG" sz="1100" b="1" dirty="0" smtClean="0">
                          <a:latin typeface="Calibri"/>
                          <a:ea typeface="Times New Roman"/>
                          <a:cs typeface="Simplified Arabic"/>
                        </a:rPr>
                        <a:t> (بعد)</a:t>
                      </a:r>
                      <a:r>
                        <a:rPr lang="ar-SA" sz="1100" b="1" dirty="0" smtClean="0">
                          <a:latin typeface="Calibri"/>
                          <a:ea typeface="Times New Roman"/>
                          <a:cs typeface="Simplified Arabic"/>
                        </a:rPr>
                        <a:t> </a:t>
                      </a:r>
                      <a:r>
                        <a:rPr lang="ar-SA" sz="1100" b="1" dirty="0">
                          <a:latin typeface="Calibri"/>
                          <a:ea typeface="Times New Roman"/>
                          <a:cs typeface="Simplified Arabic"/>
                        </a:rPr>
                        <a:t>الفيزياء</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FF0000"/>
                          </a:solidFill>
                          <a:latin typeface="Calibri"/>
                          <a:ea typeface="Times New Roman"/>
                          <a:cs typeface="Simplified Arabic"/>
                        </a:rPr>
                        <a:t>51,84</a:t>
                      </a:r>
                      <a:endParaRPr lang="en-US" sz="1100" b="1" u="sng"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4,35</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FF0000"/>
                          </a:solidFill>
                          <a:latin typeface="Calibri"/>
                          <a:ea typeface="Times New Roman"/>
                          <a:cs typeface="Simplified Arabic"/>
                        </a:rPr>
                        <a:t>74,52</a:t>
                      </a:r>
                      <a:endParaRPr lang="en-US" sz="1100" b="1" u="sng"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7,19</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400" b="1">
                          <a:latin typeface="Calibri"/>
                          <a:ea typeface="Times New Roman"/>
                          <a:cs typeface="Simplified Arabic"/>
                        </a:rPr>
                        <a:t>2</a:t>
                      </a:r>
                      <a:r>
                        <a:rPr lang="ar-SA" sz="1400" b="1">
                          <a:latin typeface="Calibri"/>
                          <a:ea typeface="Times New Roman"/>
                          <a:cs typeface="Simplified Arabic"/>
                        </a:rPr>
                        <a:t>,</a:t>
                      </a:r>
                      <a:r>
                        <a:rPr lang="ar-EG" sz="1400" b="1">
                          <a:latin typeface="Calibri"/>
                          <a:ea typeface="Times New Roman"/>
                          <a:cs typeface="Simplified Arabic"/>
                        </a:rPr>
                        <a:t>49</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داله عند 0,05</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705">
                <a:tc>
                  <a:txBody>
                    <a:bodyPr/>
                    <a:lstStyle/>
                    <a:p>
                      <a:pPr algn="just" rtl="1">
                        <a:lnSpc>
                          <a:spcPct val="115000"/>
                        </a:lnSpc>
                        <a:spcAft>
                          <a:spcPts val="1000"/>
                        </a:spcAft>
                      </a:pPr>
                      <a:r>
                        <a:rPr lang="ar-SA" sz="1100" b="1" dirty="0">
                          <a:latin typeface="Calibri"/>
                          <a:ea typeface="Times New Roman"/>
                          <a:cs typeface="Simplified Arabic"/>
                        </a:rPr>
                        <a:t>إتقـــــــان مهــــــــــــــــــارات جزء </a:t>
                      </a:r>
                      <a:r>
                        <a:rPr lang="ar-EG" sz="1100" b="1" dirty="0" smtClean="0">
                          <a:latin typeface="Calibri"/>
                          <a:ea typeface="Times New Roman"/>
                          <a:cs typeface="Simplified Arabic"/>
                        </a:rPr>
                        <a:t>(بعد) </a:t>
                      </a:r>
                      <a:r>
                        <a:rPr lang="ar-SA" sz="1100" b="1" dirty="0" smtClean="0">
                          <a:latin typeface="Calibri"/>
                          <a:ea typeface="Times New Roman"/>
                          <a:cs typeface="Simplified Arabic"/>
                        </a:rPr>
                        <a:t>الأحياء</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0000FF"/>
                          </a:solidFill>
                          <a:latin typeface="Calibri"/>
                          <a:ea typeface="Times New Roman"/>
                          <a:cs typeface="Simplified Arabic"/>
                        </a:rPr>
                        <a:t>42,22</a:t>
                      </a:r>
                      <a:endParaRPr lang="en-US" sz="1100" b="1" u="sng" dirty="0">
                        <a:solidFill>
                          <a:srgbClr val="0000FF"/>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4,15</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0000FF"/>
                          </a:solidFill>
                          <a:latin typeface="Calibri"/>
                          <a:ea typeface="Times New Roman"/>
                          <a:cs typeface="Simplified Arabic"/>
                        </a:rPr>
                        <a:t>62,15</a:t>
                      </a:r>
                      <a:endParaRPr lang="en-US" sz="1100" b="1" u="sng" dirty="0">
                        <a:solidFill>
                          <a:srgbClr val="0000FF"/>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7,59</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400" b="1">
                          <a:latin typeface="Calibri"/>
                          <a:ea typeface="Times New Roman"/>
                          <a:cs typeface="Simplified Arabic"/>
                        </a:rPr>
                        <a:t>2</a:t>
                      </a:r>
                      <a:r>
                        <a:rPr lang="ar-SA" sz="1400" b="1">
                          <a:latin typeface="Calibri"/>
                          <a:ea typeface="Times New Roman"/>
                          <a:cs typeface="Simplified Arabic"/>
                        </a:rPr>
                        <a:t>,</a:t>
                      </a:r>
                      <a:r>
                        <a:rPr lang="ar-EG" sz="1400" b="1">
                          <a:latin typeface="Calibri"/>
                          <a:ea typeface="Times New Roman"/>
                          <a:cs typeface="Simplified Arabic"/>
                        </a:rPr>
                        <a:t>41</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داله عند 0,05</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125">
                <a:tc>
                  <a:txBody>
                    <a:bodyPr/>
                    <a:lstStyle/>
                    <a:p>
                      <a:pPr algn="just" rtl="1">
                        <a:lnSpc>
                          <a:spcPct val="115000"/>
                        </a:lnSpc>
                        <a:spcAft>
                          <a:spcPts val="1000"/>
                        </a:spcAft>
                      </a:pPr>
                      <a:r>
                        <a:rPr lang="ar-SA" sz="1100" b="1">
                          <a:latin typeface="Calibri"/>
                          <a:ea typeface="Times New Roman"/>
                          <a:cs typeface="Simplified Arabic"/>
                        </a:rPr>
                        <a:t>إتقــــــان مهــــــــارات المنهاج بالكامل</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FF0000"/>
                          </a:solidFill>
                          <a:latin typeface="Calibri"/>
                          <a:ea typeface="Times New Roman"/>
                          <a:cs typeface="Simplified Arabic"/>
                        </a:rPr>
                        <a:t>140,2</a:t>
                      </a:r>
                      <a:endParaRPr lang="en-US" sz="1100" b="1" u="sng"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22,3</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rtl="1" eaLnBrk="1" latinLnBrk="0" hangingPunct="1">
                        <a:lnSpc>
                          <a:spcPct val="115000"/>
                        </a:lnSpc>
                        <a:spcAft>
                          <a:spcPts val="1000"/>
                        </a:spcAft>
                      </a:pPr>
                      <a:r>
                        <a:rPr kumimoji="0" lang="ar-SA" sz="1400" b="1" u="sng" kern="1200" dirty="0">
                          <a:solidFill>
                            <a:srgbClr val="FF0000"/>
                          </a:solidFill>
                          <a:latin typeface="Calibri"/>
                          <a:ea typeface="Times New Roman"/>
                          <a:cs typeface="Simplified Arabic"/>
                        </a:rPr>
                        <a:t>183,5</a:t>
                      </a:r>
                      <a:endParaRPr kumimoji="0" lang="en-US" sz="1600" b="1" u="sng" kern="1200" dirty="0">
                        <a:solidFill>
                          <a:srgbClr val="FF0000"/>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18,56</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2,45</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داله عند 0,05</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heckerboard(across)">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dissolve">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0"/>
            <a:ext cx="9144000" cy="1200150"/>
          </a:xfrm>
          <a:prstGeom prst="rect">
            <a:avLst/>
          </a:prstGeom>
          <a:noFill/>
          <a:ln w="9525">
            <a:noFill/>
            <a:miter lim="800000"/>
            <a:headEnd/>
            <a:tailEnd/>
          </a:ln>
        </p:spPr>
        <p:txBody>
          <a:bodyPr>
            <a:spAutoFit/>
          </a:bodyPr>
          <a:lstStyle/>
          <a:p>
            <a:pPr algn="r" rtl="1"/>
            <a:endParaRPr lang="ar-SA" b="1" u="sng">
              <a:solidFill>
                <a:srgbClr val="C00000"/>
              </a:solidFill>
              <a:latin typeface="Lucida Sans Unicode" pitchFamily="34" charset="0"/>
            </a:endParaRPr>
          </a:p>
          <a:p>
            <a:pPr algn="r" rtl="1"/>
            <a:r>
              <a:rPr lang="ar-SA" b="1" u="sng">
                <a:solidFill>
                  <a:srgbClr val="C00000"/>
                </a:solidFill>
                <a:latin typeface="Lucida Sans Unicode" pitchFamily="34" charset="0"/>
              </a:rPr>
              <a:t>الشكل البياني (1): دلالات الفروق بين المتوسطات الحسابية لدرجات طلاب المجموعتين الضابطة و التجريبية في القياس البعدى علي مقياس إتقان مهارات أبعاد المنهاج المقترح في الدراسة. </a:t>
            </a:r>
            <a:endParaRPr lang="en-US" b="1" u="sng">
              <a:solidFill>
                <a:srgbClr val="C00000"/>
              </a:solidFill>
              <a:latin typeface="Lucida Sans Unicode" pitchFamily="34" charset="0"/>
            </a:endParaRPr>
          </a:p>
          <a:p>
            <a:pPr algn="r" rtl="1"/>
            <a:endParaRPr lang="ar-SA">
              <a:latin typeface="Lucida Sans Unicode" pitchFamily="34" charset="0"/>
            </a:endParaRPr>
          </a:p>
        </p:txBody>
      </p:sp>
      <p:sp>
        <p:nvSpPr>
          <p:cNvPr id="1028"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algn="r" rtl="1"/>
            <a:endParaRPr lang="ar-SY">
              <a:latin typeface="Lucida Sans Unicode" pitchFamily="34" charset="0"/>
            </a:endParaRPr>
          </a:p>
        </p:txBody>
      </p:sp>
      <p:graphicFrame>
        <p:nvGraphicFramePr>
          <p:cNvPr id="54273" name="Object 1"/>
          <p:cNvGraphicFramePr>
            <a:graphicFrameLocks/>
          </p:cNvGraphicFramePr>
          <p:nvPr/>
        </p:nvGraphicFramePr>
        <p:xfrm>
          <a:off x="785813" y="1357313"/>
          <a:ext cx="7929562" cy="4429125"/>
        </p:xfrm>
        <a:graphic>
          <a:graphicData uri="http://schemas.openxmlformats.org/presentationml/2006/ole">
            <p:oleObj spid="_x0000_s1026" name="Chart" r:id="rId3" imgW="5781543" imgH="3676466" progId="Excel.Sheet.8">
              <p:embed/>
            </p:oleObj>
          </a:graphicData>
        </a:graphic>
      </p:graphicFrame>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54273"/>
                                        </p:tgtEl>
                                        <p:attrNameLst>
                                          <p:attrName>style.visibility</p:attrName>
                                        </p:attrNameLst>
                                      </p:cBhvr>
                                      <p:to>
                                        <p:strVal val="visible"/>
                                      </p:to>
                                    </p:set>
                                    <p:anim calcmode="lin" valueType="num">
                                      <p:cBhvr additive="base">
                                        <p:cTn id="13" dur="500" fill="hold"/>
                                        <p:tgtEl>
                                          <p:spTgt spid="54273"/>
                                        </p:tgtEl>
                                        <p:attrNameLst>
                                          <p:attrName>ppt_x</p:attrName>
                                        </p:attrNameLst>
                                      </p:cBhvr>
                                      <p:tavLst>
                                        <p:tav tm="0">
                                          <p:val>
                                            <p:strVal val="#ppt_x"/>
                                          </p:val>
                                        </p:tav>
                                        <p:tav tm="100000">
                                          <p:val>
                                            <p:strVal val="#ppt_x"/>
                                          </p:val>
                                        </p:tav>
                                      </p:tavLst>
                                    </p:anim>
                                    <p:anim calcmode="lin" valueType="num">
                                      <p:cBhvr additive="base">
                                        <p:cTn id="14" dur="500" fill="hold"/>
                                        <p:tgtEl>
                                          <p:spTgt spid="5427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255588"/>
            <a:ext cx="9144000" cy="2570162"/>
          </a:xfrm>
          <a:prstGeom prst="rect">
            <a:avLst/>
          </a:prstGeom>
          <a:noFill/>
          <a:ln w="9525">
            <a:noFill/>
            <a:miter lim="800000"/>
            <a:headEnd/>
            <a:tailEnd/>
          </a:ln>
        </p:spPr>
        <p:txBody>
          <a:bodyPr>
            <a:spAutoFit/>
          </a:bodyPr>
          <a:lstStyle/>
          <a:p>
            <a:pPr algn="r" rtl="1"/>
            <a:r>
              <a:rPr lang="ar-SA" sz="2000" b="1" u="sng">
                <a:solidFill>
                  <a:srgbClr val="C00000"/>
                </a:solidFill>
                <a:latin typeface="Lucida Sans Unicode" pitchFamily="34" charset="0"/>
              </a:rPr>
              <a:t>ثانياً: فيما يتعلق بالفرض الثاني للدراسة والذي ينص علي:</a:t>
            </a:r>
            <a:endParaRPr lang="en-US" sz="2000" b="1" u="sng">
              <a:solidFill>
                <a:srgbClr val="C00000"/>
              </a:solidFill>
              <a:latin typeface="Lucida Sans Unicode" pitchFamily="34" charset="0"/>
            </a:endParaRPr>
          </a:p>
          <a:p>
            <a:pPr algn="r" rtl="1">
              <a:lnSpc>
                <a:spcPct val="150000"/>
              </a:lnSpc>
            </a:pPr>
            <a:r>
              <a:rPr lang="ar-SA" b="1">
                <a:latin typeface="Lucida Sans Unicode" pitchFamily="34" charset="0"/>
              </a:rPr>
              <a:t>"توجد فروق ذات دلالة إحصائية بين متوسطات درجات طلاب المجموعة التجريبية ، ومتوسطات درجات نفس المجموعة علي مقياس إتقان مهارات الأساسية لأفرع المنهاج العلمي المقترح في التطبيقين القبلي والبعدي لصالح التطبيق البعدي".</a:t>
            </a:r>
          </a:p>
          <a:p>
            <a:pPr algn="r" rtl="1">
              <a:lnSpc>
                <a:spcPct val="150000"/>
              </a:lnSpc>
            </a:pPr>
            <a:endParaRPr lang="en-US" sz="1000" b="1">
              <a:latin typeface="Lucida Sans Unicode" pitchFamily="34" charset="0"/>
            </a:endParaRPr>
          </a:p>
          <a:p>
            <a:pPr algn="r" rtl="1">
              <a:lnSpc>
                <a:spcPct val="150000"/>
              </a:lnSpc>
            </a:pPr>
            <a:r>
              <a:rPr lang="ar-SA" b="1" u="sng">
                <a:solidFill>
                  <a:srgbClr val="C00000"/>
                </a:solidFill>
                <a:latin typeface="Lucida Sans Unicode" pitchFamily="34" charset="0"/>
              </a:rPr>
              <a:t>جدول (6): دلالات الفروق بين المتوسطات الحسابية (م) ، والانحرافات المعيارية (ع) لدرجات طلاب المجموعة التجريبية في القياسين القبلي  ، والبعدى علي مقياس إتقان المهارات الأساسية لأفرع المنهاج العلمي المقترح في الدراسة.</a:t>
            </a:r>
            <a:endParaRPr lang="en-US" b="1" u="sng">
              <a:solidFill>
                <a:srgbClr val="C00000"/>
              </a:solidFill>
              <a:latin typeface="Lucida Sans Unicode" pitchFamily="34" charset="0"/>
            </a:endParaRPr>
          </a:p>
          <a:p>
            <a:pPr algn="r" rtl="1"/>
            <a:endParaRPr lang="ar-SA">
              <a:latin typeface="Lucida Sans Unicode" pitchFamily="34" charset="0"/>
            </a:endParaRPr>
          </a:p>
        </p:txBody>
      </p:sp>
      <p:graphicFrame>
        <p:nvGraphicFramePr>
          <p:cNvPr id="3" name="جدول 2"/>
          <p:cNvGraphicFramePr>
            <a:graphicFrameLocks noGrp="1"/>
          </p:cNvGraphicFramePr>
          <p:nvPr/>
        </p:nvGraphicFramePr>
        <p:xfrm>
          <a:off x="500063" y="3000375"/>
          <a:ext cx="8286750" cy="2735263"/>
        </p:xfrm>
        <a:graphic>
          <a:graphicData uri="http://schemas.openxmlformats.org/drawingml/2006/table">
            <a:tbl>
              <a:tblPr rtl="1"/>
              <a:tblGrid>
                <a:gridCol w="1302381"/>
                <a:gridCol w="828179"/>
                <a:gridCol w="829014"/>
                <a:gridCol w="829014"/>
                <a:gridCol w="828179"/>
                <a:gridCol w="829014"/>
                <a:gridCol w="829014"/>
                <a:gridCol w="709631"/>
                <a:gridCol w="1302381"/>
              </a:tblGrid>
              <a:tr h="226775">
                <a:tc rowSpan="2">
                  <a:txBody>
                    <a:bodyPr/>
                    <a:lstStyle/>
                    <a:p>
                      <a:pPr algn="ctr" rtl="1">
                        <a:lnSpc>
                          <a:spcPct val="115000"/>
                        </a:lnSpc>
                        <a:spcAft>
                          <a:spcPts val="1000"/>
                        </a:spcAft>
                      </a:pPr>
                      <a:r>
                        <a:rPr lang="ar-SA" sz="1300" b="1" dirty="0">
                          <a:latin typeface="Calibri"/>
                          <a:ea typeface="Times New Roman"/>
                          <a:cs typeface="Simplified Arabic"/>
                        </a:rPr>
                        <a:t>المقيـــــــــــــــاس</a:t>
                      </a:r>
                      <a:endParaRPr lang="en-US" sz="1100" dirty="0">
                        <a:latin typeface="Calibri"/>
                        <a:ea typeface="Times New Roman"/>
                        <a:cs typeface="Arial"/>
                      </a:endParaRPr>
                    </a:p>
                  </a:txBody>
                  <a:tcPr marL="68260" marR="682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rtl="1">
                        <a:lnSpc>
                          <a:spcPct val="115000"/>
                        </a:lnSpc>
                        <a:spcAft>
                          <a:spcPts val="1000"/>
                        </a:spcAft>
                      </a:pPr>
                      <a:r>
                        <a:rPr lang="ar-SA" sz="1300" b="1">
                          <a:latin typeface="Calibri"/>
                          <a:ea typeface="Times New Roman"/>
                          <a:cs typeface="Simplified Arabic"/>
                        </a:rPr>
                        <a:t>المجموعة التجريبية (قبلي)</a:t>
                      </a:r>
                      <a:endParaRPr lang="en-US" sz="1100"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gridSpan="3">
                  <a:txBody>
                    <a:bodyPr/>
                    <a:lstStyle/>
                    <a:p>
                      <a:pPr algn="ctr" rtl="1">
                        <a:lnSpc>
                          <a:spcPct val="115000"/>
                        </a:lnSpc>
                        <a:spcAft>
                          <a:spcPts val="1000"/>
                        </a:spcAft>
                      </a:pPr>
                      <a:r>
                        <a:rPr lang="ar-EG" sz="1300" b="1">
                          <a:latin typeface="Calibri"/>
                          <a:ea typeface="Times New Roman"/>
                          <a:cs typeface="Simplified Arabic"/>
                        </a:rPr>
                        <a:t>المجموعة التجريبية (بعدي)</a:t>
                      </a:r>
                      <a:endParaRPr lang="en-US" sz="1100"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rowSpan="2">
                  <a:txBody>
                    <a:bodyPr/>
                    <a:lstStyle/>
                    <a:p>
                      <a:pPr algn="ctr" rtl="1">
                        <a:lnSpc>
                          <a:spcPct val="115000"/>
                        </a:lnSpc>
                        <a:spcAft>
                          <a:spcPts val="1000"/>
                        </a:spcAft>
                      </a:pPr>
                      <a:r>
                        <a:rPr lang="ar-SA" sz="1300" b="1">
                          <a:latin typeface="Calibri"/>
                          <a:ea typeface="Times New Roman"/>
                          <a:cs typeface="Simplified Arabic"/>
                        </a:rPr>
                        <a:t>قيمة (ت)</a:t>
                      </a:r>
                      <a:endParaRPr lang="en-US" sz="1100" dirty="0">
                        <a:latin typeface="Calibri"/>
                        <a:ea typeface="Times New Roman"/>
                        <a:cs typeface="Arial"/>
                      </a:endParaRPr>
                    </a:p>
                  </a:txBody>
                  <a:tcPr marL="68260" marR="682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1">
                        <a:lnSpc>
                          <a:spcPct val="115000"/>
                        </a:lnSpc>
                        <a:spcAft>
                          <a:spcPts val="1000"/>
                        </a:spcAft>
                      </a:pPr>
                      <a:r>
                        <a:rPr lang="ar-SA" sz="1300" b="1" dirty="0">
                          <a:latin typeface="Calibri"/>
                          <a:ea typeface="Times New Roman"/>
                          <a:cs typeface="Simplified Arabic"/>
                        </a:rPr>
                        <a:t>مستوى الدلالة</a:t>
                      </a:r>
                      <a:endParaRPr lang="en-US" sz="1100" dirty="0">
                        <a:latin typeface="Calibri"/>
                        <a:ea typeface="Times New Roman"/>
                        <a:cs typeface="Arial"/>
                      </a:endParaRPr>
                    </a:p>
                  </a:txBody>
                  <a:tcPr marL="68260" marR="682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590">
                <a:tc vMerge="1">
                  <a:txBody>
                    <a:bodyPr/>
                    <a:lstStyle/>
                    <a:p>
                      <a:pPr rtl="1"/>
                      <a:endParaRPr lang="ar-SA"/>
                    </a:p>
                  </a:txBody>
                  <a:tcPr/>
                </a:tc>
                <a:tc>
                  <a:txBody>
                    <a:bodyPr/>
                    <a:lstStyle/>
                    <a:p>
                      <a:pPr algn="ctr" rtl="1">
                        <a:lnSpc>
                          <a:spcPct val="115000"/>
                        </a:lnSpc>
                        <a:spcAft>
                          <a:spcPts val="1000"/>
                        </a:spcAft>
                      </a:pPr>
                      <a:r>
                        <a:rPr lang="ar-SA" sz="1400" b="1">
                          <a:latin typeface="Calibri"/>
                          <a:ea typeface="Times New Roman"/>
                          <a:cs typeface="Simplified Arabic"/>
                        </a:rPr>
                        <a:t>م</a:t>
                      </a:r>
                      <a:endParaRPr lang="en-US" sz="1100"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ع</a:t>
                      </a:r>
                      <a:endParaRPr lang="en-US" sz="1100"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و</a:t>
                      </a:r>
                      <a:endParaRPr lang="en-US" sz="1100"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م</a:t>
                      </a:r>
                      <a:endParaRPr lang="en-US" sz="1100"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ع</a:t>
                      </a:r>
                      <a:endParaRPr lang="en-US" sz="1100"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و</a:t>
                      </a:r>
                      <a:endParaRPr lang="en-US" sz="1100"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ar-SA"/>
                    </a:p>
                  </a:txBody>
                  <a:tcPr/>
                </a:tc>
                <a:tc vMerge="1">
                  <a:txBody>
                    <a:bodyPr/>
                    <a:lstStyle/>
                    <a:p>
                      <a:pPr rtl="1"/>
                      <a:endParaRPr lang="ar-SA"/>
                    </a:p>
                  </a:txBody>
                  <a:tcPr/>
                </a:tc>
              </a:tr>
              <a:tr h="488438">
                <a:tc>
                  <a:txBody>
                    <a:bodyPr/>
                    <a:lstStyle/>
                    <a:p>
                      <a:pPr algn="just" rtl="1">
                        <a:lnSpc>
                          <a:spcPct val="115000"/>
                        </a:lnSpc>
                        <a:spcAft>
                          <a:spcPts val="1000"/>
                        </a:spcAft>
                      </a:pPr>
                      <a:r>
                        <a:rPr lang="ar-SA" sz="1100" b="1" dirty="0">
                          <a:latin typeface="Calibri"/>
                          <a:ea typeface="Times New Roman"/>
                          <a:cs typeface="Simplified Arabic"/>
                        </a:rPr>
                        <a:t>إتقــــــان مهــــــارات </a:t>
                      </a:r>
                      <a:r>
                        <a:rPr lang="ar-SA" sz="1100" b="1" dirty="0" smtClean="0">
                          <a:latin typeface="Calibri"/>
                          <a:ea typeface="Times New Roman"/>
                          <a:cs typeface="Simplified Arabic"/>
                        </a:rPr>
                        <a:t>جــزء</a:t>
                      </a:r>
                      <a:r>
                        <a:rPr lang="ar-EG" sz="1100" b="1" dirty="0" smtClean="0">
                          <a:latin typeface="Calibri"/>
                          <a:ea typeface="Times New Roman"/>
                          <a:cs typeface="Simplified Arabic"/>
                        </a:rPr>
                        <a:t> (بعد) </a:t>
                      </a:r>
                      <a:r>
                        <a:rPr lang="ar-SA" sz="1100" b="1" dirty="0" smtClean="0">
                          <a:latin typeface="Calibri"/>
                          <a:ea typeface="Times New Roman"/>
                          <a:cs typeface="Simplified Arabic"/>
                        </a:rPr>
                        <a:t> </a:t>
                      </a:r>
                      <a:r>
                        <a:rPr lang="ar-SA" sz="1100" b="1" dirty="0">
                          <a:latin typeface="Calibri"/>
                          <a:ea typeface="Times New Roman"/>
                          <a:cs typeface="Simplified Arabic"/>
                        </a:rPr>
                        <a:t>الكيمياء</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FF0000"/>
                          </a:solidFill>
                          <a:latin typeface="Calibri"/>
                          <a:ea typeface="Times New Roman"/>
                          <a:cs typeface="Simplified Arabic"/>
                        </a:rPr>
                        <a:t>42,56</a:t>
                      </a:r>
                      <a:endParaRPr lang="en-US" sz="1100" b="1" u="sng" dirty="0">
                        <a:solidFill>
                          <a:srgbClr val="FF0000"/>
                        </a:solidFill>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4</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83</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0</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84</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FF0000"/>
                          </a:solidFill>
                          <a:latin typeface="Calibri"/>
                          <a:ea typeface="Times New Roman"/>
                          <a:cs typeface="Simplified Arabic"/>
                        </a:rPr>
                        <a:t>58,44</a:t>
                      </a:r>
                      <a:endParaRPr lang="en-US" sz="1100" b="1" u="sng" dirty="0">
                        <a:solidFill>
                          <a:srgbClr val="FF0000"/>
                        </a:solidFill>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8</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98</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0</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60</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400" b="1">
                          <a:latin typeface="Calibri"/>
                          <a:ea typeface="Times New Roman"/>
                          <a:cs typeface="Simplified Arabic"/>
                        </a:rPr>
                        <a:t>2</a:t>
                      </a:r>
                      <a:r>
                        <a:rPr lang="ar-SA" sz="1400" b="1">
                          <a:latin typeface="Calibri"/>
                          <a:ea typeface="Times New Roman"/>
                          <a:cs typeface="Simplified Arabic"/>
                        </a:rPr>
                        <a:t>,</a:t>
                      </a:r>
                      <a:r>
                        <a:rPr lang="ar-EG" sz="1400" b="1">
                          <a:latin typeface="Calibri"/>
                          <a:ea typeface="Times New Roman"/>
                          <a:cs typeface="Simplified Arabic"/>
                        </a:rPr>
                        <a:t>44</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دالة عند 0,05</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5660">
                <a:tc>
                  <a:txBody>
                    <a:bodyPr/>
                    <a:lstStyle/>
                    <a:p>
                      <a:pPr algn="just" rtl="1">
                        <a:lnSpc>
                          <a:spcPct val="115000"/>
                        </a:lnSpc>
                        <a:spcAft>
                          <a:spcPts val="1000"/>
                        </a:spcAft>
                      </a:pPr>
                      <a:r>
                        <a:rPr lang="ar-SA" sz="1100" b="1" dirty="0">
                          <a:latin typeface="Calibri"/>
                          <a:ea typeface="Times New Roman"/>
                          <a:cs typeface="Simplified Arabic"/>
                        </a:rPr>
                        <a:t>إتقـــــــــان مهـــــــــارات </a:t>
                      </a:r>
                      <a:r>
                        <a:rPr lang="ar-SA" sz="1100" b="1" dirty="0" smtClean="0">
                          <a:latin typeface="Calibri"/>
                          <a:ea typeface="Times New Roman"/>
                          <a:cs typeface="Simplified Arabic"/>
                        </a:rPr>
                        <a:t>جزء</a:t>
                      </a:r>
                      <a:r>
                        <a:rPr lang="ar-EG" sz="1100" b="1" dirty="0" smtClean="0">
                          <a:latin typeface="Calibri"/>
                          <a:ea typeface="Times New Roman"/>
                          <a:cs typeface="Simplified Arabic"/>
                        </a:rPr>
                        <a:t> (بعد)</a:t>
                      </a:r>
                      <a:r>
                        <a:rPr lang="ar-SA" sz="1100" b="1" dirty="0" smtClean="0">
                          <a:latin typeface="Calibri"/>
                          <a:ea typeface="Times New Roman"/>
                          <a:cs typeface="Simplified Arabic"/>
                        </a:rPr>
                        <a:t> </a:t>
                      </a:r>
                      <a:r>
                        <a:rPr lang="ar-SA" sz="1100" b="1" dirty="0">
                          <a:latin typeface="Calibri"/>
                          <a:ea typeface="Times New Roman"/>
                          <a:cs typeface="Simplified Arabic"/>
                        </a:rPr>
                        <a:t>الفيزياء</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FF0000"/>
                          </a:solidFill>
                          <a:latin typeface="Calibri"/>
                          <a:ea typeface="Times New Roman"/>
                          <a:cs typeface="Simplified Arabic"/>
                        </a:rPr>
                        <a:t>78,04</a:t>
                      </a:r>
                      <a:endParaRPr lang="en-US" sz="1100" b="1" u="sng" dirty="0">
                        <a:solidFill>
                          <a:srgbClr val="FF0000"/>
                        </a:solidFill>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10</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2</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- 0</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48</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FF0000"/>
                          </a:solidFill>
                          <a:latin typeface="Calibri"/>
                          <a:ea typeface="Times New Roman"/>
                          <a:cs typeface="Simplified Arabic"/>
                        </a:rPr>
                        <a:t>90,48</a:t>
                      </a:r>
                      <a:endParaRPr lang="en-US" sz="1100" b="1" u="sng" dirty="0">
                        <a:solidFill>
                          <a:srgbClr val="FF0000"/>
                        </a:solidFill>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5</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77</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- 0</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02</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400" b="1">
                          <a:latin typeface="Calibri"/>
                          <a:ea typeface="Times New Roman"/>
                          <a:cs typeface="Simplified Arabic"/>
                        </a:rPr>
                        <a:t>2</a:t>
                      </a:r>
                      <a:r>
                        <a:rPr lang="ar-SA" sz="1400" b="1">
                          <a:latin typeface="Calibri"/>
                          <a:ea typeface="Times New Roman"/>
                          <a:cs typeface="Simplified Arabic"/>
                        </a:rPr>
                        <a:t>,</a:t>
                      </a:r>
                      <a:r>
                        <a:rPr lang="ar-EG" sz="1400" b="1">
                          <a:latin typeface="Calibri"/>
                          <a:ea typeface="Times New Roman"/>
                          <a:cs typeface="Simplified Arabic"/>
                        </a:rPr>
                        <a:t>49</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داله عند 0,05</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5660">
                <a:tc>
                  <a:txBody>
                    <a:bodyPr/>
                    <a:lstStyle/>
                    <a:p>
                      <a:pPr algn="just" rtl="1">
                        <a:lnSpc>
                          <a:spcPct val="115000"/>
                        </a:lnSpc>
                        <a:spcAft>
                          <a:spcPts val="1000"/>
                        </a:spcAft>
                      </a:pPr>
                      <a:r>
                        <a:rPr lang="ar-SA" sz="1100" b="1" dirty="0">
                          <a:latin typeface="Calibri"/>
                          <a:ea typeface="Times New Roman"/>
                          <a:cs typeface="Simplified Arabic"/>
                        </a:rPr>
                        <a:t>إتقـــــــان مهـــــــــــارات </a:t>
                      </a:r>
                      <a:r>
                        <a:rPr lang="ar-SA" sz="1100" b="1" dirty="0" smtClean="0">
                          <a:latin typeface="Calibri"/>
                          <a:ea typeface="Times New Roman"/>
                          <a:cs typeface="Simplified Arabic"/>
                        </a:rPr>
                        <a:t>جزء</a:t>
                      </a:r>
                      <a:r>
                        <a:rPr lang="ar-EG" sz="1100" b="1" dirty="0" smtClean="0">
                          <a:latin typeface="Calibri"/>
                          <a:ea typeface="Times New Roman"/>
                          <a:cs typeface="Simplified Arabic"/>
                        </a:rPr>
                        <a:t> (بعد) </a:t>
                      </a:r>
                      <a:r>
                        <a:rPr lang="ar-SA" sz="1100" b="1" dirty="0" smtClean="0">
                          <a:latin typeface="Calibri"/>
                          <a:ea typeface="Times New Roman"/>
                          <a:cs typeface="Simplified Arabic"/>
                        </a:rPr>
                        <a:t> </a:t>
                      </a:r>
                      <a:r>
                        <a:rPr lang="ar-SA" sz="1100" b="1" dirty="0">
                          <a:latin typeface="Calibri"/>
                          <a:ea typeface="Times New Roman"/>
                          <a:cs typeface="Simplified Arabic"/>
                        </a:rPr>
                        <a:t>الأحياء</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FF0000"/>
                          </a:solidFill>
                          <a:latin typeface="Calibri"/>
                          <a:ea typeface="Times New Roman"/>
                          <a:cs typeface="Simplified Arabic"/>
                        </a:rPr>
                        <a:t>47,56</a:t>
                      </a:r>
                      <a:endParaRPr lang="en-US" sz="1100" b="1" u="sng" dirty="0">
                        <a:solidFill>
                          <a:srgbClr val="FF0000"/>
                        </a:solidFill>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solidFill>
                            <a:srgbClr val="000000"/>
                          </a:solidFill>
                          <a:latin typeface="Calibri"/>
                          <a:ea typeface="Times New Roman"/>
                          <a:cs typeface="Simplified Arabic"/>
                        </a:rPr>
                        <a:t>5</a:t>
                      </a:r>
                      <a:r>
                        <a:rPr lang="ar-SA" sz="1400" b="1" dirty="0">
                          <a:latin typeface="Calibri"/>
                          <a:ea typeface="Times New Roman"/>
                          <a:cs typeface="Simplified Arabic"/>
                        </a:rPr>
                        <a:t>,</a:t>
                      </a:r>
                      <a:r>
                        <a:rPr lang="ar-SA" sz="1400" b="1" dirty="0">
                          <a:solidFill>
                            <a:srgbClr val="000000"/>
                          </a:solidFill>
                          <a:latin typeface="Calibri"/>
                          <a:ea typeface="Times New Roman"/>
                          <a:cs typeface="Simplified Arabic"/>
                        </a:rPr>
                        <a:t>44</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solidFill>
                            <a:srgbClr val="000000"/>
                          </a:solidFill>
                          <a:latin typeface="Calibri"/>
                          <a:ea typeface="Times New Roman"/>
                          <a:cs typeface="Simplified Arabic"/>
                        </a:rPr>
                        <a:t>0</a:t>
                      </a:r>
                      <a:r>
                        <a:rPr lang="ar-SA" sz="1400" b="1" dirty="0">
                          <a:latin typeface="Calibri"/>
                          <a:ea typeface="Times New Roman"/>
                          <a:cs typeface="Simplified Arabic"/>
                        </a:rPr>
                        <a:t>,</a:t>
                      </a:r>
                      <a:r>
                        <a:rPr lang="ar-SA" sz="1400" b="1" dirty="0">
                          <a:solidFill>
                            <a:srgbClr val="000000"/>
                          </a:solidFill>
                          <a:latin typeface="Calibri"/>
                          <a:ea typeface="Times New Roman"/>
                          <a:cs typeface="Simplified Arabic"/>
                        </a:rPr>
                        <a:t>676</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FF0000"/>
                          </a:solidFill>
                          <a:latin typeface="Calibri"/>
                          <a:ea typeface="Times New Roman"/>
                          <a:cs typeface="Simplified Arabic"/>
                        </a:rPr>
                        <a:t>72,60</a:t>
                      </a:r>
                      <a:endParaRPr lang="en-US" sz="1100" b="1" u="sng" dirty="0">
                        <a:solidFill>
                          <a:srgbClr val="FF0000"/>
                        </a:solidFill>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7</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02</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0</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726</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EG" sz="1400" b="1">
                          <a:latin typeface="Calibri"/>
                          <a:ea typeface="Times New Roman"/>
                          <a:cs typeface="Simplified Arabic"/>
                        </a:rPr>
                        <a:t>2</a:t>
                      </a:r>
                      <a:r>
                        <a:rPr lang="ar-SA" sz="1400" b="1">
                          <a:latin typeface="Calibri"/>
                          <a:ea typeface="Times New Roman"/>
                          <a:cs typeface="Simplified Arabic"/>
                        </a:rPr>
                        <a:t>,</a:t>
                      </a:r>
                      <a:r>
                        <a:rPr lang="ar-EG" sz="1400" b="1">
                          <a:latin typeface="Calibri"/>
                          <a:ea typeface="Times New Roman"/>
                          <a:cs typeface="Simplified Arabic"/>
                        </a:rPr>
                        <a:t>41</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داله عند 0,05</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438">
                <a:tc>
                  <a:txBody>
                    <a:bodyPr/>
                    <a:lstStyle/>
                    <a:p>
                      <a:pPr algn="just" rtl="1">
                        <a:lnSpc>
                          <a:spcPct val="115000"/>
                        </a:lnSpc>
                        <a:spcAft>
                          <a:spcPts val="1000"/>
                        </a:spcAft>
                      </a:pPr>
                      <a:r>
                        <a:rPr lang="ar-SA" sz="1100" b="1">
                          <a:latin typeface="Calibri"/>
                          <a:ea typeface="Times New Roman"/>
                          <a:cs typeface="Simplified Arabic"/>
                        </a:rPr>
                        <a:t>إتقــــــان مهــــــــارات المنهاج بالكامل</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0000FF"/>
                          </a:solidFill>
                          <a:latin typeface="Calibri"/>
                          <a:ea typeface="Times New Roman"/>
                          <a:cs typeface="Simplified Arabic"/>
                        </a:rPr>
                        <a:t>1</a:t>
                      </a:r>
                      <a:r>
                        <a:rPr kumimoji="0" lang="ar-SA" sz="1400" b="1" u="sng" kern="1200" dirty="0">
                          <a:solidFill>
                            <a:srgbClr val="0000FF"/>
                          </a:solidFill>
                          <a:latin typeface="Calibri"/>
                          <a:ea typeface="Times New Roman"/>
                          <a:cs typeface="Simplified Arabic"/>
                        </a:rPr>
                        <a:t>76,0</a:t>
                      </a:r>
                      <a:endParaRPr kumimoji="0" lang="en-US" sz="1400" b="1" u="sng" kern="1200" dirty="0">
                        <a:solidFill>
                          <a:srgbClr val="0000FF"/>
                        </a:solidFill>
                        <a:latin typeface="Calibri"/>
                        <a:ea typeface="Times New Roman"/>
                        <a:cs typeface="Simplified Arabic"/>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5</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78</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solidFill>
                            <a:srgbClr val="000000"/>
                          </a:solidFill>
                          <a:latin typeface="Calibri"/>
                          <a:ea typeface="Times New Roman"/>
                          <a:cs typeface="Simplified Arabic"/>
                        </a:rPr>
                        <a:t>- 0</a:t>
                      </a:r>
                      <a:r>
                        <a:rPr lang="ar-SA" sz="1400" b="1">
                          <a:latin typeface="Calibri"/>
                          <a:ea typeface="Times New Roman"/>
                          <a:cs typeface="Simplified Arabic"/>
                        </a:rPr>
                        <a:t>,</a:t>
                      </a:r>
                      <a:r>
                        <a:rPr lang="ar-SA" sz="1400" b="1">
                          <a:solidFill>
                            <a:srgbClr val="000000"/>
                          </a:solidFill>
                          <a:latin typeface="Calibri"/>
                          <a:ea typeface="Times New Roman"/>
                          <a:cs typeface="Simplified Arabic"/>
                        </a:rPr>
                        <a:t>73</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u="sng" dirty="0">
                          <a:solidFill>
                            <a:srgbClr val="0000FF"/>
                          </a:solidFill>
                          <a:latin typeface="Calibri"/>
                          <a:ea typeface="Times New Roman"/>
                          <a:cs typeface="Simplified Arabic"/>
                        </a:rPr>
                        <a:t>250,3</a:t>
                      </a:r>
                      <a:endParaRPr lang="en-US" sz="1050" b="1" u="sng" dirty="0">
                        <a:solidFill>
                          <a:srgbClr val="0000FF"/>
                        </a:solidFill>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solidFill>
                            <a:srgbClr val="000000"/>
                          </a:solidFill>
                          <a:latin typeface="Calibri"/>
                          <a:ea typeface="Times New Roman"/>
                          <a:cs typeface="Simplified Arabic"/>
                        </a:rPr>
                        <a:t>16</a:t>
                      </a:r>
                      <a:r>
                        <a:rPr lang="ar-SA" sz="1400" b="1" dirty="0">
                          <a:latin typeface="Calibri"/>
                          <a:ea typeface="Times New Roman"/>
                          <a:cs typeface="Simplified Arabic"/>
                        </a:rPr>
                        <a:t>,</a:t>
                      </a:r>
                      <a:r>
                        <a:rPr lang="ar-SA" sz="1400" b="1" dirty="0">
                          <a:solidFill>
                            <a:srgbClr val="000000"/>
                          </a:solidFill>
                          <a:latin typeface="Calibri"/>
                          <a:ea typeface="Times New Roman"/>
                          <a:cs typeface="Simplified Arabic"/>
                        </a:rPr>
                        <a:t>9</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solidFill>
                            <a:srgbClr val="000000"/>
                          </a:solidFill>
                          <a:latin typeface="Calibri"/>
                          <a:ea typeface="Times New Roman"/>
                          <a:cs typeface="Simplified Arabic"/>
                        </a:rPr>
                        <a:t>- 0</a:t>
                      </a:r>
                      <a:r>
                        <a:rPr lang="ar-SA" sz="1400" b="1" dirty="0">
                          <a:latin typeface="Calibri"/>
                          <a:ea typeface="Times New Roman"/>
                          <a:cs typeface="Simplified Arabic"/>
                        </a:rPr>
                        <a:t>,</a:t>
                      </a:r>
                      <a:r>
                        <a:rPr lang="ar-SA" sz="1400" b="1" dirty="0">
                          <a:solidFill>
                            <a:srgbClr val="000000"/>
                          </a:solidFill>
                          <a:latin typeface="Calibri"/>
                          <a:ea typeface="Times New Roman"/>
                          <a:cs typeface="Simplified Arabic"/>
                        </a:rPr>
                        <a:t>85</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2,75</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داله عند 0,05</a:t>
                      </a:r>
                      <a:endParaRPr lang="en-US" sz="1100" b="1" dirty="0">
                        <a:latin typeface="Calibri"/>
                        <a:ea typeface="Times New Roman"/>
                        <a:cs typeface="Arial"/>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plus(in)">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1" presetClass="entr" presetSubtype="0" fill="hold" nodeType="clickEffect">
                                  <p:stCondLst>
                                    <p:cond delay="0"/>
                                  </p:stCondLst>
                                  <p:childTnLst>
                                    <p:set>
                                      <p:cBhvr>
                                        <p:cTn id="21" dur="1000">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142875" y="282575"/>
            <a:ext cx="9144000" cy="646113"/>
          </a:xfrm>
          <a:prstGeom prst="rect">
            <a:avLst/>
          </a:prstGeom>
          <a:noFill/>
          <a:ln w="9525">
            <a:noFill/>
            <a:miter lim="800000"/>
            <a:headEnd/>
            <a:tailEnd/>
          </a:ln>
        </p:spPr>
        <p:txBody>
          <a:bodyPr>
            <a:spAutoFit/>
          </a:bodyPr>
          <a:lstStyle/>
          <a:p>
            <a:pPr algn="r" rtl="1"/>
            <a:r>
              <a:rPr lang="ar-SA" b="1" u="sng">
                <a:solidFill>
                  <a:srgbClr val="C00000"/>
                </a:solidFill>
                <a:latin typeface="Lucida Sans Unicode" pitchFamily="34" charset="0"/>
              </a:rPr>
              <a:t>الشكل البيانى (2): دلالات الفروق بين المتوسطات الحسابية لدرجات طلاب المجموعة التجريبية في القياسين القبلي </a:t>
            </a:r>
          </a:p>
          <a:p>
            <a:pPr algn="r" rtl="1"/>
            <a:r>
              <a:rPr lang="ar-SA" b="1" u="sng">
                <a:solidFill>
                  <a:srgbClr val="C00000"/>
                </a:solidFill>
                <a:latin typeface="Lucida Sans Unicode" pitchFamily="34" charset="0"/>
              </a:rPr>
              <a:t> و البعدى علي مقياس إتقان مهارات أفرع (أبعاد) المنهاج العلمي المقترح في الدراسة.</a:t>
            </a:r>
          </a:p>
        </p:txBody>
      </p:sp>
      <p:sp>
        <p:nvSpPr>
          <p:cNvPr id="2052"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algn="r" rtl="1"/>
            <a:endParaRPr lang="ar-SY">
              <a:latin typeface="Lucida Sans Unicode" pitchFamily="34" charset="0"/>
            </a:endParaRPr>
          </a:p>
        </p:txBody>
      </p:sp>
      <p:graphicFrame>
        <p:nvGraphicFramePr>
          <p:cNvPr id="56321" name="Object 1"/>
          <p:cNvGraphicFramePr>
            <a:graphicFrameLocks/>
          </p:cNvGraphicFramePr>
          <p:nvPr/>
        </p:nvGraphicFramePr>
        <p:xfrm>
          <a:off x="928688" y="1214438"/>
          <a:ext cx="7500937" cy="4572000"/>
        </p:xfrm>
        <a:graphic>
          <a:graphicData uri="http://schemas.openxmlformats.org/presentationml/2006/ole">
            <p:oleObj spid="_x0000_s2050" name="Chart" r:id="rId3" imgW="6019920" imgH="3390990" progId="Excel.Sheet.8">
              <p:embed/>
            </p:oleObj>
          </a:graphicData>
        </a:graphic>
      </p:graphicFrame>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7"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nodeType="clickEffect">
                                  <p:stCondLst>
                                    <p:cond delay="0"/>
                                  </p:stCondLst>
                                  <p:childTnLst>
                                    <p:set>
                                      <p:cBhvr>
                                        <p:cTn id="16" dur="1" fill="hold">
                                          <p:stCondLst>
                                            <p:cond delay="0"/>
                                          </p:stCondLst>
                                        </p:cTn>
                                        <p:tgtEl>
                                          <p:spTgt spid="56321"/>
                                        </p:tgtEl>
                                        <p:attrNameLst>
                                          <p:attrName>style.visibility</p:attrName>
                                        </p:attrNameLst>
                                      </p:cBhvr>
                                      <p:to>
                                        <p:strVal val="visible"/>
                                      </p:to>
                                    </p:set>
                                    <p:animEffect transition="in" filter="plus(in)">
                                      <p:cBhvr>
                                        <p:cTn id="17" dur="2000"/>
                                        <p:tgtEl>
                                          <p:spTgt spid="56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214313"/>
            <a:ext cx="9144000" cy="2400300"/>
          </a:xfrm>
          <a:prstGeom prst="rect">
            <a:avLst/>
          </a:prstGeom>
          <a:noFill/>
          <a:ln w="9525">
            <a:noFill/>
            <a:miter lim="800000"/>
            <a:headEnd/>
            <a:tailEnd/>
          </a:ln>
        </p:spPr>
        <p:txBody>
          <a:bodyPr>
            <a:spAutoFit/>
          </a:bodyPr>
          <a:lstStyle/>
          <a:p>
            <a:pPr algn="r" rtl="1"/>
            <a:r>
              <a:rPr lang="ar-SA" sz="2000" b="1" u="sng">
                <a:solidFill>
                  <a:srgbClr val="C00000"/>
                </a:solidFill>
                <a:latin typeface="Lucida Sans Unicode" pitchFamily="34" charset="0"/>
              </a:rPr>
              <a:t>ثالثاً: فيما يتعلق بالفرض الثالث للدراسة والذي ينص علي أنه:</a:t>
            </a:r>
            <a:endParaRPr lang="en-US" sz="2000" b="1" u="sng">
              <a:solidFill>
                <a:srgbClr val="C00000"/>
              </a:solidFill>
              <a:latin typeface="Lucida Sans Unicode" pitchFamily="34" charset="0"/>
            </a:endParaRPr>
          </a:p>
          <a:p>
            <a:pPr algn="just" rtl="1">
              <a:lnSpc>
                <a:spcPct val="150000"/>
              </a:lnSpc>
            </a:pPr>
            <a:r>
              <a:rPr lang="ar-SA">
                <a:latin typeface="Lucida Sans Unicode" pitchFamily="34" charset="0"/>
              </a:rPr>
              <a:t>  </a:t>
            </a:r>
            <a:r>
              <a:rPr lang="ar-SA" b="1">
                <a:latin typeface="Lucida Sans Unicode" pitchFamily="34" charset="0"/>
              </a:rPr>
              <a:t>"توجد فروق ذات دلالة إحصائية بين متوسطات درجات طلاب المجموعة التجريبية ، ومتوسطات درجات طلاب المجموعة الضابطة في الاختبار التحصيلي بنهاية المرحلة الثانوية لصالح المجموعة التجريبية".                          </a:t>
            </a:r>
            <a:endParaRPr lang="en-US" b="1">
              <a:latin typeface="Lucida Sans Unicode" pitchFamily="34" charset="0"/>
            </a:endParaRPr>
          </a:p>
          <a:p>
            <a:pPr algn="r" rtl="1"/>
            <a:endParaRPr lang="ar-SA" b="1" u="sng">
              <a:solidFill>
                <a:srgbClr val="C00000"/>
              </a:solidFill>
              <a:latin typeface="Lucida Sans Unicode" pitchFamily="34" charset="0"/>
            </a:endParaRPr>
          </a:p>
          <a:p>
            <a:pPr algn="r" rtl="1"/>
            <a:r>
              <a:rPr lang="ar-SA" b="1" u="sng">
                <a:solidFill>
                  <a:srgbClr val="C00000"/>
                </a:solidFill>
                <a:latin typeface="Lucida Sans Unicode" pitchFamily="34" charset="0"/>
              </a:rPr>
              <a:t>جدول (7): دلالات الفروق بين متوسطات درجات طلاب المجموعتين الضابطة والتجريبة فى القياس البعدى فى الاختبار التحصيلى للمواد العلمية.</a:t>
            </a:r>
            <a:endParaRPr lang="en-US" b="1" u="sng">
              <a:solidFill>
                <a:srgbClr val="C00000"/>
              </a:solidFill>
              <a:latin typeface="Lucida Sans Unicode" pitchFamily="34" charset="0"/>
            </a:endParaRPr>
          </a:p>
          <a:p>
            <a:pPr algn="r" rtl="1"/>
            <a:endParaRPr lang="ar-SA">
              <a:latin typeface="Lucida Sans Unicode" pitchFamily="34" charset="0"/>
            </a:endParaRPr>
          </a:p>
        </p:txBody>
      </p:sp>
      <p:graphicFrame>
        <p:nvGraphicFramePr>
          <p:cNvPr id="3" name="جدول 2"/>
          <p:cNvGraphicFramePr>
            <a:graphicFrameLocks noGrp="1"/>
          </p:cNvGraphicFramePr>
          <p:nvPr/>
        </p:nvGraphicFramePr>
        <p:xfrm>
          <a:off x="500063" y="3070225"/>
          <a:ext cx="8308975" cy="1627188"/>
        </p:xfrm>
        <a:graphic>
          <a:graphicData uri="http://schemas.openxmlformats.org/drawingml/2006/table">
            <a:tbl>
              <a:tblPr rtl="1"/>
              <a:tblGrid>
                <a:gridCol w="2459340"/>
                <a:gridCol w="857971"/>
                <a:gridCol w="857971"/>
                <a:gridCol w="935969"/>
                <a:gridCol w="935969"/>
                <a:gridCol w="935969"/>
                <a:gridCol w="1325957"/>
              </a:tblGrid>
              <a:tr h="303486">
                <a:tc rowSpan="2">
                  <a:txBody>
                    <a:bodyPr/>
                    <a:lstStyle/>
                    <a:p>
                      <a:pPr algn="ctr" rtl="1">
                        <a:lnSpc>
                          <a:spcPct val="115000"/>
                        </a:lnSpc>
                        <a:spcAft>
                          <a:spcPts val="1000"/>
                        </a:spcAft>
                      </a:pPr>
                      <a:r>
                        <a:rPr lang="ar-SA" sz="1600" b="1" dirty="0">
                          <a:latin typeface="Calibri"/>
                          <a:ea typeface="Times New Roman"/>
                          <a:cs typeface="Simplified Arabic"/>
                        </a:rPr>
                        <a:t>المقـــــــياس</a:t>
                      </a:r>
                      <a:endParaRPr lang="en-US" sz="12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lnSpc>
                          <a:spcPct val="115000"/>
                        </a:lnSpc>
                        <a:spcAft>
                          <a:spcPts val="1000"/>
                        </a:spcAft>
                      </a:pPr>
                      <a:r>
                        <a:rPr lang="ar-SA" sz="1300" b="1">
                          <a:latin typeface="Calibri"/>
                          <a:ea typeface="Times New Roman"/>
                          <a:cs typeface="Simplified Arabic"/>
                        </a:rPr>
                        <a:t>المجموعة الضابطة</a:t>
                      </a:r>
                      <a:endParaRPr lang="en-US" sz="11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gridSpan="2">
                  <a:txBody>
                    <a:bodyPr/>
                    <a:lstStyle/>
                    <a:p>
                      <a:pPr algn="ctr" rtl="1">
                        <a:lnSpc>
                          <a:spcPct val="115000"/>
                        </a:lnSpc>
                        <a:spcAft>
                          <a:spcPts val="1000"/>
                        </a:spcAft>
                      </a:pPr>
                      <a:r>
                        <a:rPr lang="ar-SA" sz="1300" b="1">
                          <a:latin typeface="Calibri"/>
                          <a:ea typeface="Times New Roman"/>
                          <a:cs typeface="Simplified Arabic"/>
                        </a:rPr>
                        <a:t>المجموعة التجريبية</a:t>
                      </a:r>
                      <a:endParaRPr lang="en-US" sz="11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rowSpan="2">
                  <a:txBody>
                    <a:bodyPr/>
                    <a:lstStyle/>
                    <a:p>
                      <a:pPr algn="ctr" rtl="1">
                        <a:lnSpc>
                          <a:spcPct val="115000"/>
                        </a:lnSpc>
                        <a:spcAft>
                          <a:spcPts val="1000"/>
                        </a:spcAft>
                      </a:pPr>
                      <a:r>
                        <a:rPr lang="ar-SA" sz="1300" b="1">
                          <a:latin typeface="Calibri"/>
                          <a:ea typeface="Times New Roman"/>
                          <a:cs typeface="Simplified Arabic"/>
                        </a:rPr>
                        <a:t>قيمة (ت)</a:t>
                      </a:r>
                      <a:endParaRPr lang="en-US" sz="11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1">
                        <a:lnSpc>
                          <a:spcPct val="115000"/>
                        </a:lnSpc>
                        <a:spcAft>
                          <a:spcPts val="1000"/>
                        </a:spcAft>
                      </a:pPr>
                      <a:r>
                        <a:rPr lang="ar-SA" sz="1300" b="1">
                          <a:latin typeface="Calibri"/>
                          <a:ea typeface="Times New Roman"/>
                          <a:cs typeface="Simplified Arabic"/>
                        </a:rPr>
                        <a:t>مستوى الدلالة</a:t>
                      </a:r>
                      <a:endParaRPr lang="en-US" sz="11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907">
                <a:tc vMerge="1">
                  <a:txBody>
                    <a:bodyPr/>
                    <a:lstStyle/>
                    <a:p>
                      <a:pPr rtl="1"/>
                      <a:endParaRPr lang="ar-SA"/>
                    </a:p>
                  </a:txBody>
                  <a:tcPr/>
                </a:tc>
                <a:tc>
                  <a:txBody>
                    <a:bodyPr/>
                    <a:lstStyle/>
                    <a:p>
                      <a:pPr algn="ctr" rtl="1">
                        <a:lnSpc>
                          <a:spcPct val="115000"/>
                        </a:lnSpc>
                        <a:spcAft>
                          <a:spcPts val="1000"/>
                        </a:spcAft>
                      </a:pPr>
                      <a:r>
                        <a:rPr lang="ar-SA" sz="1400" b="1">
                          <a:latin typeface="Calibri"/>
                          <a:ea typeface="Times New Roman"/>
                          <a:cs typeface="Simplified Arabic"/>
                        </a:rPr>
                        <a:t>م</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ع</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م</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a:latin typeface="Calibri"/>
                          <a:ea typeface="Times New Roman"/>
                          <a:cs typeface="Simplified Arabic"/>
                        </a:rPr>
                        <a:t>ع</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ar-SA"/>
                    </a:p>
                  </a:txBody>
                  <a:tcPr/>
                </a:tc>
                <a:tc vMerge="1">
                  <a:txBody>
                    <a:bodyPr/>
                    <a:lstStyle/>
                    <a:p>
                      <a:pPr rtl="1"/>
                      <a:endParaRPr lang="ar-SA"/>
                    </a:p>
                  </a:txBody>
                  <a:tcPr/>
                </a:tc>
              </a:tr>
              <a:tr h="910458">
                <a:tc>
                  <a:txBody>
                    <a:bodyPr/>
                    <a:lstStyle/>
                    <a:p>
                      <a:pPr algn="just" rtl="1">
                        <a:lnSpc>
                          <a:spcPct val="115000"/>
                        </a:lnSpc>
                        <a:spcAft>
                          <a:spcPts val="1000"/>
                        </a:spcAft>
                      </a:pPr>
                      <a:r>
                        <a:rPr lang="ar-SA" sz="1400" b="1" dirty="0">
                          <a:latin typeface="Calibri"/>
                          <a:ea typeface="Times New Roman"/>
                          <a:cs typeface="Simplified Arabic"/>
                        </a:rPr>
                        <a:t>نتائج الاختبار </a:t>
                      </a:r>
                      <a:r>
                        <a:rPr lang="ar-SA" sz="1400" b="1" dirty="0" err="1">
                          <a:latin typeface="Calibri"/>
                          <a:ea typeface="Times New Roman"/>
                          <a:cs typeface="Simplified Arabic"/>
                        </a:rPr>
                        <a:t>التحصيلى</a:t>
                      </a:r>
                      <a:r>
                        <a:rPr lang="ar-SA" sz="1400" b="1" dirty="0">
                          <a:latin typeface="Calibri"/>
                          <a:ea typeface="Times New Roman"/>
                          <a:cs typeface="Simplified Arabic"/>
                        </a:rPr>
                        <a:t> في المواد </a:t>
                      </a:r>
                      <a:r>
                        <a:rPr lang="ar-SA" sz="1400" b="1" dirty="0" smtClean="0">
                          <a:latin typeface="Calibri"/>
                          <a:ea typeface="Times New Roman"/>
                          <a:cs typeface="Simplified Arabic"/>
                        </a:rPr>
                        <a:t>العلمية</a:t>
                      </a:r>
                      <a:r>
                        <a:rPr lang="ar-EG" sz="1400" b="1" dirty="0" smtClean="0">
                          <a:latin typeface="Calibri"/>
                          <a:ea typeface="Times New Roman"/>
                          <a:cs typeface="Simplified Arabic"/>
                        </a:rPr>
                        <a:t> و الرياضيات </a:t>
                      </a:r>
                      <a:r>
                        <a:rPr lang="ar-EG" sz="1400" b="1" dirty="0" err="1" smtClean="0">
                          <a:latin typeface="Calibri"/>
                          <a:ea typeface="Times New Roman"/>
                          <a:cs typeface="Simplified Arabic"/>
                        </a:rPr>
                        <a:t>و</a:t>
                      </a:r>
                      <a:r>
                        <a:rPr lang="ar-EG" sz="1400" b="1" dirty="0" smtClean="0">
                          <a:latin typeface="Calibri"/>
                          <a:ea typeface="Times New Roman"/>
                          <a:cs typeface="Simplified Arabic"/>
                        </a:rPr>
                        <a:t> اللغة الإنجليزية</a:t>
                      </a:r>
                      <a:r>
                        <a:rPr lang="ar-SA" sz="1100" b="1" dirty="0" smtClean="0">
                          <a:latin typeface="Calibri"/>
                          <a:ea typeface="Times New Roman"/>
                          <a:cs typeface="Simplified Arabic"/>
                        </a:rPr>
                        <a:t>.</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SA" sz="500" b="1" dirty="0">
                        <a:latin typeface="Calibri"/>
                        <a:ea typeface="Times New Roman"/>
                        <a:cs typeface="Simplified Arabic"/>
                      </a:endParaRPr>
                    </a:p>
                    <a:p>
                      <a:pPr marL="0" algn="ctr" rtl="1" eaLnBrk="1" latinLnBrk="0" hangingPunct="1">
                        <a:lnSpc>
                          <a:spcPct val="115000"/>
                        </a:lnSpc>
                        <a:spcAft>
                          <a:spcPts val="1000"/>
                        </a:spcAft>
                      </a:pPr>
                      <a:r>
                        <a:rPr kumimoji="0" lang="ar-SA" sz="1400" b="1" u="sng" kern="1200" dirty="0">
                          <a:solidFill>
                            <a:srgbClr val="FF0000"/>
                          </a:solidFill>
                          <a:latin typeface="Calibri"/>
                          <a:ea typeface="Times New Roman"/>
                          <a:cs typeface="Simplified Arabic"/>
                        </a:rPr>
                        <a:t>71,98</a:t>
                      </a:r>
                      <a:endParaRPr kumimoji="0" lang="en-US" sz="1400" b="1" u="sng" kern="1200" dirty="0">
                        <a:solidFill>
                          <a:srgbClr val="FF0000"/>
                        </a:solidFill>
                        <a:latin typeface="Calibri"/>
                        <a:ea typeface="Times New Roman"/>
                        <a:cs typeface="Simplified Arabic"/>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SA" sz="600" b="1" dirty="0">
                        <a:latin typeface="Calibri"/>
                        <a:ea typeface="Times New Roman"/>
                        <a:cs typeface="Simplified Arabic"/>
                      </a:endParaRPr>
                    </a:p>
                    <a:p>
                      <a:pPr algn="ctr" rtl="1">
                        <a:lnSpc>
                          <a:spcPct val="115000"/>
                        </a:lnSpc>
                        <a:spcAft>
                          <a:spcPts val="1000"/>
                        </a:spcAft>
                      </a:pPr>
                      <a:r>
                        <a:rPr lang="ar-SA" sz="1400" b="1" dirty="0">
                          <a:latin typeface="Calibri"/>
                          <a:ea typeface="Times New Roman"/>
                          <a:cs typeface="Simplified Arabic"/>
                        </a:rPr>
                        <a:t>2,47</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SA" sz="500" b="1" dirty="0">
                        <a:latin typeface="Calibri"/>
                        <a:ea typeface="Times New Roman"/>
                        <a:cs typeface="Simplified Arabic"/>
                      </a:endParaRPr>
                    </a:p>
                    <a:p>
                      <a:pPr algn="ctr" rtl="1">
                        <a:lnSpc>
                          <a:spcPct val="115000"/>
                        </a:lnSpc>
                        <a:spcAft>
                          <a:spcPts val="1000"/>
                        </a:spcAft>
                      </a:pPr>
                      <a:r>
                        <a:rPr lang="ar-SA" sz="1400" b="1" u="sng" dirty="0">
                          <a:solidFill>
                            <a:srgbClr val="FF0000"/>
                          </a:solidFill>
                          <a:latin typeface="Calibri"/>
                          <a:ea typeface="Times New Roman"/>
                          <a:cs typeface="Simplified Arabic"/>
                        </a:rPr>
                        <a:t>84,25</a:t>
                      </a:r>
                      <a:endParaRPr lang="en-US" sz="1100" b="1" u="sng"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SA" sz="500" b="1" dirty="0">
                        <a:latin typeface="Calibri"/>
                        <a:ea typeface="Times New Roman"/>
                        <a:cs typeface="Simplified Arabic"/>
                      </a:endParaRPr>
                    </a:p>
                    <a:p>
                      <a:pPr algn="ctr" rtl="1">
                        <a:lnSpc>
                          <a:spcPct val="115000"/>
                        </a:lnSpc>
                        <a:spcAft>
                          <a:spcPts val="1000"/>
                        </a:spcAft>
                      </a:pPr>
                      <a:r>
                        <a:rPr lang="ar-SA" sz="1400" b="1" dirty="0">
                          <a:latin typeface="Calibri"/>
                          <a:ea typeface="Times New Roman"/>
                          <a:cs typeface="Simplified Arabic"/>
                        </a:rPr>
                        <a:t>1,99</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SA" sz="500" b="1" dirty="0">
                        <a:latin typeface="Calibri"/>
                        <a:ea typeface="Times New Roman"/>
                        <a:cs typeface="Simplified Arabic"/>
                      </a:endParaRPr>
                    </a:p>
                    <a:p>
                      <a:pPr algn="ctr" rtl="1">
                        <a:lnSpc>
                          <a:spcPct val="115000"/>
                        </a:lnSpc>
                        <a:spcAft>
                          <a:spcPts val="1000"/>
                        </a:spcAft>
                      </a:pPr>
                      <a:r>
                        <a:rPr lang="ar-SA" sz="1400" b="1" dirty="0">
                          <a:latin typeface="Calibri"/>
                          <a:ea typeface="Times New Roman"/>
                          <a:cs typeface="Simplified Arabic"/>
                        </a:rPr>
                        <a:t>0,48</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400" b="1" dirty="0">
                          <a:latin typeface="Calibri"/>
                          <a:ea typeface="Times New Roman"/>
                          <a:cs typeface="Simplified Arabic"/>
                        </a:rPr>
                        <a:t>دالة عند</a:t>
                      </a:r>
                      <a:endParaRPr lang="en-US" sz="1100" b="1" dirty="0">
                        <a:latin typeface="Calibri"/>
                        <a:ea typeface="Times New Roman"/>
                        <a:cs typeface="Arial"/>
                      </a:endParaRPr>
                    </a:p>
                    <a:p>
                      <a:pPr algn="ctr" rtl="1">
                        <a:lnSpc>
                          <a:spcPct val="115000"/>
                        </a:lnSpc>
                        <a:spcAft>
                          <a:spcPts val="1000"/>
                        </a:spcAft>
                      </a:pPr>
                      <a:r>
                        <a:rPr lang="ar-SA" sz="1400" b="1" dirty="0">
                          <a:latin typeface="Calibri"/>
                          <a:ea typeface="Times New Roman"/>
                          <a:cs typeface="Simplified Arabic"/>
                        </a:rPr>
                        <a:t>0,01</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dissolv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1" presetClass="entr" presetSubtype="0" fill="hold" nodeType="clickEffect">
                                  <p:stCondLst>
                                    <p:cond delay="0"/>
                                  </p:stCondLst>
                                  <p:childTnLst>
                                    <p:set>
                                      <p:cBhvr>
                                        <p:cTn id="14" dur="500">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blinds(horizontal)">
                                      <p:cBhvr>
                                        <p:cTn id="19" dur="500"/>
                                        <p:tgtEl>
                                          <p:spTgt spid="2">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checkerboard(across)">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142875" y="361950"/>
            <a:ext cx="9144000" cy="923925"/>
          </a:xfrm>
          <a:prstGeom prst="rect">
            <a:avLst/>
          </a:prstGeom>
          <a:noFill/>
          <a:ln w="9525">
            <a:noFill/>
            <a:miter lim="800000"/>
            <a:headEnd/>
            <a:tailEnd/>
          </a:ln>
        </p:spPr>
        <p:txBody>
          <a:bodyPr>
            <a:spAutoFit/>
          </a:bodyPr>
          <a:lstStyle/>
          <a:p>
            <a:pPr algn="r" rtl="1"/>
            <a:r>
              <a:rPr lang="ar-SA" b="1" u="sng">
                <a:solidFill>
                  <a:srgbClr val="C00000"/>
                </a:solidFill>
                <a:latin typeface="Lucida Sans Unicode" pitchFamily="34" charset="0"/>
              </a:rPr>
              <a:t>شكل (3): دلالات الفروق بين متوسطات درجات طلاب المجموعتين الضابطة ، والتجريبة فى القياس البعدى فى الاختبار التحصيلى</a:t>
            </a:r>
            <a:r>
              <a:rPr lang="ar-SA" b="1">
                <a:latin typeface="Lucida Sans Unicode" pitchFamily="34" charset="0"/>
              </a:rPr>
              <a:t>.</a:t>
            </a:r>
            <a:endParaRPr lang="en-US">
              <a:latin typeface="Lucida Sans Unicode" pitchFamily="34" charset="0"/>
            </a:endParaRPr>
          </a:p>
          <a:p>
            <a:pPr algn="r" rtl="1"/>
            <a:endParaRPr lang="ar-SA">
              <a:latin typeface="Lucida Sans Unicode" pitchFamily="34" charset="0"/>
            </a:endParaRPr>
          </a:p>
        </p:txBody>
      </p:sp>
      <p:sp>
        <p:nvSpPr>
          <p:cNvPr id="3076"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algn="r" rtl="1"/>
            <a:endParaRPr lang="ar-SY">
              <a:latin typeface="Lucida Sans Unicode" pitchFamily="34" charset="0"/>
            </a:endParaRPr>
          </a:p>
        </p:txBody>
      </p:sp>
      <p:graphicFrame>
        <p:nvGraphicFramePr>
          <p:cNvPr id="58369" name="Object 1"/>
          <p:cNvGraphicFramePr>
            <a:graphicFrameLocks/>
          </p:cNvGraphicFramePr>
          <p:nvPr/>
        </p:nvGraphicFramePr>
        <p:xfrm>
          <a:off x="928688" y="1285875"/>
          <a:ext cx="7429500" cy="4429125"/>
        </p:xfrm>
        <a:graphic>
          <a:graphicData uri="http://schemas.openxmlformats.org/presentationml/2006/ole">
            <p:oleObj spid="_x0000_s3074" name="Chart" r:id="rId3" imgW="5714956" imgH="3209833" progId="Excel.Sheet.8">
              <p:embed/>
            </p:oleObj>
          </a:graphicData>
        </a:graphic>
      </p:graphicFrame>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nodeType="clickEffect">
                                  <p:stCondLst>
                                    <p:cond delay="0"/>
                                  </p:stCondLst>
                                  <p:childTnLst>
                                    <p:set>
                                      <p:cBhvr>
                                        <p:cTn id="11" dur="1" fill="hold">
                                          <p:stCondLst>
                                            <p:cond delay="0"/>
                                          </p:stCondLst>
                                        </p:cTn>
                                        <p:tgtEl>
                                          <p:spTgt spid="58369"/>
                                        </p:tgtEl>
                                        <p:attrNameLst>
                                          <p:attrName>style.visibility</p:attrName>
                                        </p:attrNameLst>
                                      </p:cBhvr>
                                      <p:to>
                                        <p:strVal val="visible"/>
                                      </p:to>
                                    </p:set>
                                    <p:animEffect transition="in" filter="blinds(vertical)">
                                      <p:cBhvr>
                                        <p:cTn id="12" dur="1000"/>
                                        <p:tgtEl>
                                          <p:spTgt spid="583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71438" y="304800"/>
            <a:ext cx="9144001" cy="2540000"/>
          </a:xfrm>
          <a:prstGeom prst="rect">
            <a:avLst/>
          </a:prstGeom>
          <a:noFill/>
          <a:ln w="9525">
            <a:noFill/>
            <a:miter lim="800000"/>
            <a:headEnd/>
            <a:tailEnd/>
          </a:ln>
        </p:spPr>
        <p:txBody>
          <a:bodyPr>
            <a:spAutoFit/>
          </a:bodyPr>
          <a:lstStyle/>
          <a:p>
            <a:pPr algn="r" rtl="1"/>
            <a:r>
              <a:rPr lang="ar-SA" sz="2000" b="1" u="sng">
                <a:solidFill>
                  <a:srgbClr val="C00000"/>
                </a:solidFill>
                <a:latin typeface="Lucida Sans Unicode" pitchFamily="34" charset="0"/>
              </a:rPr>
              <a:t>رابعاً: فيما يتعلق بالفرض الرابع والذي ينص علي أنه:</a:t>
            </a:r>
            <a:endParaRPr lang="en-US" sz="2000" b="1" u="sng">
              <a:solidFill>
                <a:srgbClr val="C00000"/>
              </a:solidFill>
              <a:latin typeface="Lucida Sans Unicode" pitchFamily="34" charset="0"/>
            </a:endParaRPr>
          </a:p>
          <a:p>
            <a:pPr algn="r" rtl="1">
              <a:lnSpc>
                <a:spcPct val="150000"/>
              </a:lnSpc>
            </a:pPr>
            <a:r>
              <a:rPr lang="ar-SA" b="1">
                <a:latin typeface="Lucida Sans Unicode" pitchFamily="34" charset="0"/>
              </a:rPr>
              <a:t>   "توجد فروق ذات أثر إيجابي بين متوسطات درجات طلاب المجموعة التجريبية ، ومتوسطات درجات طلاب المجموعة الضابطة علي مقياس رصد المشكلات الأكاديمية لطلاب السنة التحضيرية  لصالح المجموعة التجريبية".    </a:t>
            </a:r>
          </a:p>
          <a:p>
            <a:pPr algn="r" rtl="1">
              <a:lnSpc>
                <a:spcPct val="150000"/>
              </a:lnSpc>
            </a:pPr>
            <a:r>
              <a:rPr lang="ar-SA" b="1">
                <a:latin typeface="Lucida Sans Unicode" pitchFamily="34" charset="0"/>
              </a:rPr>
              <a:t>    </a:t>
            </a:r>
            <a:endParaRPr lang="en-US" b="1">
              <a:latin typeface="Lucida Sans Unicode" pitchFamily="34" charset="0"/>
            </a:endParaRPr>
          </a:p>
          <a:p>
            <a:pPr algn="r" rtl="1"/>
            <a:r>
              <a:rPr lang="ar-SA" b="1" u="sng">
                <a:solidFill>
                  <a:srgbClr val="C00000"/>
                </a:solidFill>
                <a:latin typeface="Lucida Sans Unicode" pitchFamily="34" charset="0"/>
              </a:rPr>
              <a:t>جدول (8) دلالات الفروق بين متوسطات درجات طلاب المجموعتين الضابطة والتجريبية علي مقياس رصد المشكلات الأكاديمية لطلاب السنة التحضيرية من وجهة نظر الطلاب أنفسهم.</a:t>
            </a:r>
            <a:endParaRPr lang="en-US" b="1" u="sng">
              <a:solidFill>
                <a:srgbClr val="C00000"/>
              </a:solidFill>
              <a:latin typeface="Lucida Sans Unicode" pitchFamily="34" charset="0"/>
            </a:endParaRPr>
          </a:p>
          <a:p>
            <a:pPr algn="r" rtl="1"/>
            <a:endParaRPr lang="ar-SA">
              <a:latin typeface="Lucida Sans Unicode" pitchFamily="34" charset="0"/>
            </a:endParaRPr>
          </a:p>
        </p:txBody>
      </p:sp>
      <p:graphicFrame>
        <p:nvGraphicFramePr>
          <p:cNvPr id="3" name="جدول 2"/>
          <p:cNvGraphicFramePr>
            <a:graphicFrameLocks noGrp="1"/>
          </p:cNvGraphicFramePr>
          <p:nvPr/>
        </p:nvGraphicFramePr>
        <p:xfrm>
          <a:off x="500063" y="3071813"/>
          <a:ext cx="8072437" cy="1785937"/>
        </p:xfrm>
        <a:graphic>
          <a:graphicData uri="http://schemas.openxmlformats.org/drawingml/2006/table">
            <a:tbl>
              <a:tblPr rtl="1"/>
              <a:tblGrid>
                <a:gridCol w="1765859"/>
                <a:gridCol w="842584"/>
                <a:gridCol w="722820"/>
                <a:gridCol w="842584"/>
                <a:gridCol w="842584"/>
                <a:gridCol w="722820"/>
                <a:gridCol w="721972"/>
                <a:gridCol w="722820"/>
                <a:gridCol w="888450"/>
              </a:tblGrid>
              <a:tr h="278293">
                <a:tc rowSpan="2">
                  <a:txBody>
                    <a:bodyPr/>
                    <a:lstStyle/>
                    <a:p>
                      <a:pPr algn="ctr" rtl="1">
                        <a:lnSpc>
                          <a:spcPct val="115000"/>
                        </a:lnSpc>
                        <a:spcAft>
                          <a:spcPts val="1000"/>
                        </a:spcAft>
                      </a:pPr>
                      <a:r>
                        <a:rPr lang="ar-SA" sz="1600" b="1" dirty="0">
                          <a:latin typeface="Calibri"/>
                          <a:ea typeface="Times New Roman"/>
                          <a:cs typeface="Simplified Arabic"/>
                        </a:rPr>
                        <a:t>المقيـــــــــاس</a:t>
                      </a:r>
                      <a:endParaRPr lang="en-US" sz="14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rtl="1">
                        <a:lnSpc>
                          <a:spcPct val="115000"/>
                        </a:lnSpc>
                        <a:spcAft>
                          <a:spcPts val="1000"/>
                        </a:spcAft>
                      </a:pPr>
                      <a:r>
                        <a:rPr lang="ar-SA" sz="1400" b="1" dirty="0">
                          <a:latin typeface="Calibri"/>
                          <a:ea typeface="Times New Roman"/>
                          <a:cs typeface="Simplified Arabic"/>
                        </a:rPr>
                        <a:t>المجموعة الضابطة</a:t>
                      </a:r>
                      <a:endParaRPr lang="en-US" sz="12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gridSpan="3">
                  <a:txBody>
                    <a:bodyPr/>
                    <a:lstStyle/>
                    <a:p>
                      <a:pPr algn="ctr" rtl="1">
                        <a:lnSpc>
                          <a:spcPct val="115000"/>
                        </a:lnSpc>
                        <a:spcAft>
                          <a:spcPts val="1000"/>
                        </a:spcAft>
                      </a:pPr>
                      <a:r>
                        <a:rPr lang="ar-SA" sz="1400" b="1" dirty="0">
                          <a:latin typeface="Calibri"/>
                          <a:ea typeface="Times New Roman"/>
                          <a:cs typeface="Simplified Arabic"/>
                        </a:rPr>
                        <a:t>المجموعة التجريبية</a:t>
                      </a:r>
                      <a:endParaRPr lang="en-US" sz="12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rowSpan="2">
                  <a:txBody>
                    <a:bodyPr/>
                    <a:lstStyle/>
                    <a:p>
                      <a:pPr algn="ctr" rtl="1">
                        <a:lnSpc>
                          <a:spcPct val="115000"/>
                        </a:lnSpc>
                        <a:spcAft>
                          <a:spcPts val="1000"/>
                        </a:spcAft>
                      </a:pPr>
                      <a:r>
                        <a:rPr lang="ar-SA" sz="1400" b="1" dirty="0">
                          <a:latin typeface="Calibri"/>
                          <a:ea typeface="Times New Roman"/>
                          <a:cs typeface="Simplified Arabic"/>
                        </a:rPr>
                        <a:t>قيمة</a:t>
                      </a:r>
                      <a:endParaRPr lang="en-US" sz="1200" dirty="0">
                        <a:latin typeface="Calibri"/>
                        <a:ea typeface="Times New Roman"/>
                        <a:cs typeface="Arial"/>
                      </a:endParaRPr>
                    </a:p>
                    <a:p>
                      <a:pPr algn="ctr" rtl="1">
                        <a:lnSpc>
                          <a:spcPct val="115000"/>
                        </a:lnSpc>
                        <a:spcAft>
                          <a:spcPts val="1000"/>
                        </a:spcAft>
                      </a:pPr>
                      <a:r>
                        <a:rPr lang="ar-SA" sz="1400" b="1" dirty="0">
                          <a:latin typeface="Calibri"/>
                          <a:ea typeface="Times New Roman"/>
                          <a:cs typeface="Simplified Arabic"/>
                        </a:rPr>
                        <a:t>( </a:t>
                      </a:r>
                      <a:r>
                        <a:rPr lang="ar-SA" sz="1400" b="1" dirty="0" err="1">
                          <a:latin typeface="Calibri"/>
                          <a:ea typeface="Times New Roman"/>
                          <a:cs typeface="Simplified Arabic"/>
                        </a:rPr>
                        <a:t>ت</a:t>
                      </a:r>
                      <a:r>
                        <a:rPr lang="ar-SA" sz="1400" b="1" dirty="0">
                          <a:latin typeface="Calibri"/>
                          <a:ea typeface="Times New Roman"/>
                          <a:cs typeface="Simplified Arabic"/>
                        </a:rPr>
                        <a:t>)</a:t>
                      </a:r>
                      <a:endParaRPr lang="en-US" sz="12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1">
                        <a:lnSpc>
                          <a:spcPct val="115000"/>
                        </a:lnSpc>
                        <a:spcAft>
                          <a:spcPts val="1000"/>
                        </a:spcAft>
                      </a:pPr>
                      <a:r>
                        <a:rPr lang="ar-SA" sz="1400" b="1" dirty="0">
                          <a:solidFill>
                            <a:srgbClr val="000000"/>
                          </a:solidFill>
                          <a:latin typeface="Calibri"/>
                          <a:ea typeface="Times New Roman"/>
                          <a:cs typeface="Simplified Arabic"/>
                        </a:rPr>
                        <a:t>مستوى الدلالة</a:t>
                      </a:r>
                      <a:endParaRPr lang="en-US" sz="12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418">
                <a:tc vMerge="1">
                  <a:txBody>
                    <a:bodyPr/>
                    <a:lstStyle/>
                    <a:p>
                      <a:pPr rtl="1"/>
                      <a:endParaRPr lang="ar-SA"/>
                    </a:p>
                  </a:txBody>
                  <a:tcPr/>
                </a:tc>
                <a:tc>
                  <a:txBody>
                    <a:bodyPr/>
                    <a:lstStyle/>
                    <a:p>
                      <a:pPr algn="ctr" rtl="1">
                        <a:lnSpc>
                          <a:spcPct val="115000"/>
                        </a:lnSpc>
                        <a:spcAft>
                          <a:spcPts val="1000"/>
                        </a:spcAft>
                      </a:pPr>
                      <a:r>
                        <a:rPr lang="ar-SA" sz="1300" b="1" dirty="0">
                          <a:latin typeface="Calibri"/>
                          <a:ea typeface="Times New Roman"/>
                          <a:cs typeface="Simplified Arabic"/>
                        </a:rPr>
                        <a:t>م</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300" b="1" dirty="0">
                          <a:latin typeface="Calibri"/>
                          <a:ea typeface="Times New Roman"/>
                          <a:cs typeface="Simplified Arabic"/>
                        </a:rPr>
                        <a:t>ع</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300" b="1" dirty="0">
                          <a:latin typeface="Calibri"/>
                          <a:ea typeface="Times New Roman"/>
                          <a:cs typeface="Simplified Arabic"/>
                        </a:rPr>
                        <a:t>و</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300" b="1">
                          <a:latin typeface="Calibri"/>
                          <a:ea typeface="Times New Roman"/>
                          <a:cs typeface="Simplified Arabic"/>
                        </a:rPr>
                        <a:t>م</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300" b="1">
                          <a:latin typeface="Calibri"/>
                          <a:ea typeface="Times New Roman"/>
                          <a:cs typeface="Simplified Arabic"/>
                        </a:rPr>
                        <a:t>ع</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1300" b="1">
                          <a:latin typeface="Calibri"/>
                          <a:ea typeface="Times New Roman"/>
                          <a:cs typeface="Simplified Arabic"/>
                        </a:rPr>
                        <a:t>و</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ar-SA"/>
                    </a:p>
                  </a:txBody>
                  <a:tcPr/>
                </a:tc>
                <a:tc vMerge="1">
                  <a:txBody>
                    <a:bodyPr/>
                    <a:lstStyle/>
                    <a:p>
                      <a:pPr rtl="1"/>
                      <a:endParaRPr lang="ar-SA"/>
                    </a:p>
                  </a:txBody>
                  <a:tcPr/>
                </a:tc>
              </a:tr>
              <a:tr h="1074238">
                <a:tc>
                  <a:txBody>
                    <a:bodyPr/>
                    <a:lstStyle/>
                    <a:p>
                      <a:pPr algn="just" rtl="1">
                        <a:lnSpc>
                          <a:spcPct val="115000"/>
                        </a:lnSpc>
                        <a:spcAft>
                          <a:spcPts val="1000"/>
                        </a:spcAft>
                      </a:pPr>
                      <a:r>
                        <a:rPr lang="ar-SA" sz="1400" b="1" dirty="0">
                          <a:latin typeface="Calibri"/>
                          <a:ea typeface="Times New Roman"/>
                          <a:cs typeface="Simplified Arabic"/>
                        </a:rPr>
                        <a:t>رصد المشكلات الأكاديمية لطلاب السنة التحضيرية</a:t>
                      </a:r>
                      <a:r>
                        <a:rPr lang="ar-SA" sz="1100" b="1" dirty="0">
                          <a:latin typeface="Calibri"/>
                          <a:ea typeface="Times New Roman"/>
                          <a:cs typeface="Simplified Arabic"/>
                        </a:rPr>
                        <a:t> </a:t>
                      </a:r>
                      <a:r>
                        <a:rPr lang="ar-SA" sz="1400" b="1" dirty="0">
                          <a:latin typeface="Calibri"/>
                          <a:ea typeface="Times New Roman"/>
                          <a:cs typeface="Simplified Arabic"/>
                        </a:rPr>
                        <a:t>من وجهة نظرهم</a:t>
                      </a:r>
                      <a:r>
                        <a:rPr lang="ar-SA" sz="1100" b="1" dirty="0">
                          <a:latin typeface="Calibri"/>
                          <a:ea typeface="Times New Roman"/>
                          <a:cs typeface="Simplified Arabic"/>
                        </a:rPr>
                        <a:t>.</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tabLst>
                          <a:tab pos="457200" algn="l"/>
                        </a:tabLst>
                      </a:pPr>
                      <a:endParaRPr lang="ar-EG" sz="500" b="1" dirty="0" smtClean="0">
                        <a:latin typeface="Calibri"/>
                        <a:ea typeface="Times New Roman"/>
                        <a:cs typeface="Simplified Arabic"/>
                      </a:endParaRPr>
                    </a:p>
                    <a:p>
                      <a:pPr algn="ctr" rtl="1">
                        <a:lnSpc>
                          <a:spcPct val="115000"/>
                        </a:lnSpc>
                        <a:spcAft>
                          <a:spcPts val="1000"/>
                        </a:spcAft>
                        <a:tabLst>
                          <a:tab pos="457200" algn="l"/>
                        </a:tabLst>
                      </a:pPr>
                      <a:endParaRPr lang="ar-SA" sz="500" b="1" dirty="0">
                        <a:latin typeface="Calibri"/>
                        <a:ea typeface="Times New Roman"/>
                        <a:cs typeface="Simplified Arabic"/>
                      </a:endParaRPr>
                    </a:p>
                    <a:p>
                      <a:pPr algn="ctr" rtl="1">
                        <a:lnSpc>
                          <a:spcPct val="115000"/>
                        </a:lnSpc>
                        <a:spcAft>
                          <a:spcPts val="1000"/>
                        </a:spcAft>
                        <a:tabLst>
                          <a:tab pos="457200" algn="l"/>
                        </a:tabLst>
                      </a:pPr>
                      <a:r>
                        <a:rPr lang="ar-SA" sz="1400" b="1" u="sng" dirty="0">
                          <a:solidFill>
                            <a:srgbClr val="FF0000"/>
                          </a:solidFill>
                          <a:latin typeface="Calibri"/>
                          <a:ea typeface="Times New Roman"/>
                          <a:cs typeface="Simplified Arabic"/>
                        </a:rPr>
                        <a:t>41,19</a:t>
                      </a:r>
                      <a:endParaRPr lang="en-US" sz="1100" b="1" u="sng"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EG" sz="600" b="1" dirty="0" smtClean="0">
                        <a:latin typeface="Calibri"/>
                        <a:ea typeface="Times New Roman"/>
                        <a:cs typeface="Simplified Arabic"/>
                      </a:endParaRPr>
                    </a:p>
                    <a:p>
                      <a:pPr algn="ctr" rtl="1">
                        <a:lnSpc>
                          <a:spcPct val="115000"/>
                        </a:lnSpc>
                        <a:spcAft>
                          <a:spcPts val="1000"/>
                        </a:spcAft>
                      </a:pPr>
                      <a:endParaRPr lang="ar-SA" sz="400" b="1" dirty="0">
                        <a:latin typeface="Calibri"/>
                        <a:ea typeface="Times New Roman"/>
                        <a:cs typeface="Simplified Arabic"/>
                      </a:endParaRPr>
                    </a:p>
                    <a:p>
                      <a:pPr algn="ctr" rtl="1">
                        <a:lnSpc>
                          <a:spcPct val="115000"/>
                        </a:lnSpc>
                        <a:spcAft>
                          <a:spcPts val="1000"/>
                        </a:spcAft>
                      </a:pPr>
                      <a:r>
                        <a:rPr lang="ar-SA" sz="1400" b="1" dirty="0">
                          <a:latin typeface="Calibri"/>
                          <a:ea typeface="Times New Roman"/>
                          <a:cs typeface="Simplified Arabic"/>
                        </a:rPr>
                        <a:t>2,54</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1000"/>
                        </a:spcAft>
                      </a:pPr>
                      <a:endParaRPr lang="ar-EG" sz="800" b="1" dirty="0" smtClean="0">
                        <a:latin typeface="Calibri"/>
                        <a:ea typeface="Times New Roman"/>
                        <a:cs typeface="Simplified Arabic"/>
                      </a:endParaRPr>
                    </a:p>
                    <a:p>
                      <a:pPr algn="ctr" rtl="0">
                        <a:lnSpc>
                          <a:spcPct val="115000"/>
                        </a:lnSpc>
                        <a:spcAft>
                          <a:spcPts val="1000"/>
                        </a:spcAft>
                      </a:pPr>
                      <a:endParaRPr lang="en-US" sz="200" b="1" dirty="0">
                        <a:latin typeface="Calibri"/>
                        <a:ea typeface="Times New Roman"/>
                        <a:cs typeface="Simplified Arabic"/>
                      </a:endParaRPr>
                    </a:p>
                    <a:p>
                      <a:pPr algn="ctr" rtl="1">
                        <a:lnSpc>
                          <a:spcPct val="115000"/>
                        </a:lnSpc>
                        <a:spcAft>
                          <a:spcPts val="1000"/>
                        </a:spcAft>
                      </a:pPr>
                      <a:r>
                        <a:rPr lang="ar-SA" sz="1400" b="1" dirty="0">
                          <a:latin typeface="Calibri"/>
                          <a:ea typeface="Times New Roman"/>
                          <a:cs typeface="Simplified Arabic"/>
                        </a:rPr>
                        <a:t>0,33</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1000"/>
                        </a:spcAft>
                      </a:pPr>
                      <a:endParaRPr lang="ar-EG" sz="800" b="1" dirty="0" smtClean="0">
                        <a:latin typeface="Calibri"/>
                        <a:ea typeface="Times New Roman"/>
                        <a:cs typeface="Simplified Arabic"/>
                      </a:endParaRPr>
                    </a:p>
                    <a:p>
                      <a:pPr algn="ctr" rtl="0">
                        <a:lnSpc>
                          <a:spcPct val="115000"/>
                        </a:lnSpc>
                        <a:spcAft>
                          <a:spcPts val="1000"/>
                        </a:spcAft>
                      </a:pPr>
                      <a:endParaRPr lang="en-US" sz="100" b="1" dirty="0">
                        <a:latin typeface="Calibri"/>
                        <a:ea typeface="Times New Roman"/>
                        <a:cs typeface="Simplified Arabic"/>
                      </a:endParaRPr>
                    </a:p>
                    <a:p>
                      <a:pPr algn="ctr" rtl="1">
                        <a:lnSpc>
                          <a:spcPct val="115000"/>
                        </a:lnSpc>
                        <a:spcAft>
                          <a:spcPts val="1000"/>
                        </a:spcAft>
                      </a:pPr>
                      <a:r>
                        <a:rPr lang="ar-SA" sz="1400" b="1" u="sng" dirty="0">
                          <a:solidFill>
                            <a:srgbClr val="FF0000"/>
                          </a:solidFill>
                          <a:latin typeface="Calibri"/>
                          <a:ea typeface="Times New Roman"/>
                          <a:cs typeface="Simplified Arabic"/>
                        </a:rPr>
                        <a:t>29,65</a:t>
                      </a:r>
                      <a:endParaRPr lang="en-US" sz="1100" b="1" u="sng"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EG" sz="600" b="1" dirty="0" smtClean="0">
                        <a:latin typeface="Calibri"/>
                        <a:ea typeface="Times New Roman"/>
                        <a:cs typeface="Simplified Arabic"/>
                      </a:endParaRPr>
                    </a:p>
                    <a:p>
                      <a:pPr algn="ctr" rtl="1">
                        <a:lnSpc>
                          <a:spcPct val="115000"/>
                        </a:lnSpc>
                        <a:spcAft>
                          <a:spcPts val="1000"/>
                        </a:spcAft>
                      </a:pPr>
                      <a:endParaRPr lang="ar-SA" sz="500" b="1" dirty="0">
                        <a:latin typeface="Calibri"/>
                        <a:ea typeface="Times New Roman"/>
                        <a:cs typeface="Simplified Arabic"/>
                      </a:endParaRPr>
                    </a:p>
                    <a:p>
                      <a:pPr algn="ctr" rtl="1">
                        <a:lnSpc>
                          <a:spcPct val="115000"/>
                        </a:lnSpc>
                        <a:spcAft>
                          <a:spcPts val="1000"/>
                        </a:spcAft>
                      </a:pPr>
                      <a:r>
                        <a:rPr lang="ar-SA" sz="1400" b="1" dirty="0">
                          <a:latin typeface="Calibri"/>
                          <a:ea typeface="Times New Roman"/>
                          <a:cs typeface="Simplified Arabic"/>
                        </a:rPr>
                        <a:t>4,67</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EG" sz="500" b="1" dirty="0" smtClean="0">
                        <a:latin typeface="Calibri"/>
                        <a:ea typeface="Times New Roman"/>
                        <a:cs typeface="Simplified Arabic"/>
                      </a:endParaRPr>
                    </a:p>
                    <a:p>
                      <a:pPr algn="ctr" rtl="1">
                        <a:lnSpc>
                          <a:spcPct val="115000"/>
                        </a:lnSpc>
                        <a:spcAft>
                          <a:spcPts val="1000"/>
                        </a:spcAft>
                      </a:pPr>
                      <a:endParaRPr lang="ar-EG" sz="500" b="1" dirty="0">
                        <a:latin typeface="Calibri"/>
                        <a:ea typeface="Times New Roman"/>
                        <a:cs typeface="Simplified Arabic"/>
                      </a:endParaRPr>
                    </a:p>
                    <a:p>
                      <a:pPr algn="ctr" rtl="1">
                        <a:lnSpc>
                          <a:spcPct val="115000"/>
                        </a:lnSpc>
                        <a:spcAft>
                          <a:spcPts val="1000"/>
                        </a:spcAft>
                      </a:pPr>
                      <a:r>
                        <a:rPr lang="ar-EG" sz="1400" b="1" dirty="0">
                          <a:latin typeface="Calibri"/>
                          <a:ea typeface="Times New Roman"/>
                          <a:cs typeface="Simplified Arabic"/>
                        </a:rPr>
                        <a:t>0</a:t>
                      </a:r>
                      <a:r>
                        <a:rPr lang="ar-SA" sz="1400" b="1" dirty="0">
                          <a:latin typeface="Calibri"/>
                          <a:ea typeface="Times New Roman"/>
                          <a:cs typeface="Simplified Arabic"/>
                        </a:rPr>
                        <a:t>,</a:t>
                      </a:r>
                      <a:r>
                        <a:rPr lang="ar-EG" sz="1400" b="1" dirty="0">
                          <a:latin typeface="Calibri"/>
                          <a:ea typeface="Times New Roman"/>
                          <a:cs typeface="Simplified Arabic"/>
                        </a:rPr>
                        <a:t>23</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EG" sz="500" b="1" dirty="0" smtClean="0">
                        <a:latin typeface="Calibri"/>
                        <a:ea typeface="Times New Roman"/>
                        <a:cs typeface="Simplified Arabic"/>
                      </a:endParaRPr>
                    </a:p>
                    <a:p>
                      <a:pPr algn="ctr" rtl="1">
                        <a:lnSpc>
                          <a:spcPct val="115000"/>
                        </a:lnSpc>
                        <a:spcAft>
                          <a:spcPts val="1000"/>
                        </a:spcAft>
                      </a:pPr>
                      <a:endParaRPr lang="ar-EG" sz="500" b="1" dirty="0">
                        <a:latin typeface="Calibri"/>
                        <a:ea typeface="Times New Roman"/>
                        <a:cs typeface="Simplified Arabic"/>
                      </a:endParaRPr>
                    </a:p>
                    <a:p>
                      <a:pPr algn="ctr" rtl="1">
                        <a:lnSpc>
                          <a:spcPct val="115000"/>
                        </a:lnSpc>
                        <a:spcAft>
                          <a:spcPts val="1000"/>
                        </a:spcAft>
                      </a:pPr>
                      <a:r>
                        <a:rPr lang="ar-EG" sz="1400" b="1" dirty="0">
                          <a:latin typeface="Calibri"/>
                          <a:ea typeface="Times New Roman"/>
                          <a:cs typeface="Simplified Arabic"/>
                        </a:rPr>
                        <a:t>0,48</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ar-SA" sz="600" b="1" dirty="0">
                        <a:latin typeface="Calibri"/>
                        <a:ea typeface="Times New Roman"/>
                        <a:cs typeface="Simplified Arabic"/>
                      </a:endParaRPr>
                    </a:p>
                    <a:p>
                      <a:pPr algn="ctr" rtl="1">
                        <a:lnSpc>
                          <a:spcPct val="115000"/>
                        </a:lnSpc>
                        <a:spcAft>
                          <a:spcPts val="1000"/>
                        </a:spcAft>
                      </a:pPr>
                      <a:r>
                        <a:rPr lang="ar-EG" sz="1400" b="1" dirty="0">
                          <a:latin typeface="Calibri"/>
                          <a:ea typeface="Times New Roman"/>
                          <a:cs typeface="Simplified Arabic"/>
                        </a:rPr>
                        <a:t>دالة عند 0.01</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plus(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checkerboard(across)">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14313" y="214313"/>
            <a:ext cx="8715375" cy="6216650"/>
          </a:xfrm>
          <a:prstGeom prst="rect">
            <a:avLst/>
          </a:prstGeom>
          <a:noFill/>
        </p:spPr>
        <p:txBody>
          <a:bodyPr rtlCol="1">
            <a:spAutoFit/>
          </a:bodyPr>
          <a:lstStyle/>
          <a:p>
            <a:pPr algn="r" rtl="1" fontAlgn="auto">
              <a:spcBef>
                <a:spcPts val="0"/>
              </a:spcBef>
              <a:spcAft>
                <a:spcPts val="0"/>
              </a:spcAft>
              <a:defRPr/>
            </a:pPr>
            <a:r>
              <a:rPr lang="ar-EG" sz="2400" b="1" u="sng" dirty="0">
                <a:solidFill>
                  <a:srgbClr val="C00000"/>
                </a:solidFill>
                <a:latin typeface="+mn-lt"/>
                <a:cs typeface="+mn-cs"/>
              </a:rPr>
              <a:t>مصطلحات الدراسة </a:t>
            </a:r>
            <a:r>
              <a:rPr lang="en-US" sz="2000" b="1" u="sng" dirty="0">
                <a:solidFill>
                  <a:srgbClr val="C00000"/>
                </a:solidFill>
                <a:latin typeface="+mn-lt"/>
                <a:cs typeface="+mn-cs"/>
              </a:rPr>
              <a:t>Study terms</a:t>
            </a:r>
            <a:r>
              <a:rPr lang="ar-EG" b="1" u="sng" dirty="0">
                <a:latin typeface="+mn-lt"/>
                <a:cs typeface="+mn-cs"/>
              </a:rPr>
              <a:t>. </a:t>
            </a:r>
            <a:endParaRPr lang="en-US" dirty="0">
              <a:latin typeface="+mn-lt"/>
              <a:cs typeface="+mn-cs"/>
            </a:endParaRPr>
          </a:p>
          <a:p>
            <a:pPr algn="r" rtl="1" fontAlgn="auto">
              <a:spcBef>
                <a:spcPts val="0"/>
              </a:spcBef>
              <a:spcAft>
                <a:spcPts val="0"/>
              </a:spcAft>
              <a:defRPr/>
            </a:pPr>
            <a:r>
              <a:rPr lang="ar-SA" b="1" dirty="0">
                <a:solidFill>
                  <a:schemeClr val="accent4"/>
                </a:solidFill>
                <a:latin typeface="+mn-lt"/>
                <a:cs typeface="+mn-cs"/>
              </a:rPr>
              <a:t>1-</a:t>
            </a:r>
            <a:r>
              <a:rPr lang="ar-SA" dirty="0">
                <a:latin typeface="+mn-lt"/>
                <a:cs typeface="+mn-cs"/>
              </a:rPr>
              <a:t> </a:t>
            </a:r>
            <a:r>
              <a:rPr lang="ar-SA" sz="2000" b="1" dirty="0">
                <a:solidFill>
                  <a:schemeClr val="accent4"/>
                </a:solidFill>
                <a:latin typeface="Simplified Arabic" pitchFamily="18" charset="-78"/>
                <a:ea typeface="Calibri" pitchFamily="34" charset="0"/>
                <a:cs typeface="AL-Mateen" pitchFamily="2" charset="-78"/>
              </a:rPr>
              <a:t>الاختبار التحصيلي بالمملكة العربية السعودية</a:t>
            </a:r>
            <a:r>
              <a:rPr lang="ar-SA" b="1" dirty="0">
                <a:solidFill>
                  <a:schemeClr val="accent4"/>
                </a:solidFill>
                <a:latin typeface="+mn-lt"/>
                <a:cs typeface="+mn-cs"/>
              </a:rPr>
              <a:t> (</a:t>
            </a:r>
            <a:r>
              <a:rPr lang="en-US" b="1" dirty="0">
                <a:solidFill>
                  <a:schemeClr val="accent4"/>
                </a:solidFill>
                <a:latin typeface="+mn-lt"/>
                <a:cs typeface="+mn-cs"/>
              </a:rPr>
              <a:t>(Cumulative </a:t>
            </a:r>
            <a:r>
              <a:rPr lang="en-US" b="1" dirty="0">
                <a:solidFill>
                  <a:schemeClr val="accent4"/>
                </a:solidFill>
                <a:latin typeface="+mn-lt"/>
                <a:cs typeface="+mn-cs"/>
              </a:rPr>
              <a:t>Test</a:t>
            </a:r>
            <a:r>
              <a:rPr lang="ar-SA" b="1" dirty="0">
                <a:solidFill>
                  <a:schemeClr val="accent4"/>
                </a:solidFill>
                <a:latin typeface="+mn-lt"/>
                <a:cs typeface="+mn-cs"/>
              </a:rPr>
              <a:t>. </a:t>
            </a:r>
            <a:endParaRPr lang="en-US" b="1" dirty="0">
              <a:solidFill>
                <a:schemeClr val="accent4"/>
              </a:solidFill>
              <a:latin typeface="+mn-lt"/>
              <a:cs typeface="+mn-cs"/>
            </a:endParaRPr>
          </a:p>
          <a:p>
            <a:pPr algn="just" rtl="1" fontAlgn="t">
              <a:spcBef>
                <a:spcPts val="0"/>
              </a:spcBef>
              <a:spcAft>
                <a:spcPts val="0"/>
              </a:spcAft>
              <a:defRPr/>
            </a:pPr>
            <a:r>
              <a:rPr lang="en-US" b="1" dirty="0">
                <a:latin typeface="+mn-lt"/>
                <a:cs typeface="+mn-cs"/>
              </a:rPr>
              <a:t>  </a:t>
            </a:r>
            <a:r>
              <a:rPr lang="ar-SA" b="1" dirty="0">
                <a:latin typeface="+mn-lt"/>
                <a:cs typeface="+mn-cs"/>
              </a:rPr>
              <a:t>يقوم </a:t>
            </a:r>
            <a:r>
              <a:rPr lang="ar-SA" b="1" dirty="0">
                <a:latin typeface="+mn-lt"/>
                <a:cs typeface="+mn-cs"/>
              </a:rPr>
              <a:t>المركز الوطني للقياس و التقويم (قياس) التابع لوزارة التعليم العالي بالمملكة بعقد هذا الاختبار لطلاب الصف الثالث الثانوي فور انتهائهم من اختبارات الفصل الدراسي الثاني. يغطي الاختبار المفاهيم العامة في مواد الأحياء ، والكيمياء ، والفيزياء ، والرياضيات ، واللغة الإنجليزية ، في مقررات الصفوف الثانوية الثلاثة حيث توزع نسبة الأسئلة على المواد بنسب متساوية. تغطي الأسئلة صفوف المرحلة الثانوية الثلاثة بالنسب التالية </a:t>
            </a:r>
            <a:r>
              <a:rPr lang="ar-EG" b="1" dirty="0">
                <a:latin typeface="+mn-lt"/>
                <a:cs typeface="+mn-cs"/>
              </a:rPr>
              <a:t>(20%) للصف الأول الثانوي , (30%) للصف الثاني , (50%) </a:t>
            </a:r>
            <a:r>
              <a:rPr lang="ar-SA" b="1" dirty="0">
                <a:latin typeface="+mn-lt"/>
                <a:cs typeface="+mn-cs"/>
              </a:rPr>
              <a:t>للصف الثالث. يُمثل </a:t>
            </a:r>
            <a:r>
              <a:rPr lang="ar-SA" b="1" dirty="0">
                <a:latin typeface="+mn-lt"/>
                <a:cs typeface="+mn-cs"/>
              </a:rPr>
              <a:t>الاختبار </a:t>
            </a:r>
            <a:r>
              <a:rPr lang="ar-SA" b="1" dirty="0">
                <a:latin typeface="+mn-lt"/>
                <a:cs typeface="+mn-cs"/>
              </a:rPr>
              <a:t>التحصيلى من </a:t>
            </a:r>
            <a:r>
              <a:rPr lang="ar-SA" b="1" u="sng" dirty="0">
                <a:solidFill>
                  <a:srgbClr val="FF0000"/>
                </a:solidFill>
                <a:latin typeface="+mn-lt"/>
                <a:cs typeface="+mn-cs"/>
              </a:rPr>
              <a:t>30 – 40% </a:t>
            </a:r>
            <a:r>
              <a:rPr lang="ar-SA" b="1" dirty="0">
                <a:latin typeface="+mn-lt"/>
                <a:cs typeface="+mn-cs"/>
              </a:rPr>
              <a:t>من إجمالى نسبة قبول الطالب بالجامعات السعودية حيث تختلف هذة النسبة من جامعة إلى أخرى</a:t>
            </a:r>
            <a:r>
              <a:rPr lang="ar-SA" b="1" dirty="0">
                <a:latin typeface="+mn-lt"/>
                <a:cs typeface="+mn-cs"/>
              </a:rPr>
              <a:t>.</a:t>
            </a:r>
            <a:r>
              <a:rPr lang="ar-SA" dirty="0">
                <a:latin typeface="+mn-lt"/>
                <a:cs typeface="+mn-cs"/>
              </a:rPr>
              <a:t> (</a:t>
            </a:r>
            <a:r>
              <a:rPr lang="ar-SA" b="1" dirty="0">
                <a:solidFill>
                  <a:srgbClr val="FF0000"/>
                </a:solidFill>
                <a:latin typeface="+mn-lt"/>
                <a:cs typeface="+mn-cs"/>
              </a:rPr>
              <a:t>الموقع الإلكتروني للمركز الوطني للقياس </a:t>
            </a:r>
            <a:r>
              <a:rPr lang="ar-SA" b="1" dirty="0" err="1">
                <a:solidFill>
                  <a:srgbClr val="FF0000"/>
                </a:solidFill>
                <a:latin typeface="+mn-lt"/>
                <a:cs typeface="+mn-cs"/>
              </a:rPr>
              <a:t>و</a:t>
            </a:r>
            <a:r>
              <a:rPr lang="ar-SA" b="1" dirty="0">
                <a:solidFill>
                  <a:srgbClr val="FF0000"/>
                </a:solidFill>
                <a:latin typeface="+mn-lt"/>
                <a:cs typeface="+mn-cs"/>
              </a:rPr>
              <a:t> التقويم).</a:t>
            </a:r>
            <a:r>
              <a:rPr lang="en-US" b="1" baseline="30000" dirty="0">
                <a:solidFill>
                  <a:srgbClr val="FF0000"/>
                </a:solidFill>
                <a:latin typeface="+mn-lt"/>
                <a:cs typeface="+mn-cs"/>
              </a:rPr>
              <a:t> </a:t>
            </a:r>
            <a:endParaRPr lang="en-US" b="1" dirty="0">
              <a:solidFill>
                <a:srgbClr val="FF0000"/>
              </a:solidFill>
              <a:latin typeface="+mn-lt"/>
              <a:cs typeface="+mn-cs"/>
            </a:endParaRPr>
          </a:p>
          <a:p>
            <a:pPr algn="r" rtl="1" fontAlgn="t">
              <a:spcBef>
                <a:spcPts val="0"/>
              </a:spcBef>
              <a:spcAft>
                <a:spcPts val="0"/>
              </a:spcAft>
              <a:defRPr/>
            </a:pPr>
            <a:endParaRPr lang="en-US" sz="1100" b="1" dirty="0">
              <a:latin typeface="+mn-lt"/>
              <a:cs typeface="+mn-cs"/>
            </a:endParaRPr>
          </a:p>
          <a:p>
            <a:pPr algn="r" rtl="1" fontAlgn="auto">
              <a:spcBef>
                <a:spcPts val="0"/>
              </a:spcBef>
              <a:spcAft>
                <a:spcPts val="0"/>
              </a:spcAft>
              <a:defRPr/>
            </a:pPr>
            <a:r>
              <a:rPr lang="ar-SA" b="1" dirty="0">
                <a:solidFill>
                  <a:schemeClr val="accent4"/>
                </a:solidFill>
                <a:latin typeface="+mn-lt"/>
                <a:cs typeface="+mn-cs"/>
              </a:rPr>
              <a:t>2-</a:t>
            </a:r>
            <a:r>
              <a:rPr lang="ar-SA" sz="2000" dirty="0">
                <a:solidFill>
                  <a:schemeClr val="accent4"/>
                </a:solidFill>
                <a:latin typeface="Simplified Arabic" pitchFamily="18" charset="-78"/>
                <a:ea typeface="Calibri" pitchFamily="34" charset="0"/>
                <a:cs typeface="AL-Mateen" pitchFamily="2" charset="-78"/>
              </a:rPr>
              <a:t> </a:t>
            </a:r>
            <a:r>
              <a:rPr lang="ar-EG" sz="2000" b="1" dirty="0">
                <a:solidFill>
                  <a:schemeClr val="accent4"/>
                </a:solidFill>
                <a:latin typeface="Simplified Arabic" pitchFamily="18" charset="-78"/>
                <a:ea typeface="Calibri" pitchFamily="34" charset="0"/>
                <a:cs typeface="AL-Mateen" pitchFamily="2" charset="-78"/>
              </a:rPr>
              <a:t>برنامج السنة التحضيرية في الجامعات السعودية</a:t>
            </a:r>
            <a:r>
              <a:rPr lang="ar-SA" sz="2000" b="1" dirty="0">
                <a:solidFill>
                  <a:schemeClr val="accent4"/>
                </a:solidFill>
                <a:latin typeface="Simplified Arabic" pitchFamily="18" charset="-78"/>
                <a:ea typeface="Calibri" pitchFamily="34" charset="0"/>
                <a:cs typeface="AL-Mateen" pitchFamily="2" charset="-78"/>
              </a:rPr>
              <a:t> </a:t>
            </a:r>
            <a:r>
              <a:rPr lang="ar-SA" sz="2000" b="1" dirty="0">
                <a:solidFill>
                  <a:schemeClr val="accent4"/>
                </a:solidFill>
                <a:latin typeface="Simplified Arabic" pitchFamily="18" charset="-78"/>
                <a:ea typeface="Calibri" pitchFamily="34" charset="0"/>
                <a:cs typeface="AL-Mateen" pitchFamily="2" charset="-78"/>
              </a:rPr>
              <a:t> </a:t>
            </a:r>
            <a:r>
              <a:rPr lang="ar-SA" sz="2000" dirty="0">
                <a:solidFill>
                  <a:schemeClr val="accent4"/>
                </a:solidFill>
                <a:latin typeface="Simplified Arabic" pitchFamily="18" charset="-78"/>
                <a:ea typeface="Calibri" pitchFamily="34" charset="0"/>
                <a:cs typeface="AL-Mateen" pitchFamily="2" charset="-78"/>
              </a:rPr>
              <a:t>(</a:t>
            </a:r>
            <a:r>
              <a:rPr lang="en-US" sz="2000" dirty="0">
                <a:solidFill>
                  <a:schemeClr val="accent4"/>
                </a:solidFill>
                <a:latin typeface="Simplified Arabic" pitchFamily="18" charset="-78"/>
                <a:ea typeface="Calibri" pitchFamily="34" charset="0"/>
                <a:cs typeface="AL-Mateen" pitchFamily="2" charset="-78"/>
              </a:rPr>
              <a:t>(Foundation </a:t>
            </a:r>
            <a:r>
              <a:rPr lang="en-US" sz="2000" dirty="0">
                <a:solidFill>
                  <a:schemeClr val="accent4"/>
                </a:solidFill>
                <a:latin typeface="Simplified Arabic" pitchFamily="18" charset="-78"/>
                <a:ea typeface="Calibri" pitchFamily="34" charset="0"/>
                <a:cs typeface="AL-Mateen" pitchFamily="2" charset="-78"/>
              </a:rPr>
              <a:t>Program</a:t>
            </a:r>
            <a:r>
              <a:rPr lang="ar-SA" sz="2000" dirty="0">
                <a:solidFill>
                  <a:schemeClr val="accent4"/>
                </a:solidFill>
                <a:latin typeface="Simplified Arabic" pitchFamily="18" charset="-78"/>
                <a:ea typeface="Calibri" pitchFamily="34" charset="0"/>
                <a:cs typeface="AL-Mateen" pitchFamily="2" charset="-78"/>
              </a:rPr>
              <a:t>.</a:t>
            </a:r>
            <a:endParaRPr lang="en-US" sz="2000" dirty="0">
              <a:solidFill>
                <a:schemeClr val="accent4"/>
              </a:solidFill>
              <a:latin typeface="Simplified Arabic" pitchFamily="18" charset="-78"/>
              <a:ea typeface="Calibri" pitchFamily="34" charset="0"/>
              <a:cs typeface="AL-Mateen" pitchFamily="2" charset="-78"/>
            </a:endParaRPr>
          </a:p>
          <a:p>
            <a:pPr algn="just" rtl="1" fontAlgn="auto">
              <a:spcBef>
                <a:spcPts val="0"/>
              </a:spcBef>
              <a:spcAft>
                <a:spcPts val="0"/>
              </a:spcAft>
              <a:defRPr/>
            </a:pPr>
            <a:r>
              <a:rPr lang="en-US" b="1" dirty="0">
                <a:latin typeface="+mn-lt"/>
                <a:cs typeface="+mn-cs"/>
              </a:rPr>
              <a:t> </a:t>
            </a:r>
            <a:r>
              <a:rPr lang="ar-SA" b="1" dirty="0">
                <a:latin typeface="+mn-lt"/>
                <a:cs typeface="+mn-cs"/>
              </a:rPr>
              <a:t>برنامج </a:t>
            </a:r>
            <a:r>
              <a:rPr lang="ar-SA" b="1" dirty="0">
                <a:latin typeface="+mn-lt"/>
                <a:cs typeface="+mn-cs"/>
              </a:rPr>
              <a:t>تدريبي يلتحق به خريجوا المرحلة الثانوية العامة للقبول في بعض التخصصات العلمية الجامعية كالطب </a:t>
            </a:r>
            <a:r>
              <a:rPr lang="ar-SA" b="1" dirty="0" err="1">
                <a:latin typeface="+mn-lt"/>
                <a:cs typeface="+mn-cs"/>
              </a:rPr>
              <a:t>و</a:t>
            </a:r>
            <a:r>
              <a:rPr lang="ar-SA" b="1" dirty="0">
                <a:latin typeface="+mn-lt"/>
                <a:cs typeface="+mn-cs"/>
              </a:rPr>
              <a:t> الهندسة و الصيدلة و غيرها قبل التحاقهم بالجامعة. يشمل البرنامج على خضوع الطلاب لبرنامج تدريبي مكثف في اللغة الإنجليزية ، وبرامج تدريسه للمقررات العلمية كالكيمياء و الفيزياء و الأحياء و الرياضيات و الحاسب الآلي باللغة الإنجليزية ، وكذلك بعض المقررات المساعدة الأخرى كمهارات الاتصال و غيرها ، وتشترط بعض الجامعات السعودية على الطلاب اجتياز هذه المتطلبات بتقدير معين كشرط لقبولهم في تلك التخصصات العلمية الجامعية </a:t>
            </a:r>
            <a:r>
              <a:rPr lang="ar-SA" b="1" dirty="0">
                <a:solidFill>
                  <a:srgbClr val="FF0000"/>
                </a:solidFill>
                <a:latin typeface="+mn-lt"/>
                <a:cs typeface="+mn-cs"/>
              </a:rPr>
              <a:t>(عبدالله عبدالحميد محمود ،</a:t>
            </a:r>
            <a:r>
              <a:rPr lang="ar-SA" b="1" dirty="0">
                <a:solidFill>
                  <a:srgbClr val="FF0000"/>
                </a:solidFill>
                <a:latin typeface="+mn-lt"/>
                <a:cs typeface="+mn-cs"/>
              </a:rPr>
              <a:t>1432هـ).</a:t>
            </a:r>
            <a:endParaRPr lang="en-US" b="1" dirty="0">
              <a:solidFill>
                <a:srgbClr val="FF0000"/>
              </a:solidFill>
              <a:latin typeface="+mn-lt"/>
              <a:cs typeface="+mn-cs"/>
            </a:endParaRPr>
          </a:p>
          <a:p>
            <a:pPr algn="r" rtl="1" fontAlgn="auto">
              <a:spcBef>
                <a:spcPts val="0"/>
              </a:spcBef>
              <a:spcAft>
                <a:spcPts val="0"/>
              </a:spcAft>
              <a:defRPr/>
            </a:pPr>
            <a:endParaRPr lang="en-US" sz="800" dirty="0">
              <a:latin typeface="+mn-lt"/>
              <a:cs typeface="+mn-cs"/>
            </a:endParaRPr>
          </a:p>
          <a:p>
            <a:pPr algn="r" rtl="1" fontAlgn="auto">
              <a:spcBef>
                <a:spcPts val="0"/>
              </a:spcBef>
              <a:spcAft>
                <a:spcPts val="0"/>
              </a:spcAft>
              <a:defRPr/>
            </a:pPr>
            <a:r>
              <a:rPr lang="en-US" dirty="0">
                <a:latin typeface="+mn-lt"/>
                <a:cs typeface="+mn-cs"/>
              </a:rPr>
              <a:t> </a:t>
            </a:r>
            <a:r>
              <a:rPr lang="ar-EG" dirty="0">
                <a:latin typeface="+mn-lt"/>
                <a:cs typeface="+mn-cs"/>
              </a:rPr>
              <a:t>  </a:t>
            </a:r>
            <a:r>
              <a:rPr lang="ar-EG" b="1" dirty="0">
                <a:solidFill>
                  <a:schemeClr val="accent4"/>
                </a:solidFill>
                <a:latin typeface="+mn-lt"/>
                <a:cs typeface="+mn-cs"/>
              </a:rPr>
              <a:t> </a:t>
            </a:r>
            <a:r>
              <a:rPr lang="ar-SA" b="1" dirty="0">
                <a:solidFill>
                  <a:schemeClr val="accent4"/>
                </a:solidFill>
                <a:latin typeface="+mn-lt"/>
                <a:cs typeface="+mn-cs"/>
              </a:rPr>
              <a:t>3- </a:t>
            </a:r>
            <a:r>
              <a:rPr lang="ar-SA" sz="2000" b="1" dirty="0">
                <a:solidFill>
                  <a:schemeClr val="accent4"/>
                </a:solidFill>
                <a:latin typeface="Simplified Arabic" pitchFamily="18" charset="-78"/>
                <a:ea typeface="Calibri" pitchFamily="34" charset="0"/>
                <a:cs typeface="AL-Mateen" pitchFamily="2" charset="-78"/>
              </a:rPr>
              <a:t>الإثراء التعليمي </a:t>
            </a:r>
            <a:r>
              <a:rPr lang="en-US" b="1" dirty="0">
                <a:solidFill>
                  <a:schemeClr val="accent4"/>
                </a:solidFill>
                <a:latin typeface="+mn-lt"/>
                <a:cs typeface="+mn-cs"/>
              </a:rPr>
              <a:t>(Educational Enrichment</a:t>
            </a:r>
            <a:r>
              <a:rPr lang="en-US" dirty="0">
                <a:solidFill>
                  <a:schemeClr val="accent4"/>
                </a:solidFill>
                <a:latin typeface="+mn-lt"/>
                <a:cs typeface="+mn-cs"/>
              </a:rPr>
              <a:t>) </a:t>
            </a:r>
            <a:r>
              <a:rPr lang="ar-EG" dirty="0">
                <a:solidFill>
                  <a:schemeClr val="accent4"/>
                </a:solidFill>
                <a:latin typeface="+mn-lt"/>
                <a:cs typeface="+mn-cs"/>
              </a:rPr>
              <a:t>.</a:t>
            </a:r>
            <a:endParaRPr lang="en-US" dirty="0">
              <a:solidFill>
                <a:schemeClr val="accent4"/>
              </a:solidFill>
              <a:latin typeface="+mn-lt"/>
              <a:cs typeface="+mn-cs"/>
            </a:endParaRPr>
          </a:p>
          <a:p>
            <a:pPr algn="just" rtl="1" fontAlgn="auto">
              <a:spcBef>
                <a:spcPts val="0"/>
              </a:spcBef>
              <a:spcAft>
                <a:spcPts val="0"/>
              </a:spcAft>
              <a:defRPr/>
            </a:pPr>
            <a:r>
              <a:rPr lang="en-US" dirty="0">
                <a:latin typeface="+mn-lt"/>
                <a:cs typeface="+mn-cs"/>
              </a:rPr>
              <a:t> </a:t>
            </a:r>
            <a:r>
              <a:rPr lang="ar-SA" b="1" dirty="0">
                <a:latin typeface="+mn-lt"/>
                <a:cs typeface="+mn-cs"/>
              </a:rPr>
              <a:t>يشير </a:t>
            </a:r>
            <a:r>
              <a:rPr lang="ar-SA" b="1" dirty="0">
                <a:latin typeface="+mn-lt"/>
                <a:cs typeface="+mn-cs"/>
              </a:rPr>
              <a:t>مفهوم الإثراء التعليمي إلى تلك الترتيبات التي يتم بمقتضاها تجويد المنهج المعتاد للطلاب العاديين بطريقة مخططة وهادفة ، وذلك بإدخال خبرات تعليمية إضافية لجعله أكثر اتساعا وتنوعًا وعمقًا ، بحيث يصبح أكثر ملائمة لاستعدادات الموهوبين والمتفوقين وإشباعًا لاحتياجاتهم العقلية والتعليمية </a:t>
            </a:r>
            <a:r>
              <a:rPr lang="ar-SA" b="1" dirty="0">
                <a:solidFill>
                  <a:srgbClr val="FF0000"/>
                </a:solidFill>
                <a:latin typeface="+mn-lt"/>
                <a:cs typeface="+mn-cs"/>
              </a:rPr>
              <a:t>(وهبة </a:t>
            </a:r>
            <a:r>
              <a:rPr lang="ar-SA" b="1" dirty="0">
                <a:solidFill>
                  <a:srgbClr val="FF0000"/>
                </a:solidFill>
                <a:latin typeface="+mn-lt"/>
                <a:cs typeface="+mn-cs"/>
              </a:rPr>
              <a:t>،2007).</a:t>
            </a:r>
          </a:p>
        </p:txBody>
      </p:sp>
    </p:spTree>
  </p:cSld>
  <p:clrMapOvr>
    <a:masterClrMapping/>
  </p:clrMapOvr>
  <p:transition spd="med">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ou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 calcmode="lin" valueType="num">
                                      <p:cBhvr additive="base">
                                        <p:cTn id="18"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 calcmode="lin" valueType="num">
                                      <p:cBhvr additive="base">
                                        <p:cTn id="24"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
                                            <p:txEl>
                                              <p:pRg st="4" end="4"/>
                                            </p:txEl>
                                          </p:spTgt>
                                        </p:tgtEl>
                                        <p:attrNameLst>
                                          <p:attrName>ppt_y</p:attrName>
                                        </p:attrNameLst>
                                      </p:cBhvr>
                                      <p:tavLst>
                                        <p:tav tm="0">
                                          <p:val>
                                            <p:strVal val="#ppt_y"/>
                                          </p:val>
                                        </p:tav>
                                        <p:tav tm="100000">
                                          <p:val>
                                            <p:strVal val="#ppt_y"/>
                                          </p:val>
                                        </p:tav>
                                      </p:tavLst>
                                    </p:anim>
                                  </p:childTnLst>
                                </p:cTn>
                              </p:par>
                              <p:par>
                                <p:cTn id="26" presetID="2" presetClass="entr" presetSubtype="8" fill="hold" nodeType="with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 calcmode="lin" valueType="num">
                                      <p:cBhvr additive="base">
                                        <p:cTn id="28" dur="5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4">
                                            <p:txEl>
                                              <p:pRg st="5" end="5"/>
                                            </p:txEl>
                                          </p:spTgt>
                                        </p:tgtEl>
                                        <p:attrNameLst>
                                          <p:attrName>ppt_y</p:attrName>
                                        </p:attrNameLst>
                                      </p:cBhvr>
                                      <p:tavLst>
                                        <p:tav tm="0">
                                          <p:val>
                                            <p:strVal val="#ppt_y"/>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4">
                                            <p:txEl>
                                              <p:pRg st="8" end="8"/>
                                            </p:txEl>
                                          </p:spTgt>
                                        </p:tgtEl>
                                        <p:attrNameLst>
                                          <p:attrName>style.visibility</p:attrName>
                                        </p:attrNameLst>
                                      </p:cBhvr>
                                      <p:to>
                                        <p:strVal val="visible"/>
                                      </p:to>
                                    </p:set>
                                    <p:anim calcmode="lin" valueType="num">
                                      <p:cBhvr additive="base">
                                        <p:cTn id="32"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285750" y="504825"/>
            <a:ext cx="9144000" cy="923925"/>
          </a:xfrm>
          <a:prstGeom prst="rect">
            <a:avLst/>
          </a:prstGeom>
          <a:noFill/>
          <a:ln w="9525">
            <a:noFill/>
            <a:miter lim="800000"/>
            <a:headEnd/>
            <a:tailEnd/>
          </a:ln>
        </p:spPr>
        <p:txBody>
          <a:bodyPr>
            <a:spAutoFit/>
          </a:bodyPr>
          <a:lstStyle/>
          <a:p>
            <a:pPr algn="r" rtl="1"/>
            <a:r>
              <a:rPr lang="ar-SA" b="1" u="sng">
                <a:solidFill>
                  <a:srgbClr val="C00000"/>
                </a:solidFill>
                <a:latin typeface="Lucida Sans Unicode" pitchFamily="34" charset="0"/>
              </a:rPr>
              <a:t>الرسم البيانى (4): دلالات الفروق بين متوسطات درجات طلاب المجموعتين الضابطة والتجريبية علي مقياس رصد المشكلات الأكاديمية لطلاب السنة التحضيرية من وجهة نظر الطلاب أنفسهم.</a:t>
            </a:r>
            <a:endParaRPr lang="en-US" b="1" u="sng">
              <a:solidFill>
                <a:srgbClr val="C00000"/>
              </a:solidFill>
              <a:latin typeface="Lucida Sans Unicode" pitchFamily="34" charset="0"/>
            </a:endParaRPr>
          </a:p>
          <a:p>
            <a:pPr algn="r" rtl="1"/>
            <a:endParaRPr lang="ar-SA">
              <a:latin typeface="Lucida Sans Unicode" pitchFamily="34" charset="0"/>
            </a:endParaRPr>
          </a:p>
        </p:txBody>
      </p:sp>
      <p:sp>
        <p:nvSpPr>
          <p:cNvPr id="4100"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algn="r" rtl="1"/>
            <a:endParaRPr lang="ar-SY">
              <a:latin typeface="Lucida Sans Unicode" pitchFamily="34" charset="0"/>
            </a:endParaRPr>
          </a:p>
        </p:txBody>
      </p:sp>
      <p:graphicFrame>
        <p:nvGraphicFramePr>
          <p:cNvPr id="60417" name="Object 1"/>
          <p:cNvGraphicFramePr>
            <a:graphicFrameLocks/>
          </p:cNvGraphicFramePr>
          <p:nvPr/>
        </p:nvGraphicFramePr>
        <p:xfrm>
          <a:off x="928688" y="1500188"/>
          <a:ext cx="7786687" cy="4214812"/>
        </p:xfrm>
        <a:graphic>
          <a:graphicData uri="http://schemas.openxmlformats.org/presentationml/2006/ole">
            <p:oleObj spid="_x0000_s4098" name="Chart" r:id="rId3" imgW="5562540" imgH="3629025" progId="Excel.Sheet.8">
              <p:embed/>
            </p:oleObj>
          </a:graphicData>
        </a:graphic>
      </p:graphicFrame>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4)">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0417"/>
                                        </p:tgtEl>
                                        <p:attrNameLst>
                                          <p:attrName>style.visibility</p:attrName>
                                        </p:attrNameLst>
                                      </p:cBhvr>
                                      <p:to>
                                        <p:strVal val="visible"/>
                                      </p:to>
                                    </p:set>
                                    <p:animEffect transition="in" filter="blinds(horizontal)">
                                      <p:cBhvr>
                                        <p:cTn id="12" dur="500"/>
                                        <p:tgtEl>
                                          <p:spTgt spid="60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71438" y="233363"/>
            <a:ext cx="9144001" cy="6402387"/>
          </a:xfrm>
          <a:prstGeom prst="rect">
            <a:avLst/>
          </a:prstGeom>
          <a:noFill/>
          <a:ln w="9525">
            <a:noFill/>
            <a:miter lim="800000"/>
            <a:headEnd/>
            <a:tailEnd/>
          </a:ln>
        </p:spPr>
        <p:txBody>
          <a:bodyPr>
            <a:spAutoFit/>
          </a:bodyPr>
          <a:lstStyle/>
          <a:p>
            <a:pPr algn="r" rtl="1"/>
            <a:r>
              <a:rPr lang="ar-SA" sz="2000" b="1" u="sng">
                <a:solidFill>
                  <a:srgbClr val="C00000"/>
                </a:solidFill>
                <a:latin typeface="Lucida Sans Unicode" pitchFamily="34" charset="0"/>
              </a:rPr>
              <a:t>خامساً: فيما يتعلق بالفرض الخامس والذي ينص علي أن:</a:t>
            </a:r>
            <a:endParaRPr lang="en-US" sz="2000" b="1" u="sng">
              <a:solidFill>
                <a:srgbClr val="C00000"/>
              </a:solidFill>
              <a:latin typeface="Lucida Sans Unicode" pitchFamily="34" charset="0"/>
            </a:endParaRPr>
          </a:p>
          <a:p>
            <a:pPr algn="r" rtl="1">
              <a:lnSpc>
                <a:spcPct val="150000"/>
              </a:lnSpc>
            </a:pPr>
            <a:r>
              <a:rPr lang="ar-SA">
                <a:latin typeface="Lucida Sans Unicode" pitchFamily="34" charset="0"/>
              </a:rPr>
              <a:t>   </a:t>
            </a:r>
            <a:r>
              <a:rPr lang="ar-SA" b="1">
                <a:latin typeface="Lucida Sans Unicode" pitchFamily="34" charset="0"/>
              </a:rPr>
              <a:t>"طلاب السنة التحضيرية بجامعتي تبوك الحكومية والأمير فهد بن سلطان الأهلية لا يمتلكون المهارات العلمية واللغوية الجيدة التي تؤهلهم لدراسة التخصصات العلمية باللغة الإنجليزية من وجهة نظر أعضاء هيئة التدريس".  </a:t>
            </a:r>
          </a:p>
          <a:p>
            <a:pPr algn="r" rtl="1">
              <a:lnSpc>
                <a:spcPct val="150000"/>
              </a:lnSpc>
            </a:pPr>
            <a:endParaRPr lang="en-US" b="1">
              <a:latin typeface="Lucida Sans Unicode" pitchFamily="34" charset="0"/>
            </a:endParaRPr>
          </a:p>
          <a:p>
            <a:pPr algn="r" rtl="1"/>
            <a:r>
              <a:rPr lang="ar-SA" b="1" u="sng">
                <a:solidFill>
                  <a:srgbClr val="C00000"/>
                </a:solidFill>
                <a:latin typeface="Lucida Sans Unicode" pitchFamily="34" charset="0"/>
              </a:rPr>
              <a:t>جدول (9) المتوسط الحسابي (م) ، والانحراف المعياري (ع) ، ومعامل الالتواء (و) لمقياس رصد المشكلات الأكاديمية لطلاب السنة التحضيرية بجامعتى تبوك الحكومية و الأمير فهد بن سلطان الأهلية من وجهة نظر أعضاء هيئة تدريس هذة الجامعات</a:t>
            </a:r>
            <a:r>
              <a:rPr lang="ar-SA" b="1">
                <a:latin typeface="Lucida Sans Unicode" pitchFamily="34" charset="0"/>
              </a:rPr>
              <a:t>.</a:t>
            </a:r>
            <a:r>
              <a:rPr lang="ar-EG">
                <a:latin typeface="Lucida Sans Unicode" pitchFamily="34" charset="0"/>
              </a:rPr>
              <a:t> </a:t>
            </a:r>
            <a:endParaRPr lang="ar-SA">
              <a:latin typeface="Lucida Sans Unicode" pitchFamily="34" charset="0"/>
            </a:endParaRPr>
          </a:p>
          <a:p>
            <a:pPr algn="r" rtl="1"/>
            <a:endParaRPr lang="ar-SA">
              <a:latin typeface="Lucida Sans Unicode" pitchFamily="34" charset="0"/>
            </a:endParaRPr>
          </a:p>
          <a:p>
            <a:pPr algn="r" rtl="1"/>
            <a:endParaRPr lang="ar-SA">
              <a:latin typeface="Lucida Sans Unicode" pitchFamily="34" charset="0"/>
            </a:endParaRPr>
          </a:p>
          <a:p>
            <a:pPr algn="r" rtl="1"/>
            <a:endParaRPr lang="ar-SA">
              <a:latin typeface="Lucida Sans Unicode" pitchFamily="34" charset="0"/>
            </a:endParaRPr>
          </a:p>
          <a:p>
            <a:pPr algn="r" rtl="1"/>
            <a:endParaRPr lang="ar-SA">
              <a:latin typeface="Lucida Sans Unicode" pitchFamily="34" charset="0"/>
            </a:endParaRPr>
          </a:p>
          <a:p>
            <a:pPr algn="r" rtl="1">
              <a:buFontTx/>
              <a:buChar char="-"/>
            </a:pPr>
            <a:r>
              <a:rPr lang="ar-SA" b="1">
                <a:latin typeface="Lucida Sans Unicode" pitchFamily="34" charset="0"/>
              </a:rPr>
              <a:t>من الجدول يتضح أن المتوسط الحسابي لدرجات أعضاء هيئة التدريس على المقياس قد بلغ </a:t>
            </a:r>
            <a:r>
              <a:rPr lang="ar-SA" b="1" u="sng">
                <a:solidFill>
                  <a:srgbClr val="FF0000"/>
                </a:solidFill>
                <a:latin typeface="Lucida Sans Unicode" pitchFamily="34" charset="0"/>
              </a:rPr>
              <a:t>(34.86)</a:t>
            </a:r>
            <a:r>
              <a:rPr lang="ar-SA" b="1">
                <a:latin typeface="Lucida Sans Unicode" pitchFamily="34" charset="0"/>
              </a:rPr>
              <a:t> ، والذي يدل علي تدني المستوي الأكاديمي لطلاب السنة التحضيرية حيث إن الحد الأقصى للمقياس هو </a:t>
            </a:r>
            <a:r>
              <a:rPr lang="ar-SA" b="1">
                <a:solidFill>
                  <a:srgbClr val="FF0000"/>
                </a:solidFill>
                <a:latin typeface="Lucida Sans Unicode" pitchFamily="34" charset="0"/>
              </a:rPr>
              <a:t>(</a:t>
            </a:r>
            <a:r>
              <a:rPr lang="ar-SA" b="1" u="sng">
                <a:solidFill>
                  <a:srgbClr val="FF0000"/>
                </a:solidFill>
                <a:latin typeface="Lucida Sans Unicode" pitchFamily="34" charset="0"/>
              </a:rPr>
              <a:t>44) </a:t>
            </a:r>
            <a:r>
              <a:rPr lang="ar-SA" b="1">
                <a:latin typeface="Lucida Sans Unicode" pitchFamily="34" charset="0"/>
              </a:rPr>
              <a:t>درجة ، والذى يمثل عدم الرضا عن المستوي الأكاديمي للطلاب ، والحد الأدنى هو </a:t>
            </a:r>
            <a:r>
              <a:rPr lang="ar-SA" b="1" u="sng">
                <a:solidFill>
                  <a:srgbClr val="FF0000"/>
                </a:solidFill>
                <a:latin typeface="Lucida Sans Unicode" pitchFamily="34" charset="0"/>
              </a:rPr>
              <a:t>(11) </a:t>
            </a:r>
            <a:r>
              <a:rPr lang="ar-SA" b="1">
                <a:latin typeface="Lucida Sans Unicode" pitchFamily="34" charset="0"/>
              </a:rPr>
              <a:t>درجات و يمثل رضا أعضاء هيئة التدريس عن المستوى الأكاديمي للطلاب.</a:t>
            </a:r>
            <a:endParaRPr lang="ar-EG" b="1">
              <a:latin typeface="Lucida Sans Unicode" pitchFamily="34" charset="0"/>
            </a:endParaRPr>
          </a:p>
          <a:p>
            <a:pPr algn="r" rtl="1"/>
            <a:endParaRPr lang="en-US" sz="600" b="1">
              <a:latin typeface="Lucida Sans Unicode" pitchFamily="34" charset="0"/>
            </a:endParaRPr>
          </a:p>
          <a:p>
            <a:pPr algn="r" rtl="1">
              <a:lnSpc>
                <a:spcPct val="150000"/>
              </a:lnSpc>
            </a:pPr>
            <a:r>
              <a:rPr lang="ar-SA" b="1">
                <a:latin typeface="Lucida Sans Unicode" pitchFamily="34" charset="0"/>
              </a:rPr>
              <a:t>-  والجدير بالذكر أيضًا أن أعضاء هيئة التدريس قد أبدوا جميعًا الموافقة وبشدة علي الفقرة الثامنة بالمقياس ، والتي تنص علي "</a:t>
            </a:r>
            <a:r>
              <a:rPr lang="ar-SA" b="1" u="sng">
                <a:solidFill>
                  <a:srgbClr val="0070C0"/>
                </a:solidFill>
                <a:latin typeface="Lucida Sans Unicode" pitchFamily="34" charset="0"/>
              </a:rPr>
              <a:t>أعتقد أن وجود مناهج علمي يدرس فية طلاب </a:t>
            </a:r>
            <a:r>
              <a:rPr lang="ar-EG" b="1" u="sng">
                <a:solidFill>
                  <a:srgbClr val="0070C0"/>
                </a:solidFill>
                <a:latin typeface="Lucida Sans Unicode" pitchFamily="34" charset="0"/>
              </a:rPr>
              <a:t>الصف الثالث ب</a:t>
            </a:r>
            <a:r>
              <a:rPr lang="ar-SA" b="1" u="sng">
                <a:solidFill>
                  <a:srgbClr val="0070C0"/>
                </a:solidFill>
                <a:latin typeface="Lucida Sans Unicode" pitchFamily="34" charset="0"/>
              </a:rPr>
              <a:t>المرحلة الثانوية المفاهيم </a:t>
            </a:r>
            <a:r>
              <a:rPr lang="ar-EG" b="1" u="sng">
                <a:solidFill>
                  <a:srgbClr val="0070C0"/>
                </a:solidFill>
                <a:latin typeface="Lucida Sans Unicode" pitchFamily="34" charset="0"/>
              </a:rPr>
              <a:t>الأساسية </a:t>
            </a:r>
            <a:r>
              <a:rPr lang="ar-SA" b="1" u="sng">
                <a:solidFill>
                  <a:srgbClr val="0070C0"/>
                </a:solidFill>
                <a:latin typeface="Lucida Sans Unicode" pitchFamily="34" charset="0"/>
              </a:rPr>
              <a:t>المختلفة للمواد العلمية والرياضيات باللغة الانجليزية أمر هام</a:t>
            </a:r>
            <a:r>
              <a:rPr lang="ar-EG" b="1" u="sng">
                <a:solidFill>
                  <a:srgbClr val="0070C0"/>
                </a:solidFill>
                <a:latin typeface="Lucida Sans Unicode" pitchFamily="34" charset="0"/>
              </a:rPr>
              <a:t> و ضرورى</a:t>
            </a:r>
            <a:r>
              <a:rPr lang="ar-SA" b="1" u="sng">
                <a:solidFill>
                  <a:srgbClr val="0070C0"/>
                </a:solidFill>
                <a:latin typeface="Lucida Sans Unicode" pitchFamily="34" charset="0"/>
              </a:rPr>
              <a:t> تمهيداً ل</a:t>
            </a:r>
            <a:r>
              <a:rPr lang="ar-EG" b="1" u="sng">
                <a:solidFill>
                  <a:srgbClr val="0070C0"/>
                </a:solidFill>
                <a:latin typeface="Lucida Sans Unicode" pitchFamily="34" charset="0"/>
              </a:rPr>
              <a:t>لمرحلة</a:t>
            </a:r>
            <a:r>
              <a:rPr lang="ar-SA" b="1" u="sng">
                <a:solidFill>
                  <a:srgbClr val="0070C0"/>
                </a:solidFill>
                <a:latin typeface="Lucida Sans Unicode" pitchFamily="34" charset="0"/>
              </a:rPr>
              <a:t> الجامعية".</a:t>
            </a:r>
            <a:endParaRPr lang="en-US" b="1" u="sng">
              <a:solidFill>
                <a:srgbClr val="0070C0"/>
              </a:solidFill>
              <a:latin typeface="Lucida Sans Unicode" pitchFamily="34" charset="0"/>
            </a:endParaRPr>
          </a:p>
          <a:p>
            <a:pPr algn="r" rtl="1"/>
            <a:endParaRPr lang="ar-SA">
              <a:latin typeface="Lucida Sans Unicode" pitchFamily="34" charset="0"/>
            </a:endParaRPr>
          </a:p>
        </p:txBody>
      </p:sp>
      <p:graphicFrame>
        <p:nvGraphicFramePr>
          <p:cNvPr id="3" name="جدول 2"/>
          <p:cNvGraphicFramePr>
            <a:graphicFrameLocks noGrp="1"/>
          </p:cNvGraphicFramePr>
          <p:nvPr/>
        </p:nvGraphicFramePr>
        <p:xfrm>
          <a:off x="571500" y="2786063"/>
          <a:ext cx="8143875" cy="857250"/>
        </p:xfrm>
        <a:graphic>
          <a:graphicData uri="http://schemas.openxmlformats.org/drawingml/2006/table">
            <a:tbl>
              <a:tblPr rtl="1"/>
              <a:tblGrid>
                <a:gridCol w="4164885"/>
                <a:gridCol w="1371518"/>
                <a:gridCol w="1372486"/>
                <a:gridCol w="1235044"/>
              </a:tblGrid>
              <a:tr h="285752">
                <a:tc>
                  <a:txBody>
                    <a:bodyPr/>
                    <a:lstStyle/>
                    <a:p>
                      <a:pPr algn="ctr" rtl="1">
                        <a:lnSpc>
                          <a:spcPct val="115000"/>
                        </a:lnSpc>
                        <a:spcAft>
                          <a:spcPts val="0"/>
                        </a:spcAft>
                        <a:tabLst>
                          <a:tab pos="-36830" algn="l"/>
                        </a:tabLst>
                      </a:pPr>
                      <a:r>
                        <a:rPr lang="ar-EG" sz="1400" b="1" dirty="0">
                          <a:latin typeface="Calibri"/>
                          <a:ea typeface="Times New Roman"/>
                          <a:cs typeface="Simplified Arabic"/>
                        </a:rPr>
                        <a:t>المقيــــــــــــــــــــــاس</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36830" algn="l"/>
                        </a:tabLst>
                      </a:pPr>
                      <a:r>
                        <a:rPr lang="ar-EG" sz="1400" b="1">
                          <a:latin typeface="Calibri"/>
                          <a:ea typeface="Times New Roman"/>
                          <a:cs typeface="Simplified Arabic"/>
                        </a:rPr>
                        <a:t>م</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36830" algn="l"/>
                        </a:tabLst>
                      </a:pPr>
                      <a:r>
                        <a:rPr lang="ar-EG" sz="1400" b="1">
                          <a:latin typeface="Calibri"/>
                          <a:ea typeface="Times New Roman"/>
                          <a:cs typeface="Simplified Arabic"/>
                        </a:rPr>
                        <a:t>ع</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36830" algn="l"/>
                        </a:tabLst>
                      </a:pPr>
                      <a:r>
                        <a:rPr lang="ar-EG" sz="1400" b="1">
                          <a:latin typeface="Calibri"/>
                          <a:ea typeface="Times New Roman"/>
                          <a:cs typeface="Simplified Arabic"/>
                        </a:rPr>
                        <a:t>و</a:t>
                      </a:r>
                      <a:endParaRPr lang="en-US" sz="1100"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1504">
                <a:tc>
                  <a:txBody>
                    <a:bodyPr/>
                    <a:lstStyle/>
                    <a:p>
                      <a:pPr algn="just" rtl="1">
                        <a:lnSpc>
                          <a:spcPct val="115000"/>
                        </a:lnSpc>
                        <a:spcAft>
                          <a:spcPts val="0"/>
                        </a:spcAft>
                        <a:tabLst>
                          <a:tab pos="-36830" algn="l"/>
                        </a:tabLst>
                      </a:pPr>
                      <a:r>
                        <a:rPr lang="ar-EG" sz="1400" b="1" dirty="0">
                          <a:latin typeface="Calibri"/>
                          <a:ea typeface="Times New Roman"/>
                          <a:cs typeface="Simplified Arabic"/>
                        </a:rPr>
                        <a:t>رصد المشكلات الأكاديمية لطلاب السنة التحضيرية من وجهة نظر أعضاء هيئة التدريس.</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36830" algn="l"/>
                        </a:tabLst>
                      </a:pPr>
                      <a:endParaRPr lang="ar-EG" sz="500" b="1" dirty="0">
                        <a:latin typeface="Calibri"/>
                        <a:ea typeface="Times New Roman"/>
                        <a:cs typeface="Simplified Arabic"/>
                      </a:endParaRPr>
                    </a:p>
                    <a:p>
                      <a:pPr algn="ctr" rtl="1">
                        <a:lnSpc>
                          <a:spcPct val="115000"/>
                        </a:lnSpc>
                        <a:spcAft>
                          <a:spcPts val="0"/>
                        </a:spcAft>
                        <a:tabLst>
                          <a:tab pos="-36830" algn="l"/>
                        </a:tabLst>
                      </a:pPr>
                      <a:r>
                        <a:rPr lang="ar-EG" sz="1600" b="1" u="sng" dirty="0">
                          <a:solidFill>
                            <a:srgbClr val="FF0000"/>
                          </a:solidFill>
                          <a:latin typeface="Calibri"/>
                          <a:ea typeface="Times New Roman"/>
                          <a:cs typeface="Simplified Arabic"/>
                        </a:rPr>
                        <a:t>34</a:t>
                      </a:r>
                      <a:r>
                        <a:rPr lang="ar-SA" sz="1600" b="1" u="sng" dirty="0">
                          <a:solidFill>
                            <a:srgbClr val="FF0000"/>
                          </a:solidFill>
                          <a:latin typeface="Calibri"/>
                          <a:ea typeface="Times New Roman"/>
                          <a:cs typeface="Simplified Arabic"/>
                        </a:rPr>
                        <a:t>,</a:t>
                      </a:r>
                      <a:r>
                        <a:rPr lang="ar-EG" sz="1600" b="1" u="sng" dirty="0">
                          <a:solidFill>
                            <a:srgbClr val="FF0000"/>
                          </a:solidFill>
                          <a:latin typeface="Calibri"/>
                          <a:ea typeface="Times New Roman"/>
                          <a:cs typeface="Simplified Arabic"/>
                        </a:rPr>
                        <a:t>86</a:t>
                      </a:r>
                      <a:endParaRPr lang="en-US" sz="1200" b="1" u="sng" dirty="0">
                        <a:solidFill>
                          <a:srgbClr val="FF0000"/>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36830" algn="l"/>
                        </a:tabLst>
                      </a:pPr>
                      <a:endParaRPr lang="ar-EG" sz="200" b="1" dirty="0">
                        <a:latin typeface="Calibri"/>
                        <a:ea typeface="Times New Roman"/>
                        <a:cs typeface="Simplified Arabic"/>
                      </a:endParaRPr>
                    </a:p>
                    <a:p>
                      <a:pPr algn="ctr" rtl="1">
                        <a:lnSpc>
                          <a:spcPct val="115000"/>
                        </a:lnSpc>
                        <a:spcAft>
                          <a:spcPts val="0"/>
                        </a:spcAft>
                        <a:tabLst>
                          <a:tab pos="-36830" algn="l"/>
                        </a:tabLst>
                      </a:pPr>
                      <a:r>
                        <a:rPr lang="ar-EG" sz="1400" b="1" dirty="0">
                          <a:latin typeface="Calibri"/>
                          <a:ea typeface="Times New Roman"/>
                          <a:cs typeface="Simplified Arabic"/>
                        </a:rPr>
                        <a:t>3</a:t>
                      </a:r>
                      <a:r>
                        <a:rPr lang="ar-SA" sz="1400" b="1" dirty="0">
                          <a:latin typeface="Calibri"/>
                          <a:ea typeface="Times New Roman"/>
                          <a:cs typeface="Simplified Arabic"/>
                        </a:rPr>
                        <a:t>,</a:t>
                      </a:r>
                      <a:r>
                        <a:rPr lang="ar-EG" sz="1400" b="1" dirty="0">
                          <a:latin typeface="Calibri"/>
                          <a:ea typeface="Times New Roman"/>
                          <a:cs typeface="Simplified Arabic"/>
                        </a:rPr>
                        <a:t>23</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36830" algn="l"/>
                        </a:tabLst>
                      </a:pPr>
                      <a:endParaRPr lang="ar-EG" sz="900" b="1" dirty="0">
                        <a:latin typeface="Calibri"/>
                        <a:ea typeface="Times New Roman"/>
                        <a:cs typeface="Simplified Arabic"/>
                      </a:endParaRPr>
                    </a:p>
                    <a:p>
                      <a:pPr algn="ctr" rtl="1">
                        <a:lnSpc>
                          <a:spcPct val="115000"/>
                        </a:lnSpc>
                        <a:spcAft>
                          <a:spcPts val="0"/>
                        </a:spcAft>
                        <a:tabLst>
                          <a:tab pos="-36830" algn="l"/>
                        </a:tabLst>
                      </a:pPr>
                      <a:r>
                        <a:rPr lang="ar-EG" sz="1400" b="1" dirty="0">
                          <a:latin typeface="Calibri"/>
                          <a:ea typeface="Times New Roman"/>
                          <a:cs typeface="Simplified Arabic"/>
                        </a:rPr>
                        <a:t>- 230</a:t>
                      </a:r>
                      <a:r>
                        <a:rPr lang="ar-SA" sz="1400" b="1" dirty="0">
                          <a:latin typeface="Calibri"/>
                          <a:ea typeface="Times New Roman"/>
                          <a:cs typeface="Simplified Arabic"/>
                        </a:rPr>
                        <a:t>,</a:t>
                      </a:r>
                      <a:r>
                        <a:rPr lang="ar-EG" sz="1400" b="1" dirty="0">
                          <a:latin typeface="Calibri"/>
                          <a:ea typeface="Times New Roman"/>
                          <a:cs typeface="Simplified Arabic"/>
                        </a:rPr>
                        <a:t>00</a:t>
                      </a:r>
                      <a:endParaRPr lang="en-US" sz="1100" b="1" dirty="0">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ox(in)">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checkerboard(across)">
                                      <p:cBhvr>
                                        <p:cTn id="15" dur="500"/>
                                        <p:tgtEl>
                                          <p:spTgt spid="2">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1000" fill="hold"/>
                                        <p:tgtEl>
                                          <p:spTgt spid="3"/>
                                        </p:tgtEl>
                                        <p:attrNameLst>
                                          <p:attrName>ppt_x</p:attrName>
                                        </p:attrNameLst>
                                      </p:cBhvr>
                                      <p:tavLst>
                                        <p:tav tm="0">
                                          <p:val>
                                            <p:strVal val="1+#ppt_w/2"/>
                                          </p:val>
                                        </p:tav>
                                        <p:tav tm="100000">
                                          <p:val>
                                            <p:strVal val="#ppt_x"/>
                                          </p:val>
                                        </p:tav>
                                      </p:tavLst>
                                    </p:anim>
                                    <p:anim calcmode="lin" valueType="num">
                                      <p:cBhvr additive="base">
                                        <p:cTn id="21"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2">
                                            <p:txEl>
                                              <p:pRg st="8" end="8"/>
                                            </p:txEl>
                                          </p:spTgt>
                                        </p:tgtEl>
                                        <p:attrNameLst>
                                          <p:attrName>style.visibility</p:attrName>
                                        </p:attrNameLst>
                                      </p:cBhvr>
                                      <p:to>
                                        <p:strVal val="visible"/>
                                      </p:to>
                                    </p:set>
                                    <p:animEffect transition="in" filter="checkerboard(across)">
                                      <p:cBhvr>
                                        <p:cTn id="26" dur="500"/>
                                        <p:tgtEl>
                                          <p:spTgt spid="2">
                                            <p:txEl>
                                              <p:pRg st="8" end="8"/>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3" presetClass="entr" presetSubtype="16" fill="hold" nodeType="clickEffect">
                                  <p:stCondLst>
                                    <p:cond delay="0"/>
                                  </p:stCondLst>
                                  <p:childTnLst>
                                    <p:set>
                                      <p:cBhvr>
                                        <p:cTn id="30" dur="1" fill="hold">
                                          <p:stCondLst>
                                            <p:cond delay="0"/>
                                          </p:stCondLst>
                                        </p:cTn>
                                        <p:tgtEl>
                                          <p:spTgt spid="2">
                                            <p:txEl>
                                              <p:pRg st="10" end="10"/>
                                            </p:txEl>
                                          </p:spTgt>
                                        </p:tgtEl>
                                        <p:attrNameLst>
                                          <p:attrName>style.visibility</p:attrName>
                                        </p:attrNameLst>
                                      </p:cBhvr>
                                      <p:to>
                                        <p:strVal val="visible"/>
                                      </p:to>
                                    </p:set>
                                    <p:animEffect transition="in" filter="plus(in)">
                                      <p:cBhvr>
                                        <p:cTn id="31"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276225"/>
            <a:ext cx="9144000" cy="6562725"/>
          </a:xfrm>
          <a:prstGeom prst="rect">
            <a:avLst/>
          </a:prstGeom>
          <a:noFill/>
          <a:ln w="9525">
            <a:noFill/>
            <a:miter lim="800000"/>
            <a:headEnd/>
            <a:tailEnd/>
          </a:ln>
        </p:spPr>
        <p:txBody>
          <a:bodyPr>
            <a:spAutoFit/>
          </a:bodyPr>
          <a:lstStyle/>
          <a:p>
            <a:pPr algn="r" rtl="1">
              <a:lnSpc>
                <a:spcPct val="150000"/>
              </a:lnSpc>
            </a:pPr>
            <a:r>
              <a:rPr lang="en-US" b="1">
                <a:latin typeface="Lucida Sans Unicode" pitchFamily="34" charset="0"/>
              </a:rPr>
              <a:t> </a:t>
            </a:r>
            <a:r>
              <a:rPr lang="ar-SA" sz="2400" b="1" u="sng">
                <a:solidFill>
                  <a:srgbClr val="C00000"/>
                </a:solidFill>
                <a:latin typeface="Lucida Sans Unicode" pitchFamily="34" charset="0"/>
              </a:rPr>
              <a:t>توصيات الدراسة </a:t>
            </a:r>
            <a:r>
              <a:rPr lang="en-US" sz="2400" b="1" u="sng">
                <a:solidFill>
                  <a:srgbClr val="C00000"/>
                </a:solidFill>
                <a:latin typeface="Lucida Sans Unicode" pitchFamily="34" charset="0"/>
              </a:rPr>
              <a:t>.Recommendations</a:t>
            </a:r>
          </a:p>
          <a:p>
            <a:pPr algn="r" rtl="1">
              <a:lnSpc>
                <a:spcPct val="150000"/>
              </a:lnSpc>
            </a:pPr>
            <a:r>
              <a:rPr lang="ar-SA" b="1">
                <a:latin typeface="Lucida Sans Unicode" pitchFamily="34" charset="0"/>
              </a:rPr>
              <a:t>1-إجراء تطوير علي المنهاج والأخذ باقتراحات أعضاء هيئة التدريس الذين اطلعوا علي المنهاج وكذلك اقتراحات طلاب السنة التحضيرية على المنهاج و التي تتمثل في:-</a:t>
            </a:r>
            <a:endParaRPr lang="en-US" b="1">
              <a:latin typeface="Lucida Sans Unicode" pitchFamily="34" charset="0"/>
            </a:endParaRPr>
          </a:p>
          <a:p>
            <a:pPr algn="r" rtl="1">
              <a:lnSpc>
                <a:spcPct val="150000"/>
              </a:lnSpc>
              <a:buFont typeface="Wingdings" pitchFamily="2" charset="2"/>
              <a:buChar char="ü"/>
            </a:pPr>
            <a:r>
              <a:rPr lang="ar-SA" b="1">
                <a:latin typeface="Lucida Sans Unicode" pitchFamily="34" charset="0"/>
              </a:rPr>
              <a:t> </a:t>
            </a:r>
            <a:r>
              <a:rPr lang="ar-SA" b="1">
                <a:solidFill>
                  <a:srgbClr val="0070C0"/>
                </a:solidFill>
                <a:latin typeface="Lucida Sans Unicode" pitchFamily="34" charset="0"/>
              </a:rPr>
              <a:t>عمل ملخص أو </a:t>
            </a:r>
            <a:r>
              <a:rPr lang="en-US" b="1">
                <a:solidFill>
                  <a:srgbClr val="0070C0"/>
                </a:solidFill>
                <a:latin typeface="Lucida Sans Unicode" pitchFamily="34" charset="0"/>
              </a:rPr>
              <a:t>Glossary</a:t>
            </a:r>
            <a:r>
              <a:rPr lang="ar-EG" b="1">
                <a:solidFill>
                  <a:srgbClr val="0070C0"/>
                </a:solidFill>
                <a:latin typeface="Lucida Sans Unicode" pitchFamily="34" charset="0"/>
              </a:rPr>
              <a:t> في أخر الكتاب يحتوي علي تعريفات مُعربة لأهم المصطلحات العلمية الصعبة ، والتى وردت بالمنهاج مقسمة علي وحدات بنفس عدد وحدات المنهاج </a:t>
            </a:r>
            <a:r>
              <a:rPr lang="ar-SA" b="1">
                <a:solidFill>
                  <a:srgbClr val="0070C0"/>
                </a:solidFill>
                <a:latin typeface="Lucida Sans Unicode" pitchFamily="34" charset="0"/>
              </a:rPr>
              <a:t>.</a:t>
            </a:r>
            <a:endParaRPr lang="ar-EG" b="1">
              <a:solidFill>
                <a:srgbClr val="0070C0"/>
              </a:solidFill>
              <a:latin typeface="Lucida Sans Unicode" pitchFamily="34" charset="0"/>
            </a:endParaRPr>
          </a:p>
          <a:p>
            <a:pPr algn="r" rtl="1">
              <a:lnSpc>
                <a:spcPct val="150000"/>
              </a:lnSpc>
            </a:pPr>
            <a:endParaRPr lang="en-US" sz="400" b="1">
              <a:solidFill>
                <a:srgbClr val="0070C0"/>
              </a:solidFill>
              <a:latin typeface="Lucida Sans Unicode" pitchFamily="34" charset="0"/>
            </a:endParaRPr>
          </a:p>
          <a:p>
            <a:pPr algn="r" rtl="1">
              <a:lnSpc>
                <a:spcPct val="150000"/>
              </a:lnSpc>
              <a:buFont typeface="Wingdings" pitchFamily="2" charset="2"/>
              <a:buChar char="ü"/>
            </a:pPr>
            <a:r>
              <a:rPr lang="ar-SA" b="1">
                <a:solidFill>
                  <a:srgbClr val="0070C0"/>
                </a:solidFill>
                <a:latin typeface="Lucida Sans Unicode" pitchFamily="34" charset="0"/>
              </a:rPr>
              <a:t>في نهاية كل جزء من أجزاء المنهاج يتم عمل تقييم لأهداف الوحدة بالكامل باستخدام طرق التقييم المختلفة.</a:t>
            </a:r>
            <a:endParaRPr lang="ar-EG" b="1">
              <a:solidFill>
                <a:srgbClr val="0070C0"/>
              </a:solidFill>
              <a:latin typeface="Lucida Sans Unicode" pitchFamily="34" charset="0"/>
            </a:endParaRPr>
          </a:p>
          <a:p>
            <a:pPr algn="r" rtl="1">
              <a:lnSpc>
                <a:spcPct val="150000"/>
              </a:lnSpc>
            </a:pPr>
            <a:endParaRPr lang="en-US" sz="500" b="1">
              <a:solidFill>
                <a:srgbClr val="0070C0"/>
              </a:solidFill>
              <a:latin typeface="Lucida Sans Unicode" pitchFamily="34" charset="0"/>
            </a:endParaRPr>
          </a:p>
          <a:p>
            <a:pPr algn="r" rtl="1">
              <a:lnSpc>
                <a:spcPct val="150000"/>
              </a:lnSpc>
              <a:buFont typeface="Wingdings" pitchFamily="2" charset="2"/>
              <a:buChar char="ü"/>
            </a:pPr>
            <a:r>
              <a:rPr lang="ar-SA" b="1">
                <a:solidFill>
                  <a:srgbClr val="0070C0"/>
                </a:solidFill>
                <a:latin typeface="Lucida Sans Unicode" pitchFamily="34" charset="0"/>
              </a:rPr>
              <a:t>محاولة وضع بعض التجارب العلمية والتي يمكن أن ينفذها الطالب داخل المختبر لتنمية مهارة العمل اليدوي والرصد والتحليل والاستكشاف و دعماً لمفاهيم المنهاج.</a:t>
            </a:r>
            <a:endParaRPr lang="ar-EG" b="1">
              <a:solidFill>
                <a:srgbClr val="0070C0"/>
              </a:solidFill>
              <a:latin typeface="Lucida Sans Unicode" pitchFamily="34" charset="0"/>
            </a:endParaRPr>
          </a:p>
          <a:p>
            <a:pPr algn="r" rtl="1">
              <a:lnSpc>
                <a:spcPct val="150000"/>
              </a:lnSpc>
            </a:pPr>
            <a:endParaRPr lang="en-US" sz="500" b="1">
              <a:solidFill>
                <a:srgbClr val="0070C0"/>
              </a:solidFill>
              <a:latin typeface="Lucida Sans Unicode" pitchFamily="34" charset="0"/>
            </a:endParaRPr>
          </a:p>
          <a:p>
            <a:pPr algn="r" rtl="1">
              <a:lnSpc>
                <a:spcPct val="150000"/>
              </a:lnSpc>
              <a:buFont typeface="Wingdings" pitchFamily="2" charset="2"/>
              <a:buChar char="ü"/>
            </a:pPr>
            <a:r>
              <a:rPr lang="ar-SA" b="1">
                <a:solidFill>
                  <a:srgbClr val="0070C0"/>
                </a:solidFill>
                <a:latin typeface="Lucida Sans Unicode" pitchFamily="34" charset="0"/>
              </a:rPr>
              <a:t>إضافة جزء خاص بمهارات الرياضيات الأساسية باللغة الانجليزية إن أمكن ذلك.</a:t>
            </a:r>
            <a:endParaRPr lang="ar-EG" b="1">
              <a:solidFill>
                <a:srgbClr val="0070C0"/>
              </a:solidFill>
              <a:latin typeface="Lucida Sans Unicode" pitchFamily="34" charset="0"/>
            </a:endParaRPr>
          </a:p>
          <a:p>
            <a:pPr algn="r" rtl="1">
              <a:lnSpc>
                <a:spcPct val="150000"/>
              </a:lnSpc>
            </a:pPr>
            <a:endParaRPr lang="ar-EG" sz="600" b="1">
              <a:solidFill>
                <a:srgbClr val="0070C0"/>
              </a:solidFill>
              <a:latin typeface="Lucida Sans Unicode" pitchFamily="34" charset="0"/>
            </a:endParaRPr>
          </a:p>
          <a:p>
            <a:pPr algn="r" rtl="1">
              <a:lnSpc>
                <a:spcPct val="150000"/>
              </a:lnSpc>
              <a:buFont typeface="Wingdings" pitchFamily="2" charset="2"/>
              <a:buChar char="ü"/>
            </a:pPr>
            <a:r>
              <a:rPr lang="ar-SA" b="1">
                <a:solidFill>
                  <a:srgbClr val="0070C0"/>
                </a:solidFill>
                <a:latin typeface="Lucida Sans Unicode" pitchFamily="34" charset="0"/>
              </a:rPr>
              <a:t>دمج منهاج الدراسة المقترح ضمن مناهج المرحلة الثانوية وتدريسه خاصة في الصف الثالث الثانوي سواء في نظام المقررات أو النظام العادي للمرحلة الثانوية.</a:t>
            </a:r>
            <a:endParaRPr lang="ar-EG" b="1">
              <a:solidFill>
                <a:srgbClr val="0070C0"/>
              </a:solidFill>
              <a:latin typeface="Lucida Sans Unicode" pitchFamily="34" charset="0"/>
            </a:endParaRPr>
          </a:p>
          <a:p>
            <a:pPr algn="r" rtl="1">
              <a:lnSpc>
                <a:spcPct val="150000"/>
              </a:lnSpc>
            </a:pPr>
            <a:endParaRPr lang="ar-EG" sz="500" b="1">
              <a:solidFill>
                <a:srgbClr val="0070C0"/>
              </a:solidFill>
              <a:latin typeface="Lucida Sans Unicode" pitchFamily="34" charset="0"/>
            </a:endParaRPr>
          </a:p>
          <a:p>
            <a:pPr algn="r" rtl="1">
              <a:lnSpc>
                <a:spcPct val="150000"/>
              </a:lnSpc>
              <a:buFont typeface="Wingdings" pitchFamily="2" charset="2"/>
              <a:buChar char="ü"/>
            </a:pPr>
            <a:r>
              <a:rPr lang="ar-EG" b="1">
                <a:solidFill>
                  <a:srgbClr val="0070C0"/>
                </a:solidFill>
                <a:latin typeface="Lucida Sans Unicode" pitchFamily="34" charset="0"/>
              </a:rPr>
              <a:t>أعضاء هيئة التدريس في السنة التحضيرية لا تقل درجاتهم العلمية عن درجة الدكتوراه ، وان يكونوا من جنسيات عربية ، والحد من أستقطاب أعضاء هيئة تدريس من الجنسية الهندية.</a:t>
            </a:r>
          </a:p>
          <a:p>
            <a:pPr algn="r" rtl="1"/>
            <a:endParaRPr lang="en-US" sz="500" b="1">
              <a:latin typeface="Lucida Sans Unicode" pitchFamily="34" charset="0"/>
            </a:endParaRPr>
          </a:p>
          <a:p>
            <a:pPr algn="r" rtl="1"/>
            <a:r>
              <a:rPr lang="en-US" b="1">
                <a:latin typeface="Lucida Sans Unicode" pitchFamily="34" charset="0"/>
              </a:rPr>
              <a:t> </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4)">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box(in)">
                                      <p:cBhvr>
                                        <p:cTn id="23" dur="500"/>
                                        <p:tgtEl>
                                          <p:spTgt spid="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Effect transition="in" filter="checkerboard(across)">
                                      <p:cBhvr>
                                        <p:cTn id="28" dur="500"/>
                                        <p:tgtEl>
                                          <p:spTgt spid="2">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Effect transition="in" filter="checkerboard(across)">
                                      <p:cBhvr>
                                        <p:cTn id="33" dur="500"/>
                                        <p:tgtEl>
                                          <p:spTgt spid="2">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nodeType="clickEffect">
                                  <p:stCondLst>
                                    <p:cond delay="0"/>
                                  </p:stCondLst>
                                  <p:childTnLst>
                                    <p:set>
                                      <p:cBhvr>
                                        <p:cTn id="37" dur="1" fill="hold">
                                          <p:stCondLst>
                                            <p:cond delay="0"/>
                                          </p:stCondLst>
                                        </p:cTn>
                                        <p:tgtEl>
                                          <p:spTgt spid="2">
                                            <p:txEl>
                                              <p:pRg st="10" end="10"/>
                                            </p:txEl>
                                          </p:spTgt>
                                        </p:tgtEl>
                                        <p:attrNameLst>
                                          <p:attrName>style.visibility</p:attrName>
                                        </p:attrNameLst>
                                      </p:cBhvr>
                                      <p:to>
                                        <p:strVal val="visible"/>
                                      </p:to>
                                    </p:set>
                                    <p:animEffect transition="in" filter="checkerboard(across)">
                                      <p:cBhvr>
                                        <p:cTn id="38" dur="500"/>
                                        <p:tgtEl>
                                          <p:spTgt spid="2">
                                            <p:txEl>
                                              <p:pRg st="10" end="1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nodeType="clickEffect">
                                  <p:stCondLst>
                                    <p:cond delay="0"/>
                                  </p:stCondLst>
                                  <p:childTnLst>
                                    <p:set>
                                      <p:cBhvr>
                                        <p:cTn id="42" dur="1" fill="hold">
                                          <p:stCondLst>
                                            <p:cond delay="0"/>
                                          </p:stCondLst>
                                        </p:cTn>
                                        <p:tgtEl>
                                          <p:spTgt spid="2">
                                            <p:txEl>
                                              <p:pRg st="12" end="12"/>
                                            </p:txEl>
                                          </p:spTgt>
                                        </p:tgtEl>
                                        <p:attrNameLst>
                                          <p:attrName>style.visibility</p:attrName>
                                        </p:attrNameLst>
                                      </p:cBhvr>
                                      <p:to>
                                        <p:strVal val="visible"/>
                                      </p:to>
                                    </p:set>
                                    <p:animEffect transition="in" filter="checkerboard(across)">
                                      <p:cBhvr>
                                        <p:cTn id="43" dur="500"/>
                                        <p:tgtEl>
                                          <p:spTgt spid="2">
                                            <p:txEl>
                                              <p:pRg st="12" end="1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2">
                                            <p:txEl>
                                              <p:pRg st="8" end="8"/>
                                            </p:txEl>
                                          </p:spTgt>
                                        </p:tgtEl>
                                        <p:attrNameLst>
                                          <p:attrName>style.visibility</p:attrName>
                                        </p:attrNameLst>
                                      </p:cBhvr>
                                      <p:to>
                                        <p:strVal val="visible"/>
                                      </p:to>
                                    </p:set>
                                    <p:animEffect transition="in" filter="blinds(horizontal)">
                                      <p:cBhvr>
                                        <p:cTn id="48" dur="500"/>
                                        <p:tgtEl>
                                          <p:spTgt spid="2">
                                            <p:txEl>
                                              <p:pRg st="8" end="8"/>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Effect transition="in" filter="blinds(horizontal)">
                                      <p:cBhvr>
                                        <p:cTn id="53" dur="500"/>
                                        <p:tgtEl>
                                          <p:spTgt spid="2">
                                            <p:txEl>
                                              <p:pRg st="10" end="1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2">
                                            <p:txEl>
                                              <p:pRg st="12" end="12"/>
                                            </p:txEl>
                                          </p:spTgt>
                                        </p:tgtEl>
                                        <p:attrNameLst>
                                          <p:attrName>style.visibility</p:attrName>
                                        </p:attrNameLst>
                                      </p:cBhvr>
                                      <p:to>
                                        <p:strVal val="visible"/>
                                      </p:to>
                                    </p:set>
                                    <p:animEffect transition="in" filter="blinds(horizontal)">
                                      <p:cBhvr>
                                        <p:cTn id="58"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0" y="665163"/>
            <a:ext cx="9144000" cy="4143375"/>
          </a:xfrm>
          <a:prstGeom prst="rect">
            <a:avLst/>
          </a:prstGeom>
          <a:noFill/>
        </p:spPr>
        <p:txBody>
          <a:bodyPr rtlCol="1">
            <a:spAutoFit/>
          </a:bodyPr>
          <a:lstStyle/>
          <a:p>
            <a:pPr algn="just" rtl="1" fontAlgn="auto">
              <a:lnSpc>
                <a:spcPct val="150000"/>
              </a:lnSpc>
              <a:spcBef>
                <a:spcPts val="0"/>
              </a:spcBef>
              <a:spcAft>
                <a:spcPts val="0"/>
              </a:spcAft>
              <a:defRPr/>
            </a:pPr>
            <a:r>
              <a:rPr lang="ar-EG" b="1" dirty="0">
                <a:latin typeface="+mn-lt"/>
                <a:cs typeface="+mn-cs"/>
              </a:rPr>
              <a:t>2-</a:t>
            </a:r>
            <a:r>
              <a:rPr lang="ar-EG" b="1" dirty="0">
                <a:solidFill>
                  <a:srgbClr val="C00000"/>
                </a:solidFill>
                <a:latin typeface="+mn-lt"/>
                <a:cs typeface="+mn-cs"/>
              </a:rPr>
              <a:t> </a:t>
            </a:r>
            <a:r>
              <a:rPr lang="ar-SA" b="1" dirty="0">
                <a:latin typeface="+mn-lt"/>
                <a:cs typeface="+mn-cs"/>
              </a:rPr>
              <a:t>التوسع فى دراسة أثر هذا المنهاج على عينة أكبر من طلاب الصف الثالث الثانوى على أن تشتمل عينة الدراسة مدارس البنين ، والبنات ، وأنواع متعددة من المدارس </a:t>
            </a:r>
            <a:r>
              <a:rPr lang="ar-SA" b="1" dirty="0">
                <a:solidFill>
                  <a:srgbClr val="C00000"/>
                </a:solidFill>
                <a:latin typeface="+mn-lt"/>
                <a:cs typeface="+mn-cs"/>
              </a:rPr>
              <a:t>(أهلية – حكومية – نظام مقررات أو غير ذلك).</a:t>
            </a:r>
            <a:endParaRPr lang="ar-EG" b="1" dirty="0">
              <a:solidFill>
                <a:srgbClr val="C00000"/>
              </a:solidFill>
              <a:latin typeface="+mn-lt"/>
              <a:cs typeface="+mn-cs"/>
            </a:endParaRPr>
          </a:p>
          <a:p>
            <a:pPr algn="just" rtl="1" fontAlgn="auto">
              <a:lnSpc>
                <a:spcPct val="150000"/>
              </a:lnSpc>
              <a:spcBef>
                <a:spcPts val="0"/>
              </a:spcBef>
              <a:spcAft>
                <a:spcPts val="0"/>
              </a:spcAft>
              <a:defRPr/>
            </a:pPr>
            <a:endParaRPr lang="ar-EG" sz="1050" b="1" dirty="0">
              <a:solidFill>
                <a:srgbClr val="C00000"/>
              </a:solidFill>
              <a:latin typeface="+mn-lt"/>
              <a:cs typeface="+mn-cs"/>
            </a:endParaRPr>
          </a:p>
          <a:p>
            <a:pPr algn="just" rtl="1" fontAlgn="auto">
              <a:lnSpc>
                <a:spcPct val="150000"/>
              </a:lnSpc>
              <a:spcBef>
                <a:spcPts val="0"/>
              </a:spcBef>
              <a:spcAft>
                <a:spcPts val="0"/>
              </a:spcAft>
              <a:defRPr/>
            </a:pPr>
            <a:r>
              <a:rPr lang="ar-EG" b="1" dirty="0">
                <a:latin typeface="+mn-lt"/>
                <a:cs typeface="+mn-cs"/>
              </a:rPr>
              <a:t>3- </a:t>
            </a:r>
            <a:r>
              <a:rPr lang="ar-SA" b="1" dirty="0">
                <a:latin typeface="+mn-lt"/>
                <a:cs typeface="+mn-cs"/>
              </a:rPr>
              <a:t>مخاطبة وزارة التربية والتعليم بالمملكة العربية السعودية لعمل لجنة من الأكاديميين المتخصصين لفحص المنهاج </a:t>
            </a:r>
            <a:r>
              <a:rPr lang="ar-SA" b="1" dirty="0" err="1">
                <a:latin typeface="+mn-lt"/>
                <a:cs typeface="+mn-cs"/>
              </a:rPr>
              <a:t>و</a:t>
            </a:r>
            <a:r>
              <a:rPr lang="ar-SA" b="1" dirty="0">
                <a:latin typeface="+mn-lt"/>
                <a:cs typeface="+mn-cs"/>
              </a:rPr>
              <a:t> دراسة إمكانية إضافته ضمن قائمة المناهج الاختيارية ، والتي يختار منها الطالب منهجًا دراسيًا واحدًا لدراسته بالصف الثالث الثانوي </a:t>
            </a:r>
            <a:r>
              <a:rPr lang="ar-SA" b="1" dirty="0">
                <a:solidFill>
                  <a:srgbClr val="C00000"/>
                </a:solidFill>
                <a:latin typeface="+mn-lt"/>
                <a:cs typeface="+mn-cs"/>
              </a:rPr>
              <a:t>حسب نظام المقررات بالمملكة</a:t>
            </a:r>
            <a:r>
              <a:rPr lang="ar-SA" b="1" dirty="0">
                <a:latin typeface="+mn-lt"/>
                <a:cs typeface="+mn-cs"/>
              </a:rPr>
              <a:t>.</a:t>
            </a:r>
            <a:endParaRPr lang="ar-EG" b="1" dirty="0">
              <a:latin typeface="+mn-lt"/>
              <a:cs typeface="+mn-cs"/>
            </a:endParaRPr>
          </a:p>
          <a:p>
            <a:pPr algn="just" rtl="1" fontAlgn="auto">
              <a:lnSpc>
                <a:spcPct val="150000"/>
              </a:lnSpc>
              <a:spcBef>
                <a:spcPts val="0"/>
              </a:spcBef>
              <a:spcAft>
                <a:spcPts val="0"/>
              </a:spcAft>
              <a:defRPr/>
            </a:pPr>
            <a:endParaRPr lang="en-US" sz="1050" b="1" dirty="0">
              <a:latin typeface="+mn-lt"/>
              <a:cs typeface="+mn-cs"/>
            </a:endParaRPr>
          </a:p>
          <a:p>
            <a:pPr algn="just" rtl="1" fontAlgn="auto">
              <a:lnSpc>
                <a:spcPct val="150000"/>
              </a:lnSpc>
              <a:spcBef>
                <a:spcPts val="0"/>
              </a:spcBef>
              <a:spcAft>
                <a:spcPts val="0"/>
              </a:spcAft>
              <a:defRPr/>
            </a:pPr>
            <a:r>
              <a:rPr lang="ar-EG" b="1" dirty="0">
                <a:latin typeface="+mn-lt"/>
                <a:cs typeface="+mn-cs"/>
              </a:rPr>
              <a:t>4- </a:t>
            </a:r>
            <a:r>
              <a:rPr lang="ar-SA" b="1" dirty="0">
                <a:latin typeface="+mn-lt"/>
                <a:cs typeface="+mn-cs"/>
              </a:rPr>
              <a:t>التوسع في الدراسات الميدانية التي ترصد مشاكل طلاب الصف الثالث الثانوي </a:t>
            </a:r>
            <a:r>
              <a:rPr lang="ar-EG" b="1" dirty="0">
                <a:latin typeface="+mn-lt"/>
                <a:cs typeface="+mn-cs"/>
              </a:rPr>
              <a:t>فى </a:t>
            </a:r>
            <a:r>
              <a:rPr lang="ar-SA" b="1" dirty="0">
                <a:latin typeface="+mn-lt"/>
                <a:cs typeface="+mn-cs"/>
              </a:rPr>
              <a:t>اجتياز الاختبار التحصيلي ،وكذلك المشكلات الأكاديمية لطلاب السنة التحضيرية واقتراح الحلول العلمية لهذه المشكلات</a:t>
            </a:r>
            <a:r>
              <a:rPr lang="ar-SA" sz="2400" b="1" dirty="0">
                <a:latin typeface="+mn-lt"/>
                <a:cs typeface="+mn-cs"/>
              </a:rPr>
              <a:t>.</a:t>
            </a:r>
            <a:endParaRPr lang="en-US" sz="2400" b="1" dirty="0">
              <a:latin typeface="+mn-lt"/>
              <a:cs typeface="+mn-cs"/>
            </a:endParaRPr>
          </a:p>
          <a:p>
            <a:pPr algn="r" rtl="1" fontAlgn="auto">
              <a:lnSpc>
                <a:spcPct val="150000"/>
              </a:lnSpc>
              <a:spcBef>
                <a:spcPts val="0"/>
              </a:spcBef>
              <a:spcAft>
                <a:spcPts val="0"/>
              </a:spcAft>
              <a:defRPr/>
            </a:pPr>
            <a:endParaRPr lang="en-US" sz="2400" b="1" u="sng" dirty="0">
              <a:solidFill>
                <a:srgbClr val="C00000"/>
              </a:solidFill>
              <a:latin typeface="+mn-lt"/>
              <a:cs typeface="+mn-cs"/>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214313"/>
            <a:ext cx="9144000" cy="6002337"/>
          </a:xfrm>
          <a:prstGeom prst="rect">
            <a:avLst/>
          </a:prstGeom>
          <a:noFill/>
          <a:ln w="9525">
            <a:noFill/>
            <a:miter lim="800000"/>
            <a:headEnd/>
            <a:tailEnd/>
          </a:ln>
        </p:spPr>
        <p:txBody>
          <a:bodyPr>
            <a:spAutoFit/>
          </a:bodyPr>
          <a:lstStyle/>
          <a:p>
            <a:pPr algn="ctr" rtl="1">
              <a:lnSpc>
                <a:spcPct val="150000"/>
              </a:lnSpc>
            </a:pPr>
            <a:r>
              <a:rPr lang="en-US" sz="8800" b="1">
                <a:solidFill>
                  <a:srgbClr val="C00000"/>
                </a:solidFill>
                <a:latin typeface="Lucida Sans Unicode" pitchFamily="34" charset="0"/>
              </a:rPr>
              <a:t>The End</a:t>
            </a:r>
          </a:p>
          <a:p>
            <a:pPr algn="ctr" rtl="1">
              <a:lnSpc>
                <a:spcPct val="150000"/>
              </a:lnSpc>
            </a:pPr>
            <a:endParaRPr lang="en-US" sz="6600" b="1">
              <a:solidFill>
                <a:srgbClr val="C00000"/>
              </a:solidFill>
              <a:latin typeface="Lucida Sans Unicode" pitchFamily="34" charset="0"/>
            </a:endParaRPr>
          </a:p>
          <a:p>
            <a:pPr algn="ctr" rtl="1">
              <a:lnSpc>
                <a:spcPct val="150000"/>
              </a:lnSpc>
            </a:pPr>
            <a:endParaRPr lang="en-US" sz="2400" b="1">
              <a:solidFill>
                <a:srgbClr val="0070C0"/>
              </a:solidFill>
              <a:latin typeface="Lucida Sans Unicode" pitchFamily="34" charset="0"/>
            </a:endParaRPr>
          </a:p>
          <a:p>
            <a:pPr algn="ctr" rtl="1">
              <a:lnSpc>
                <a:spcPct val="150000"/>
              </a:lnSpc>
            </a:pPr>
            <a:r>
              <a:rPr lang="en-US" sz="4800" b="1">
                <a:solidFill>
                  <a:srgbClr val="0070C0"/>
                </a:solidFill>
                <a:latin typeface="Lucida Sans Unicode" pitchFamily="34" charset="0"/>
              </a:rPr>
              <a:t>Thanks for your Interest</a:t>
            </a:r>
          </a:p>
          <a:p>
            <a:pPr algn="r" rtl="1">
              <a:lnSpc>
                <a:spcPct val="150000"/>
              </a:lnSpc>
            </a:pPr>
            <a:endParaRPr lang="en-US" b="1">
              <a:latin typeface="Lucida Sans Unicode" pitchFamily="34" charset="0"/>
            </a:endParaRPr>
          </a:p>
          <a:p>
            <a:pPr algn="r" rtl="1"/>
            <a:endParaRPr lang="ar-SA">
              <a:latin typeface="Lucida Sans Unicode" pitchFamily="34" charset="0"/>
            </a:endParaRPr>
          </a:p>
        </p:txBody>
      </p:sp>
      <p:pic>
        <p:nvPicPr>
          <p:cNvPr id="43011" name="Picture 2" descr="C:\Users\user076\Desktop\images.jpg"/>
          <p:cNvPicPr>
            <a:picLocks noChangeAspect="1" noChangeArrowheads="1"/>
          </p:cNvPicPr>
          <p:nvPr/>
        </p:nvPicPr>
        <p:blipFill>
          <a:blip r:embed="rId2"/>
          <a:srcRect/>
          <a:stretch>
            <a:fillRect/>
          </a:stretch>
        </p:blipFill>
        <p:spPr bwMode="auto">
          <a:xfrm>
            <a:off x="3143250" y="2143125"/>
            <a:ext cx="2786063" cy="2203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0" y="0"/>
            <a:ext cx="9144000" cy="6232525"/>
          </a:xfrm>
          <a:prstGeom prst="rect">
            <a:avLst/>
          </a:prstGeom>
          <a:noFill/>
        </p:spPr>
        <p:txBody>
          <a:bodyPr rtlCol="1">
            <a:spAutoFit/>
          </a:bodyPr>
          <a:lstStyle/>
          <a:p>
            <a:pPr algn="r" rtl="1" fontAlgn="auto">
              <a:spcBef>
                <a:spcPts val="0"/>
              </a:spcBef>
              <a:spcAft>
                <a:spcPts val="0"/>
              </a:spcAft>
              <a:defRPr/>
            </a:pPr>
            <a:endParaRPr lang="ar-SA" sz="1050" b="1" dirty="0">
              <a:latin typeface="+mn-lt"/>
              <a:cs typeface="+mn-cs"/>
            </a:endParaRPr>
          </a:p>
          <a:p>
            <a:pPr algn="r" rtl="1" fontAlgn="auto">
              <a:spcBef>
                <a:spcPts val="0"/>
              </a:spcBef>
              <a:spcAft>
                <a:spcPts val="0"/>
              </a:spcAft>
              <a:defRPr/>
            </a:pPr>
            <a:r>
              <a:rPr lang="ar-SA" sz="2400" b="1" u="sng" dirty="0">
                <a:solidFill>
                  <a:srgbClr val="C00000"/>
                </a:solidFill>
                <a:latin typeface="+mn-lt"/>
                <a:cs typeface="+mn-cs"/>
              </a:rPr>
              <a:t>المنهاج الإثرائى العلمي محل الدراسة </a:t>
            </a:r>
            <a:r>
              <a:rPr lang="ar-SA" b="1" u="sng" dirty="0">
                <a:solidFill>
                  <a:srgbClr val="C00000"/>
                </a:solidFill>
                <a:latin typeface="+mn-lt"/>
                <a:cs typeface="+mn-cs"/>
              </a:rPr>
              <a:t>(</a:t>
            </a:r>
            <a:r>
              <a:rPr lang="en-US" b="1" u="sng" dirty="0">
                <a:solidFill>
                  <a:srgbClr val="C00000"/>
                </a:solidFill>
                <a:latin typeface="+mn-lt"/>
                <a:cs typeface="+mn-cs"/>
              </a:rPr>
              <a:t>Science proposed course</a:t>
            </a:r>
            <a:r>
              <a:rPr lang="ar-SA" b="1" u="sng" dirty="0">
                <a:solidFill>
                  <a:srgbClr val="C00000"/>
                </a:solidFill>
                <a:latin typeface="+mn-lt"/>
                <a:cs typeface="+mn-cs"/>
              </a:rPr>
              <a:t>).</a:t>
            </a:r>
          </a:p>
          <a:p>
            <a:pPr algn="r" rtl="1" fontAlgn="auto">
              <a:spcBef>
                <a:spcPts val="0"/>
              </a:spcBef>
              <a:spcAft>
                <a:spcPts val="0"/>
              </a:spcAft>
              <a:defRPr/>
            </a:pPr>
            <a:endParaRPr lang="en-US" dirty="0">
              <a:latin typeface="+mn-lt"/>
              <a:cs typeface="+mn-cs"/>
            </a:endParaRPr>
          </a:p>
          <a:p>
            <a:pPr algn="just" rtl="1" fontAlgn="auto">
              <a:spcBef>
                <a:spcPts val="0"/>
              </a:spcBef>
              <a:spcAft>
                <a:spcPts val="0"/>
              </a:spcAft>
              <a:defRPr/>
            </a:pPr>
            <a:r>
              <a:rPr lang="en-US" sz="2400" dirty="0">
                <a:latin typeface="+mn-lt"/>
                <a:cs typeface="+mn-cs"/>
              </a:rPr>
              <a:t> </a:t>
            </a:r>
            <a:r>
              <a:rPr lang="ar-SA" sz="2400" b="1" dirty="0">
                <a:latin typeface="+mn-lt"/>
                <a:cs typeface="+mn-cs"/>
              </a:rPr>
              <a:t>قام الباحث الأول بتصميم المنهاج محل الدراسة على مدار ثلاث سنوات دراسية متتالية بناء على ما رصده من مشكلات </a:t>
            </a:r>
            <a:r>
              <a:rPr lang="ar-SA" sz="2400" b="1" dirty="0" err="1">
                <a:latin typeface="+mn-lt"/>
                <a:cs typeface="+mn-cs"/>
              </a:rPr>
              <a:t>و</a:t>
            </a:r>
            <a:r>
              <a:rPr lang="ar-SA" sz="2400" b="1" dirty="0">
                <a:latin typeface="+mn-lt"/>
                <a:cs typeface="+mn-cs"/>
              </a:rPr>
              <a:t> تحديات تواجه طلاب الصف الثالث الثانوي بمدارس الملك عبد العزيز النموذجية سواء في نهاية المرحلة الثانوية أو بداية المرحلة الجامعية. يتكون المنهاج من ثلاثة أجزاء رئيسيه تشمل الأفرع المختلفة لمناهج العلوم الطبيعية بالمرحلة الثانوية ، والسنة </a:t>
            </a:r>
            <a:r>
              <a:rPr lang="ar-SA" sz="2400" b="1" dirty="0" err="1">
                <a:latin typeface="+mn-lt"/>
                <a:cs typeface="+mn-cs"/>
              </a:rPr>
              <a:t>التحضيريه</a:t>
            </a:r>
            <a:r>
              <a:rPr lang="ar-SA" sz="2400" b="1" dirty="0">
                <a:latin typeface="+mn-lt"/>
                <a:cs typeface="+mn-cs"/>
              </a:rPr>
              <a:t> للمرحلة الجامعية (</a:t>
            </a:r>
            <a:r>
              <a:rPr lang="en-US" sz="2000" b="1" dirty="0">
                <a:latin typeface="+mn-lt"/>
                <a:cs typeface="+mn-cs"/>
              </a:rPr>
              <a:t>Foundation year</a:t>
            </a:r>
            <a:r>
              <a:rPr lang="ar-SA" sz="2000" b="1" dirty="0">
                <a:latin typeface="+mn-lt"/>
                <a:cs typeface="+mn-cs"/>
              </a:rPr>
              <a:t>) </a:t>
            </a:r>
            <a:r>
              <a:rPr lang="ar-SA" sz="2400" b="1" dirty="0" err="1">
                <a:latin typeface="+mn-lt"/>
                <a:cs typeface="+mn-cs"/>
              </a:rPr>
              <a:t>و</a:t>
            </a:r>
            <a:r>
              <a:rPr lang="ar-SA" sz="2400" b="1" dirty="0">
                <a:latin typeface="+mn-lt"/>
                <a:cs typeface="+mn-cs"/>
              </a:rPr>
              <a:t> هي: الكيمياء </a:t>
            </a:r>
            <a:r>
              <a:rPr lang="ar-SA" sz="2400" b="1" dirty="0" err="1">
                <a:latin typeface="+mn-lt"/>
                <a:cs typeface="+mn-cs"/>
              </a:rPr>
              <a:t>و</a:t>
            </a:r>
            <a:r>
              <a:rPr lang="ar-SA" sz="2400" b="1" dirty="0">
                <a:latin typeface="+mn-lt"/>
                <a:cs typeface="+mn-cs"/>
              </a:rPr>
              <a:t> الفيزياء الأحياء. </a:t>
            </a:r>
            <a:endParaRPr lang="ar-EG" sz="2400" b="1" dirty="0">
              <a:latin typeface="+mn-lt"/>
              <a:cs typeface="+mn-cs"/>
            </a:endParaRPr>
          </a:p>
          <a:p>
            <a:pPr algn="just" rtl="1" fontAlgn="auto">
              <a:spcBef>
                <a:spcPts val="0"/>
              </a:spcBef>
              <a:spcAft>
                <a:spcPts val="0"/>
              </a:spcAft>
              <a:defRPr/>
            </a:pPr>
            <a:endParaRPr lang="ar-EG" sz="1050" b="1" dirty="0">
              <a:latin typeface="+mn-lt"/>
              <a:cs typeface="+mn-cs"/>
            </a:endParaRPr>
          </a:p>
          <a:p>
            <a:pPr algn="just" rtl="1" fontAlgn="auto">
              <a:spcBef>
                <a:spcPts val="0"/>
              </a:spcBef>
              <a:spcAft>
                <a:spcPts val="0"/>
              </a:spcAft>
              <a:defRPr/>
            </a:pPr>
            <a:r>
              <a:rPr lang="ar-SA" sz="2400" b="1" dirty="0" err="1">
                <a:latin typeface="+mn-lt"/>
                <a:cs typeface="+mn-cs"/>
              </a:rPr>
              <a:t>يش</a:t>
            </a:r>
            <a:r>
              <a:rPr lang="ar-EG" sz="2400" b="1" dirty="0">
                <a:latin typeface="+mn-lt"/>
                <a:cs typeface="+mn-cs"/>
              </a:rPr>
              <a:t>ت</a:t>
            </a:r>
            <a:r>
              <a:rPr lang="ar-SA" sz="2400" b="1" dirty="0">
                <a:latin typeface="+mn-lt"/>
                <a:cs typeface="+mn-cs"/>
              </a:rPr>
              <a:t>مل المنهاج على خمس عشرة وحدة دراسية </a:t>
            </a:r>
            <a:r>
              <a:rPr lang="ar-SA" sz="2200" b="1" u="sng" dirty="0">
                <a:solidFill>
                  <a:schemeClr val="accent2"/>
                </a:solidFill>
                <a:latin typeface="+mn-lt"/>
                <a:cs typeface="+mn-cs"/>
              </a:rPr>
              <a:t>(</a:t>
            </a:r>
            <a:r>
              <a:rPr lang="en-US" sz="2200" b="1" u="sng" dirty="0">
                <a:solidFill>
                  <a:schemeClr val="accent2"/>
                </a:solidFill>
                <a:latin typeface="+mn-lt"/>
                <a:cs typeface="+mn-cs"/>
              </a:rPr>
              <a:t>15 chapters</a:t>
            </a:r>
            <a:r>
              <a:rPr lang="ar-SA" sz="2200" b="1" u="sng" dirty="0">
                <a:solidFill>
                  <a:schemeClr val="accent2"/>
                </a:solidFill>
                <a:latin typeface="+mn-lt"/>
                <a:cs typeface="+mn-cs"/>
              </a:rPr>
              <a:t>) </a:t>
            </a:r>
            <a:r>
              <a:rPr lang="ar-SA" sz="2400" b="1" dirty="0">
                <a:latin typeface="+mn-lt"/>
                <a:cs typeface="+mn-cs"/>
              </a:rPr>
              <a:t>، </a:t>
            </a:r>
            <a:r>
              <a:rPr lang="ar-EG" sz="2400" b="1" dirty="0">
                <a:latin typeface="+mn-lt"/>
                <a:cs typeface="+mn-cs"/>
              </a:rPr>
              <a:t>مُقسمة بالتساوي على أجزاء المنهاج الثلاث الرئيسية. يقع المنهاج في </a:t>
            </a:r>
            <a:r>
              <a:rPr lang="ar-EG" sz="2400" b="1" u="sng" dirty="0">
                <a:solidFill>
                  <a:schemeClr val="accent2"/>
                </a:solidFill>
                <a:latin typeface="+mn-lt"/>
                <a:cs typeface="+mn-cs"/>
              </a:rPr>
              <a:t>(161) </a:t>
            </a:r>
            <a:r>
              <a:rPr lang="ar-EG" sz="2400" b="1" dirty="0">
                <a:latin typeface="+mn-lt"/>
                <a:cs typeface="+mn-cs"/>
              </a:rPr>
              <a:t>صفحة مقاس </a:t>
            </a:r>
            <a:r>
              <a:rPr lang="en-US" sz="2400" b="1" dirty="0">
                <a:latin typeface="+mn-lt"/>
                <a:cs typeface="+mn-cs"/>
              </a:rPr>
              <a:t> (A4) </a:t>
            </a:r>
            <a:r>
              <a:rPr lang="ar-SA" sz="2400" b="1" dirty="0">
                <a:latin typeface="+mn-lt"/>
                <a:cs typeface="+mn-cs"/>
              </a:rPr>
              <a:t>ويوجد في صدر كل وحدة دراسية مجموعة من الأهداف التي ينبغي على الطالب إتقانها، كما يتضمن المنهاج مقدمة للمؤلف ،وسرد لأهم أهداف المنهاج. في نهاية الكتاب توجد مجموعة من المراجع التي استعان </a:t>
            </a:r>
            <a:r>
              <a:rPr lang="ar-SA" sz="2400" b="1" dirty="0" err="1">
                <a:latin typeface="+mn-lt"/>
                <a:cs typeface="+mn-cs"/>
              </a:rPr>
              <a:t>بها</a:t>
            </a:r>
            <a:r>
              <a:rPr lang="ar-SA" sz="2400" b="1" dirty="0">
                <a:latin typeface="+mn-lt"/>
                <a:cs typeface="+mn-cs"/>
              </a:rPr>
              <a:t> المؤلف في إعداد هذا المنهاج. روعي في بناء المنهاج اختيار الموضوعات العلمية ذات الصلة الوثيقة بمرحلة الطالب الدراسية الحالية </a:t>
            </a:r>
            <a:r>
              <a:rPr lang="ar-SA" sz="2400" b="1" dirty="0" err="1">
                <a:latin typeface="+mn-lt"/>
                <a:cs typeface="+mn-cs"/>
              </a:rPr>
              <a:t>و</a:t>
            </a:r>
            <a:r>
              <a:rPr lang="ar-SA" sz="2400" b="1" dirty="0">
                <a:latin typeface="+mn-lt"/>
                <a:cs typeface="+mn-cs"/>
              </a:rPr>
              <a:t> المستقبلية ، والتدرج من حيث الصعوبة في عرض وحدات المنهاج </a:t>
            </a:r>
            <a:r>
              <a:rPr lang="ar-SA" sz="2400" b="1" dirty="0" err="1">
                <a:latin typeface="+mn-lt"/>
                <a:cs typeface="+mn-cs"/>
              </a:rPr>
              <a:t>و</a:t>
            </a:r>
            <a:r>
              <a:rPr lang="ar-SA" sz="2400" b="1" dirty="0">
                <a:latin typeface="+mn-lt"/>
                <a:cs typeface="+mn-cs"/>
              </a:rPr>
              <a:t> كذلك استخدام مفردات اللغة الانجليزية البسيطة </a:t>
            </a:r>
            <a:r>
              <a:rPr lang="ar-SA" sz="2400" b="1" dirty="0" err="1">
                <a:latin typeface="+mn-lt"/>
                <a:cs typeface="+mn-cs"/>
              </a:rPr>
              <a:t>و</a:t>
            </a:r>
            <a:r>
              <a:rPr lang="ar-SA" sz="2400" b="1" dirty="0">
                <a:latin typeface="+mn-lt"/>
                <a:cs typeface="+mn-cs"/>
              </a:rPr>
              <a:t> الغير معقدة. </a:t>
            </a:r>
            <a:endParaRPr lang="ar-SA" b="1" dirty="0">
              <a:latin typeface="+mn-lt"/>
              <a:cs typeface="+mn-cs"/>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ox(in)">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checkerboard(down)">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5"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checkerboard(down)">
                                      <p:cBhvr>
                                        <p:cTn id="1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357188" y="142875"/>
            <a:ext cx="8786812" cy="6196013"/>
          </a:xfrm>
          <a:prstGeom prst="rect">
            <a:avLst/>
          </a:prstGeom>
          <a:noFill/>
          <a:ln w="9525">
            <a:noFill/>
            <a:miter lim="800000"/>
            <a:headEnd/>
            <a:tailEnd/>
          </a:ln>
        </p:spPr>
        <p:txBody>
          <a:bodyPr>
            <a:spAutoFit/>
          </a:bodyPr>
          <a:lstStyle/>
          <a:p>
            <a:pPr algn="r" rtl="1"/>
            <a:r>
              <a:rPr lang="ar-SA" sz="2800" b="1" baseline="-25000">
                <a:solidFill>
                  <a:srgbClr val="0070C0"/>
                </a:solidFill>
                <a:latin typeface="Lucida Sans Unicode" pitchFamily="34" charset="0"/>
              </a:rPr>
              <a:t>أُطلق على المنهاج مسمى :-</a:t>
            </a:r>
            <a:endParaRPr lang="en-US" sz="2800" b="1" baseline="-25000">
              <a:solidFill>
                <a:srgbClr val="0070C0"/>
              </a:solidFill>
              <a:latin typeface="Lucida Sans Unicode" pitchFamily="34" charset="0"/>
            </a:endParaRPr>
          </a:p>
          <a:p>
            <a:pPr algn="r" rtl="1"/>
            <a:endParaRPr lang="en-US" sz="1200" b="1" baseline="-25000">
              <a:solidFill>
                <a:srgbClr val="0070C0"/>
              </a:solidFill>
              <a:latin typeface="Lucida Sans Unicode" pitchFamily="34" charset="0"/>
            </a:endParaRPr>
          </a:p>
          <a:p>
            <a:pPr algn="ctr" rtl="1"/>
            <a:r>
              <a:rPr lang="ar-SA" sz="2000" b="1" u="sng">
                <a:solidFill>
                  <a:srgbClr val="C00000"/>
                </a:solidFill>
                <a:latin typeface="Lucida Sans Unicode" pitchFamily="34" charset="0"/>
              </a:rPr>
              <a:t>(</a:t>
            </a:r>
            <a:r>
              <a:rPr lang="en-US" sz="2000" b="1" u="sng">
                <a:solidFill>
                  <a:srgbClr val="C00000"/>
                </a:solidFill>
                <a:latin typeface="Lucida Sans Unicode" pitchFamily="34" charset="0"/>
              </a:rPr>
              <a:t>Basic Concepts in Physical Sciences for Pre-University Stage</a:t>
            </a:r>
            <a:r>
              <a:rPr lang="ar-SA" sz="2000" b="1" u="sng">
                <a:solidFill>
                  <a:srgbClr val="C00000"/>
                </a:solidFill>
                <a:latin typeface="Lucida Sans Unicode" pitchFamily="34" charset="0"/>
              </a:rPr>
              <a:t>)</a:t>
            </a:r>
            <a:endParaRPr lang="en-US" sz="2000" b="1" u="sng">
              <a:solidFill>
                <a:srgbClr val="C00000"/>
              </a:solidFill>
              <a:latin typeface="Lucida Sans Unicode" pitchFamily="34" charset="0"/>
            </a:endParaRPr>
          </a:p>
          <a:p>
            <a:pPr algn="ctr" rtl="1"/>
            <a:endParaRPr lang="en-US" sz="700" b="1" u="sng">
              <a:solidFill>
                <a:srgbClr val="C00000"/>
              </a:solidFill>
              <a:latin typeface="Lucida Sans Unicode" pitchFamily="34" charset="0"/>
            </a:endParaRPr>
          </a:p>
          <a:p>
            <a:pPr algn="r" rtl="1"/>
            <a:r>
              <a:rPr lang="en-US" b="1">
                <a:latin typeface="Lucida Sans Unicode" pitchFamily="34" charset="0"/>
              </a:rPr>
              <a:t> </a:t>
            </a:r>
            <a:r>
              <a:rPr lang="ar-SA" b="1">
                <a:latin typeface="Lucida Sans Unicode" pitchFamily="34" charset="0"/>
              </a:rPr>
              <a:t>الموضوعات التي تضمنتها</a:t>
            </a:r>
            <a:r>
              <a:rPr lang="ar-EG" b="1">
                <a:latin typeface="Lucida Sans Unicode" pitchFamily="34" charset="0"/>
              </a:rPr>
              <a:t> أجزاء المنهاج الثلاثة هي</a:t>
            </a:r>
            <a:r>
              <a:rPr lang="ar-SA" b="1">
                <a:latin typeface="Lucida Sans Unicode" pitchFamily="34" charset="0"/>
              </a:rPr>
              <a:t> </a:t>
            </a:r>
            <a:r>
              <a:rPr lang="ar-EG" b="1">
                <a:latin typeface="Lucida Sans Unicode" pitchFamily="34" charset="0"/>
              </a:rPr>
              <a:t>:-</a:t>
            </a:r>
            <a:endParaRPr lang="en-US" b="1">
              <a:latin typeface="Lucida Sans Unicode" pitchFamily="34" charset="0"/>
            </a:endParaRPr>
          </a:p>
          <a:p>
            <a:pPr rtl="1"/>
            <a:r>
              <a:rPr lang="en-US" sz="2400" b="1" baseline="-25000">
                <a:solidFill>
                  <a:srgbClr val="0070C0"/>
                </a:solidFill>
                <a:latin typeface="Lucida Sans Unicode" pitchFamily="34" charset="0"/>
              </a:rPr>
              <a:t>PART I- CHEMISTRY SECTION    </a:t>
            </a:r>
          </a:p>
          <a:p>
            <a:r>
              <a:rPr lang="en-US" sz="1600">
                <a:latin typeface="Lucida Sans Unicode" pitchFamily="34" charset="0"/>
              </a:rPr>
              <a:t>  1-States of matter</a:t>
            </a:r>
          </a:p>
          <a:p>
            <a:r>
              <a:rPr lang="en-US" sz="1600">
                <a:latin typeface="Lucida Sans Unicode" pitchFamily="34" charset="0"/>
              </a:rPr>
              <a:t>  2-Atomic structure and periodic table.</a:t>
            </a:r>
          </a:p>
          <a:p>
            <a:r>
              <a:rPr lang="en-US" sz="1600">
                <a:latin typeface="Lucida Sans Unicode" pitchFamily="34" charset="0"/>
              </a:rPr>
              <a:t>  3-Chemical bonds</a:t>
            </a:r>
          </a:p>
          <a:p>
            <a:r>
              <a:rPr lang="en-US" sz="1600">
                <a:latin typeface="Lucida Sans Unicode" pitchFamily="34" charset="0"/>
              </a:rPr>
              <a:t>  4-Solutions</a:t>
            </a:r>
          </a:p>
          <a:p>
            <a:r>
              <a:rPr lang="en-US" sz="1600">
                <a:latin typeface="Lucida Sans Unicode" pitchFamily="34" charset="0"/>
              </a:rPr>
              <a:t>  5-Thermochemistry</a:t>
            </a:r>
          </a:p>
          <a:p>
            <a:endParaRPr lang="en-US" sz="500">
              <a:latin typeface="Lucida Sans Unicode" pitchFamily="34" charset="0"/>
            </a:endParaRPr>
          </a:p>
          <a:p>
            <a:endParaRPr lang="en-US" sz="400">
              <a:latin typeface="Lucida Sans Unicode" pitchFamily="34" charset="0"/>
            </a:endParaRPr>
          </a:p>
          <a:p>
            <a:pPr rtl="1"/>
            <a:r>
              <a:rPr lang="en-US" sz="2400" b="1" baseline="-25000">
                <a:solidFill>
                  <a:srgbClr val="0070C0"/>
                </a:solidFill>
                <a:latin typeface="Lucida Sans Unicode" pitchFamily="34" charset="0"/>
              </a:rPr>
              <a:t>PART II- PHYSICS SECTION</a:t>
            </a:r>
          </a:p>
          <a:p>
            <a:r>
              <a:rPr lang="en-US" sz="1600">
                <a:latin typeface="Lucida Sans Unicode" pitchFamily="34" charset="0"/>
              </a:rPr>
              <a:t>  6-Physical quantities</a:t>
            </a:r>
          </a:p>
          <a:p>
            <a:r>
              <a:rPr lang="en-US" sz="1600">
                <a:latin typeface="Lucida Sans Unicode" pitchFamily="34" charset="0"/>
              </a:rPr>
              <a:t>  7-Motion in a straight lines</a:t>
            </a:r>
          </a:p>
          <a:p>
            <a:r>
              <a:rPr lang="en-US" sz="1600">
                <a:latin typeface="Lucida Sans Unicode" pitchFamily="34" charset="0"/>
              </a:rPr>
              <a:t>  8-Newton s laws of motion</a:t>
            </a:r>
          </a:p>
          <a:p>
            <a:r>
              <a:rPr lang="en-US" sz="1600">
                <a:latin typeface="Lucida Sans Unicode" pitchFamily="34" charset="0"/>
              </a:rPr>
              <a:t>  9-Thermodynamics</a:t>
            </a:r>
          </a:p>
          <a:p>
            <a:r>
              <a:rPr lang="en-US" sz="1600">
                <a:latin typeface="Lucida Sans Unicode" pitchFamily="34" charset="0"/>
              </a:rPr>
              <a:t> 10-Nuclear physics</a:t>
            </a:r>
          </a:p>
          <a:p>
            <a:r>
              <a:rPr lang="en-US" sz="500">
                <a:latin typeface="Lucida Sans Unicode" pitchFamily="34" charset="0"/>
              </a:rPr>
              <a:t> </a:t>
            </a:r>
            <a:endParaRPr lang="en-US" sz="100">
              <a:latin typeface="Lucida Sans Unicode" pitchFamily="34" charset="0"/>
            </a:endParaRPr>
          </a:p>
          <a:p>
            <a:endParaRPr lang="en-US" sz="500">
              <a:latin typeface="Lucida Sans Unicode" pitchFamily="34" charset="0"/>
            </a:endParaRPr>
          </a:p>
          <a:p>
            <a:pPr rtl="1"/>
            <a:r>
              <a:rPr lang="en-US" sz="2400" b="1" baseline="-25000">
                <a:solidFill>
                  <a:srgbClr val="0070C0"/>
                </a:solidFill>
                <a:latin typeface="Lucida Sans Unicode" pitchFamily="34" charset="0"/>
              </a:rPr>
              <a:t>PART III- BIOLOGY SECTION</a:t>
            </a:r>
            <a:r>
              <a:rPr lang="en-US" sz="1600" u="sng">
                <a:solidFill>
                  <a:srgbClr val="FF0000"/>
                </a:solidFill>
                <a:latin typeface="Lucida Sans Unicode" pitchFamily="34" charset="0"/>
              </a:rPr>
              <a:t>.</a:t>
            </a:r>
          </a:p>
          <a:p>
            <a:r>
              <a:rPr lang="en-US" sz="1600">
                <a:latin typeface="Lucida Sans Unicode" pitchFamily="34" charset="0"/>
              </a:rPr>
              <a:t> 11-Cell structure and function</a:t>
            </a:r>
          </a:p>
          <a:p>
            <a:r>
              <a:rPr lang="en-US" sz="1600">
                <a:latin typeface="Lucida Sans Unicode" pitchFamily="34" charset="0"/>
              </a:rPr>
              <a:t> 12- Cell division and human life cycle</a:t>
            </a:r>
          </a:p>
          <a:p>
            <a:pPr rtl="1"/>
            <a:r>
              <a:rPr lang="en-US" sz="1600">
                <a:latin typeface="Lucida Sans Unicode" pitchFamily="34" charset="0"/>
              </a:rPr>
              <a:t> 13- Digestive system and nutrition</a:t>
            </a:r>
          </a:p>
          <a:p>
            <a:pPr rtl="1"/>
            <a:r>
              <a:rPr lang="en-US" sz="1600">
                <a:latin typeface="Lucida Sans Unicode" pitchFamily="34" charset="0"/>
              </a:rPr>
              <a:t> 14- Respiratory system</a:t>
            </a:r>
          </a:p>
          <a:p>
            <a:pPr rtl="1"/>
            <a:r>
              <a:rPr lang="en-US" sz="1600">
                <a:latin typeface="Lucida Sans Unicode" pitchFamily="34" charset="0"/>
              </a:rPr>
              <a:t> 15- Genetics</a:t>
            </a:r>
          </a:p>
          <a:p>
            <a:pPr algn="r" rtl="1"/>
            <a:endParaRPr lang="ar-SA">
              <a:latin typeface="Lucida Sans Unicode" pitchFamily="34" charset="0"/>
            </a:endParaRP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4)">
                                      <p:cBhvr>
                                        <p:cTn id="7" dur="2000"/>
                                        <p:tgtEl>
                                          <p:spTgt spid="2">
                                            <p:txEl>
                                              <p:pRg st="0" end="0"/>
                                            </p:txEl>
                                          </p:spTgt>
                                        </p:tgtEl>
                                      </p:cBhvr>
                                    </p:animEffect>
                                  </p:childTnLst>
                                </p:cTn>
                              </p:par>
                              <p:par>
                                <p:cTn id="8" presetID="21" presetClass="entr" presetSubtype="4"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wheel(4)">
                                      <p:cBhvr>
                                        <p:cTn id="10" dur="2000"/>
                                        <p:tgtEl>
                                          <p:spTgt spid="2">
                                            <p:txEl>
                                              <p:pRg st="2" end="2"/>
                                            </p:txEl>
                                          </p:spTgt>
                                        </p:tgtEl>
                                      </p:cBhvr>
                                    </p:animEffect>
                                  </p:childTnLst>
                                </p:cTn>
                              </p:par>
                              <p:par>
                                <p:cTn id="11" presetID="21" presetClass="entr" presetSubtype="4"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wheel(4)">
                                      <p:cBhvr>
                                        <p:cTn id="13" dur="2000"/>
                                        <p:tgtEl>
                                          <p:spTgt spid="2">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diamond(in)">
                                      <p:cBhvr>
                                        <p:cTn id="18" dur="2000"/>
                                        <p:tgtEl>
                                          <p:spTgt spid="2">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100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30" dur="100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3" presetClass="entr" presetSubtype="16" fill="hold" nodeType="clickEffect">
                                  <p:stCondLst>
                                    <p:cond delay="0"/>
                                  </p:stCondLst>
                                  <p:childTnLst>
                                    <p:set>
                                      <p:cBhvr>
                                        <p:cTn id="52" dur="1" fill="hold">
                                          <p:stCondLst>
                                            <p:cond delay="0"/>
                                          </p:stCondLst>
                                        </p:cTn>
                                        <p:tgtEl>
                                          <p:spTgt spid="2">
                                            <p:txEl>
                                              <p:pRg st="13" end="13"/>
                                            </p:txEl>
                                          </p:spTgt>
                                        </p:tgtEl>
                                        <p:attrNameLst>
                                          <p:attrName>style.visibility</p:attrName>
                                        </p:attrNameLst>
                                      </p:cBhvr>
                                      <p:to>
                                        <p:strVal val="visible"/>
                                      </p:to>
                                    </p:set>
                                    <p:animEffect transition="in" filter="plus(in)">
                                      <p:cBhvr>
                                        <p:cTn id="53" dur="2000"/>
                                        <p:tgtEl>
                                          <p:spTgt spid="2">
                                            <p:txEl>
                                              <p:pRg st="13" end="13"/>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5" presetClass="entr" presetSubtype="10" fill="hold" nodeType="clickEffect">
                                  <p:stCondLst>
                                    <p:cond delay="0"/>
                                  </p:stCondLst>
                                  <p:childTnLst>
                                    <p:set>
                                      <p:cBhvr>
                                        <p:cTn id="57" dur="1" fill="hold">
                                          <p:stCondLst>
                                            <p:cond delay="0"/>
                                          </p:stCondLst>
                                        </p:cTn>
                                        <p:tgtEl>
                                          <p:spTgt spid="2">
                                            <p:txEl>
                                              <p:pRg st="14" end="14"/>
                                            </p:txEl>
                                          </p:spTgt>
                                        </p:tgtEl>
                                        <p:attrNameLst>
                                          <p:attrName>style.visibility</p:attrName>
                                        </p:attrNameLst>
                                      </p:cBhvr>
                                      <p:to>
                                        <p:strVal val="visible"/>
                                      </p:to>
                                    </p:set>
                                    <p:animEffect transition="in" filter="checkerboard(across)">
                                      <p:cBhvr>
                                        <p:cTn id="58" dur="1000"/>
                                        <p:tgtEl>
                                          <p:spTgt spid="2">
                                            <p:txEl>
                                              <p:pRg st="14" end="14"/>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ntr" presetSubtype="16" fill="hold" nodeType="clickEffect">
                                  <p:stCondLst>
                                    <p:cond delay="0"/>
                                  </p:stCondLst>
                                  <p:childTnLst>
                                    <p:set>
                                      <p:cBhvr>
                                        <p:cTn id="62" dur="1" fill="hold">
                                          <p:stCondLst>
                                            <p:cond delay="0"/>
                                          </p:stCondLst>
                                        </p:cTn>
                                        <p:tgtEl>
                                          <p:spTgt spid="2">
                                            <p:txEl>
                                              <p:pRg st="15" end="15"/>
                                            </p:txEl>
                                          </p:spTgt>
                                        </p:tgtEl>
                                        <p:attrNameLst>
                                          <p:attrName>style.visibility</p:attrName>
                                        </p:attrNameLst>
                                      </p:cBhvr>
                                      <p:to>
                                        <p:strVal val="visible"/>
                                      </p:to>
                                    </p:set>
                                    <p:animEffect transition="in" filter="circle(in)">
                                      <p:cBhvr>
                                        <p:cTn id="63" dur="2000"/>
                                        <p:tgtEl>
                                          <p:spTgt spid="2">
                                            <p:txEl>
                                              <p:pRg st="15" end="15"/>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4" presetClass="entr" presetSubtype="16" fill="hold" nodeType="clickEffect">
                                  <p:stCondLst>
                                    <p:cond delay="0"/>
                                  </p:stCondLst>
                                  <p:childTnLst>
                                    <p:set>
                                      <p:cBhvr>
                                        <p:cTn id="67" dur="1" fill="hold">
                                          <p:stCondLst>
                                            <p:cond delay="0"/>
                                          </p:stCondLst>
                                        </p:cTn>
                                        <p:tgtEl>
                                          <p:spTgt spid="2">
                                            <p:txEl>
                                              <p:pRg st="16" end="16"/>
                                            </p:txEl>
                                          </p:spTgt>
                                        </p:tgtEl>
                                        <p:attrNameLst>
                                          <p:attrName>style.visibility</p:attrName>
                                        </p:attrNameLst>
                                      </p:cBhvr>
                                      <p:to>
                                        <p:strVal val="visible"/>
                                      </p:to>
                                    </p:set>
                                    <p:animEffect transition="in" filter="box(in)">
                                      <p:cBhvr>
                                        <p:cTn id="68" dur="500"/>
                                        <p:tgtEl>
                                          <p:spTgt spid="2">
                                            <p:txEl>
                                              <p:pRg st="16" end="16"/>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4" presetClass="entr" presetSubtype="16" fill="hold" nodeType="clickEffect">
                                  <p:stCondLst>
                                    <p:cond delay="0"/>
                                  </p:stCondLst>
                                  <p:childTnLst>
                                    <p:set>
                                      <p:cBhvr>
                                        <p:cTn id="72" dur="1" fill="hold">
                                          <p:stCondLst>
                                            <p:cond delay="0"/>
                                          </p:stCondLst>
                                        </p:cTn>
                                        <p:tgtEl>
                                          <p:spTgt spid="2">
                                            <p:txEl>
                                              <p:pRg st="17" end="17"/>
                                            </p:txEl>
                                          </p:spTgt>
                                        </p:tgtEl>
                                        <p:attrNameLst>
                                          <p:attrName>style.visibility</p:attrName>
                                        </p:attrNameLst>
                                      </p:cBhvr>
                                      <p:to>
                                        <p:strVal val="visible"/>
                                      </p:to>
                                    </p:set>
                                    <p:animEffect transition="in" filter="box(in)">
                                      <p:cBhvr>
                                        <p:cTn id="73" dur="500"/>
                                        <p:tgtEl>
                                          <p:spTgt spid="2">
                                            <p:txEl>
                                              <p:pRg st="17" end="17"/>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6" presetClass="entr" presetSubtype="16" fill="hold" nodeType="clickEffect">
                                  <p:stCondLst>
                                    <p:cond delay="0"/>
                                  </p:stCondLst>
                                  <p:childTnLst>
                                    <p:set>
                                      <p:cBhvr>
                                        <p:cTn id="77" dur="1" fill="hold">
                                          <p:stCondLst>
                                            <p:cond delay="0"/>
                                          </p:stCondLst>
                                        </p:cTn>
                                        <p:tgtEl>
                                          <p:spTgt spid="2">
                                            <p:txEl>
                                              <p:pRg st="18" end="18"/>
                                            </p:txEl>
                                          </p:spTgt>
                                        </p:tgtEl>
                                        <p:attrNameLst>
                                          <p:attrName>style.visibility</p:attrName>
                                        </p:attrNameLst>
                                      </p:cBhvr>
                                      <p:to>
                                        <p:strVal val="visible"/>
                                      </p:to>
                                    </p:set>
                                    <p:animEffect transition="in" filter="circle(in)">
                                      <p:cBhvr>
                                        <p:cTn id="78" dur="2000"/>
                                        <p:tgtEl>
                                          <p:spTgt spid="2">
                                            <p:txEl>
                                              <p:pRg st="18" end="18"/>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6" presetClass="entr" presetSubtype="16" fill="hold" nodeType="clickEffect">
                                  <p:stCondLst>
                                    <p:cond delay="0"/>
                                  </p:stCondLst>
                                  <p:childTnLst>
                                    <p:set>
                                      <p:cBhvr>
                                        <p:cTn id="82" dur="1" fill="hold">
                                          <p:stCondLst>
                                            <p:cond delay="0"/>
                                          </p:stCondLst>
                                        </p:cTn>
                                        <p:tgtEl>
                                          <p:spTgt spid="2">
                                            <p:txEl>
                                              <p:pRg st="19" end="19"/>
                                            </p:txEl>
                                          </p:spTgt>
                                        </p:tgtEl>
                                        <p:attrNameLst>
                                          <p:attrName>style.visibility</p:attrName>
                                        </p:attrNameLst>
                                      </p:cBhvr>
                                      <p:to>
                                        <p:strVal val="visible"/>
                                      </p:to>
                                    </p:set>
                                    <p:animEffect transition="in" filter="circle(in)">
                                      <p:cBhvr>
                                        <p:cTn id="83" dur="2000"/>
                                        <p:tgtEl>
                                          <p:spTgt spid="2">
                                            <p:txEl>
                                              <p:pRg st="19" end="19"/>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2" presetClass="entr" presetSubtype="8" fill="hold" nodeType="clickEffect">
                                  <p:stCondLst>
                                    <p:cond delay="0"/>
                                  </p:stCondLst>
                                  <p:childTnLst>
                                    <p:set>
                                      <p:cBhvr>
                                        <p:cTn id="87" dur="1" fill="hold">
                                          <p:stCondLst>
                                            <p:cond delay="0"/>
                                          </p:stCondLst>
                                        </p:cTn>
                                        <p:tgtEl>
                                          <p:spTgt spid="2">
                                            <p:txEl>
                                              <p:pRg st="21" end="21"/>
                                            </p:txEl>
                                          </p:spTgt>
                                        </p:tgtEl>
                                        <p:attrNameLst>
                                          <p:attrName>style.visibility</p:attrName>
                                        </p:attrNameLst>
                                      </p:cBhvr>
                                      <p:to>
                                        <p:strVal val="visible"/>
                                      </p:to>
                                    </p:set>
                                    <p:anim calcmode="lin" valueType="num">
                                      <p:cBhvr additive="base">
                                        <p:cTn id="88" dur="500" fill="hold"/>
                                        <p:tgtEl>
                                          <p:spTgt spid="2">
                                            <p:txEl>
                                              <p:pRg st="21" end="21"/>
                                            </p:txEl>
                                          </p:spTgt>
                                        </p:tgtEl>
                                        <p:attrNameLst>
                                          <p:attrName>ppt_x</p:attrName>
                                        </p:attrNameLst>
                                      </p:cBhvr>
                                      <p:tavLst>
                                        <p:tav tm="0">
                                          <p:val>
                                            <p:strVal val="0-#ppt_w/2"/>
                                          </p:val>
                                        </p:tav>
                                        <p:tav tm="100000">
                                          <p:val>
                                            <p:strVal val="#ppt_x"/>
                                          </p:val>
                                        </p:tav>
                                      </p:tavLst>
                                    </p:anim>
                                    <p:anim calcmode="lin" valueType="num">
                                      <p:cBhvr additive="base">
                                        <p:cTn id="89" dur="500" fill="hold"/>
                                        <p:tgtEl>
                                          <p:spTgt spid="2">
                                            <p:txEl>
                                              <p:pRg st="21" end="21"/>
                                            </p:txEl>
                                          </p:spTgt>
                                        </p:tgtEl>
                                        <p:attrNameLst>
                                          <p:attrName>ppt_y</p:attrName>
                                        </p:attrNameLst>
                                      </p:cBhvr>
                                      <p:tavLst>
                                        <p:tav tm="0">
                                          <p:val>
                                            <p:strVal val="#ppt_y"/>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4" presetClass="entr" presetSubtype="16" fill="hold" nodeType="clickEffect">
                                  <p:stCondLst>
                                    <p:cond delay="0"/>
                                  </p:stCondLst>
                                  <p:childTnLst>
                                    <p:set>
                                      <p:cBhvr>
                                        <p:cTn id="93" dur="1" fill="hold">
                                          <p:stCondLst>
                                            <p:cond delay="0"/>
                                          </p:stCondLst>
                                        </p:cTn>
                                        <p:tgtEl>
                                          <p:spTgt spid="2">
                                            <p:txEl>
                                              <p:pRg st="22" end="22"/>
                                            </p:txEl>
                                          </p:spTgt>
                                        </p:tgtEl>
                                        <p:attrNameLst>
                                          <p:attrName>style.visibility</p:attrName>
                                        </p:attrNameLst>
                                      </p:cBhvr>
                                      <p:to>
                                        <p:strVal val="visible"/>
                                      </p:to>
                                    </p:set>
                                    <p:animEffect transition="in" filter="box(in)">
                                      <p:cBhvr>
                                        <p:cTn id="94" dur="500"/>
                                        <p:tgtEl>
                                          <p:spTgt spid="2">
                                            <p:txEl>
                                              <p:pRg st="22" end="22"/>
                                            </p:txEl>
                                          </p:spTgt>
                                        </p:tgtEl>
                                      </p:cBhvr>
                                    </p:animEffect>
                                  </p:childTnLst>
                                </p:cTn>
                              </p:par>
                            </p:childTnLst>
                          </p:cTn>
                        </p:par>
                      </p:childTnLst>
                    </p:cTn>
                  </p:par>
                  <p:par>
                    <p:cTn id="95" fill="hold">
                      <p:stCondLst>
                        <p:cond delay="indefinite"/>
                      </p:stCondLst>
                      <p:childTnLst>
                        <p:par>
                          <p:cTn id="96" fill="hold">
                            <p:stCondLst>
                              <p:cond delay="0"/>
                            </p:stCondLst>
                            <p:childTnLst>
                              <p:par>
                                <p:cTn id="97" presetID="9" presetClass="entr" presetSubtype="0" fill="hold" nodeType="clickEffect">
                                  <p:stCondLst>
                                    <p:cond delay="0"/>
                                  </p:stCondLst>
                                  <p:childTnLst>
                                    <p:set>
                                      <p:cBhvr>
                                        <p:cTn id="98" dur="1" fill="hold">
                                          <p:stCondLst>
                                            <p:cond delay="0"/>
                                          </p:stCondLst>
                                        </p:cTn>
                                        <p:tgtEl>
                                          <p:spTgt spid="2">
                                            <p:txEl>
                                              <p:pRg st="23" end="23"/>
                                            </p:txEl>
                                          </p:spTgt>
                                        </p:tgtEl>
                                        <p:attrNameLst>
                                          <p:attrName>style.visibility</p:attrName>
                                        </p:attrNameLst>
                                      </p:cBhvr>
                                      <p:to>
                                        <p:strVal val="visible"/>
                                      </p:to>
                                    </p:set>
                                    <p:animEffect transition="in" filter="dissolve">
                                      <p:cBhvr>
                                        <p:cTn id="99" dur="500"/>
                                        <p:tgtEl>
                                          <p:spTgt spid="2">
                                            <p:txEl>
                                              <p:pRg st="23" end="23"/>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6" presetClass="entr" presetSubtype="16" fill="hold" nodeType="clickEffect">
                                  <p:stCondLst>
                                    <p:cond delay="0"/>
                                  </p:stCondLst>
                                  <p:childTnLst>
                                    <p:set>
                                      <p:cBhvr>
                                        <p:cTn id="103" dur="1" fill="hold">
                                          <p:stCondLst>
                                            <p:cond delay="0"/>
                                          </p:stCondLst>
                                        </p:cTn>
                                        <p:tgtEl>
                                          <p:spTgt spid="2">
                                            <p:txEl>
                                              <p:pRg st="24" end="24"/>
                                            </p:txEl>
                                          </p:spTgt>
                                        </p:tgtEl>
                                        <p:attrNameLst>
                                          <p:attrName>style.visibility</p:attrName>
                                        </p:attrNameLst>
                                      </p:cBhvr>
                                      <p:to>
                                        <p:strVal val="visible"/>
                                      </p:to>
                                    </p:set>
                                    <p:animEffect transition="in" filter="circle(in)">
                                      <p:cBhvr>
                                        <p:cTn id="104" dur="2000"/>
                                        <p:tgtEl>
                                          <p:spTgt spid="2">
                                            <p:txEl>
                                              <p:pRg st="24" end="24"/>
                                            </p:txEl>
                                          </p:spTgt>
                                        </p:tgtEl>
                                      </p:cBhvr>
                                    </p:animEffect>
                                  </p:childTnLst>
                                </p:cTn>
                              </p:par>
                            </p:childTnLst>
                          </p:cTn>
                        </p:par>
                      </p:childTnLst>
                    </p:cTn>
                  </p:par>
                  <p:par>
                    <p:cTn id="105" fill="hold">
                      <p:stCondLst>
                        <p:cond delay="indefinite"/>
                      </p:stCondLst>
                      <p:childTnLst>
                        <p:par>
                          <p:cTn id="106" fill="hold">
                            <p:stCondLst>
                              <p:cond delay="0"/>
                            </p:stCondLst>
                            <p:childTnLst>
                              <p:par>
                                <p:cTn id="107" presetID="13" presetClass="entr" presetSubtype="16" fill="hold" nodeType="clickEffect">
                                  <p:stCondLst>
                                    <p:cond delay="0"/>
                                  </p:stCondLst>
                                  <p:childTnLst>
                                    <p:set>
                                      <p:cBhvr>
                                        <p:cTn id="108" dur="1" fill="hold">
                                          <p:stCondLst>
                                            <p:cond delay="0"/>
                                          </p:stCondLst>
                                        </p:cTn>
                                        <p:tgtEl>
                                          <p:spTgt spid="2">
                                            <p:txEl>
                                              <p:pRg st="25" end="25"/>
                                            </p:txEl>
                                          </p:spTgt>
                                        </p:tgtEl>
                                        <p:attrNameLst>
                                          <p:attrName>style.visibility</p:attrName>
                                        </p:attrNameLst>
                                      </p:cBhvr>
                                      <p:to>
                                        <p:strVal val="visible"/>
                                      </p:to>
                                    </p:set>
                                    <p:animEffect transition="in" filter="plus(in)">
                                      <p:cBhvr>
                                        <p:cTn id="109" dur="2000"/>
                                        <p:tgtEl>
                                          <p:spTgt spid="2">
                                            <p:txEl>
                                              <p:pRg st="25" end="25"/>
                                            </p:txEl>
                                          </p:spTgt>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nodeType="clickEffect">
                                  <p:stCondLst>
                                    <p:cond delay="0"/>
                                  </p:stCondLst>
                                  <p:childTnLst>
                                    <p:set>
                                      <p:cBhvr>
                                        <p:cTn id="113" dur="1" fill="hold">
                                          <p:stCondLst>
                                            <p:cond delay="0"/>
                                          </p:stCondLst>
                                        </p:cTn>
                                        <p:tgtEl>
                                          <p:spTgt spid="2">
                                            <p:txEl>
                                              <p:pRg st="26" end="26"/>
                                            </p:txEl>
                                          </p:spTgt>
                                        </p:tgtEl>
                                        <p:attrNameLst>
                                          <p:attrName>style.visibility</p:attrName>
                                        </p:attrNameLst>
                                      </p:cBhvr>
                                      <p:to>
                                        <p:strVal val="visible"/>
                                      </p:to>
                                    </p:set>
                                    <p:animEffect transition="in" filter="blinds(horizontal)">
                                      <p:cBhvr>
                                        <p:cTn id="114" dur="500"/>
                                        <p:tgtEl>
                                          <p:spTgt spid="2">
                                            <p:txEl>
                                              <p:pRg st="26" end="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142875"/>
            <a:ext cx="9001125" cy="6478588"/>
          </a:xfrm>
          <a:prstGeom prst="rect">
            <a:avLst/>
          </a:prstGeom>
          <a:noFill/>
          <a:ln w="9525">
            <a:noFill/>
            <a:miter lim="800000"/>
            <a:headEnd/>
            <a:tailEnd/>
          </a:ln>
        </p:spPr>
        <p:txBody>
          <a:bodyPr>
            <a:spAutoFit/>
          </a:bodyPr>
          <a:lstStyle/>
          <a:p>
            <a:pPr algn="r" rtl="1"/>
            <a:r>
              <a:rPr lang="ar-EG" sz="2400" b="1" u="sng">
                <a:solidFill>
                  <a:srgbClr val="C00000"/>
                </a:solidFill>
                <a:latin typeface="Lucida Sans Unicode" pitchFamily="34" charset="0"/>
              </a:rPr>
              <a:t>أهداف المنهاج المُقترح</a:t>
            </a:r>
            <a:endParaRPr lang="ar-SA" sz="2400" b="1" u="sng">
              <a:solidFill>
                <a:srgbClr val="C00000"/>
              </a:solidFill>
              <a:latin typeface="Lucida Sans Unicode" pitchFamily="34" charset="0"/>
            </a:endParaRPr>
          </a:p>
          <a:p>
            <a:pPr algn="r" rtl="1"/>
            <a:endParaRPr lang="en-US" sz="1000" b="1" u="sng">
              <a:solidFill>
                <a:srgbClr val="C00000"/>
              </a:solidFill>
              <a:latin typeface="Lucida Sans Unicode" pitchFamily="34" charset="0"/>
            </a:endParaRPr>
          </a:p>
          <a:p>
            <a:pPr algn="r" rtl="1">
              <a:lnSpc>
                <a:spcPct val="150000"/>
              </a:lnSpc>
            </a:pPr>
            <a:r>
              <a:rPr lang="ar-EG" sz="2000">
                <a:latin typeface="Lucida Sans Unicode" pitchFamily="34" charset="0"/>
              </a:rPr>
              <a:t>1- </a:t>
            </a:r>
            <a:r>
              <a:rPr lang="ar-SA" sz="2000" b="1">
                <a:latin typeface="Lucida Sans Unicode" pitchFamily="34" charset="0"/>
              </a:rPr>
              <a:t>إعداد متلقي المحتوى من طلاب الصف الثالث الثانوي بالمدارس و طالباته لاجتياز الاختبار التحصيلي في المواد العلمية في نهاية المرحلة الثانوية</a:t>
            </a:r>
            <a:r>
              <a:rPr lang="ar-EG" sz="2000" b="1">
                <a:latin typeface="Lucida Sans Unicode" pitchFamily="34" charset="0"/>
              </a:rPr>
              <a:t>.</a:t>
            </a:r>
          </a:p>
          <a:p>
            <a:pPr algn="r" rtl="1">
              <a:lnSpc>
                <a:spcPct val="150000"/>
              </a:lnSpc>
            </a:pPr>
            <a:r>
              <a:rPr lang="ar-SA" sz="300" b="1">
                <a:latin typeface="Lucida Sans Unicode" pitchFamily="34" charset="0"/>
              </a:rPr>
              <a:t> </a:t>
            </a:r>
            <a:endParaRPr lang="en-US" sz="100" b="1">
              <a:latin typeface="Lucida Sans Unicode" pitchFamily="34" charset="0"/>
            </a:endParaRPr>
          </a:p>
          <a:p>
            <a:pPr algn="r" rtl="1">
              <a:lnSpc>
                <a:spcPct val="150000"/>
              </a:lnSpc>
            </a:pPr>
            <a:r>
              <a:rPr lang="ar-EG" sz="2000" b="1">
                <a:latin typeface="Lucida Sans Unicode" pitchFamily="34" charset="0"/>
              </a:rPr>
              <a:t>2- </a:t>
            </a:r>
            <a:r>
              <a:rPr lang="ar-SA" sz="2000" b="1">
                <a:latin typeface="Lucida Sans Unicode" pitchFamily="34" charset="0"/>
              </a:rPr>
              <a:t>تدريب متلقي المحتوى من الطلاب والطالبات على دراسة المقررات العلمية باللغة الإنجليزية خاصة أن الكليات العملية كالطب والهندسة </a:t>
            </a:r>
            <a:r>
              <a:rPr lang="ar-EG" sz="2000" b="1">
                <a:latin typeface="Lucida Sans Unicode" pitchFamily="34" charset="0"/>
              </a:rPr>
              <a:t>و غيرها تعتمد اللغة الإنجليزية كلغة تدريس أساسية بها.</a:t>
            </a:r>
          </a:p>
          <a:p>
            <a:pPr algn="r" rtl="1">
              <a:lnSpc>
                <a:spcPct val="150000"/>
              </a:lnSpc>
            </a:pPr>
            <a:endParaRPr lang="en-US" sz="700" b="1">
              <a:latin typeface="Lucida Sans Unicode" pitchFamily="34" charset="0"/>
            </a:endParaRPr>
          </a:p>
          <a:p>
            <a:pPr algn="r" rtl="1">
              <a:lnSpc>
                <a:spcPct val="150000"/>
              </a:lnSpc>
            </a:pPr>
            <a:r>
              <a:rPr lang="ar-EG" sz="2000" b="1">
                <a:latin typeface="Lucida Sans Unicode" pitchFamily="34" charset="0"/>
              </a:rPr>
              <a:t>3- </a:t>
            </a:r>
            <a:r>
              <a:rPr lang="ar-SA" sz="2000" b="1">
                <a:latin typeface="Lucida Sans Unicode" pitchFamily="34" charset="0"/>
              </a:rPr>
              <a:t>تهيئة متلقي المحتوى</a:t>
            </a:r>
            <a:r>
              <a:rPr lang="en-US" sz="2000" b="1">
                <a:latin typeface="Lucida Sans Unicode" pitchFamily="34" charset="0"/>
              </a:rPr>
              <a:t>  </a:t>
            </a:r>
            <a:r>
              <a:rPr lang="ar-SA" sz="2000" b="1">
                <a:latin typeface="Lucida Sans Unicode" pitchFamily="34" charset="0"/>
              </a:rPr>
              <a:t>للتكيف مع</a:t>
            </a:r>
            <a:r>
              <a:rPr lang="en-US" sz="2000" b="1">
                <a:latin typeface="Lucida Sans Unicode" pitchFamily="34" charset="0"/>
              </a:rPr>
              <a:t>  </a:t>
            </a:r>
            <a:r>
              <a:rPr lang="ar-SA" sz="2000" b="1">
                <a:latin typeface="Lucida Sans Unicode" pitchFamily="34" charset="0"/>
              </a:rPr>
              <a:t>مقررات السنة التحضيرية </a:t>
            </a:r>
            <a:r>
              <a:rPr lang="ar-EG" sz="2000" b="1">
                <a:latin typeface="Lucida Sans Unicode" pitchFamily="34" charset="0"/>
              </a:rPr>
              <a:t>و اجتيازها </a:t>
            </a:r>
            <a:r>
              <a:rPr lang="ar-SA" sz="2000" b="1">
                <a:latin typeface="Lucida Sans Unicode" pitchFamily="34" charset="0"/>
              </a:rPr>
              <a:t>بنجاح متميز ، خاصة بعد اعتماد </a:t>
            </a:r>
            <a:r>
              <a:rPr lang="ar-EG" sz="2000" b="1">
                <a:latin typeface="Lucida Sans Unicode" pitchFamily="34" charset="0"/>
              </a:rPr>
              <a:t>بعض </a:t>
            </a:r>
            <a:r>
              <a:rPr lang="ar-SA" sz="2000" b="1">
                <a:latin typeface="Lucida Sans Unicode" pitchFamily="34" charset="0"/>
              </a:rPr>
              <a:t>الجامعات السعودية تقدير الطالب في مقررات السنة التحضيرية كمعيار أساسي لتوجيه</a:t>
            </a:r>
            <a:r>
              <a:rPr lang="ar-EG" sz="2000" b="1">
                <a:latin typeface="Lucida Sans Unicode" pitchFamily="34" charset="0"/>
              </a:rPr>
              <a:t>ه </a:t>
            </a:r>
            <a:r>
              <a:rPr lang="ar-SA" sz="2000" b="1">
                <a:latin typeface="Lucida Sans Unicode" pitchFamily="34" charset="0"/>
              </a:rPr>
              <a:t>للتخصص الأكاديمي بعد السنة التحضيرية</a:t>
            </a:r>
            <a:r>
              <a:rPr lang="en-US" sz="2000" b="1">
                <a:latin typeface="Lucida Sans Unicode" pitchFamily="34" charset="0"/>
              </a:rPr>
              <a:t>.</a:t>
            </a:r>
            <a:endParaRPr lang="ar-EG" sz="2000" b="1">
              <a:latin typeface="Lucida Sans Unicode" pitchFamily="34" charset="0"/>
            </a:endParaRPr>
          </a:p>
          <a:p>
            <a:pPr algn="r" rtl="1">
              <a:lnSpc>
                <a:spcPct val="150000"/>
              </a:lnSpc>
            </a:pPr>
            <a:endParaRPr lang="en-US" sz="400" b="1">
              <a:latin typeface="Lucida Sans Unicode" pitchFamily="34" charset="0"/>
            </a:endParaRPr>
          </a:p>
          <a:p>
            <a:pPr algn="r" rtl="1">
              <a:lnSpc>
                <a:spcPct val="150000"/>
              </a:lnSpc>
            </a:pPr>
            <a:r>
              <a:rPr lang="ar-EG" sz="2000" b="1">
                <a:latin typeface="Lucida Sans Unicode" pitchFamily="34" charset="0"/>
              </a:rPr>
              <a:t>4- </a:t>
            </a:r>
            <a:r>
              <a:rPr lang="ar-SA" sz="2000" b="1">
                <a:latin typeface="Lucida Sans Unicode" pitchFamily="34" charset="0"/>
              </a:rPr>
              <a:t>إكساب الطلاب والطالبات لمجموعة من المعارف والحقائق والخبرات التطبيقيةوالمصطلحات العلمية الهامة في المواد العلمية باللغة الإنجليزية</a:t>
            </a:r>
            <a:r>
              <a:rPr lang="en-US" sz="2000" b="1">
                <a:latin typeface="Lucida Sans Unicode" pitchFamily="34" charset="0"/>
              </a:rPr>
              <a:t>.</a:t>
            </a:r>
            <a:endParaRPr lang="ar-EG" sz="2000" b="1">
              <a:latin typeface="Lucida Sans Unicode" pitchFamily="34" charset="0"/>
            </a:endParaRPr>
          </a:p>
          <a:p>
            <a:pPr algn="r" rtl="1">
              <a:lnSpc>
                <a:spcPct val="150000"/>
              </a:lnSpc>
            </a:pPr>
            <a:endParaRPr lang="en-US" sz="500" b="1">
              <a:latin typeface="Lucida Sans Unicode" pitchFamily="34" charset="0"/>
            </a:endParaRPr>
          </a:p>
          <a:p>
            <a:pPr algn="r" rtl="1">
              <a:lnSpc>
                <a:spcPct val="150000"/>
              </a:lnSpc>
            </a:pPr>
            <a:r>
              <a:rPr lang="ar-EG" sz="2000" b="1">
                <a:latin typeface="Lucida Sans Unicode" pitchFamily="34" charset="0"/>
              </a:rPr>
              <a:t>5- </a:t>
            </a:r>
            <a:r>
              <a:rPr lang="ar-SA" sz="2000" b="1">
                <a:latin typeface="Lucida Sans Unicode" pitchFamily="34" charset="0"/>
              </a:rPr>
              <a:t>تأهيل الطلاب والطالبات الراغبين في السفر لاستكمال دراساتهم الجامعية بالخارج للتكيف مع المقررات العلمية باللغة الإنجليزي</a:t>
            </a:r>
            <a:r>
              <a:rPr lang="ar-EG" sz="2000" b="1">
                <a:latin typeface="Lucida Sans Unicode" pitchFamily="34" charset="0"/>
              </a:rPr>
              <a:t> بشكل أفضل من أق</a:t>
            </a:r>
            <a:r>
              <a:rPr lang="ar-SA" sz="2000" b="1">
                <a:latin typeface="Lucida Sans Unicode" pitchFamily="34" charset="0"/>
              </a:rPr>
              <a:t>ر</a:t>
            </a:r>
            <a:r>
              <a:rPr lang="ar-EG" sz="2000" b="1">
                <a:latin typeface="Lucida Sans Unicode" pitchFamily="34" charset="0"/>
              </a:rPr>
              <a:t>نائهم الذين لم يتلقوا هذا المنهاج</a:t>
            </a:r>
            <a:r>
              <a:rPr lang="en-US" sz="2000" b="1">
                <a:latin typeface="Lucida Sans Unicode" pitchFamily="34" charset="0"/>
              </a:rPr>
              <a:t>.</a:t>
            </a:r>
          </a:p>
          <a:p>
            <a:pPr algn="r" rtl="1"/>
            <a:endParaRPr lang="ar-SA">
              <a:latin typeface="Lucida Sans Unicode" pitchFamily="34" charset="0"/>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2"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heel(2)">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2"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heel(2)">
                                      <p:cBhvr>
                                        <p:cTn id="17" dur="500"/>
                                        <p:tgtEl>
                                          <p:spTgt spid="2">
                                            <p:txEl>
                                              <p:pRg st="3" end="3"/>
                                            </p:txEl>
                                          </p:spTgt>
                                        </p:tgtEl>
                                      </p:cBhvr>
                                    </p:animEffect>
                                  </p:childTnLst>
                                </p:cTn>
                              </p:par>
                              <p:par>
                                <p:cTn id="18" presetID="21" presetClass="entr" presetSubtype="2" fill="hold" nodeType="with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wheel(2)">
                                      <p:cBhvr>
                                        <p:cTn id="20" dur="500"/>
                                        <p:tgtEl>
                                          <p:spTgt spid="2">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3" presetClass="entr" presetSubtype="16"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plus(in)">
                                      <p:cBhvr>
                                        <p:cTn id="25" dur="500"/>
                                        <p:tgtEl>
                                          <p:spTgt spid="2">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2">
                                            <p:txEl>
                                              <p:pRg st="8" end="8"/>
                                            </p:txEl>
                                          </p:spTgt>
                                        </p:tgtEl>
                                        <p:attrNameLst>
                                          <p:attrName>style.visibility</p:attrName>
                                        </p:attrNameLst>
                                      </p:cBhvr>
                                      <p:to>
                                        <p:strVal val="visible"/>
                                      </p:to>
                                    </p:set>
                                    <p:animEffect transition="in" filter="diamond(in)">
                                      <p:cBhvr>
                                        <p:cTn id="30" dur="500"/>
                                        <p:tgtEl>
                                          <p:spTgt spid="2">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2">
                                            <p:txEl>
                                              <p:pRg st="10" end="10"/>
                                            </p:txEl>
                                          </p:spTgt>
                                        </p:tgtEl>
                                        <p:attrNameLst>
                                          <p:attrName>style.visibility</p:attrName>
                                        </p:attrNameLst>
                                      </p:cBhvr>
                                      <p:to>
                                        <p:strVal val="visible"/>
                                      </p:to>
                                    </p:set>
                                    <p:animEffect transition="in" filter="randombar(horizontal)">
                                      <p:cBhvr>
                                        <p:cTn id="35"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0" y="0"/>
            <a:ext cx="9144000" cy="6886575"/>
          </a:xfrm>
          <a:prstGeom prst="rect">
            <a:avLst/>
          </a:prstGeom>
          <a:noFill/>
        </p:spPr>
        <p:txBody>
          <a:bodyPr rtlCol="1">
            <a:spAutoFit/>
          </a:bodyPr>
          <a:lstStyle/>
          <a:p>
            <a:pPr algn="r" rtl="1" fontAlgn="auto">
              <a:spcBef>
                <a:spcPts val="0"/>
              </a:spcBef>
              <a:spcAft>
                <a:spcPts val="0"/>
              </a:spcAft>
              <a:defRPr/>
            </a:pPr>
            <a:r>
              <a:rPr lang="ar-EG" sz="2400" b="1" u="sng" dirty="0">
                <a:solidFill>
                  <a:srgbClr val="C00000"/>
                </a:solidFill>
                <a:latin typeface="+mn-lt"/>
                <a:cs typeface="+mn-cs"/>
              </a:rPr>
              <a:t>الإستراتيجيات </a:t>
            </a:r>
            <a:r>
              <a:rPr lang="ar-EG" sz="2400" b="1" u="sng" dirty="0">
                <a:solidFill>
                  <a:srgbClr val="C00000"/>
                </a:solidFill>
                <a:latin typeface="+mn-lt"/>
                <a:cs typeface="+mn-cs"/>
              </a:rPr>
              <a:t>المتبعة في تطبيق المنهاج </a:t>
            </a:r>
            <a:r>
              <a:rPr lang="ar-SA" sz="2400" b="1" u="sng" dirty="0">
                <a:solidFill>
                  <a:srgbClr val="C00000"/>
                </a:solidFill>
                <a:latin typeface="+mn-lt"/>
                <a:cs typeface="+mn-cs"/>
              </a:rPr>
              <a:t>(</a:t>
            </a:r>
            <a:r>
              <a:rPr lang="en-US" sz="2400" b="1" u="sng" dirty="0">
                <a:solidFill>
                  <a:srgbClr val="C00000"/>
                </a:solidFill>
                <a:latin typeface="+mn-lt"/>
                <a:cs typeface="+mn-cs"/>
              </a:rPr>
              <a:t>(Teaching strategy</a:t>
            </a:r>
            <a:r>
              <a:rPr lang="ar-EG" sz="2400" b="1" u="sng" dirty="0">
                <a:solidFill>
                  <a:srgbClr val="C00000"/>
                </a:solidFill>
                <a:latin typeface="+mn-lt"/>
                <a:cs typeface="+mn-cs"/>
              </a:rPr>
              <a:t>. </a:t>
            </a:r>
            <a:endParaRPr lang="en-US" sz="2400" b="1" u="sng" dirty="0">
              <a:solidFill>
                <a:srgbClr val="C00000"/>
              </a:solidFill>
              <a:latin typeface="+mn-lt"/>
              <a:cs typeface="+mn-cs"/>
            </a:endParaRPr>
          </a:p>
          <a:p>
            <a:pPr algn="r" rtl="1" fontAlgn="auto">
              <a:spcBef>
                <a:spcPts val="0"/>
              </a:spcBef>
              <a:spcAft>
                <a:spcPts val="0"/>
              </a:spcAft>
              <a:defRPr/>
            </a:pPr>
            <a:endParaRPr lang="en-US" sz="700" b="1" dirty="0">
              <a:latin typeface="+mn-lt"/>
              <a:cs typeface="+mn-cs"/>
            </a:endParaRPr>
          </a:p>
          <a:p>
            <a:pPr algn="r" rtl="1" fontAlgn="auto">
              <a:spcBef>
                <a:spcPts val="0"/>
              </a:spcBef>
              <a:spcAft>
                <a:spcPts val="0"/>
              </a:spcAft>
              <a:defRPr/>
            </a:pPr>
            <a:r>
              <a:rPr lang="ar-SA" b="1" dirty="0">
                <a:latin typeface="+mn-lt"/>
                <a:cs typeface="+mn-cs"/>
              </a:rPr>
              <a:t>تم </a:t>
            </a:r>
            <a:r>
              <a:rPr lang="ar-SA" b="1" dirty="0">
                <a:latin typeface="+mn-lt"/>
                <a:cs typeface="+mn-cs"/>
              </a:rPr>
              <a:t>استخدام طريقة </a:t>
            </a:r>
            <a:r>
              <a:rPr lang="ar-SA" b="1" u="sng" dirty="0">
                <a:solidFill>
                  <a:srgbClr val="FF0000"/>
                </a:solidFill>
                <a:latin typeface="+mn-lt"/>
                <a:cs typeface="+mn-cs"/>
              </a:rPr>
              <a:t>التعلم التعاوني </a:t>
            </a:r>
            <a:r>
              <a:rPr lang="ar-SA" b="1" dirty="0">
                <a:latin typeface="+mn-lt"/>
                <a:cs typeface="+mn-cs"/>
              </a:rPr>
              <a:t>في تنفيذ المنهاج</a:t>
            </a:r>
            <a:r>
              <a:rPr lang="ar-SA" b="1" dirty="0">
                <a:latin typeface="+mn-lt"/>
                <a:cs typeface="+mn-cs"/>
              </a:rPr>
              <a:t>.</a:t>
            </a:r>
            <a:endParaRPr lang="ar-EG" b="1" dirty="0">
              <a:latin typeface="+mn-lt"/>
              <a:cs typeface="+mn-cs"/>
            </a:endParaRPr>
          </a:p>
          <a:p>
            <a:pPr algn="r" rtl="1" fontAlgn="auto">
              <a:spcBef>
                <a:spcPts val="0"/>
              </a:spcBef>
              <a:spcAft>
                <a:spcPts val="0"/>
              </a:spcAft>
              <a:defRPr/>
            </a:pPr>
            <a:endParaRPr lang="en-US" sz="1050" b="1" dirty="0">
              <a:latin typeface="+mn-lt"/>
              <a:cs typeface="+mn-cs"/>
            </a:endParaRPr>
          </a:p>
          <a:p>
            <a:pPr algn="r" rtl="1" fontAlgn="auto">
              <a:spcBef>
                <a:spcPts val="0"/>
              </a:spcBef>
              <a:spcAft>
                <a:spcPts val="0"/>
              </a:spcAft>
              <a:defRPr/>
            </a:pPr>
            <a:r>
              <a:rPr lang="ar-SA" sz="2000" b="1" dirty="0">
                <a:solidFill>
                  <a:schemeClr val="accent4"/>
                </a:solidFill>
                <a:latin typeface="Simplified Arabic" pitchFamily="18" charset="-78"/>
                <a:ea typeface="Calibri" pitchFamily="34" charset="0"/>
                <a:cs typeface="AL-Mateen" pitchFamily="2" charset="-78"/>
              </a:rPr>
              <a:t>6- التعلم التعاوني </a:t>
            </a:r>
            <a:r>
              <a:rPr lang="en-US" sz="2000" b="1" dirty="0">
                <a:solidFill>
                  <a:schemeClr val="accent4"/>
                </a:solidFill>
                <a:latin typeface="Simplified Arabic" pitchFamily="18" charset="-78"/>
                <a:ea typeface="Calibri" pitchFamily="34" charset="0"/>
                <a:cs typeface="AL-Mateen" pitchFamily="2" charset="-78"/>
              </a:rPr>
              <a:t>(Cooperative Learning) </a:t>
            </a:r>
            <a:r>
              <a:rPr lang="ar-SA" sz="2000" dirty="0">
                <a:solidFill>
                  <a:schemeClr val="accent4"/>
                </a:solidFill>
                <a:latin typeface="Simplified Arabic" pitchFamily="18" charset="-78"/>
                <a:ea typeface="Calibri" pitchFamily="34" charset="0"/>
                <a:cs typeface="AL-Mateen" pitchFamily="2" charset="-78"/>
              </a:rPr>
              <a:t>.</a:t>
            </a:r>
          </a:p>
          <a:p>
            <a:pPr algn="r" rtl="1" fontAlgn="auto">
              <a:spcBef>
                <a:spcPts val="0"/>
              </a:spcBef>
              <a:spcAft>
                <a:spcPts val="0"/>
              </a:spcAft>
              <a:defRPr/>
            </a:pPr>
            <a:endParaRPr lang="en-US" sz="100" b="1" u="sng" dirty="0">
              <a:solidFill>
                <a:srgbClr val="C00000"/>
              </a:solidFill>
              <a:latin typeface="+mn-lt"/>
              <a:cs typeface="+mn-cs"/>
            </a:endParaRPr>
          </a:p>
          <a:p>
            <a:pPr algn="just" rtl="1" fontAlgn="auto">
              <a:lnSpc>
                <a:spcPct val="150000"/>
              </a:lnSpc>
              <a:spcBef>
                <a:spcPts val="0"/>
              </a:spcBef>
              <a:spcAft>
                <a:spcPts val="0"/>
              </a:spcAft>
              <a:defRPr/>
            </a:pPr>
            <a:r>
              <a:rPr lang="ar-SA" b="1" dirty="0">
                <a:latin typeface="+mn-lt"/>
                <a:cs typeface="+mn-cs"/>
              </a:rPr>
              <a:t>أسلوب </a:t>
            </a:r>
            <a:r>
              <a:rPr lang="ar-SA" b="1" dirty="0">
                <a:latin typeface="+mn-lt"/>
                <a:cs typeface="+mn-cs"/>
              </a:rPr>
              <a:t>في التدريس يقوم على أساس تقسيم طلاب الصف إلى مجموعات صغيرة</a:t>
            </a:r>
            <a:r>
              <a:rPr lang="en-US" b="1" dirty="0">
                <a:latin typeface="+mn-lt"/>
                <a:cs typeface="+mn-cs"/>
              </a:rPr>
              <a:t>  </a:t>
            </a:r>
            <a:r>
              <a:rPr lang="ar-SA" b="1" dirty="0">
                <a:latin typeface="+mn-lt"/>
                <a:cs typeface="+mn-cs"/>
              </a:rPr>
              <a:t>تتشكل كل مجموعة من </a:t>
            </a:r>
            <a:r>
              <a:rPr lang="ar-EG" b="1" dirty="0">
                <a:latin typeface="+mn-lt"/>
                <a:cs typeface="+mn-cs"/>
              </a:rPr>
              <a:t>(2-5) طلاب </a:t>
            </a:r>
            <a:r>
              <a:rPr lang="ar-SA" b="1" dirty="0">
                <a:latin typeface="+mn-lt"/>
                <a:cs typeface="+mn-cs"/>
              </a:rPr>
              <a:t>غير متجانسين </a:t>
            </a:r>
            <a:r>
              <a:rPr lang="ar-SA" b="1" dirty="0" err="1">
                <a:latin typeface="+mn-lt"/>
                <a:cs typeface="+mn-cs"/>
              </a:rPr>
              <a:t>تحصيليًا</a:t>
            </a:r>
            <a:r>
              <a:rPr lang="ar-SA" b="1" dirty="0">
                <a:latin typeface="+mn-lt"/>
                <a:cs typeface="+mn-cs"/>
              </a:rPr>
              <a:t> ، ولكل منهم دور يقوم به ، ولا يتم إنجاز العمل إلا إذا قام كل طالب بدوره ، فالفرد في الجماعة يتحمل مسؤوليات عمله وعمل الجماعة ، وبالتالي لا ينجح عمل الجماعة وتتحقق أهدافها إلا إذا اكتسب أعضاؤها مهارات العمل التعاوني التشاركي  (يعقوب ،1995). في حين ينظر فرج</a:t>
            </a:r>
            <a:r>
              <a:rPr lang="en-US" b="1" dirty="0">
                <a:latin typeface="+mn-lt"/>
                <a:cs typeface="+mn-cs"/>
              </a:rPr>
              <a:t> (2005) </a:t>
            </a:r>
            <a:r>
              <a:rPr lang="ar-SA" b="1" dirty="0">
                <a:latin typeface="+mn-lt"/>
                <a:cs typeface="+mn-cs"/>
              </a:rPr>
              <a:t>إلى التعلم التعاوني على أنه أحد الأساليب التعليمية الهادفة لتنمية التحصيل الأكاديمي ، المعزز لشخصية الفرد من خلال الجماعة التي ينتمي إليها</a:t>
            </a:r>
            <a:r>
              <a:rPr lang="en-US" b="1" dirty="0">
                <a:latin typeface="+mn-lt"/>
                <a:cs typeface="+mn-cs"/>
              </a:rPr>
              <a:t>.</a:t>
            </a:r>
          </a:p>
          <a:p>
            <a:pPr algn="just" rtl="1" fontAlgn="auto">
              <a:spcBef>
                <a:spcPts val="0"/>
              </a:spcBef>
              <a:spcAft>
                <a:spcPts val="0"/>
              </a:spcAft>
              <a:defRPr/>
            </a:pPr>
            <a:r>
              <a:rPr lang="ar-SA" sz="1050" b="1" dirty="0">
                <a:latin typeface="+mn-lt"/>
                <a:cs typeface="+mn-cs"/>
              </a:rPr>
              <a:t> </a:t>
            </a:r>
            <a:endParaRPr lang="en-US" sz="100" dirty="0">
              <a:latin typeface="+mn-lt"/>
              <a:cs typeface="+mn-cs"/>
            </a:endParaRPr>
          </a:p>
          <a:p>
            <a:pPr algn="just" rtl="1" fontAlgn="auto">
              <a:spcBef>
                <a:spcPts val="0"/>
              </a:spcBef>
              <a:spcAft>
                <a:spcPts val="0"/>
              </a:spcAft>
              <a:defRPr/>
            </a:pPr>
            <a:r>
              <a:rPr lang="ar-SA" sz="2000" b="1" dirty="0">
                <a:solidFill>
                  <a:schemeClr val="accent4"/>
                </a:solidFill>
                <a:latin typeface="Simplified Arabic" pitchFamily="18" charset="-78"/>
                <a:ea typeface="Calibri" pitchFamily="34" charset="0"/>
                <a:cs typeface="AL-Mateen" pitchFamily="2" charset="-78"/>
              </a:rPr>
              <a:t>7- الطلاب المتفوقون </a:t>
            </a:r>
            <a:r>
              <a:rPr lang="en-US" sz="2000" b="1" dirty="0">
                <a:solidFill>
                  <a:schemeClr val="accent4"/>
                </a:solidFill>
                <a:latin typeface="Simplified Arabic" pitchFamily="18" charset="-78"/>
                <a:ea typeface="Calibri" pitchFamily="34" charset="0"/>
                <a:cs typeface="AL-Mateen" pitchFamily="2" charset="-78"/>
              </a:rPr>
              <a:t>(Advanced Students) </a:t>
            </a:r>
            <a:endParaRPr lang="en-US" sz="100" b="1" u="sng" dirty="0">
              <a:solidFill>
                <a:srgbClr val="C00000"/>
              </a:solidFill>
              <a:latin typeface="+mn-lt"/>
              <a:cs typeface="+mn-cs"/>
            </a:endParaRPr>
          </a:p>
          <a:p>
            <a:pPr algn="just" rtl="1" fontAlgn="auto">
              <a:lnSpc>
                <a:spcPct val="150000"/>
              </a:lnSpc>
              <a:spcBef>
                <a:spcPts val="0"/>
              </a:spcBef>
              <a:spcAft>
                <a:spcPts val="0"/>
              </a:spcAft>
              <a:defRPr/>
            </a:pPr>
            <a:r>
              <a:rPr lang="ar-SA" dirty="0">
                <a:latin typeface="+mn-lt"/>
                <a:cs typeface="+mn-cs"/>
              </a:rPr>
              <a:t>  </a:t>
            </a:r>
            <a:r>
              <a:rPr lang="ar-EG" b="1" dirty="0">
                <a:latin typeface="+mn-lt"/>
                <a:cs typeface="+mn-cs"/>
              </a:rPr>
              <a:t>الطلاب المتفوقين دراسياً </a:t>
            </a:r>
            <a:r>
              <a:rPr lang="ar-SA" b="1" dirty="0">
                <a:latin typeface="+mn-lt"/>
                <a:cs typeface="+mn-cs"/>
              </a:rPr>
              <a:t>هم فئة من الطلبة يتمايزون عن أقرانهم العاديين بقدرات ومهارات </a:t>
            </a:r>
            <a:r>
              <a:rPr lang="ar-SA" b="1" dirty="0" err="1">
                <a:latin typeface="+mn-lt"/>
                <a:cs typeface="+mn-cs"/>
              </a:rPr>
              <a:t>تحصيلية</a:t>
            </a:r>
            <a:r>
              <a:rPr lang="ar-SA" b="1" dirty="0">
                <a:latin typeface="+mn-lt"/>
                <a:cs typeface="+mn-cs"/>
              </a:rPr>
              <a:t> عليا ، وكذلك في الميول والاتجاهات ، ويحصل الطالب المتفوق (عادة) علي تقدير مرتفع في تحصيله الدراسى بنسبة تزيد علاماته عن (90%) من بقية الأقران في المدرسة (جروان ،2002</a:t>
            </a:r>
            <a:r>
              <a:rPr lang="ar-SA" b="1" dirty="0">
                <a:latin typeface="+mn-lt"/>
                <a:cs typeface="+mn-cs"/>
              </a:rPr>
              <a:t>).</a:t>
            </a:r>
            <a:r>
              <a:rPr lang="en-US" b="1" dirty="0">
                <a:latin typeface="+mn-lt"/>
                <a:cs typeface="+mn-cs"/>
              </a:rPr>
              <a:t> </a:t>
            </a:r>
            <a:r>
              <a:rPr lang="ar-SA" b="1" dirty="0">
                <a:latin typeface="+mn-lt"/>
                <a:cs typeface="+mn-cs"/>
              </a:rPr>
              <a:t>وعرف </a:t>
            </a:r>
            <a:r>
              <a:rPr lang="ar-SA" b="1" dirty="0">
                <a:latin typeface="+mn-lt"/>
                <a:cs typeface="+mn-cs"/>
              </a:rPr>
              <a:t>عددًا من الباحثين التفوق على أنه الامتياز في التحصيل الدراسي بحيث تؤهل مجموعة درجات الفرد لأن يكون أفضل من زملائه ( السدحان ،2004) حيث يرتفع تحصيل الطالب المتفوق بمقدار ملحوظ يفوق الأكثرية أو المتوسطين من أقرانه و هناك نوعان من التفوق التحصيلي هما التفوق التحصيلي العام و التفوق التحصيلي الخاص (سلمان ، 1999).</a:t>
            </a:r>
            <a:endParaRPr lang="en-US" b="1" dirty="0">
              <a:latin typeface="+mn-lt"/>
              <a:cs typeface="+mn-cs"/>
            </a:endParaRPr>
          </a:p>
          <a:p>
            <a:pPr algn="just" rtl="1" fontAlgn="auto">
              <a:spcBef>
                <a:spcPts val="0"/>
              </a:spcBef>
              <a:spcAft>
                <a:spcPts val="0"/>
              </a:spcAft>
              <a:defRPr/>
            </a:pPr>
            <a:endParaRPr lang="ar-SA" dirty="0">
              <a:latin typeface="+mn-lt"/>
              <a:cs typeface="+mn-cs"/>
            </a:endParaRP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down)">
                                      <p:cBhvr>
                                        <p:cTn id="7" dur="500"/>
                                        <p:tgtEl>
                                          <p:spTgt spid="2">
                                            <p:txEl>
                                              <p:pRg st="0" end="0"/>
                                            </p:txEl>
                                          </p:spTgt>
                                        </p:tgtEl>
                                      </p:cBhvr>
                                    </p:animEffect>
                                  </p:childTnLst>
                                </p:cTn>
                              </p:par>
                              <p:par>
                                <p:cTn id="8" presetID="5" presetClass="entr" presetSubtype="5"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checkerboard(down)">
                                      <p:cBhvr>
                                        <p:cTn id="10" dur="500"/>
                                        <p:tgtEl>
                                          <p:spTgt spid="2">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calcmode="lin" valueType="num">
                                      <p:cBhvr additive="base">
                                        <p:cTn id="25" dur="50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8" end="8"/>
                                            </p:txEl>
                                          </p:spTgt>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2">
                                            <p:txEl>
                                              <p:pRg st="9" end="9"/>
                                            </p:txEl>
                                          </p:spTgt>
                                        </p:tgtEl>
                                        <p:attrNameLst>
                                          <p:attrName>style.visibility</p:attrName>
                                        </p:attrNameLst>
                                      </p:cBhvr>
                                      <p:to>
                                        <p:strVal val="visible"/>
                                      </p:to>
                                    </p:set>
                                    <p:anim calcmode="lin" valueType="num">
                                      <p:cBhvr additive="base">
                                        <p:cTn id="29" dur="50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a:spLocks noChangeArrowheads="1"/>
          </p:cNvSpPr>
          <p:nvPr/>
        </p:nvSpPr>
        <p:spPr bwMode="auto">
          <a:xfrm>
            <a:off x="0" y="0"/>
            <a:ext cx="9144000" cy="5424488"/>
          </a:xfrm>
          <a:prstGeom prst="rect">
            <a:avLst/>
          </a:prstGeom>
          <a:noFill/>
          <a:ln w="9525">
            <a:noFill/>
            <a:miter lim="800000"/>
            <a:headEnd/>
            <a:tailEnd/>
          </a:ln>
        </p:spPr>
        <p:txBody>
          <a:bodyPr>
            <a:spAutoFit/>
          </a:bodyPr>
          <a:lstStyle/>
          <a:p>
            <a:pPr algn="r" rtl="1"/>
            <a:endParaRPr lang="ar-SA" sz="1200" b="1" u="sng">
              <a:solidFill>
                <a:srgbClr val="C00000"/>
              </a:solidFill>
              <a:latin typeface="Lucida Sans Unicode" pitchFamily="34" charset="0"/>
            </a:endParaRPr>
          </a:p>
          <a:p>
            <a:pPr algn="r" rtl="1"/>
            <a:r>
              <a:rPr lang="ar-EG" sz="2400" b="1" u="sng">
                <a:solidFill>
                  <a:srgbClr val="C00000"/>
                </a:solidFill>
                <a:latin typeface="Lucida Sans Unicode" pitchFamily="34" charset="0"/>
              </a:rPr>
              <a:t>مشكلة الدراسة </a:t>
            </a:r>
            <a:r>
              <a:rPr lang="en-US" sz="2400" b="1" u="sng">
                <a:solidFill>
                  <a:srgbClr val="C00000"/>
                </a:solidFill>
                <a:latin typeface="Lucida Sans Unicode" pitchFamily="34" charset="0"/>
              </a:rPr>
              <a:t>Study problem</a:t>
            </a:r>
            <a:r>
              <a:rPr lang="ar-EG" sz="2400" b="1" u="sng">
                <a:solidFill>
                  <a:srgbClr val="C00000"/>
                </a:solidFill>
                <a:latin typeface="Lucida Sans Unicode" pitchFamily="34" charset="0"/>
              </a:rPr>
              <a:t>.</a:t>
            </a:r>
            <a:endParaRPr lang="ar-SA" sz="2400" b="1" u="sng">
              <a:solidFill>
                <a:srgbClr val="C00000"/>
              </a:solidFill>
              <a:latin typeface="Lucida Sans Unicode" pitchFamily="34" charset="0"/>
            </a:endParaRPr>
          </a:p>
          <a:p>
            <a:pPr algn="r" rtl="1"/>
            <a:endParaRPr lang="en-US" sz="1200" b="1" u="sng">
              <a:solidFill>
                <a:srgbClr val="C00000"/>
              </a:solidFill>
              <a:latin typeface="Lucida Sans Unicode" pitchFamily="34" charset="0"/>
            </a:endParaRPr>
          </a:p>
          <a:p>
            <a:pPr algn="just" rtl="1">
              <a:lnSpc>
                <a:spcPct val="200000"/>
              </a:lnSpc>
            </a:pPr>
            <a:r>
              <a:rPr lang="ar-EG" b="1">
                <a:latin typeface="Lucida Sans Unicode" pitchFamily="34" charset="0"/>
              </a:rPr>
              <a:t> </a:t>
            </a:r>
            <a:r>
              <a:rPr lang="ar-SA" b="1">
                <a:latin typeface="Lucida Sans Unicode" pitchFamily="34" charset="0"/>
              </a:rPr>
              <a:t>تقوم هذه الدراسة برصد أثر تطبيق المنهاج العلمي </a:t>
            </a:r>
            <a:r>
              <a:rPr lang="ar-EG" b="1">
                <a:latin typeface="Lucida Sans Unicode" pitchFamily="34" charset="0"/>
              </a:rPr>
              <a:t>المقترح بالدراسة </a:t>
            </a:r>
            <a:r>
              <a:rPr lang="ar-SA" b="1">
                <a:latin typeface="Lucida Sans Unicode" pitchFamily="34" charset="0"/>
              </a:rPr>
              <a:t>على تحسين مستوى التحصيل الأكاديمي (العلمي و اللغوى) لفئة من طلاب الصف الثالث الثانوي المتفوقين دراسيًا بمدارس الملك عبدالعزيز النموذجية (بنين) ، وأثره أيضًا على الحد من الصعوبات العلمية التي يواجهها هؤلاء الطلاب عند اجتيازهم للاختبار التحصيلى العلمي ، وتأهيل هؤلاء الخريجين للمرحلة الجامعية بشكل أفضل و بالتحديد تحاول الدراسة الإجابة على السؤالين الأساسيين التاليين:-</a:t>
            </a:r>
            <a:endParaRPr lang="ar-EG" b="1">
              <a:latin typeface="Lucida Sans Unicode" pitchFamily="34" charset="0"/>
            </a:endParaRPr>
          </a:p>
          <a:p>
            <a:pPr algn="just" rtl="1">
              <a:lnSpc>
                <a:spcPct val="150000"/>
              </a:lnSpc>
            </a:pPr>
            <a:endParaRPr lang="en-US" sz="700" b="1">
              <a:latin typeface="Lucida Sans Unicode" pitchFamily="34" charset="0"/>
            </a:endParaRPr>
          </a:p>
          <a:p>
            <a:pPr algn="just" rtl="1">
              <a:lnSpc>
                <a:spcPct val="150000"/>
              </a:lnSpc>
            </a:pPr>
            <a:r>
              <a:rPr lang="ar-SA" b="1">
                <a:latin typeface="Lucida Sans Unicode" pitchFamily="34" charset="0"/>
              </a:rPr>
              <a:t> </a:t>
            </a:r>
            <a:r>
              <a:rPr lang="ar-EG" b="1">
                <a:solidFill>
                  <a:srgbClr val="0070C0"/>
                </a:solidFill>
                <a:latin typeface="Lucida Sans Unicode" pitchFamily="34" charset="0"/>
              </a:rPr>
              <a:t>1-</a:t>
            </a:r>
            <a:r>
              <a:rPr lang="ar-EG" b="1">
                <a:latin typeface="Lucida Sans Unicode" pitchFamily="34" charset="0"/>
              </a:rPr>
              <a:t> </a:t>
            </a:r>
            <a:r>
              <a:rPr lang="ar-SA" b="1">
                <a:solidFill>
                  <a:srgbClr val="0070C0"/>
                </a:solidFill>
                <a:latin typeface="Lucida Sans Unicode" pitchFamily="34" charset="0"/>
              </a:rPr>
              <a:t>ما أثر تدريس المنهاج العلمي الذي أعده الباحث على</a:t>
            </a:r>
            <a:r>
              <a:rPr lang="ar-EG" b="1">
                <a:solidFill>
                  <a:srgbClr val="0070C0"/>
                </a:solidFill>
                <a:latin typeface="Lucida Sans Unicode" pitchFamily="34" charset="0"/>
              </a:rPr>
              <a:t> </a:t>
            </a:r>
            <a:r>
              <a:rPr lang="ar-SA" b="1">
                <a:solidFill>
                  <a:srgbClr val="0070C0"/>
                </a:solidFill>
                <a:latin typeface="Lucida Sans Unicode" pitchFamily="34" charset="0"/>
              </a:rPr>
              <a:t>تأهيل</a:t>
            </a:r>
            <a:r>
              <a:rPr lang="ar-EG" b="1">
                <a:solidFill>
                  <a:srgbClr val="0070C0"/>
                </a:solidFill>
                <a:latin typeface="Lucida Sans Unicode" pitchFamily="34" charset="0"/>
              </a:rPr>
              <a:t> عينة من</a:t>
            </a:r>
            <a:r>
              <a:rPr lang="ar-SA" b="1">
                <a:solidFill>
                  <a:srgbClr val="0070C0"/>
                </a:solidFill>
                <a:latin typeface="Lucida Sans Unicode" pitchFamily="34" charset="0"/>
              </a:rPr>
              <a:t> طلاب الصف الثالث الثانوي </a:t>
            </a:r>
            <a:r>
              <a:rPr lang="ar-EG" b="1">
                <a:solidFill>
                  <a:srgbClr val="0070C0"/>
                </a:solidFill>
                <a:latin typeface="Lucida Sans Unicode" pitchFamily="34" charset="0"/>
              </a:rPr>
              <a:t>المتفوقين </a:t>
            </a:r>
            <a:r>
              <a:rPr lang="ar-SA" b="1">
                <a:solidFill>
                  <a:srgbClr val="0070C0"/>
                </a:solidFill>
                <a:latin typeface="Lucida Sans Unicode" pitchFamily="34" charset="0"/>
              </a:rPr>
              <a:t>بمدارس الملك عبد العزيز النموذجية (بنين) لاجتياز الاختبار التحصيلى؟  </a:t>
            </a:r>
            <a:endParaRPr lang="ar-EG" b="1">
              <a:solidFill>
                <a:srgbClr val="0070C0"/>
              </a:solidFill>
              <a:latin typeface="Lucida Sans Unicode" pitchFamily="34" charset="0"/>
            </a:endParaRPr>
          </a:p>
          <a:p>
            <a:pPr algn="just" rtl="1">
              <a:lnSpc>
                <a:spcPct val="150000"/>
              </a:lnSpc>
            </a:pPr>
            <a:endParaRPr lang="en-US" sz="1200" b="1">
              <a:latin typeface="Lucida Sans Unicode" pitchFamily="34" charset="0"/>
            </a:endParaRPr>
          </a:p>
          <a:p>
            <a:pPr algn="just" rtl="1">
              <a:lnSpc>
                <a:spcPct val="150000"/>
              </a:lnSpc>
            </a:pPr>
            <a:r>
              <a:rPr lang="ar-EG" b="1">
                <a:solidFill>
                  <a:srgbClr val="0070C0"/>
                </a:solidFill>
                <a:latin typeface="Lucida Sans Unicode" pitchFamily="34" charset="0"/>
              </a:rPr>
              <a:t>2- </a:t>
            </a:r>
            <a:r>
              <a:rPr lang="ar-SA" b="1">
                <a:solidFill>
                  <a:srgbClr val="0070C0"/>
                </a:solidFill>
                <a:latin typeface="Lucida Sans Unicode" pitchFamily="34" charset="0"/>
              </a:rPr>
              <a:t>ما أثر تدريس المنهاج العلمي الذي أعده الباحث على الحد من المشكلات الأكاديمية التي يواجهها خريجوا مدارس الملك عبد العزيز النموذجية فى بداية مرحلتهم الجامعية؟</a:t>
            </a:r>
            <a:endParaRPr lang="en-US" b="1">
              <a:solidFill>
                <a:srgbClr val="0070C0"/>
              </a:solidFill>
              <a:latin typeface="Lucida Sans Unicode" pitchFamily="34" charset="0"/>
            </a:endParaRPr>
          </a:p>
          <a:p>
            <a:pPr algn="r" rtl="1"/>
            <a:endParaRPr lang="ar-SA">
              <a:latin typeface="Lucida Sans Unicode" pitchFamily="34" charset="0"/>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ox(out)">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wheel(4)">
                                      <p:cBhvr>
                                        <p:cTn id="12" dur="500"/>
                                        <p:tgtEl>
                                          <p:spTgt spid="2">
                                            <p:txEl>
                                              <p:pRg st="3" end="3"/>
                                            </p:txEl>
                                          </p:spTgt>
                                        </p:tgtEl>
                                      </p:cBhvr>
                                    </p:animEffect>
                                  </p:childTnLst>
                                </p:cTn>
                              </p:par>
                              <p:par>
                                <p:cTn id="13" presetID="21" presetClass="entr" presetSubtype="4"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wheel(4)">
                                      <p:cBhvr>
                                        <p:cTn id="15" dur="500"/>
                                        <p:tgtEl>
                                          <p:spTgt spid="2">
                                            <p:txEl>
                                              <p:pRg st="5" end="5"/>
                                            </p:txEl>
                                          </p:spTgt>
                                        </p:tgtEl>
                                      </p:cBhvr>
                                    </p:animEffect>
                                  </p:childTnLst>
                                </p:cTn>
                              </p:par>
                              <p:par>
                                <p:cTn id="16" presetID="21" presetClass="entr" presetSubtype="4" fill="hold" nodeType="withEffect">
                                  <p:stCondLst>
                                    <p:cond delay="0"/>
                                  </p:stCondLst>
                                  <p:childTnLst>
                                    <p:set>
                                      <p:cBhvr>
                                        <p:cTn id="17" dur="1" fill="hold">
                                          <p:stCondLst>
                                            <p:cond delay="0"/>
                                          </p:stCondLst>
                                        </p:cTn>
                                        <p:tgtEl>
                                          <p:spTgt spid="2">
                                            <p:txEl>
                                              <p:pRg st="7" end="7"/>
                                            </p:txEl>
                                          </p:spTgt>
                                        </p:tgtEl>
                                        <p:attrNameLst>
                                          <p:attrName>style.visibility</p:attrName>
                                        </p:attrNameLst>
                                      </p:cBhvr>
                                      <p:to>
                                        <p:strVal val="visible"/>
                                      </p:to>
                                    </p:set>
                                    <p:animEffect transition="in" filter="wheel(4)">
                                      <p:cBhvr>
                                        <p:cTn id="18"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2875" y="1000125"/>
            <a:ext cx="8858250" cy="4640263"/>
          </a:xfrm>
          <a:prstGeom prst="rect">
            <a:avLst/>
          </a:prstGeom>
          <a:noFill/>
        </p:spPr>
        <p:txBody>
          <a:bodyPr rtlCol="1">
            <a:spAutoFit/>
          </a:bodyPr>
          <a:lstStyle/>
          <a:p>
            <a:pPr algn="r" rtl="1" fontAlgn="auto">
              <a:spcBef>
                <a:spcPts val="0"/>
              </a:spcBef>
              <a:spcAft>
                <a:spcPts val="0"/>
              </a:spcAft>
              <a:defRPr/>
            </a:pPr>
            <a:r>
              <a:rPr lang="ar-EG" sz="2400" b="1" u="sng" dirty="0">
                <a:solidFill>
                  <a:srgbClr val="C00000"/>
                </a:solidFill>
                <a:latin typeface="+mn-lt"/>
                <a:cs typeface="+mn-cs"/>
              </a:rPr>
              <a:t>أهداف </a:t>
            </a:r>
            <a:r>
              <a:rPr lang="ar-EG" sz="2400" b="1" u="sng" dirty="0">
                <a:solidFill>
                  <a:srgbClr val="C00000"/>
                </a:solidFill>
                <a:latin typeface="+mn-lt"/>
                <a:cs typeface="+mn-cs"/>
              </a:rPr>
              <a:t>الدراسة </a:t>
            </a:r>
            <a:r>
              <a:rPr lang="en-US" sz="2400" b="1" u="sng" dirty="0">
                <a:solidFill>
                  <a:srgbClr val="C00000"/>
                </a:solidFill>
                <a:latin typeface="+mn-lt"/>
                <a:cs typeface="+mn-cs"/>
              </a:rPr>
              <a:t>Aims of the study</a:t>
            </a:r>
            <a:r>
              <a:rPr lang="ar-EG" sz="2400" b="1" u="sng" dirty="0">
                <a:solidFill>
                  <a:srgbClr val="C00000"/>
                </a:solidFill>
                <a:latin typeface="+mn-lt"/>
                <a:cs typeface="+mn-cs"/>
              </a:rPr>
              <a:t>.</a:t>
            </a:r>
            <a:endParaRPr lang="en-US" sz="2400" b="1" u="sng" dirty="0">
              <a:solidFill>
                <a:srgbClr val="C00000"/>
              </a:solidFill>
              <a:latin typeface="+mn-lt"/>
              <a:cs typeface="+mn-cs"/>
            </a:endParaRPr>
          </a:p>
          <a:p>
            <a:pPr algn="r" rtl="1" fontAlgn="auto">
              <a:spcBef>
                <a:spcPts val="0"/>
              </a:spcBef>
              <a:spcAft>
                <a:spcPts val="0"/>
              </a:spcAft>
              <a:defRPr/>
            </a:pPr>
            <a:endParaRPr lang="en-US" sz="1050" b="1" u="sng" dirty="0">
              <a:solidFill>
                <a:srgbClr val="C00000"/>
              </a:solidFill>
              <a:latin typeface="+mn-lt"/>
              <a:cs typeface="+mn-cs"/>
            </a:endParaRPr>
          </a:p>
          <a:p>
            <a:pPr algn="r" rtl="1" fontAlgn="auto">
              <a:lnSpc>
                <a:spcPct val="150000"/>
              </a:lnSpc>
              <a:spcBef>
                <a:spcPts val="0"/>
              </a:spcBef>
              <a:spcAft>
                <a:spcPts val="0"/>
              </a:spcAft>
              <a:defRPr/>
            </a:pPr>
            <a:r>
              <a:rPr lang="en-US" b="1" dirty="0">
                <a:latin typeface="+mn-lt"/>
                <a:cs typeface="+mn-cs"/>
              </a:rPr>
              <a:t> </a:t>
            </a:r>
            <a:r>
              <a:rPr lang="ar-SA" b="1" dirty="0">
                <a:latin typeface="+mn-lt"/>
                <a:cs typeface="+mn-cs"/>
              </a:rPr>
              <a:t>تهدف </a:t>
            </a:r>
            <a:r>
              <a:rPr lang="ar-SA" b="1" dirty="0">
                <a:latin typeface="+mn-lt"/>
                <a:cs typeface="+mn-cs"/>
              </a:rPr>
              <a:t>الدراسة الحالية إلي الكشف عن فاعلية منهاج علمي مُقترح ومُصمم باللغة الإنجليزية في أفرع العلوم الطبيعية </a:t>
            </a:r>
            <a:r>
              <a:rPr lang="ar-SA" b="1" dirty="0">
                <a:latin typeface="+mn-lt"/>
                <a:cs typeface="+mn-cs"/>
              </a:rPr>
              <a:t>الثلاث</a:t>
            </a:r>
            <a:r>
              <a:rPr lang="ar-EG" b="1" dirty="0">
                <a:latin typeface="+mn-lt"/>
                <a:cs typeface="+mn-cs"/>
              </a:rPr>
              <a:t>ه</a:t>
            </a:r>
            <a:r>
              <a:rPr lang="ar-SA" b="1" dirty="0">
                <a:latin typeface="+mn-lt"/>
                <a:cs typeface="+mn-cs"/>
              </a:rPr>
              <a:t> </a:t>
            </a:r>
            <a:r>
              <a:rPr lang="ar-SA" b="1" dirty="0">
                <a:latin typeface="+mn-lt"/>
                <a:cs typeface="+mn-cs"/>
              </a:rPr>
              <a:t>(الكيمياء – الفيزياء – الأحياء) لتعليم طلاب الصف الثالث الثانوي بمدارس الملك عبدالعزيز النموذجية بتبوك المهارات الأساسية لهذه المقررات باللغة الإنجليزية مما قد </a:t>
            </a:r>
            <a:r>
              <a:rPr lang="ar-EG" b="1" dirty="0">
                <a:latin typeface="+mn-lt"/>
                <a:cs typeface="+mn-cs"/>
              </a:rPr>
              <a:t>يؤدى إلى </a:t>
            </a:r>
            <a:r>
              <a:rPr lang="ar-SA" b="1" dirty="0">
                <a:latin typeface="+mn-lt"/>
                <a:cs typeface="+mn-cs"/>
              </a:rPr>
              <a:t>:-</a:t>
            </a:r>
            <a:endParaRPr lang="ar-EG" b="1" dirty="0">
              <a:latin typeface="+mn-lt"/>
              <a:cs typeface="+mn-cs"/>
            </a:endParaRPr>
          </a:p>
          <a:p>
            <a:pPr algn="r" rtl="1" fontAlgn="auto">
              <a:lnSpc>
                <a:spcPct val="150000"/>
              </a:lnSpc>
              <a:spcBef>
                <a:spcPts val="0"/>
              </a:spcBef>
              <a:spcAft>
                <a:spcPts val="0"/>
              </a:spcAft>
              <a:defRPr/>
            </a:pPr>
            <a:endParaRPr lang="en-US" sz="400" b="1" dirty="0">
              <a:latin typeface="+mn-lt"/>
              <a:cs typeface="+mn-cs"/>
            </a:endParaRPr>
          </a:p>
          <a:p>
            <a:pPr algn="r" rtl="1" fontAlgn="auto">
              <a:lnSpc>
                <a:spcPct val="150000"/>
              </a:lnSpc>
              <a:spcBef>
                <a:spcPts val="0"/>
              </a:spcBef>
              <a:spcAft>
                <a:spcPts val="0"/>
              </a:spcAft>
              <a:defRPr/>
            </a:pPr>
            <a:r>
              <a:rPr lang="ar-SA" b="1" dirty="0">
                <a:latin typeface="+mn-lt"/>
                <a:cs typeface="+mn-cs"/>
              </a:rPr>
              <a:t> </a:t>
            </a:r>
            <a:r>
              <a:rPr lang="ar-EG" b="1" dirty="0">
                <a:solidFill>
                  <a:srgbClr val="0070C0"/>
                </a:solidFill>
                <a:latin typeface="+mn-lt"/>
                <a:cs typeface="+mn-cs"/>
              </a:rPr>
              <a:t>1 </a:t>
            </a:r>
            <a:r>
              <a:rPr lang="ar-SA" b="1" dirty="0">
                <a:solidFill>
                  <a:srgbClr val="0070C0"/>
                </a:solidFill>
                <a:latin typeface="+mn-lt"/>
                <a:cs typeface="+mn-cs"/>
              </a:rPr>
              <a:t>- </a:t>
            </a:r>
            <a:r>
              <a:rPr lang="ar-SA" b="1" dirty="0">
                <a:solidFill>
                  <a:srgbClr val="0070C0"/>
                </a:solidFill>
                <a:latin typeface="+mn-lt"/>
                <a:cs typeface="+mn-cs"/>
              </a:rPr>
              <a:t>تحسين المستوى </a:t>
            </a:r>
            <a:r>
              <a:rPr lang="ar-SA" b="1" dirty="0">
                <a:solidFill>
                  <a:srgbClr val="0070C0"/>
                </a:solidFill>
                <a:latin typeface="+mn-lt"/>
                <a:cs typeface="+mn-cs"/>
              </a:rPr>
              <a:t>الأكاديمي </a:t>
            </a:r>
            <a:r>
              <a:rPr lang="ar-SA" b="1" dirty="0">
                <a:solidFill>
                  <a:srgbClr val="0070C0"/>
                </a:solidFill>
                <a:latin typeface="+mn-lt"/>
                <a:cs typeface="+mn-cs"/>
              </a:rPr>
              <a:t>(العلمى و اللغوى) للفئة المستهدفة من الطلاب</a:t>
            </a:r>
            <a:r>
              <a:rPr lang="ar-SA" b="1" dirty="0">
                <a:solidFill>
                  <a:srgbClr val="0070C0"/>
                </a:solidFill>
                <a:latin typeface="+mn-lt"/>
                <a:cs typeface="+mn-cs"/>
              </a:rPr>
              <a:t>.</a:t>
            </a:r>
            <a:endParaRPr lang="ar-EG" b="1" dirty="0">
              <a:solidFill>
                <a:srgbClr val="0070C0"/>
              </a:solidFill>
              <a:latin typeface="+mn-lt"/>
              <a:cs typeface="+mn-cs"/>
            </a:endParaRPr>
          </a:p>
          <a:p>
            <a:pPr algn="r" rtl="1" fontAlgn="auto">
              <a:lnSpc>
                <a:spcPct val="150000"/>
              </a:lnSpc>
              <a:spcBef>
                <a:spcPts val="0"/>
              </a:spcBef>
              <a:spcAft>
                <a:spcPts val="0"/>
              </a:spcAft>
              <a:defRPr/>
            </a:pPr>
            <a:endParaRPr lang="en-US" sz="400" b="1" dirty="0">
              <a:solidFill>
                <a:srgbClr val="0070C0"/>
              </a:solidFill>
              <a:latin typeface="+mn-lt"/>
              <a:cs typeface="+mn-cs"/>
            </a:endParaRPr>
          </a:p>
          <a:p>
            <a:pPr algn="r" rtl="1" fontAlgn="auto">
              <a:lnSpc>
                <a:spcPct val="150000"/>
              </a:lnSpc>
              <a:spcBef>
                <a:spcPts val="0"/>
              </a:spcBef>
              <a:spcAft>
                <a:spcPts val="0"/>
              </a:spcAft>
              <a:defRPr/>
            </a:pPr>
            <a:r>
              <a:rPr lang="ar-EG" b="1" dirty="0">
                <a:solidFill>
                  <a:srgbClr val="0070C0"/>
                </a:solidFill>
                <a:latin typeface="+mn-lt"/>
                <a:cs typeface="+mn-cs"/>
              </a:rPr>
              <a:t>2- </a:t>
            </a:r>
            <a:r>
              <a:rPr lang="ar-SA" b="1" dirty="0">
                <a:solidFill>
                  <a:srgbClr val="0070C0"/>
                </a:solidFill>
                <a:latin typeface="+mn-lt"/>
                <a:cs typeface="+mn-cs"/>
              </a:rPr>
              <a:t>اجتياز </a:t>
            </a:r>
            <a:r>
              <a:rPr lang="ar-SA" b="1" dirty="0">
                <a:solidFill>
                  <a:srgbClr val="0070C0"/>
                </a:solidFill>
                <a:latin typeface="+mn-lt"/>
                <a:cs typeface="+mn-cs"/>
              </a:rPr>
              <a:t>الطلاب للاختبار التحصيلى المقرر لهم بتفوق بنهاية المرحلة الثانوية</a:t>
            </a:r>
            <a:r>
              <a:rPr lang="ar-SA" b="1" dirty="0">
                <a:solidFill>
                  <a:srgbClr val="0070C0"/>
                </a:solidFill>
                <a:latin typeface="+mn-lt"/>
                <a:cs typeface="+mn-cs"/>
              </a:rPr>
              <a:t>.</a:t>
            </a:r>
            <a:endParaRPr lang="ar-EG" b="1" dirty="0">
              <a:solidFill>
                <a:srgbClr val="0070C0"/>
              </a:solidFill>
              <a:latin typeface="+mn-lt"/>
              <a:cs typeface="+mn-cs"/>
            </a:endParaRPr>
          </a:p>
          <a:p>
            <a:pPr algn="r" rtl="1" fontAlgn="auto">
              <a:lnSpc>
                <a:spcPct val="150000"/>
              </a:lnSpc>
              <a:spcBef>
                <a:spcPts val="0"/>
              </a:spcBef>
              <a:spcAft>
                <a:spcPts val="0"/>
              </a:spcAft>
              <a:defRPr/>
            </a:pPr>
            <a:endParaRPr lang="en-US" sz="500" b="1" dirty="0">
              <a:solidFill>
                <a:srgbClr val="0070C0"/>
              </a:solidFill>
              <a:latin typeface="+mn-lt"/>
              <a:cs typeface="+mn-cs"/>
            </a:endParaRPr>
          </a:p>
          <a:p>
            <a:pPr algn="r" rtl="1" fontAlgn="auto">
              <a:lnSpc>
                <a:spcPct val="150000"/>
              </a:lnSpc>
              <a:spcBef>
                <a:spcPts val="0"/>
              </a:spcBef>
              <a:spcAft>
                <a:spcPts val="0"/>
              </a:spcAft>
              <a:defRPr/>
            </a:pPr>
            <a:r>
              <a:rPr lang="ar-EG" b="1" dirty="0">
                <a:solidFill>
                  <a:srgbClr val="0070C0"/>
                </a:solidFill>
                <a:latin typeface="+mn-lt"/>
                <a:cs typeface="+mn-cs"/>
              </a:rPr>
              <a:t>3- </a:t>
            </a:r>
            <a:r>
              <a:rPr lang="ar-SA" b="1" dirty="0">
                <a:solidFill>
                  <a:srgbClr val="0070C0"/>
                </a:solidFill>
                <a:latin typeface="+mn-lt"/>
                <a:cs typeface="+mn-cs"/>
              </a:rPr>
              <a:t>حل </a:t>
            </a:r>
            <a:r>
              <a:rPr lang="ar-SA" b="1" dirty="0">
                <a:solidFill>
                  <a:srgbClr val="0070C0"/>
                </a:solidFill>
                <a:latin typeface="+mn-lt"/>
                <a:cs typeface="+mn-cs"/>
              </a:rPr>
              <a:t>بعض مشكلات الطلاب الأكاديمية في السنة التحضيرية بالجامعات السعودية</a:t>
            </a:r>
            <a:r>
              <a:rPr lang="ar-SA" b="1" dirty="0">
                <a:solidFill>
                  <a:srgbClr val="0070C0"/>
                </a:solidFill>
                <a:latin typeface="+mn-lt"/>
                <a:cs typeface="+mn-cs"/>
              </a:rPr>
              <a:t>.</a:t>
            </a:r>
            <a:endParaRPr lang="ar-EG" b="1" dirty="0">
              <a:solidFill>
                <a:srgbClr val="0070C0"/>
              </a:solidFill>
              <a:latin typeface="+mn-lt"/>
              <a:cs typeface="+mn-cs"/>
            </a:endParaRPr>
          </a:p>
          <a:p>
            <a:pPr algn="r" rtl="1" fontAlgn="auto">
              <a:lnSpc>
                <a:spcPct val="150000"/>
              </a:lnSpc>
              <a:spcBef>
                <a:spcPts val="0"/>
              </a:spcBef>
              <a:spcAft>
                <a:spcPts val="0"/>
              </a:spcAft>
              <a:defRPr/>
            </a:pPr>
            <a:endParaRPr lang="en-US" sz="500" b="1" dirty="0">
              <a:solidFill>
                <a:srgbClr val="0070C0"/>
              </a:solidFill>
              <a:latin typeface="+mn-lt"/>
              <a:cs typeface="+mn-cs"/>
            </a:endParaRPr>
          </a:p>
          <a:p>
            <a:pPr algn="r" rtl="1" fontAlgn="auto">
              <a:lnSpc>
                <a:spcPct val="150000"/>
              </a:lnSpc>
              <a:spcBef>
                <a:spcPts val="0"/>
              </a:spcBef>
              <a:spcAft>
                <a:spcPts val="0"/>
              </a:spcAft>
              <a:defRPr/>
            </a:pPr>
            <a:r>
              <a:rPr lang="ar-EG" b="1" dirty="0">
                <a:solidFill>
                  <a:srgbClr val="0070C0"/>
                </a:solidFill>
                <a:latin typeface="+mn-lt"/>
                <a:cs typeface="+mn-cs"/>
              </a:rPr>
              <a:t>4- </a:t>
            </a:r>
            <a:r>
              <a:rPr lang="ar-SA" b="1" dirty="0">
                <a:solidFill>
                  <a:srgbClr val="0070C0"/>
                </a:solidFill>
                <a:latin typeface="+mn-lt"/>
                <a:cs typeface="+mn-cs"/>
              </a:rPr>
              <a:t>الحد </a:t>
            </a:r>
            <a:r>
              <a:rPr lang="ar-SA" b="1" dirty="0">
                <a:solidFill>
                  <a:srgbClr val="0070C0"/>
                </a:solidFill>
                <a:latin typeface="+mn-lt"/>
                <a:cs typeface="+mn-cs"/>
              </a:rPr>
              <a:t>من الضغوط و المشكلات التي يواجهها أعضاء هيئة التدريس في هذه الجامعات عند التعامل مع طلاب السنة التحضيرية الجدد.</a:t>
            </a:r>
            <a:endParaRPr lang="en-US" b="1" dirty="0">
              <a:solidFill>
                <a:srgbClr val="0070C0"/>
              </a:solidFill>
              <a:latin typeface="+mn-lt"/>
              <a:cs typeface="+mn-cs"/>
            </a:endParaRPr>
          </a:p>
          <a:p>
            <a:pPr algn="r" rtl="1" fontAlgn="auto">
              <a:spcBef>
                <a:spcPts val="0"/>
              </a:spcBef>
              <a:spcAft>
                <a:spcPts val="0"/>
              </a:spcAft>
              <a:defRPr/>
            </a:pPr>
            <a:endParaRPr lang="ar-SA" dirty="0">
              <a:latin typeface="+mn-lt"/>
              <a:cs typeface="+mn-cs"/>
            </a:endParaRPr>
          </a:p>
        </p:txBody>
      </p:sp>
    </p:spTree>
  </p:cSld>
  <p:clrMapOvr>
    <a:masterClrMapping/>
  </p:clrMapOvr>
  <p:transition spd="med">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ox(in)">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 calcmode="lin" valueType="num">
                                      <p:cBhvr additive="base">
                                        <p:cTn id="18"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nodeType="click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 calcmode="lin" valueType="num">
                                      <p:cBhvr additive="base">
                                        <p:cTn id="24" dur="500" fill="hold"/>
                                        <p:tgtEl>
                                          <p:spTgt spid="2">
                                            <p:txEl>
                                              <p:pRg st="6" end="6"/>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6" fill="hold" nodeType="clickEffect">
                                  <p:stCondLst>
                                    <p:cond delay="0"/>
                                  </p:stCondLst>
                                  <p:childTnLst>
                                    <p:set>
                                      <p:cBhvr>
                                        <p:cTn id="29" dur="1" fill="hold">
                                          <p:stCondLst>
                                            <p:cond delay="0"/>
                                          </p:stCondLst>
                                        </p:cTn>
                                        <p:tgtEl>
                                          <p:spTgt spid="2">
                                            <p:txEl>
                                              <p:pRg st="8" end="8"/>
                                            </p:txEl>
                                          </p:spTgt>
                                        </p:tgtEl>
                                        <p:attrNameLst>
                                          <p:attrName>style.visibility</p:attrName>
                                        </p:attrNameLst>
                                      </p:cBhvr>
                                      <p:to>
                                        <p:strVal val="visible"/>
                                      </p:to>
                                    </p:set>
                                    <p:anim calcmode="lin" valueType="num">
                                      <p:cBhvr additive="base">
                                        <p:cTn id="30" dur="500" fill="hold"/>
                                        <p:tgtEl>
                                          <p:spTgt spid="2">
                                            <p:txEl>
                                              <p:pRg st="8" end="8"/>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9" fill="hold" nodeType="clickEffect">
                                  <p:stCondLst>
                                    <p:cond delay="0"/>
                                  </p:stCondLst>
                                  <p:childTnLst>
                                    <p:set>
                                      <p:cBhvr>
                                        <p:cTn id="35" dur="1" fill="hold">
                                          <p:stCondLst>
                                            <p:cond delay="0"/>
                                          </p:stCondLst>
                                        </p:cTn>
                                        <p:tgtEl>
                                          <p:spTgt spid="2">
                                            <p:txEl>
                                              <p:pRg st="10" end="10"/>
                                            </p:txEl>
                                          </p:spTgt>
                                        </p:tgtEl>
                                        <p:attrNameLst>
                                          <p:attrName>style.visibility</p:attrName>
                                        </p:attrNameLst>
                                      </p:cBhvr>
                                      <p:to>
                                        <p:strVal val="visible"/>
                                      </p:to>
                                    </p:set>
                                    <p:anim calcmode="lin" valueType="num">
                                      <p:cBhvr additive="base">
                                        <p:cTn id="36" dur="50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2">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2070</TotalTime>
  <Words>4249</Words>
  <Application>Microsoft Office PowerPoint</Application>
  <PresentationFormat>عرض على الشاشة (3:4)‏</PresentationFormat>
  <Paragraphs>458</Paragraphs>
  <Slides>34</Slides>
  <Notes>0</Notes>
  <HiddenSlides>0</HiddenSlides>
  <MMClips>0</MMClips>
  <ScaleCrop>false</ScaleCrop>
  <HeadingPairs>
    <vt:vector size="8" baseType="variant">
      <vt:variant>
        <vt:lpstr>الخطوط المستخدمة</vt:lpstr>
      </vt:variant>
      <vt:variant>
        <vt:i4>10</vt:i4>
      </vt:variant>
      <vt:variant>
        <vt:lpstr>سمة</vt:lpstr>
      </vt:variant>
      <vt:variant>
        <vt:i4>1</vt:i4>
      </vt:variant>
      <vt:variant>
        <vt:lpstr>خوادم OLE مضمنة</vt:lpstr>
      </vt:variant>
      <vt:variant>
        <vt:i4>1</vt:i4>
      </vt:variant>
      <vt:variant>
        <vt:lpstr>عناوين الشرائح</vt:lpstr>
      </vt:variant>
      <vt:variant>
        <vt:i4>34</vt:i4>
      </vt:variant>
    </vt:vector>
  </HeadingPairs>
  <TitlesOfParts>
    <vt:vector size="46" baseType="lpstr">
      <vt:lpstr>Lucida Sans Unicode</vt:lpstr>
      <vt:lpstr>Arial</vt:lpstr>
      <vt:lpstr>Wingdings 3</vt:lpstr>
      <vt:lpstr>Verdana</vt:lpstr>
      <vt:lpstr>Wingdings 2</vt:lpstr>
      <vt:lpstr>Calibri</vt:lpstr>
      <vt:lpstr>Simplified Arabic</vt:lpstr>
      <vt:lpstr>AL-Mateen</vt:lpstr>
      <vt:lpstr>Wingdings</vt:lpstr>
      <vt:lpstr>Times New Roman</vt:lpstr>
      <vt:lpstr>ملتقى</vt:lpstr>
      <vt:lpstr>Chart</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mosaadshawky75@hotmail.com</dc:creator>
  <cp:lastModifiedBy>pc</cp:lastModifiedBy>
  <cp:revision>174</cp:revision>
  <dcterms:created xsi:type="dcterms:W3CDTF">2013-11-10T17:28:38Z</dcterms:created>
  <dcterms:modified xsi:type="dcterms:W3CDTF">2020-10-30T06:07:29Z</dcterms:modified>
</cp:coreProperties>
</file>