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EEEE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578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342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995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565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991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407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978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397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369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074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168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360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23" t="25076" r="6723" b="21638"/>
          <a:stretch/>
        </p:blipFill>
        <p:spPr>
          <a:xfrm>
            <a:off x="2438400" y="381000"/>
            <a:ext cx="7162800" cy="118221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16033" y="3075915"/>
            <a:ext cx="1060753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44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رياضيات </a:t>
            </a:r>
            <a:r>
              <a:rPr lang="ar-SA" sz="44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الصف الأول </a:t>
            </a:r>
            <a:r>
              <a:rPr lang="ar-SA" sz="44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الابتدائي – الجزء الثاني</a:t>
            </a:r>
          </a:p>
          <a:p>
            <a:pPr algn="ctr"/>
            <a:r>
              <a:rPr lang="ar-BH" sz="44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(16</a:t>
            </a:r>
            <a:r>
              <a:rPr lang="ar-SA" sz="44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ar-SA" sz="44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– </a:t>
            </a:r>
            <a:r>
              <a:rPr lang="ar-BH" sz="44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1):</a:t>
            </a:r>
            <a:r>
              <a:rPr lang="ar-SA" sz="44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الأجزاء المتطابقة</a:t>
            </a:r>
            <a:endParaRPr lang="ar-BH" sz="4400" b="1" dirty="0">
              <a:solidFill>
                <a:srgbClr val="FF0000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5545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21833" y="2050534"/>
            <a:ext cx="1102406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ar-SA" sz="4000" b="1" dirty="0" smtClean="0">
                <a:solidFill>
                  <a:srgbClr val="FF0000"/>
                </a:solidFill>
              </a:rPr>
              <a:t>سَنتعلَّمُ </a:t>
            </a:r>
            <a:r>
              <a:rPr lang="ar-SA" sz="4000" b="1" dirty="0">
                <a:solidFill>
                  <a:srgbClr val="FF0000"/>
                </a:solidFill>
              </a:rPr>
              <a:t>في هذا الدرس:</a:t>
            </a:r>
            <a:r>
              <a:rPr lang="ar-SA" sz="4000" b="1" dirty="0"/>
              <a:t> </a:t>
            </a:r>
            <a:endParaRPr lang="ar-SA" sz="4000" b="1" dirty="0" smtClean="0"/>
          </a:p>
          <a:p>
            <a:pPr algn="r"/>
            <a:r>
              <a:rPr lang="ar-BH" sz="4000" b="1" dirty="0" smtClean="0">
                <a:solidFill>
                  <a:schemeClr val="accent5"/>
                </a:solidFill>
              </a:rPr>
              <a:t>-</a:t>
            </a:r>
            <a:r>
              <a:rPr lang="ar-SA" sz="4000" b="1" dirty="0" smtClean="0">
                <a:solidFill>
                  <a:schemeClr val="accent5"/>
                </a:solidFill>
              </a:rPr>
              <a:t>الأجزاء المتطابقة.</a:t>
            </a:r>
          </a:p>
          <a:p>
            <a:pPr algn="r"/>
            <a:r>
              <a:rPr lang="ar-BH" sz="4000" b="1" dirty="0" smtClean="0">
                <a:solidFill>
                  <a:schemeClr val="accent5"/>
                </a:solidFill>
              </a:rPr>
              <a:t>-</a:t>
            </a:r>
            <a:r>
              <a:rPr lang="ar-SA" sz="4000" b="1" dirty="0" smtClean="0">
                <a:solidFill>
                  <a:schemeClr val="accent5"/>
                </a:solidFill>
              </a:rPr>
              <a:t>تمييز الأشكال المُقسَّمة إلى أجزاءٍ متطابقةٍ من بين عدَّةِ أشكالٍ. </a:t>
            </a:r>
          </a:p>
        </p:txBody>
      </p:sp>
    </p:spTree>
    <p:extLst>
      <p:ext uri="{BB962C8B-B14F-4D97-AF65-F5344CB8AC3E}">
        <p14:creationId xmlns:p14="http://schemas.microsoft.com/office/powerpoint/2010/main" val="105651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199594" y="6426024"/>
            <a:ext cx="9936000" cy="342261"/>
            <a:chOff x="1108361" y="6522840"/>
            <a:chExt cx="9936000" cy="400110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1108361" y="6522840"/>
              <a:ext cx="9936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>
              <a:spLocks noChangeArrowheads="1"/>
            </p:cNvSpPr>
            <p:nvPr/>
          </p:nvSpPr>
          <p:spPr bwMode="auto">
            <a:xfrm>
              <a:off x="5707820" y="6522840"/>
              <a:ext cx="519588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r>
                <a:rPr lang="ar-BH" altLang="ar-JO" sz="2000" b="1" dirty="0" smtClean="0">
                  <a:latin typeface="Traditional Arabic" panose="02020603050405020304" pitchFamily="18" charset="-78"/>
                  <a:ea typeface="Yu Gothic UI Semilight" panose="020B0400000000000000" pitchFamily="34" charset="-128"/>
                  <a:cs typeface="Traditional Arabic" panose="02020603050405020304" pitchFamily="18" charset="-78"/>
                </a:rPr>
                <a:t>وزارة التربية والتعليم – 2020م</a:t>
              </a:r>
              <a:endParaRPr lang="en-US" altLang="ar-JO" sz="2000" b="1" dirty="0">
                <a:latin typeface="Traditional Arabic" panose="02020603050405020304" pitchFamily="18" charset="-78"/>
                <a:ea typeface="Yu Gothic UI Semilight" panose="020B0400000000000000" pitchFamily="34" charset="-128"/>
                <a:cs typeface="Traditional Arabic" panose="02020603050405020304" pitchFamily="18" charset="-78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3073400" y="711200"/>
            <a:ext cx="63881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/>
              <a:t>الأجزاءُ المتطابقةُ تكوِّنُ الشَّكلَ الكاملَ</a:t>
            </a:r>
            <a:endParaRPr lang="ar-BH" sz="4000" b="1" dirty="0"/>
          </a:p>
        </p:txBody>
      </p:sp>
      <p:sp>
        <p:nvSpPr>
          <p:cNvPr id="3" name="Pie 2"/>
          <p:cNvSpPr/>
          <p:nvPr/>
        </p:nvSpPr>
        <p:spPr>
          <a:xfrm>
            <a:off x="5168442" y="1833436"/>
            <a:ext cx="1440000" cy="1440000"/>
          </a:xfrm>
          <a:prstGeom prst="pie">
            <a:avLst>
              <a:gd name="adj1" fmla="val 10800000"/>
              <a:gd name="adj2" fmla="val 16200000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>
              <a:solidFill>
                <a:schemeClr val="tx1"/>
              </a:solidFill>
            </a:endParaRPr>
          </a:p>
        </p:txBody>
      </p:sp>
      <p:sp>
        <p:nvSpPr>
          <p:cNvPr id="9" name="Pie 8"/>
          <p:cNvSpPr/>
          <p:nvPr/>
        </p:nvSpPr>
        <p:spPr>
          <a:xfrm rot="10800000">
            <a:off x="5171793" y="1815507"/>
            <a:ext cx="1440000" cy="1440000"/>
          </a:xfrm>
          <a:prstGeom prst="pie">
            <a:avLst>
              <a:gd name="adj1" fmla="val 10800000"/>
              <a:gd name="adj2" fmla="val 16200000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>
              <a:solidFill>
                <a:schemeClr val="tx1"/>
              </a:solidFill>
            </a:endParaRPr>
          </a:p>
        </p:txBody>
      </p:sp>
      <p:sp>
        <p:nvSpPr>
          <p:cNvPr id="10" name="Pie 9"/>
          <p:cNvSpPr/>
          <p:nvPr/>
        </p:nvSpPr>
        <p:spPr>
          <a:xfrm rot="16200000">
            <a:off x="5168442" y="1815507"/>
            <a:ext cx="1440000" cy="1440000"/>
          </a:xfrm>
          <a:prstGeom prst="pie">
            <a:avLst>
              <a:gd name="adj1" fmla="val 10800000"/>
              <a:gd name="adj2" fmla="val 16200000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>
              <a:solidFill>
                <a:schemeClr val="tx1"/>
              </a:solidFill>
            </a:endParaRPr>
          </a:p>
        </p:txBody>
      </p:sp>
      <p:sp>
        <p:nvSpPr>
          <p:cNvPr id="11" name="Pie 10"/>
          <p:cNvSpPr/>
          <p:nvPr/>
        </p:nvSpPr>
        <p:spPr>
          <a:xfrm rot="5400000">
            <a:off x="5179082" y="1833437"/>
            <a:ext cx="1440000" cy="1440000"/>
          </a:xfrm>
          <a:prstGeom prst="pie">
            <a:avLst>
              <a:gd name="adj1" fmla="val 10800000"/>
              <a:gd name="adj2" fmla="val 16200000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04048" y="3764144"/>
            <a:ext cx="1013154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/>
              <a:t>لِهذا الشَّكلِ 4 أجزاءٍ مُتطابقةٍ، لها الشَّكلُ والمقاسُ نفسُهُ.</a:t>
            </a:r>
            <a:endParaRPr lang="ar-BH" sz="4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004048" y="4519544"/>
            <a:ext cx="1013154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/>
              <a:t>كيف أَعرفُ أَنَّ الأجزاءَ في شَكلٍ مُتطابقةٌ؟ </a:t>
            </a:r>
            <a:endParaRPr lang="ar-BH" sz="4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836271" y="5375878"/>
            <a:ext cx="748077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>
                <a:solidFill>
                  <a:srgbClr val="FF0000"/>
                </a:solidFill>
              </a:rPr>
              <a:t>إذا كان لها نفسُ الشَّكلِ والحجم.</a:t>
            </a:r>
            <a:endParaRPr lang="ar-BH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8966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9" grpId="0" animBg="1"/>
      <p:bldP spid="10" grpId="0" animBg="1"/>
      <p:bldP spid="11" grpId="0" animBg="1"/>
      <p:bldP spid="12" grpId="0"/>
      <p:bldP spid="1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889553" y="6195248"/>
            <a:ext cx="9936000" cy="342261"/>
            <a:chOff x="1108361" y="6522840"/>
            <a:chExt cx="9936000" cy="40011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108361" y="6522840"/>
              <a:ext cx="9936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>
              <a:spLocks noChangeArrowheads="1"/>
            </p:cNvSpPr>
            <p:nvPr/>
          </p:nvSpPr>
          <p:spPr bwMode="auto">
            <a:xfrm>
              <a:off x="5707820" y="6522840"/>
              <a:ext cx="519588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r>
                <a:rPr lang="ar-BH" altLang="ar-JO" sz="2000" b="1" dirty="0" smtClean="0">
                  <a:latin typeface="Traditional Arabic" panose="02020603050405020304" pitchFamily="18" charset="-78"/>
                  <a:ea typeface="Yu Gothic UI Semilight" panose="020B0400000000000000" pitchFamily="34" charset="-128"/>
                  <a:cs typeface="Traditional Arabic" panose="02020603050405020304" pitchFamily="18" charset="-78"/>
                </a:rPr>
                <a:t>وزارة التربية والتعليم – 2020م</a:t>
              </a:r>
              <a:endParaRPr lang="en-US" altLang="ar-JO" sz="2000" b="1" dirty="0">
                <a:latin typeface="Traditional Arabic" panose="02020603050405020304" pitchFamily="18" charset="-78"/>
                <a:ea typeface="Yu Gothic UI Semilight" panose="020B0400000000000000" pitchFamily="34" charset="-128"/>
                <a:cs typeface="Traditional Arabic" panose="02020603050405020304" pitchFamily="18" charset="-78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488141" y="430306"/>
            <a:ext cx="1011218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SA" sz="4000" b="1" dirty="0" smtClean="0"/>
              <a:t>أَكتُبُ عدَدَ الأجزاءِ المُتطابِقَةِ في كلِّ شكلٍ:</a:t>
            </a:r>
            <a:endParaRPr lang="ar-BH" sz="4000" b="1" dirty="0"/>
          </a:p>
        </p:txBody>
      </p:sp>
      <p:sp>
        <p:nvSpPr>
          <p:cNvPr id="7" name="Flowchart: Extract 6"/>
          <p:cNvSpPr/>
          <p:nvPr/>
        </p:nvSpPr>
        <p:spPr>
          <a:xfrm>
            <a:off x="7225553" y="2008092"/>
            <a:ext cx="3600000" cy="3121200"/>
          </a:xfrm>
          <a:prstGeom prst="flowChartExtra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8" name="Isosceles Triangle 7"/>
          <p:cNvSpPr/>
          <p:nvPr/>
        </p:nvSpPr>
        <p:spPr>
          <a:xfrm rot="10800000">
            <a:off x="8125553" y="3570493"/>
            <a:ext cx="1800000" cy="1558800"/>
          </a:xfrm>
          <a:prstGeom prst="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9" name="Rectangle 8"/>
          <p:cNvSpPr/>
          <p:nvPr/>
        </p:nvSpPr>
        <p:spPr>
          <a:xfrm>
            <a:off x="448235" y="2832847"/>
            <a:ext cx="1800000" cy="1800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10" name="Rectangle 9"/>
          <p:cNvSpPr/>
          <p:nvPr/>
        </p:nvSpPr>
        <p:spPr>
          <a:xfrm>
            <a:off x="2264489" y="2832847"/>
            <a:ext cx="1800000" cy="180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11" name="TextBox 10"/>
          <p:cNvSpPr txBox="1"/>
          <p:nvPr/>
        </p:nvSpPr>
        <p:spPr>
          <a:xfrm>
            <a:off x="7422776" y="5378824"/>
            <a:ext cx="39624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/>
              <a:t>          أجزاءٍ متطابقةٍ</a:t>
            </a:r>
            <a:endParaRPr lang="ar-BH" sz="4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582705" y="5214416"/>
            <a:ext cx="39624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/>
              <a:t>          جُزءٍ مُتطابقٍ</a:t>
            </a:r>
            <a:endParaRPr lang="ar-BH" sz="4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918" y="5415420"/>
            <a:ext cx="77477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4</a:t>
            </a:r>
            <a:endParaRPr lang="ar-BH" sz="40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142748" y="5281713"/>
            <a:ext cx="77477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2</a:t>
            </a:r>
            <a:endParaRPr lang="ar-BH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8952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8" grpId="0" animBg="1"/>
      <p:bldP spid="9" grpId="0" animBg="1"/>
      <p:bldP spid="10" grpId="0" animBg="1"/>
      <p:bldP spid="11" grpId="0"/>
      <p:bldP spid="12" grpId="0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 22"/>
          <p:cNvSpPr/>
          <p:nvPr/>
        </p:nvSpPr>
        <p:spPr>
          <a:xfrm>
            <a:off x="9012153" y="1113672"/>
            <a:ext cx="2713758" cy="2682383"/>
          </a:xfrm>
          <a:custGeom>
            <a:avLst/>
            <a:gdLst>
              <a:gd name="connsiteX0" fmla="*/ 329071 w 2713758"/>
              <a:gd name="connsiteY0" fmla="*/ 2113622 h 2682383"/>
              <a:gd name="connsiteX1" fmla="*/ 78059 w 2713758"/>
              <a:gd name="connsiteY1" fmla="*/ 858563 h 2682383"/>
              <a:gd name="connsiteX2" fmla="*/ 1494482 w 2713758"/>
              <a:gd name="connsiteY2" fmla="*/ 15881 h 2682383"/>
              <a:gd name="connsiteX3" fmla="*/ 2713682 w 2713758"/>
              <a:gd name="connsiteY3" fmla="*/ 1593669 h 2682383"/>
              <a:gd name="connsiteX4" fmla="*/ 1548271 w 2713758"/>
              <a:gd name="connsiteY4" fmla="*/ 2669434 h 2682383"/>
              <a:gd name="connsiteX5" fmla="*/ 329071 w 2713758"/>
              <a:gd name="connsiteY5" fmla="*/ 2113622 h 2682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13758" h="2682383">
                <a:moveTo>
                  <a:pt x="329071" y="2113622"/>
                </a:moveTo>
                <a:cubicBezTo>
                  <a:pt x="84036" y="1811810"/>
                  <a:pt x="-116176" y="1208186"/>
                  <a:pt x="78059" y="858563"/>
                </a:cubicBezTo>
                <a:cubicBezTo>
                  <a:pt x="272294" y="508940"/>
                  <a:pt x="1055212" y="-106637"/>
                  <a:pt x="1494482" y="15881"/>
                </a:cubicBezTo>
                <a:cubicBezTo>
                  <a:pt x="1933752" y="138399"/>
                  <a:pt x="2704717" y="1151410"/>
                  <a:pt x="2713682" y="1593669"/>
                </a:cubicBezTo>
                <a:cubicBezTo>
                  <a:pt x="2722647" y="2035928"/>
                  <a:pt x="1942718" y="2585763"/>
                  <a:pt x="1548271" y="2669434"/>
                </a:cubicBezTo>
                <a:cubicBezTo>
                  <a:pt x="1153824" y="2753105"/>
                  <a:pt x="574106" y="2415434"/>
                  <a:pt x="329071" y="2113622"/>
                </a:cubicBezTo>
                <a:close/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grpSp>
        <p:nvGrpSpPr>
          <p:cNvPr id="3" name="Group 2"/>
          <p:cNvGrpSpPr/>
          <p:nvPr/>
        </p:nvGrpSpPr>
        <p:grpSpPr>
          <a:xfrm>
            <a:off x="1199594" y="6465780"/>
            <a:ext cx="9936000" cy="342261"/>
            <a:chOff x="1108361" y="6522840"/>
            <a:chExt cx="9936000" cy="40011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108361" y="6522840"/>
              <a:ext cx="9936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>
              <a:spLocks noChangeArrowheads="1"/>
            </p:cNvSpPr>
            <p:nvPr/>
          </p:nvSpPr>
          <p:spPr bwMode="auto">
            <a:xfrm>
              <a:off x="5707820" y="6522840"/>
              <a:ext cx="519588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r>
                <a:rPr lang="ar-BH" altLang="ar-JO" sz="2000" b="1" dirty="0" smtClean="0">
                  <a:latin typeface="Traditional Arabic" panose="02020603050405020304" pitchFamily="18" charset="-78"/>
                  <a:ea typeface="Yu Gothic UI Semilight" panose="020B0400000000000000" pitchFamily="34" charset="-128"/>
                  <a:cs typeface="Traditional Arabic" panose="02020603050405020304" pitchFamily="18" charset="-78"/>
                </a:rPr>
                <a:t>وزارة التربية والتعليم – 2020م</a:t>
              </a:r>
              <a:endParaRPr lang="en-US" altLang="ar-JO" sz="2000" b="1" dirty="0">
                <a:latin typeface="Traditional Arabic" panose="02020603050405020304" pitchFamily="18" charset="-78"/>
                <a:ea typeface="Yu Gothic UI Semilight" panose="020B0400000000000000" pitchFamily="34" charset="-128"/>
                <a:cs typeface="Traditional Arabic" panose="02020603050405020304" pitchFamily="18" charset="-78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1488141" y="430306"/>
            <a:ext cx="1011218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SA" sz="4000" b="1" dirty="0" smtClean="0"/>
              <a:t>أُحوِّطُ الشَّكلَ الذي أجزاؤُهُ متطابقةٌ:</a:t>
            </a:r>
            <a:endParaRPr lang="ar-BH" sz="4000" b="1" dirty="0"/>
          </a:p>
        </p:txBody>
      </p:sp>
      <p:sp>
        <p:nvSpPr>
          <p:cNvPr id="2" name="Pie 1"/>
          <p:cNvSpPr/>
          <p:nvPr/>
        </p:nvSpPr>
        <p:spPr>
          <a:xfrm>
            <a:off x="9335594" y="1515873"/>
            <a:ext cx="1800000" cy="1800000"/>
          </a:xfrm>
          <a:prstGeom prst="pie">
            <a:avLst>
              <a:gd name="adj1" fmla="val 8751046"/>
              <a:gd name="adj2" fmla="val 1633689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>
              <a:solidFill>
                <a:schemeClr val="tx1"/>
              </a:solidFill>
            </a:endParaRPr>
          </a:p>
        </p:txBody>
      </p:sp>
      <p:sp>
        <p:nvSpPr>
          <p:cNvPr id="8" name="Pie 7"/>
          <p:cNvSpPr/>
          <p:nvPr/>
        </p:nvSpPr>
        <p:spPr>
          <a:xfrm rot="14164564">
            <a:off x="9389382" y="1576209"/>
            <a:ext cx="1800000" cy="1800000"/>
          </a:xfrm>
          <a:prstGeom prst="pie">
            <a:avLst>
              <a:gd name="adj1" fmla="val 9019562"/>
              <a:gd name="adj2" fmla="val 16200000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 dirty="0">
              <a:solidFill>
                <a:schemeClr val="tx1"/>
              </a:solidFill>
            </a:endParaRPr>
          </a:p>
        </p:txBody>
      </p:sp>
      <p:sp>
        <p:nvSpPr>
          <p:cNvPr id="9" name="Pie 8"/>
          <p:cNvSpPr/>
          <p:nvPr/>
        </p:nvSpPr>
        <p:spPr>
          <a:xfrm rot="7509468">
            <a:off x="9392483" y="1528110"/>
            <a:ext cx="1800000" cy="1800000"/>
          </a:xfrm>
          <a:prstGeom prst="pie">
            <a:avLst>
              <a:gd name="adj1" fmla="val 8816970"/>
              <a:gd name="adj2" fmla="val 15648305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>
              <a:solidFill>
                <a:schemeClr val="tx1"/>
              </a:solidFill>
            </a:endParaRPr>
          </a:p>
        </p:txBody>
      </p:sp>
      <p:sp>
        <p:nvSpPr>
          <p:cNvPr id="10" name="Pie 9"/>
          <p:cNvSpPr/>
          <p:nvPr/>
        </p:nvSpPr>
        <p:spPr>
          <a:xfrm rot="4544531">
            <a:off x="6281788" y="1815085"/>
            <a:ext cx="1440000" cy="1440000"/>
          </a:xfrm>
          <a:prstGeom prst="pie">
            <a:avLst>
              <a:gd name="adj1" fmla="val 11214670"/>
              <a:gd name="adj2" fmla="val 1550719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>
              <a:solidFill>
                <a:schemeClr val="tx1"/>
              </a:solidFill>
            </a:endParaRPr>
          </a:p>
        </p:txBody>
      </p:sp>
      <p:sp>
        <p:nvSpPr>
          <p:cNvPr id="11" name="Pie 10"/>
          <p:cNvSpPr/>
          <p:nvPr/>
        </p:nvSpPr>
        <p:spPr>
          <a:xfrm rot="17131877">
            <a:off x="6040869" y="1801574"/>
            <a:ext cx="1695273" cy="1697058"/>
          </a:xfrm>
          <a:prstGeom prst="pie">
            <a:avLst>
              <a:gd name="adj1" fmla="val 11214670"/>
              <a:gd name="adj2" fmla="val 162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>
              <a:solidFill>
                <a:schemeClr val="tx1"/>
              </a:solidFill>
            </a:endParaRPr>
          </a:p>
        </p:txBody>
      </p:sp>
      <p:sp>
        <p:nvSpPr>
          <p:cNvPr id="12" name="Pie 11"/>
          <p:cNvSpPr/>
          <p:nvPr/>
        </p:nvSpPr>
        <p:spPr>
          <a:xfrm rot="12253712">
            <a:off x="6153392" y="2129934"/>
            <a:ext cx="1440000" cy="1440000"/>
          </a:xfrm>
          <a:prstGeom prst="pie">
            <a:avLst>
              <a:gd name="adj1" fmla="val 11214670"/>
              <a:gd name="adj2" fmla="val 162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>
              <a:solidFill>
                <a:schemeClr val="tx1"/>
              </a:solidFill>
            </a:endParaRPr>
          </a:p>
        </p:txBody>
      </p:sp>
      <p:sp>
        <p:nvSpPr>
          <p:cNvPr id="13" name="Pie 12"/>
          <p:cNvSpPr/>
          <p:nvPr/>
        </p:nvSpPr>
        <p:spPr>
          <a:xfrm rot="6708031">
            <a:off x="6400327" y="2222780"/>
            <a:ext cx="1440000" cy="1440000"/>
          </a:xfrm>
          <a:prstGeom prst="pie">
            <a:avLst>
              <a:gd name="adj1" fmla="val 11214670"/>
              <a:gd name="adj2" fmla="val 162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>
              <a:solidFill>
                <a:schemeClr val="tx1"/>
              </a:solidFill>
            </a:endParaRPr>
          </a:p>
        </p:txBody>
      </p:sp>
      <p:sp>
        <p:nvSpPr>
          <p:cNvPr id="14" name="Pie 13"/>
          <p:cNvSpPr/>
          <p:nvPr/>
        </p:nvSpPr>
        <p:spPr>
          <a:xfrm>
            <a:off x="5869848" y="1659938"/>
            <a:ext cx="1822166" cy="1917148"/>
          </a:xfrm>
          <a:prstGeom prst="pie">
            <a:avLst>
              <a:gd name="adj1" fmla="val 12651496"/>
              <a:gd name="adj2" fmla="val 162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>
              <a:solidFill>
                <a:schemeClr val="tx1"/>
              </a:solidFill>
            </a:endParaRPr>
          </a:p>
        </p:txBody>
      </p:sp>
      <p:sp>
        <p:nvSpPr>
          <p:cNvPr id="16" name="Right Triangle 15"/>
          <p:cNvSpPr/>
          <p:nvPr/>
        </p:nvSpPr>
        <p:spPr>
          <a:xfrm>
            <a:off x="2940423" y="1538418"/>
            <a:ext cx="842683" cy="114641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17" name="Right Triangle 16"/>
          <p:cNvSpPr/>
          <p:nvPr/>
        </p:nvSpPr>
        <p:spPr>
          <a:xfrm flipV="1">
            <a:off x="2940422" y="2774838"/>
            <a:ext cx="842683" cy="114641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18" name="Right Triangle 17"/>
          <p:cNvSpPr/>
          <p:nvPr/>
        </p:nvSpPr>
        <p:spPr>
          <a:xfrm flipH="1">
            <a:off x="2028854" y="1538418"/>
            <a:ext cx="842683" cy="114641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19" name="Right Triangle 18"/>
          <p:cNvSpPr/>
          <p:nvPr/>
        </p:nvSpPr>
        <p:spPr>
          <a:xfrm rot="10800000">
            <a:off x="2009138" y="2775388"/>
            <a:ext cx="842683" cy="114641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24" name="Freeform 23"/>
          <p:cNvSpPr/>
          <p:nvPr/>
        </p:nvSpPr>
        <p:spPr>
          <a:xfrm>
            <a:off x="1611511" y="1343640"/>
            <a:ext cx="2745336" cy="2923560"/>
          </a:xfrm>
          <a:custGeom>
            <a:avLst/>
            <a:gdLst>
              <a:gd name="connsiteX0" fmla="*/ 329071 w 2713758"/>
              <a:gd name="connsiteY0" fmla="*/ 2113622 h 2682383"/>
              <a:gd name="connsiteX1" fmla="*/ 78059 w 2713758"/>
              <a:gd name="connsiteY1" fmla="*/ 858563 h 2682383"/>
              <a:gd name="connsiteX2" fmla="*/ 1494482 w 2713758"/>
              <a:gd name="connsiteY2" fmla="*/ 15881 h 2682383"/>
              <a:gd name="connsiteX3" fmla="*/ 2713682 w 2713758"/>
              <a:gd name="connsiteY3" fmla="*/ 1593669 h 2682383"/>
              <a:gd name="connsiteX4" fmla="*/ 1548271 w 2713758"/>
              <a:gd name="connsiteY4" fmla="*/ 2669434 h 2682383"/>
              <a:gd name="connsiteX5" fmla="*/ 329071 w 2713758"/>
              <a:gd name="connsiteY5" fmla="*/ 2113622 h 2682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13758" h="2682383">
                <a:moveTo>
                  <a:pt x="329071" y="2113622"/>
                </a:moveTo>
                <a:cubicBezTo>
                  <a:pt x="84036" y="1811810"/>
                  <a:pt x="-116176" y="1208186"/>
                  <a:pt x="78059" y="858563"/>
                </a:cubicBezTo>
                <a:cubicBezTo>
                  <a:pt x="272294" y="508940"/>
                  <a:pt x="1055212" y="-106637"/>
                  <a:pt x="1494482" y="15881"/>
                </a:cubicBezTo>
                <a:cubicBezTo>
                  <a:pt x="1933752" y="138399"/>
                  <a:pt x="2704717" y="1151410"/>
                  <a:pt x="2713682" y="1593669"/>
                </a:cubicBezTo>
                <a:cubicBezTo>
                  <a:pt x="2722647" y="2035928"/>
                  <a:pt x="1942718" y="2585763"/>
                  <a:pt x="1548271" y="2669434"/>
                </a:cubicBezTo>
                <a:cubicBezTo>
                  <a:pt x="1153824" y="2753105"/>
                  <a:pt x="574106" y="2415434"/>
                  <a:pt x="329071" y="2113622"/>
                </a:cubicBezTo>
                <a:close/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</p:spTree>
    <p:extLst>
      <p:ext uri="{BB962C8B-B14F-4D97-AF65-F5344CB8AC3E}">
        <p14:creationId xmlns:p14="http://schemas.microsoft.com/office/powerpoint/2010/main" val="1694999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7" grpId="0"/>
      <p:bldP spid="2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6" grpId="0" animBg="1"/>
      <p:bldP spid="17" grpId="0" animBg="1"/>
      <p:bldP spid="18" grpId="0" animBg="1"/>
      <p:bldP spid="19" grpId="0" animBg="1"/>
      <p:bldP spid="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Oval 34"/>
          <p:cNvSpPr/>
          <p:nvPr/>
        </p:nvSpPr>
        <p:spPr>
          <a:xfrm>
            <a:off x="3684109" y="2304880"/>
            <a:ext cx="1800000" cy="18000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grpSp>
        <p:nvGrpSpPr>
          <p:cNvPr id="3" name="Group 2"/>
          <p:cNvGrpSpPr/>
          <p:nvPr/>
        </p:nvGrpSpPr>
        <p:grpSpPr>
          <a:xfrm>
            <a:off x="1199594" y="6465780"/>
            <a:ext cx="9936000" cy="342261"/>
            <a:chOff x="1108361" y="6522840"/>
            <a:chExt cx="9936000" cy="40011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108361" y="6522840"/>
              <a:ext cx="9936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>
              <a:spLocks noChangeArrowheads="1"/>
            </p:cNvSpPr>
            <p:nvPr/>
          </p:nvSpPr>
          <p:spPr bwMode="auto">
            <a:xfrm>
              <a:off x="5707820" y="6522840"/>
              <a:ext cx="519588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r>
                <a:rPr lang="ar-BH" altLang="ar-JO" sz="2000" b="1" dirty="0" smtClean="0">
                  <a:latin typeface="Traditional Arabic" panose="02020603050405020304" pitchFamily="18" charset="-78"/>
                  <a:ea typeface="Yu Gothic UI Semilight" panose="020B0400000000000000" pitchFamily="34" charset="-128"/>
                  <a:cs typeface="Traditional Arabic" panose="02020603050405020304" pitchFamily="18" charset="-78"/>
                </a:rPr>
                <a:t>وزارة التربية والتعليم – 2020م</a:t>
              </a:r>
              <a:endParaRPr lang="en-US" altLang="ar-JO" sz="2000" b="1" dirty="0">
                <a:latin typeface="Traditional Arabic" panose="02020603050405020304" pitchFamily="18" charset="-78"/>
                <a:ea typeface="Yu Gothic UI Semilight" panose="020B0400000000000000" pitchFamily="34" charset="-128"/>
                <a:cs typeface="Traditional Arabic" panose="02020603050405020304" pitchFamily="18" charset="-78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631188" y="471807"/>
            <a:ext cx="11072812" cy="61555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BH" sz="3400" b="1" dirty="0"/>
              <a:t>ا</a:t>
            </a:r>
            <a:r>
              <a:rPr lang="ar-SA" sz="3400" b="1" dirty="0" smtClean="0"/>
              <a:t>رسُم</a:t>
            </a:r>
            <a:r>
              <a:rPr lang="ar-BH" sz="3400" b="1" dirty="0" smtClean="0"/>
              <a:t>ْ</a:t>
            </a:r>
            <a:r>
              <a:rPr lang="ar-SA" sz="3400" b="1" dirty="0" smtClean="0"/>
              <a:t> خطًّا أو خُطوطًا </a:t>
            </a:r>
            <a:r>
              <a:rPr lang="ar-BH" sz="3400" b="1" dirty="0" smtClean="0"/>
              <a:t>لت</a:t>
            </a:r>
            <a:r>
              <a:rPr lang="ar-SA" sz="3400" b="1" dirty="0" smtClean="0"/>
              <a:t>ُقسِّمَ الشَّكل </a:t>
            </a:r>
            <a:r>
              <a:rPr lang="ar-BH" sz="3400" b="1" dirty="0" smtClean="0"/>
              <a:t>إلى</a:t>
            </a:r>
            <a:r>
              <a:rPr lang="ar-SA" sz="3400" b="1" dirty="0" smtClean="0"/>
              <a:t> أجزاءٍ مُتطابقةٍ</a:t>
            </a:r>
            <a:r>
              <a:rPr lang="ar-BH" sz="3400" b="1" dirty="0" smtClean="0"/>
              <a:t> حسبَ الأجزاء المطلوبة</a:t>
            </a:r>
            <a:r>
              <a:rPr lang="ar-SA" sz="3400" b="1" dirty="0" smtClean="0"/>
              <a:t>:</a:t>
            </a:r>
            <a:endParaRPr lang="ar-BH" sz="3400" b="1" dirty="0"/>
          </a:p>
        </p:txBody>
      </p:sp>
      <p:sp>
        <p:nvSpPr>
          <p:cNvPr id="2" name="Up Arrow Callout 1"/>
          <p:cNvSpPr/>
          <p:nvPr/>
        </p:nvSpPr>
        <p:spPr>
          <a:xfrm rot="10800000">
            <a:off x="9319882" y="1715115"/>
            <a:ext cx="1944000" cy="2671483"/>
          </a:xfrm>
          <a:prstGeom prst="upArrowCallou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4" name="Regular Pentagon 3"/>
          <p:cNvSpPr/>
          <p:nvPr/>
        </p:nvSpPr>
        <p:spPr>
          <a:xfrm>
            <a:off x="6167594" y="1577788"/>
            <a:ext cx="1864659" cy="2671483"/>
          </a:xfrm>
          <a:prstGeom prst="pentagon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11" name="Rectangle 10"/>
          <p:cNvSpPr/>
          <p:nvPr/>
        </p:nvSpPr>
        <p:spPr>
          <a:xfrm>
            <a:off x="448235" y="2460809"/>
            <a:ext cx="2700000" cy="144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cxnSp>
        <p:nvCxnSpPr>
          <p:cNvPr id="13" name="Straight Connector 12"/>
          <p:cNvCxnSpPr/>
          <p:nvPr/>
        </p:nvCxnSpPr>
        <p:spPr>
          <a:xfrm>
            <a:off x="10299975" y="1138192"/>
            <a:ext cx="0" cy="3864114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7099923" y="1138192"/>
            <a:ext cx="0" cy="3864114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584109" y="1543615"/>
            <a:ext cx="0" cy="342000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3233073" y="3218804"/>
            <a:ext cx="2617693" cy="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270066" y="1965639"/>
            <a:ext cx="8300" cy="2607268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1347326" y="1993841"/>
            <a:ext cx="0" cy="2545976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9363364" y="5538745"/>
            <a:ext cx="246668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3200" b="1" dirty="0" smtClean="0">
                <a:solidFill>
                  <a:srgbClr val="FF0000"/>
                </a:solidFill>
              </a:rPr>
              <a:t>ج</a:t>
            </a:r>
            <a:r>
              <a:rPr lang="ar-BH" sz="3200" b="1" dirty="0" smtClean="0">
                <a:solidFill>
                  <a:srgbClr val="FF0000"/>
                </a:solidFill>
              </a:rPr>
              <a:t>ُ</a:t>
            </a:r>
            <a:r>
              <a:rPr lang="ar-SA" sz="3200" b="1" dirty="0" smtClean="0">
                <a:solidFill>
                  <a:srgbClr val="FF0000"/>
                </a:solidFill>
              </a:rPr>
              <a:t>ز</a:t>
            </a:r>
            <a:r>
              <a:rPr lang="ar-BH" sz="3200" b="1" dirty="0" smtClean="0">
                <a:solidFill>
                  <a:srgbClr val="FF0000"/>
                </a:solidFill>
              </a:rPr>
              <a:t>ْ</a:t>
            </a:r>
            <a:r>
              <a:rPr lang="ar-BH" sz="3200" b="1" dirty="0" err="1" smtClean="0">
                <a:solidFill>
                  <a:srgbClr val="FF0000"/>
                </a:solidFill>
              </a:rPr>
              <a:t>ءَا</a:t>
            </a:r>
            <a:r>
              <a:rPr lang="ar-SA" sz="3200" b="1" dirty="0" smtClean="0">
                <a:solidFill>
                  <a:srgbClr val="FF0000"/>
                </a:solidFill>
              </a:rPr>
              <a:t>ن متطابقان</a:t>
            </a:r>
            <a:endParaRPr lang="ar-BH" sz="3200" b="1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160032" y="5515702"/>
            <a:ext cx="235531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3200" b="1" dirty="0" smtClean="0">
                <a:solidFill>
                  <a:srgbClr val="FF0000"/>
                </a:solidFill>
              </a:rPr>
              <a:t>جز</a:t>
            </a:r>
            <a:r>
              <a:rPr lang="ar-BH" sz="3200" b="1" dirty="0" err="1" smtClean="0">
                <a:solidFill>
                  <a:srgbClr val="FF0000"/>
                </a:solidFill>
              </a:rPr>
              <a:t>ءا</a:t>
            </a:r>
            <a:r>
              <a:rPr lang="ar-SA" sz="3200" b="1" dirty="0" smtClean="0">
                <a:solidFill>
                  <a:srgbClr val="FF0000"/>
                </a:solidFill>
              </a:rPr>
              <a:t>ن متطابقان</a:t>
            </a:r>
            <a:endParaRPr lang="ar-BH" sz="3200" b="1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148236" y="5446474"/>
            <a:ext cx="255435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3200" b="1" dirty="0" smtClean="0">
                <a:solidFill>
                  <a:srgbClr val="FF0000"/>
                </a:solidFill>
              </a:rPr>
              <a:t>4 أجزاء متطابقة</a:t>
            </a:r>
            <a:endParaRPr lang="ar-BH" sz="3200" b="1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47716" y="5443358"/>
            <a:ext cx="251115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3200" b="1" dirty="0" smtClean="0">
                <a:solidFill>
                  <a:srgbClr val="FF0000"/>
                </a:solidFill>
              </a:rPr>
              <a:t>3 أجزاء متطابقة</a:t>
            </a:r>
            <a:endParaRPr lang="ar-BH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689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7" grpId="0"/>
      <p:bldP spid="2" grpId="0" animBg="1"/>
      <p:bldP spid="4" grpId="0" animBg="1"/>
      <p:bldP spid="11" grpId="0" animBg="1"/>
      <p:bldP spid="25" grpId="0"/>
      <p:bldP spid="26" grpId="0"/>
      <p:bldP spid="27" grpId="0"/>
      <p:bldP spid="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199594" y="6465780"/>
            <a:ext cx="9936000" cy="342261"/>
            <a:chOff x="1108361" y="6522840"/>
            <a:chExt cx="9936000" cy="40011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108361" y="6522840"/>
              <a:ext cx="9936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>
              <a:spLocks noChangeArrowheads="1"/>
            </p:cNvSpPr>
            <p:nvPr/>
          </p:nvSpPr>
          <p:spPr bwMode="auto">
            <a:xfrm>
              <a:off x="5707820" y="6522840"/>
              <a:ext cx="519588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r>
                <a:rPr lang="ar-BH" altLang="ar-JO" sz="2000" b="1" dirty="0" smtClean="0">
                  <a:latin typeface="Traditional Arabic" panose="02020603050405020304" pitchFamily="18" charset="-78"/>
                  <a:ea typeface="Yu Gothic UI Semilight" panose="020B0400000000000000" pitchFamily="34" charset="-128"/>
                  <a:cs typeface="Traditional Arabic" panose="02020603050405020304" pitchFamily="18" charset="-78"/>
                </a:rPr>
                <a:t>وزارة التربية والتعليم – 2020م</a:t>
              </a:r>
              <a:endParaRPr lang="en-US" altLang="ar-JO" sz="2000" b="1" dirty="0">
                <a:latin typeface="Traditional Arabic" panose="02020603050405020304" pitchFamily="18" charset="-78"/>
                <a:ea typeface="Yu Gothic UI Semilight" panose="020B0400000000000000" pitchFamily="34" charset="-128"/>
                <a:cs typeface="Traditional Arabic" panose="02020603050405020304" pitchFamily="18" charset="-78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1506071" y="286871"/>
            <a:ext cx="1011218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SA" sz="4000" b="1" dirty="0" smtClean="0"/>
              <a:t>أُحوِّطُ الشَّكلَ الذي أجزاؤُهُ متطابقةٌ:</a:t>
            </a:r>
            <a:endParaRPr lang="ar-BH" sz="4000" b="1" dirty="0"/>
          </a:p>
        </p:txBody>
      </p:sp>
      <p:sp>
        <p:nvSpPr>
          <p:cNvPr id="9" name="Flowchart: Data 8"/>
          <p:cNvSpPr/>
          <p:nvPr/>
        </p:nvSpPr>
        <p:spPr>
          <a:xfrm>
            <a:off x="537882" y="1362636"/>
            <a:ext cx="3126745" cy="1667435"/>
          </a:xfrm>
          <a:prstGeom prst="flowChartInputOutpu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11" name="Flowchart: Collate 10"/>
          <p:cNvSpPr/>
          <p:nvPr/>
        </p:nvSpPr>
        <p:spPr>
          <a:xfrm>
            <a:off x="1199594" y="3890682"/>
            <a:ext cx="2350430" cy="2259106"/>
          </a:xfrm>
          <a:prstGeom prst="flowChartCol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>
              <a:solidFill>
                <a:schemeClr val="tx1"/>
              </a:solidFill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9251576" y="1577789"/>
            <a:ext cx="2366683" cy="1452282"/>
            <a:chOff x="9251576" y="1577789"/>
            <a:chExt cx="2366683" cy="1452282"/>
          </a:xfrm>
        </p:grpSpPr>
        <p:sp>
          <p:nvSpPr>
            <p:cNvPr id="2" name="Rounded Rectangle 1"/>
            <p:cNvSpPr/>
            <p:nvPr/>
          </p:nvSpPr>
          <p:spPr>
            <a:xfrm>
              <a:off x="9251576" y="1577789"/>
              <a:ext cx="2366683" cy="1452282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>
              <a:off x="10040471" y="1577789"/>
              <a:ext cx="17929" cy="145228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6618970" y="1129553"/>
            <a:ext cx="1980000" cy="1980000"/>
            <a:chOff x="6618970" y="1129553"/>
            <a:chExt cx="1980000" cy="1980000"/>
          </a:xfrm>
        </p:grpSpPr>
        <p:sp>
          <p:nvSpPr>
            <p:cNvPr id="4" name="Oval 3"/>
            <p:cNvSpPr/>
            <p:nvPr/>
          </p:nvSpPr>
          <p:spPr>
            <a:xfrm>
              <a:off x="6618970" y="1129553"/>
              <a:ext cx="1980000" cy="1980000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cxnSp>
          <p:nvCxnSpPr>
            <p:cNvPr id="14" name="Straight Connector 13"/>
            <p:cNvCxnSpPr/>
            <p:nvPr/>
          </p:nvCxnSpPr>
          <p:spPr>
            <a:xfrm flipH="1">
              <a:off x="7957730" y="1223597"/>
              <a:ext cx="1" cy="18064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>
              <a:off x="7150905" y="1223597"/>
              <a:ext cx="17930" cy="174372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1"/>
          <p:cNvGrpSpPr/>
          <p:nvPr/>
        </p:nvGrpSpPr>
        <p:grpSpPr>
          <a:xfrm>
            <a:off x="4309092" y="1362636"/>
            <a:ext cx="1900518" cy="1739152"/>
            <a:chOff x="4309092" y="1362636"/>
            <a:chExt cx="1900518" cy="1739152"/>
          </a:xfrm>
        </p:grpSpPr>
        <p:sp>
          <p:nvSpPr>
            <p:cNvPr id="8" name="Isosceles Triangle 7"/>
            <p:cNvSpPr/>
            <p:nvPr/>
          </p:nvSpPr>
          <p:spPr>
            <a:xfrm>
              <a:off x="4309092" y="1362636"/>
              <a:ext cx="1900518" cy="1739152"/>
            </a:xfrm>
            <a:prstGeom prst="triangle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cxnSp>
          <p:nvCxnSpPr>
            <p:cNvPr id="19" name="Straight Connector 18"/>
            <p:cNvCxnSpPr>
              <a:endCxn id="8" idx="3"/>
            </p:cNvCxnSpPr>
            <p:nvPr/>
          </p:nvCxnSpPr>
          <p:spPr>
            <a:xfrm flipH="1">
              <a:off x="5259351" y="1393412"/>
              <a:ext cx="17930" cy="17083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2" name="Straight Connector 21"/>
          <p:cNvCxnSpPr>
            <a:endCxn id="9" idx="5"/>
          </p:cNvCxnSpPr>
          <p:nvPr/>
        </p:nvCxnSpPr>
        <p:spPr>
          <a:xfrm>
            <a:off x="874083" y="2172828"/>
            <a:ext cx="2477870" cy="235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" name="Group 32"/>
          <p:cNvGrpSpPr/>
          <p:nvPr/>
        </p:nvGrpSpPr>
        <p:grpSpPr>
          <a:xfrm>
            <a:off x="5799053" y="4356847"/>
            <a:ext cx="5336541" cy="1553923"/>
            <a:chOff x="5799053" y="4356847"/>
            <a:chExt cx="5336541" cy="1553923"/>
          </a:xfrm>
        </p:grpSpPr>
        <p:sp>
          <p:nvSpPr>
            <p:cNvPr id="10" name="Flowchart: Manual Input 9"/>
            <p:cNvSpPr/>
            <p:nvPr/>
          </p:nvSpPr>
          <p:spPr>
            <a:xfrm>
              <a:off x="5799053" y="4356847"/>
              <a:ext cx="5336541" cy="1524000"/>
            </a:xfrm>
            <a:prstGeom prst="flowChartManualInp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cxnSp>
          <p:nvCxnSpPr>
            <p:cNvPr id="28" name="Straight Connector 27"/>
            <p:cNvCxnSpPr>
              <a:stCxn id="10" idx="0"/>
            </p:cNvCxnSpPr>
            <p:nvPr/>
          </p:nvCxnSpPr>
          <p:spPr>
            <a:xfrm flipH="1">
              <a:off x="8449395" y="4509247"/>
              <a:ext cx="17929" cy="140152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Freeform 35"/>
          <p:cNvSpPr/>
          <p:nvPr/>
        </p:nvSpPr>
        <p:spPr>
          <a:xfrm>
            <a:off x="3899732" y="1223597"/>
            <a:ext cx="2719238" cy="2135970"/>
          </a:xfrm>
          <a:custGeom>
            <a:avLst/>
            <a:gdLst>
              <a:gd name="connsiteX0" fmla="*/ 3029638 w 3438851"/>
              <a:gd name="connsiteY0" fmla="*/ 275608 h 2477263"/>
              <a:gd name="connsiteX1" fmla="*/ 537450 w 3438851"/>
              <a:gd name="connsiteY1" fmla="*/ 221820 h 2477263"/>
              <a:gd name="connsiteX2" fmla="*/ 214721 w 3438851"/>
              <a:gd name="connsiteY2" fmla="*/ 2194055 h 2477263"/>
              <a:gd name="connsiteX3" fmla="*/ 3155144 w 3438851"/>
              <a:gd name="connsiteY3" fmla="*/ 2265773 h 2477263"/>
              <a:gd name="connsiteX4" fmla="*/ 3029638 w 3438851"/>
              <a:gd name="connsiteY4" fmla="*/ 275608 h 2477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38851" h="2477263">
                <a:moveTo>
                  <a:pt x="3029638" y="275608"/>
                </a:moveTo>
                <a:cubicBezTo>
                  <a:pt x="2593356" y="-65051"/>
                  <a:pt x="1006603" y="-97921"/>
                  <a:pt x="537450" y="221820"/>
                </a:cubicBezTo>
                <a:cubicBezTo>
                  <a:pt x="68297" y="541561"/>
                  <a:pt x="-221561" y="1853396"/>
                  <a:pt x="214721" y="2194055"/>
                </a:cubicBezTo>
                <a:cubicBezTo>
                  <a:pt x="651003" y="2534714"/>
                  <a:pt x="2688979" y="2579538"/>
                  <a:pt x="3155144" y="2265773"/>
                </a:cubicBezTo>
                <a:cubicBezTo>
                  <a:pt x="3621309" y="1952008"/>
                  <a:pt x="3465920" y="616267"/>
                  <a:pt x="3029638" y="275608"/>
                </a:cubicBez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37" name="Freeform 36"/>
          <p:cNvSpPr/>
          <p:nvPr/>
        </p:nvSpPr>
        <p:spPr>
          <a:xfrm>
            <a:off x="208004" y="717176"/>
            <a:ext cx="3691728" cy="2617695"/>
          </a:xfrm>
          <a:custGeom>
            <a:avLst/>
            <a:gdLst>
              <a:gd name="connsiteX0" fmla="*/ 3029638 w 3438851"/>
              <a:gd name="connsiteY0" fmla="*/ 275608 h 2477263"/>
              <a:gd name="connsiteX1" fmla="*/ 537450 w 3438851"/>
              <a:gd name="connsiteY1" fmla="*/ 221820 h 2477263"/>
              <a:gd name="connsiteX2" fmla="*/ 214721 w 3438851"/>
              <a:gd name="connsiteY2" fmla="*/ 2194055 h 2477263"/>
              <a:gd name="connsiteX3" fmla="*/ 3155144 w 3438851"/>
              <a:gd name="connsiteY3" fmla="*/ 2265773 h 2477263"/>
              <a:gd name="connsiteX4" fmla="*/ 3029638 w 3438851"/>
              <a:gd name="connsiteY4" fmla="*/ 275608 h 2477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38851" h="2477263">
                <a:moveTo>
                  <a:pt x="3029638" y="275608"/>
                </a:moveTo>
                <a:cubicBezTo>
                  <a:pt x="2593356" y="-65051"/>
                  <a:pt x="1006603" y="-97921"/>
                  <a:pt x="537450" y="221820"/>
                </a:cubicBezTo>
                <a:cubicBezTo>
                  <a:pt x="68297" y="541561"/>
                  <a:pt x="-221561" y="1853396"/>
                  <a:pt x="214721" y="2194055"/>
                </a:cubicBezTo>
                <a:cubicBezTo>
                  <a:pt x="651003" y="2534714"/>
                  <a:pt x="2688979" y="2579538"/>
                  <a:pt x="3155144" y="2265773"/>
                </a:cubicBezTo>
                <a:cubicBezTo>
                  <a:pt x="3621309" y="1952008"/>
                  <a:pt x="3465920" y="616267"/>
                  <a:pt x="3029638" y="275608"/>
                </a:cubicBez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41" name="Freeform 40"/>
          <p:cNvSpPr/>
          <p:nvPr/>
        </p:nvSpPr>
        <p:spPr>
          <a:xfrm>
            <a:off x="537882" y="3585081"/>
            <a:ext cx="3926542" cy="2856003"/>
          </a:xfrm>
          <a:custGeom>
            <a:avLst/>
            <a:gdLst>
              <a:gd name="connsiteX0" fmla="*/ 3029638 w 3438851"/>
              <a:gd name="connsiteY0" fmla="*/ 275608 h 2477263"/>
              <a:gd name="connsiteX1" fmla="*/ 537450 w 3438851"/>
              <a:gd name="connsiteY1" fmla="*/ 221820 h 2477263"/>
              <a:gd name="connsiteX2" fmla="*/ 214721 w 3438851"/>
              <a:gd name="connsiteY2" fmla="*/ 2194055 h 2477263"/>
              <a:gd name="connsiteX3" fmla="*/ 3155144 w 3438851"/>
              <a:gd name="connsiteY3" fmla="*/ 2265773 h 2477263"/>
              <a:gd name="connsiteX4" fmla="*/ 3029638 w 3438851"/>
              <a:gd name="connsiteY4" fmla="*/ 275608 h 2477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38851" h="2477263">
                <a:moveTo>
                  <a:pt x="3029638" y="275608"/>
                </a:moveTo>
                <a:cubicBezTo>
                  <a:pt x="2593356" y="-65051"/>
                  <a:pt x="1006603" y="-97921"/>
                  <a:pt x="537450" y="221820"/>
                </a:cubicBezTo>
                <a:cubicBezTo>
                  <a:pt x="68297" y="541561"/>
                  <a:pt x="-221561" y="1853396"/>
                  <a:pt x="214721" y="2194055"/>
                </a:cubicBezTo>
                <a:cubicBezTo>
                  <a:pt x="651003" y="2534714"/>
                  <a:pt x="2688979" y="2579538"/>
                  <a:pt x="3155144" y="2265773"/>
                </a:cubicBezTo>
                <a:cubicBezTo>
                  <a:pt x="3621309" y="1952008"/>
                  <a:pt x="3465920" y="616267"/>
                  <a:pt x="3029638" y="275608"/>
                </a:cubicBez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</p:spTree>
    <p:extLst>
      <p:ext uri="{BB962C8B-B14F-4D97-AF65-F5344CB8AC3E}">
        <p14:creationId xmlns:p14="http://schemas.microsoft.com/office/powerpoint/2010/main" val="941747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animBg="1"/>
      <p:bldP spid="11" grpId="0" animBg="1"/>
      <p:bldP spid="36" grpId="0" animBg="1"/>
      <p:bldP spid="37" grpId="0" animBg="1"/>
      <p:bldP spid="41" grpId="0" animBg="1"/>
    </p:bldLst>
  </p:timing>
</p:sld>
</file>

<file path=ppt/theme/theme1.xml><?xml version="1.0" encoding="utf-8"?>
<a:theme xmlns:a="http://schemas.openxmlformats.org/drawingml/2006/main" name="moe-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e-e" id="{2EC78113-1E5F-44A1-AD06-31C7EF319AD1}" vid="{94148B9A-81FE-46DD-A09B-7C17D193A59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moe-e</Template>
  <TotalTime>486</TotalTime>
  <Words>151</Words>
  <Application>Microsoft Office PowerPoint</Application>
  <PresentationFormat>Widescreen</PresentationFormat>
  <Paragraphs>26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Yu Gothic UI Semilight</vt:lpstr>
      <vt:lpstr>Arial</vt:lpstr>
      <vt:lpstr>Calibri</vt:lpstr>
      <vt:lpstr>Calibri Light</vt:lpstr>
      <vt:lpstr>Times New Roman</vt:lpstr>
      <vt:lpstr>Traditional Arabic</vt:lpstr>
      <vt:lpstr>moe-e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27</cp:revision>
  <dcterms:created xsi:type="dcterms:W3CDTF">2020-03-04T10:09:02Z</dcterms:created>
  <dcterms:modified xsi:type="dcterms:W3CDTF">2020-03-27T08:46:42Z</dcterms:modified>
</cp:coreProperties>
</file>