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033" y="3075915"/>
            <a:ext cx="10607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رياضيات </a:t>
            </a:r>
            <a:r>
              <a:rPr lang="ar-SA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الصف الأول </a:t>
            </a:r>
            <a:r>
              <a:rPr lang="ar-SA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الابتدائي – الجزء الثاني</a:t>
            </a:r>
          </a:p>
          <a:p>
            <a:pPr algn="ctr"/>
            <a:r>
              <a:rPr lang="ar-BH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(16</a:t>
            </a:r>
            <a:r>
              <a:rPr lang="ar-SA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ar-BH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1):</a:t>
            </a:r>
            <a:r>
              <a:rPr lang="ar-SA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الأجزاء المتطابقة</a:t>
            </a:r>
            <a:endParaRPr lang="ar-BH" sz="4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1833" y="2050534"/>
            <a:ext cx="110240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000" b="1" dirty="0" smtClean="0">
                <a:solidFill>
                  <a:srgbClr val="FF0000"/>
                </a:solidFill>
              </a:rPr>
              <a:t>سَنتعلَّمُ </a:t>
            </a:r>
            <a:r>
              <a:rPr lang="ar-SA" sz="4000" b="1" dirty="0">
                <a:solidFill>
                  <a:srgbClr val="FF0000"/>
                </a:solidFill>
              </a:rPr>
              <a:t>في هذا الدرس:</a:t>
            </a:r>
            <a:r>
              <a:rPr lang="ar-SA" sz="4000" b="1" dirty="0"/>
              <a:t> </a:t>
            </a:r>
            <a:endParaRPr lang="ar-SA" sz="4000" b="1" dirty="0" smtClean="0"/>
          </a:p>
          <a:p>
            <a:pPr algn="r"/>
            <a:r>
              <a:rPr lang="ar-BH" sz="4000" b="1" dirty="0" smtClean="0">
                <a:solidFill>
                  <a:schemeClr val="accent5"/>
                </a:solidFill>
              </a:rPr>
              <a:t>-</a:t>
            </a:r>
            <a:r>
              <a:rPr lang="ar-SA" sz="4000" b="1" dirty="0" smtClean="0">
                <a:solidFill>
                  <a:schemeClr val="accent5"/>
                </a:solidFill>
              </a:rPr>
              <a:t>الأجزاء المتطابقة.</a:t>
            </a:r>
          </a:p>
          <a:p>
            <a:pPr algn="r"/>
            <a:r>
              <a:rPr lang="ar-BH" sz="4000" b="1" dirty="0" smtClean="0">
                <a:solidFill>
                  <a:schemeClr val="accent5"/>
                </a:solidFill>
              </a:rPr>
              <a:t>-</a:t>
            </a:r>
            <a:r>
              <a:rPr lang="ar-SA" sz="4000" b="1" dirty="0" smtClean="0">
                <a:solidFill>
                  <a:schemeClr val="accent5"/>
                </a:solidFill>
              </a:rPr>
              <a:t>تمييز الأشكال المُقسَّمة إلى أجزاءٍ متطابقةٍ من بين عدَّةِ أشكالٍ. </a:t>
            </a: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73400" y="711200"/>
            <a:ext cx="63881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الأجزاءُ المتطابقةُ تكوِّنُ الشَّكلَ الكاملَ</a:t>
            </a:r>
            <a:endParaRPr lang="ar-BH" sz="4000" b="1" dirty="0"/>
          </a:p>
        </p:txBody>
      </p:sp>
      <p:sp>
        <p:nvSpPr>
          <p:cNvPr id="3" name="Pie 2"/>
          <p:cNvSpPr/>
          <p:nvPr/>
        </p:nvSpPr>
        <p:spPr>
          <a:xfrm>
            <a:off x="5168442" y="1833436"/>
            <a:ext cx="1440000" cy="14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/>
        </p:nvSpPr>
        <p:spPr>
          <a:xfrm rot="10800000">
            <a:off x="5171793" y="1815507"/>
            <a:ext cx="1440000" cy="14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 rot="16200000">
            <a:off x="5168442" y="1815507"/>
            <a:ext cx="1440000" cy="14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 rot="5400000">
            <a:off x="5179082" y="1833437"/>
            <a:ext cx="1440000" cy="14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4048" y="3764144"/>
            <a:ext cx="1013154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لِهذا الشَّكلِ 4 أجزاءٍ مُتطابقةٍ، لها الشَّكلُ والمقاسُ نفسُهُ.</a:t>
            </a:r>
            <a:endParaRPr lang="ar-BH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04048" y="4519544"/>
            <a:ext cx="1013154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كيف أَعرفُ أَنَّ الأجزاءَ في شَكلٍ مُتطابقةٌ؟ </a:t>
            </a:r>
            <a:endParaRPr lang="ar-BH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36271" y="5375878"/>
            <a:ext cx="74807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</a:rPr>
              <a:t>إذا كان لها نفسُ الشَّكلِ والحجم.</a:t>
            </a:r>
            <a:endParaRPr lang="ar-BH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 animBg="1"/>
      <p:bldP spid="10" grpId="0" animBg="1"/>
      <p:bldP spid="11" grpId="0" animBg="1"/>
      <p:bldP spid="12" grpId="0"/>
      <p:bldP spid="1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89553" y="6195248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88141" y="430306"/>
            <a:ext cx="101121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/>
              <a:t>أَكتُبُ عدَدَ الأجزاءِ المُتطابِقَةِ في كلِّ شكلٍ:</a:t>
            </a:r>
            <a:endParaRPr lang="ar-BH" sz="4000" b="1" dirty="0"/>
          </a:p>
        </p:txBody>
      </p:sp>
      <p:sp>
        <p:nvSpPr>
          <p:cNvPr id="7" name="Flowchart: Extract 6"/>
          <p:cNvSpPr/>
          <p:nvPr/>
        </p:nvSpPr>
        <p:spPr>
          <a:xfrm>
            <a:off x="7225553" y="2008092"/>
            <a:ext cx="3600000" cy="3121200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8" name="Isosceles Triangle 7"/>
          <p:cNvSpPr/>
          <p:nvPr/>
        </p:nvSpPr>
        <p:spPr>
          <a:xfrm rot="10800000">
            <a:off x="8125553" y="3570493"/>
            <a:ext cx="1800000" cy="1558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9" name="Rectangle 8"/>
          <p:cNvSpPr/>
          <p:nvPr/>
        </p:nvSpPr>
        <p:spPr>
          <a:xfrm>
            <a:off x="448235" y="2832847"/>
            <a:ext cx="1800000" cy="180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0" name="Rectangle 9"/>
          <p:cNvSpPr/>
          <p:nvPr/>
        </p:nvSpPr>
        <p:spPr>
          <a:xfrm>
            <a:off x="2264489" y="2832847"/>
            <a:ext cx="1800000" cy="18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1" name="TextBox 10"/>
          <p:cNvSpPr txBox="1"/>
          <p:nvPr/>
        </p:nvSpPr>
        <p:spPr>
          <a:xfrm>
            <a:off x="7422776" y="5378824"/>
            <a:ext cx="3962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          أجزاءٍ متطابقةٍ</a:t>
            </a:r>
            <a:endParaRPr lang="ar-BH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2705" y="5214416"/>
            <a:ext cx="3962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 smtClean="0"/>
              <a:t>          جُزءٍ مُتطابقٍ</a:t>
            </a:r>
            <a:endParaRPr lang="ar-BH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918" y="5415420"/>
            <a:ext cx="7747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BH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2748" y="5281713"/>
            <a:ext cx="7747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2</a:t>
            </a:r>
            <a:endParaRPr lang="ar-BH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/>
          <p:cNvSpPr/>
          <p:nvPr/>
        </p:nvSpPr>
        <p:spPr>
          <a:xfrm>
            <a:off x="9012153" y="1113672"/>
            <a:ext cx="2713758" cy="2682383"/>
          </a:xfrm>
          <a:custGeom>
            <a:avLst/>
            <a:gdLst>
              <a:gd name="connsiteX0" fmla="*/ 329071 w 2713758"/>
              <a:gd name="connsiteY0" fmla="*/ 2113622 h 2682383"/>
              <a:gd name="connsiteX1" fmla="*/ 78059 w 2713758"/>
              <a:gd name="connsiteY1" fmla="*/ 858563 h 2682383"/>
              <a:gd name="connsiteX2" fmla="*/ 1494482 w 2713758"/>
              <a:gd name="connsiteY2" fmla="*/ 15881 h 2682383"/>
              <a:gd name="connsiteX3" fmla="*/ 2713682 w 2713758"/>
              <a:gd name="connsiteY3" fmla="*/ 1593669 h 2682383"/>
              <a:gd name="connsiteX4" fmla="*/ 1548271 w 2713758"/>
              <a:gd name="connsiteY4" fmla="*/ 2669434 h 2682383"/>
              <a:gd name="connsiteX5" fmla="*/ 329071 w 2713758"/>
              <a:gd name="connsiteY5" fmla="*/ 2113622 h 268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758" h="2682383">
                <a:moveTo>
                  <a:pt x="329071" y="2113622"/>
                </a:moveTo>
                <a:cubicBezTo>
                  <a:pt x="84036" y="1811810"/>
                  <a:pt x="-116176" y="1208186"/>
                  <a:pt x="78059" y="858563"/>
                </a:cubicBezTo>
                <a:cubicBezTo>
                  <a:pt x="272294" y="508940"/>
                  <a:pt x="1055212" y="-106637"/>
                  <a:pt x="1494482" y="15881"/>
                </a:cubicBezTo>
                <a:cubicBezTo>
                  <a:pt x="1933752" y="138399"/>
                  <a:pt x="2704717" y="1151410"/>
                  <a:pt x="2713682" y="1593669"/>
                </a:cubicBezTo>
                <a:cubicBezTo>
                  <a:pt x="2722647" y="2035928"/>
                  <a:pt x="1942718" y="2585763"/>
                  <a:pt x="1548271" y="2669434"/>
                </a:cubicBezTo>
                <a:cubicBezTo>
                  <a:pt x="1153824" y="2753105"/>
                  <a:pt x="574106" y="2415434"/>
                  <a:pt x="329071" y="2113622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488141" y="430306"/>
            <a:ext cx="101121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/>
              <a:t>أُحوِّطُ الشَّكلَ الذي أجزاؤُهُ متطابقةٌ:</a:t>
            </a:r>
            <a:endParaRPr lang="ar-BH" sz="4000" b="1" dirty="0"/>
          </a:p>
        </p:txBody>
      </p:sp>
      <p:sp>
        <p:nvSpPr>
          <p:cNvPr id="2" name="Pie 1"/>
          <p:cNvSpPr/>
          <p:nvPr/>
        </p:nvSpPr>
        <p:spPr>
          <a:xfrm>
            <a:off x="9335594" y="1515873"/>
            <a:ext cx="1800000" cy="1800000"/>
          </a:xfrm>
          <a:prstGeom prst="pie">
            <a:avLst>
              <a:gd name="adj1" fmla="val 8751046"/>
              <a:gd name="adj2" fmla="val 1633689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4164564">
            <a:off x="9389382" y="1576209"/>
            <a:ext cx="1800000" cy="1800000"/>
          </a:xfrm>
          <a:prstGeom prst="pie">
            <a:avLst>
              <a:gd name="adj1" fmla="val 9019562"/>
              <a:gd name="adj2" fmla="val 1620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/>
        </p:nvSpPr>
        <p:spPr>
          <a:xfrm rot="7509468">
            <a:off x="9392483" y="1528110"/>
            <a:ext cx="1800000" cy="1800000"/>
          </a:xfrm>
          <a:prstGeom prst="pie">
            <a:avLst>
              <a:gd name="adj1" fmla="val 8816970"/>
              <a:gd name="adj2" fmla="val 1564830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0" name="Pie 9"/>
          <p:cNvSpPr/>
          <p:nvPr/>
        </p:nvSpPr>
        <p:spPr>
          <a:xfrm rot="4544531">
            <a:off x="6281788" y="1815085"/>
            <a:ext cx="1440000" cy="1440000"/>
          </a:xfrm>
          <a:prstGeom prst="pie">
            <a:avLst>
              <a:gd name="adj1" fmla="val 11214670"/>
              <a:gd name="adj2" fmla="val 15507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1" name="Pie 10"/>
          <p:cNvSpPr/>
          <p:nvPr/>
        </p:nvSpPr>
        <p:spPr>
          <a:xfrm rot="17131877">
            <a:off x="6040869" y="1801574"/>
            <a:ext cx="1695273" cy="1697058"/>
          </a:xfrm>
          <a:prstGeom prst="pie">
            <a:avLst>
              <a:gd name="adj1" fmla="val 1121467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 rot="12253712">
            <a:off x="6153392" y="2129934"/>
            <a:ext cx="1440000" cy="1440000"/>
          </a:xfrm>
          <a:prstGeom prst="pie">
            <a:avLst>
              <a:gd name="adj1" fmla="val 1121467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3" name="Pie 12"/>
          <p:cNvSpPr/>
          <p:nvPr/>
        </p:nvSpPr>
        <p:spPr>
          <a:xfrm rot="6708031">
            <a:off x="6400327" y="2222780"/>
            <a:ext cx="1440000" cy="1440000"/>
          </a:xfrm>
          <a:prstGeom prst="pie">
            <a:avLst>
              <a:gd name="adj1" fmla="val 1121467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4" name="Pie 13"/>
          <p:cNvSpPr/>
          <p:nvPr/>
        </p:nvSpPr>
        <p:spPr>
          <a:xfrm>
            <a:off x="5869848" y="1659938"/>
            <a:ext cx="1822166" cy="1917148"/>
          </a:xfrm>
          <a:prstGeom prst="pie">
            <a:avLst>
              <a:gd name="adj1" fmla="val 1265149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sp>
        <p:nvSpPr>
          <p:cNvPr id="16" name="Right Triangle 15"/>
          <p:cNvSpPr/>
          <p:nvPr/>
        </p:nvSpPr>
        <p:spPr>
          <a:xfrm>
            <a:off x="2940423" y="1538418"/>
            <a:ext cx="842683" cy="114641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7" name="Right Triangle 16"/>
          <p:cNvSpPr/>
          <p:nvPr/>
        </p:nvSpPr>
        <p:spPr>
          <a:xfrm flipV="1">
            <a:off x="2940422" y="2774838"/>
            <a:ext cx="842683" cy="114641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8" name="Right Triangle 17"/>
          <p:cNvSpPr/>
          <p:nvPr/>
        </p:nvSpPr>
        <p:spPr>
          <a:xfrm flipH="1">
            <a:off x="2028854" y="1538418"/>
            <a:ext cx="842683" cy="114641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9" name="Right Triangle 18"/>
          <p:cNvSpPr/>
          <p:nvPr/>
        </p:nvSpPr>
        <p:spPr>
          <a:xfrm rot="10800000">
            <a:off x="2009138" y="2775388"/>
            <a:ext cx="842683" cy="114641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4" name="Freeform 23"/>
          <p:cNvSpPr/>
          <p:nvPr/>
        </p:nvSpPr>
        <p:spPr>
          <a:xfrm>
            <a:off x="1611511" y="1343640"/>
            <a:ext cx="2745336" cy="2923560"/>
          </a:xfrm>
          <a:custGeom>
            <a:avLst/>
            <a:gdLst>
              <a:gd name="connsiteX0" fmla="*/ 329071 w 2713758"/>
              <a:gd name="connsiteY0" fmla="*/ 2113622 h 2682383"/>
              <a:gd name="connsiteX1" fmla="*/ 78059 w 2713758"/>
              <a:gd name="connsiteY1" fmla="*/ 858563 h 2682383"/>
              <a:gd name="connsiteX2" fmla="*/ 1494482 w 2713758"/>
              <a:gd name="connsiteY2" fmla="*/ 15881 h 2682383"/>
              <a:gd name="connsiteX3" fmla="*/ 2713682 w 2713758"/>
              <a:gd name="connsiteY3" fmla="*/ 1593669 h 2682383"/>
              <a:gd name="connsiteX4" fmla="*/ 1548271 w 2713758"/>
              <a:gd name="connsiteY4" fmla="*/ 2669434 h 2682383"/>
              <a:gd name="connsiteX5" fmla="*/ 329071 w 2713758"/>
              <a:gd name="connsiteY5" fmla="*/ 2113622 h 2682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3758" h="2682383">
                <a:moveTo>
                  <a:pt x="329071" y="2113622"/>
                </a:moveTo>
                <a:cubicBezTo>
                  <a:pt x="84036" y="1811810"/>
                  <a:pt x="-116176" y="1208186"/>
                  <a:pt x="78059" y="858563"/>
                </a:cubicBezTo>
                <a:cubicBezTo>
                  <a:pt x="272294" y="508940"/>
                  <a:pt x="1055212" y="-106637"/>
                  <a:pt x="1494482" y="15881"/>
                </a:cubicBezTo>
                <a:cubicBezTo>
                  <a:pt x="1933752" y="138399"/>
                  <a:pt x="2704717" y="1151410"/>
                  <a:pt x="2713682" y="1593669"/>
                </a:cubicBezTo>
                <a:cubicBezTo>
                  <a:pt x="2722647" y="2035928"/>
                  <a:pt x="1942718" y="2585763"/>
                  <a:pt x="1548271" y="2669434"/>
                </a:cubicBezTo>
                <a:cubicBezTo>
                  <a:pt x="1153824" y="2753105"/>
                  <a:pt x="574106" y="2415434"/>
                  <a:pt x="329071" y="2113622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" grpId="0"/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3684109" y="2304880"/>
            <a:ext cx="1800000" cy="180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1188" y="471807"/>
            <a:ext cx="1107281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BH" sz="3400" b="1" dirty="0"/>
              <a:t>ا</a:t>
            </a:r>
            <a:r>
              <a:rPr lang="ar-SA" sz="3400" b="1" dirty="0" smtClean="0"/>
              <a:t>رسُم</a:t>
            </a:r>
            <a:r>
              <a:rPr lang="ar-BH" sz="3400" b="1" dirty="0" smtClean="0"/>
              <a:t>ْ</a:t>
            </a:r>
            <a:r>
              <a:rPr lang="ar-SA" sz="3400" b="1" dirty="0" smtClean="0"/>
              <a:t> خطًّا أو خُطوطًا </a:t>
            </a:r>
            <a:r>
              <a:rPr lang="ar-BH" sz="3400" b="1" dirty="0" smtClean="0"/>
              <a:t>لت</a:t>
            </a:r>
            <a:r>
              <a:rPr lang="ar-SA" sz="3400" b="1" dirty="0" smtClean="0"/>
              <a:t>ُقسِّمَ الشَّكل </a:t>
            </a:r>
            <a:r>
              <a:rPr lang="ar-BH" sz="3400" b="1" dirty="0" smtClean="0"/>
              <a:t>إلى</a:t>
            </a:r>
            <a:r>
              <a:rPr lang="ar-SA" sz="3400" b="1" dirty="0" smtClean="0"/>
              <a:t> أجزاءٍ مُتطابقةٍ</a:t>
            </a:r>
            <a:r>
              <a:rPr lang="ar-BH" sz="3400" b="1" dirty="0" smtClean="0"/>
              <a:t> حسبَ الأجزاء المطلوبة</a:t>
            </a:r>
            <a:r>
              <a:rPr lang="ar-SA" sz="3400" b="1" dirty="0" smtClean="0"/>
              <a:t>:</a:t>
            </a:r>
            <a:endParaRPr lang="ar-BH" sz="3400" b="1" dirty="0"/>
          </a:p>
        </p:txBody>
      </p:sp>
      <p:sp>
        <p:nvSpPr>
          <p:cNvPr id="2" name="Up Arrow Callout 1"/>
          <p:cNvSpPr/>
          <p:nvPr/>
        </p:nvSpPr>
        <p:spPr>
          <a:xfrm rot="10800000">
            <a:off x="9319882" y="1715115"/>
            <a:ext cx="1944000" cy="2671483"/>
          </a:xfrm>
          <a:prstGeom prst="up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4" name="Regular Pentagon 3"/>
          <p:cNvSpPr/>
          <p:nvPr/>
        </p:nvSpPr>
        <p:spPr>
          <a:xfrm>
            <a:off x="6167594" y="1577788"/>
            <a:ext cx="1864659" cy="2671483"/>
          </a:xfrm>
          <a:prstGeom prst="pentagon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1" name="Rectangle 10"/>
          <p:cNvSpPr/>
          <p:nvPr/>
        </p:nvSpPr>
        <p:spPr>
          <a:xfrm>
            <a:off x="448235" y="2460809"/>
            <a:ext cx="2700000" cy="14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cxnSp>
        <p:nvCxnSpPr>
          <p:cNvPr id="13" name="Straight Connector 12"/>
          <p:cNvCxnSpPr/>
          <p:nvPr/>
        </p:nvCxnSpPr>
        <p:spPr>
          <a:xfrm>
            <a:off x="10299975" y="1138192"/>
            <a:ext cx="0" cy="386411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99923" y="1138192"/>
            <a:ext cx="0" cy="386411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84109" y="1543615"/>
            <a:ext cx="0" cy="34200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233073" y="3218804"/>
            <a:ext cx="2617693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70066" y="1965639"/>
            <a:ext cx="8300" cy="260726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347326" y="1993841"/>
            <a:ext cx="0" cy="254597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363364" y="5538745"/>
            <a:ext cx="24666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</a:rPr>
              <a:t>ج</a:t>
            </a:r>
            <a:r>
              <a:rPr lang="ar-BH" sz="3200" b="1" dirty="0" smtClean="0">
                <a:solidFill>
                  <a:srgbClr val="FF0000"/>
                </a:solidFill>
              </a:rPr>
              <a:t>ُ</a:t>
            </a:r>
            <a:r>
              <a:rPr lang="ar-SA" sz="3200" b="1" dirty="0" smtClean="0">
                <a:solidFill>
                  <a:srgbClr val="FF0000"/>
                </a:solidFill>
              </a:rPr>
              <a:t>ز</a:t>
            </a:r>
            <a:r>
              <a:rPr lang="ar-BH" sz="3200" b="1" dirty="0" smtClean="0">
                <a:solidFill>
                  <a:srgbClr val="FF0000"/>
                </a:solidFill>
              </a:rPr>
              <a:t>ْ</a:t>
            </a:r>
            <a:r>
              <a:rPr lang="ar-BH" sz="3200" b="1" dirty="0" err="1" smtClean="0">
                <a:solidFill>
                  <a:srgbClr val="FF0000"/>
                </a:solidFill>
              </a:rPr>
              <a:t>ءَا</a:t>
            </a:r>
            <a:r>
              <a:rPr lang="ar-SA" sz="3200" b="1" dirty="0" smtClean="0">
                <a:solidFill>
                  <a:srgbClr val="FF0000"/>
                </a:solidFill>
              </a:rPr>
              <a:t>ن متطابقان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60032" y="5515702"/>
            <a:ext cx="23553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</a:rPr>
              <a:t>جز</a:t>
            </a:r>
            <a:r>
              <a:rPr lang="ar-BH" sz="3200" b="1" dirty="0" err="1" smtClean="0">
                <a:solidFill>
                  <a:srgbClr val="FF0000"/>
                </a:solidFill>
              </a:rPr>
              <a:t>ءا</a:t>
            </a:r>
            <a:r>
              <a:rPr lang="ar-SA" sz="3200" b="1" dirty="0" smtClean="0">
                <a:solidFill>
                  <a:srgbClr val="FF0000"/>
                </a:solidFill>
              </a:rPr>
              <a:t>ن متطابقان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8236" y="5446474"/>
            <a:ext cx="255435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</a:rPr>
              <a:t>4 أجزاء متطابقة</a:t>
            </a:r>
            <a:endParaRPr lang="ar-BH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7716" y="5443358"/>
            <a:ext cx="251115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200" b="1" dirty="0" smtClean="0">
                <a:solidFill>
                  <a:srgbClr val="FF0000"/>
                </a:solidFill>
              </a:rPr>
              <a:t>3 أجزاء متطابقة</a:t>
            </a:r>
            <a:endParaRPr lang="ar-BH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8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" grpId="0"/>
      <p:bldP spid="2" grpId="0" animBg="1"/>
      <p:bldP spid="4" grpId="0" animBg="1"/>
      <p:bldP spid="11" grpId="0" animBg="1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06071" y="286871"/>
            <a:ext cx="1011218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/>
              <a:t>أُحوِّطُ الشَّكلَ الذي أجزاؤُهُ متطابقةٌ:</a:t>
            </a:r>
            <a:endParaRPr lang="ar-BH" sz="4000" b="1" dirty="0"/>
          </a:p>
        </p:txBody>
      </p:sp>
      <p:sp>
        <p:nvSpPr>
          <p:cNvPr id="9" name="Flowchart: Data 8"/>
          <p:cNvSpPr/>
          <p:nvPr/>
        </p:nvSpPr>
        <p:spPr>
          <a:xfrm>
            <a:off x="537882" y="1362636"/>
            <a:ext cx="3126745" cy="1667435"/>
          </a:xfrm>
          <a:prstGeom prst="flowChartInputOutp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1" name="Flowchart: Collate 10"/>
          <p:cNvSpPr/>
          <p:nvPr/>
        </p:nvSpPr>
        <p:spPr>
          <a:xfrm>
            <a:off x="1199594" y="3890682"/>
            <a:ext cx="2350430" cy="2259106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251576" y="1577789"/>
            <a:ext cx="2366683" cy="1452282"/>
            <a:chOff x="9251576" y="1577789"/>
            <a:chExt cx="2366683" cy="1452282"/>
          </a:xfrm>
        </p:grpSpPr>
        <p:sp>
          <p:nvSpPr>
            <p:cNvPr id="2" name="Rounded Rectangle 1"/>
            <p:cNvSpPr/>
            <p:nvPr/>
          </p:nvSpPr>
          <p:spPr>
            <a:xfrm>
              <a:off x="9251576" y="1577789"/>
              <a:ext cx="2366683" cy="1452282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0040471" y="1577789"/>
              <a:ext cx="17929" cy="14522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618970" y="1129553"/>
            <a:ext cx="1980000" cy="1980000"/>
            <a:chOff x="6618970" y="1129553"/>
            <a:chExt cx="1980000" cy="1980000"/>
          </a:xfrm>
        </p:grpSpPr>
        <p:sp>
          <p:nvSpPr>
            <p:cNvPr id="4" name="Oval 3"/>
            <p:cNvSpPr/>
            <p:nvPr/>
          </p:nvSpPr>
          <p:spPr>
            <a:xfrm>
              <a:off x="6618970" y="1129553"/>
              <a:ext cx="1980000" cy="19800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7957730" y="1223597"/>
              <a:ext cx="1" cy="18064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7150905" y="1223597"/>
              <a:ext cx="17930" cy="1743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309092" y="1362636"/>
            <a:ext cx="1900518" cy="1739152"/>
            <a:chOff x="4309092" y="1362636"/>
            <a:chExt cx="1900518" cy="1739152"/>
          </a:xfrm>
        </p:grpSpPr>
        <p:sp>
          <p:nvSpPr>
            <p:cNvPr id="8" name="Isosceles Triangle 7"/>
            <p:cNvSpPr/>
            <p:nvPr/>
          </p:nvSpPr>
          <p:spPr>
            <a:xfrm>
              <a:off x="4309092" y="1362636"/>
              <a:ext cx="1900518" cy="1739152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cxnSp>
          <p:nvCxnSpPr>
            <p:cNvPr id="19" name="Straight Connector 18"/>
            <p:cNvCxnSpPr>
              <a:endCxn id="8" idx="3"/>
            </p:cNvCxnSpPr>
            <p:nvPr/>
          </p:nvCxnSpPr>
          <p:spPr>
            <a:xfrm flipH="1">
              <a:off x="5259351" y="1393412"/>
              <a:ext cx="17930" cy="17083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>
            <a:endCxn id="9" idx="5"/>
          </p:cNvCxnSpPr>
          <p:nvPr/>
        </p:nvCxnSpPr>
        <p:spPr>
          <a:xfrm>
            <a:off x="874083" y="2172828"/>
            <a:ext cx="2477870" cy="23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5799053" y="4356847"/>
            <a:ext cx="5336541" cy="1553923"/>
            <a:chOff x="5799053" y="4356847"/>
            <a:chExt cx="5336541" cy="1553923"/>
          </a:xfrm>
        </p:grpSpPr>
        <p:sp>
          <p:nvSpPr>
            <p:cNvPr id="10" name="Flowchart: Manual Input 9"/>
            <p:cNvSpPr/>
            <p:nvPr/>
          </p:nvSpPr>
          <p:spPr>
            <a:xfrm>
              <a:off x="5799053" y="4356847"/>
              <a:ext cx="5336541" cy="1524000"/>
            </a:xfrm>
            <a:prstGeom prst="flowChartManualIn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cxnSp>
          <p:nvCxnSpPr>
            <p:cNvPr id="28" name="Straight Connector 27"/>
            <p:cNvCxnSpPr>
              <a:stCxn id="10" idx="0"/>
            </p:cNvCxnSpPr>
            <p:nvPr/>
          </p:nvCxnSpPr>
          <p:spPr>
            <a:xfrm flipH="1">
              <a:off x="8449395" y="4509247"/>
              <a:ext cx="17929" cy="14015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Freeform 35"/>
          <p:cNvSpPr/>
          <p:nvPr/>
        </p:nvSpPr>
        <p:spPr>
          <a:xfrm>
            <a:off x="3899732" y="1223597"/>
            <a:ext cx="2719238" cy="2135970"/>
          </a:xfrm>
          <a:custGeom>
            <a:avLst/>
            <a:gdLst>
              <a:gd name="connsiteX0" fmla="*/ 3029638 w 3438851"/>
              <a:gd name="connsiteY0" fmla="*/ 275608 h 2477263"/>
              <a:gd name="connsiteX1" fmla="*/ 537450 w 3438851"/>
              <a:gd name="connsiteY1" fmla="*/ 221820 h 2477263"/>
              <a:gd name="connsiteX2" fmla="*/ 214721 w 3438851"/>
              <a:gd name="connsiteY2" fmla="*/ 2194055 h 2477263"/>
              <a:gd name="connsiteX3" fmla="*/ 3155144 w 3438851"/>
              <a:gd name="connsiteY3" fmla="*/ 2265773 h 2477263"/>
              <a:gd name="connsiteX4" fmla="*/ 3029638 w 3438851"/>
              <a:gd name="connsiteY4" fmla="*/ 275608 h 247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8851" h="2477263">
                <a:moveTo>
                  <a:pt x="3029638" y="275608"/>
                </a:moveTo>
                <a:cubicBezTo>
                  <a:pt x="2593356" y="-65051"/>
                  <a:pt x="1006603" y="-97921"/>
                  <a:pt x="537450" y="221820"/>
                </a:cubicBezTo>
                <a:cubicBezTo>
                  <a:pt x="68297" y="541561"/>
                  <a:pt x="-221561" y="1853396"/>
                  <a:pt x="214721" y="2194055"/>
                </a:cubicBezTo>
                <a:cubicBezTo>
                  <a:pt x="651003" y="2534714"/>
                  <a:pt x="2688979" y="2579538"/>
                  <a:pt x="3155144" y="2265773"/>
                </a:cubicBezTo>
                <a:cubicBezTo>
                  <a:pt x="3621309" y="1952008"/>
                  <a:pt x="3465920" y="616267"/>
                  <a:pt x="3029638" y="27560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37" name="Freeform 36"/>
          <p:cNvSpPr/>
          <p:nvPr/>
        </p:nvSpPr>
        <p:spPr>
          <a:xfrm>
            <a:off x="208004" y="717176"/>
            <a:ext cx="3691728" cy="2617695"/>
          </a:xfrm>
          <a:custGeom>
            <a:avLst/>
            <a:gdLst>
              <a:gd name="connsiteX0" fmla="*/ 3029638 w 3438851"/>
              <a:gd name="connsiteY0" fmla="*/ 275608 h 2477263"/>
              <a:gd name="connsiteX1" fmla="*/ 537450 w 3438851"/>
              <a:gd name="connsiteY1" fmla="*/ 221820 h 2477263"/>
              <a:gd name="connsiteX2" fmla="*/ 214721 w 3438851"/>
              <a:gd name="connsiteY2" fmla="*/ 2194055 h 2477263"/>
              <a:gd name="connsiteX3" fmla="*/ 3155144 w 3438851"/>
              <a:gd name="connsiteY3" fmla="*/ 2265773 h 2477263"/>
              <a:gd name="connsiteX4" fmla="*/ 3029638 w 3438851"/>
              <a:gd name="connsiteY4" fmla="*/ 275608 h 247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8851" h="2477263">
                <a:moveTo>
                  <a:pt x="3029638" y="275608"/>
                </a:moveTo>
                <a:cubicBezTo>
                  <a:pt x="2593356" y="-65051"/>
                  <a:pt x="1006603" y="-97921"/>
                  <a:pt x="537450" y="221820"/>
                </a:cubicBezTo>
                <a:cubicBezTo>
                  <a:pt x="68297" y="541561"/>
                  <a:pt x="-221561" y="1853396"/>
                  <a:pt x="214721" y="2194055"/>
                </a:cubicBezTo>
                <a:cubicBezTo>
                  <a:pt x="651003" y="2534714"/>
                  <a:pt x="2688979" y="2579538"/>
                  <a:pt x="3155144" y="2265773"/>
                </a:cubicBezTo>
                <a:cubicBezTo>
                  <a:pt x="3621309" y="1952008"/>
                  <a:pt x="3465920" y="616267"/>
                  <a:pt x="3029638" y="27560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41" name="Freeform 40"/>
          <p:cNvSpPr/>
          <p:nvPr/>
        </p:nvSpPr>
        <p:spPr>
          <a:xfrm>
            <a:off x="537882" y="3585081"/>
            <a:ext cx="3926542" cy="2856003"/>
          </a:xfrm>
          <a:custGeom>
            <a:avLst/>
            <a:gdLst>
              <a:gd name="connsiteX0" fmla="*/ 3029638 w 3438851"/>
              <a:gd name="connsiteY0" fmla="*/ 275608 h 2477263"/>
              <a:gd name="connsiteX1" fmla="*/ 537450 w 3438851"/>
              <a:gd name="connsiteY1" fmla="*/ 221820 h 2477263"/>
              <a:gd name="connsiteX2" fmla="*/ 214721 w 3438851"/>
              <a:gd name="connsiteY2" fmla="*/ 2194055 h 2477263"/>
              <a:gd name="connsiteX3" fmla="*/ 3155144 w 3438851"/>
              <a:gd name="connsiteY3" fmla="*/ 2265773 h 2477263"/>
              <a:gd name="connsiteX4" fmla="*/ 3029638 w 3438851"/>
              <a:gd name="connsiteY4" fmla="*/ 275608 h 247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8851" h="2477263">
                <a:moveTo>
                  <a:pt x="3029638" y="275608"/>
                </a:moveTo>
                <a:cubicBezTo>
                  <a:pt x="2593356" y="-65051"/>
                  <a:pt x="1006603" y="-97921"/>
                  <a:pt x="537450" y="221820"/>
                </a:cubicBezTo>
                <a:cubicBezTo>
                  <a:pt x="68297" y="541561"/>
                  <a:pt x="-221561" y="1853396"/>
                  <a:pt x="214721" y="2194055"/>
                </a:cubicBezTo>
                <a:cubicBezTo>
                  <a:pt x="651003" y="2534714"/>
                  <a:pt x="2688979" y="2579538"/>
                  <a:pt x="3155144" y="2265773"/>
                </a:cubicBezTo>
                <a:cubicBezTo>
                  <a:pt x="3621309" y="1952008"/>
                  <a:pt x="3465920" y="616267"/>
                  <a:pt x="3029638" y="27560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9417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 animBg="1"/>
      <p:bldP spid="36" grpId="0" animBg="1"/>
      <p:bldP spid="37" grpId="0" animBg="1"/>
      <p:bldP spid="41" grpId="0" animBg="1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486</TotalTime>
  <Words>151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Yu Gothic UI Semilight</vt:lpstr>
      <vt:lpstr>Arial</vt:lpstr>
      <vt:lpstr>Calibri</vt:lpstr>
      <vt:lpstr>Calibri Light</vt:lpstr>
      <vt:lpstr>Times New Roman</vt:lpstr>
      <vt:lpstr>Traditional Arabic</vt:lpstr>
      <vt:lpstr>moe-e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27</cp:revision>
  <dcterms:created xsi:type="dcterms:W3CDTF">2020-03-04T10:09:02Z</dcterms:created>
  <dcterms:modified xsi:type="dcterms:W3CDTF">2020-03-27T08:46:42Z</dcterms:modified>
</cp:coreProperties>
</file>