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81" r:id="rId2"/>
    <p:sldId id="284" r:id="rId3"/>
    <p:sldId id="304" r:id="rId4"/>
    <p:sldId id="305" r:id="rId5"/>
    <p:sldId id="308" r:id="rId6"/>
    <p:sldId id="309" r:id="rId7"/>
    <p:sldId id="310" r:id="rId8"/>
    <p:sldId id="306" r:id="rId9"/>
    <p:sldId id="290" r:id="rId10"/>
    <p:sldId id="317" r:id="rId11"/>
    <p:sldId id="349" r:id="rId12"/>
    <p:sldId id="311" r:id="rId13"/>
    <p:sldId id="318" r:id="rId14"/>
    <p:sldId id="319" r:id="rId15"/>
    <p:sldId id="301" r:id="rId16"/>
    <p:sldId id="303" r:id="rId17"/>
    <p:sldId id="315" r:id="rId18"/>
    <p:sldId id="316" r:id="rId19"/>
    <p:sldId id="350" r:id="rId20"/>
    <p:sldId id="351" r:id="rId21"/>
    <p:sldId id="352" r:id="rId22"/>
    <p:sldId id="353" r:id="rId23"/>
    <p:sldId id="354" r:id="rId24"/>
    <p:sldId id="355" r:id="rId25"/>
    <p:sldId id="357" r:id="rId26"/>
    <p:sldId id="35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5224" autoAdjust="0"/>
  </p:normalViewPr>
  <p:slideViewPr>
    <p:cSldViewPr snapToGrid="0">
      <p:cViewPr varScale="1">
        <p:scale>
          <a:sx n="56" d="100"/>
          <a:sy n="56" d="100"/>
        </p:scale>
        <p:origin x="12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C07ACDC-28F0-44E4-B58C-6AB2374512E4}" type="datetimeFigureOut">
              <a:rPr lang="ar-BH" smtClean="0"/>
              <a:pPr/>
              <a:t>07/08/1441</a:t>
            </a:fld>
            <a:endParaRPr lang="ar-B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B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B731266-02C8-4977-8ED2-CCFF6241E552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016558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ar-BH" smtClean="0"/>
              <a:pPr/>
              <a:t>1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694537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31266-02C8-4977-8ED2-CCFF6241E552}" type="slidenum">
              <a:rPr lang="ar-BH" smtClean="0"/>
              <a:pPr/>
              <a:t>22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963767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31266-02C8-4977-8ED2-CCFF6241E552}" type="slidenum">
              <a:rPr lang="ar-BH" smtClean="0"/>
              <a:pPr/>
              <a:t>24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777434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31266-02C8-4977-8ED2-CCFF6241E552}" type="slidenum">
              <a:rPr lang="ar-BH" smtClean="0"/>
              <a:pPr/>
              <a:t>26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32756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BH" baseline="0" dirty="0"/>
              <a:t>ماذا ترى في العشِ؟ أرى في العشِ بيضًا</a:t>
            </a:r>
          </a:p>
          <a:p>
            <a:pPr algn="r" rtl="1"/>
            <a:r>
              <a:rPr lang="ar-BH" baseline="0" dirty="0"/>
              <a:t>كيف يبني العصفور عُشَّه؟ يبني العصفورُ عُشه بالقشِ. </a:t>
            </a:r>
          </a:p>
          <a:p>
            <a:pPr algn="r" rtl="1"/>
            <a:r>
              <a:rPr lang="ar-BH" baseline="0" dirty="0"/>
              <a:t>ما واجبنا اتجاه الحيوانات والطيور؟ إطعامها وعدم تقييدها</a:t>
            </a:r>
          </a:p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ar-BH" smtClean="0"/>
              <a:pPr/>
              <a:t>2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879560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ar-BH" smtClean="0"/>
              <a:pPr/>
              <a:t>3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846548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ar-BH" smtClean="0"/>
              <a:pPr/>
              <a:t>4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017010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A89B4-43C9-489F-AC51-AB409B7A932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324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ar-BH" smtClean="0"/>
              <a:pPr/>
              <a:t>12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542999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ar-BH" smtClean="0"/>
              <a:pPr/>
              <a:t>13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19790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ar-BH" smtClean="0"/>
              <a:pPr/>
              <a:t>14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127927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31266-02C8-4977-8ED2-CCFF6241E552}" type="slidenum">
              <a:rPr lang="ar-BH" smtClean="0"/>
              <a:pPr/>
              <a:t>20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975477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55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19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53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79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09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75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57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31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83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34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89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7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jpe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slide" Target="slide5.xml"/><Relationship Id="rId5" Type="http://schemas.openxmlformats.org/officeDocument/2006/relationships/image" Target="../media/image13.png"/><Relationship Id="rId4" Type="http://schemas.openxmlformats.org/officeDocument/2006/relationships/slide" Target="slide20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gif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15.gif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Layout" Target="../slideLayouts/slideLayout6.xml"/><Relationship Id="rId7" Type="http://schemas.openxmlformats.org/officeDocument/2006/relationships/slide" Target="slide18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slide" Target="slide21.xml"/><Relationship Id="rId5" Type="http://schemas.openxmlformats.org/officeDocument/2006/relationships/slide" Target="slide17.xm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Layout" Target="../slideLayouts/slideLayout6.xml"/><Relationship Id="rId7" Type="http://schemas.openxmlformats.org/officeDocument/2006/relationships/slide" Target="slide23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slide" Target="slide24.xml"/><Relationship Id="rId5" Type="http://schemas.openxmlformats.org/officeDocument/2006/relationships/slide" Target="slide17.xml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6.xml"/><Relationship Id="rId7" Type="http://schemas.openxmlformats.org/officeDocument/2006/relationships/slide" Target="slide18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slide" Target="slide25.xml"/><Relationship Id="rId5" Type="http://schemas.openxmlformats.org/officeDocument/2006/relationships/slide" Target="slide17.xml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slide" Target="slide9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slide" Target="slide9.xml"/><Relationship Id="rId5" Type="http://schemas.openxmlformats.org/officeDocument/2006/relationships/image" Target="../media/image19.jp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slide" Target="slide10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slide" Target="slide10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19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slide" Target="slide12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slide" Target="slide1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19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slide" Target="slide13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slide" Target="slide13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19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slide" Target="slide14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slide" Target="slide14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19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6.mp4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7" Type="http://schemas.openxmlformats.org/officeDocument/2006/relationships/image" Target="../media/image10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8.mp4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0.mp4"/><Relationship Id="rId7" Type="http://schemas.openxmlformats.org/officeDocument/2006/relationships/image" Target="../media/image11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10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jpe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slide" Target="slide18.xml"/><Relationship Id="rId5" Type="http://schemas.openxmlformats.org/officeDocument/2006/relationships/image" Target="../media/image13.png"/><Relationship Id="rId4" Type="http://schemas.openxmlformats.org/officeDocument/2006/relationships/slide" Target="slide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4" t="8132" r="30394" b="86360"/>
          <a:stretch/>
        </p:blipFill>
        <p:spPr>
          <a:xfrm>
            <a:off x="4097662" y="2682387"/>
            <a:ext cx="3922757" cy="8505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29439" r="11211" b="14686"/>
          <a:stretch/>
        </p:blipFill>
        <p:spPr>
          <a:xfrm>
            <a:off x="2411955" y="3750357"/>
            <a:ext cx="7580853" cy="25979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29563" y="1436429"/>
            <a:ext cx="259082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4400" b="1" dirty="0" smtClean="0">
                <a:solidFill>
                  <a:srgbClr val="FF0000"/>
                </a:solidFill>
              </a:rPr>
              <a:t>الدَّرْسُ </a:t>
            </a:r>
            <a:r>
              <a:rPr lang="ar-BH" sz="4400" b="1" dirty="0">
                <a:solidFill>
                  <a:srgbClr val="FF0000"/>
                </a:solidFill>
              </a:rPr>
              <a:t>23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620982" y="209213"/>
            <a:ext cx="7162800" cy="11822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7562" y="1497349"/>
            <a:ext cx="259082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4400" b="1" dirty="0" smtClean="0">
                <a:solidFill>
                  <a:srgbClr val="FF0000"/>
                </a:solidFill>
              </a:rPr>
              <a:t>الصَّفْحَةُ </a:t>
            </a:r>
            <a:r>
              <a:rPr lang="ar-BH" sz="44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3234894" y="1652346"/>
            <a:ext cx="593497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BH" sz="3200" b="1" dirty="0"/>
              <a:t>اللّغةُ العربيّةُ – الحَلَقَةُ الأُولى – الصّفُ الأَوَّل</a:t>
            </a:r>
          </a:p>
        </p:txBody>
      </p:sp>
      <p:pic>
        <p:nvPicPr>
          <p:cNvPr id="4" name="الغلا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6121" y="24723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8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l="13533" t="40885" r="61262" b="46695"/>
          <a:stretch/>
        </p:blipFill>
        <p:spPr>
          <a:xfrm>
            <a:off x="5092985" y="1612790"/>
            <a:ext cx="2217721" cy="154331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l="14264" t="29754" r="57759" b="58692"/>
          <a:stretch/>
        </p:blipFill>
        <p:spPr>
          <a:xfrm>
            <a:off x="2323543" y="1570238"/>
            <a:ext cx="2217721" cy="156099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l="13533" t="16981" r="59231" b="68886"/>
          <a:stretch/>
        </p:blipFill>
        <p:spPr>
          <a:xfrm>
            <a:off x="8246852" y="1570238"/>
            <a:ext cx="2208362" cy="156099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7-Point Star 13">
            <a:hlinkClick r:id="rId6" action="ppaction://hlinksldjump"/>
          </p:cNvPr>
          <p:cNvSpPr/>
          <p:nvPr/>
        </p:nvSpPr>
        <p:spPr>
          <a:xfrm>
            <a:off x="268942" y="451480"/>
            <a:ext cx="1873810" cy="1548973"/>
          </a:xfrm>
          <a:prstGeom prst="star7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3200" b="1" dirty="0"/>
              <a:t>تدريب 2</a:t>
            </a: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7" t="54556" r="22449" b="27834"/>
          <a:stretch/>
        </p:blipFill>
        <p:spPr>
          <a:xfrm>
            <a:off x="6422731" y="3682049"/>
            <a:ext cx="2208362" cy="142478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" name="Picture 1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1" t="74676" r="61776" b="13025"/>
          <a:stretch/>
        </p:blipFill>
        <p:spPr>
          <a:xfrm>
            <a:off x="3441392" y="3682049"/>
            <a:ext cx="2217721" cy="142478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2674189" y="474699"/>
            <a:ext cx="6631176" cy="751268"/>
          </a:xfrm>
        </p:spPr>
        <p:txBody>
          <a:bodyPr>
            <a:noAutofit/>
          </a:bodyPr>
          <a:lstStyle/>
          <a:p>
            <a:pPr algn="r"/>
            <a:r>
              <a:rPr lang="ar-BH" b="1" dirty="0">
                <a:cs typeface="+mn-cs"/>
              </a:rPr>
              <a:t>أُحَدِّدُ ال</a:t>
            </a:r>
            <a:r>
              <a:rPr lang="ar-BH" b="1" dirty="0">
                <a:solidFill>
                  <a:srgbClr val="FF0000"/>
                </a:solidFill>
                <a:cs typeface="+mn-cs"/>
              </a:rPr>
              <a:t>ش</a:t>
            </a:r>
            <a:r>
              <a:rPr lang="ar-BH" b="1" dirty="0">
                <a:cs typeface="+mn-cs"/>
              </a:rPr>
              <a:t>َبَكَةَ مِنْ بَيْنَ الصُّوَرِ التَّالِيَةِ:</a:t>
            </a:r>
          </a:p>
        </p:txBody>
      </p:sp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0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897A8A86-0E1D-496E-A2EC-4E79C280390A}"/>
              </a:ext>
            </a:extLst>
          </p:cNvPr>
          <p:cNvSpPr/>
          <p:nvPr/>
        </p:nvSpPr>
        <p:spPr>
          <a:xfrm>
            <a:off x="8005088" y="5192877"/>
            <a:ext cx="3876135" cy="9978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1"/>
            <a:r>
              <a:rPr lang="ar-BH" sz="3600" b="1" dirty="0">
                <a:solidFill>
                  <a:srgbClr val="FF0000"/>
                </a:solidFill>
              </a:rPr>
              <a:t>شا</a:t>
            </a:r>
            <a:r>
              <a:rPr lang="ar-BH" sz="3600" b="1" dirty="0">
                <a:solidFill>
                  <a:prstClr val="black"/>
                </a:solidFill>
              </a:rPr>
              <a:t>شَةُ التِّلْفزْيون ِكَبيرَةٌ</a:t>
            </a:r>
            <a:r>
              <a:rPr lang="ar-BH" sz="2800" dirty="0">
                <a:solidFill>
                  <a:prstClr val="black"/>
                </a:solidFill>
              </a:rPr>
              <a:t>.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1344B863-F0B9-4D66-BF11-21566845FFE1}"/>
              </a:ext>
            </a:extLst>
          </p:cNvPr>
          <p:cNvSpPr/>
          <p:nvPr/>
        </p:nvSpPr>
        <p:spPr>
          <a:xfrm>
            <a:off x="4330119" y="5276505"/>
            <a:ext cx="3347244" cy="9978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BH" sz="3600" b="1" dirty="0">
                <a:solidFill>
                  <a:prstClr val="black"/>
                </a:solidFill>
              </a:rPr>
              <a:t>راشْدٌ طالِبٌ بَ</a:t>
            </a:r>
            <a:r>
              <a:rPr lang="ar-BH" sz="3600" b="1" dirty="0">
                <a:solidFill>
                  <a:srgbClr val="FF0000"/>
                </a:solidFill>
              </a:rPr>
              <a:t>شو</a:t>
            </a:r>
            <a:r>
              <a:rPr lang="ar-BH" sz="3600" b="1" dirty="0">
                <a:solidFill>
                  <a:prstClr val="black"/>
                </a:solidFill>
              </a:rPr>
              <a:t>شٌ.</a:t>
            </a:r>
            <a:endParaRPr lang="en-US" sz="3600" b="1" dirty="0">
              <a:solidFill>
                <a:prstClr val="black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98500D79-AF2B-481A-9F28-242A27A62C5D}"/>
              </a:ext>
            </a:extLst>
          </p:cNvPr>
          <p:cNvSpPr/>
          <p:nvPr/>
        </p:nvSpPr>
        <p:spPr>
          <a:xfrm>
            <a:off x="253987" y="5276505"/>
            <a:ext cx="3630042" cy="9978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BH" sz="3600" b="1" dirty="0">
                <a:solidFill>
                  <a:prstClr val="black"/>
                </a:solidFill>
              </a:rPr>
              <a:t>دانةُ تُنْشِدُ نَ</a:t>
            </a:r>
            <a:r>
              <a:rPr lang="ar-BH" sz="3600" b="1" dirty="0">
                <a:solidFill>
                  <a:srgbClr val="FF0000"/>
                </a:solidFill>
              </a:rPr>
              <a:t>شي</a:t>
            </a:r>
            <a:r>
              <a:rPr lang="ar-BH" sz="3600" b="1" dirty="0">
                <a:solidFill>
                  <a:prstClr val="black"/>
                </a:solidFill>
              </a:rPr>
              <a:t>دَةَ النُّورِ.</a:t>
            </a:r>
            <a:endParaRPr lang="en-US" sz="3600" b="1" dirty="0">
              <a:solidFill>
                <a:prstClr val="black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D7C6AC92-23E5-4DA9-BA04-7A272C69C96C}"/>
              </a:ext>
            </a:extLst>
          </p:cNvPr>
          <p:cNvSpPr/>
          <p:nvPr/>
        </p:nvSpPr>
        <p:spPr>
          <a:xfrm>
            <a:off x="9098071" y="3488895"/>
            <a:ext cx="1693404" cy="12191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BH" sz="4400" dirty="0">
                <a:solidFill>
                  <a:prstClr val="black"/>
                </a:solidFill>
              </a:rPr>
              <a:t> </a:t>
            </a:r>
            <a:r>
              <a:rPr lang="ar-BH" sz="4400" b="1" dirty="0">
                <a:solidFill>
                  <a:srgbClr val="FF0000"/>
                </a:solidFill>
              </a:rPr>
              <a:t>شا</a:t>
            </a:r>
            <a:r>
              <a:rPr lang="ar-BH" sz="4400" dirty="0">
                <a:solidFill>
                  <a:prstClr val="black"/>
                </a:solidFill>
              </a:rPr>
              <a:t> 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91A0AB3F-3F24-4698-9054-AB8B1828B0EE}"/>
              </a:ext>
            </a:extLst>
          </p:cNvPr>
          <p:cNvSpPr/>
          <p:nvPr/>
        </p:nvSpPr>
        <p:spPr>
          <a:xfrm>
            <a:off x="5574705" y="3355177"/>
            <a:ext cx="1693405" cy="12191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BH" sz="4400" b="1" dirty="0">
                <a:solidFill>
                  <a:srgbClr val="FF0000"/>
                </a:solidFill>
              </a:rPr>
              <a:t>شو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CF74D844-A723-4345-AA6A-863CF84BB53E}"/>
              </a:ext>
            </a:extLst>
          </p:cNvPr>
          <p:cNvSpPr/>
          <p:nvPr/>
        </p:nvSpPr>
        <p:spPr>
          <a:xfrm>
            <a:off x="1408710" y="3355177"/>
            <a:ext cx="1693405" cy="12191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BH" sz="4400" b="1" dirty="0">
                <a:solidFill>
                  <a:srgbClr val="FF0000"/>
                </a:solidFill>
              </a:rPr>
              <a:t>شي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706378C-EDAD-4488-BBB4-2A7495ABE0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41" y="1071523"/>
            <a:ext cx="2421236" cy="1932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CFF0154-EA87-4AE7-898F-DF8238689F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235" y="1071523"/>
            <a:ext cx="2421236" cy="19325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E680DB3-2E71-44A5-9212-E3137A28A2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071" y="1362974"/>
            <a:ext cx="2237038" cy="16411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23641" y="369394"/>
            <a:ext cx="99602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4400" b="1" dirty="0" smtClean="0">
                <a:solidFill>
                  <a:srgbClr val="FF0000"/>
                </a:solidFill>
              </a:rPr>
              <a:t>أُلاحِظُ المدَّ الطَويلِ لِحَرْفِ الشينِ في الأَمثِلَةِ التاليَةِ:</a:t>
            </a:r>
            <a:endParaRPr lang="ar-BH" sz="4400" b="1" dirty="0">
              <a:solidFill>
                <a:srgbClr val="FF0000"/>
              </a:solidFill>
            </a:endParaRPr>
          </a:p>
        </p:txBody>
      </p:sp>
      <p:pic>
        <p:nvPicPr>
          <p:cNvPr id="2" name="WhatsApp Audio 2020-03-28 at 3.59.33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63262" y="2221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6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3885" y="512950"/>
            <a:ext cx="99602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4400" b="1" dirty="0">
                <a:solidFill>
                  <a:srgbClr val="FF0000"/>
                </a:solidFill>
              </a:rPr>
              <a:t>لِنُحَدِّدْ مَعًا الكَلِماتِ الَّتي تَحْتَوي عَلى المدِّ الطَويلِ(شا):</a:t>
            </a:r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1423368" y="1552754"/>
            <a:ext cx="1897811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hlinkClick r:id="rId6" action="ppaction://hlinksldjump"/>
              </a:rPr>
              <a:t>إشارةٌ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6003985" y="1535500"/>
            <a:ext cx="2067465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hlinkClick r:id="rId6" action="ppaction://hlinksldjump"/>
              </a:rPr>
              <a:t>شالٌ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3818159" y="1535500"/>
            <a:ext cx="1897811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hlinkClick r:id="rId8" action="ppaction://hlinksldjump"/>
              </a:rPr>
              <a:t>شَمْعٌ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8498046" y="1552754"/>
            <a:ext cx="1897811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hlinkClick r:id="rId8" action="ppaction://hlinksldjump"/>
              </a:rPr>
              <a:t>شَرَحَ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8498046" y="2725425"/>
            <a:ext cx="1897811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hlinkClick r:id="rId6" action="ppaction://hlinksldjump"/>
              </a:rPr>
              <a:t>مِنْشارٌ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6003985" y="2725425"/>
            <a:ext cx="2067465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hlinkClick r:id="rId8" action="ppaction://hlinksldjump"/>
              </a:rPr>
              <a:t>شَدَّ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818159" y="2690917"/>
            <a:ext cx="1897811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hlinkClick r:id="rId6" action="ppaction://hlinksldjump"/>
              </a:rPr>
              <a:t>شافَ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1423368" y="2725421"/>
            <a:ext cx="1897811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hlinkClick r:id="rId8" action="ppaction://hlinksldjump"/>
              </a:rPr>
              <a:t>فَرَشَ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8498046" y="3932065"/>
            <a:ext cx="1897811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hlinkClick r:id="rId8" action="ppaction://hlinksldjump"/>
              </a:rPr>
              <a:t>شَبَكَ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6003985" y="3932065"/>
            <a:ext cx="2067465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hlinkClick r:id="rId6" action="ppaction://hlinksldjump"/>
              </a:rPr>
              <a:t>أعشابٌ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3818158" y="3932065"/>
            <a:ext cx="1897811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hlinkClick r:id="rId8" action="ppaction://hlinksldjump"/>
              </a:rPr>
              <a:t>نَشَرَ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hlinkClick r:id="rId5" action="ppaction://hlinksldjump"/>
          </p:cNvPr>
          <p:cNvSpPr/>
          <p:nvPr/>
        </p:nvSpPr>
        <p:spPr>
          <a:xfrm>
            <a:off x="1423367" y="3901730"/>
            <a:ext cx="1897811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hlinkClick r:id="rId6" action="ppaction://hlinksldjump"/>
              </a:rPr>
              <a:t>شارِعٌ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26" name="7-Point Star 25"/>
          <p:cNvSpPr/>
          <p:nvPr/>
        </p:nvSpPr>
        <p:spPr>
          <a:xfrm>
            <a:off x="10294189" y="4796077"/>
            <a:ext cx="1897811" cy="1548973"/>
          </a:xfrm>
          <a:prstGeom prst="star7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3200" b="1" dirty="0"/>
              <a:t>تدريب </a:t>
            </a:r>
            <a:r>
              <a:rPr lang="ar-BH" sz="3200" dirty="0"/>
              <a:t>3</a:t>
            </a:r>
          </a:p>
        </p:txBody>
      </p:sp>
      <p:pic>
        <p:nvPicPr>
          <p:cNvPr id="3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119" y="647252"/>
            <a:ext cx="1010576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4400" b="1" dirty="0">
                <a:solidFill>
                  <a:srgbClr val="FF0000"/>
                </a:solidFill>
              </a:rPr>
              <a:t>لِنُحَدِّدْ معًا الكَلِماتِ الَّتي تَحْتَوي عَلى المَدِّ الطَّويل(شـو):</a:t>
            </a:r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1423367" y="2242343"/>
            <a:ext cx="1897811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hlinkClick r:id="rId6" action="ppaction://hlinksldjump"/>
              </a:rPr>
              <a:t>شِراعٌ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6003985" y="2242343"/>
            <a:ext cx="2067465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hlinkClick r:id="rId7" action="ppaction://hlinksldjump"/>
              </a:rPr>
              <a:t>قُشورٌ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3818158" y="2242343"/>
            <a:ext cx="1897811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hlinkClick r:id="rId6" action="ppaction://hlinksldjump"/>
              </a:rPr>
              <a:t>شَمْعٌ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8498046" y="2242342"/>
            <a:ext cx="1897811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hlinkClick r:id="rId7" action="ppaction://hlinksldjump"/>
              </a:rPr>
              <a:t>شُموعٌ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8498046" y="3777323"/>
            <a:ext cx="1897811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hlinkClick r:id="rId7" action="ppaction://hlinksldjump"/>
              </a:rPr>
              <a:t>مَنْشورٌ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hlinkClick r:id="rId8" action="ppaction://hlinksldjump"/>
          </p:cNvPr>
          <p:cNvSpPr/>
          <p:nvPr/>
        </p:nvSpPr>
        <p:spPr>
          <a:xfrm>
            <a:off x="6003985" y="3777323"/>
            <a:ext cx="2067465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hlinkClick r:id="rId6" action="ppaction://hlinksldjump"/>
              </a:rPr>
              <a:t>شُروقٌ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818158" y="3795099"/>
            <a:ext cx="1897811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hlinkClick r:id="rId7" action="ppaction://hlinksldjump"/>
              </a:rPr>
              <a:t>نَشوفُ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hlinkClick r:id="rId8" action="ppaction://hlinksldjump"/>
          </p:cNvPr>
          <p:cNvSpPr/>
          <p:nvPr/>
        </p:nvSpPr>
        <p:spPr>
          <a:xfrm>
            <a:off x="1423367" y="3795100"/>
            <a:ext cx="1897811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hlinkClick r:id="rId6" action="ppaction://hlinksldjump"/>
              </a:rPr>
              <a:t>شُعاعٌ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26" name="7-Point Star 25"/>
          <p:cNvSpPr/>
          <p:nvPr/>
        </p:nvSpPr>
        <p:spPr>
          <a:xfrm>
            <a:off x="10250808" y="4846998"/>
            <a:ext cx="1796143" cy="1548973"/>
          </a:xfrm>
          <a:prstGeom prst="star7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3200" b="1" dirty="0">
                <a:solidFill>
                  <a:schemeClr val="bg1"/>
                </a:solidFill>
              </a:rPr>
              <a:t>تدريب 4</a:t>
            </a:r>
          </a:p>
        </p:txBody>
      </p:sp>
      <p:pic>
        <p:nvPicPr>
          <p:cNvPr id="3" name="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9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4861" y="846640"/>
            <a:ext cx="1048227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4400" b="1" dirty="0">
                <a:solidFill>
                  <a:srgbClr val="FF0000"/>
                </a:solidFill>
              </a:rPr>
              <a:t>لِنُحَدِّدْ مَعًا الكَلِماتِ الَّتي تَحْتَوي عَلى المَدِّ الطَّويلِ(شـي):</a:t>
            </a:r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1423367" y="2242343"/>
            <a:ext cx="1897811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hlinkClick r:id="rId6" action="ppaction://hlinksldjump"/>
              </a:rPr>
              <a:t>رَشيدٌ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6003985" y="2242343"/>
            <a:ext cx="2067465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hlinkClick r:id="rId6" action="ppaction://hlinksldjump"/>
              </a:rPr>
              <a:t>نَشيدٌ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3818158" y="2242343"/>
            <a:ext cx="1897811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hlinkClick r:id="rId8" action="ppaction://hlinksldjump"/>
              </a:rPr>
              <a:t>شِبْلٌ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8498046" y="2242342"/>
            <a:ext cx="1897811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hlinkClick r:id="rId8" action="ppaction://hlinksldjump"/>
              </a:rPr>
              <a:t>شِراعٌ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8498046" y="3777323"/>
            <a:ext cx="1897811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hlinkClick r:id="rId6" action="ppaction://hlinksldjump"/>
              </a:rPr>
              <a:t>أُشيرُ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6003985" y="3777323"/>
            <a:ext cx="2067465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hlinkClick r:id="rId8" action="ppaction://hlinksldjump"/>
              </a:rPr>
              <a:t>شَمسٌ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3818158" y="3795099"/>
            <a:ext cx="1897811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hlinkClick r:id="rId6" action="ppaction://hlinksldjump"/>
              </a:rPr>
              <a:t>بَشيرٌ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1423367" y="3795100"/>
            <a:ext cx="1897811" cy="106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hlinkClick r:id="rId8" action="ppaction://hlinksldjump"/>
              </a:rPr>
              <a:t>شُبّاكٌ</a:t>
            </a:r>
            <a:endParaRPr lang="ar-BH" sz="4000" b="1" dirty="0">
              <a:solidFill>
                <a:schemeClr val="tx1"/>
              </a:solidFill>
            </a:endParaRPr>
          </a:p>
        </p:txBody>
      </p:sp>
      <p:sp>
        <p:nvSpPr>
          <p:cNvPr id="26" name="7-Point Star 25"/>
          <p:cNvSpPr/>
          <p:nvPr/>
        </p:nvSpPr>
        <p:spPr>
          <a:xfrm>
            <a:off x="10294189" y="4846998"/>
            <a:ext cx="1897811" cy="1548973"/>
          </a:xfrm>
          <a:prstGeom prst="star7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3200" dirty="0">
                <a:solidFill>
                  <a:schemeClr val="tx1"/>
                </a:solidFill>
              </a:rPr>
              <a:t>تدريب 5</a:t>
            </a:r>
          </a:p>
        </p:txBody>
      </p:sp>
      <p:pic>
        <p:nvPicPr>
          <p:cNvPr id="3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9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18847" y="1015098"/>
            <a:ext cx="1015430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4400" b="1" dirty="0">
                <a:solidFill>
                  <a:srgbClr val="FF0000"/>
                </a:solidFill>
                <a:latin typeface="Arial (Body)"/>
              </a:rPr>
              <a:t>الآن لِنرى كَيْفَ نُرَكِبُ مِنَ الكَلِماتِ المُبَعْثَرَةِ جُمْلَةً مُفيدَةً: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24164" y="2851867"/>
            <a:ext cx="116024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000" b="1" dirty="0">
                <a:solidFill>
                  <a:schemeClr val="accent5"/>
                </a:solidFill>
                <a:latin typeface="Arial (Body)"/>
              </a:rPr>
              <a:t>شَرِبَ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81410" y="2868727"/>
            <a:ext cx="96184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000" b="1" dirty="0">
                <a:solidFill>
                  <a:schemeClr val="accent5"/>
                </a:solidFill>
                <a:latin typeface="Arial (Body)"/>
              </a:rPr>
              <a:t>أَحْمَدُ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16031" y="2868187"/>
            <a:ext cx="122279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000" b="1" dirty="0">
                <a:solidFill>
                  <a:schemeClr val="accent5"/>
                </a:solidFill>
                <a:latin typeface="Arial (Body)"/>
              </a:rPr>
              <a:t>عَصيرَ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09929" y="2837078"/>
            <a:ext cx="14643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000" b="1" dirty="0">
                <a:solidFill>
                  <a:schemeClr val="accent5"/>
                </a:solidFill>
                <a:latin typeface="Arial (Body)"/>
              </a:rPr>
              <a:t>مُشْمُش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73994" y="2157887"/>
            <a:ext cx="146433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000" b="1" dirty="0">
                <a:latin typeface="Arial (Body)"/>
              </a:rPr>
              <a:t>عَصير،َ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74124" y="2180986"/>
            <a:ext cx="123357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000" b="1" dirty="0">
                <a:latin typeface="Arial (Body)"/>
              </a:rPr>
              <a:t>شَرِبَ،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39752" y="2212957"/>
            <a:ext cx="11343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000" b="1" dirty="0">
                <a:latin typeface="Arial (Body)"/>
              </a:rPr>
              <a:t>أَحْمَدُ،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33650" y="2179636"/>
            <a:ext cx="144060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000" b="1" dirty="0">
                <a:latin typeface="Arial (Body)"/>
              </a:rPr>
              <a:t>مُشْمُش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22798" y="4237340"/>
            <a:ext cx="11731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000" b="1" dirty="0">
                <a:latin typeface="Arial (Body)"/>
              </a:rPr>
              <a:t>عُشَّ،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74124" y="4222131"/>
            <a:ext cx="12981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000" b="1" dirty="0">
                <a:latin typeface="Arial (Body)"/>
              </a:rPr>
              <a:t>شادي،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46898" y="4244438"/>
            <a:ext cx="139747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000" b="1" dirty="0">
                <a:latin typeface="Arial (Body)"/>
              </a:rPr>
              <a:t>شافَ،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86995" y="4213741"/>
            <a:ext cx="189781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000" b="1" dirty="0">
                <a:latin typeface="Arial (Body)"/>
              </a:rPr>
              <a:t>عُصْفور.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73038" y="4987660"/>
            <a:ext cx="98341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000" b="1" dirty="0">
                <a:solidFill>
                  <a:schemeClr val="accent5"/>
                </a:solidFill>
                <a:latin typeface="Arial (Body)"/>
              </a:rPr>
              <a:t>عُشَّ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85188" y="4989015"/>
            <a:ext cx="11731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000" b="1" dirty="0">
                <a:solidFill>
                  <a:schemeClr val="accent5"/>
                </a:solidFill>
                <a:latin typeface="Arial (Body)"/>
              </a:rPr>
              <a:t>شادي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24164" y="4983003"/>
            <a:ext cx="139747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000" b="1" dirty="0">
                <a:solidFill>
                  <a:schemeClr val="accent5"/>
                </a:solidFill>
                <a:latin typeface="Arial (Body)"/>
              </a:rPr>
              <a:t>شافَ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869303" y="4970054"/>
            <a:ext cx="189781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000" b="1" dirty="0">
                <a:solidFill>
                  <a:schemeClr val="accent5"/>
                </a:solidFill>
                <a:latin typeface="Arial (Body)"/>
              </a:rPr>
              <a:t>عُصْفور.</a:t>
            </a:r>
          </a:p>
        </p:txBody>
      </p:sp>
      <p:pic>
        <p:nvPicPr>
          <p:cNvPr id="2" name="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  <p:bldP spid="23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0970" y="2304489"/>
            <a:ext cx="9144000" cy="3658427"/>
          </a:xfrm>
        </p:spPr>
        <p:txBody>
          <a:bodyPr>
            <a:noAutofit/>
          </a:bodyPr>
          <a:lstStyle/>
          <a:p>
            <a:pPr algn="ctr"/>
            <a:r>
              <a:rPr lang="ar-BH" sz="16600" b="1" dirty="0">
                <a:solidFill>
                  <a:schemeClr val="tx2"/>
                </a:solidFill>
              </a:rPr>
              <a:t>وَفَّقَكَ الله</a:t>
            </a:r>
          </a:p>
        </p:txBody>
      </p:sp>
      <p:pic>
        <p:nvPicPr>
          <p:cNvPr id="2" name="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4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1408" y="4067503"/>
            <a:ext cx="7441324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11500" b="1" dirty="0">
                <a:solidFill>
                  <a:srgbClr val="FF0000"/>
                </a:solidFill>
              </a:rPr>
              <a:t>أَحْسَنْت</a:t>
            </a:r>
          </a:p>
        </p:txBody>
      </p:sp>
      <p:pic>
        <p:nvPicPr>
          <p:cNvPr id="2" name="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018A6B9-D2C2-4CA3-BEA2-04429A9B2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359" y="241041"/>
            <a:ext cx="4283422" cy="3060962"/>
          </a:xfrm>
          <a:prstGeom prst="rect">
            <a:avLst/>
          </a:prstGeom>
        </p:spPr>
      </p:pic>
      <p:sp>
        <p:nvSpPr>
          <p:cNvPr id="13" name="Arrow: Left 12">
            <a:extLst>
              <a:ext uri="{FF2B5EF4-FFF2-40B4-BE49-F238E27FC236}">
                <a16:creationId xmlns="" xmlns:a16="http://schemas.microsoft.com/office/drawing/2014/main" id="{EA06EEFB-7533-4786-8990-EF924206E8BF}"/>
              </a:ext>
            </a:extLst>
          </p:cNvPr>
          <p:cNvSpPr/>
          <p:nvPr/>
        </p:nvSpPr>
        <p:spPr>
          <a:xfrm>
            <a:off x="179293" y="5108674"/>
            <a:ext cx="3191435" cy="16374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hlinkClick r:id="rId6" action="ppaction://hlinksldjump"/>
              </a:rPr>
              <a:t>أكمل حل بقية الاسئلة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96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607" y="4101552"/>
            <a:ext cx="10515600" cy="1325563"/>
          </a:xfrm>
        </p:spPr>
        <p:txBody>
          <a:bodyPr>
            <a:noAutofit/>
          </a:bodyPr>
          <a:lstStyle/>
          <a:p>
            <a:pPr algn="ctr" rtl="0"/>
            <a:r>
              <a:rPr lang="ar-BH" sz="11500" b="1" dirty="0">
                <a:solidFill>
                  <a:srgbClr val="FF0000"/>
                </a:solidFill>
              </a:rPr>
              <a:t>حَاوِلْ مَرّةً أُخْرى</a:t>
            </a:r>
          </a:p>
        </p:txBody>
      </p:sp>
      <p:pic>
        <p:nvPicPr>
          <p:cNvPr id="8" name="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441AA96-9F69-41C6-9189-C45A1AFED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38" y="0"/>
            <a:ext cx="3974123" cy="3357797"/>
          </a:xfrm>
          <a:prstGeom prst="rect">
            <a:avLst/>
          </a:prstGeom>
        </p:spPr>
      </p:pic>
      <p:sp>
        <p:nvSpPr>
          <p:cNvPr id="12" name="Arrow: Left 11">
            <a:extLst>
              <a:ext uri="{FF2B5EF4-FFF2-40B4-BE49-F238E27FC236}">
                <a16:creationId xmlns="" xmlns:a16="http://schemas.microsoft.com/office/drawing/2014/main" id="{C958B2D7-9B75-4025-938F-08F91A2E36BB}"/>
              </a:ext>
            </a:extLst>
          </p:cNvPr>
          <p:cNvSpPr/>
          <p:nvPr/>
        </p:nvSpPr>
        <p:spPr>
          <a:xfrm>
            <a:off x="179293" y="5108674"/>
            <a:ext cx="3191435" cy="16374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hlinkClick r:id="rId6" action="ppaction://hlinksldjump"/>
              </a:rPr>
              <a:t>الرجوع لحل بقية الاسئلة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53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1408" y="4067503"/>
            <a:ext cx="7441324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11500" b="1" dirty="0">
                <a:solidFill>
                  <a:srgbClr val="FF0000"/>
                </a:solidFill>
              </a:rPr>
              <a:t>أَحْسَنْت</a:t>
            </a:r>
          </a:p>
        </p:txBody>
      </p:sp>
      <p:pic>
        <p:nvPicPr>
          <p:cNvPr id="2" name="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018A6B9-D2C2-4CA3-BEA2-04429A9B2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359" y="241041"/>
            <a:ext cx="4283422" cy="3060962"/>
          </a:xfrm>
          <a:prstGeom prst="rect">
            <a:avLst/>
          </a:prstGeom>
        </p:spPr>
      </p:pic>
      <p:sp>
        <p:nvSpPr>
          <p:cNvPr id="13" name="Arrow: Left 12">
            <a:extLst>
              <a:ext uri="{FF2B5EF4-FFF2-40B4-BE49-F238E27FC236}">
                <a16:creationId xmlns="" xmlns:a16="http://schemas.microsoft.com/office/drawing/2014/main" id="{EA06EEFB-7533-4786-8990-EF924206E8BF}"/>
              </a:ext>
            </a:extLst>
          </p:cNvPr>
          <p:cNvSpPr/>
          <p:nvPr/>
        </p:nvSpPr>
        <p:spPr>
          <a:xfrm>
            <a:off x="179293" y="5108674"/>
            <a:ext cx="3191435" cy="16374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hlinkClick r:id="rId6" action="ppaction://hlinksldjump"/>
              </a:rPr>
              <a:t>أكمل حل بقية الاسئلة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61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1" t="29655" r="11782" b="11697"/>
          <a:stretch/>
        </p:blipFill>
        <p:spPr>
          <a:xfrm>
            <a:off x="1397479" y="1570007"/>
            <a:ext cx="9013372" cy="4710021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5" name="Subtitle 1"/>
          <p:cNvSpPr txBox="1">
            <a:spLocks/>
          </p:cNvSpPr>
          <p:nvPr/>
        </p:nvSpPr>
        <p:spPr>
          <a:xfrm>
            <a:off x="4189864" y="691666"/>
            <a:ext cx="5737908" cy="44227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sz="14400" b="1" smtClean="0">
                <a:solidFill>
                  <a:srgbClr val="FF0000"/>
                </a:solidFill>
              </a:rPr>
              <a:t>لاحِظْ معي، ماذا تَرى في الصُّورَةِ؟</a:t>
            </a:r>
            <a:r>
              <a:rPr lang="ar-BH" sz="3200" smtClean="0"/>
              <a:t> </a:t>
            </a:r>
            <a:endParaRPr lang="ar-BH" sz="3600" b="1" dirty="0">
              <a:solidFill>
                <a:srgbClr val="FF0000"/>
              </a:solidFill>
            </a:endParaRPr>
          </a:p>
        </p:txBody>
      </p:sp>
      <p:pic>
        <p:nvPicPr>
          <p:cNvPr id="3" name="لاحظ معي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593" y="3032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7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607" y="4101552"/>
            <a:ext cx="10515600" cy="1325563"/>
          </a:xfrm>
        </p:spPr>
        <p:txBody>
          <a:bodyPr>
            <a:noAutofit/>
          </a:bodyPr>
          <a:lstStyle/>
          <a:p>
            <a:pPr algn="ctr" rtl="0"/>
            <a:r>
              <a:rPr lang="ar-BH" sz="11500" b="1" dirty="0">
                <a:solidFill>
                  <a:srgbClr val="FF0000"/>
                </a:solidFill>
              </a:rPr>
              <a:t>حَاوِلْ مَرّةً أُخْرى</a:t>
            </a:r>
          </a:p>
        </p:txBody>
      </p:sp>
      <p:pic>
        <p:nvPicPr>
          <p:cNvPr id="8" name="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441AA96-9F69-41C6-9189-C45A1AFED3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38" y="0"/>
            <a:ext cx="3974123" cy="3357797"/>
          </a:xfrm>
          <a:prstGeom prst="rect">
            <a:avLst/>
          </a:prstGeom>
        </p:spPr>
      </p:pic>
      <p:sp>
        <p:nvSpPr>
          <p:cNvPr id="12" name="Arrow: Left 11">
            <a:extLst>
              <a:ext uri="{FF2B5EF4-FFF2-40B4-BE49-F238E27FC236}">
                <a16:creationId xmlns="" xmlns:a16="http://schemas.microsoft.com/office/drawing/2014/main" id="{C958B2D7-9B75-4025-938F-08F91A2E36BB}"/>
              </a:ext>
            </a:extLst>
          </p:cNvPr>
          <p:cNvSpPr/>
          <p:nvPr/>
        </p:nvSpPr>
        <p:spPr>
          <a:xfrm>
            <a:off x="179293" y="5108674"/>
            <a:ext cx="3191435" cy="16374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hlinkClick r:id="rId7" action="ppaction://hlinksldjump"/>
              </a:rPr>
              <a:t>الرجوع لحل بقية الاسئلة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13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1408" y="4067503"/>
            <a:ext cx="7441324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11500" b="1" dirty="0">
                <a:solidFill>
                  <a:srgbClr val="FF0000"/>
                </a:solidFill>
              </a:rPr>
              <a:t>أَحْسَنْت</a:t>
            </a:r>
          </a:p>
        </p:txBody>
      </p:sp>
      <p:pic>
        <p:nvPicPr>
          <p:cNvPr id="2" name="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018A6B9-D2C2-4CA3-BEA2-04429A9B2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359" y="241041"/>
            <a:ext cx="4283422" cy="3060962"/>
          </a:xfrm>
          <a:prstGeom prst="rect">
            <a:avLst/>
          </a:prstGeom>
        </p:spPr>
      </p:pic>
      <p:sp>
        <p:nvSpPr>
          <p:cNvPr id="13" name="Arrow: Left 12">
            <a:extLst>
              <a:ext uri="{FF2B5EF4-FFF2-40B4-BE49-F238E27FC236}">
                <a16:creationId xmlns="" xmlns:a16="http://schemas.microsoft.com/office/drawing/2014/main" id="{EA06EEFB-7533-4786-8990-EF924206E8BF}"/>
              </a:ext>
            </a:extLst>
          </p:cNvPr>
          <p:cNvSpPr/>
          <p:nvPr/>
        </p:nvSpPr>
        <p:spPr>
          <a:xfrm>
            <a:off x="179293" y="5108674"/>
            <a:ext cx="3191435" cy="16374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hlinkClick r:id="rId6" action="ppaction://hlinksldjump"/>
              </a:rPr>
              <a:t>أكمل حل بقية الاسئلة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30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607" y="4101552"/>
            <a:ext cx="10515600" cy="1325563"/>
          </a:xfrm>
        </p:spPr>
        <p:txBody>
          <a:bodyPr>
            <a:noAutofit/>
          </a:bodyPr>
          <a:lstStyle/>
          <a:p>
            <a:pPr algn="ctr" rtl="0"/>
            <a:r>
              <a:rPr lang="ar-BH" sz="11500" b="1" dirty="0">
                <a:solidFill>
                  <a:srgbClr val="FF0000"/>
                </a:solidFill>
              </a:rPr>
              <a:t>حَاوِلْ مَرّةً أُخْرى</a:t>
            </a:r>
          </a:p>
        </p:txBody>
      </p:sp>
      <p:pic>
        <p:nvPicPr>
          <p:cNvPr id="8" name="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441AA96-9F69-41C6-9189-C45A1AFED3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38" y="0"/>
            <a:ext cx="3974123" cy="3357797"/>
          </a:xfrm>
          <a:prstGeom prst="rect">
            <a:avLst/>
          </a:prstGeom>
        </p:spPr>
      </p:pic>
      <p:sp>
        <p:nvSpPr>
          <p:cNvPr id="12" name="Arrow: Left 11">
            <a:extLst>
              <a:ext uri="{FF2B5EF4-FFF2-40B4-BE49-F238E27FC236}">
                <a16:creationId xmlns="" xmlns:a16="http://schemas.microsoft.com/office/drawing/2014/main" id="{C958B2D7-9B75-4025-938F-08F91A2E36BB}"/>
              </a:ext>
            </a:extLst>
          </p:cNvPr>
          <p:cNvSpPr/>
          <p:nvPr/>
        </p:nvSpPr>
        <p:spPr>
          <a:xfrm>
            <a:off x="179293" y="5108674"/>
            <a:ext cx="3191435" cy="16374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hlinkClick r:id="rId7" action="ppaction://hlinksldjump"/>
              </a:rPr>
              <a:t>الرجوع لحل بقية الاسئلة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0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1408" y="4067503"/>
            <a:ext cx="7441324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11500" b="1" dirty="0">
                <a:solidFill>
                  <a:srgbClr val="FF0000"/>
                </a:solidFill>
              </a:rPr>
              <a:t>أَحْسَنْت</a:t>
            </a:r>
          </a:p>
        </p:txBody>
      </p:sp>
      <p:pic>
        <p:nvPicPr>
          <p:cNvPr id="2" name="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018A6B9-D2C2-4CA3-BEA2-04429A9B2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359" y="241041"/>
            <a:ext cx="4283422" cy="3060962"/>
          </a:xfrm>
          <a:prstGeom prst="rect">
            <a:avLst/>
          </a:prstGeom>
        </p:spPr>
      </p:pic>
      <p:sp>
        <p:nvSpPr>
          <p:cNvPr id="13" name="Arrow: Left 12">
            <a:extLst>
              <a:ext uri="{FF2B5EF4-FFF2-40B4-BE49-F238E27FC236}">
                <a16:creationId xmlns="" xmlns:a16="http://schemas.microsoft.com/office/drawing/2014/main" id="{EA06EEFB-7533-4786-8990-EF924206E8BF}"/>
              </a:ext>
            </a:extLst>
          </p:cNvPr>
          <p:cNvSpPr/>
          <p:nvPr/>
        </p:nvSpPr>
        <p:spPr>
          <a:xfrm>
            <a:off x="179293" y="5108674"/>
            <a:ext cx="3191435" cy="16374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hlinkClick r:id="rId6" action="ppaction://hlinksldjump"/>
              </a:rPr>
              <a:t>أكمل حل بقية الاسئلة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4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607" y="4101552"/>
            <a:ext cx="10515600" cy="1325563"/>
          </a:xfrm>
        </p:spPr>
        <p:txBody>
          <a:bodyPr>
            <a:noAutofit/>
          </a:bodyPr>
          <a:lstStyle/>
          <a:p>
            <a:pPr algn="ctr" rtl="0"/>
            <a:r>
              <a:rPr lang="ar-BH" sz="11500" b="1" dirty="0">
                <a:solidFill>
                  <a:srgbClr val="FF0000"/>
                </a:solidFill>
              </a:rPr>
              <a:t>حَاوِلْ مَرّةً أُخْرى</a:t>
            </a:r>
          </a:p>
        </p:txBody>
      </p:sp>
      <p:pic>
        <p:nvPicPr>
          <p:cNvPr id="8" name="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441AA96-9F69-41C6-9189-C45A1AFED3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38" y="0"/>
            <a:ext cx="3974123" cy="3357797"/>
          </a:xfrm>
          <a:prstGeom prst="rect">
            <a:avLst/>
          </a:prstGeom>
        </p:spPr>
      </p:pic>
      <p:sp>
        <p:nvSpPr>
          <p:cNvPr id="12" name="Arrow: Left 11">
            <a:extLst>
              <a:ext uri="{FF2B5EF4-FFF2-40B4-BE49-F238E27FC236}">
                <a16:creationId xmlns="" xmlns:a16="http://schemas.microsoft.com/office/drawing/2014/main" id="{C958B2D7-9B75-4025-938F-08F91A2E36BB}"/>
              </a:ext>
            </a:extLst>
          </p:cNvPr>
          <p:cNvSpPr/>
          <p:nvPr/>
        </p:nvSpPr>
        <p:spPr>
          <a:xfrm>
            <a:off x="179293" y="5108674"/>
            <a:ext cx="3191435" cy="16374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hlinkClick r:id="rId7" action="ppaction://hlinksldjump"/>
              </a:rPr>
              <a:t>الرجوع لحل بقية الاسئلة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24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1408" y="4067503"/>
            <a:ext cx="7441324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11500" b="1" dirty="0">
                <a:solidFill>
                  <a:srgbClr val="FF0000"/>
                </a:solidFill>
              </a:rPr>
              <a:t>أَحْسَنْت</a:t>
            </a:r>
          </a:p>
        </p:txBody>
      </p:sp>
      <p:pic>
        <p:nvPicPr>
          <p:cNvPr id="2" name="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018A6B9-D2C2-4CA3-BEA2-04429A9B2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359" y="241041"/>
            <a:ext cx="4283422" cy="3060962"/>
          </a:xfrm>
          <a:prstGeom prst="rect">
            <a:avLst/>
          </a:prstGeom>
        </p:spPr>
      </p:pic>
      <p:sp>
        <p:nvSpPr>
          <p:cNvPr id="13" name="Arrow: Left 12">
            <a:extLst>
              <a:ext uri="{FF2B5EF4-FFF2-40B4-BE49-F238E27FC236}">
                <a16:creationId xmlns="" xmlns:a16="http://schemas.microsoft.com/office/drawing/2014/main" id="{EA06EEFB-7533-4786-8990-EF924206E8BF}"/>
              </a:ext>
            </a:extLst>
          </p:cNvPr>
          <p:cNvSpPr/>
          <p:nvPr/>
        </p:nvSpPr>
        <p:spPr>
          <a:xfrm>
            <a:off x="179293" y="5108674"/>
            <a:ext cx="3191435" cy="16374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hlinkClick r:id="rId6" action="ppaction://hlinksldjump"/>
              </a:rPr>
              <a:t>أكمل حل بقية الاسئلة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82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607" y="4101552"/>
            <a:ext cx="10515600" cy="1325563"/>
          </a:xfrm>
        </p:spPr>
        <p:txBody>
          <a:bodyPr>
            <a:noAutofit/>
          </a:bodyPr>
          <a:lstStyle/>
          <a:p>
            <a:pPr algn="ctr" rtl="0"/>
            <a:r>
              <a:rPr lang="ar-BH" sz="11500" b="1" dirty="0">
                <a:solidFill>
                  <a:srgbClr val="FF0000"/>
                </a:solidFill>
              </a:rPr>
              <a:t>حَاوِلْ مَرّةً أُخْرى</a:t>
            </a:r>
          </a:p>
        </p:txBody>
      </p:sp>
      <p:pic>
        <p:nvPicPr>
          <p:cNvPr id="8" name="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441AA96-9F69-41C6-9189-C45A1AFED3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38" y="0"/>
            <a:ext cx="3974123" cy="3357797"/>
          </a:xfrm>
          <a:prstGeom prst="rect">
            <a:avLst/>
          </a:prstGeom>
        </p:spPr>
      </p:pic>
      <p:sp>
        <p:nvSpPr>
          <p:cNvPr id="12" name="Arrow: Left 11">
            <a:extLst>
              <a:ext uri="{FF2B5EF4-FFF2-40B4-BE49-F238E27FC236}">
                <a16:creationId xmlns="" xmlns:a16="http://schemas.microsoft.com/office/drawing/2014/main" id="{C958B2D7-9B75-4025-938F-08F91A2E36BB}"/>
              </a:ext>
            </a:extLst>
          </p:cNvPr>
          <p:cNvSpPr/>
          <p:nvPr/>
        </p:nvSpPr>
        <p:spPr>
          <a:xfrm>
            <a:off x="179293" y="5108674"/>
            <a:ext cx="3191435" cy="16374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  <a:hlinkClick r:id="rId7" action="ppaction://hlinksldjump"/>
              </a:rPr>
              <a:t>الرجوع لحل بقية الاسئلة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55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9" t="20353" r="8875" b="13605"/>
          <a:stretch/>
        </p:blipFill>
        <p:spPr>
          <a:xfrm>
            <a:off x="8446286" y="1665303"/>
            <a:ext cx="1949571" cy="4313207"/>
          </a:xfrm>
        </p:spPr>
      </p:pic>
      <p:sp>
        <p:nvSpPr>
          <p:cNvPr id="8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2018876" y="1966897"/>
            <a:ext cx="5557605" cy="4011613"/>
          </a:xfrm>
        </p:spPr>
        <p:txBody>
          <a:bodyPr>
            <a:normAutofit/>
          </a:bodyPr>
          <a:lstStyle/>
          <a:p>
            <a:r>
              <a:rPr lang="ar-BH" sz="4000" b="1" dirty="0"/>
              <a:t>نَحْنُ نَنامُ فِي الفِرا</a:t>
            </a:r>
            <a:r>
              <a:rPr lang="ar-BH" sz="4000" b="1" dirty="0">
                <a:solidFill>
                  <a:srgbClr val="FF0000"/>
                </a:solidFill>
              </a:rPr>
              <a:t>شِ.</a:t>
            </a:r>
          </a:p>
          <a:p>
            <a:pPr marL="0" indent="0">
              <a:buNone/>
            </a:pPr>
            <a:endParaRPr lang="ar-BH" sz="4000" b="1" dirty="0">
              <a:solidFill>
                <a:srgbClr val="FF0000"/>
              </a:solidFill>
            </a:endParaRPr>
          </a:p>
          <a:p>
            <a:r>
              <a:rPr lang="ar-BH" sz="4000" b="1" dirty="0"/>
              <a:t>أَيْنَ يَنامُ العُصْفورُ يا عامِرُ؟</a:t>
            </a:r>
          </a:p>
          <a:p>
            <a:pPr marL="0" indent="0">
              <a:buNone/>
            </a:pPr>
            <a:endParaRPr lang="ar-BH" sz="4000" b="1" dirty="0"/>
          </a:p>
          <a:p>
            <a:r>
              <a:rPr lang="ar-BH" sz="4000" b="1" dirty="0"/>
              <a:t>يَنامُ العُصْفورُ فِي العُ</a:t>
            </a:r>
            <a:r>
              <a:rPr lang="ar-BH" sz="4000" b="1" dirty="0">
                <a:solidFill>
                  <a:srgbClr val="FF0000"/>
                </a:solidFill>
              </a:rPr>
              <a:t>شِّ</a:t>
            </a:r>
            <a:r>
              <a:rPr lang="ar-BH" sz="4000" b="1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575275" y="-28748"/>
            <a:ext cx="9694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b="1" dirty="0">
                <a:solidFill>
                  <a:srgbClr val="FF0000"/>
                </a:solidFill>
                <a:cs typeface="+mn-cs"/>
              </a:rPr>
              <a:t>هَيَّا َنقْرَأُ: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2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25" t="14190" r="17757" b="16806"/>
          <a:stretch/>
        </p:blipFill>
        <p:spPr>
          <a:xfrm>
            <a:off x="8495632" y="634033"/>
            <a:ext cx="1224951" cy="5562218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540993" y="793631"/>
            <a:ext cx="5181600" cy="5210804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ar-BH" sz="4000" b="1" dirty="0"/>
              <a:t>تعالي نُ</a:t>
            </a:r>
            <a:r>
              <a:rPr lang="ar-BH" sz="4000" b="1" dirty="0">
                <a:solidFill>
                  <a:srgbClr val="FF0000"/>
                </a:solidFill>
              </a:rPr>
              <a:t>شا</a:t>
            </a:r>
            <a:r>
              <a:rPr lang="ar-BH" sz="4000" b="1" dirty="0"/>
              <a:t>هِدُ العُ</a:t>
            </a:r>
            <a:r>
              <a:rPr lang="ar-BH" sz="4000" b="1" dirty="0">
                <a:solidFill>
                  <a:srgbClr val="FF0000"/>
                </a:solidFill>
              </a:rPr>
              <a:t>شَّ</a:t>
            </a:r>
            <a:r>
              <a:rPr lang="ar-BH" sz="4000" b="1" dirty="0"/>
              <a:t> يا أملُ.</a:t>
            </a:r>
          </a:p>
          <a:p>
            <a:pPr>
              <a:lnSpc>
                <a:spcPct val="200000"/>
              </a:lnSpc>
            </a:pPr>
            <a:r>
              <a:rPr lang="ar-BH" sz="4000" b="1" dirty="0"/>
              <a:t>من يَبْني لَهُ العُ</a:t>
            </a:r>
            <a:r>
              <a:rPr lang="ar-BH" sz="4000" b="1" dirty="0">
                <a:solidFill>
                  <a:srgbClr val="FF0000"/>
                </a:solidFill>
              </a:rPr>
              <a:t>شّ</a:t>
            </a:r>
            <a:r>
              <a:rPr lang="ar-BH" sz="4000" b="1" dirty="0"/>
              <a:t>َ يا عامِرُ؟</a:t>
            </a:r>
          </a:p>
          <a:p>
            <a:pPr>
              <a:lnSpc>
                <a:spcPct val="200000"/>
              </a:lnSpc>
            </a:pPr>
            <a:r>
              <a:rPr lang="ar-BH" sz="4000" b="1" dirty="0"/>
              <a:t>العُصْفورُ يَبني العُ</a:t>
            </a:r>
            <a:r>
              <a:rPr lang="ar-BH" sz="4000" b="1" dirty="0">
                <a:solidFill>
                  <a:srgbClr val="FF0000"/>
                </a:solidFill>
              </a:rPr>
              <a:t>شَّ</a:t>
            </a:r>
            <a:r>
              <a:rPr lang="ar-BH" sz="4000" b="1" dirty="0"/>
              <a:t>.</a:t>
            </a:r>
          </a:p>
          <a:p>
            <a:pPr>
              <a:lnSpc>
                <a:spcPct val="200000"/>
              </a:lnSpc>
            </a:pPr>
            <a:r>
              <a:rPr lang="ar-BH" sz="4000" b="1" dirty="0"/>
              <a:t>هل تَنامُ الفَرا</a:t>
            </a:r>
            <a:r>
              <a:rPr lang="ar-BH" sz="4000" b="1" dirty="0">
                <a:solidFill>
                  <a:srgbClr val="FF0000"/>
                </a:solidFill>
              </a:rPr>
              <a:t>شَ</a:t>
            </a:r>
            <a:r>
              <a:rPr lang="ar-BH" sz="4000" b="1" dirty="0"/>
              <a:t>ةُ في العُ</a:t>
            </a:r>
            <a:r>
              <a:rPr lang="ar-BH" sz="4000" b="1" dirty="0">
                <a:solidFill>
                  <a:srgbClr val="FF0000"/>
                </a:solidFill>
              </a:rPr>
              <a:t>شِّ</a:t>
            </a:r>
            <a:r>
              <a:rPr lang="ar-BH" b="1" dirty="0"/>
              <a:t>؟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575275" y="-28748"/>
            <a:ext cx="9694985" cy="1325563"/>
          </a:xfrm>
        </p:spPr>
        <p:txBody>
          <a:bodyPr/>
          <a:lstStyle/>
          <a:p>
            <a:pPr algn="ctr"/>
            <a:r>
              <a:rPr lang="ar-BH" b="1" dirty="0">
                <a:solidFill>
                  <a:srgbClr val="FF0000"/>
                </a:solidFill>
                <a:cs typeface="+mn-cs"/>
              </a:rPr>
              <a:t>هَيَّا َنقْرَأُ:</a:t>
            </a:r>
          </a:p>
        </p:txBody>
      </p:sp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990" y="653883"/>
            <a:ext cx="10515600" cy="1325563"/>
          </a:xfrm>
        </p:spPr>
        <p:txBody>
          <a:bodyPr/>
          <a:lstStyle/>
          <a:p>
            <a:pPr algn="r"/>
            <a:r>
              <a:rPr lang="ar-BH" dirty="0">
                <a:cs typeface="+mn-cs"/>
              </a:rPr>
              <a:t>شاهِدْ مَعي كَيْفَ نَكْتُبُ حَرْفَ الشَّينِ في </a:t>
            </a:r>
            <a:r>
              <a:rPr lang="ar-BH" dirty="0">
                <a:solidFill>
                  <a:srgbClr val="FF0000"/>
                </a:solidFill>
                <a:cs typeface="+mn-cs"/>
              </a:rPr>
              <a:t>بِدايَةِ </a:t>
            </a:r>
            <a:r>
              <a:rPr lang="ar-BH" dirty="0">
                <a:cs typeface="+mn-cs"/>
              </a:rPr>
              <a:t>الكَلِمَةِ:</a:t>
            </a:r>
          </a:p>
        </p:txBody>
      </p:sp>
      <p:pic>
        <p:nvPicPr>
          <p:cNvPr id="4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6990" y="6248400"/>
            <a:ext cx="609600" cy="609600"/>
          </a:xfrm>
          <a:prstGeom prst="rect">
            <a:avLst/>
          </a:prstGeom>
        </p:spPr>
      </p:pic>
      <p:pic>
        <p:nvPicPr>
          <p:cNvPr id="3" name="حرف الشين في بداية الكلمة الجديد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7475" y="1824171"/>
            <a:ext cx="9655115" cy="416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3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9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76990" y="6538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BH" dirty="0">
                <a:cs typeface="+mn-cs"/>
              </a:rPr>
              <a:t>شاهِدْ مَعي كَيْفَ نَكْتُبُ حَرْفَ الشَّينِ فِي </a:t>
            </a:r>
            <a:r>
              <a:rPr lang="ar-BH" dirty="0">
                <a:solidFill>
                  <a:srgbClr val="FF0000"/>
                </a:solidFill>
                <a:cs typeface="+mn-cs"/>
              </a:rPr>
              <a:t>وَسَطِ </a:t>
            </a:r>
            <a:r>
              <a:rPr lang="ar-BH" dirty="0">
                <a:cs typeface="+mn-cs"/>
              </a:rPr>
              <a:t>الكَلِمَةِ:</a:t>
            </a:r>
          </a:p>
        </p:txBody>
      </p:sp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حرف ش في وسط الكلمة">
            <a:hlinkClick r:id="" action="ppaction://media"/>
            <a:extLst>
              <a:ext uri="{FF2B5EF4-FFF2-40B4-BE49-F238E27FC236}">
                <a16:creationId xmlns="" xmlns:a16="http://schemas.microsoft.com/office/drawing/2014/main" id="{ECE4AA8B-192E-4AD1-B201-EA4811DF3F8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40736" y="1979446"/>
            <a:ext cx="8551854" cy="422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2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25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76990" y="653883"/>
            <a:ext cx="10515600" cy="1325563"/>
          </a:xfrm>
        </p:spPr>
        <p:txBody>
          <a:bodyPr/>
          <a:lstStyle/>
          <a:p>
            <a:pPr algn="r"/>
            <a:r>
              <a:rPr lang="ar-BH" dirty="0">
                <a:cs typeface="+mn-cs"/>
              </a:rPr>
              <a:t>شاهِدْ مَعي كَيْفَ نَكْتُبُ حَرْفَ الشَّينِ فِي </a:t>
            </a:r>
            <a:r>
              <a:rPr lang="ar-BH" dirty="0">
                <a:solidFill>
                  <a:srgbClr val="FF0000"/>
                </a:solidFill>
                <a:cs typeface="+mn-cs"/>
              </a:rPr>
              <a:t>آخِرِ </a:t>
            </a:r>
            <a:r>
              <a:rPr lang="ar-BH" dirty="0">
                <a:cs typeface="+mn-cs"/>
              </a:rPr>
              <a:t>الكَلِمَةِ:</a:t>
            </a:r>
          </a:p>
        </p:txBody>
      </p:sp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حرف ش في اخر الكلمة">
            <a:hlinkClick r:id="" action="ppaction://media"/>
            <a:extLst>
              <a:ext uri="{FF2B5EF4-FFF2-40B4-BE49-F238E27FC236}">
                <a16:creationId xmlns="" xmlns:a16="http://schemas.microsoft.com/office/drawing/2014/main" id="{70E0666C-06A2-4697-B34F-365A3240237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74259" y="2062282"/>
            <a:ext cx="8418331" cy="414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3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9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6" t="12302" r="70580" b="74473"/>
          <a:stretch/>
        </p:blipFill>
        <p:spPr>
          <a:xfrm>
            <a:off x="8768107" y="5109662"/>
            <a:ext cx="1959484" cy="1080338"/>
          </a:xfrm>
        </p:spPr>
      </p:pic>
      <p:pic>
        <p:nvPicPr>
          <p:cNvPr id="7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1" t="14828" r="50281" b="77158"/>
          <a:stretch/>
        </p:blipFill>
        <p:spPr>
          <a:xfrm>
            <a:off x="8768107" y="3949704"/>
            <a:ext cx="1959484" cy="1052203"/>
          </a:xfrm>
        </p:spPr>
      </p:pic>
      <p:pic>
        <p:nvPicPr>
          <p:cNvPr id="8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85" t="15076" r="13660" b="76157"/>
          <a:stretch/>
        </p:blipFill>
        <p:spPr>
          <a:xfrm>
            <a:off x="8768107" y="1316661"/>
            <a:ext cx="1959484" cy="1040920"/>
          </a:xfrm>
        </p:spPr>
      </p:pic>
      <p:pic>
        <p:nvPicPr>
          <p:cNvPr id="9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2" t="14077" r="33394" b="75816"/>
          <a:stretch/>
        </p:blipFill>
        <p:spPr>
          <a:xfrm>
            <a:off x="8768107" y="2610928"/>
            <a:ext cx="1959484" cy="1231021"/>
          </a:xfrm>
        </p:spPr>
      </p:pic>
      <p:pic>
        <p:nvPicPr>
          <p:cNvPr id="10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1" t="23670" r="51812" b="67801"/>
          <a:stretch/>
        </p:blipFill>
        <p:spPr>
          <a:xfrm>
            <a:off x="1588022" y="3763949"/>
            <a:ext cx="1805145" cy="1256843"/>
          </a:xfrm>
        </p:spPr>
      </p:pic>
      <p:pic>
        <p:nvPicPr>
          <p:cNvPr id="11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7" t="24158" r="30671" b="68214"/>
          <a:stretch/>
        </p:blipFill>
        <p:spPr>
          <a:xfrm>
            <a:off x="1588023" y="2610928"/>
            <a:ext cx="1805145" cy="986028"/>
          </a:xfrm>
        </p:spPr>
      </p:pic>
      <p:pic>
        <p:nvPicPr>
          <p:cNvPr id="12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9" t="24184" r="11501" b="68475"/>
          <a:stretch/>
        </p:blipFill>
        <p:spPr>
          <a:xfrm>
            <a:off x="1588023" y="1268068"/>
            <a:ext cx="1805145" cy="1094136"/>
          </a:xfrm>
        </p:spPr>
      </p:pic>
      <p:pic>
        <p:nvPicPr>
          <p:cNvPr id="13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1" t="24863" r="71045" b="68243"/>
          <a:stretch/>
        </p:blipFill>
        <p:spPr>
          <a:xfrm>
            <a:off x="1588022" y="5187785"/>
            <a:ext cx="1741775" cy="1070615"/>
          </a:xfrm>
        </p:spPr>
      </p:pic>
      <p:cxnSp>
        <p:nvCxnSpPr>
          <p:cNvPr id="16" name="Straight Arrow Connector 15"/>
          <p:cNvCxnSpPr/>
          <p:nvPr/>
        </p:nvCxnSpPr>
        <p:spPr>
          <a:xfrm flipH="1">
            <a:off x="5055079" y="2068859"/>
            <a:ext cx="24844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055078" y="3298275"/>
            <a:ext cx="24844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055077" y="4519046"/>
            <a:ext cx="24844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055077" y="5713996"/>
            <a:ext cx="24844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740168" y="319504"/>
            <a:ext cx="800768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4400" dirty="0">
                <a:solidFill>
                  <a:srgbClr val="FF0000"/>
                </a:solidFill>
              </a:rPr>
              <a:t>لِنُجَرَّدْ معًا حَرْفَ الشَّينِ مِن الكَلِماتِ التَّالِيَة:</a:t>
            </a:r>
          </a:p>
        </p:txBody>
      </p:sp>
      <p:pic>
        <p:nvPicPr>
          <p:cNvPr id="4" name="Medi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283" y="1231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7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l="13533" t="40885" r="61262" b="46695"/>
          <a:stretch/>
        </p:blipFill>
        <p:spPr>
          <a:xfrm>
            <a:off x="5282766" y="1587911"/>
            <a:ext cx="2217721" cy="154331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674189" y="474699"/>
            <a:ext cx="6792540" cy="751268"/>
          </a:xfrm>
        </p:spPr>
        <p:txBody>
          <a:bodyPr>
            <a:noAutofit/>
          </a:bodyPr>
          <a:lstStyle/>
          <a:p>
            <a:pPr algn="r"/>
            <a:r>
              <a:rPr lang="ar-BH" b="1" dirty="0">
                <a:cs typeface="+mn-cs"/>
              </a:rPr>
              <a:t>أُحَدِّدُ الفَرا</a:t>
            </a:r>
            <a:r>
              <a:rPr lang="ar-BH" b="1" dirty="0">
                <a:solidFill>
                  <a:srgbClr val="FF0000"/>
                </a:solidFill>
                <a:cs typeface="+mn-cs"/>
              </a:rPr>
              <a:t>شَ</a:t>
            </a:r>
            <a:r>
              <a:rPr lang="ar-BH" b="1" dirty="0">
                <a:cs typeface="+mn-cs"/>
              </a:rPr>
              <a:t>ةَ مِنْ بَيْنَ الصُّوَرِ التَّالِيَةِ:</a:t>
            </a:r>
          </a:p>
        </p:txBody>
      </p: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l="14264" t="29754" r="57759" b="58692"/>
          <a:stretch/>
        </p:blipFill>
        <p:spPr>
          <a:xfrm>
            <a:off x="2606302" y="1570238"/>
            <a:ext cx="2217721" cy="156099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l="13533" t="16981" r="59231" b="68886"/>
          <a:stretch/>
        </p:blipFill>
        <p:spPr>
          <a:xfrm>
            <a:off x="8246852" y="1570238"/>
            <a:ext cx="2208362" cy="156099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7-Point Star 13"/>
          <p:cNvSpPr/>
          <p:nvPr/>
        </p:nvSpPr>
        <p:spPr>
          <a:xfrm>
            <a:off x="448235" y="474699"/>
            <a:ext cx="1884297" cy="1548973"/>
          </a:xfrm>
          <a:prstGeom prst="star7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3200" b="1" dirty="0"/>
              <a:t>تدريب 1</a:t>
            </a:r>
            <a:endParaRPr lang="ar-BH" sz="3200" dirty="0"/>
          </a:p>
        </p:txBody>
      </p:sp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7" t="54556" r="22449" b="27834"/>
          <a:stretch/>
        </p:blipFill>
        <p:spPr>
          <a:xfrm>
            <a:off x="6798967" y="3699303"/>
            <a:ext cx="2208362" cy="142478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1" t="74676" r="61776" b="13025"/>
          <a:stretch/>
        </p:blipFill>
        <p:spPr>
          <a:xfrm>
            <a:off x="3566785" y="3699303"/>
            <a:ext cx="2217721" cy="142478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3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قالب الدروس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قالب الدروس</Template>
  <TotalTime>941</TotalTime>
  <Words>343</Words>
  <Application>Microsoft Office PowerPoint</Application>
  <PresentationFormat>ملء الشاشة</PresentationFormat>
  <Paragraphs>117</Paragraphs>
  <Slides>26</Slides>
  <Notes>12</Notes>
  <HiddenSlides>10</HiddenSlides>
  <MMClips>29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32" baseType="lpstr">
      <vt:lpstr>Arial</vt:lpstr>
      <vt:lpstr>Arial (Body)</vt:lpstr>
      <vt:lpstr>Calibri</vt:lpstr>
      <vt:lpstr>Calibri Light</vt:lpstr>
      <vt:lpstr>Times New Roman</vt:lpstr>
      <vt:lpstr>قالب الدروس</vt:lpstr>
      <vt:lpstr>عرض تقديمي في PowerPoint</vt:lpstr>
      <vt:lpstr>عرض تقديمي في PowerPoint</vt:lpstr>
      <vt:lpstr>عرض تقديمي في PowerPoint</vt:lpstr>
      <vt:lpstr>هَيَّا َنقْرَأُ:</vt:lpstr>
      <vt:lpstr>شاهِدْ مَعي كَيْفَ نَكْتُبُ حَرْفَ الشَّينِ في بِدايَةِ الكَلِمَةِ:</vt:lpstr>
      <vt:lpstr>عرض تقديمي في PowerPoint</vt:lpstr>
      <vt:lpstr>شاهِدْ مَعي كَيْفَ نَكْتُبُ حَرْفَ الشَّينِ فِي آخِرِ الكَلِمَةِ:</vt:lpstr>
      <vt:lpstr>عرض تقديمي في PowerPoint</vt:lpstr>
      <vt:lpstr>أُحَدِّدُ الفَراشَةَ مِنْ بَيْنَ الصُّوَرِ التَّالِيَةِ:</vt:lpstr>
      <vt:lpstr>أُحَدِّدُ الشَبَكَةَ مِنْ بَيْنَ الصُّوَرِ التَّالِيَةِ: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حَاوِلْ مَرّةً أُخْرى</vt:lpstr>
      <vt:lpstr>عرض تقديمي في PowerPoint</vt:lpstr>
      <vt:lpstr>حَاوِلْ مَرّةً أُخْرى</vt:lpstr>
      <vt:lpstr>عرض تقديمي في PowerPoint</vt:lpstr>
      <vt:lpstr>حَاوِلْ مَرّةً أُخْرى</vt:lpstr>
      <vt:lpstr>عرض تقديمي في PowerPoint</vt:lpstr>
      <vt:lpstr>حَاوِلْ مَرّةً أُخْرى</vt:lpstr>
      <vt:lpstr>عرض تقديمي في PowerPoint</vt:lpstr>
      <vt:lpstr>حَاوِلْ مَرّةً أُخْرى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hamad 95</cp:lastModifiedBy>
  <cp:revision>102</cp:revision>
  <dcterms:created xsi:type="dcterms:W3CDTF">2020-03-04T09:39:20Z</dcterms:created>
  <dcterms:modified xsi:type="dcterms:W3CDTF">2020-03-31T08:46:26Z</dcterms:modified>
</cp:coreProperties>
</file>