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autoCompressPictures="0">
  <p:sldMasterIdLst>
    <p:sldMasterId id="2147483969" r:id="rId1"/>
  </p:sldMasterIdLst>
  <p:notesMasterIdLst>
    <p:notesMasterId r:id="rId9"/>
  </p:notesMasterIdLst>
  <p:sldIdLst>
    <p:sldId id="258" r:id="rId2"/>
    <p:sldId id="277" r:id="rId3"/>
    <p:sldId id="278" r:id="rId4"/>
    <p:sldId id="279" r:id="rId5"/>
    <p:sldId id="280" r:id="rId6"/>
    <p:sldId id="281" r:id="rId7"/>
    <p:sldId id="28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48F"/>
    <a:srgbClr val="E5AA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76" y="2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B7DB52C5-E25F-4D9C-A886-3663F7EFABD5}" type="datetimeFigureOut">
              <a:rPr lang="ar-SA" smtClean="0"/>
              <a:t>15/05/1439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BB6EEC71-909B-44D5-87C3-32396718E72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763226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621FA-92EF-48CA-A27C-0B44B50CAA5E}" type="datetime1">
              <a:rPr lang="en-US" smtClean="0"/>
              <a:t>1/31/2018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5635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لعنوان والتسمية ال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56B21-6881-49E4-B409-C372D4C79AB0}" type="datetime1">
              <a:rPr lang="en-US" smtClean="0"/>
              <a:t>1/31/2018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5166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قتباس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64AF4-A656-4814-BF89-7D0514ED568B}" type="datetime1">
              <a:rPr lang="en-US" smtClean="0"/>
              <a:t>1/31/2018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919687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طاقة اس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8DC0B-4414-474C-97ED-E97EF334795B}" type="datetime1">
              <a:rPr lang="en-US" smtClean="0"/>
              <a:t>1/31/2018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07444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طاقة اسم ذات اقتبا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16273-7E53-4AC2-B048-8BE283C12407}" type="datetime1">
              <a:rPr lang="en-US" smtClean="0"/>
              <a:t>1/31/2018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393044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صواب أو خطأ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08ADD-A5B9-4CE8-B0BE-6B9CC35D2C80}" type="datetime1">
              <a:rPr lang="en-US" smtClean="0"/>
              <a:t>1/31/2018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96277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4577E-F7F5-452E-9D38-E95FA7983241}" type="datetime1">
              <a:rPr lang="en-US" smtClean="0"/>
              <a:t>1/31/2018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43767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2B923-C979-44CB-BBC9-78199BB307E6}" type="datetime1">
              <a:rPr lang="en-US" smtClean="0"/>
              <a:t>1/31/2018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2824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2D5D7-5672-4083-A20F-7CBFFACEC3F4}" type="datetime1">
              <a:rPr lang="en-US" smtClean="0"/>
              <a:t>1/31/2018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4357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0899D-20BE-4E8F-9078-92356D8A0E80}" type="datetime1">
              <a:rPr lang="en-US" smtClean="0"/>
              <a:t>1/31/2018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8252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2E72B-7E61-4BCD-9469-B264B17B7288}" type="datetime1">
              <a:rPr lang="en-US" smtClean="0"/>
              <a:t>1/31/2018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0129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00FF4-3B50-487D-8859-510AA2E6DC90}" type="datetime1">
              <a:rPr lang="en-US" smtClean="0"/>
              <a:t>1/31/2018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01466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262DD-6892-446F-9222-BB903E412AA4}" type="datetime1">
              <a:rPr lang="en-US" smtClean="0"/>
              <a:t>1/31/2018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2845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D7516-AD73-4625-B842-43A44FB90528}" type="datetime1">
              <a:rPr lang="en-US" smtClean="0"/>
              <a:t>1/31/2018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08115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C9A3F-D61B-423C-ADAE-49B2E2C21D84}" type="datetime1">
              <a:rPr lang="en-US" smtClean="0"/>
              <a:t>1/31/2018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16996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7D6B9-1044-46EF-965C-C343751DE383}" type="datetime1">
              <a:rPr lang="en-US" smtClean="0"/>
              <a:t>1/31/2018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31322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31AC4F-B6B8-4B8D-AB3C-77426ACEAED7}" type="datetime1">
              <a:rPr lang="en-US" smtClean="0"/>
              <a:t>1/31/2018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9054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70" r:id="rId1"/>
    <p:sldLayoutId id="2147483971" r:id="rId2"/>
    <p:sldLayoutId id="2147483972" r:id="rId3"/>
    <p:sldLayoutId id="2147483973" r:id="rId4"/>
    <p:sldLayoutId id="2147483974" r:id="rId5"/>
    <p:sldLayoutId id="2147483975" r:id="rId6"/>
    <p:sldLayoutId id="2147483976" r:id="rId7"/>
    <p:sldLayoutId id="2147483977" r:id="rId8"/>
    <p:sldLayoutId id="2147483978" r:id="rId9"/>
    <p:sldLayoutId id="2147483979" r:id="rId10"/>
    <p:sldLayoutId id="2147483980" r:id="rId11"/>
    <p:sldLayoutId id="2147483981" r:id="rId12"/>
    <p:sldLayoutId id="2147483982" r:id="rId13"/>
    <p:sldLayoutId id="2147483983" r:id="rId14"/>
    <p:sldLayoutId id="2147483984" r:id="rId15"/>
    <p:sldLayoutId id="2147483985" r:id="rId16"/>
  </p:sldLayoutIdLst>
  <p:hf hdr="0" ftr="0" dt="0"/>
  <p:txStyles>
    <p:titleStyle>
      <a:lvl1pPr algn="l" defTabSz="457200" rtl="1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696901" y="1443480"/>
            <a:ext cx="7899722" cy="1137676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457200" lvl="1" indent="0" algn="ctr">
              <a:buNone/>
            </a:pPr>
            <a:r>
              <a:rPr lang="ar-SA" sz="6000" b="1" dirty="0" smtClean="0">
                <a:solidFill>
                  <a:srgbClr val="FF0000"/>
                </a:solidFill>
                <a:latin typeface="Simplified Arabic" panose="02020603050405020304" pitchFamily="18" charset="-78"/>
                <a:cs typeface="Akhbar MT" pitchFamily="2" charset="-78"/>
              </a:rPr>
              <a:t>ثالثًا: بنا</a:t>
            </a:r>
            <a:r>
              <a:rPr lang="ar-EG" sz="6000" b="1" dirty="0" smtClean="0">
                <a:solidFill>
                  <a:srgbClr val="FF0000"/>
                </a:solidFill>
                <a:latin typeface="Simplified Arabic" panose="02020603050405020304" pitchFamily="18" charset="-78"/>
                <a:cs typeface="Akhbar MT" pitchFamily="2" charset="-78"/>
              </a:rPr>
              <a:t>ء </a:t>
            </a:r>
            <a:r>
              <a:rPr lang="ar-SA" sz="6000" b="1" dirty="0" smtClean="0">
                <a:solidFill>
                  <a:srgbClr val="FF0000"/>
                </a:solidFill>
                <a:latin typeface="Simplified Arabic" panose="02020603050405020304" pitchFamily="18" charset="-78"/>
                <a:cs typeface="Akhbar MT" pitchFamily="2" charset="-78"/>
              </a:rPr>
              <a:t>الفق</a:t>
            </a:r>
            <a:r>
              <a:rPr lang="ar-EG" sz="6000" b="1" dirty="0" err="1" smtClean="0">
                <a:solidFill>
                  <a:srgbClr val="FF0000"/>
                </a:solidFill>
                <a:latin typeface="Simplified Arabic" panose="02020603050405020304" pitchFamily="18" charset="-78"/>
                <a:cs typeface="Akhbar MT" pitchFamily="2" charset="-78"/>
              </a:rPr>
              <a:t>رة</a:t>
            </a:r>
            <a:r>
              <a:rPr lang="ar-EG" sz="6000" b="1" dirty="0" smtClean="0">
                <a:solidFill>
                  <a:srgbClr val="FF0000"/>
                </a:solidFill>
                <a:latin typeface="Simplified Arabic" panose="02020603050405020304" pitchFamily="18" charset="-78"/>
                <a:cs typeface="Akhbar MT" pitchFamily="2" charset="-78"/>
              </a:rPr>
              <a:t> واكتمال النص</a:t>
            </a:r>
            <a:endParaRPr lang="ar-SA" sz="6000" b="1" dirty="0">
              <a:solidFill>
                <a:srgbClr val="FF0000"/>
              </a:solidFill>
              <a:latin typeface="Simplified Arabic" panose="02020603050405020304" pitchFamily="18" charset="-78"/>
              <a:cs typeface="Akhbar MT" pitchFamily="2" charset="-78"/>
            </a:endParaRPr>
          </a:p>
        </p:txBody>
      </p:sp>
      <p:sp>
        <p:nvSpPr>
          <p:cNvPr id="2" name="عنصر نائب لرقم الشريحة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6076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047509" y="619246"/>
            <a:ext cx="10352930" cy="4548850"/>
          </a:xfrm>
        </p:spPr>
        <p:txBody>
          <a:bodyPr>
            <a:normAutofit/>
          </a:bodyPr>
          <a:lstStyle/>
          <a:p>
            <a:pPr lvl="0">
              <a:buClr>
                <a:srgbClr val="353535"/>
              </a:buClr>
            </a:pPr>
            <a:r>
              <a:rPr lang="ar-SA" sz="3200" dirty="0" smtClean="0">
                <a:solidFill>
                  <a:schemeClr val="tx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SA" sz="4400" b="1" u="sng" dirty="0">
                <a:solidFill>
                  <a:srgbClr val="FF0000"/>
                </a:solidFill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1</a:t>
            </a:r>
            <a:r>
              <a:rPr lang="ar-SA" sz="4100" b="1" u="sng" dirty="0">
                <a:solidFill>
                  <a:srgbClr val="FF0000"/>
                </a:solidFill>
                <a:latin typeface="Traditional Arabic" panose="02020603050405020304" pitchFamily="18" charset="-78"/>
                <a:ea typeface="+mj-ea"/>
                <a:cs typeface="Traditional Arabic" panose="02020603050405020304" pitchFamily="18" charset="-78"/>
              </a:rPr>
              <a:t>- تعريف الفقرة:</a:t>
            </a:r>
            <a:endParaRPr lang="ar-SA" sz="4100" dirty="0" smtClean="0">
              <a:solidFill>
                <a:schemeClr val="tx1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lvl="0">
              <a:buClr>
                <a:srgbClr val="353535"/>
              </a:buClr>
            </a:pPr>
            <a:r>
              <a:rPr lang="ar-SA" sz="3500" b="1" dirty="0" smtClean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هي </a:t>
            </a:r>
            <a:r>
              <a:rPr lang="ar-SA" sz="3500" b="1" u="sng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قالب من الجمل المترابطة التي تتناول فكرة واحدة</a:t>
            </a:r>
            <a:r>
              <a:rPr lang="ar-SA" sz="35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.</a:t>
            </a:r>
          </a:p>
          <a:p>
            <a:pPr marL="0" lvl="0" indent="0" rtl="0">
              <a:spcBef>
                <a:spcPts val="0"/>
              </a:spcBef>
              <a:buClrTx/>
              <a:buNone/>
            </a:pPr>
            <a:endParaRPr lang="ar-SA" sz="3500" dirty="0" smtClean="0">
              <a:solidFill>
                <a:prstClr val="black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lvl="0" indent="0" rtl="0">
              <a:spcBef>
                <a:spcPts val="0"/>
              </a:spcBef>
              <a:buClrTx/>
              <a:buNone/>
            </a:pPr>
            <a:endParaRPr lang="ar-SA" sz="100" dirty="0">
              <a:solidFill>
                <a:prstClr val="black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lvl="0" indent="0" rtl="0">
              <a:spcBef>
                <a:spcPts val="0"/>
              </a:spcBef>
              <a:buClrTx/>
              <a:buNone/>
            </a:pPr>
            <a:r>
              <a:rPr lang="ar-SA" sz="3600" b="1" u="sng" dirty="0" smtClean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2- وظيفة </a:t>
            </a:r>
            <a:r>
              <a:rPr lang="ar-SA" sz="3600" b="1" u="sng" dirty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الفقرة وأهميتها:</a:t>
            </a:r>
          </a:p>
          <a:p>
            <a:r>
              <a:rPr lang="ar-SA" sz="3500" b="1" dirty="0" smtClean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تساعد </a:t>
            </a:r>
            <a:r>
              <a:rPr lang="ar-SA" sz="35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الفقرة الكاتب في </a:t>
            </a:r>
            <a:r>
              <a:rPr lang="ar-SA" sz="3500" b="1" u="sng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تقسيم الفكرة العامة إلى أفكار فرعية</a:t>
            </a:r>
            <a:r>
              <a:rPr lang="ar-SA" sz="35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، فيستخدم لكل واحدة من الأفكار الفرعية فِقرة مستقلة، الأمر الذي يسهل معه تحرير الفكرة، فيستوعب بها القارئ قصد الكاتب.</a:t>
            </a: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22589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465603" y="42483"/>
            <a:ext cx="8911687" cy="917513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ar-SA" sz="5400" b="1" dirty="0" smtClean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3- شكل الفقرة</a:t>
            </a:r>
            <a:endParaRPr lang="ar-SA" sz="5400" b="1" dirty="0">
              <a:solidFill>
                <a:srgbClr val="FF000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765139" y="1071885"/>
            <a:ext cx="9662163" cy="4994476"/>
          </a:xfrm>
        </p:spPr>
        <p:txBody>
          <a:bodyPr>
            <a:normAutofit fontScale="92500" lnSpcReduction="20000"/>
          </a:bodyPr>
          <a:lstStyle/>
          <a:p>
            <a:pPr marL="0" lvl="0" indent="0" rtl="0">
              <a:spcBef>
                <a:spcPts val="0"/>
              </a:spcBef>
              <a:buClrTx/>
              <a:buNone/>
            </a:pPr>
            <a:r>
              <a:rPr lang="ar-EG" sz="3200" b="1" u="sng" dirty="0" smtClean="0">
                <a:solidFill>
                  <a:srgbClr val="FF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أ- الخارجي: </a:t>
            </a:r>
            <a:endParaRPr lang="ar-SA" sz="3200" b="1" u="sng" dirty="0">
              <a:solidFill>
                <a:srgbClr val="FF00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lvl="0">
              <a:lnSpc>
                <a:spcPct val="120000"/>
              </a:lnSpc>
              <a:buClr>
                <a:srgbClr val="353535"/>
              </a:buClr>
            </a:pPr>
            <a:r>
              <a:rPr lang="ar-SA" sz="2800" b="1" dirty="0" smtClean="0">
                <a:solidFill>
                  <a:schemeClr val="tx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SA" sz="3600" b="1" dirty="0" smtClean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جرت </a:t>
            </a:r>
            <a:r>
              <a:rPr lang="ar-SA" sz="36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العادة على تمييز بداية الفقرة ونهايتها، بحيث يعلم من خلال النظر السريع حدود الفقرة بداية ونهايةً، وعدد الفقرات في النص.</a:t>
            </a:r>
          </a:p>
          <a:p>
            <a:pPr lvl="0">
              <a:lnSpc>
                <a:spcPct val="120000"/>
              </a:lnSpc>
              <a:buClr>
                <a:srgbClr val="353535"/>
              </a:buClr>
            </a:pPr>
            <a:r>
              <a:rPr lang="ar-SA" sz="3600" b="1" u="sng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وتتميز </a:t>
            </a:r>
            <a:r>
              <a:rPr lang="ar-SA" sz="3600" b="1" u="sng" dirty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بداية </a:t>
            </a:r>
            <a:r>
              <a:rPr lang="ar-SA" sz="3600" b="1" u="sng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الفقرة:</a:t>
            </a:r>
          </a:p>
          <a:p>
            <a:pPr lvl="0">
              <a:lnSpc>
                <a:spcPct val="120000"/>
              </a:lnSpc>
              <a:buClr>
                <a:srgbClr val="353535"/>
              </a:buClr>
            </a:pPr>
            <a:r>
              <a:rPr lang="ar-SA" sz="3600" b="1" dirty="0" smtClean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1- بترك </a:t>
            </a:r>
            <a:r>
              <a:rPr lang="ar-SA" sz="36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فراغ في أول السطر يعادل مسافة كلمة، </a:t>
            </a:r>
            <a:endParaRPr lang="ar-SA" sz="3600" b="1" dirty="0" smtClean="0">
              <a:solidFill>
                <a:schemeClr val="tx1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lvl="0">
              <a:lnSpc>
                <a:spcPct val="120000"/>
              </a:lnSpc>
              <a:buClr>
                <a:srgbClr val="353535"/>
              </a:buClr>
            </a:pPr>
            <a:r>
              <a:rPr lang="ar-SA" sz="36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SA" sz="3600" b="1" dirty="0" smtClean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2- ووضع </a:t>
            </a:r>
            <a:r>
              <a:rPr lang="ar-SA" sz="36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نقطة في آخر الفقرة.</a:t>
            </a:r>
          </a:p>
          <a:p>
            <a:pPr lvl="0">
              <a:lnSpc>
                <a:spcPct val="120000"/>
              </a:lnSpc>
              <a:buClr>
                <a:srgbClr val="353535"/>
              </a:buClr>
            </a:pPr>
            <a:r>
              <a:rPr lang="ar-SA" sz="3600" b="1" dirty="0" smtClean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والسبب </a:t>
            </a:r>
            <a:r>
              <a:rPr lang="ar-SA" sz="36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في استخدام هاتين العلامتين </a:t>
            </a:r>
            <a:r>
              <a:rPr lang="ar-SA" sz="3600" b="1" u="sng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هو إعلام القارئ أنه سيبدأ قراءة فكرة رئيسة ستستمر معه إلى أن يصل إلى آخر الفقرة</a:t>
            </a:r>
            <a:r>
              <a:rPr lang="ar-SA" sz="4100" b="1" u="sng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.</a:t>
            </a:r>
          </a:p>
          <a:p>
            <a:pPr>
              <a:lnSpc>
                <a:spcPct val="120000"/>
              </a:lnSpc>
            </a:pPr>
            <a:endParaRPr lang="ar-SA" sz="2300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83833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875099" y="1152907"/>
            <a:ext cx="9230187" cy="3777622"/>
          </a:xfrm>
        </p:spPr>
        <p:txBody>
          <a:bodyPr/>
          <a:lstStyle/>
          <a:p>
            <a:pPr marL="0" lvl="0" indent="0" rtl="0">
              <a:spcBef>
                <a:spcPts val="0"/>
              </a:spcBef>
              <a:buClrTx/>
              <a:buNone/>
            </a:pPr>
            <a:r>
              <a:rPr lang="ar-EG" sz="3200" b="1" u="sng" dirty="0" smtClean="0">
                <a:solidFill>
                  <a:srgbClr val="FF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ب- الداخلي: </a:t>
            </a:r>
            <a:endParaRPr lang="ar-SA" sz="3200" b="1" u="sng" dirty="0">
              <a:solidFill>
                <a:srgbClr val="FF00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lvl="0">
              <a:lnSpc>
                <a:spcPct val="150000"/>
              </a:lnSpc>
              <a:buClr>
                <a:srgbClr val="353535"/>
              </a:buClr>
            </a:pPr>
            <a:r>
              <a:rPr lang="ar-SA" sz="2800" dirty="0" smtClean="0">
                <a:solidFill>
                  <a:schemeClr val="tx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SA" sz="3600" b="1" dirty="0" smtClean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تتألف </a:t>
            </a:r>
            <a:r>
              <a:rPr lang="ar-SA" sz="36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الفقرة من عدة جمل، وتحتوي الأولى منها في الغالب على الفكرة الرئيسة، والجمل التي تليها هي جمل فرعية تخدم هذه الفكرة</a:t>
            </a:r>
            <a:r>
              <a:rPr lang="ar-SA" sz="24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.</a:t>
            </a:r>
          </a:p>
          <a:p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45677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216748" y="83676"/>
            <a:ext cx="8911687" cy="1005570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ar-EG" sz="4400" b="1" dirty="0" smtClean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4- طول الفقرة</a:t>
            </a:r>
            <a:endParaRPr lang="ar-SA" sz="4400" b="1" dirty="0">
              <a:solidFill>
                <a:srgbClr val="FF000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170450" y="1230774"/>
            <a:ext cx="8915400" cy="3777622"/>
          </a:xfrm>
        </p:spPr>
        <p:txBody>
          <a:bodyPr>
            <a:normAutofit/>
          </a:bodyPr>
          <a:lstStyle/>
          <a:p>
            <a:r>
              <a:rPr lang="ar-SA" sz="3200" b="1" dirty="0" smtClean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SA" sz="3200" b="1" u="sng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يعتمد </a:t>
            </a:r>
            <a:r>
              <a:rPr lang="ar-SA" sz="3200" b="1" u="sng" dirty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طول الفقرة وقصرها على طبيعة الفكرة التي تتناولها</a:t>
            </a:r>
            <a:r>
              <a:rPr lang="ar-SA" sz="3200" b="1" dirty="0" smtClean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،</a:t>
            </a:r>
          </a:p>
          <a:p>
            <a:r>
              <a:rPr lang="ar-SA" sz="3200" b="1" dirty="0" smtClean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SA" sz="32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فإذا كانت الفكرة الرئيسة بسيطة، فإنه يكتفى في تحريرها بجمل قليلة، والعكس صحيح. </a:t>
            </a:r>
            <a:endParaRPr lang="ar-SA" sz="3200" b="1" dirty="0" smtClean="0">
              <a:solidFill>
                <a:schemeClr val="tx1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r>
              <a:rPr lang="ar-SA" sz="3200" b="1" dirty="0" smtClean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SA" sz="3200" b="1" u="sng" dirty="0" smtClean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والقاعدة </a:t>
            </a:r>
            <a:r>
              <a:rPr lang="ar-SA" sz="3200" b="1" u="sng" dirty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المتبعة في هذا: </a:t>
            </a:r>
            <a:endParaRPr lang="ar-SA" sz="3200" b="1" u="sng" dirty="0" smtClean="0">
              <a:solidFill>
                <a:srgbClr val="FF000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r>
              <a:rPr lang="ar-SA" sz="3200" b="1" dirty="0" smtClean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لا </a:t>
            </a:r>
            <a:r>
              <a:rPr lang="ar-SA" sz="32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تجعل الفقرة قصيرة جدا كي لا يؤدي ذلك إلى عدم وضوح الفكرة، ولا تجعلها طويلة جدا فيتشتت ذهن القارئ عن الفكرة الرئيسة إلى أفكار أخرى</a:t>
            </a:r>
            <a:endParaRPr lang="ar-SA" sz="2000" b="1" dirty="0">
              <a:solidFill>
                <a:schemeClr val="tx1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63750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384581" y="77889"/>
            <a:ext cx="8911687" cy="952258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ar-SA" sz="4800" b="1" dirty="0" smtClean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5- صفات الفق</a:t>
            </a:r>
            <a:r>
              <a:rPr lang="ar-EG" sz="4800" b="1" dirty="0" err="1" smtClean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رة</a:t>
            </a:r>
            <a:r>
              <a:rPr lang="ar-EG" sz="4800" b="1" dirty="0" smtClean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الجيدة</a:t>
            </a:r>
            <a:endParaRPr lang="ar-SA" sz="4800" b="1" dirty="0">
              <a:solidFill>
                <a:srgbClr val="FF000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263046" y="1242348"/>
            <a:ext cx="8915400" cy="4626015"/>
          </a:xfrm>
        </p:spPr>
        <p:txBody>
          <a:bodyPr>
            <a:normAutofit/>
          </a:bodyPr>
          <a:lstStyle/>
          <a:p>
            <a:pPr lvl="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q"/>
            </a:pPr>
            <a:r>
              <a:rPr lang="ar-SA" sz="2800" b="1" dirty="0" smtClean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SA" sz="3200" b="1" dirty="0" smtClean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معالجة </a:t>
            </a:r>
            <a:r>
              <a:rPr lang="ar-SA" sz="3200" b="1" u="sng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فكرة واحدة</a:t>
            </a:r>
            <a:r>
              <a:rPr lang="ar-SA" sz="3200" b="1" u="sng" dirty="0" smtClean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.</a:t>
            </a:r>
          </a:p>
          <a:p>
            <a:pPr lvl="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q"/>
            </a:pPr>
            <a:r>
              <a:rPr lang="ar-SA" sz="3200" b="1" dirty="0" smtClean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EG" sz="3200" b="1" u="sng" dirty="0" smtClean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وضوح معنى الجمل التي تخدم الفكرة؛ ليعي القارئ قصد الكاتب</a:t>
            </a:r>
            <a:r>
              <a:rPr lang="en-US" sz="3200" b="1" u="sng" dirty="0" smtClean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.</a:t>
            </a:r>
            <a:endParaRPr lang="ar-SA" sz="3200" b="1" u="sng" dirty="0">
              <a:solidFill>
                <a:schemeClr val="tx1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lvl="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q"/>
            </a:pPr>
            <a:r>
              <a:rPr lang="ar-SA" sz="32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SA" sz="3200" b="1" u="sng" dirty="0" smtClean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التسلسل </a:t>
            </a:r>
            <a:r>
              <a:rPr lang="ar-SA" sz="3200" b="1" u="sng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المنطقي للجمل؛ فكل جملة تخدم ما قبلها</a:t>
            </a:r>
            <a:r>
              <a:rPr lang="ar-SA" sz="32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، </a:t>
            </a:r>
            <a:r>
              <a:rPr lang="ar-SA" sz="3200" b="1" u="sng" dirty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مثل: </a:t>
            </a:r>
            <a:endParaRPr lang="ar-SA" sz="3200" b="1" u="sng" dirty="0" smtClean="0">
              <a:solidFill>
                <a:srgbClr val="FF000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marL="0" lvl="0" indent="0">
              <a:buClr>
                <a:schemeClr val="accent6">
                  <a:lumMod val="75000"/>
                </a:schemeClr>
              </a:buClr>
              <a:buNone/>
            </a:pPr>
            <a:r>
              <a:rPr lang="ar-SA" sz="32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SA" sz="3200" b="1" dirty="0" smtClean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  (التسلسل </a:t>
            </a:r>
            <a:r>
              <a:rPr lang="ar-SA" sz="32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الزمني، والمكاني، أو الانتقال من العام للخاص، أو العكس).</a:t>
            </a:r>
          </a:p>
          <a:p>
            <a:pPr lvl="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q"/>
            </a:pPr>
            <a:r>
              <a:rPr lang="ar-SA" sz="3200" b="1" dirty="0" smtClean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SA" sz="3200" b="1" u="sng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ترابط الجمل باستخدام أدوات الربط</a:t>
            </a:r>
            <a:r>
              <a:rPr lang="ar-SA" sz="32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.</a:t>
            </a:r>
          </a:p>
          <a:p>
            <a:pPr lvl="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q"/>
            </a:pPr>
            <a:r>
              <a:rPr lang="ar-SA" sz="3200" b="1" dirty="0" smtClean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SA" sz="3200" b="1" u="sng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سلامة الكلمات والجمل من الأخطاء الإملائية، والصرفية، والنحوية، واللغوية، والأسلوبية، والطباعية</a:t>
            </a:r>
            <a:r>
              <a:rPr lang="ar-SA" sz="20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.</a:t>
            </a:r>
          </a:p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25511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857737" y="1310392"/>
            <a:ext cx="9259124" cy="3777622"/>
          </a:xfrm>
        </p:spPr>
        <p:txBody>
          <a:bodyPr/>
          <a:lstStyle/>
          <a:p>
            <a:pPr lvl="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q"/>
            </a:pPr>
            <a:r>
              <a:rPr lang="ar-SA" sz="2800" dirty="0">
                <a:solidFill>
                  <a:srgbClr val="CFE2E7">
                    <a:lumMod val="50000"/>
                  </a:srgbClr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SA" sz="3200" b="1" u="sng" dirty="0" smtClean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اكتمال </a:t>
            </a:r>
            <a:r>
              <a:rPr lang="ar-SA" sz="3200" b="1" u="sng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معالجة الفكرة في الفقرة المخصصة </a:t>
            </a:r>
            <a:r>
              <a:rPr lang="ar-SA" sz="32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لها من غير تقصير مخل أو تطويل ممل.</a:t>
            </a:r>
          </a:p>
          <a:p>
            <a:pPr lvl="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q"/>
            </a:pPr>
            <a:r>
              <a:rPr lang="ar-SA" sz="3200" b="1" dirty="0" smtClean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SA" sz="3200" b="1" u="sng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وجود حدود للفقرة تميز بدايتها ونهايتها</a:t>
            </a:r>
            <a:r>
              <a:rPr lang="ar-SA" sz="32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.</a:t>
            </a:r>
          </a:p>
          <a:p>
            <a:pPr lvl="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q"/>
            </a:pPr>
            <a:r>
              <a:rPr lang="ar-SA" sz="3200" b="1" dirty="0" smtClean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SA" sz="32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استخدام </a:t>
            </a:r>
            <a:r>
              <a:rPr lang="ar-SA" sz="3200" b="1" u="sng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علامات الترقيم المناسبة</a:t>
            </a:r>
            <a:r>
              <a:rPr lang="ar-SA" sz="32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، فلا يصح على سبيل المثال وضع نقطة بين المتعاطفات أو وضع علامة التعجب مكان علامة الاستفهام.</a:t>
            </a:r>
          </a:p>
          <a:p>
            <a:pPr lvl="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q"/>
            </a:pPr>
            <a:r>
              <a:rPr lang="ar-SA" sz="32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SA" sz="3200" b="1" u="sng" dirty="0" smtClean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خلوها </a:t>
            </a:r>
            <a:r>
              <a:rPr lang="ar-SA" sz="3200" b="1" u="sng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من الألفاظ الغريبة والبذيئة</a:t>
            </a:r>
            <a:r>
              <a:rPr lang="ar-SA" sz="32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.</a:t>
            </a:r>
          </a:p>
          <a:p>
            <a:pPr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q"/>
            </a:pPr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2846761"/>
      </p:ext>
    </p:extLst>
  </p:cSld>
  <p:clrMapOvr>
    <a:masterClrMapping/>
  </p:clrMapOvr>
</p:sld>
</file>

<file path=ppt/theme/theme1.xml><?xml version="1.0" encoding="utf-8"?>
<a:theme xmlns:a="http://schemas.openxmlformats.org/drawingml/2006/main" name="ربطة">
  <a:themeElements>
    <a:clrScheme name="ربطة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ربطة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ربطة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3319</TotalTime>
  <Words>373</Words>
  <Application>Microsoft Office PowerPoint</Application>
  <PresentationFormat>ملء الشاشة</PresentationFormat>
  <Paragraphs>39</Paragraphs>
  <Slides>7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9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17" baseType="lpstr">
      <vt:lpstr>Akhbar MT</vt:lpstr>
      <vt:lpstr>Arial</vt:lpstr>
      <vt:lpstr>Calibri</vt:lpstr>
      <vt:lpstr>Century Gothic</vt:lpstr>
      <vt:lpstr>Simplified Arabic</vt:lpstr>
      <vt:lpstr>Tahoma</vt:lpstr>
      <vt:lpstr>Traditional Arabic</vt:lpstr>
      <vt:lpstr>Wingdings</vt:lpstr>
      <vt:lpstr>Wingdings 3</vt:lpstr>
      <vt:lpstr>ربطة</vt:lpstr>
      <vt:lpstr>عرض تقديمي في PowerPoint</vt:lpstr>
      <vt:lpstr>عرض تقديمي في PowerPoint</vt:lpstr>
      <vt:lpstr>3- شكل الفقرة</vt:lpstr>
      <vt:lpstr>عرض تقديمي في PowerPoint</vt:lpstr>
      <vt:lpstr>4- طول الفقرة</vt:lpstr>
      <vt:lpstr>5- صفات الفقرة الجيدة</vt:lpstr>
      <vt:lpstr>عرض تقديمي في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تعريف الجملة:</dc:title>
  <dc:creator>OLa B</dc:creator>
  <cp:lastModifiedBy>MAC BOOK PRO</cp:lastModifiedBy>
  <cp:revision>69</cp:revision>
  <dcterms:created xsi:type="dcterms:W3CDTF">2018-01-24T08:27:18Z</dcterms:created>
  <dcterms:modified xsi:type="dcterms:W3CDTF">2018-01-31T15:02:22Z</dcterms:modified>
</cp:coreProperties>
</file>