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969" r:id="rId1"/>
  </p:sldMasterIdLst>
  <p:notesMasterIdLst>
    <p:notesMasterId r:id="rId9"/>
  </p:notes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8F"/>
    <a:srgbClr val="E5A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7DB52C5-E25F-4D9C-A886-3663F7EFABD5}" type="datetimeFigureOut">
              <a:rPr lang="ar-SA" smtClean="0"/>
              <a:t>15/05/1439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B6EEC71-909B-44D5-87C3-32396718E72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63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21FA-92EF-48CA-A27C-0B44B50CAA5E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3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6B21-6881-49E4-B409-C372D4C79AB0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6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4AF4-A656-4814-BF89-7D0514ED568B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96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DC0B-4414-474C-97ED-E97EF334795B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44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6273-7E53-4AC2-B048-8BE283C12407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304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8ADD-A5B9-4CE8-B0BE-6B9CC35D2C80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2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577E-F7F5-452E-9D38-E95FA7983241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923-C979-44CB-BBC9-78199BB307E6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2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D5D7-5672-4083-A20F-7CBFFACEC3F4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99D-20BE-4E8F-9078-92356D8A0E80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5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E72B-7E61-4BCD-9469-B264B17B7288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0FF4-3B50-487D-8859-510AA2E6DC90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4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2DD-6892-446F-9222-BB903E412AA4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4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7516-AD73-4625-B842-43A44FB90528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1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9A3F-D61B-423C-ADAE-49B2E2C21D84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D6B9-1044-46EF-965C-C343751DE383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3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1AC4F-B6B8-4B8D-AB3C-77426ACEAED7}" type="datetime1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5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  <p:sldLayoutId id="2147483985" r:id="rId16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96901" y="1443480"/>
            <a:ext cx="7899722" cy="113767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ar-SA" sz="60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Akhbar MT" pitchFamily="2" charset="-78"/>
              </a:rPr>
              <a:t>ثالثًا: بنا</a:t>
            </a:r>
            <a:r>
              <a:rPr lang="ar-EG" sz="60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Akhbar MT" pitchFamily="2" charset="-78"/>
              </a:rPr>
              <a:t>ء </a:t>
            </a:r>
            <a:r>
              <a:rPr lang="ar-SA" sz="60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Akhbar MT" pitchFamily="2" charset="-78"/>
              </a:rPr>
              <a:t>الفق</a:t>
            </a:r>
            <a:r>
              <a:rPr lang="ar-EG" sz="6000" b="1" dirty="0" err="1" smtClean="0">
                <a:solidFill>
                  <a:srgbClr val="FF0000"/>
                </a:solidFill>
                <a:latin typeface="Simplified Arabic" panose="02020603050405020304" pitchFamily="18" charset="-78"/>
                <a:cs typeface="Akhbar MT" pitchFamily="2" charset="-78"/>
              </a:rPr>
              <a:t>رة</a:t>
            </a:r>
            <a:r>
              <a:rPr lang="ar-EG" sz="6000" b="1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Akhbar MT" pitchFamily="2" charset="-78"/>
              </a:rPr>
              <a:t> واكتمال النص</a:t>
            </a:r>
            <a:endParaRPr lang="ar-SA" sz="6000" b="1" dirty="0">
              <a:solidFill>
                <a:srgbClr val="FF0000"/>
              </a:solidFill>
              <a:latin typeface="Simplified Arabic" panose="02020603050405020304" pitchFamily="18" charset="-78"/>
              <a:cs typeface="Akhbar MT" pitchFamily="2" charset="-78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7509" y="619246"/>
            <a:ext cx="10352930" cy="4548850"/>
          </a:xfrm>
        </p:spPr>
        <p:txBody>
          <a:bodyPr>
            <a:normAutofit/>
          </a:bodyPr>
          <a:lstStyle/>
          <a:p>
            <a:pPr lvl="0">
              <a:buClr>
                <a:srgbClr val="353535"/>
              </a:buClr>
            </a:pPr>
            <a:r>
              <a:rPr lang="ar-SA" sz="32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4400" b="1" u="sng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1</a:t>
            </a:r>
            <a:r>
              <a:rPr lang="ar-SA" sz="4100" b="1" u="sng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- تعريف الفقرة:</a:t>
            </a:r>
            <a:endParaRPr lang="ar-SA" sz="4100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buClr>
                <a:srgbClr val="353535"/>
              </a:buClr>
            </a:pPr>
            <a:r>
              <a:rPr lang="ar-SA" sz="35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هي </a:t>
            </a:r>
            <a:r>
              <a:rPr lang="ar-SA" sz="35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قالب من الجمل المترابطة التي تتناول فكرة واحدة</a:t>
            </a:r>
            <a:r>
              <a:rPr lang="ar-SA" sz="35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0" lvl="0" indent="0" rtl="0">
              <a:spcBef>
                <a:spcPts val="0"/>
              </a:spcBef>
              <a:buClrTx/>
              <a:buNone/>
            </a:pPr>
            <a:endParaRPr lang="ar-SA" sz="3500" dirty="0" smtClean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lvl="0" indent="0" rtl="0">
              <a:spcBef>
                <a:spcPts val="0"/>
              </a:spcBef>
              <a:buClrTx/>
              <a:buNone/>
            </a:pPr>
            <a:endParaRPr lang="ar-SA" sz="100" dirty="0">
              <a:solidFill>
                <a:prstClr val="black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lvl="0" indent="0" rtl="0">
              <a:spcBef>
                <a:spcPts val="0"/>
              </a:spcBef>
              <a:buClrTx/>
              <a:buNone/>
            </a:pPr>
            <a:r>
              <a:rPr lang="ar-SA" sz="36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وظيفة </a:t>
            </a:r>
            <a:r>
              <a:rPr lang="ar-SA" sz="36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الفقرة وأهميتها:</a:t>
            </a:r>
          </a:p>
          <a:p>
            <a:r>
              <a:rPr lang="ar-SA" sz="35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تساعد </a:t>
            </a:r>
            <a:r>
              <a:rPr lang="ar-SA" sz="35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الفقرة الكاتب في </a:t>
            </a:r>
            <a:r>
              <a:rPr lang="ar-SA" sz="35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تقسيم الفكرة العامة إلى أفكار فرعية</a:t>
            </a:r>
            <a:r>
              <a:rPr lang="ar-SA" sz="35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فيستخدم لكل واحدة من الأفكار الفرعية فِقرة مستقلة، الأمر الذي يسهل معه تحرير الفكرة، فيستوعب بها القارئ قصد الكاتب.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5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65603" y="42483"/>
            <a:ext cx="8911687" cy="91751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5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شكل الفقرة</a:t>
            </a:r>
            <a:endParaRPr lang="ar-SA" sz="5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65139" y="1071885"/>
            <a:ext cx="9662163" cy="4994476"/>
          </a:xfrm>
        </p:spPr>
        <p:txBody>
          <a:bodyPr>
            <a:normAutofit fontScale="92500" lnSpcReduction="20000"/>
          </a:bodyPr>
          <a:lstStyle/>
          <a:p>
            <a:pPr marL="0" lvl="0" indent="0" rtl="0">
              <a:spcBef>
                <a:spcPts val="0"/>
              </a:spcBef>
              <a:buClrTx/>
              <a:buNone/>
            </a:pPr>
            <a:r>
              <a:rPr lang="ar-EG" sz="3200" b="1" u="sng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أ- الخارجي: </a:t>
            </a:r>
            <a:endParaRPr lang="ar-SA" sz="3200" b="1" u="sng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  <a:buClr>
                <a:srgbClr val="353535"/>
              </a:buClr>
            </a:pPr>
            <a:r>
              <a:rPr lang="ar-SA" sz="28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جرت </a:t>
            </a:r>
            <a:r>
              <a:rPr lang="ar-SA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العادة على تمييز بداية الفقرة ونهايتها، بحيث يعلم من خلال النظر السريع حدود الفقرة بداية ونهايةً، وعدد الفقرات في النص.</a:t>
            </a:r>
          </a:p>
          <a:p>
            <a:pPr lvl="0">
              <a:lnSpc>
                <a:spcPct val="120000"/>
              </a:lnSpc>
              <a:buClr>
                <a:srgbClr val="353535"/>
              </a:buClr>
            </a:pPr>
            <a:r>
              <a:rPr lang="ar-SA" sz="36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وتتميز </a:t>
            </a:r>
            <a:r>
              <a:rPr lang="ar-SA" sz="3600" b="1" u="sng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بداية </a:t>
            </a:r>
            <a:r>
              <a:rPr lang="ar-SA" sz="36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الفقرة:</a:t>
            </a:r>
          </a:p>
          <a:p>
            <a:pPr lvl="0">
              <a:lnSpc>
                <a:spcPct val="120000"/>
              </a:lnSpc>
              <a:buClr>
                <a:srgbClr val="353535"/>
              </a:buClr>
            </a:pPr>
            <a:r>
              <a:rPr lang="ar-SA" sz="36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1- بترك </a:t>
            </a:r>
            <a:r>
              <a:rPr lang="ar-SA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فراغ في أول السطر يعادل مسافة كلمة، </a:t>
            </a:r>
            <a:endParaRPr lang="ar-SA" sz="36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>
              <a:lnSpc>
                <a:spcPct val="120000"/>
              </a:lnSpc>
              <a:buClr>
                <a:srgbClr val="353535"/>
              </a:buClr>
            </a:pPr>
            <a:r>
              <a:rPr lang="ar-SA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ووضع </a:t>
            </a:r>
            <a:r>
              <a:rPr lang="ar-SA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نقطة في آخر الفقرة.</a:t>
            </a:r>
          </a:p>
          <a:p>
            <a:pPr lvl="0">
              <a:lnSpc>
                <a:spcPct val="120000"/>
              </a:lnSpc>
              <a:buClr>
                <a:srgbClr val="353535"/>
              </a:buClr>
            </a:pPr>
            <a:r>
              <a:rPr lang="ar-SA" sz="36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والسبب </a:t>
            </a:r>
            <a:r>
              <a:rPr lang="ar-SA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استخدام هاتين العلامتين </a:t>
            </a:r>
            <a:r>
              <a:rPr lang="ar-SA" sz="36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إعلام القارئ أنه سيبدأ قراءة فكرة رئيسة ستستمر معه إلى أن يصل إلى آخر الفقرة</a:t>
            </a:r>
            <a:r>
              <a:rPr lang="ar-SA" sz="41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>
              <a:lnSpc>
                <a:spcPct val="120000"/>
              </a:lnSpc>
            </a:pPr>
            <a:endParaRPr lang="ar-SA" sz="2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8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75099" y="1152907"/>
            <a:ext cx="9230187" cy="3777622"/>
          </a:xfrm>
        </p:spPr>
        <p:txBody>
          <a:bodyPr/>
          <a:lstStyle/>
          <a:p>
            <a:pPr marL="0" lvl="0" indent="0" rtl="0">
              <a:spcBef>
                <a:spcPts val="0"/>
              </a:spcBef>
              <a:buClrTx/>
              <a:buNone/>
            </a:pPr>
            <a:r>
              <a:rPr lang="ar-EG" sz="3200" b="1" u="sng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ب- الداخلي: </a:t>
            </a:r>
            <a:endParaRPr lang="ar-SA" sz="3200" b="1" u="sng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50000"/>
              </a:lnSpc>
              <a:buClr>
                <a:srgbClr val="353535"/>
              </a:buClr>
            </a:pPr>
            <a:r>
              <a:rPr lang="ar-SA" sz="28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36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تتألف </a:t>
            </a:r>
            <a:r>
              <a:rPr lang="ar-SA" sz="36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الفقرة من عدة جمل، وتحتوي الأولى منها في الغالب على الفكرة الرئيسة، والجمل التي تليها هي جمل فرعية تخدم هذه الفكرة</a:t>
            </a:r>
            <a:r>
              <a:rPr lang="ar-SA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6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16748" y="83676"/>
            <a:ext cx="8911687" cy="10055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EG" sz="4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4- طول الفقرة</a:t>
            </a:r>
            <a:endParaRPr lang="ar-SA" sz="4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70450" y="1230774"/>
            <a:ext cx="8915400" cy="3777622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 smtClean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يعتمد </a:t>
            </a:r>
            <a:r>
              <a:rPr lang="ar-SA" sz="3200" b="1" u="sng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طول الفقرة وقصرها على طبيعة الفكرة التي تتناولها</a:t>
            </a: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</a:t>
            </a:r>
          </a:p>
          <a:p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فإذا كانت الفكرة الرئيسة بسيطة، فإنه يكتفى في تحريرها بجمل قليلة، والعكس صحيح. </a:t>
            </a:r>
            <a:endParaRPr lang="ar-SA" sz="3200" b="1" dirty="0" smtClean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والقاعدة </a:t>
            </a:r>
            <a:r>
              <a:rPr lang="ar-SA" sz="32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المتبعة في هذا: </a:t>
            </a:r>
            <a:endParaRPr lang="ar-SA" sz="3200" b="1" u="sng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لا 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تجعل الفقرة قصيرة جدا كي لا يؤدي ذلك إلى عدم وضوح الفكرة، ولا تجعلها طويلة جدا فيتشتت ذهن القارئ عن الفكرة الرئيسة إلى أفكار أخرى</a:t>
            </a:r>
            <a:endParaRPr lang="ar-SA" sz="2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7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4581" y="77889"/>
            <a:ext cx="8911687" cy="95225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5- صفات الفق</a:t>
            </a:r>
            <a:r>
              <a:rPr lang="ar-EG" sz="4800" b="1" dirty="0" err="1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رة</a:t>
            </a:r>
            <a:r>
              <a:rPr lang="ar-EG" sz="4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الجيدة</a:t>
            </a:r>
            <a:endParaRPr lang="ar-SA" sz="48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63046" y="1242348"/>
            <a:ext cx="8915400" cy="4626015"/>
          </a:xfrm>
        </p:spPr>
        <p:txBody>
          <a:bodyPr>
            <a:normAutofit/>
          </a:bodyPr>
          <a:lstStyle/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28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معالجة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فكرة واحدة</a:t>
            </a:r>
            <a:r>
              <a:rPr lang="ar-SA" sz="32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32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وضوح معنى الجمل التي تخدم الفكرة؛ ليعي القارئ قصد الكاتب</a:t>
            </a:r>
            <a:r>
              <a:rPr lang="en-US" sz="32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ar-SA" sz="3200" b="1" u="sng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التسلسل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المنطقي للجمل؛ فكل جملة تخدم ما قبلها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SA" sz="32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مثل: </a:t>
            </a:r>
            <a:endParaRPr lang="ar-SA" sz="3200" b="1" u="sng" dirty="0" smtClean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lvl="0" indent="0">
              <a:buClr>
                <a:schemeClr val="accent6">
                  <a:lumMod val="75000"/>
                </a:schemeClr>
              </a:buClr>
              <a:buNone/>
            </a:pP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(التسلسل 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الزمني، والمكاني، أو الانتقال من العام للخاص، أو العكس).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ترابط الجمل باستخدام أدوات الربط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سلامة الكلمات والجمل من الأخطاء الإملائية، والصرفية، والنحوية، واللغوية، والأسلوبية، والطباعية</a:t>
            </a:r>
            <a:r>
              <a:rPr lang="ar-SA" sz="2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51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57737" y="1310392"/>
            <a:ext cx="9259124" cy="3777622"/>
          </a:xfrm>
        </p:spPr>
        <p:txBody>
          <a:bodyPr/>
          <a:lstStyle/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2800" dirty="0">
                <a:solidFill>
                  <a:srgbClr val="CFE2E7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32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اكتمال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معالجة الفكرة في الفقرة المخصصة 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لها من غير تقصير مخل أو تطويل ممل.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وجود حدود للفقرة تميز بدايتها ونهايتها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استخدام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علامات الترقيم المناسبة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فلا يصح على سبيل المثال وضع نقطة بين المتعاطفات أو وضع علامة التعجب مكان علامة الاستفهام.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u="sng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خلوها </a:t>
            </a:r>
            <a:r>
              <a:rPr lang="ar-SA" sz="3200" b="1" u="sn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الألفاظ الغريبة والبذيئة</a:t>
            </a:r>
            <a:r>
              <a:rPr lang="ar-SA" sz="32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46761"/>
      </p:ext>
    </p:extLst>
  </p:cSld>
  <p:clrMapOvr>
    <a:masterClrMapping/>
  </p:clrMapOvr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3319</TotalTime>
  <Words>373</Words>
  <Application>Microsoft Office PowerPoint</Application>
  <PresentationFormat>ملء الشاشة</PresentationFormat>
  <Paragraphs>39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7" baseType="lpstr">
      <vt:lpstr>Akhbar MT</vt:lpstr>
      <vt:lpstr>Arial</vt:lpstr>
      <vt:lpstr>Calibri</vt:lpstr>
      <vt:lpstr>Century Gothic</vt:lpstr>
      <vt:lpstr>Simplified Arabic</vt:lpstr>
      <vt:lpstr>Tahoma</vt:lpstr>
      <vt:lpstr>Traditional Arabic</vt:lpstr>
      <vt:lpstr>Wingdings</vt:lpstr>
      <vt:lpstr>Wingdings 3</vt:lpstr>
      <vt:lpstr>ربطة</vt:lpstr>
      <vt:lpstr>عرض تقديمي في PowerPoint</vt:lpstr>
      <vt:lpstr>عرض تقديمي في PowerPoint</vt:lpstr>
      <vt:lpstr>3- شكل الفقرة</vt:lpstr>
      <vt:lpstr>عرض تقديمي في PowerPoint</vt:lpstr>
      <vt:lpstr>4- طول الفقرة</vt:lpstr>
      <vt:lpstr>5- صفات الفقرة الجيدة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الجملة:</dc:title>
  <dc:creator>OLa B</dc:creator>
  <cp:lastModifiedBy>MAC BOOK PRO</cp:lastModifiedBy>
  <cp:revision>69</cp:revision>
  <dcterms:created xsi:type="dcterms:W3CDTF">2018-01-24T08:27:18Z</dcterms:created>
  <dcterms:modified xsi:type="dcterms:W3CDTF">2018-01-31T15:02:22Z</dcterms:modified>
</cp:coreProperties>
</file>