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90" r:id="rId2"/>
    <p:sldId id="287" r:id="rId3"/>
    <p:sldId id="288" r:id="rId4"/>
    <p:sldId id="257" r:id="rId5"/>
    <p:sldId id="259" r:id="rId6"/>
    <p:sldId id="261" r:id="rId7"/>
    <p:sldId id="260" r:id="rId8"/>
    <p:sldId id="258"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9"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41A09CA5-3DC6-4611-954E-97D948C44CC2}" type="datetimeFigureOut">
              <a:rPr lang="ar-SA" smtClean="0"/>
              <a:pPr/>
              <a:t>22/06/32</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1EF2C683-F31E-41D3-962C-5D829CD8F98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1A09CA5-3DC6-4611-954E-97D948C44CC2}" type="datetimeFigureOut">
              <a:rPr lang="ar-SA" smtClean="0"/>
              <a:pPr/>
              <a:t>22/06/32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EF2C683-F31E-41D3-962C-5D829CD8F98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1A09CA5-3DC6-4611-954E-97D948C44CC2}" type="datetimeFigureOut">
              <a:rPr lang="ar-SA" smtClean="0"/>
              <a:pPr/>
              <a:t>22/06/32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EF2C683-F31E-41D3-962C-5D829CD8F98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41A09CA5-3DC6-4611-954E-97D948C44CC2}" type="datetimeFigureOut">
              <a:rPr lang="ar-SA" smtClean="0"/>
              <a:pPr/>
              <a:t>22/06/32</a:t>
            </a:fld>
            <a:endParaRPr lang="ar-SA"/>
          </a:p>
        </p:txBody>
      </p:sp>
      <p:sp>
        <p:nvSpPr>
          <p:cNvPr id="9" name="عنصر نائب لرقم الشريحة 8"/>
          <p:cNvSpPr>
            <a:spLocks noGrp="1"/>
          </p:cNvSpPr>
          <p:nvPr>
            <p:ph type="sldNum" sz="quarter" idx="15"/>
          </p:nvPr>
        </p:nvSpPr>
        <p:spPr/>
        <p:txBody>
          <a:bodyPr rtlCol="0"/>
          <a:lstStyle/>
          <a:p>
            <a:fld id="{1EF2C683-F31E-41D3-962C-5D829CD8F980}"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41A09CA5-3DC6-4611-954E-97D948C44CC2}" type="datetimeFigureOut">
              <a:rPr lang="ar-SA" smtClean="0"/>
              <a:pPr/>
              <a:t>22/06/32</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1EF2C683-F31E-41D3-962C-5D829CD8F980}"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41A09CA5-3DC6-4611-954E-97D948C44CC2}" type="datetimeFigureOut">
              <a:rPr lang="ar-SA" smtClean="0"/>
              <a:pPr/>
              <a:t>22/06/32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EF2C683-F31E-41D3-962C-5D829CD8F980}"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41A09CA5-3DC6-4611-954E-97D948C44CC2}" type="datetimeFigureOut">
              <a:rPr lang="ar-SA" smtClean="0"/>
              <a:pPr/>
              <a:t>22/06/32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EF2C683-F31E-41D3-962C-5D829CD8F980}"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41A09CA5-3DC6-4611-954E-97D948C44CC2}" type="datetimeFigureOut">
              <a:rPr lang="ar-SA" smtClean="0"/>
              <a:pPr/>
              <a:t>22/06/32</a:t>
            </a:fld>
            <a:endParaRPr lang="ar-SA"/>
          </a:p>
        </p:txBody>
      </p:sp>
      <p:sp>
        <p:nvSpPr>
          <p:cNvPr id="7" name="عنصر نائب لرقم الشريحة 6"/>
          <p:cNvSpPr>
            <a:spLocks noGrp="1"/>
          </p:cNvSpPr>
          <p:nvPr>
            <p:ph type="sldNum" sz="quarter" idx="11"/>
          </p:nvPr>
        </p:nvSpPr>
        <p:spPr/>
        <p:txBody>
          <a:bodyPr rtlCol="0"/>
          <a:lstStyle/>
          <a:p>
            <a:fld id="{1EF2C683-F31E-41D3-962C-5D829CD8F980}"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1A09CA5-3DC6-4611-954E-97D948C44CC2}" type="datetimeFigureOut">
              <a:rPr lang="ar-SA" smtClean="0"/>
              <a:pPr/>
              <a:t>22/06/32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EF2C683-F31E-41D3-962C-5D829CD8F98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41A09CA5-3DC6-4611-954E-97D948C44CC2}" type="datetimeFigureOut">
              <a:rPr lang="ar-SA" smtClean="0"/>
              <a:pPr/>
              <a:t>22/06/32</a:t>
            </a:fld>
            <a:endParaRPr lang="ar-SA"/>
          </a:p>
        </p:txBody>
      </p:sp>
      <p:sp>
        <p:nvSpPr>
          <p:cNvPr id="22" name="عنصر نائب لرقم الشريحة 21"/>
          <p:cNvSpPr>
            <a:spLocks noGrp="1"/>
          </p:cNvSpPr>
          <p:nvPr>
            <p:ph type="sldNum" sz="quarter" idx="15"/>
          </p:nvPr>
        </p:nvSpPr>
        <p:spPr/>
        <p:txBody>
          <a:bodyPr rtlCol="0"/>
          <a:lstStyle/>
          <a:p>
            <a:fld id="{1EF2C683-F31E-41D3-962C-5D829CD8F980}"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41A09CA5-3DC6-4611-954E-97D948C44CC2}" type="datetimeFigureOut">
              <a:rPr lang="ar-SA" smtClean="0"/>
              <a:pPr/>
              <a:t>22/06/32</a:t>
            </a:fld>
            <a:endParaRPr lang="ar-SA"/>
          </a:p>
        </p:txBody>
      </p:sp>
      <p:sp>
        <p:nvSpPr>
          <p:cNvPr id="18" name="عنصر نائب لرقم الشريحة 17"/>
          <p:cNvSpPr>
            <a:spLocks noGrp="1"/>
          </p:cNvSpPr>
          <p:nvPr>
            <p:ph type="sldNum" sz="quarter" idx="11"/>
          </p:nvPr>
        </p:nvSpPr>
        <p:spPr/>
        <p:txBody>
          <a:bodyPr rtlCol="0"/>
          <a:lstStyle/>
          <a:p>
            <a:fld id="{1EF2C683-F31E-41D3-962C-5D829CD8F980}"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1A09CA5-3DC6-4611-954E-97D948C44CC2}" type="datetimeFigureOut">
              <a:rPr lang="ar-SA" smtClean="0"/>
              <a:pPr/>
              <a:t>22/06/32</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EF2C683-F31E-41D3-962C-5D829CD8F98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C:\Users\&#1578;&#1608;&#1575;&#1589;&#1604;\Documents\&#1584;.m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file:///C:\Users\&#1578;&#1608;&#1575;&#1589;&#1604;\Desktop\1.mp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gammoudib.maktoobblog.com/1611338/%d8%a7%d9%84%d8%b0%d9%83%d8%a7%d8%a1-%d8%a7%d9%84%d9%85%d8%aa%d8%b9%d8%af%d8%af-%d9%88-%d8%a5%d8%b3%d8%aa%d8%b1%d8%a7%d8%aa%d9%8a%d8%ac%d9%8a%d8%a7%d8%aa-%d8%a7%d9%84%d8%aa%d8%b9%d9%84%d9%85/"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images (9).jpg"/>
          <p:cNvPicPr>
            <a:picLocks noChangeAspect="1"/>
          </p:cNvPicPr>
          <p:nvPr/>
        </p:nvPicPr>
        <p:blipFill>
          <a:blip r:embed="rId2"/>
          <a:stretch>
            <a:fillRect/>
          </a:stretch>
        </p:blipFill>
        <p:spPr>
          <a:xfrm rot="20706825">
            <a:off x="628659" y="1665670"/>
            <a:ext cx="7371827" cy="2986321"/>
          </a:xfrm>
          <a:prstGeom prst="roundRect">
            <a:avLst>
              <a:gd name="adj" fmla="val 8594"/>
            </a:avLst>
          </a:prstGeom>
          <a:solidFill>
            <a:srgbClr val="FFFFFF">
              <a:shade val="85000"/>
            </a:srgbClr>
          </a:solidFill>
          <a:ln>
            <a:noFill/>
          </a:ln>
          <a:effectLst>
            <a:glow rad="101600">
              <a:schemeClr val="accent1">
                <a:satMod val="175000"/>
                <a:alpha val="40000"/>
              </a:schemeClr>
            </a:glow>
            <a:outerShdw blurRad="76200" dir="18900000" sy="23000" kx="-1200000" algn="bl" rotWithShape="0">
              <a:prstClr val="black">
                <a:alpha val="20000"/>
              </a:prstClr>
            </a:outerShdw>
            <a:reflection blurRad="12700" stA="38000" endPos="28000" dist="5000" dir="5400000" sy="-100000" algn="bl" rotWithShape="0"/>
            <a:softEdge rad="1270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71670" y="928671"/>
            <a:ext cx="4857784" cy="4401205"/>
          </a:xfrm>
          <a:prstGeom prst="rect">
            <a:avLst/>
          </a:prstGeom>
        </p:spPr>
        <p:txBody>
          <a:bodyPr wrap="square">
            <a:spAutoFit/>
          </a:bodyPr>
          <a:lstStyle/>
          <a:p>
            <a:pPr algn="ctr"/>
            <a:r>
              <a:rPr lang="ar-SA" sz="2000" b="1" dirty="0" smtClean="0">
                <a:solidFill>
                  <a:schemeClr val="accent1"/>
                </a:solidFill>
              </a:rPr>
              <a:t>الذكاء الجسمي الحركي :</a:t>
            </a:r>
            <a:r>
              <a:rPr lang="ar-SA" sz="2000" b="1" dirty="0" smtClean="0">
                <a:solidFill>
                  <a:schemeClr val="accent3"/>
                </a:solidFill>
              </a:rPr>
              <a:t> </a:t>
            </a:r>
            <a:br>
              <a:rPr lang="ar-SA" sz="2000" b="1" dirty="0" smtClean="0">
                <a:solidFill>
                  <a:schemeClr val="accent3"/>
                </a:solidFill>
              </a:rPr>
            </a:br>
            <a:r>
              <a:rPr lang="ar-SA" sz="2000" b="1" dirty="0" err="1" smtClean="0">
                <a:solidFill>
                  <a:schemeClr val="accent3"/>
                </a:solidFill>
              </a:rPr>
              <a:t>و</a:t>
            </a:r>
            <a:r>
              <a:rPr lang="ar-SA" sz="2000" b="1" dirty="0" smtClean="0">
                <a:solidFill>
                  <a:schemeClr val="accent3"/>
                </a:solidFill>
              </a:rPr>
              <a:t> يظهر لدى ذوي القدرات المتميزة من الرياضيين </a:t>
            </a:r>
            <a:r>
              <a:rPr lang="ar-SA" sz="2000" b="1" dirty="0" err="1" smtClean="0">
                <a:solidFill>
                  <a:schemeClr val="accent3"/>
                </a:solidFill>
              </a:rPr>
              <a:t>و</a:t>
            </a:r>
            <a:r>
              <a:rPr lang="ar-SA" sz="2000" b="1" dirty="0" smtClean="0">
                <a:solidFill>
                  <a:schemeClr val="accent3"/>
                </a:solidFill>
              </a:rPr>
              <a:t> الراقصين والجراحين </a:t>
            </a:r>
            <a:r>
              <a:rPr lang="ar-SA" sz="2000" b="1" dirty="0" err="1" smtClean="0">
                <a:solidFill>
                  <a:schemeClr val="accent3"/>
                </a:solidFill>
              </a:rPr>
              <a:t>و</a:t>
            </a:r>
            <a:r>
              <a:rPr lang="ar-SA" sz="2000" b="1" dirty="0" smtClean="0">
                <a:solidFill>
                  <a:schemeClr val="accent3"/>
                </a:solidFill>
              </a:rPr>
              <a:t> الذين يتصفون بقدرتهم على حل المشكلات </a:t>
            </a:r>
            <a:r>
              <a:rPr lang="ar-SA" sz="2000" b="1" dirty="0" err="1" smtClean="0">
                <a:solidFill>
                  <a:schemeClr val="accent3"/>
                </a:solidFill>
              </a:rPr>
              <a:t>و</a:t>
            </a:r>
            <a:r>
              <a:rPr lang="ar-SA" sz="2000" b="1" dirty="0" smtClean="0">
                <a:solidFill>
                  <a:schemeClr val="accent3"/>
                </a:solidFill>
              </a:rPr>
              <a:t> الإنتاج باستخدام الجسم كاملاً أو حتى جزءً منه .</a:t>
            </a:r>
            <a:br>
              <a:rPr lang="ar-SA" sz="2000" b="1" dirty="0" smtClean="0">
                <a:solidFill>
                  <a:schemeClr val="accent3"/>
                </a:solidFill>
              </a:rPr>
            </a:br>
            <a:r>
              <a:rPr lang="ar-SA" sz="2000" b="1" dirty="0" smtClean="0">
                <a:solidFill>
                  <a:schemeClr val="accent3"/>
                </a:solidFill>
              </a:rPr>
              <a:t> </a:t>
            </a:r>
            <a:r>
              <a:rPr lang="ar-SA" sz="2000" b="1" dirty="0" smtClean="0">
                <a:solidFill>
                  <a:schemeClr val="accent1"/>
                </a:solidFill>
              </a:rPr>
              <a:t>الذكاء الشخصي الاجتماعي</a:t>
            </a:r>
            <a:r>
              <a:rPr lang="ar-SA" sz="2000" b="1" dirty="0" smtClean="0">
                <a:solidFill>
                  <a:schemeClr val="accent3"/>
                </a:solidFill>
              </a:rPr>
              <a:t/>
            </a:r>
            <a:br>
              <a:rPr lang="ar-SA" sz="2000" b="1" dirty="0" smtClean="0">
                <a:solidFill>
                  <a:schemeClr val="accent3"/>
                </a:solidFill>
              </a:rPr>
            </a:br>
            <a:r>
              <a:rPr lang="ar-SA" sz="2000" b="1" dirty="0" smtClean="0">
                <a:solidFill>
                  <a:schemeClr val="accent3"/>
                </a:solidFill>
              </a:rPr>
              <a:t>و يقصد </a:t>
            </a:r>
            <a:r>
              <a:rPr lang="ar-SA" sz="2000" b="1" dirty="0" err="1" smtClean="0">
                <a:solidFill>
                  <a:schemeClr val="accent3"/>
                </a:solidFill>
              </a:rPr>
              <a:t>به</a:t>
            </a:r>
            <a:r>
              <a:rPr lang="ar-SA" sz="2000" b="1" dirty="0" smtClean="0">
                <a:solidFill>
                  <a:schemeClr val="accent3"/>
                </a:solidFill>
              </a:rPr>
              <a:t> القدرة على فهم الآخرين </a:t>
            </a:r>
            <a:r>
              <a:rPr lang="ar-SA" sz="2000" b="1" dirty="0" err="1" smtClean="0">
                <a:solidFill>
                  <a:schemeClr val="accent3"/>
                </a:solidFill>
              </a:rPr>
              <a:t>و</a:t>
            </a:r>
            <a:r>
              <a:rPr lang="ar-SA" sz="2000" b="1" dirty="0" smtClean="0">
                <a:solidFill>
                  <a:schemeClr val="accent3"/>
                </a:solidFill>
              </a:rPr>
              <a:t> كيفية التعاون معهم </a:t>
            </a:r>
            <a:r>
              <a:rPr lang="ar-SA" sz="2000" b="1" dirty="0" err="1" smtClean="0">
                <a:solidFill>
                  <a:schemeClr val="accent3"/>
                </a:solidFill>
              </a:rPr>
              <a:t>و</a:t>
            </a:r>
            <a:r>
              <a:rPr lang="ar-SA" sz="2000" b="1" dirty="0" smtClean="0">
                <a:solidFill>
                  <a:schemeClr val="accent3"/>
                </a:solidFill>
              </a:rPr>
              <a:t> القدرة أيضاً على ملاحظة الفروق بين الناس </a:t>
            </a:r>
            <a:r>
              <a:rPr lang="ar-SA" sz="2000" b="1" dirty="0" err="1" smtClean="0">
                <a:solidFill>
                  <a:schemeClr val="accent3"/>
                </a:solidFill>
              </a:rPr>
              <a:t>و</a:t>
            </a:r>
            <a:r>
              <a:rPr lang="ar-SA" sz="2000" b="1" dirty="0" smtClean="0">
                <a:solidFill>
                  <a:schemeClr val="accent3"/>
                </a:solidFill>
              </a:rPr>
              <a:t> خاصة التناقض في طباعهم </a:t>
            </a:r>
            <a:r>
              <a:rPr lang="ar-SA" sz="2000" b="1" dirty="0" err="1" smtClean="0">
                <a:solidFill>
                  <a:schemeClr val="accent3"/>
                </a:solidFill>
              </a:rPr>
              <a:t>و</a:t>
            </a:r>
            <a:r>
              <a:rPr lang="ar-SA" sz="2000" b="1" dirty="0" smtClean="0">
                <a:solidFill>
                  <a:schemeClr val="accent3"/>
                </a:solidFill>
              </a:rPr>
              <a:t> كلامهم </a:t>
            </a:r>
            <a:r>
              <a:rPr lang="ar-SA" sz="2000" b="1" dirty="0" err="1" smtClean="0">
                <a:solidFill>
                  <a:schemeClr val="accent3"/>
                </a:solidFill>
              </a:rPr>
              <a:t>و</a:t>
            </a:r>
            <a:r>
              <a:rPr lang="ar-SA" sz="2000" b="1" dirty="0" smtClean="0">
                <a:solidFill>
                  <a:schemeClr val="accent3"/>
                </a:solidFill>
              </a:rPr>
              <a:t> دافعيتهم كطبيعة السياسيين والمعلمين </a:t>
            </a:r>
            <a:r>
              <a:rPr lang="ar-SA" sz="2000" b="1" dirty="0" err="1" smtClean="0">
                <a:solidFill>
                  <a:schemeClr val="accent3"/>
                </a:solidFill>
              </a:rPr>
              <a:t>و</a:t>
            </a:r>
            <a:r>
              <a:rPr lang="ar-SA" sz="2000" b="1" dirty="0" smtClean="0">
                <a:solidFill>
                  <a:schemeClr val="accent3"/>
                </a:solidFill>
              </a:rPr>
              <a:t> الوالدين . </a:t>
            </a:r>
            <a:br>
              <a:rPr lang="ar-SA" sz="2000" b="1" dirty="0" smtClean="0">
                <a:solidFill>
                  <a:schemeClr val="accent3"/>
                </a:solidFill>
              </a:rPr>
            </a:br>
            <a:r>
              <a:rPr lang="ar-SA" sz="2000" b="1" dirty="0" smtClean="0">
                <a:solidFill>
                  <a:schemeClr val="accent3"/>
                </a:solidFill>
              </a:rPr>
              <a:t> </a:t>
            </a:r>
            <a:r>
              <a:rPr lang="ar-SA" sz="2000" b="1" dirty="0" smtClean="0">
                <a:solidFill>
                  <a:schemeClr val="accent1"/>
                </a:solidFill>
              </a:rPr>
              <a:t>الذكاء الشخصي الذاتي :</a:t>
            </a:r>
            <a:r>
              <a:rPr lang="ar-SA" sz="2000" b="1" dirty="0" smtClean="0">
                <a:solidFill>
                  <a:schemeClr val="accent3"/>
                </a:solidFill>
              </a:rPr>
              <a:t> </a:t>
            </a:r>
            <a:br>
              <a:rPr lang="ar-SA" sz="2000" b="1" dirty="0" smtClean="0">
                <a:solidFill>
                  <a:schemeClr val="accent3"/>
                </a:solidFill>
              </a:rPr>
            </a:br>
            <a:r>
              <a:rPr lang="ar-SA" sz="2000" b="1" dirty="0" err="1" smtClean="0">
                <a:solidFill>
                  <a:schemeClr val="accent3"/>
                </a:solidFill>
              </a:rPr>
              <a:t>و</a:t>
            </a:r>
            <a:r>
              <a:rPr lang="ar-SA" sz="2000" b="1" dirty="0" smtClean="0">
                <a:solidFill>
                  <a:schemeClr val="accent3"/>
                </a:solidFill>
              </a:rPr>
              <a:t> هو مرتبط بالقدرة على تشكيل نموذج صادق عن الذات </a:t>
            </a:r>
            <a:r>
              <a:rPr lang="ar-SA" sz="2000" b="1" dirty="0" err="1" smtClean="0">
                <a:solidFill>
                  <a:schemeClr val="accent3"/>
                </a:solidFill>
              </a:rPr>
              <a:t>و</a:t>
            </a:r>
            <a:r>
              <a:rPr lang="ar-SA" sz="2000" b="1" dirty="0" smtClean="0">
                <a:solidFill>
                  <a:schemeClr val="accent3"/>
                </a:solidFill>
              </a:rPr>
              <a:t> استخدام هذه القدرة بفاعلية في الحياة </a:t>
            </a:r>
            <a:r>
              <a:rPr lang="ar-SA" sz="2000" b="1" dirty="0" err="1" smtClean="0">
                <a:solidFill>
                  <a:schemeClr val="accent3"/>
                </a:solidFill>
              </a:rPr>
              <a:t>و</a:t>
            </a:r>
            <a:r>
              <a:rPr lang="ar-SA" sz="2000" b="1" dirty="0" smtClean="0">
                <a:solidFill>
                  <a:schemeClr val="accent3"/>
                </a:solidFill>
              </a:rPr>
              <a:t> قدرة الفرد على فهم ذاته جيداً، </a:t>
            </a:r>
            <a:r>
              <a:rPr lang="ar-SA" sz="2000" b="1" dirty="0" err="1" smtClean="0">
                <a:solidFill>
                  <a:schemeClr val="accent3"/>
                </a:solidFill>
              </a:rPr>
              <a:t>و</a:t>
            </a:r>
            <a:r>
              <a:rPr lang="ar-SA" sz="2000" b="1" dirty="0" smtClean="0">
                <a:solidFill>
                  <a:schemeClr val="accent3"/>
                </a:solidFill>
              </a:rPr>
              <a:t> تألق عاطفته </a:t>
            </a:r>
            <a:r>
              <a:rPr lang="ar-SA" sz="2000" b="1" dirty="0" err="1" smtClean="0">
                <a:solidFill>
                  <a:schemeClr val="accent3"/>
                </a:solidFill>
              </a:rPr>
              <a:t>و</a:t>
            </a:r>
            <a:r>
              <a:rPr lang="ar-SA" sz="2000" b="1" dirty="0" smtClean="0">
                <a:solidFill>
                  <a:schemeClr val="accent3"/>
                </a:solidFill>
              </a:rPr>
              <a:t> قدرته على التميز. </a:t>
            </a:r>
            <a:endParaRPr lang="ar-SA" sz="2000" dirty="0">
              <a:solidFill>
                <a:schemeClr val="accent3"/>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85918" y="214290"/>
            <a:ext cx="5715040" cy="1938992"/>
          </a:xfrm>
          <a:prstGeom prst="rect">
            <a:avLst/>
          </a:prstGeom>
        </p:spPr>
        <p:txBody>
          <a:bodyPr wrap="square">
            <a:spAutoFit/>
          </a:bodyPr>
          <a:lstStyle/>
          <a:p>
            <a:pPr algn="ctr"/>
            <a:r>
              <a:rPr lang="ar-SA" sz="2000" b="1" dirty="0" smtClean="0">
                <a:solidFill>
                  <a:schemeClr val="accent1"/>
                </a:solidFill>
              </a:rPr>
              <a:t>استراتيجيات التعلم :</a:t>
            </a:r>
          </a:p>
          <a:p>
            <a:pPr algn="ctr"/>
            <a:r>
              <a:rPr lang="ar-SA" sz="2000" b="1" dirty="0" smtClean="0"/>
              <a:t/>
            </a:r>
            <a:br>
              <a:rPr lang="ar-SA" sz="2000" b="1" dirty="0" smtClean="0"/>
            </a:br>
            <a:r>
              <a:rPr lang="ar-SA" sz="2000" b="1" dirty="0" smtClean="0">
                <a:solidFill>
                  <a:schemeClr val="accent3"/>
                </a:solidFill>
              </a:rPr>
              <a:t>من المفيد جداً أن ينظر إلى التلميذ على أنه كٌـلُّ مع متكامل وأن تكتشف كل ما لديه من قدرات ومواهب ونقاط قوة وضعف وذلك لتنمية نقاط القوة لديه وتعويض أو التخفيف من وطأة نقاط الضعف أو تلافيها بقدر الإمكان باستخدام الأساليب الملائمة</a:t>
            </a:r>
            <a:endParaRPr lang="ar-SA" sz="2000" dirty="0">
              <a:solidFill>
                <a:schemeClr val="accent3"/>
              </a:solidFill>
            </a:endParaRPr>
          </a:p>
        </p:txBody>
      </p:sp>
      <p:sp>
        <p:nvSpPr>
          <p:cNvPr id="3" name="مستطيل 2"/>
          <p:cNvSpPr/>
          <p:nvPr/>
        </p:nvSpPr>
        <p:spPr>
          <a:xfrm>
            <a:off x="214282" y="2357430"/>
            <a:ext cx="8001056" cy="3877985"/>
          </a:xfrm>
          <a:prstGeom prst="rect">
            <a:avLst/>
          </a:prstGeom>
        </p:spPr>
        <p:txBody>
          <a:bodyPr wrap="square">
            <a:spAutoFit/>
          </a:bodyPr>
          <a:lstStyle/>
          <a:p>
            <a:pPr algn="ctr"/>
            <a:r>
              <a:rPr lang="ar-SA" sz="2800" b="1" u="sng" dirty="0" smtClean="0">
                <a:solidFill>
                  <a:schemeClr val="accent1"/>
                </a:solidFill>
              </a:rPr>
              <a:t>نماذج التعلم :</a:t>
            </a:r>
          </a:p>
          <a:p>
            <a:pPr algn="ctr"/>
            <a:r>
              <a:rPr lang="ar-SA" b="1" dirty="0" smtClean="0">
                <a:solidFill>
                  <a:schemeClr val="accent3"/>
                </a:solidFill>
              </a:rPr>
              <a:t/>
            </a:r>
            <a:br>
              <a:rPr lang="ar-SA" b="1" dirty="0" smtClean="0">
                <a:solidFill>
                  <a:schemeClr val="accent3"/>
                </a:solidFill>
              </a:rPr>
            </a:br>
            <a:r>
              <a:rPr lang="ar-SA" sz="2000" b="1" dirty="0" smtClean="0">
                <a:solidFill>
                  <a:schemeClr val="accent3"/>
                </a:solidFill>
              </a:rPr>
              <a:t>أن لكل فرد طريقة مختلفة يكتسب بها المعلومات وهذا ما أشارت إليه عدد من الدراسات التربوية ومن النماذج الشائعة في هذا المجال ثلاثة :</a:t>
            </a:r>
            <a:endParaRPr lang="ar-SA" sz="2000" dirty="0" smtClean="0">
              <a:solidFill>
                <a:schemeClr val="accent3"/>
              </a:solidFill>
            </a:endParaRPr>
          </a:p>
          <a:p>
            <a:pPr algn="ctr"/>
            <a:r>
              <a:rPr lang="ar-SA" sz="2000" b="1" dirty="0" smtClean="0">
                <a:solidFill>
                  <a:schemeClr val="accent3"/>
                </a:solidFill>
              </a:rPr>
              <a:t>‌أ) </a:t>
            </a:r>
            <a:r>
              <a:rPr lang="ar-SA" sz="2000" b="1" u="sng" dirty="0" smtClean="0">
                <a:solidFill>
                  <a:schemeClr val="accent3"/>
                </a:solidFill>
              </a:rPr>
              <a:t>المتعلمون البصريون </a:t>
            </a:r>
            <a:r>
              <a:rPr lang="ar-SA" sz="2000" b="1" dirty="0" smtClean="0">
                <a:solidFill>
                  <a:schemeClr val="accent3"/>
                </a:solidFill>
              </a:rPr>
              <a:t>وهم الذين يعتمدون بالدرجة الأولى على حاسة البصر في مداخلاتهم ، أي الأشياء التي ترونها كالمواد المكتوبة والصور والخرائط وغيرها وتمثل هذه شريحة كبيرة من المتعلمين قد تبلغ 60% من مجموع المتعلمين) </a:t>
            </a:r>
          </a:p>
          <a:p>
            <a:pPr algn="ctr"/>
            <a:r>
              <a:rPr lang="ar-SA" sz="2000" b="1" dirty="0" smtClean="0">
                <a:solidFill>
                  <a:schemeClr val="accent3"/>
                </a:solidFill>
              </a:rPr>
              <a:t>ب)</a:t>
            </a:r>
            <a:r>
              <a:rPr lang="ar-SA" sz="2000" b="1" u="sng" dirty="0" smtClean="0">
                <a:solidFill>
                  <a:schemeClr val="accent3"/>
                </a:solidFill>
              </a:rPr>
              <a:t>المتعلمون السمعيون </a:t>
            </a:r>
            <a:r>
              <a:rPr lang="ar-SA" sz="2000" b="1" dirty="0" smtClean="0">
                <a:solidFill>
                  <a:schemeClr val="accent3"/>
                </a:solidFill>
              </a:rPr>
              <a:t>الذين يعتمدون وبصورة كبيرة على السمع في اكتساب معظم معارفهم وتمثل هذه الفئة 15% من مجموع المتعلمين .</a:t>
            </a:r>
            <a:endParaRPr lang="ar-SA" sz="2000" dirty="0" smtClean="0">
              <a:solidFill>
                <a:schemeClr val="accent3"/>
              </a:solidFill>
            </a:endParaRPr>
          </a:p>
          <a:p>
            <a:pPr algn="ctr"/>
            <a:r>
              <a:rPr lang="ar-SA" sz="2000" b="1" dirty="0" smtClean="0">
                <a:solidFill>
                  <a:schemeClr val="accent3"/>
                </a:solidFill>
              </a:rPr>
              <a:t>‌ج) وفئة </a:t>
            </a:r>
            <a:r>
              <a:rPr lang="ar-SA" sz="2000" b="1" u="sng" dirty="0" smtClean="0">
                <a:solidFill>
                  <a:schemeClr val="accent3"/>
                </a:solidFill>
              </a:rPr>
              <a:t>المتعلمون اللمسيون </a:t>
            </a:r>
            <a:r>
              <a:rPr lang="ar-SA" sz="2000" b="1" dirty="0" smtClean="0">
                <a:solidFill>
                  <a:schemeClr val="accent3"/>
                </a:solidFill>
              </a:rPr>
              <a:t>: هذه الفئة تشمل 10% من المجموع العام للمتعلمين وتعتمد على إكتساب المعلومات عن طريق الأداء أو اللمس أو التذوق .</a:t>
            </a:r>
            <a:endParaRPr lang="ar-SA" sz="2000" dirty="0" smtClean="0">
              <a:solidFill>
                <a:schemeClr val="accent3"/>
              </a:solidFill>
            </a:endParaRPr>
          </a:p>
          <a:p>
            <a:pPr algn="ctr"/>
            <a:r>
              <a:rPr lang="ar-SA" sz="2000" b="1" dirty="0" smtClean="0">
                <a:solidFill>
                  <a:schemeClr val="accent3"/>
                </a:solidFill>
              </a:rPr>
              <a:t>‌د) وهناك </a:t>
            </a:r>
            <a:r>
              <a:rPr lang="ar-SA" sz="2000" b="1" u="sng" dirty="0" smtClean="0">
                <a:solidFill>
                  <a:schemeClr val="accent3"/>
                </a:solidFill>
              </a:rPr>
              <a:t>المتعلمون الحركيون </a:t>
            </a:r>
            <a:r>
              <a:rPr lang="ar-SA" sz="2000" b="1" dirty="0" smtClean="0">
                <a:solidFill>
                  <a:schemeClr val="accent3"/>
                </a:solidFill>
              </a:rPr>
              <a:t>والذين تكون حركة الجسم جزءاً من عملية التعلم لديهم</a:t>
            </a:r>
            <a:endParaRPr lang="ar-SA" sz="2000" dirty="0">
              <a:solidFill>
                <a:schemeClr val="accent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1714488"/>
            <a:ext cx="7072362" cy="4462760"/>
          </a:xfrm>
          <a:prstGeom prst="rect">
            <a:avLst/>
          </a:prstGeom>
        </p:spPr>
        <p:txBody>
          <a:bodyPr wrap="square">
            <a:spAutoFit/>
          </a:bodyPr>
          <a:lstStyle/>
          <a:p>
            <a:pPr algn="ctr"/>
            <a:r>
              <a:rPr lang="ar-SA" sz="2400" b="1" u="sng" dirty="0" smtClean="0">
                <a:solidFill>
                  <a:schemeClr val="accent1"/>
                </a:solidFill>
              </a:rPr>
              <a:t>أسلوب التعلم :</a:t>
            </a:r>
          </a:p>
          <a:p>
            <a:pPr algn="ctr"/>
            <a:r>
              <a:rPr lang="ar-SA" sz="2000" b="1" dirty="0" smtClean="0">
                <a:solidFill>
                  <a:schemeClr val="accent3"/>
                </a:solidFill>
              </a:rPr>
              <a:t/>
            </a:r>
            <a:br>
              <a:rPr lang="ar-SA" sz="2000" b="1" dirty="0" smtClean="0">
                <a:solidFill>
                  <a:schemeClr val="accent3"/>
                </a:solidFill>
              </a:rPr>
            </a:br>
            <a:r>
              <a:rPr lang="ar-SA" sz="2000" b="1" dirty="0" smtClean="0">
                <a:solidFill>
                  <a:schemeClr val="accent3"/>
                </a:solidFill>
              </a:rPr>
              <a:t>أنه في غاية الأهمية أن يتعرف المعلم على أساليب التعلم لدى تلاميذه إذا كان المتعلم ذا ميول تحليله أو كليه.</a:t>
            </a:r>
            <a:endParaRPr lang="ar-SA" sz="2000" dirty="0" smtClean="0">
              <a:solidFill>
                <a:schemeClr val="accent3"/>
              </a:solidFill>
            </a:endParaRPr>
          </a:p>
          <a:p>
            <a:pPr algn="ctr"/>
            <a:r>
              <a:rPr lang="ar-SA" sz="2000" b="1" dirty="0" smtClean="0">
                <a:solidFill>
                  <a:schemeClr val="accent3"/>
                </a:solidFill>
              </a:rPr>
              <a:t>فالمتعلم التحليلي هو الذي يتعلم بسهولة عندما تقدم له المعلومات في خطوات قصيرة ومنطقية وكما يتحلى هذا المتعلم بالمنطق ويحب أتباع التعليمات المحددة ويميل إلى النقد والاستفسار ويجد حفظ التفصيلات ممتعا.ً ولذا يجب مراعاة هذه الصفات عند تعليم هذا النوع من المتعلمين، وأخذها بعين الاعتبار عند تدريسه.</a:t>
            </a:r>
            <a:endParaRPr lang="ar-SA" sz="2000" dirty="0" smtClean="0">
              <a:solidFill>
                <a:schemeClr val="accent3"/>
              </a:solidFill>
            </a:endParaRPr>
          </a:p>
          <a:p>
            <a:pPr algn="ctr"/>
            <a:r>
              <a:rPr lang="ar-SA" sz="2000" b="1" dirty="0" smtClean="0">
                <a:solidFill>
                  <a:schemeClr val="accent3"/>
                </a:solidFill>
              </a:rPr>
              <a:t>أما المتعلم الكلي : فهو الذي تعلم بشكل أفضل عندما يقدم له المعلومات كوحدة واحدة وككُّل. ومن مزاياه أنه يميل للتخيل والمرح ويستجيب لنداء الانفعالات ويندمج في القصة ولا يركز على الحقائق المنفصلة ويكره حفظ الحيثيات الصغيرة ويستطيع تحديد الأفكار الرئيسية للنص ويستخدم السياق للتعرف إلى المفردات الغريبة وغير المألوفة .</a:t>
            </a:r>
            <a:endParaRPr lang="ar-SA" sz="2000" dirty="0" smtClean="0">
              <a:solidFill>
                <a:schemeClr val="accent3"/>
              </a:solidFill>
            </a:endParaRPr>
          </a:p>
          <a:p>
            <a:pPr algn="ctr"/>
            <a:r>
              <a:rPr lang="ar-SA" sz="2000" b="1" dirty="0" smtClean="0">
                <a:solidFill>
                  <a:schemeClr val="accent3"/>
                </a:solidFill>
              </a:rPr>
              <a:t>وهنا تجدر الإشارة بأنه لا يمكن تصنيف المتعلم على أنه كلي بحت أو تحليلي بحت ولكن قد تكون ميوله الكلية أكبر من ميوله التحليلية أو العكس.</a:t>
            </a:r>
            <a:endParaRPr lang="ar-SA" sz="2000" dirty="0">
              <a:solidFill>
                <a:schemeClr val="accent3"/>
              </a:solidFill>
            </a:endParaRPr>
          </a:p>
        </p:txBody>
      </p:sp>
      <p:pic>
        <p:nvPicPr>
          <p:cNvPr id="3" name="صورة 2" descr="images.jpg"/>
          <p:cNvPicPr>
            <a:picLocks noChangeAspect="1"/>
          </p:cNvPicPr>
          <p:nvPr/>
        </p:nvPicPr>
        <p:blipFill>
          <a:blip r:embed="rId2"/>
          <a:stretch>
            <a:fillRect/>
          </a:stretch>
        </p:blipFill>
        <p:spPr>
          <a:xfrm>
            <a:off x="3143240" y="214290"/>
            <a:ext cx="2847343" cy="1357322"/>
          </a:xfrm>
          <a:prstGeom prst="rect">
            <a:avLst/>
          </a:prstGeom>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ذ.mpg">
            <a:hlinkClick r:id="" action="ppaction://media"/>
          </p:cNvPr>
          <p:cNvPicPr>
            <a:picLocks noRot="1" noChangeAspect="1"/>
          </p:cNvPicPr>
          <p:nvPr>
            <a:videoFile r:link="rId1"/>
          </p:nvPr>
        </p:nvPicPr>
        <p:blipFill>
          <a:blip r:embed="rId3"/>
          <a:stretch>
            <a:fillRect/>
          </a:stretch>
        </p:blipFill>
        <p:spPr>
          <a:xfrm>
            <a:off x="428596" y="1428736"/>
            <a:ext cx="7643866" cy="5268553"/>
          </a:xfrm>
          <a:prstGeom prst="rect">
            <a:avLst/>
          </a:prstGeom>
        </p:spPr>
      </p:pic>
      <p:sp>
        <p:nvSpPr>
          <p:cNvPr id="3" name="مربع نص 2"/>
          <p:cNvSpPr txBox="1"/>
          <p:nvPr/>
        </p:nvSpPr>
        <p:spPr>
          <a:xfrm>
            <a:off x="785786" y="500042"/>
            <a:ext cx="6929486" cy="400110"/>
          </a:xfrm>
          <a:prstGeom prst="rect">
            <a:avLst/>
          </a:prstGeom>
          <a:noFill/>
        </p:spPr>
        <p:txBody>
          <a:bodyPr wrap="square" rtlCol="1">
            <a:spAutoFit/>
          </a:bodyPr>
          <a:lstStyle/>
          <a:p>
            <a:r>
              <a:rPr lang="ar-SA" sz="2000" b="1" dirty="0" smtClean="0">
                <a:solidFill>
                  <a:schemeClr val="accent1"/>
                </a:solidFill>
              </a:rPr>
              <a:t>وهنا فيديو توضيحي وأمثلة تطبيقية على استخدام  الذكاءات المتعددة في التعليم</a:t>
            </a:r>
            <a:endParaRPr lang="ar-SA" sz="2000" b="1" dirty="0">
              <a:solidFill>
                <a:schemeClr val="accent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00298" y="357166"/>
            <a:ext cx="4357718" cy="461665"/>
          </a:xfrm>
          <a:prstGeom prst="rect">
            <a:avLst/>
          </a:prstGeom>
          <a:noFill/>
        </p:spPr>
        <p:txBody>
          <a:bodyPr wrap="square" rtlCol="1">
            <a:spAutoFit/>
          </a:bodyPr>
          <a:lstStyle/>
          <a:p>
            <a:pPr algn="ctr"/>
            <a:r>
              <a:rPr lang="ar-SA" sz="2400" b="1" u="sng" dirty="0" smtClean="0">
                <a:solidFill>
                  <a:schemeClr val="bg2">
                    <a:lumMod val="50000"/>
                  </a:schemeClr>
                </a:solidFill>
              </a:rPr>
              <a:t>التدريس باستخدام قبعات التفكير </a:t>
            </a:r>
            <a:endParaRPr lang="ar-SA" sz="2400" b="1" u="sng" dirty="0">
              <a:solidFill>
                <a:schemeClr val="bg2">
                  <a:lumMod val="50000"/>
                </a:schemeClr>
              </a:solidFill>
            </a:endParaRPr>
          </a:p>
        </p:txBody>
      </p:sp>
      <p:sp>
        <p:nvSpPr>
          <p:cNvPr id="3" name="مربع نص 2"/>
          <p:cNvSpPr txBox="1"/>
          <p:nvPr/>
        </p:nvSpPr>
        <p:spPr>
          <a:xfrm>
            <a:off x="1643042" y="1214422"/>
            <a:ext cx="5929354" cy="1631216"/>
          </a:xfrm>
          <a:prstGeom prst="rect">
            <a:avLst/>
          </a:prstGeom>
          <a:noFill/>
        </p:spPr>
        <p:txBody>
          <a:bodyPr wrap="square" rtlCol="1">
            <a:spAutoFit/>
          </a:bodyPr>
          <a:lstStyle/>
          <a:p>
            <a:pPr algn="ctr"/>
            <a:r>
              <a:rPr lang="ar-SA" sz="2000" b="1" dirty="0" smtClean="0">
                <a:solidFill>
                  <a:schemeClr val="accent6">
                    <a:lumMod val="75000"/>
                  </a:schemeClr>
                </a:solidFill>
              </a:rPr>
              <a:t>نتصور أحيانا ان العقول بين الناس متفاوتة وان لكل شخص حجم معين من العقل و الصحيح ان العقول واحدة ولكن الاختلاف والتباين يكون في التفكير ... </a:t>
            </a:r>
            <a:br>
              <a:rPr lang="ar-SA" sz="2000" b="1" dirty="0" smtClean="0">
                <a:solidFill>
                  <a:schemeClr val="accent6">
                    <a:lumMod val="75000"/>
                  </a:schemeClr>
                </a:solidFill>
              </a:rPr>
            </a:br>
            <a:r>
              <a:rPr lang="ar-SA" sz="2000" b="1" dirty="0" smtClean="0">
                <a:solidFill>
                  <a:schemeClr val="accent6">
                    <a:lumMod val="75000"/>
                  </a:schemeClr>
                </a:solidFill>
              </a:rPr>
              <a:t>وقد وضع العالم (ادوارد بوند ) ست قبعات ملونه </a:t>
            </a:r>
            <a:r>
              <a:rPr lang="ar-SA" sz="2000" b="1" dirty="0" err="1" smtClean="0">
                <a:solidFill>
                  <a:schemeClr val="accent6">
                    <a:lumMod val="75000"/>
                  </a:schemeClr>
                </a:solidFill>
              </a:rPr>
              <a:t>يرتديها</a:t>
            </a:r>
            <a:r>
              <a:rPr lang="ar-SA" sz="2000" b="1" dirty="0" smtClean="0">
                <a:solidFill>
                  <a:schemeClr val="accent6">
                    <a:lumMod val="75000"/>
                  </a:schemeClr>
                </a:solidFill>
              </a:rPr>
              <a:t> الناس كل حسب تفكيره </a:t>
            </a:r>
            <a:endParaRPr lang="ar-SA" sz="2000" dirty="0">
              <a:solidFill>
                <a:schemeClr val="accent6">
                  <a:lumMod val="75000"/>
                </a:schemeClr>
              </a:solidFill>
            </a:endParaRPr>
          </a:p>
        </p:txBody>
      </p:sp>
      <p:pic>
        <p:nvPicPr>
          <p:cNvPr id="4" name="صورة 3" descr="3b8f116a0f9d8554dba80a6819bb288e.jpg"/>
          <p:cNvPicPr>
            <a:picLocks noChangeAspect="1"/>
          </p:cNvPicPr>
          <p:nvPr/>
        </p:nvPicPr>
        <p:blipFill>
          <a:blip r:embed="rId2"/>
          <a:stretch>
            <a:fillRect/>
          </a:stretch>
        </p:blipFill>
        <p:spPr>
          <a:xfrm>
            <a:off x="2285984" y="2928934"/>
            <a:ext cx="4483100" cy="3667120"/>
          </a:xfrm>
          <a:prstGeom prst="roundRect">
            <a:avLst>
              <a:gd name="adj" fmla="val 8594"/>
            </a:avLst>
          </a:prstGeom>
          <a:solidFill>
            <a:srgbClr val="FFFFFF">
              <a:shade val="85000"/>
            </a:srgbClr>
          </a:solidFill>
          <a:ln>
            <a:solidFill>
              <a:schemeClr val="accent3">
                <a:lumMod val="60000"/>
                <a:lumOff val="40000"/>
              </a:schemeClr>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ب.jpg"/>
          <p:cNvPicPr>
            <a:picLocks noChangeAspect="1"/>
          </p:cNvPicPr>
          <p:nvPr/>
        </p:nvPicPr>
        <p:blipFill>
          <a:blip r:embed="rId2"/>
          <a:stretch>
            <a:fillRect/>
          </a:stretch>
        </p:blipFill>
        <p:spPr>
          <a:xfrm>
            <a:off x="571472" y="357166"/>
            <a:ext cx="2143125" cy="2143125"/>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3571868" y="1000108"/>
            <a:ext cx="4572000" cy="4524315"/>
          </a:xfrm>
          <a:prstGeom prst="rect">
            <a:avLst/>
          </a:prstGeom>
          <a:solidFill>
            <a:schemeClr val="accent5">
              <a:lumMod val="20000"/>
              <a:lumOff val="80000"/>
            </a:schemeClr>
          </a:solidFill>
        </p:spPr>
        <p:txBody>
          <a:bodyPr>
            <a:spAutoFit/>
          </a:bodyPr>
          <a:lstStyle/>
          <a:p>
            <a:pPr algn="ctr"/>
            <a:r>
              <a:rPr lang="ar-SA" sz="2400" b="1" dirty="0" smtClean="0">
                <a:solidFill>
                  <a:schemeClr val="accent1">
                    <a:lumMod val="75000"/>
                  </a:schemeClr>
                </a:solidFill>
              </a:rPr>
              <a:t>التفكير المحايد _ </a:t>
            </a:r>
            <a:r>
              <a:rPr lang="ar-SA" sz="2400" b="1" u="sng" dirty="0" smtClean="0">
                <a:solidFill>
                  <a:schemeClr val="accent1">
                    <a:lumMod val="75000"/>
                  </a:schemeClr>
                </a:solidFill>
              </a:rPr>
              <a:t>يرتدي القبعة البيضاء </a:t>
            </a:r>
            <a:r>
              <a:rPr lang="ar-SA" sz="2400" b="1" dirty="0" smtClean="0">
                <a:solidFill>
                  <a:schemeClr val="accent1">
                    <a:lumMod val="75000"/>
                  </a:schemeClr>
                </a:solidFill>
              </a:rPr>
              <a:t>: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يجيب إجابات مباشرة ومحددة على الأسئلة .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ينصت جيداً , متجرد من العواطف .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يهتم بالوقائع والأرقام والإحصاءات .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يمثل دور الكمبيوتر في إعطاء المعلومات أو تلقيها </a:t>
            </a:r>
            <a:endParaRPr lang="ar-SA"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jpg"/>
          <p:cNvPicPr>
            <a:picLocks noChangeAspect="1"/>
          </p:cNvPicPr>
          <p:nvPr/>
        </p:nvPicPr>
        <p:blipFill>
          <a:blip r:embed="rId2"/>
          <a:stretch>
            <a:fillRect/>
          </a:stretch>
        </p:blipFill>
        <p:spPr>
          <a:xfrm>
            <a:off x="6357950" y="214290"/>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642910" y="2000240"/>
            <a:ext cx="4572000" cy="4154984"/>
          </a:xfrm>
          <a:prstGeom prst="rect">
            <a:avLst/>
          </a:prstGeom>
          <a:solidFill>
            <a:schemeClr val="tx1">
              <a:lumMod val="85000"/>
              <a:lumOff val="15000"/>
            </a:schemeClr>
          </a:solidFill>
        </p:spPr>
        <p:txBody>
          <a:bodyPr>
            <a:spAutoFit/>
          </a:bodyPr>
          <a:lstStyle/>
          <a:p>
            <a:pPr algn="ctr"/>
            <a:r>
              <a:rPr lang="ar-SA" sz="2400" b="1" dirty="0" smtClean="0">
                <a:solidFill>
                  <a:schemeClr val="accent1">
                    <a:lumMod val="75000"/>
                  </a:schemeClr>
                </a:solidFill>
              </a:rPr>
              <a:t>التفكير السلبي _ </a:t>
            </a:r>
            <a:r>
              <a:rPr lang="ar-SA" sz="2400" b="1" u="sng" dirty="0" smtClean="0">
                <a:solidFill>
                  <a:schemeClr val="accent1">
                    <a:lumMod val="75000"/>
                  </a:schemeClr>
                </a:solidFill>
              </a:rPr>
              <a:t>يرتدي القبعة السوداء </a:t>
            </a:r>
            <a:r>
              <a:rPr lang="ar-SA" sz="2400" b="1" dirty="0" smtClean="0">
                <a:solidFill>
                  <a:schemeClr val="accent1">
                    <a:lumMod val="75000"/>
                  </a:schemeClr>
                </a:solidFill>
              </a:rPr>
              <a:t>: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التشاؤم وعدم التفاؤل باحتمالات النجاح _ دائم ينتقد الأداء .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يركز على العوائق والتجارب الفاشلة ويكون أسيرها .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يستعمل المنطق الصحيح وأحيانا غير الصحيح في انتقاداته . </a:t>
            </a:r>
            <a:endParaRPr lang="ar-SA"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w.jpg"/>
          <p:cNvPicPr>
            <a:picLocks noChangeAspect="1"/>
          </p:cNvPicPr>
          <p:nvPr/>
        </p:nvPicPr>
        <p:blipFill>
          <a:blip r:embed="rId2"/>
          <a:stretch>
            <a:fillRect/>
          </a:stretch>
        </p:blipFill>
        <p:spPr>
          <a:xfrm>
            <a:off x="428596" y="285728"/>
            <a:ext cx="1857388" cy="1747842"/>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3143240" y="642918"/>
            <a:ext cx="4786314" cy="5262979"/>
          </a:xfrm>
          <a:prstGeom prst="rect">
            <a:avLst/>
          </a:prstGeom>
          <a:solidFill>
            <a:schemeClr val="bg2">
              <a:lumMod val="90000"/>
            </a:schemeClr>
          </a:solidFill>
        </p:spPr>
        <p:txBody>
          <a:bodyPr wrap="square">
            <a:spAutoFit/>
          </a:bodyPr>
          <a:lstStyle/>
          <a:p>
            <a:pPr algn="ctr"/>
            <a:r>
              <a:rPr lang="ar-SA" sz="2400" b="1" dirty="0" smtClean="0">
                <a:solidFill>
                  <a:schemeClr val="accent1">
                    <a:lumMod val="75000"/>
                  </a:schemeClr>
                </a:solidFill>
              </a:rPr>
              <a:t>التفكير الإيجابي _ </a:t>
            </a:r>
            <a:r>
              <a:rPr lang="ar-SA" sz="2400" b="1" u="sng" dirty="0" smtClean="0">
                <a:solidFill>
                  <a:schemeClr val="accent1">
                    <a:lumMod val="75000"/>
                  </a:schemeClr>
                </a:solidFill>
              </a:rPr>
              <a:t>يرتدي القبعة الصفراء</a:t>
            </a:r>
            <a:r>
              <a:rPr lang="ar-SA" sz="2400" b="1" dirty="0" smtClean="0">
                <a:solidFill>
                  <a:schemeClr val="accent1">
                    <a:lumMod val="75000"/>
                  </a:schemeClr>
                </a:solidFill>
              </a:rPr>
              <a:t>: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متفائل وإيجابي ومستعد للتجريب .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يركز على احتمالات النجاح ويقلل احتمالات الفشل .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لا يستعمل المشاعر بوضوح بل يستعمل المنطق بصورة إيجابية .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يهتم بالفرص المتاحة ويحرص على استغلالها . </a:t>
            </a:r>
            <a:br>
              <a:rPr lang="ar-SA" sz="2400" b="1" dirty="0" smtClean="0">
                <a:solidFill>
                  <a:schemeClr val="accent1">
                    <a:lumMod val="75000"/>
                  </a:schemeClr>
                </a:solidFill>
              </a:rPr>
            </a:br>
            <a:endParaRPr lang="ar-SA"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ح.jpg"/>
          <p:cNvPicPr>
            <a:picLocks noChangeAspect="1"/>
          </p:cNvPicPr>
          <p:nvPr/>
        </p:nvPicPr>
        <p:blipFill>
          <a:blip r:embed="rId2"/>
          <a:stretch>
            <a:fillRect/>
          </a:stretch>
        </p:blipFill>
        <p:spPr>
          <a:xfrm>
            <a:off x="6429388" y="214290"/>
            <a:ext cx="2143125" cy="214312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500034" y="1071546"/>
            <a:ext cx="5500726" cy="526297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txBody>
          <a:bodyPr wrap="square">
            <a:spAutoFit/>
          </a:bodyPr>
          <a:lstStyle/>
          <a:p>
            <a:pPr algn="ctr"/>
            <a:r>
              <a:rPr lang="ar-SA" sz="2400" b="1" dirty="0" smtClean="0">
                <a:solidFill>
                  <a:schemeClr val="accent1">
                    <a:lumMod val="75000"/>
                  </a:schemeClr>
                </a:solidFill>
              </a:rPr>
              <a:t>التفكير العاطفي _ </a:t>
            </a:r>
            <a:r>
              <a:rPr lang="ar-SA" sz="2400" b="1" u="sng" dirty="0" smtClean="0">
                <a:solidFill>
                  <a:schemeClr val="accent1">
                    <a:lumMod val="75000"/>
                  </a:schemeClr>
                </a:solidFill>
              </a:rPr>
              <a:t>يرتدي القبعة الحمراء </a:t>
            </a:r>
            <a:r>
              <a:rPr lang="ar-SA" sz="2400" b="1" dirty="0" smtClean="0">
                <a:solidFill>
                  <a:schemeClr val="accent1">
                    <a:lumMod val="75000"/>
                  </a:schemeClr>
                </a:solidFill>
              </a:rPr>
              <a:t>: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دائما يظهر أحاسيسه وانفعالاته بسبب وبدون سبب .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يهتم بالمشاعر حتى لو لم تدعم بالحقائق والمعلومات .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يميل للجانب الإنساني أو العاطفي </a:t>
            </a:r>
            <a:r>
              <a:rPr lang="ar-SA" sz="2400" b="1" dirty="0" err="1" smtClean="0">
                <a:solidFill>
                  <a:schemeClr val="accent1">
                    <a:lumMod val="75000"/>
                  </a:schemeClr>
                </a:solidFill>
              </a:rPr>
              <a:t>و</a:t>
            </a:r>
            <a:r>
              <a:rPr lang="ar-SA" sz="2400" b="1" dirty="0" smtClean="0">
                <a:solidFill>
                  <a:schemeClr val="accent1">
                    <a:lumMod val="75000"/>
                  </a:schemeClr>
                </a:solidFill>
              </a:rPr>
              <a:t> آراؤه وتفكيره يكون على أساس عاطفي وليس منطقي .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قد لا يدري من يرتدي القبعة الحمراء انه </a:t>
            </a:r>
            <a:r>
              <a:rPr lang="ar-SA" sz="2400" b="1" dirty="0" err="1" smtClean="0">
                <a:solidFill>
                  <a:schemeClr val="accent1">
                    <a:lumMod val="75000"/>
                  </a:schemeClr>
                </a:solidFill>
              </a:rPr>
              <a:t>يرتديها</a:t>
            </a:r>
            <a:r>
              <a:rPr lang="ar-SA" sz="2400" b="1" dirty="0" smtClean="0">
                <a:solidFill>
                  <a:schemeClr val="accent1">
                    <a:lumMod val="75000"/>
                  </a:schemeClr>
                </a:solidFill>
              </a:rPr>
              <a:t> لطغيان ميله العاطفي . </a:t>
            </a:r>
            <a:br>
              <a:rPr lang="ar-SA" sz="2400" b="1" dirty="0" smtClean="0">
                <a:solidFill>
                  <a:schemeClr val="accent1">
                    <a:lumMod val="75000"/>
                  </a:schemeClr>
                </a:solidFill>
              </a:rPr>
            </a:br>
            <a:endParaRPr lang="ar-SA"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5).jpg"/>
          <p:cNvPicPr>
            <a:picLocks noChangeAspect="1"/>
          </p:cNvPicPr>
          <p:nvPr/>
        </p:nvPicPr>
        <p:blipFill>
          <a:blip r:embed="rId2"/>
          <a:stretch>
            <a:fillRect/>
          </a:stretch>
        </p:blipFill>
        <p:spPr>
          <a:xfrm>
            <a:off x="428596" y="357166"/>
            <a:ext cx="2143125" cy="214312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3357554" y="1571612"/>
            <a:ext cx="4643470" cy="4154984"/>
          </a:xfrm>
          <a:prstGeom prst="rect">
            <a:avLst/>
          </a:prstGeom>
          <a:solidFill>
            <a:schemeClr val="accent2">
              <a:lumMod val="60000"/>
              <a:lumOff val="40000"/>
            </a:schemeClr>
          </a:solidFill>
        </p:spPr>
        <p:txBody>
          <a:bodyPr wrap="square">
            <a:spAutoFit/>
          </a:bodyPr>
          <a:lstStyle/>
          <a:p>
            <a:pPr algn="ctr"/>
            <a:r>
              <a:rPr lang="ar-SA" sz="2400" b="1" dirty="0" smtClean="0">
                <a:solidFill>
                  <a:schemeClr val="accent1">
                    <a:lumMod val="75000"/>
                  </a:schemeClr>
                </a:solidFill>
              </a:rPr>
              <a:t>التفكير المنظم _ يرتدي القبعة الزرقاء :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يبرمج ويرتب خطواته بشكل دقيق .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يتميز بالمسئولية </a:t>
            </a:r>
            <a:r>
              <a:rPr lang="ar-SA" sz="2400" b="1" dirty="0" err="1" smtClean="0">
                <a:solidFill>
                  <a:schemeClr val="accent1">
                    <a:lumMod val="75000"/>
                  </a:schemeClr>
                </a:solidFill>
              </a:rPr>
              <a:t>و</a:t>
            </a:r>
            <a:r>
              <a:rPr lang="ar-SA" sz="2400" b="1" dirty="0" smtClean="0">
                <a:solidFill>
                  <a:schemeClr val="accent1">
                    <a:lumMod val="75000"/>
                  </a:schemeClr>
                </a:solidFill>
              </a:rPr>
              <a:t> الإدارة في أغلب الأمور .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يتقبل جميع الآراء ويحللها ثم يقتنع بها .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 يستطيع أن يرى قبعات الآخرين ويحترمهم ويميزهم</a:t>
            </a:r>
            <a:endParaRPr lang="ar-SA"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728" y="285728"/>
            <a:ext cx="6072230" cy="5386090"/>
          </a:xfrm>
          <a:prstGeom prst="rect">
            <a:avLst/>
          </a:prstGeom>
        </p:spPr>
        <p:txBody>
          <a:bodyPr wrap="square">
            <a:spAutoFit/>
          </a:bodyPr>
          <a:lstStyle/>
          <a:p>
            <a:pPr algn="ctr"/>
            <a:r>
              <a:rPr lang="ar-SA" sz="2800" b="1" dirty="0" smtClean="0">
                <a:solidFill>
                  <a:schemeClr val="accent3"/>
                </a:solidFill>
              </a:rPr>
              <a:t>المقدمـــــــة : </a:t>
            </a:r>
            <a:br>
              <a:rPr lang="ar-SA" sz="2800" b="1" dirty="0" smtClean="0">
                <a:solidFill>
                  <a:schemeClr val="accent3"/>
                </a:solidFill>
              </a:rPr>
            </a:br>
            <a:r>
              <a:rPr lang="ar-SA" sz="2800" b="1" dirty="0" smtClean="0">
                <a:solidFill>
                  <a:schemeClr val="accent3"/>
                </a:solidFill>
              </a:rPr>
              <a:t>===========</a:t>
            </a:r>
            <a:r>
              <a:rPr lang="ar-SA" sz="2000" b="1" dirty="0" smtClean="0"/>
              <a:t/>
            </a:r>
            <a:br>
              <a:rPr lang="ar-SA" sz="2000" b="1" dirty="0" smtClean="0"/>
            </a:br>
            <a:r>
              <a:rPr lang="ar-SA" sz="2400" b="1" dirty="0" smtClean="0">
                <a:solidFill>
                  <a:schemeClr val="accent1">
                    <a:lumMod val="75000"/>
                  </a:schemeClr>
                </a:solidFill>
              </a:rPr>
              <a:t>تتنوع طرق التدريس الحديثة تبعاً لتغير النظرة إلي طبيعة عملية التعليم فبعد أن كانت تعتمد على </a:t>
            </a:r>
            <a:r>
              <a:rPr lang="ar-SA" sz="2400" b="1" dirty="0" smtClean="0">
                <a:solidFill>
                  <a:schemeClr val="accent1">
                    <a:lumMod val="75000"/>
                  </a:schemeClr>
                </a:solidFill>
              </a:rPr>
              <a:t>اللفظ </a:t>
            </a:r>
            <a:r>
              <a:rPr lang="ar-SA" sz="2400" b="1" dirty="0" smtClean="0">
                <a:solidFill>
                  <a:schemeClr val="accent1">
                    <a:lumMod val="75000"/>
                  </a:schemeClr>
                </a:solidFill>
              </a:rPr>
              <a:t>والتسميع اتسعت لتشمل المستويات الإدراكية المعرفية مما يتطلب إيجابية المتعلم في التعليم بهدف إظهار قدرات الطلبة الكامنة والارتقاء بها ولم تعد الأساليب التقليدية في التدريس تلائم الحياة المعاصرة ، ولذلك ظهرت نظريات تربوية عديدة تساعد على اكتساب العديد من المهارات العقلية والاجتماعية والحركية وتتمثل مهمة المعلم الحديث وفقاً للطرق الحالية في إتاحة الفرصة للمتعلمين لتحصيل المعرفة بأنفسهم ، والمشاركة بفاعلية في كافة أنشطة التعليم ، والإقبال على ذلك برغبة ونشاط حتى يعتادوا الاستقلال في الفكر والعمل والاعتماد على الذات .</a:t>
            </a:r>
            <a:endParaRPr lang="ar-SA" sz="2000" dirty="0">
              <a:solidFill>
                <a:schemeClr val="accent1">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4).jpg"/>
          <p:cNvPicPr>
            <a:picLocks noChangeAspect="1"/>
          </p:cNvPicPr>
          <p:nvPr/>
        </p:nvPicPr>
        <p:blipFill>
          <a:blip r:embed="rId2"/>
          <a:stretch>
            <a:fillRect/>
          </a:stretch>
        </p:blipFill>
        <p:spPr>
          <a:xfrm>
            <a:off x="6286512" y="357166"/>
            <a:ext cx="2071687" cy="2071687"/>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928662" y="1071546"/>
            <a:ext cx="4572000" cy="44012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a:spAutoFit/>
          </a:bodyPr>
          <a:lstStyle/>
          <a:p>
            <a:pPr algn="ctr"/>
            <a:r>
              <a:rPr lang="ar-SA" sz="2000" b="1" dirty="0" smtClean="0">
                <a:solidFill>
                  <a:schemeClr val="accent1">
                    <a:lumMod val="75000"/>
                  </a:schemeClr>
                </a:solidFill>
              </a:rPr>
              <a:t>التفكير الإبداعي _ </a:t>
            </a:r>
            <a:r>
              <a:rPr lang="ar-SA" sz="2000" b="1" u="sng" dirty="0" smtClean="0">
                <a:solidFill>
                  <a:schemeClr val="accent1">
                    <a:lumMod val="75000"/>
                  </a:schemeClr>
                </a:solidFill>
              </a:rPr>
              <a:t>يرتدي القبعة الخضراء</a:t>
            </a:r>
            <a:r>
              <a:rPr lang="ar-SA" sz="2000" b="1" dirty="0" smtClean="0">
                <a:solidFill>
                  <a:schemeClr val="accent1">
                    <a:lumMod val="75000"/>
                  </a:schemeClr>
                </a:solidFill>
              </a:rPr>
              <a:t>: </a:t>
            </a:r>
            <a:br>
              <a:rPr lang="ar-SA" sz="2000" b="1" dirty="0" smtClean="0">
                <a:solidFill>
                  <a:schemeClr val="accent1">
                    <a:lumMod val="75000"/>
                  </a:schemeClr>
                </a:solidFill>
              </a:rPr>
            </a:br>
            <a:r>
              <a:rPr lang="ar-SA" sz="2000" b="1" dirty="0" smtClean="0">
                <a:solidFill>
                  <a:schemeClr val="accent1">
                    <a:lumMod val="75000"/>
                  </a:schemeClr>
                </a:solidFill>
              </a:rPr>
              <a:t/>
            </a:r>
            <a:br>
              <a:rPr lang="ar-SA" sz="2000" b="1" dirty="0" smtClean="0">
                <a:solidFill>
                  <a:schemeClr val="accent1">
                    <a:lumMod val="75000"/>
                  </a:schemeClr>
                </a:solidFill>
              </a:rPr>
            </a:br>
            <a:r>
              <a:rPr lang="ar-SA" sz="2000" b="1" dirty="0" smtClean="0">
                <a:solidFill>
                  <a:schemeClr val="accent1">
                    <a:lumMod val="75000"/>
                  </a:schemeClr>
                </a:solidFill>
              </a:rPr>
              <a:t/>
            </a:r>
            <a:br>
              <a:rPr lang="ar-SA" sz="2000" b="1" dirty="0" smtClean="0">
                <a:solidFill>
                  <a:schemeClr val="accent1">
                    <a:lumMod val="75000"/>
                  </a:schemeClr>
                </a:solidFill>
              </a:rPr>
            </a:br>
            <a:r>
              <a:rPr lang="ar-SA" sz="2000" b="1" dirty="0" smtClean="0">
                <a:solidFill>
                  <a:schemeClr val="accent1">
                    <a:lumMod val="75000"/>
                  </a:schemeClr>
                </a:solidFill>
              </a:rPr>
              <a:t>- يحرص على كل جديد من أفكار وتجارب ومفاهيم . </a:t>
            </a:r>
            <a:br>
              <a:rPr lang="ar-SA" sz="2000" b="1" dirty="0" smtClean="0">
                <a:solidFill>
                  <a:schemeClr val="accent1">
                    <a:lumMod val="75000"/>
                  </a:schemeClr>
                </a:solidFill>
              </a:rPr>
            </a:br>
            <a:r>
              <a:rPr lang="ar-SA" sz="2000" b="1" dirty="0" smtClean="0">
                <a:solidFill>
                  <a:schemeClr val="accent1">
                    <a:lumMod val="75000"/>
                  </a:schemeClr>
                </a:solidFill>
              </a:rPr>
              <a:t/>
            </a:r>
            <a:br>
              <a:rPr lang="ar-SA" sz="2000" b="1" dirty="0" smtClean="0">
                <a:solidFill>
                  <a:schemeClr val="accent1">
                    <a:lumMod val="75000"/>
                  </a:schemeClr>
                </a:solidFill>
              </a:rPr>
            </a:br>
            <a:r>
              <a:rPr lang="ar-SA" sz="2000" b="1" dirty="0" smtClean="0">
                <a:solidFill>
                  <a:schemeClr val="accent1">
                    <a:lumMod val="75000"/>
                  </a:schemeClr>
                </a:solidFill>
              </a:rPr>
              <a:t>- مستعد لتحمل المخاطر والنتائج المترتبة . </a:t>
            </a:r>
            <a:br>
              <a:rPr lang="ar-SA" sz="2000" b="1" dirty="0" smtClean="0">
                <a:solidFill>
                  <a:schemeClr val="accent1">
                    <a:lumMod val="75000"/>
                  </a:schemeClr>
                </a:solidFill>
              </a:rPr>
            </a:br>
            <a:r>
              <a:rPr lang="ar-SA" sz="2000" b="1" dirty="0" smtClean="0">
                <a:solidFill>
                  <a:schemeClr val="accent1">
                    <a:lumMod val="75000"/>
                  </a:schemeClr>
                </a:solidFill>
              </a:rPr>
              <a:t/>
            </a:r>
            <a:br>
              <a:rPr lang="ar-SA" sz="2000" b="1" dirty="0" smtClean="0">
                <a:solidFill>
                  <a:schemeClr val="accent1">
                    <a:lumMod val="75000"/>
                  </a:schemeClr>
                </a:solidFill>
              </a:rPr>
            </a:br>
            <a:r>
              <a:rPr lang="ar-SA" sz="2000" b="1" dirty="0" smtClean="0">
                <a:solidFill>
                  <a:schemeClr val="accent1">
                    <a:lumMod val="75000"/>
                  </a:schemeClr>
                </a:solidFill>
              </a:rPr>
              <a:t>- دائما يسعى للتطوير والعمل على التغيير . </a:t>
            </a:r>
            <a:br>
              <a:rPr lang="ar-SA" sz="2000" b="1" dirty="0" smtClean="0">
                <a:solidFill>
                  <a:schemeClr val="accent1">
                    <a:lumMod val="75000"/>
                  </a:schemeClr>
                </a:solidFill>
              </a:rPr>
            </a:br>
            <a:r>
              <a:rPr lang="ar-SA" sz="2000" b="1" dirty="0" smtClean="0">
                <a:solidFill>
                  <a:schemeClr val="accent1">
                    <a:lumMod val="75000"/>
                  </a:schemeClr>
                </a:solidFill>
              </a:rPr>
              <a:t/>
            </a:r>
            <a:br>
              <a:rPr lang="ar-SA" sz="2000" b="1" dirty="0" smtClean="0">
                <a:solidFill>
                  <a:schemeClr val="accent1">
                    <a:lumMod val="75000"/>
                  </a:schemeClr>
                </a:solidFill>
              </a:rPr>
            </a:br>
            <a:r>
              <a:rPr lang="ar-SA" sz="2000" b="1" dirty="0" smtClean="0">
                <a:solidFill>
                  <a:schemeClr val="accent1">
                    <a:lumMod val="75000"/>
                  </a:schemeClr>
                </a:solidFill>
              </a:rPr>
              <a:t>- يستعمل وسائل وعبارات إبداعيه مثل (ماذا , لو , هل , كيف , ربما) . </a:t>
            </a:r>
            <a:br>
              <a:rPr lang="ar-SA" sz="2000" b="1" dirty="0" smtClean="0">
                <a:solidFill>
                  <a:schemeClr val="accent1">
                    <a:lumMod val="75000"/>
                  </a:schemeClr>
                </a:solidFill>
              </a:rPr>
            </a:br>
            <a:r>
              <a:rPr lang="ar-SA" sz="2000" b="1" dirty="0" smtClean="0">
                <a:solidFill>
                  <a:schemeClr val="accent1">
                    <a:lumMod val="75000"/>
                  </a:schemeClr>
                </a:solidFill>
              </a:rPr>
              <a:t/>
            </a:r>
            <a:br>
              <a:rPr lang="ar-SA" sz="2000" b="1" dirty="0" smtClean="0">
                <a:solidFill>
                  <a:schemeClr val="accent1">
                    <a:lumMod val="75000"/>
                  </a:schemeClr>
                </a:solidFill>
              </a:rPr>
            </a:br>
            <a:r>
              <a:rPr lang="ar-SA" sz="2000" b="1" dirty="0" smtClean="0">
                <a:solidFill>
                  <a:schemeClr val="accent1">
                    <a:lumMod val="75000"/>
                  </a:schemeClr>
                </a:solidFill>
              </a:rPr>
              <a:t>- يعطي من الوقت والجهد للبحث عن الأفكار والبدائل الجديدة </a:t>
            </a:r>
            <a:endParaRPr lang="ar-SA"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43306" y="428604"/>
            <a:ext cx="4572000" cy="4893647"/>
          </a:xfrm>
          <a:prstGeom prst="rect">
            <a:avLst/>
          </a:prstGeom>
          <a:solidFill>
            <a:schemeClr val="bg1">
              <a:lumMod val="95000"/>
            </a:schemeClr>
          </a:solidFill>
        </p:spPr>
        <p:txBody>
          <a:bodyPr>
            <a:spAutoFit/>
          </a:bodyPr>
          <a:lstStyle/>
          <a:p>
            <a:pPr algn="ctr"/>
            <a:r>
              <a:rPr lang="ar-SA" sz="2400" b="1" dirty="0" smtClean="0">
                <a:solidFill>
                  <a:schemeClr val="accent1">
                    <a:lumMod val="75000"/>
                  </a:schemeClr>
                </a:solidFill>
              </a:rPr>
              <a:t>في تناول حل المشكلة ألبس كل قبعة على حده: </a:t>
            </a:r>
            <a:br>
              <a:rPr lang="ar-SA" sz="2400" b="1" dirty="0" smtClean="0">
                <a:solidFill>
                  <a:schemeClr val="accent1">
                    <a:lumMod val="75000"/>
                  </a:schemeClr>
                </a:solidFill>
              </a:rPr>
            </a:br>
            <a:r>
              <a:rPr lang="ar-SA" sz="2400" b="1" dirty="0" smtClean="0">
                <a:solidFill>
                  <a:schemeClr val="accent1">
                    <a:lumMod val="75000"/>
                  </a:schemeClr>
                </a:solidFill>
              </a:rPr>
              <a:t/>
            </a:r>
            <a:br>
              <a:rPr lang="ar-SA" sz="2400" b="1" dirty="0" smtClean="0">
                <a:solidFill>
                  <a:schemeClr val="accent1">
                    <a:lumMod val="75000"/>
                  </a:schemeClr>
                </a:solidFill>
              </a:rPr>
            </a:br>
            <a:r>
              <a:rPr lang="ar-SA" sz="2400" b="1" dirty="0" smtClean="0">
                <a:solidFill>
                  <a:schemeClr val="accent1">
                    <a:lumMod val="75000"/>
                  </a:schemeClr>
                </a:solidFill>
              </a:rPr>
              <a:t>1- القبعة البيضاء وتستخدم في (( الحقائق )) . </a:t>
            </a:r>
            <a:br>
              <a:rPr lang="ar-SA" sz="2400" b="1" dirty="0" smtClean="0">
                <a:solidFill>
                  <a:schemeClr val="accent1">
                    <a:lumMod val="75000"/>
                  </a:schemeClr>
                </a:solidFill>
              </a:rPr>
            </a:br>
            <a:r>
              <a:rPr lang="ar-SA" sz="2400" b="1" dirty="0" smtClean="0">
                <a:solidFill>
                  <a:schemeClr val="accent1">
                    <a:lumMod val="75000"/>
                  </a:schemeClr>
                </a:solidFill>
              </a:rPr>
              <a:t>وتستخدم لجمع الحقائق والمعلومات والخطط وقاعدة البيانات ودراسة جوانب المشكلة والتحضير لها. ومستخدم القبعة البيضاء يسأل مثل هذا السؤال (( ما المعلومات التي تريدها؟ , وكيف سنحصل عليها؟ , ما هي الأسئلة التي نريد طرحها؟ )) القبعة البيضاء يوجه الانتباه إلى المعلومات المتوفرة وغير المتوفرة. </a:t>
            </a:r>
            <a:endParaRPr lang="ar-SA" sz="2400" dirty="0">
              <a:solidFill>
                <a:schemeClr val="accent1">
                  <a:lumMod val="75000"/>
                </a:schemeClr>
              </a:solidFill>
            </a:endParaRPr>
          </a:p>
        </p:txBody>
      </p:sp>
      <p:pic>
        <p:nvPicPr>
          <p:cNvPr id="3" name="صورة 2" descr="ب.jpg"/>
          <p:cNvPicPr>
            <a:picLocks noChangeAspect="1"/>
          </p:cNvPicPr>
          <p:nvPr/>
        </p:nvPicPr>
        <p:blipFill>
          <a:blip r:embed="rId2"/>
          <a:stretch>
            <a:fillRect/>
          </a:stretch>
        </p:blipFill>
        <p:spPr>
          <a:xfrm>
            <a:off x="928662" y="4214818"/>
            <a:ext cx="2143125" cy="21431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000496" y="285728"/>
            <a:ext cx="4572000" cy="23083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p:spPr>
        <p:txBody>
          <a:bodyPr>
            <a:spAutoFit/>
          </a:bodyPr>
          <a:lstStyle/>
          <a:p>
            <a:pPr algn="ctr"/>
            <a:r>
              <a:rPr lang="ar-SA" sz="2400" b="1" dirty="0" smtClean="0">
                <a:solidFill>
                  <a:schemeClr val="accent1">
                    <a:lumMod val="75000"/>
                  </a:schemeClr>
                </a:solidFill>
              </a:rPr>
              <a:t>2- القبعة الحمراء وتستخدم في (( المشاعر )) . </a:t>
            </a:r>
            <a:br>
              <a:rPr lang="ar-SA" sz="2400" b="1" dirty="0" smtClean="0">
                <a:solidFill>
                  <a:schemeClr val="accent1">
                    <a:lumMod val="75000"/>
                  </a:schemeClr>
                </a:solidFill>
              </a:rPr>
            </a:br>
            <a:r>
              <a:rPr lang="ar-SA" sz="2400" b="1" dirty="0" smtClean="0">
                <a:solidFill>
                  <a:schemeClr val="accent1">
                    <a:lumMod val="75000"/>
                  </a:schemeClr>
                </a:solidFill>
              </a:rPr>
              <a:t>وهو الذي يغطي المشاعر والعواطف والحدس والجوانب الأخلاقية والإنسانية في المشكلة. ومستخدم هذه القبعة يقول (( هذا هو شعوري نحو الموضوع ! )) . </a:t>
            </a:r>
            <a:endParaRPr lang="ar-SA" sz="2400" dirty="0">
              <a:solidFill>
                <a:schemeClr val="accent1">
                  <a:lumMod val="75000"/>
                </a:schemeClr>
              </a:solidFill>
            </a:endParaRPr>
          </a:p>
        </p:txBody>
      </p:sp>
      <p:pic>
        <p:nvPicPr>
          <p:cNvPr id="3" name="صورة 2" descr="ح.jpg"/>
          <p:cNvPicPr>
            <a:picLocks noChangeAspect="1"/>
          </p:cNvPicPr>
          <p:nvPr/>
        </p:nvPicPr>
        <p:blipFill>
          <a:blip r:embed="rId2"/>
          <a:stretch>
            <a:fillRect/>
          </a:stretch>
        </p:blipFill>
        <p:spPr>
          <a:xfrm>
            <a:off x="642910" y="214290"/>
            <a:ext cx="2143125" cy="2143125"/>
          </a:xfrm>
          <a:prstGeom prst="rect">
            <a:avLst/>
          </a:prstGeom>
        </p:spPr>
      </p:pic>
      <p:sp>
        <p:nvSpPr>
          <p:cNvPr id="4" name="مستطيل 3"/>
          <p:cNvSpPr/>
          <p:nvPr/>
        </p:nvSpPr>
        <p:spPr>
          <a:xfrm>
            <a:off x="3357554" y="3286124"/>
            <a:ext cx="4572000" cy="2246769"/>
          </a:xfrm>
          <a:prstGeom prst="rect">
            <a:avLst/>
          </a:prstGeom>
          <a:solidFill>
            <a:schemeClr val="tx1">
              <a:lumMod val="85000"/>
              <a:lumOff val="15000"/>
            </a:schemeClr>
          </a:solidFill>
        </p:spPr>
        <p:txBody>
          <a:bodyPr wrap="square">
            <a:spAutoFit/>
          </a:bodyPr>
          <a:lstStyle/>
          <a:p>
            <a:pPr algn="ctr"/>
            <a:r>
              <a:rPr lang="ar-SA" sz="2000" b="1" dirty="0" smtClean="0">
                <a:solidFill>
                  <a:schemeClr val="accent1">
                    <a:lumMod val="75000"/>
                  </a:schemeClr>
                </a:solidFill>
              </a:rPr>
              <a:t>3- القبعة السوداء وتستخدم في (( الحيطة والحذر )) . </a:t>
            </a:r>
            <a:br>
              <a:rPr lang="ar-SA" sz="2000" b="1" dirty="0" smtClean="0">
                <a:solidFill>
                  <a:schemeClr val="accent1">
                    <a:lumMod val="75000"/>
                  </a:schemeClr>
                </a:solidFill>
              </a:rPr>
            </a:br>
            <a:r>
              <a:rPr lang="ar-SA" sz="2000" b="1" dirty="0" smtClean="0">
                <a:solidFill>
                  <a:schemeClr val="accent1">
                    <a:lumMod val="75000"/>
                  </a:schemeClr>
                </a:solidFill>
              </a:rPr>
              <a:t>هذه هي قبعة الخوف والحذر والتشاؤم والنقد والحيطة والتفكير في الأخطار أو الخسارة. وهذا الشيء مطلوب عند اتخاذ القرارات.وهو من أكثر القبعات فائدة.وصاحبه يسأل مثل هذا السؤال (( كم نسبة ربح هذا المشروع ؟ ))</a:t>
            </a:r>
            <a:endParaRPr lang="ar-SA" sz="2000" dirty="0">
              <a:solidFill>
                <a:schemeClr val="accent1">
                  <a:lumMod val="75000"/>
                </a:schemeClr>
              </a:solidFill>
            </a:endParaRPr>
          </a:p>
        </p:txBody>
      </p:sp>
      <p:pic>
        <p:nvPicPr>
          <p:cNvPr id="5" name="صورة 4" descr="s.jpg"/>
          <p:cNvPicPr>
            <a:picLocks noChangeAspect="1"/>
          </p:cNvPicPr>
          <p:nvPr/>
        </p:nvPicPr>
        <p:blipFill>
          <a:blip r:embed="rId3"/>
          <a:stretch>
            <a:fillRect/>
          </a:stretch>
        </p:blipFill>
        <p:spPr>
          <a:xfrm>
            <a:off x="571472" y="3643314"/>
            <a:ext cx="2143125" cy="21431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29058" y="357166"/>
            <a:ext cx="4572000" cy="1938992"/>
          </a:xfrm>
          <a:prstGeom prst="rect">
            <a:avLst/>
          </a:prstGeom>
          <a:solidFill>
            <a:schemeClr val="bg2">
              <a:lumMod val="90000"/>
            </a:schemeClr>
          </a:solidFill>
        </p:spPr>
        <p:txBody>
          <a:bodyPr>
            <a:spAutoFit/>
          </a:bodyPr>
          <a:lstStyle/>
          <a:p>
            <a:pPr algn="ctr"/>
            <a:r>
              <a:rPr lang="ar-SA" sz="2000" b="1" dirty="0" smtClean="0">
                <a:solidFill>
                  <a:schemeClr val="accent1">
                    <a:lumMod val="75000"/>
                  </a:schemeClr>
                </a:solidFill>
              </a:rPr>
              <a:t>4- القبعة الصفراء وتستخدم في (( التفاؤل )) . </a:t>
            </a:r>
            <a:br>
              <a:rPr lang="ar-SA" sz="2000" b="1" dirty="0" smtClean="0">
                <a:solidFill>
                  <a:schemeClr val="accent1">
                    <a:lumMod val="75000"/>
                  </a:schemeClr>
                </a:solidFill>
              </a:rPr>
            </a:br>
            <a:r>
              <a:rPr lang="ar-SA" sz="2000" b="1" dirty="0" smtClean="0">
                <a:solidFill>
                  <a:schemeClr val="accent1">
                    <a:lumMod val="75000"/>
                  </a:schemeClr>
                </a:solidFill>
              </a:rPr>
              <a:t>قبعة يعتبر لابسها ذو رؤية منطقية وتفاؤل والتفكير في عمل وفوائد الموضوع المطروح للنقاش وتحري بعض النتائج والاقتراحات المفيدة والجدوى الاقتصادية. ويمكن لصاحب القبعة الصفراء أن يسأل (( ما هي الفوائد؟ ومن هو المستفيد؟ ))</a:t>
            </a:r>
            <a:endParaRPr lang="ar-SA" sz="2000" dirty="0">
              <a:solidFill>
                <a:schemeClr val="accent1">
                  <a:lumMod val="75000"/>
                </a:schemeClr>
              </a:solidFill>
            </a:endParaRPr>
          </a:p>
        </p:txBody>
      </p:sp>
      <p:pic>
        <p:nvPicPr>
          <p:cNvPr id="3" name="صورة 2" descr="w.jpg"/>
          <p:cNvPicPr>
            <a:picLocks noChangeAspect="1"/>
          </p:cNvPicPr>
          <p:nvPr/>
        </p:nvPicPr>
        <p:blipFill>
          <a:blip r:embed="rId2"/>
          <a:stretch>
            <a:fillRect/>
          </a:stretch>
        </p:blipFill>
        <p:spPr>
          <a:xfrm>
            <a:off x="1000100" y="357166"/>
            <a:ext cx="1676404" cy="1676404"/>
          </a:xfrm>
          <a:prstGeom prst="rect">
            <a:avLst/>
          </a:prstGeom>
        </p:spPr>
      </p:pic>
      <p:sp>
        <p:nvSpPr>
          <p:cNvPr id="4" name="مستطيل 3"/>
          <p:cNvSpPr/>
          <p:nvPr/>
        </p:nvSpPr>
        <p:spPr>
          <a:xfrm>
            <a:off x="3428992" y="3143248"/>
            <a:ext cx="4572000" cy="1938992"/>
          </a:xfrm>
          <a:prstGeom prst="rect">
            <a:avLst/>
          </a:prstGeom>
          <a:solidFill>
            <a:srgbClr val="92D050"/>
          </a:solidFill>
        </p:spPr>
        <p:txBody>
          <a:bodyPr>
            <a:spAutoFit/>
          </a:bodyPr>
          <a:lstStyle/>
          <a:p>
            <a:pPr algn="ctr"/>
            <a:r>
              <a:rPr lang="ar-SA" sz="2000" b="1" dirty="0" smtClean="0">
                <a:solidFill>
                  <a:schemeClr val="accent1">
                    <a:lumMod val="75000"/>
                  </a:schemeClr>
                </a:solidFill>
              </a:rPr>
              <a:t>5- القبعة الخضراء وتستخدم في (( الأفكار الجديدة والإبداعية )) . </a:t>
            </a:r>
            <a:br>
              <a:rPr lang="ar-SA" sz="2000" b="1" dirty="0" smtClean="0">
                <a:solidFill>
                  <a:schemeClr val="accent1">
                    <a:lumMod val="75000"/>
                  </a:schemeClr>
                </a:solidFill>
              </a:rPr>
            </a:br>
            <a:r>
              <a:rPr lang="ar-SA" sz="2000" b="1" dirty="0" smtClean="0">
                <a:solidFill>
                  <a:schemeClr val="accent1">
                    <a:lumMod val="75000"/>
                  </a:schemeClr>
                </a:solidFill>
              </a:rPr>
              <a:t>هي قبعة التفاؤل والإبداع والنمو والطاقة والاقتراحات والبدائل والاحتمالات والنظر إلى الجوانب الإيجابية واستغلالها. وصاحب هذه القبعة يسأل (( هل هناك بدائل إضافية ؟ ))</a:t>
            </a:r>
            <a:endParaRPr lang="ar-SA" sz="2000" dirty="0">
              <a:solidFill>
                <a:schemeClr val="accent1">
                  <a:lumMod val="75000"/>
                </a:schemeClr>
              </a:solidFill>
            </a:endParaRPr>
          </a:p>
        </p:txBody>
      </p:sp>
      <p:pic>
        <p:nvPicPr>
          <p:cNvPr id="5" name="صورة 4" descr="images (4).jpg"/>
          <p:cNvPicPr>
            <a:picLocks noChangeAspect="1"/>
          </p:cNvPicPr>
          <p:nvPr/>
        </p:nvPicPr>
        <p:blipFill>
          <a:blip r:embed="rId3"/>
          <a:stretch>
            <a:fillRect/>
          </a:stretch>
        </p:blipFill>
        <p:spPr>
          <a:xfrm>
            <a:off x="714348" y="3786190"/>
            <a:ext cx="2143125" cy="214312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57620" y="1285860"/>
            <a:ext cx="4572000" cy="2677656"/>
          </a:xfrm>
          <a:prstGeom prst="rect">
            <a:avLst/>
          </a:prstGeom>
          <a:solidFill>
            <a:schemeClr val="accent2">
              <a:lumMod val="40000"/>
              <a:lumOff val="60000"/>
            </a:schemeClr>
          </a:solidFill>
        </p:spPr>
        <p:txBody>
          <a:bodyPr>
            <a:spAutoFit/>
          </a:bodyPr>
          <a:lstStyle/>
          <a:p>
            <a:pPr algn="ctr"/>
            <a:r>
              <a:rPr lang="ar-SA" sz="2400" b="1" dirty="0" smtClean="0">
                <a:solidFill>
                  <a:schemeClr val="accent1">
                    <a:lumMod val="75000"/>
                  </a:schemeClr>
                </a:solidFill>
              </a:rPr>
              <a:t>6- القبعة الزرقاء وتستخدم في (( الحكم )) . </a:t>
            </a:r>
            <a:br>
              <a:rPr lang="ar-SA" sz="2400" b="1" dirty="0" smtClean="0">
                <a:solidFill>
                  <a:schemeClr val="accent1">
                    <a:lumMod val="75000"/>
                  </a:schemeClr>
                </a:solidFill>
              </a:rPr>
            </a:br>
            <a:r>
              <a:rPr lang="ar-SA" sz="2400" b="1" dirty="0" smtClean="0">
                <a:solidFill>
                  <a:schemeClr val="accent1">
                    <a:lumMod val="75000"/>
                  </a:schemeClr>
                </a:solidFill>
              </a:rPr>
              <a:t>قبعة التفكير والتحكم والتقييم والنظر في الأشياء بطريقة ناقدة بناءة وهي قبعة جدول أعمال التفكير وصاحب هذه القبعة يمكن أن يسأل (( ما هي الأولويات ؟ ماذا استفدنا حتى هذه اللحظة؟والقبعة الزرقاء يمكن أن نبدأ </a:t>
            </a:r>
            <a:r>
              <a:rPr lang="ar-SA" sz="2400" b="1" dirty="0" err="1" smtClean="0">
                <a:solidFill>
                  <a:schemeClr val="accent1">
                    <a:lumMod val="75000"/>
                  </a:schemeClr>
                </a:solidFill>
              </a:rPr>
              <a:t>به</a:t>
            </a:r>
            <a:r>
              <a:rPr lang="ar-SA" sz="2400" b="1" dirty="0" smtClean="0">
                <a:solidFill>
                  <a:schemeClr val="accent1">
                    <a:lumMod val="75000"/>
                  </a:schemeClr>
                </a:solidFill>
              </a:rPr>
              <a:t> لتحدد أنواع القبعات وتسلسلها</a:t>
            </a:r>
            <a:endParaRPr lang="ar-SA" sz="2400" dirty="0">
              <a:solidFill>
                <a:schemeClr val="accent1">
                  <a:lumMod val="75000"/>
                </a:schemeClr>
              </a:solidFill>
            </a:endParaRPr>
          </a:p>
        </p:txBody>
      </p:sp>
      <p:pic>
        <p:nvPicPr>
          <p:cNvPr id="3" name="صورة 2" descr="images (5).jpg"/>
          <p:cNvPicPr>
            <a:picLocks noChangeAspect="1"/>
          </p:cNvPicPr>
          <p:nvPr/>
        </p:nvPicPr>
        <p:blipFill>
          <a:blip r:embed="rId2"/>
          <a:stretch>
            <a:fillRect/>
          </a:stretch>
        </p:blipFill>
        <p:spPr>
          <a:xfrm>
            <a:off x="357158" y="2071678"/>
            <a:ext cx="2143125" cy="21431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mpg">
            <a:hlinkClick r:id="" action="ppaction://media"/>
          </p:cNvPr>
          <p:cNvPicPr>
            <a:picLocks noRot="1" noChangeAspect="1"/>
          </p:cNvPicPr>
          <p:nvPr>
            <a:videoFile r:link="rId1"/>
          </p:nvPr>
        </p:nvPicPr>
        <p:blipFill>
          <a:blip r:embed="rId3"/>
          <a:stretch>
            <a:fillRect/>
          </a:stretch>
        </p:blipFill>
        <p:spPr>
          <a:xfrm>
            <a:off x="1142976" y="1928802"/>
            <a:ext cx="6500858" cy="4500594"/>
          </a:xfrm>
          <a:prstGeom prst="rect">
            <a:avLst/>
          </a:prstGeom>
        </p:spPr>
      </p:pic>
      <p:sp>
        <p:nvSpPr>
          <p:cNvPr id="3" name="مربع نص 2"/>
          <p:cNvSpPr txBox="1"/>
          <p:nvPr/>
        </p:nvSpPr>
        <p:spPr>
          <a:xfrm>
            <a:off x="2000232" y="357166"/>
            <a:ext cx="4786346" cy="461665"/>
          </a:xfrm>
          <a:prstGeom prst="rect">
            <a:avLst/>
          </a:prstGeom>
          <a:noFill/>
        </p:spPr>
        <p:txBody>
          <a:bodyPr wrap="square" rtlCol="1">
            <a:spAutoFit/>
          </a:bodyPr>
          <a:lstStyle/>
          <a:p>
            <a:pPr algn="ctr"/>
            <a:r>
              <a:rPr lang="ar-SA" sz="2400" b="1" u="sng" dirty="0" smtClean="0">
                <a:solidFill>
                  <a:schemeClr val="accent1">
                    <a:lumMod val="75000"/>
                  </a:schemeClr>
                </a:solidFill>
              </a:rPr>
              <a:t>مثال تطبيقي على قبعات التفكير </a:t>
            </a:r>
            <a:endParaRPr lang="ar-SA" sz="2400" b="1" u="sng"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21521" y="428604"/>
            <a:ext cx="2679239" cy="584775"/>
          </a:xfrm>
          <a:prstGeom prst="rect">
            <a:avLst/>
          </a:prstGeom>
        </p:spPr>
        <p:txBody>
          <a:bodyPr wrap="square">
            <a:spAutoFit/>
          </a:bodyPr>
          <a:lstStyle/>
          <a:p>
            <a:pPr algn="ctr"/>
            <a:r>
              <a:rPr lang="ar-SA" sz="3200" b="1" u="sng" dirty="0" smtClean="0">
                <a:solidFill>
                  <a:schemeClr val="accent3"/>
                </a:solidFill>
              </a:rPr>
              <a:t>العصف الذهني</a:t>
            </a:r>
            <a:endParaRPr lang="ar-SA" sz="3200" u="sng" dirty="0">
              <a:solidFill>
                <a:schemeClr val="accent3"/>
              </a:solidFill>
            </a:endParaRPr>
          </a:p>
        </p:txBody>
      </p:sp>
      <p:pic>
        <p:nvPicPr>
          <p:cNvPr id="3" name="صورة 2" descr="images (6).jpg"/>
          <p:cNvPicPr>
            <a:picLocks noChangeAspect="1"/>
          </p:cNvPicPr>
          <p:nvPr/>
        </p:nvPicPr>
        <p:blipFill>
          <a:blip r:embed="rId2"/>
          <a:stretch>
            <a:fillRect/>
          </a:stretch>
        </p:blipFill>
        <p:spPr>
          <a:xfrm>
            <a:off x="2000232" y="1643050"/>
            <a:ext cx="5013170" cy="429110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00298" y="285728"/>
            <a:ext cx="4572000" cy="1754326"/>
          </a:xfrm>
          <a:prstGeom prst="rect">
            <a:avLst/>
          </a:prstGeom>
        </p:spPr>
        <p:txBody>
          <a:bodyPr>
            <a:spAutoFit/>
          </a:bodyPr>
          <a:lstStyle/>
          <a:p>
            <a:pPr algn="ctr"/>
            <a:r>
              <a:rPr lang="ar-SA" b="1" u="sng" dirty="0" smtClean="0">
                <a:solidFill>
                  <a:schemeClr val="accent3"/>
                </a:solidFill>
              </a:rPr>
              <a:t>مفهوم العصف الذهني : </a:t>
            </a:r>
            <a:endParaRPr lang="ar-SA" b="1" u="sng" dirty="0" smtClean="0">
              <a:solidFill>
                <a:schemeClr val="accent3"/>
              </a:solidFill>
            </a:endParaRPr>
          </a:p>
          <a:p>
            <a:pPr algn="ctr"/>
            <a:r>
              <a:rPr lang="ar-SA" b="1" dirty="0" smtClean="0"/>
              <a:t/>
            </a:r>
            <a:br>
              <a:rPr lang="ar-SA" b="1" dirty="0" smtClean="0"/>
            </a:br>
            <a:r>
              <a:rPr lang="ar-SA" b="1" dirty="0" smtClean="0">
                <a:solidFill>
                  <a:schemeClr val="accent1"/>
                </a:solidFill>
              </a:rPr>
              <a:t>العصف الذهني أسلوب تعليمي وتدريبي يقوم على حرية التفكير ويستخدم من أجل توليد أكبر كم من الأفكار لمعالجة موضوع من الموضوعات المفتوحة من المهتمين أو المعنيين بالموضوع خلال جلسة قصيرة . </a:t>
            </a:r>
            <a:endParaRPr lang="ar-SA" dirty="0">
              <a:solidFill>
                <a:schemeClr val="accent1"/>
              </a:solidFill>
            </a:endParaRPr>
          </a:p>
        </p:txBody>
      </p:sp>
      <p:sp>
        <p:nvSpPr>
          <p:cNvPr id="3" name="مستطيل 2"/>
          <p:cNvSpPr/>
          <p:nvPr/>
        </p:nvSpPr>
        <p:spPr>
          <a:xfrm>
            <a:off x="2214546" y="2214554"/>
            <a:ext cx="4572000" cy="3970318"/>
          </a:xfrm>
          <a:prstGeom prst="rect">
            <a:avLst/>
          </a:prstGeom>
        </p:spPr>
        <p:txBody>
          <a:bodyPr>
            <a:spAutoFit/>
          </a:bodyPr>
          <a:lstStyle/>
          <a:p>
            <a:pPr algn="ctr"/>
            <a:r>
              <a:rPr lang="ar-SA" b="1" dirty="0" smtClean="0">
                <a:solidFill>
                  <a:schemeClr val="accent1">
                    <a:lumMod val="50000"/>
                  </a:schemeClr>
                </a:solidFill>
              </a:rPr>
              <a:t>المبادئ الأساسية في جلسة العصف الذهني : </a:t>
            </a:r>
            <a:br>
              <a:rPr lang="ar-SA" b="1" dirty="0" smtClean="0">
                <a:solidFill>
                  <a:schemeClr val="accent1">
                    <a:lumMod val="50000"/>
                  </a:schemeClr>
                </a:solidFill>
              </a:rPr>
            </a:br>
            <a:r>
              <a:rPr lang="ar-SA" b="1" dirty="0" smtClean="0">
                <a:solidFill>
                  <a:schemeClr val="accent1">
                    <a:lumMod val="50000"/>
                  </a:schemeClr>
                </a:solidFill>
              </a:rPr>
              <a:t>يعتمد نجاح جلسة العصف الذهني على تطبيق أربعة مبادئ أساسية هي : </a:t>
            </a:r>
            <a:r>
              <a:rPr lang="ar-SA" b="1" dirty="0" smtClean="0"/>
              <a:t/>
            </a:r>
            <a:br>
              <a:rPr lang="ar-SA" b="1" dirty="0" smtClean="0"/>
            </a:br>
            <a:r>
              <a:rPr lang="ar-SA" b="1" dirty="0" smtClean="0">
                <a:solidFill>
                  <a:schemeClr val="accent1"/>
                </a:solidFill>
              </a:rPr>
              <a:t/>
            </a:r>
            <a:br>
              <a:rPr lang="ar-SA" b="1" dirty="0" smtClean="0">
                <a:solidFill>
                  <a:schemeClr val="accent1"/>
                </a:solidFill>
              </a:rPr>
            </a:br>
            <a:r>
              <a:rPr lang="ar-SA" b="1" dirty="0" smtClean="0">
                <a:solidFill>
                  <a:schemeClr val="accent1"/>
                </a:solidFill>
              </a:rPr>
              <a:t>أولاً .. إرجاء التقييم : لا يجوز تقييم أي من الأفكار المتولدة في المرحلة الأولى من الجلسة لأن نقد أو تقييم أي فكرة بالنسبة للفرد المشارك سوف يفقده المتابعة </a:t>
            </a:r>
            <a:br>
              <a:rPr lang="ar-SA" b="1" dirty="0" smtClean="0">
                <a:solidFill>
                  <a:schemeClr val="accent1"/>
                </a:solidFill>
              </a:rPr>
            </a:br>
            <a:r>
              <a:rPr lang="ar-SA" b="1" dirty="0" smtClean="0">
                <a:solidFill>
                  <a:schemeClr val="accent1"/>
                </a:solidFill>
              </a:rPr>
              <a:t>ثانياً .. إطلاق حرية التفكير : أي التحرر مما قد يعيق التفكير الإبداعي </a:t>
            </a:r>
            <a:br>
              <a:rPr lang="ar-SA" b="1" dirty="0" smtClean="0">
                <a:solidFill>
                  <a:schemeClr val="accent1"/>
                </a:solidFill>
              </a:rPr>
            </a:br>
            <a:r>
              <a:rPr lang="ar-SA" b="1" dirty="0" smtClean="0">
                <a:solidFill>
                  <a:schemeClr val="accent1"/>
                </a:solidFill>
              </a:rPr>
              <a:t>ثالثاً .. الكم قبل الكيف : أي التركيز في جلسة العصف الذهني على توليد أكبر قدر من الأفكار مهما كانت جودتها </a:t>
            </a:r>
            <a:br>
              <a:rPr lang="ar-SA" b="1" dirty="0" smtClean="0">
                <a:solidFill>
                  <a:schemeClr val="accent1"/>
                </a:solidFill>
              </a:rPr>
            </a:br>
            <a:r>
              <a:rPr lang="ar-SA" b="1" dirty="0" smtClean="0">
                <a:solidFill>
                  <a:schemeClr val="accent1"/>
                </a:solidFill>
              </a:rPr>
              <a:t>رابعاً .. البناء على أفكار الآخرين : أي جواز تطوير أفكار الآخرين والخروج بأفكار جديدة </a:t>
            </a:r>
            <a:r>
              <a:rPr lang="ar-SA" b="1" dirty="0" smtClean="0"/>
              <a:t/>
            </a:r>
            <a:br>
              <a:rPr lang="ar-SA" b="1" dirty="0" smtClean="0"/>
            </a:br>
            <a:endParaRPr lang="ar-S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714356"/>
            <a:ext cx="6786610" cy="5386090"/>
          </a:xfrm>
          <a:prstGeom prst="rect">
            <a:avLst/>
          </a:prstGeom>
        </p:spPr>
        <p:txBody>
          <a:bodyPr wrap="square">
            <a:spAutoFit/>
          </a:bodyPr>
          <a:lstStyle/>
          <a:p>
            <a:pPr algn="ctr"/>
            <a:r>
              <a:rPr lang="ar-SA" sz="2400" b="1" u="sng" dirty="0" smtClean="0">
                <a:solidFill>
                  <a:schemeClr val="accent3"/>
                </a:solidFill>
              </a:rPr>
              <a:t>- معوقات العصف الذهني : </a:t>
            </a:r>
            <a:r>
              <a:rPr lang="ar-SA" sz="2000" b="1" dirty="0" smtClean="0">
                <a:solidFill>
                  <a:schemeClr val="accent1"/>
                </a:solidFill>
              </a:rPr>
              <a:t/>
            </a:r>
            <a:br>
              <a:rPr lang="ar-SA" sz="2000" b="1" dirty="0" smtClean="0">
                <a:solidFill>
                  <a:schemeClr val="accent1"/>
                </a:solidFill>
              </a:rPr>
            </a:br>
            <a:r>
              <a:rPr lang="ar-SA" sz="2000" b="1" dirty="0" smtClean="0">
                <a:solidFill>
                  <a:schemeClr val="accent1"/>
                </a:solidFill>
              </a:rPr>
              <a:t/>
            </a:r>
            <a:br>
              <a:rPr lang="ar-SA" sz="2000" b="1" dirty="0" smtClean="0">
                <a:solidFill>
                  <a:schemeClr val="accent1"/>
                </a:solidFill>
              </a:rPr>
            </a:br>
            <a:r>
              <a:rPr lang="ar-SA" sz="2000" b="1" dirty="0" smtClean="0">
                <a:solidFill>
                  <a:schemeClr val="accent1"/>
                </a:solidFill>
              </a:rPr>
              <a:t>وفيما يلي جملة من عوائق التفكير التي تقود إلى أسباب شخصية واجتماعية أهمها : </a:t>
            </a:r>
            <a:br>
              <a:rPr lang="ar-SA" sz="2000" b="1" dirty="0" smtClean="0">
                <a:solidFill>
                  <a:schemeClr val="accent1"/>
                </a:solidFill>
              </a:rPr>
            </a:br>
            <a:r>
              <a:rPr lang="ar-SA" sz="2000" b="1" dirty="0" smtClean="0">
                <a:solidFill>
                  <a:schemeClr val="accent1"/>
                </a:solidFill>
              </a:rPr>
              <a:t/>
            </a:r>
            <a:br>
              <a:rPr lang="ar-SA" sz="2000" b="1" dirty="0" smtClean="0">
                <a:solidFill>
                  <a:schemeClr val="accent1"/>
                </a:solidFill>
              </a:rPr>
            </a:br>
            <a:r>
              <a:rPr lang="ar-SA" sz="2000" b="1" dirty="0" smtClean="0">
                <a:solidFill>
                  <a:schemeClr val="accent1"/>
                </a:solidFill>
              </a:rPr>
              <a:t>1- عوائق إدراكية تتمثل بتبني الإنسان لطريقة واحدة بالتفكير والنظر إلى الأشياء . </a:t>
            </a:r>
            <a:br>
              <a:rPr lang="ar-SA" sz="2000" b="1" dirty="0" smtClean="0">
                <a:solidFill>
                  <a:schemeClr val="accent1"/>
                </a:solidFill>
              </a:rPr>
            </a:br>
            <a:r>
              <a:rPr lang="ar-SA" sz="2000" b="1" dirty="0" smtClean="0">
                <a:solidFill>
                  <a:schemeClr val="accent1"/>
                </a:solidFill>
              </a:rPr>
              <a:t/>
            </a:r>
            <a:br>
              <a:rPr lang="ar-SA" sz="2000" b="1" dirty="0" smtClean="0">
                <a:solidFill>
                  <a:schemeClr val="accent1"/>
                </a:solidFill>
              </a:rPr>
            </a:br>
            <a:r>
              <a:rPr lang="ar-SA" sz="2000" b="1" dirty="0" smtClean="0">
                <a:solidFill>
                  <a:schemeClr val="accent1"/>
                </a:solidFill>
              </a:rPr>
              <a:t>2- عوائق نفسية وتتمثل في الخوف من الفشل . </a:t>
            </a:r>
            <a:br>
              <a:rPr lang="ar-SA" sz="2000" b="1" dirty="0" smtClean="0">
                <a:solidFill>
                  <a:schemeClr val="accent1"/>
                </a:solidFill>
              </a:rPr>
            </a:br>
            <a:r>
              <a:rPr lang="ar-SA" sz="2000" b="1" dirty="0" smtClean="0">
                <a:solidFill>
                  <a:schemeClr val="accent1"/>
                </a:solidFill>
              </a:rPr>
              <a:t/>
            </a:r>
            <a:br>
              <a:rPr lang="ar-SA" sz="2000" b="1" dirty="0" smtClean="0">
                <a:solidFill>
                  <a:schemeClr val="accent1"/>
                </a:solidFill>
              </a:rPr>
            </a:br>
            <a:r>
              <a:rPr lang="ar-SA" sz="2000" b="1" dirty="0" smtClean="0">
                <a:solidFill>
                  <a:schemeClr val="accent1"/>
                </a:solidFill>
              </a:rPr>
              <a:t>3- عوائق تتعلق بشعور الإنسان بضرورة التوافق مع الآخرين . </a:t>
            </a:r>
            <a:br>
              <a:rPr lang="ar-SA" sz="2000" b="1" dirty="0" smtClean="0">
                <a:solidFill>
                  <a:schemeClr val="accent1"/>
                </a:solidFill>
              </a:rPr>
            </a:br>
            <a:r>
              <a:rPr lang="ar-SA" sz="2000" b="1" dirty="0" smtClean="0">
                <a:solidFill>
                  <a:schemeClr val="accent1"/>
                </a:solidFill>
              </a:rPr>
              <a:t/>
            </a:r>
            <a:br>
              <a:rPr lang="ar-SA" sz="2000" b="1" dirty="0" smtClean="0">
                <a:solidFill>
                  <a:schemeClr val="accent1"/>
                </a:solidFill>
              </a:rPr>
            </a:br>
            <a:r>
              <a:rPr lang="ar-SA" sz="2000" b="1" dirty="0" smtClean="0">
                <a:solidFill>
                  <a:schemeClr val="accent1"/>
                </a:solidFill>
              </a:rPr>
              <a:t>4- عوائق تتعلق بالتسليم الأعمى للافتراضات . </a:t>
            </a:r>
            <a:br>
              <a:rPr lang="ar-SA" sz="2000" b="1" dirty="0" smtClean="0">
                <a:solidFill>
                  <a:schemeClr val="accent1"/>
                </a:solidFill>
              </a:rPr>
            </a:br>
            <a:r>
              <a:rPr lang="ar-SA" sz="2000" b="1" dirty="0" smtClean="0">
                <a:solidFill>
                  <a:schemeClr val="accent1"/>
                </a:solidFill>
              </a:rPr>
              <a:t/>
            </a:r>
            <a:br>
              <a:rPr lang="ar-SA" sz="2000" b="1" dirty="0" smtClean="0">
                <a:solidFill>
                  <a:schemeClr val="accent1"/>
                </a:solidFill>
              </a:rPr>
            </a:br>
            <a:r>
              <a:rPr lang="ar-SA" sz="2000" b="1" dirty="0" smtClean="0">
                <a:solidFill>
                  <a:schemeClr val="accent1"/>
                </a:solidFill>
              </a:rPr>
              <a:t>5- عوائق تتعلق بالخوف من اتهامات الآخرين لأفكارنا بالسخافة . </a:t>
            </a:r>
            <a:br>
              <a:rPr lang="ar-SA" sz="2000" b="1" dirty="0" smtClean="0">
                <a:solidFill>
                  <a:schemeClr val="accent1"/>
                </a:solidFill>
              </a:rPr>
            </a:br>
            <a:r>
              <a:rPr lang="ar-SA" sz="2000" b="1" dirty="0" smtClean="0">
                <a:solidFill>
                  <a:schemeClr val="accent1"/>
                </a:solidFill>
              </a:rPr>
              <a:t/>
            </a:r>
            <a:br>
              <a:rPr lang="ar-SA" sz="2000" b="1" dirty="0" smtClean="0">
                <a:solidFill>
                  <a:schemeClr val="accent1"/>
                </a:solidFill>
              </a:rPr>
            </a:br>
            <a:r>
              <a:rPr lang="ar-SA" sz="2000" b="1" dirty="0" smtClean="0">
                <a:solidFill>
                  <a:schemeClr val="accent1"/>
                </a:solidFill>
              </a:rPr>
              <a:t>6- عوائق تتعلق بالتسرع في الحكم على الأفكار الجديدة والغريبة . </a:t>
            </a:r>
            <a:endParaRPr lang="ar-SA" sz="2000" dirty="0">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00100" y="785794"/>
            <a:ext cx="6786610" cy="5016758"/>
          </a:xfrm>
          <a:prstGeom prst="rect">
            <a:avLst/>
          </a:prstGeom>
        </p:spPr>
        <p:txBody>
          <a:bodyPr wrap="square">
            <a:spAutoFit/>
          </a:bodyPr>
          <a:lstStyle/>
          <a:p>
            <a:pPr algn="ctr">
              <a:buFontTx/>
              <a:buChar char="-"/>
            </a:pPr>
            <a:r>
              <a:rPr lang="ar-SA" sz="2000" b="1" u="sng" dirty="0" smtClean="0">
                <a:solidFill>
                  <a:schemeClr val="accent3"/>
                </a:solidFill>
              </a:rPr>
              <a:t>خطوات </a:t>
            </a:r>
            <a:r>
              <a:rPr lang="ar-SA" sz="2000" b="1" u="sng" dirty="0" smtClean="0">
                <a:solidFill>
                  <a:schemeClr val="accent3"/>
                </a:solidFill>
              </a:rPr>
              <a:t>جلسة العصف الذهني : </a:t>
            </a:r>
            <a:endParaRPr lang="ar-SA" sz="2000" b="1" u="sng" dirty="0" smtClean="0">
              <a:solidFill>
                <a:schemeClr val="accent3"/>
              </a:solidFill>
            </a:endParaRPr>
          </a:p>
          <a:p>
            <a:pPr algn="ctr">
              <a:buFontTx/>
              <a:buChar char="-"/>
            </a:pPr>
            <a:r>
              <a:rPr lang="ar-SA" sz="2000" b="1" dirty="0" smtClean="0">
                <a:solidFill>
                  <a:schemeClr val="accent1"/>
                </a:solidFill>
              </a:rPr>
              <a:t/>
            </a:r>
            <a:br>
              <a:rPr lang="ar-SA" sz="2000" b="1" dirty="0" smtClean="0">
                <a:solidFill>
                  <a:schemeClr val="accent1"/>
                </a:solidFill>
              </a:rPr>
            </a:br>
            <a:r>
              <a:rPr lang="ar-SA" sz="2000" b="1" dirty="0" smtClean="0">
                <a:solidFill>
                  <a:schemeClr val="accent1"/>
                </a:solidFill>
              </a:rPr>
              <a:t>تمر جلسة العصف الذهني بعدد من المراحل يجب توخي الدقة في أداء كل منها على الوجه المطلوب لضمان نجاحها وتتضمن هذه المراحل ما يلي : </a:t>
            </a:r>
            <a:br>
              <a:rPr lang="ar-SA" sz="2000" b="1" dirty="0" smtClean="0">
                <a:solidFill>
                  <a:schemeClr val="accent1"/>
                </a:solidFill>
              </a:rPr>
            </a:br>
            <a:r>
              <a:rPr lang="ar-SA" sz="2000" b="1" dirty="0" smtClean="0">
                <a:solidFill>
                  <a:schemeClr val="accent1"/>
                </a:solidFill>
              </a:rPr>
              <a:t/>
            </a:r>
            <a:br>
              <a:rPr lang="ar-SA" sz="2000" b="1" dirty="0" smtClean="0">
                <a:solidFill>
                  <a:schemeClr val="accent1"/>
                </a:solidFill>
              </a:rPr>
            </a:br>
            <a:r>
              <a:rPr lang="ar-SA" sz="2000" b="1" dirty="0" smtClean="0">
                <a:solidFill>
                  <a:schemeClr val="accent1"/>
                </a:solidFill>
              </a:rPr>
              <a:t>1- تحديد ومناقشة المشكلة ( الموضوع ) </a:t>
            </a:r>
            <a:br>
              <a:rPr lang="ar-SA" sz="2000" b="1" dirty="0" smtClean="0">
                <a:solidFill>
                  <a:schemeClr val="accent1"/>
                </a:solidFill>
              </a:rPr>
            </a:br>
            <a:r>
              <a:rPr lang="ar-SA" sz="2000" b="1" dirty="0" smtClean="0">
                <a:solidFill>
                  <a:schemeClr val="accent1"/>
                </a:solidFill>
              </a:rPr>
              <a:t>2- إعادة صياغة الموضوع : </a:t>
            </a:r>
            <a:br>
              <a:rPr lang="ar-SA" sz="2000" b="1" dirty="0" smtClean="0">
                <a:solidFill>
                  <a:schemeClr val="accent1"/>
                </a:solidFill>
              </a:rPr>
            </a:br>
            <a:r>
              <a:rPr lang="ar-SA" sz="2000" b="1" dirty="0" smtClean="0">
                <a:solidFill>
                  <a:schemeClr val="accent1"/>
                </a:solidFill>
              </a:rPr>
              <a:t>يطلب من المشاركين في هذه المرحلة الخروج من نطاق الموضوع على النحو الذي عرف </a:t>
            </a:r>
            <a:r>
              <a:rPr lang="ar-SA" sz="2000" b="1" dirty="0" err="1" smtClean="0">
                <a:solidFill>
                  <a:schemeClr val="accent1"/>
                </a:solidFill>
              </a:rPr>
              <a:t>به</a:t>
            </a:r>
            <a:r>
              <a:rPr lang="ar-SA" sz="2000" b="1" dirty="0" smtClean="0">
                <a:solidFill>
                  <a:schemeClr val="accent1"/>
                </a:solidFill>
              </a:rPr>
              <a:t> وأن يحددوا أبعاده وجوانبه المختلفة من جديد فقد تكون للموضوع جوانب أخرى . </a:t>
            </a:r>
            <a:br>
              <a:rPr lang="ar-SA" sz="2000" b="1" dirty="0" smtClean="0">
                <a:solidFill>
                  <a:schemeClr val="accent1"/>
                </a:solidFill>
              </a:rPr>
            </a:br>
            <a:r>
              <a:rPr lang="ar-SA" sz="2000" b="1" dirty="0" smtClean="0">
                <a:solidFill>
                  <a:schemeClr val="accent1"/>
                </a:solidFill>
              </a:rPr>
              <a:t>3- تهيئة جو الإبداع والعصف الذهني : </a:t>
            </a:r>
            <a:br>
              <a:rPr lang="ar-SA" sz="2000" b="1" dirty="0" smtClean="0">
                <a:solidFill>
                  <a:schemeClr val="accent1"/>
                </a:solidFill>
              </a:rPr>
            </a:br>
            <a:r>
              <a:rPr lang="ar-SA" sz="2000" b="1" dirty="0" smtClean="0">
                <a:solidFill>
                  <a:schemeClr val="accent1"/>
                </a:solidFill>
              </a:rPr>
              <a:t>يحتاج المشاركون في جلسة العصف الذهني إلى تهيئتهم للجو الإبداعي وتستغرق عملية التهيئة حوالي خمس دقائق يتدرب المشاركون على الإجابة عن سؤال أو أكثر يلقيه قائد المشغل . </a:t>
            </a:r>
            <a:br>
              <a:rPr lang="ar-SA" sz="2000" b="1" dirty="0" smtClean="0">
                <a:solidFill>
                  <a:schemeClr val="accent1"/>
                </a:solidFill>
              </a:rPr>
            </a:br>
            <a:r>
              <a:rPr lang="ar-SA" sz="2000" b="1" dirty="0" smtClean="0">
                <a:solidFill>
                  <a:schemeClr val="accent1"/>
                </a:solidFill>
              </a:rPr>
              <a:t/>
            </a:r>
            <a:br>
              <a:rPr lang="ar-SA" sz="2000" b="1" dirty="0" smtClean="0">
                <a:solidFill>
                  <a:schemeClr val="accent1"/>
                </a:solidFill>
              </a:rPr>
            </a:br>
            <a:endParaRPr lang="ar-SA" sz="2000" dirty="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500562" y="785794"/>
            <a:ext cx="3643338" cy="3477875"/>
          </a:xfrm>
          <a:prstGeom prst="rect">
            <a:avLst/>
          </a:prstGeom>
          <a:noFill/>
        </p:spPr>
        <p:txBody>
          <a:bodyPr wrap="square" rtlCol="1">
            <a:spAutoFit/>
          </a:bodyPr>
          <a:lstStyle/>
          <a:p>
            <a:pPr algn="ctr"/>
            <a:r>
              <a:rPr lang="ar-SA" sz="2000" dirty="0" smtClean="0">
                <a:solidFill>
                  <a:schemeClr val="accent1">
                    <a:lumMod val="75000"/>
                  </a:schemeClr>
                </a:solidFill>
              </a:rPr>
              <a:t>واجتهاداً  مني في هذا الباب وضعت بين يديكم أهم وأحدث الأساليب المستخدمة في الدول المتقدمة والتي أثبتت فعاليتها وقد جمعتها من مصادر شتى لعلها ترقى بمستوى التعليم والمعلمين .. </a:t>
            </a:r>
            <a:endParaRPr lang="ar-SA" sz="2000" dirty="0" smtClean="0">
              <a:solidFill>
                <a:schemeClr val="accent1">
                  <a:lumMod val="75000"/>
                </a:schemeClr>
              </a:solidFill>
            </a:endParaRPr>
          </a:p>
          <a:p>
            <a:pPr algn="ctr"/>
            <a:r>
              <a:rPr lang="ar-SA" sz="2000" dirty="0" smtClean="0">
                <a:solidFill>
                  <a:schemeClr val="accent1">
                    <a:lumMod val="75000"/>
                  </a:schemeClr>
                </a:solidFill>
              </a:rPr>
              <a:t>أنا لست معلمة إلى الآن ولكن بعد قراءاتي وفترة التطبيق وجدت الكثير والذي لم أتعلمه واستفدت الكثير وأحببت أن أهديكم </a:t>
            </a:r>
            <a:r>
              <a:rPr lang="ar-SA" sz="2000" dirty="0" smtClean="0">
                <a:solidFill>
                  <a:schemeClr val="accent1">
                    <a:lumMod val="75000"/>
                  </a:schemeClr>
                </a:solidFill>
              </a:rPr>
              <a:t> </a:t>
            </a:r>
            <a:r>
              <a:rPr lang="ar-SA" sz="2000" dirty="0" smtClean="0">
                <a:solidFill>
                  <a:schemeClr val="accent1">
                    <a:lumMod val="75000"/>
                  </a:schemeClr>
                </a:solidFill>
              </a:rPr>
              <a:t>بعض ما وصلت إليه ،</a:t>
            </a:r>
          </a:p>
          <a:p>
            <a:pPr algn="ctr"/>
            <a:r>
              <a:rPr lang="ar-SA" sz="2000" dirty="0" smtClean="0">
                <a:solidFill>
                  <a:schemeClr val="accent1">
                    <a:lumMod val="75000"/>
                  </a:schemeClr>
                </a:solidFill>
              </a:rPr>
              <a:t>وهذا اجتهاد ان أصبت فمن الله وان أخطأت فمن نفسي والشيطان </a:t>
            </a:r>
            <a:endParaRPr lang="ar-SA" sz="2000" dirty="0">
              <a:solidFill>
                <a:schemeClr val="accent1">
                  <a:lumMod val="75000"/>
                </a:schemeClr>
              </a:solidFill>
            </a:endParaRPr>
          </a:p>
        </p:txBody>
      </p:sp>
      <p:pic>
        <p:nvPicPr>
          <p:cNvPr id="3" name="صورة 2" descr="667788.jpg"/>
          <p:cNvPicPr>
            <a:picLocks noChangeAspect="1"/>
          </p:cNvPicPr>
          <p:nvPr/>
        </p:nvPicPr>
        <p:blipFill>
          <a:blip r:embed="rId2"/>
          <a:stretch>
            <a:fillRect/>
          </a:stretch>
        </p:blipFill>
        <p:spPr>
          <a:xfrm>
            <a:off x="500034" y="3214686"/>
            <a:ext cx="3957659" cy="2957605"/>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85918" y="1028343"/>
            <a:ext cx="5500726" cy="5016758"/>
          </a:xfrm>
          <a:prstGeom prst="rect">
            <a:avLst/>
          </a:prstGeom>
        </p:spPr>
        <p:txBody>
          <a:bodyPr wrap="square">
            <a:spAutoFit/>
          </a:bodyPr>
          <a:lstStyle/>
          <a:p>
            <a:pPr algn="ctr"/>
            <a:r>
              <a:rPr lang="ar-SA" sz="2000" b="1" dirty="0" smtClean="0">
                <a:solidFill>
                  <a:schemeClr val="accent1"/>
                </a:solidFill>
              </a:rPr>
              <a:t>4- العصف الذهني : </a:t>
            </a:r>
            <a:br>
              <a:rPr lang="ar-SA" sz="2000" b="1" dirty="0" smtClean="0">
                <a:solidFill>
                  <a:schemeClr val="accent1"/>
                </a:solidFill>
              </a:rPr>
            </a:br>
            <a:r>
              <a:rPr lang="ar-SA" sz="2000" b="1" dirty="0" smtClean="0">
                <a:solidFill>
                  <a:schemeClr val="accent1"/>
                </a:solidFill>
              </a:rPr>
              <a:t>يقوم قائد المشغل بكتابة السؤال أو الأسئلة التي وقع عليها الاختيار عن طريق إعادة صياغة الموضوع الذي تم التوصل إليه في المرحلة الثانية ويطلب من المشاركين تقديم أفكارهم بحرية على أن يقوم كاتب الملاحظات بتدوينها بسرعة على السبورة أو لوحة ورقية في مكان بارز للجميع مع ترقيم الأفكار حسب تسلسل ورودها، ويمكن للقائد بعد ذلك أن يدعو المشاركين إلى التأمل بالأفكار المعروضة وتوليد المزيد منها . </a:t>
            </a:r>
            <a:br>
              <a:rPr lang="ar-SA" sz="2000" b="1" dirty="0" smtClean="0">
                <a:solidFill>
                  <a:schemeClr val="accent1"/>
                </a:solidFill>
              </a:rPr>
            </a:br>
            <a:r>
              <a:rPr lang="ar-SA" sz="2000" b="1" dirty="0" smtClean="0">
                <a:solidFill>
                  <a:schemeClr val="accent1"/>
                </a:solidFill>
              </a:rPr>
              <a:t/>
            </a:r>
            <a:br>
              <a:rPr lang="ar-SA" sz="2000" b="1" dirty="0" smtClean="0">
                <a:solidFill>
                  <a:schemeClr val="accent1"/>
                </a:solidFill>
              </a:rPr>
            </a:br>
            <a:r>
              <a:rPr lang="ar-SA" sz="2000" b="1" dirty="0" smtClean="0">
                <a:solidFill>
                  <a:schemeClr val="accent1"/>
                </a:solidFill>
              </a:rPr>
              <a:t>5- تحديد أغرب فكرة : </a:t>
            </a:r>
            <a:br>
              <a:rPr lang="ar-SA" sz="2000" b="1" dirty="0" smtClean="0">
                <a:solidFill>
                  <a:schemeClr val="accent1"/>
                </a:solidFill>
              </a:rPr>
            </a:br>
            <a:r>
              <a:rPr lang="ar-SA" sz="2000" b="1" dirty="0" smtClean="0">
                <a:solidFill>
                  <a:schemeClr val="accent1"/>
                </a:solidFill>
              </a:rPr>
              <a:t>عندما يوشك معين الأفكار أن ينضب لدى المشاركين يمكن لقائد المشغل أن يدعو المشاركين إلى اختيار أغرب الأفكار المطروحة وأكثرها بعداً عن الأفكار الواردة وعن الموضوع </a:t>
            </a:r>
            <a:br>
              <a:rPr lang="ar-SA" sz="2000" b="1" dirty="0" smtClean="0">
                <a:solidFill>
                  <a:schemeClr val="accent1"/>
                </a:solidFill>
              </a:rPr>
            </a:br>
            <a:r>
              <a:rPr lang="ar-SA" sz="2000" b="1" dirty="0" smtClean="0">
                <a:solidFill>
                  <a:schemeClr val="accent1"/>
                </a:solidFill>
              </a:rPr>
              <a:t>6- جلسة التقييم : </a:t>
            </a:r>
            <a:br>
              <a:rPr lang="ar-SA" sz="2000" b="1" dirty="0" smtClean="0">
                <a:solidFill>
                  <a:schemeClr val="accent1"/>
                </a:solidFill>
              </a:rPr>
            </a:br>
            <a:r>
              <a:rPr lang="ar-SA" sz="2000" b="1" dirty="0" smtClean="0">
                <a:solidFill>
                  <a:schemeClr val="accent1"/>
                </a:solidFill>
              </a:rPr>
              <a:t>الهدف من هذه الجلسة هو تقييم الأفكار وتحديد ما يمكن أخذه منها </a:t>
            </a:r>
            <a:endParaRPr lang="ar-SA" sz="2000" dirty="0">
              <a:solidFill>
                <a:schemeClr val="accen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14546" y="428604"/>
            <a:ext cx="4572000" cy="3170099"/>
          </a:xfrm>
          <a:prstGeom prst="rect">
            <a:avLst/>
          </a:prstGeom>
        </p:spPr>
        <p:txBody>
          <a:bodyPr>
            <a:spAutoFit/>
          </a:bodyPr>
          <a:lstStyle/>
          <a:p>
            <a:pPr algn="ctr">
              <a:buFontTx/>
              <a:buChar char="-"/>
            </a:pPr>
            <a:r>
              <a:rPr lang="ar-SA" sz="2000" b="1" u="sng" dirty="0" smtClean="0">
                <a:solidFill>
                  <a:schemeClr val="accent3"/>
                </a:solidFill>
              </a:rPr>
              <a:t>آليات </a:t>
            </a:r>
            <a:r>
              <a:rPr lang="ar-SA" sz="2000" b="1" u="sng" dirty="0" smtClean="0">
                <a:solidFill>
                  <a:schemeClr val="accent3"/>
                </a:solidFill>
              </a:rPr>
              <a:t>جلسة العصف الذهني : </a:t>
            </a:r>
            <a:endParaRPr lang="ar-SA" sz="2000" b="1" u="sng" dirty="0" smtClean="0">
              <a:solidFill>
                <a:schemeClr val="accent3"/>
              </a:solidFill>
            </a:endParaRPr>
          </a:p>
          <a:p>
            <a:pPr algn="ctr">
              <a:buFontTx/>
              <a:buChar char="-"/>
            </a:pPr>
            <a:r>
              <a:rPr lang="ar-SA" sz="2000" b="1" dirty="0" smtClean="0">
                <a:solidFill>
                  <a:schemeClr val="accent1"/>
                </a:solidFill>
              </a:rPr>
              <a:t/>
            </a:r>
            <a:br>
              <a:rPr lang="ar-SA" sz="2000" b="1" dirty="0" smtClean="0">
                <a:solidFill>
                  <a:schemeClr val="accent1"/>
                </a:solidFill>
              </a:rPr>
            </a:br>
            <a:r>
              <a:rPr lang="ar-SA" sz="2000" b="1" dirty="0" smtClean="0">
                <a:solidFill>
                  <a:schemeClr val="accent1"/>
                </a:solidFill>
              </a:rPr>
              <a:t>هناك أكثر من آلية يمكن بها تنفيذ جلسة العصف الذهني منها : </a:t>
            </a:r>
            <a:br>
              <a:rPr lang="ar-SA" sz="2000" b="1" dirty="0" smtClean="0">
                <a:solidFill>
                  <a:schemeClr val="accent1"/>
                </a:solidFill>
              </a:rPr>
            </a:br>
            <a:r>
              <a:rPr lang="ar-SA" sz="2000" b="1" dirty="0" smtClean="0">
                <a:solidFill>
                  <a:schemeClr val="accent1"/>
                </a:solidFill>
              </a:rPr>
              <a:t/>
            </a:r>
            <a:br>
              <a:rPr lang="ar-SA" sz="2000" b="1" dirty="0" smtClean="0">
                <a:solidFill>
                  <a:schemeClr val="accent1"/>
                </a:solidFill>
              </a:rPr>
            </a:br>
            <a:r>
              <a:rPr lang="ar-SA" sz="2000" b="1" dirty="0" smtClean="0">
                <a:solidFill>
                  <a:schemeClr val="accent1"/>
                </a:solidFill>
              </a:rPr>
              <a:t>1- تناول الموضوع كاملاً من جميع المشاركين في وقت واحد بحيث لا يزيد عددهم على العشرين . </a:t>
            </a:r>
            <a:br>
              <a:rPr lang="ar-SA" sz="2000" b="1" dirty="0" smtClean="0">
                <a:solidFill>
                  <a:schemeClr val="accent1"/>
                </a:solidFill>
              </a:rPr>
            </a:br>
            <a:r>
              <a:rPr lang="ar-SA" sz="2000" b="1" dirty="0" smtClean="0">
                <a:solidFill>
                  <a:schemeClr val="accent1"/>
                </a:solidFill>
              </a:rPr>
              <a:t/>
            </a:r>
            <a:br>
              <a:rPr lang="ar-SA" sz="2000" b="1" dirty="0" smtClean="0">
                <a:solidFill>
                  <a:schemeClr val="accent1"/>
                </a:solidFill>
              </a:rPr>
            </a:br>
            <a:r>
              <a:rPr lang="ar-SA" sz="2000" b="1" dirty="0" smtClean="0">
                <a:solidFill>
                  <a:schemeClr val="accent1"/>
                </a:solidFill>
              </a:rPr>
              <a:t>2- إذا زاد عدد المشاركين على العشرين فيمكن تقسيمهم إلى مجموعات </a:t>
            </a:r>
            <a:endParaRPr lang="ar-SA" sz="2000" dirty="0">
              <a:solidFill>
                <a:schemeClr val="accent1"/>
              </a:solidFill>
            </a:endParaRPr>
          </a:p>
        </p:txBody>
      </p:sp>
      <p:pic>
        <p:nvPicPr>
          <p:cNvPr id="5" name="صورة 4" descr="334.jpg"/>
          <p:cNvPicPr>
            <a:picLocks noChangeAspect="1"/>
          </p:cNvPicPr>
          <p:nvPr/>
        </p:nvPicPr>
        <p:blipFill>
          <a:blip r:embed="rId2"/>
          <a:stretch>
            <a:fillRect/>
          </a:stretch>
        </p:blipFill>
        <p:spPr>
          <a:xfrm>
            <a:off x="2786050" y="4000504"/>
            <a:ext cx="3000396" cy="2162175"/>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285728"/>
            <a:ext cx="7929618" cy="6740307"/>
          </a:xfrm>
          <a:prstGeom prst="rect">
            <a:avLst/>
          </a:prstGeom>
        </p:spPr>
        <p:txBody>
          <a:bodyPr wrap="square">
            <a:spAutoFit/>
          </a:bodyPr>
          <a:lstStyle/>
          <a:p>
            <a:pPr algn="ctr"/>
            <a:r>
              <a:rPr lang="ar-SA" b="1" u="sng" dirty="0" smtClean="0">
                <a:solidFill>
                  <a:schemeClr val="accent3"/>
                </a:solidFill>
              </a:rPr>
              <a:t>مثال على نشاط العصف ذهني : </a:t>
            </a:r>
            <a:endParaRPr lang="ar-SA" b="1" u="sng" dirty="0" smtClean="0">
              <a:solidFill>
                <a:schemeClr val="accent3"/>
              </a:solidFill>
            </a:endParaRPr>
          </a:p>
          <a:p>
            <a:pPr algn="ctr"/>
            <a:r>
              <a:rPr lang="ar-SA" b="1" dirty="0" smtClean="0">
                <a:solidFill>
                  <a:schemeClr val="accent1"/>
                </a:solidFill>
              </a:rPr>
              <a:t/>
            </a:r>
            <a:br>
              <a:rPr lang="ar-SA" b="1" dirty="0" smtClean="0">
                <a:solidFill>
                  <a:schemeClr val="accent1"/>
                </a:solidFill>
              </a:rPr>
            </a:br>
            <a:r>
              <a:rPr lang="ar-SA" b="1" dirty="0" smtClean="0">
                <a:solidFill>
                  <a:schemeClr val="accent1"/>
                </a:solidFill>
              </a:rPr>
              <a:t>1- يقوم المعلم بمناقشة المشاركين حول موضوع اللقاء لإعطاء مقدمة نظرية معقولة لمدة ( 5 ) دقائق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r>
              <a:rPr lang="ar-SA" b="1" dirty="0" smtClean="0">
                <a:solidFill>
                  <a:schemeClr val="accent1"/>
                </a:solidFill>
              </a:rPr>
              <a:t>2- يعيد صياغة المشكلة على الشكل التالي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r>
              <a:rPr lang="ar-SA" b="1" dirty="0" smtClean="0">
                <a:solidFill>
                  <a:schemeClr val="accent1"/>
                </a:solidFill>
              </a:rPr>
              <a:t>التلوث البيئي يعني تلوث الماء والهواء والأرض ، ويطرحها من خلال الأسئلة الآتية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r>
              <a:rPr lang="ar-SA" b="1" dirty="0" smtClean="0">
                <a:solidFill>
                  <a:schemeClr val="accent1"/>
                </a:solidFill>
              </a:rPr>
              <a:t>- كيف تقلل من تلوث الهواء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r>
              <a:rPr lang="ar-SA" b="1" dirty="0" smtClean="0">
                <a:solidFill>
                  <a:schemeClr val="accent1"/>
                </a:solidFill>
              </a:rPr>
              <a:t>- كيف تقلل من تلوث الماء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r>
              <a:rPr lang="ar-SA" b="1" dirty="0" smtClean="0">
                <a:solidFill>
                  <a:schemeClr val="accent1"/>
                </a:solidFill>
              </a:rPr>
              <a:t>- كيف تقلل من تلوث الأرض . . لمدة ( 10 ) دقائق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r>
              <a:rPr lang="ar-SA" b="1" dirty="0" smtClean="0">
                <a:solidFill>
                  <a:schemeClr val="accent1"/>
                </a:solidFill>
              </a:rPr>
              <a:t>3- يقوم المعلم بشرح طريقة العمل وبيان المبادئ الأساسية في جلسة العصف الذهني . . لمدة ( 5 ) دقائق </a:t>
            </a:r>
            <a:r>
              <a:rPr lang="ar-SA" b="1" dirty="0" smtClean="0">
                <a:solidFill>
                  <a:schemeClr val="accent1"/>
                </a:solidFill>
              </a:rPr>
              <a:t>.</a:t>
            </a:r>
            <a:r>
              <a:rPr lang="ar-SA" b="1" dirty="0" smtClean="0">
                <a:solidFill>
                  <a:schemeClr val="accent1"/>
                </a:solidFill>
              </a:rPr>
              <a:t/>
            </a:r>
            <a:br>
              <a:rPr lang="ar-SA" b="1" dirty="0" smtClean="0">
                <a:solidFill>
                  <a:schemeClr val="accent1"/>
                </a:solidFill>
              </a:rPr>
            </a:br>
            <a:r>
              <a:rPr lang="ar-SA" b="1" dirty="0" smtClean="0">
                <a:solidFill>
                  <a:schemeClr val="accent1"/>
                </a:solidFill>
              </a:rPr>
              <a:t>- قل أي شيء تريده بغض النظر عن خطئه أو صوابه أو غرابته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r>
              <a:rPr lang="ar-SA" b="1" dirty="0" smtClean="0">
                <a:solidFill>
                  <a:schemeClr val="accent1"/>
                </a:solidFill>
              </a:rPr>
              <a:t>- لا تنتقد أفكار الآخرين ولا تعترض عليها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r>
              <a:rPr lang="ar-SA" b="1" dirty="0" smtClean="0">
                <a:solidFill>
                  <a:schemeClr val="accent1"/>
                </a:solidFill>
              </a:rPr>
              <a:t>- يمكنك أن تستفيد من أفكار الآخرين بأن تستنتج منها أو تطورها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r>
              <a:rPr lang="ar-SA" b="1" dirty="0" smtClean="0">
                <a:solidFill>
                  <a:schemeClr val="accent1"/>
                </a:solidFill>
              </a:rPr>
              <a:t>5- يعلق أسئلة الجلسة في مكان بارز وبخط واضح أمام المشاركين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endParaRPr lang="ar-SA" dirty="0">
              <a:solidFill>
                <a:schemeClr val="accen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612845"/>
            <a:ext cx="4572000" cy="5632311"/>
          </a:xfrm>
          <a:prstGeom prst="rect">
            <a:avLst/>
          </a:prstGeom>
        </p:spPr>
        <p:txBody>
          <a:bodyPr>
            <a:spAutoFit/>
          </a:bodyPr>
          <a:lstStyle/>
          <a:p>
            <a:pPr algn="ctr"/>
            <a:r>
              <a:rPr lang="ar-SA" b="1" dirty="0" smtClean="0">
                <a:solidFill>
                  <a:schemeClr val="accent1"/>
                </a:solidFill>
              </a:rPr>
              <a:t>6- يطلب من المشاركين البدء بطرح أفكارهم إجابة على الأسئلة . . لمدة ( 40 ) دقيقه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r>
              <a:rPr lang="ar-SA" b="1" dirty="0" smtClean="0">
                <a:solidFill>
                  <a:schemeClr val="accent1"/>
                </a:solidFill>
              </a:rPr>
              <a:t>7- يقوم كاتب الجلسة بكتابة الأفكار متسلسلة على سبورة أو لوح من الكرتون أمام المشاركين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r>
              <a:rPr lang="ar-SA" b="1" dirty="0" smtClean="0">
                <a:solidFill>
                  <a:schemeClr val="accent1"/>
                </a:solidFill>
              </a:rPr>
              <a:t>8- يقوم قائد الجلسة بتحفيز المشاركين إذا ما لاحظ أن معين الأفكار نضب لدى المشاركين كأن يطلب منهم تحديد أغرب فكرة وتطويرها لتصبح فكرة عملية أو مطالبتهم بإمعان النظر في الأفكار المطروحة والاستنتاج منها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r>
              <a:rPr lang="ar-SA" b="1" dirty="0" smtClean="0">
                <a:solidFill>
                  <a:schemeClr val="accent1"/>
                </a:solidFill>
              </a:rPr>
              <a:t>- أفكار مفيدة وقابلة للتطبيق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r>
              <a:rPr lang="ar-SA" b="1" dirty="0" smtClean="0">
                <a:solidFill>
                  <a:schemeClr val="accent1"/>
                </a:solidFill>
              </a:rPr>
              <a:t>- أفكار مفيدة إلا أنها غير قابلة للتطبيق المباشر وتحتاج إلى مزيد من البحث أو موافقة جهات أخرى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r>
              <a:rPr lang="ar-SA" b="1" dirty="0" smtClean="0">
                <a:solidFill>
                  <a:schemeClr val="accent1"/>
                </a:solidFill>
              </a:rPr>
              <a:t>- أفكار مستثناة لأنها غير عملية وغير قابلة للتطبيق . </a:t>
            </a:r>
            <a:br>
              <a:rPr lang="ar-SA" b="1" dirty="0" smtClean="0">
                <a:solidFill>
                  <a:schemeClr val="accent1"/>
                </a:solidFill>
              </a:rPr>
            </a:br>
            <a:r>
              <a:rPr lang="ar-SA" b="1" dirty="0" smtClean="0">
                <a:solidFill>
                  <a:schemeClr val="accent1"/>
                </a:solidFill>
              </a:rPr>
              <a:t/>
            </a:r>
            <a:br>
              <a:rPr lang="ar-SA" b="1" dirty="0" smtClean="0">
                <a:solidFill>
                  <a:schemeClr val="accent1"/>
                </a:solidFill>
              </a:rPr>
            </a:br>
            <a:r>
              <a:rPr lang="ar-SA" b="1" dirty="0" smtClean="0">
                <a:solidFill>
                  <a:schemeClr val="accent1"/>
                </a:solidFill>
              </a:rPr>
              <a:t>10- يقوم قائد الجلسة بلملمة الأفكار وتقديم الخلاصة . . لمدة ( 10 ) دقائق </a:t>
            </a:r>
            <a:endParaRPr lang="ar-SA" dirty="0">
              <a:solidFill>
                <a:schemeClr val="accen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s6.png"/>
          <p:cNvPicPr>
            <a:picLocks noChangeAspect="1"/>
          </p:cNvPicPr>
          <p:nvPr/>
        </p:nvPicPr>
        <p:blipFill>
          <a:blip r:embed="rId2"/>
          <a:stretch>
            <a:fillRect/>
          </a:stretch>
        </p:blipFill>
        <p:spPr>
          <a:xfrm>
            <a:off x="428596" y="308891"/>
            <a:ext cx="7572460" cy="6549109"/>
          </a:xfrm>
          <a:prstGeom prst="rect">
            <a:avLst/>
          </a:prstGeom>
        </p:spPr>
      </p:pic>
      <p:sp>
        <p:nvSpPr>
          <p:cNvPr id="4" name="مربع نص 3"/>
          <p:cNvSpPr txBox="1"/>
          <p:nvPr/>
        </p:nvSpPr>
        <p:spPr>
          <a:xfrm rot="18654534">
            <a:off x="1088731" y="3358747"/>
            <a:ext cx="2000264" cy="584775"/>
          </a:xfrm>
          <a:prstGeom prst="rect">
            <a:avLst/>
          </a:prstGeom>
          <a:noFill/>
        </p:spPr>
        <p:txBody>
          <a:bodyPr wrap="square" rtlCol="1">
            <a:spAutoFit/>
          </a:bodyPr>
          <a:lstStyle/>
          <a:p>
            <a:pPr algn="ctr"/>
            <a:r>
              <a:rPr lang="ar-SA" sz="3200" b="1" dirty="0" err="1" smtClean="0">
                <a:solidFill>
                  <a:schemeClr val="bg1"/>
                </a:solidFill>
              </a:rPr>
              <a:t>دعــوآتــكم</a:t>
            </a:r>
            <a:r>
              <a:rPr lang="ar-SA" sz="3200" b="1" dirty="0" smtClean="0">
                <a:solidFill>
                  <a:schemeClr val="bg1"/>
                </a:solidFill>
              </a:rPr>
              <a:t> </a:t>
            </a:r>
            <a:endParaRPr lang="ar-SA" sz="32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19954" y="357166"/>
            <a:ext cx="4123682" cy="584775"/>
          </a:xfrm>
          <a:prstGeom prst="rect">
            <a:avLst/>
          </a:prstGeom>
        </p:spPr>
        <p:txBody>
          <a:bodyPr wrap="square">
            <a:spAutoFit/>
          </a:bodyPr>
          <a:lstStyle/>
          <a:p>
            <a:pPr algn="ctr"/>
            <a:r>
              <a:rPr lang="ar-SA" sz="3200" b="1" u="sng" dirty="0">
                <a:solidFill>
                  <a:schemeClr val="accent1">
                    <a:lumMod val="50000"/>
                  </a:schemeClr>
                </a:solidFill>
              </a:rPr>
              <a:t>مـــآهي خرائط العقل ..؟؟</a:t>
            </a:r>
            <a:endParaRPr lang="ar-SA" sz="3200" dirty="0">
              <a:solidFill>
                <a:schemeClr val="accent1">
                  <a:lumMod val="50000"/>
                </a:schemeClr>
              </a:solidFill>
            </a:endParaRPr>
          </a:p>
        </p:txBody>
      </p:sp>
      <p:sp>
        <p:nvSpPr>
          <p:cNvPr id="3" name="مستطيل 2"/>
          <p:cNvSpPr/>
          <p:nvPr/>
        </p:nvSpPr>
        <p:spPr>
          <a:xfrm>
            <a:off x="2357422" y="1285860"/>
            <a:ext cx="6072198" cy="1323439"/>
          </a:xfrm>
          <a:prstGeom prst="rect">
            <a:avLst/>
          </a:prstGeom>
        </p:spPr>
        <p:txBody>
          <a:bodyPr wrap="square">
            <a:spAutoFit/>
          </a:bodyPr>
          <a:lstStyle/>
          <a:p>
            <a:r>
              <a:rPr lang="ar-SA" sz="2000" dirty="0">
                <a:solidFill>
                  <a:schemeClr val="accent1">
                    <a:lumMod val="75000"/>
                  </a:schemeClr>
                </a:solidFill>
              </a:rPr>
              <a:t>عباره عن أشكال </a:t>
            </a:r>
            <a:r>
              <a:rPr lang="ar-SA" sz="2000" dirty="0" smtClean="0">
                <a:solidFill>
                  <a:schemeClr val="accent1">
                    <a:lumMod val="75000"/>
                  </a:schemeClr>
                </a:solidFill>
              </a:rPr>
              <a:t>مرئية </a:t>
            </a:r>
            <a:r>
              <a:rPr lang="ar-SA" sz="2000" dirty="0">
                <a:solidFill>
                  <a:schemeClr val="accent1">
                    <a:lumMod val="75000"/>
                  </a:schemeClr>
                </a:solidFill>
              </a:rPr>
              <a:t>ملونه لأخذ الملاحظات ويوجد في قلب الشكل فكرة مركزية</a:t>
            </a:r>
          </a:p>
          <a:p>
            <a:r>
              <a:rPr lang="ar-SA" sz="2000" dirty="0">
                <a:solidFill>
                  <a:schemeClr val="accent1">
                    <a:lumMod val="75000"/>
                  </a:schemeClr>
                </a:solidFill>
              </a:rPr>
              <a:t>أو صوره ويتم بعد ذلك استكشاف هذه الفكرة عن طريق الفروع التي تمثل</a:t>
            </a:r>
          </a:p>
          <a:p>
            <a:r>
              <a:rPr lang="ar-SA" sz="2000" dirty="0">
                <a:solidFill>
                  <a:schemeClr val="accent1">
                    <a:lumMod val="75000"/>
                  </a:schemeClr>
                </a:solidFill>
              </a:rPr>
              <a:t>الأفكار الرئيسية والتي تتصل جميعاً بالفكرة الرئيسية .</a:t>
            </a:r>
          </a:p>
        </p:txBody>
      </p:sp>
      <p:sp>
        <p:nvSpPr>
          <p:cNvPr id="4" name="مستطيل 3"/>
          <p:cNvSpPr/>
          <p:nvPr/>
        </p:nvSpPr>
        <p:spPr>
          <a:xfrm>
            <a:off x="3786182" y="2857496"/>
            <a:ext cx="4572000" cy="707886"/>
          </a:xfrm>
          <a:prstGeom prst="rect">
            <a:avLst/>
          </a:prstGeom>
        </p:spPr>
        <p:txBody>
          <a:bodyPr>
            <a:spAutoFit/>
          </a:bodyPr>
          <a:lstStyle/>
          <a:p>
            <a:r>
              <a:rPr lang="ar-SA" sz="2000" dirty="0">
                <a:solidFill>
                  <a:schemeClr val="accent1">
                    <a:lumMod val="50000"/>
                  </a:schemeClr>
                </a:solidFill>
              </a:rPr>
              <a:t>لــكــي ترسم خريطة عقل تحتاج إلى :</a:t>
            </a:r>
          </a:p>
          <a:p>
            <a:r>
              <a:rPr lang="ar-SA" sz="2000" dirty="0">
                <a:solidFill>
                  <a:schemeClr val="accent1">
                    <a:lumMod val="75000"/>
                  </a:schemeClr>
                </a:solidFill>
              </a:rPr>
              <a:t>ورقة بيضاء / أقلام ملونه / قلم رصاص / ملكَة الخيال</a:t>
            </a:r>
          </a:p>
        </p:txBody>
      </p:sp>
      <p:pic>
        <p:nvPicPr>
          <p:cNvPr id="6" name="صورة 5" descr="24.JPG"/>
          <p:cNvPicPr>
            <a:picLocks noChangeAspect="1"/>
          </p:cNvPicPr>
          <p:nvPr/>
        </p:nvPicPr>
        <p:blipFill>
          <a:blip r:embed="rId2"/>
          <a:stretch>
            <a:fillRect/>
          </a:stretch>
        </p:blipFill>
        <p:spPr>
          <a:xfrm>
            <a:off x="2500298" y="3643314"/>
            <a:ext cx="2714625" cy="2362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57290" y="714356"/>
            <a:ext cx="6072230" cy="4154984"/>
          </a:xfrm>
          <a:prstGeom prst="rect">
            <a:avLst/>
          </a:prstGeom>
        </p:spPr>
        <p:txBody>
          <a:bodyPr wrap="square">
            <a:spAutoFit/>
          </a:bodyPr>
          <a:lstStyle/>
          <a:p>
            <a:pPr algn="ctr"/>
            <a:r>
              <a:rPr lang="ar-SA" sz="2400" b="1" dirty="0">
                <a:solidFill>
                  <a:schemeClr val="accent1">
                    <a:lumMod val="75000"/>
                  </a:schemeClr>
                </a:solidFill>
              </a:rPr>
              <a:t>1. احضر ورقة بيضاء غير مسطرة وابدأ الرسم في منتصف الورقة تماماً</a:t>
            </a:r>
          </a:p>
          <a:p>
            <a:pPr algn="ctr"/>
            <a:r>
              <a:rPr lang="ar-SA" sz="2400" b="1" dirty="0">
                <a:solidFill>
                  <a:schemeClr val="accent1">
                    <a:lumMod val="75000"/>
                  </a:schemeClr>
                </a:solidFill>
              </a:rPr>
              <a:t>2. استخدم شكل أو صورة معبرة عن الفكرة الرئيسية</a:t>
            </a:r>
          </a:p>
          <a:p>
            <a:pPr algn="ctr"/>
            <a:r>
              <a:rPr lang="ar-SA" sz="2400" b="1" dirty="0">
                <a:solidFill>
                  <a:schemeClr val="accent1">
                    <a:lumMod val="75000"/>
                  </a:schemeClr>
                </a:solidFill>
              </a:rPr>
              <a:t>3. استخدم الألوان خلال الرسم لأن </a:t>
            </a:r>
            <a:r>
              <a:rPr lang="ar-SA" sz="2400" b="1" dirty="0" smtClean="0">
                <a:solidFill>
                  <a:schemeClr val="accent1">
                    <a:lumMod val="75000"/>
                  </a:schemeClr>
                </a:solidFill>
              </a:rPr>
              <a:t>الألوان </a:t>
            </a:r>
            <a:r>
              <a:rPr lang="ar-SA" sz="2400" b="1" dirty="0">
                <a:solidFill>
                  <a:schemeClr val="accent1">
                    <a:lumMod val="75000"/>
                  </a:schemeClr>
                </a:solidFill>
              </a:rPr>
              <a:t>تعمل على لفت الانتباه </a:t>
            </a:r>
            <a:r>
              <a:rPr lang="ar-SA" sz="2400" b="1" dirty="0" smtClean="0">
                <a:solidFill>
                  <a:schemeClr val="accent1">
                    <a:lumMod val="75000"/>
                  </a:schemeClr>
                </a:solidFill>
              </a:rPr>
              <a:t>والإثارة</a:t>
            </a:r>
            <a:endParaRPr lang="ar-SA" sz="2400" b="1" dirty="0">
              <a:solidFill>
                <a:schemeClr val="accent1">
                  <a:lumMod val="75000"/>
                </a:schemeClr>
              </a:solidFill>
            </a:endParaRPr>
          </a:p>
          <a:p>
            <a:pPr algn="ctr"/>
            <a:r>
              <a:rPr lang="ar-SA" sz="2400" b="1" dirty="0">
                <a:solidFill>
                  <a:schemeClr val="accent1">
                    <a:lumMod val="75000"/>
                  </a:schemeClr>
                </a:solidFill>
              </a:rPr>
              <a:t>4. أوصل الفروع الرئيسية بالشكل المركزي</a:t>
            </a:r>
          </a:p>
          <a:p>
            <a:pPr algn="ctr"/>
            <a:r>
              <a:rPr lang="ar-SA" sz="2400" b="1" dirty="0">
                <a:solidFill>
                  <a:schemeClr val="accent1">
                    <a:lumMod val="75000"/>
                  </a:schemeClr>
                </a:solidFill>
              </a:rPr>
              <a:t>5. اجعل التوصيل بين الفروع يأخذ شكل منحنيات حتى لا يصيب القارئ الملل</a:t>
            </a:r>
          </a:p>
          <a:p>
            <a:pPr algn="ctr"/>
            <a:r>
              <a:rPr lang="ar-SA" sz="2400" b="1" dirty="0">
                <a:solidFill>
                  <a:schemeClr val="accent1">
                    <a:lumMod val="75000"/>
                  </a:schemeClr>
                </a:solidFill>
              </a:rPr>
              <a:t>6. استخدم كلمة واحدة فقط لكل سطر</a:t>
            </a:r>
          </a:p>
          <a:p>
            <a:pPr algn="ctr"/>
            <a:r>
              <a:rPr lang="ar-SA" sz="2400" b="1" dirty="0">
                <a:solidFill>
                  <a:schemeClr val="accent1">
                    <a:lumMod val="75000"/>
                  </a:schemeClr>
                </a:solidFill>
              </a:rPr>
              <a:t>7. استخدم الصور المعبرة قدر </a:t>
            </a:r>
            <a:r>
              <a:rPr lang="ar-SA" sz="2400" b="1" dirty="0" smtClean="0">
                <a:solidFill>
                  <a:schemeClr val="accent1">
                    <a:lumMod val="75000"/>
                  </a:schemeClr>
                </a:solidFill>
              </a:rPr>
              <a:t>الإمكان </a:t>
            </a:r>
            <a:r>
              <a:rPr lang="ar-SA" sz="2400" b="1" dirty="0">
                <a:solidFill>
                  <a:schemeClr val="accent1">
                    <a:lumMod val="75000"/>
                  </a:schemeClr>
                </a:solidFill>
              </a:rPr>
              <a:t>لوصف </a:t>
            </a:r>
            <a:r>
              <a:rPr lang="ar-SA" sz="2400" b="1" dirty="0" smtClean="0">
                <a:solidFill>
                  <a:schemeClr val="accent1">
                    <a:lumMod val="75000"/>
                  </a:schemeClr>
                </a:solidFill>
              </a:rPr>
              <a:t>الأفكار </a:t>
            </a:r>
            <a:r>
              <a:rPr lang="ar-SA" sz="2400" b="1" dirty="0">
                <a:solidFill>
                  <a:schemeClr val="accent1">
                    <a:lumMod val="75000"/>
                  </a:schemeClr>
                </a:solidFill>
              </a:rPr>
              <a:t>الفرعية</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000232" y="357166"/>
            <a:ext cx="4857784" cy="461665"/>
          </a:xfrm>
          <a:prstGeom prst="rect">
            <a:avLst/>
          </a:prstGeom>
          <a:noFill/>
        </p:spPr>
        <p:txBody>
          <a:bodyPr wrap="square" rtlCol="1">
            <a:spAutoFit/>
          </a:bodyPr>
          <a:lstStyle/>
          <a:p>
            <a:pPr algn="ctr"/>
            <a:r>
              <a:rPr lang="ar-SA" sz="2400" b="1" dirty="0" smtClean="0">
                <a:solidFill>
                  <a:schemeClr val="accent1">
                    <a:lumMod val="50000"/>
                  </a:schemeClr>
                </a:solidFill>
              </a:rPr>
              <a:t>نـصــائح تساعدك على عمل الخريطة الذهنية :</a:t>
            </a:r>
            <a:endParaRPr lang="ar-SA" sz="2400" b="1" dirty="0">
              <a:solidFill>
                <a:schemeClr val="accent1">
                  <a:lumMod val="50000"/>
                </a:schemeClr>
              </a:solidFill>
            </a:endParaRPr>
          </a:p>
        </p:txBody>
      </p:sp>
      <p:pic>
        <p:nvPicPr>
          <p:cNvPr id="3" name="صورة 2" descr="images777.jpg"/>
          <p:cNvPicPr>
            <a:picLocks noChangeAspect="1"/>
          </p:cNvPicPr>
          <p:nvPr/>
        </p:nvPicPr>
        <p:blipFill>
          <a:blip r:embed="rId2"/>
          <a:stretch>
            <a:fillRect/>
          </a:stretch>
        </p:blipFill>
        <p:spPr>
          <a:xfrm>
            <a:off x="1071538" y="1203639"/>
            <a:ext cx="6715172" cy="481465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28728" y="285728"/>
            <a:ext cx="5357850" cy="523220"/>
          </a:xfrm>
          <a:prstGeom prst="rect">
            <a:avLst/>
          </a:prstGeom>
          <a:noFill/>
        </p:spPr>
        <p:txBody>
          <a:bodyPr wrap="square" rtlCol="1">
            <a:spAutoFit/>
          </a:bodyPr>
          <a:lstStyle/>
          <a:p>
            <a:pPr algn="ctr"/>
            <a:r>
              <a:rPr lang="ar-SA" sz="2800" b="1" dirty="0" smtClean="0">
                <a:solidFill>
                  <a:schemeClr val="accent1">
                    <a:lumMod val="50000"/>
                  </a:schemeClr>
                </a:solidFill>
              </a:rPr>
              <a:t>مثال تطبيقي على استخدام الخريطة الذهنية :</a:t>
            </a:r>
            <a:endParaRPr lang="ar-SA" sz="2800" b="1" dirty="0">
              <a:solidFill>
                <a:schemeClr val="accent1">
                  <a:lumMod val="50000"/>
                </a:schemeClr>
              </a:solidFill>
            </a:endParaRPr>
          </a:p>
        </p:txBody>
      </p:sp>
      <p:pic>
        <p:nvPicPr>
          <p:cNvPr id="3" name="صورة 2" descr="2634_1238746231.gif"/>
          <p:cNvPicPr>
            <a:picLocks noChangeAspect="1"/>
          </p:cNvPicPr>
          <p:nvPr/>
        </p:nvPicPr>
        <p:blipFill>
          <a:blip r:embed="rId2"/>
          <a:stretch>
            <a:fillRect/>
          </a:stretch>
        </p:blipFill>
        <p:spPr>
          <a:xfrm>
            <a:off x="214282" y="800115"/>
            <a:ext cx="8572560" cy="589770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786050" y="142852"/>
            <a:ext cx="4071966" cy="523220"/>
          </a:xfrm>
          <a:prstGeom prst="rect">
            <a:avLst/>
          </a:prstGeom>
          <a:noFill/>
        </p:spPr>
        <p:txBody>
          <a:bodyPr wrap="square" rtlCol="1">
            <a:spAutoFit/>
          </a:bodyPr>
          <a:lstStyle/>
          <a:p>
            <a:pPr algn="ctr"/>
            <a:r>
              <a:rPr lang="ar-SA" sz="2800" b="1" dirty="0" smtClean="0">
                <a:solidFill>
                  <a:schemeClr val="accent1">
                    <a:lumMod val="50000"/>
                  </a:schemeClr>
                </a:solidFill>
              </a:rPr>
              <a:t>مثال عملي أثناء المذاكرة :</a:t>
            </a:r>
            <a:endParaRPr lang="ar-SA" sz="2800" b="1" dirty="0">
              <a:solidFill>
                <a:schemeClr val="accent1">
                  <a:lumMod val="50000"/>
                </a:schemeClr>
              </a:solidFill>
            </a:endParaRPr>
          </a:p>
        </p:txBody>
      </p:sp>
      <p:pic>
        <p:nvPicPr>
          <p:cNvPr id="5" name="صورة 4" descr="nsaayat268c42ab2e.bmp"/>
          <p:cNvPicPr>
            <a:picLocks noChangeAspect="1"/>
          </p:cNvPicPr>
          <p:nvPr/>
        </p:nvPicPr>
        <p:blipFill>
          <a:blip r:embed="rId2"/>
          <a:stretch>
            <a:fillRect/>
          </a:stretch>
        </p:blipFill>
        <p:spPr>
          <a:xfrm>
            <a:off x="357158" y="910746"/>
            <a:ext cx="7786742" cy="544721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14480" y="214290"/>
            <a:ext cx="4643470" cy="523220"/>
          </a:xfrm>
          <a:prstGeom prst="rect">
            <a:avLst/>
          </a:prstGeom>
          <a:noFill/>
        </p:spPr>
        <p:txBody>
          <a:bodyPr wrap="square" rtlCol="1">
            <a:spAutoFit/>
          </a:bodyPr>
          <a:lstStyle/>
          <a:p>
            <a:pPr algn="ctr"/>
            <a:r>
              <a:rPr lang="ar-SA" sz="2800" b="1" dirty="0" smtClean="0">
                <a:hlinkClick r:id="rId2" tooltip="الذكاء المتعدد و إستراتيجيات التعلم"/>
              </a:rPr>
              <a:t>الذكاء المتعدد </a:t>
            </a:r>
            <a:r>
              <a:rPr lang="ar-SA" sz="2800" b="1" dirty="0" err="1" smtClean="0">
                <a:hlinkClick r:id="rId2" tooltip="الذكاء المتعدد و إستراتيجيات التعلم"/>
              </a:rPr>
              <a:t>و</a:t>
            </a:r>
            <a:r>
              <a:rPr lang="ar-SA" sz="2800" b="1" dirty="0" smtClean="0">
                <a:hlinkClick r:id="rId2" tooltip="الذكاء المتعدد و إستراتيجيات التعلم"/>
              </a:rPr>
              <a:t> إستراتيجيات التعلم</a:t>
            </a:r>
            <a:endParaRPr lang="ar-SA" sz="2800" b="1" dirty="0"/>
          </a:p>
        </p:txBody>
      </p:sp>
      <p:sp>
        <p:nvSpPr>
          <p:cNvPr id="3" name="مستطيل 2"/>
          <p:cNvSpPr/>
          <p:nvPr/>
        </p:nvSpPr>
        <p:spPr>
          <a:xfrm>
            <a:off x="1428728" y="1357298"/>
            <a:ext cx="5000660" cy="4093428"/>
          </a:xfrm>
          <a:prstGeom prst="rect">
            <a:avLst/>
          </a:prstGeom>
        </p:spPr>
        <p:txBody>
          <a:bodyPr wrap="square">
            <a:spAutoFit/>
          </a:bodyPr>
          <a:lstStyle/>
          <a:p>
            <a:pPr algn="ctr"/>
            <a:r>
              <a:rPr lang="ar-SA" sz="2000" b="1" dirty="0" smtClean="0">
                <a:solidFill>
                  <a:schemeClr val="bg2">
                    <a:lumMod val="50000"/>
                  </a:schemeClr>
                </a:solidFill>
              </a:rPr>
              <a:t>أنواع الذكاء التي قدمها جاردنر:</a:t>
            </a:r>
          </a:p>
          <a:p>
            <a:pPr algn="ctr"/>
            <a:r>
              <a:rPr lang="ar-SA" sz="2000" b="1" dirty="0" smtClean="0">
                <a:solidFill>
                  <a:schemeClr val="accent3">
                    <a:lumMod val="75000"/>
                  </a:schemeClr>
                </a:solidFill>
              </a:rPr>
              <a:t/>
            </a:r>
            <a:br>
              <a:rPr lang="ar-SA" sz="2000" b="1" dirty="0" smtClean="0">
                <a:solidFill>
                  <a:schemeClr val="accent3">
                    <a:lumMod val="75000"/>
                  </a:schemeClr>
                </a:solidFill>
              </a:rPr>
            </a:br>
            <a:r>
              <a:rPr lang="ar-SA" sz="2000" b="1" dirty="0" smtClean="0">
                <a:solidFill>
                  <a:schemeClr val="accent3">
                    <a:lumMod val="75000"/>
                  </a:schemeClr>
                </a:solidFill>
              </a:rPr>
              <a:t> </a:t>
            </a:r>
            <a:r>
              <a:rPr lang="ar-SA" sz="2000" b="1" dirty="0" smtClean="0">
                <a:solidFill>
                  <a:schemeClr val="accent1">
                    <a:lumMod val="75000"/>
                  </a:schemeClr>
                </a:solidFill>
              </a:rPr>
              <a:t>الذكاء اللفظي : </a:t>
            </a:r>
            <a:r>
              <a:rPr lang="ar-SA" sz="2000" b="1" dirty="0" smtClean="0">
                <a:solidFill>
                  <a:schemeClr val="accent3">
                    <a:lumMod val="75000"/>
                  </a:schemeClr>
                </a:solidFill>
              </a:rPr>
              <a:t/>
            </a:r>
            <a:br>
              <a:rPr lang="ar-SA" sz="2000" b="1" dirty="0" smtClean="0">
                <a:solidFill>
                  <a:schemeClr val="accent3">
                    <a:lumMod val="75000"/>
                  </a:schemeClr>
                </a:solidFill>
              </a:rPr>
            </a:br>
            <a:r>
              <a:rPr lang="ar-SA" sz="2000" b="1" dirty="0" err="1" smtClean="0">
                <a:solidFill>
                  <a:schemeClr val="accent3">
                    <a:lumMod val="75000"/>
                  </a:schemeClr>
                </a:solidFill>
              </a:rPr>
              <a:t>و</a:t>
            </a:r>
            <a:r>
              <a:rPr lang="ar-SA" sz="2000" b="1" dirty="0" smtClean="0">
                <a:solidFill>
                  <a:schemeClr val="accent3">
                    <a:lumMod val="75000"/>
                  </a:schemeClr>
                </a:solidFill>
              </a:rPr>
              <a:t> يرتبط بالذكاء اللغوي </a:t>
            </a:r>
            <a:r>
              <a:rPr lang="ar-SA" sz="2000" b="1" dirty="0" err="1" smtClean="0">
                <a:solidFill>
                  <a:schemeClr val="accent3">
                    <a:lumMod val="75000"/>
                  </a:schemeClr>
                </a:solidFill>
              </a:rPr>
              <a:t>و</a:t>
            </a:r>
            <a:r>
              <a:rPr lang="ar-SA" sz="2000" b="1" dirty="0" smtClean="0">
                <a:solidFill>
                  <a:schemeClr val="accent3">
                    <a:lumMod val="75000"/>
                  </a:schemeClr>
                </a:solidFill>
              </a:rPr>
              <a:t> الذي يمثله كتابة الشعر والأدبيات.</a:t>
            </a:r>
            <a:br>
              <a:rPr lang="ar-SA" sz="2000" b="1" dirty="0" smtClean="0">
                <a:solidFill>
                  <a:schemeClr val="accent3">
                    <a:lumMod val="75000"/>
                  </a:schemeClr>
                </a:solidFill>
              </a:rPr>
            </a:br>
            <a:r>
              <a:rPr lang="ar-SA" sz="2000" b="1" dirty="0" smtClean="0">
                <a:solidFill>
                  <a:schemeClr val="accent1">
                    <a:lumMod val="75000"/>
                  </a:schemeClr>
                </a:solidFill>
              </a:rPr>
              <a:t> الذكاء المنطقي : </a:t>
            </a:r>
            <a:r>
              <a:rPr lang="ar-SA" sz="2000" b="1" dirty="0" smtClean="0">
                <a:solidFill>
                  <a:schemeClr val="accent3">
                    <a:lumMod val="75000"/>
                  </a:schemeClr>
                </a:solidFill>
              </a:rPr>
              <a:t/>
            </a:r>
            <a:br>
              <a:rPr lang="ar-SA" sz="2000" b="1" dirty="0" smtClean="0">
                <a:solidFill>
                  <a:schemeClr val="accent3">
                    <a:lumMod val="75000"/>
                  </a:schemeClr>
                </a:solidFill>
              </a:rPr>
            </a:br>
            <a:r>
              <a:rPr lang="ar-SA" sz="2000" b="1" dirty="0" smtClean="0">
                <a:solidFill>
                  <a:schemeClr val="accent3">
                    <a:lumMod val="75000"/>
                  </a:schemeClr>
                </a:solidFill>
              </a:rPr>
              <a:t>القدرات المنطقية </a:t>
            </a:r>
            <a:r>
              <a:rPr lang="ar-SA" sz="2000" b="1" dirty="0" err="1" smtClean="0">
                <a:solidFill>
                  <a:schemeClr val="accent3">
                    <a:lumMod val="75000"/>
                  </a:schemeClr>
                </a:solidFill>
              </a:rPr>
              <a:t>و</a:t>
            </a:r>
            <a:r>
              <a:rPr lang="ar-SA" sz="2000" b="1" dirty="0" smtClean="0">
                <a:solidFill>
                  <a:schemeClr val="accent3">
                    <a:lumMod val="75000"/>
                  </a:schemeClr>
                </a:solidFill>
              </a:rPr>
              <a:t> الرياضية العلمية، كالذكاء في الرياضيات.</a:t>
            </a:r>
            <a:br>
              <a:rPr lang="ar-SA" sz="2000" b="1" dirty="0" smtClean="0">
                <a:solidFill>
                  <a:schemeClr val="accent3">
                    <a:lumMod val="75000"/>
                  </a:schemeClr>
                </a:solidFill>
              </a:rPr>
            </a:br>
            <a:r>
              <a:rPr lang="ar-SA" sz="2000" b="1" dirty="0" smtClean="0">
                <a:solidFill>
                  <a:schemeClr val="accent3">
                    <a:lumMod val="75000"/>
                  </a:schemeClr>
                </a:solidFill>
              </a:rPr>
              <a:t> </a:t>
            </a:r>
            <a:r>
              <a:rPr lang="ar-SA" sz="2000" b="1" dirty="0" smtClean="0">
                <a:solidFill>
                  <a:schemeClr val="accent1">
                    <a:lumMod val="75000"/>
                  </a:schemeClr>
                </a:solidFill>
              </a:rPr>
              <a:t>الذكاء المكاني (الفراغي)</a:t>
            </a:r>
            <a:r>
              <a:rPr lang="ar-SA" sz="2000" b="1" dirty="0" smtClean="0">
                <a:solidFill>
                  <a:schemeClr val="accent3">
                    <a:lumMod val="75000"/>
                  </a:schemeClr>
                </a:solidFill>
              </a:rPr>
              <a:t/>
            </a:r>
            <a:br>
              <a:rPr lang="ar-SA" sz="2000" b="1" dirty="0" smtClean="0">
                <a:solidFill>
                  <a:schemeClr val="accent3">
                    <a:lumMod val="75000"/>
                  </a:schemeClr>
                </a:solidFill>
              </a:rPr>
            </a:br>
            <a:r>
              <a:rPr lang="ar-SA" sz="2000" b="1" dirty="0" smtClean="0">
                <a:solidFill>
                  <a:schemeClr val="accent3">
                    <a:lumMod val="75000"/>
                  </a:schemeClr>
                </a:solidFill>
              </a:rPr>
              <a:t>ويتعلق هذا النوع بالقدرة على تصور المكان النسبي للأشياء في الفراغ. و يتجلى بشكل خاص لدى ذوي القدرات الفنية.</a:t>
            </a:r>
            <a:br>
              <a:rPr lang="ar-SA" sz="2000" b="1" dirty="0" smtClean="0">
                <a:solidFill>
                  <a:schemeClr val="accent3">
                    <a:lumMod val="75000"/>
                  </a:schemeClr>
                </a:solidFill>
              </a:rPr>
            </a:br>
            <a:r>
              <a:rPr lang="ar-SA" sz="2000" b="1" dirty="0" smtClean="0">
                <a:solidFill>
                  <a:schemeClr val="accent3">
                    <a:lumMod val="75000"/>
                  </a:schemeClr>
                </a:solidFill>
              </a:rPr>
              <a:t> </a:t>
            </a:r>
            <a:r>
              <a:rPr lang="ar-SA" sz="2000" b="1" dirty="0" smtClean="0">
                <a:solidFill>
                  <a:schemeClr val="accent1">
                    <a:lumMod val="75000"/>
                  </a:schemeClr>
                </a:solidFill>
              </a:rPr>
              <a:t>الذكاء الموسيقي : </a:t>
            </a:r>
            <a:r>
              <a:rPr lang="ar-SA" sz="2000" b="1" dirty="0" smtClean="0">
                <a:solidFill>
                  <a:schemeClr val="accent3">
                    <a:lumMod val="75000"/>
                  </a:schemeClr>
                </a:solidFill>
              </a:rPr>
              <a:t/>
            </a:r>
            <a:br>
              <a:rPr lang="ar-SA" sz="2000" b="1" dirty="0" smtClean="0">
                <a:solidFill>
                  <a:schemeClr val="accent3">
                    <a:lumMod val="75000"/>
                  </a:schemeClr>
                </a:solidFill>
              </a:rPr>
            </a:br>
            <a:r>
              <a:rPr lang="ar-SA" sz="2000" b="1" dirty="0" err="1" smtClean="0">
                <a:solidFill>
                  <a:schemeClr val="accent3">
                    <a:lumMod val="75000"/>
                  </a:schemeClr>
                </a:solidFill>
              </a:rPr>
              <a:t>و</a:t>
            </a:r>
            <a:r>
              <a:rPr lang="ar-SA" sz="2000" b="1" dirty="0" smtClean="0">
                <a:solidFill>
                  <a:schemeClr val="accent3">
                    <a:lumMod val="75000"/>
                  </a:schemeClr>
                </a:solidFill>
              </a:rPr>
              <a:t> يظهر هذا النوع من الذكاء لدى ذوي القدرات الغير عادية في الموسيقى.</a:t>
            </a:r>
            <a:endParaRPr lang="ar-SA" sz="2000" dirty="0">
              <a:solidFill>
                <a:schemeClr val="accent3">
                  <a:lumMod val="75000"/>
                </a:schemeClr>
              </a:solidFill>
            </a:endParaRPr>
          </a:p>
        </p:txBody>
      </p:sp>
      <p:pic>
        <p:nvPicPr>
          <p:cNvPr id="4" name="صورة 3" descr="328114503764540198.bmp"/>
          <p:cNvPicPr>
            <a:picLocks noChangeAspect="1"/>
          </p:cNvPicPr>
          <p:nvPr/>
        </p:nvPicPr>
        <p:blipFill>
          <a:blip r:embed="rId3"/>
          <a:stretch>
            <a:fillRect/>
          </a:stretch>
        </p:blipFill>
        <p:spPr>
          <a:xfrm>
            <a:off x="7143768" y="3286124"/>
            <a:ext cx="1590675" cy="23812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180</TotalTime>
  <Words>440</Words>
  <Application>Microsoft Office PowerPoint</Application>
  <PresentationFormat>عرض على الشاشة (3:4)‏</PresentationFormat>
  <Paragraphs>67</Paragraphs>
  <Slides>34</Slides>
  <Notes>0</Notes>
  <HiddenSlides>0</HiddenSlides>
  <MMClips>2</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مشربية</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تواصل</dc:creator>
  <cp:lastModifiedBy>تواصل</cp:lastModifiedBy>
  <cp:revision>23</cp:revision>
  <dcterms:created xsi:type="dcterms:W3CDTF">2011-05-15T01:07:28Z</dcterms:created>
  <dcterms:modified xsi:type="dcterms:W3CDTF">2011-05-25T02:41:40Z</dcterms:modified>
</cp:coreProperties>
</file>