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7" r:id="rId1"/>
  </p:sldMasterIdLst>
  <p:notesMasterIdLst>
    <p:notesMasterId r:id="rId29"/>
  </p:notesMasterIdLst>
  <p:sldIdLst>
    <p:sldId id="283" r:id="rId2"/>
    <p:sldId id="256" r:id="rId3"/>
    <p:sldId id="28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5" r:id="rId14"/>
    <p:sldId id="266" r:id="rId15"/>
    <p:sldId id="269" r:id="rId16"/>
    <p:sldId id="279" r:id="rId17"/>
    <p:sldId id="270" r:id="rId18"/>
    <p:sldId id="271" r:id="rId19"/>
    <p:sldId id="272" r:id="rId20"/>
    <p:sldId id="273" r:id="rId21"/>
    <p:sldId id="281" r:id="rId22"/>
    <p:sldId id="280" r:id="rId23"/>
    <p:sldId id="274" r:id="rId24"/>
    <p:sldId id="275" r:id="rId25"/>
    <p:sldId id="276" r:id="rId26"/>
    <p:sldId id="277" r:id="rId27"/>
    <p:sldId id="278" r:id="rId2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6600"/>
    <a:srgbClr val="006800"/>
    <a:srgbClr val="4BF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76" autoAdjust="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95E5026-1D27-427E-B7A0-77BD8B2318F2}" type="datetimeFigureOut">
              <a:rPr lang="ar-SA" smtClean="0"/>
              <a:pPr/>
              <a:t>28/05/1440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83B60A3-4AFF-4FA2-BAE7-4285664F7BE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6370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91F82-FEBF-4B54-A9F0-9FD10C84D492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785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B60A3-4AFF-4FA2-BAE7-4285664F7BEC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83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593FC-F5D8-49C2-B152-1D6CB5AC983B}" type="datetime1">
              <a:rPr lang="ar-SA" smtClean="0"/>
              <a:t>28/05/1440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086D-1D65-4691-990F-473213A29213}" type="datetime1">
              <a:rPr lang="ar-SA" smtClean="0"/>
              <a:t>28/05/1440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E902-13EB-479C-AC6F-C0DD6E8D0AA6}" type="datetime1">
              <a:rPr lang="ar-SA" smtClean="0"/>
              <a:t>28/05/1440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A010-6BAB-4F8D-B7D6-9677E83462E5}" type="datetime1">
              <a:rPr lang="ar-SA" smtClean="0"/>
              <a:t>28/05/1440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51E0-7D4B-4836-9B5C-845708A94010}" type="datetime1">
              <a:rPr lang="ar-SA" smtClean="0"/>
              <a:t>28/05/1440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9860-DC00-48D9-8FEC-A6EDDDD9C54C}" type="datetime1">
              <a:rPr lang="ar-SA" smtClean="0"/>
              <a:t>28/05/1440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24F80-9748-4595-A0E7-A857D568CE08}" type="datetime1">
              <a:rPr lang="ar-SA" smtClean="0"/>
              <a:t>28/05/1440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2E04-4C5F-4E9D-B10D-3BF12C06CEFE}" type="datetime1">
              <a:rPr lang="ar-SA" smtClean="0"/>
              <a:t>28/05/1440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1FD4-042F-4E1B-80C6-AEF1EFDE9928}" type="datetime1">
              <a:rPr lang="ar-SA" smtClean="0"/>
              <a:t>28/05/1440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1CDC-7276-47CE-A26E-9384F59D732E}" type="datetime1">
              <a:rPr lang="ar-SA" smtClean="0"/>
              <a:t>28/05/1440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1E4D-4399-472D-98B6-06EA2F61AA9C}" type="datetime1">
              <a:rPr lang="ar-SA" smtClean="0"/>
              <a:t>28/05/1440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C89EC4-7742-43C8-B6B5-361AF4E0271F}" type="datetime1">
              <a:rPr lang="ar-SA" smtClean="0"/>
              <a:t>28/05/1440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4119@hotmail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00400"/>
            <a:ext cx="6724600" cy="2028800"/>
          </a:xfrm>
        </p:spPr>
        <p:txBody>
          <a:bodyPr>
            <a:normAutofit fontScale="250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sz="11200" dirty="0" smtClean="0">
                <a:solidFill>
                  <a:srgbClr val="FF0000"/>
                </a:solidFill>
              </a:rPr>
              <a:t>د. هيثم الحجية</a:t>
            </a:r>
          </a:p>
          <a:p>
            <a:r>
              <a:rPr lang="en-GB" sz="11200" dirty="0" smtClean="0">
                <a:solidFill>
                  <a:srgbClr val="FF0000"/>
                </a:solidFill>
                <a:hlinkClick r:id="rId3"/>
              </a:rPr>
              <a:t>aa4119@hotmail.co.uk</a:t>
            </a:r>
            <a:endParaRPr lang="en-GB" sz="11200" dirty="0" smtClean="0">
              <a:solidFill>
                <a:srgbClr val="FF0000"/>
              </a:solidFill>
            </a:endParaRPr>
          </a:p>
          <a:p>
            <a:endParaRPr lang="ar-SY" sz="11200" dirty="0">
              <a:solidFill>
                <a:srgbClr val="FF0000"/>
              </a:solidFill>
            </a:endParaRPr>
          </a:p>
          <a:p>
            <a:r>
              <a:rPr lang="ar-SA" sz="11200" dirty="0" smtClean="0">
                <a:solidFill>
                  <a:srgbClr val="FF0000"/>
                </a:solidFill>
              </a:rPr>
              <a:t>الفصل </a:t>
            </a:r>
            <a:r>
              <a:rPr lang="ar-SY" sz="11200" dirty="0" smtClean="0">
                <a:solidFill>
                  <a:srgbClr val="FF0000"/>
                </a:solidFill>
              </a:rPr>
              <a:t>الثالث</a:t>
            </a:r>
            <a:endParaRPr lang="ar-SA" sz="112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مقدمة في الادارة المالية</a:t>
            </a:r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0010" y="277979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ar-SA" sz="3600" dirty="0" smtClean="0"/>
              <a:t>في حاله التراكم خلال فتره تقل عن سنه </a:t>
            </a: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142984"/>
            <a:ext cx="8229600" cy="527121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400" dirty="0" smtClean="0"/>
              <a:t>مثلاً التراكم كل ستة </a:t>
            </a:r>
            <a:r>
              <a:rPr lang="ar-JO" sz="2400" dirty="0" smtClean="0"/>
              <a:t>أ</a:t>
            </a:r>
            <a:r>
              <a:rPr lang="ar-SA" sz="2400" dirty="0" smtClean="0"/>
              <a:t>شهر </a:t>
            </a:r>
            <a:r>
              <a:rPr lang="ar-JO" sz="2400" dirty="0" smtClean="0"/>
              <a:t>أ</a:t>
            </a:r>
            <a:r>
              <a:rPr lang="ar-SA" sz="2400" dirty="0" smtClean="0"/>
              <a:t>ي نصف سنوي، </a:t>
            </a:r>
            <a:r>
              <a:rPr lang="ar-JO" sz="2400" dirty="0" smtClean="0"/>
              <a:t>أو</a:t>
            </a:r>
            <a:r>
              <a:rPr lang="ar-SA" sz="2400" dirty="0" smtClean="0"/>
              <a:t>كل ثلاثة </a:t>
            </a:r>
            <a:r>
              <a:rPr lang="ar-JO" sz="2400" dirty="0" smtClean="0"/>
              <a:t>أ</a:t>
            </a:r>
            <a:r>
              <a:rPr lang="ar-SA" sz="2400" dirty="0" smtClean="0"/>
              <a:t>شهر </a:t>
            </a:r>
            <a:r>
              <a:rPr lang="ar-JO" sz="2400" dirty="0" smtClean="0"/>
              <a:t>أ</a:t>
            </a:r>
            <a:r>
              <a:rPr lang="ar-SA" sz="2400" dirty="0" smtClean="0"/>
              <a:t>ي ربع سنة،</a:t>
            </a:r>
            <a:r>
              <a:rPr lang="ar-JO" sz="2400" dirty="0" smtClean="0"/>
              <a:t>أ</a:t>
            </a:r>
            <a:r>
              <a:rPr lang="ar-SA" sz="2400" dirty="0" smtClean="0"/>
              <a:t>و حتى كل شهر </a:t>
            </a:r>
          </a:p>
          <a:p>
            <a:pPr algn="just">
              <a:buNone/>
            </a:pPr>
            <a:r>
              <a:rPr lang="ar-SA" sz="2400" dirty="0" smtClean="0"/>
              <a:t>لو كان المبلغ المودع في البنك 1000 </a:t>
            </a:r>
            <a:r>
              <a:rPr lang="ar-JO" sz="2400" dirty="0" smtClean="0"/>
              <a:t>ريال </a:t>
            </a:r>
            <a:r>
              <a:rPr lang="ar-SA" sz="2400" dirty="0" smtClean="0"/>
              <a:t>لمد</a:t>
            </a:r>
            <a:r>
              <a:rPr lang="ar-JO" sz="2400" dirty="0" smtClean="0"/>
              <a:t>ة</a:t>
            </a:r>
            <a:r>
              <a:rPr lang="ar-SA" sz="2400" dirty="0" smtClean="0"/>
              <a:t> عامين بفائدة مركبة 6% (0</a:t>
            </a:r>
            <a:r>
              <a:rPr lang="ar-JO" sz="2400" dirty="0" smtClean="0"/>
              <a:t>.</a:t>
            </a:r>
            <a:r>
              <a:rPr lang="ar-SA" sz="2400" dirty="0" smtClean="0"/>
              <a:t>06) </a:t>
            </a:r>
            <a:r>
              <a:rPr lang="ar-SA" sz="2400" u="sng" dirty="0" smtClean="0"/>
              <a:t>ويتم دفعها كل ستة أشهر</a:t>
            </a:r>
            <a:r>
              <a:rPr lang="ar-JO" sz="2400" u="sng" dirty="0" smtClean="0"/>
              <a:t> </a:t>
            </a:r>
            <a:r>
              <a:rPr lang="ar-JO" sz="2400" dirty="0" smtClean="0"/>
              <a:t>نقسم الفائدة على 2 </a:t>
            </a:r>
            <a:endParaRPr lang="ar-SA" sz="2400" dirty="0" smtClean="0"/>
          </a:p>
          <a:p>
            <a:pPr algn="just">
              <a:buNone/>
            </a:pPr>
            <a:r>
              <a:rPr lang="ar-JO" sz="2400" dirty="0" smtClean="0">
                <a:solidFill>
                  <a:srgbClr val="FF0000"/>
                </a:solidFill>
              </a:rPr>
              <a:t>(</a:t>
            </a:r>
            <a:r>
              <a:rPr lang="ar-SA" sz="2400" dirty="0" smtClean="0">
                <a:solidFill>
                  <a:srgbClr val="FF0000"/>
                </a:solidFill>
              </a:rPr>
              <a:t>إ</a:t>
            </a:r>
            <a:r>
              <a:rPr lang="ar-JO" sz="2400" dirty="0" smtClean="0">
                <a:solidFill>
                  <a:srgbClr val="FF0000"/>
                </a:solidFill>
              </a:rPr>
              <a:t>ذا دفعت الفائدة كل ستة أشهر</a:t>
            </a:r>
            <a:r>
              <a:rPr lang="ar-SA" sz="2400" dirty="0" smtClean="0">
                <a:solidFill>
                  <a:srgbClr val="FF0000"/>
                </a:solidFill>
              </a:rPr>
              <a:t> السنة 12 شهر نقسمها على 6 الناتج 2</a:t>
            </a:r>
            <a:r>
              <a:rPr lang="ar-JO" sz="2400" dirty="0" smtClean="0">
                <a:solidFill>
                  <a:srgbClr val="FF0000"/>
                </a:solidFill>
              </a:rPr>
              <a:t> يعني سوف تدفع الفائدة مرتين في السن</a:t>
            </a:r>
            <a:r>
              <a:rPr lang="ar-SA" sz="2400" dirty="0" smtClean="0">
                <a:solidFill>
                  <a:srgbClr val="FF0000"/>
                </a:solidFill>
              </a:rPr>
              <a:t>ة</a:t>
            </a:r>
            <a:r>
              <a:rPr lang="ar-JO" sz="2400" dirty="0" smtClean="0">
                <a:solidFill>
                  <a:srgbClr val="FF0000"/>
                </a:solidFill>
              </a:rPr>
              <a:t> )</a:t>
            </a:r>
            <a:r>
              <a:rPr lang="ar-SA" sz="2400" dirty="0" smtClean="0">
                <a:solidFill>
                  <a:srgbClr val="FF0000"/>
                </a:solidFill>
              </a:rPr>
              <a:t>   12÷6 = 2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7786710" y="0"/>
            <a:ext cx="1357290" cy="928670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96688"/>
              </p:ext>
            </p:extLst>
          </p:nvPr>
        </p:nvGraphicFramePr>
        <p:xfrm>
          <a:off x="683568" y="3571877"/>
          <a:ext cx="7848870" cy="28570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78210"/>
                <a:gridCol w="1061338"/>
                <a:gridCol w="1569774"/>
                <a:gridCol w="1569774"/>
                <a:gridCol w="1569774"/>
              </a:tblGrid>
              <a:tr h="58681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المده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 شهور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18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24 شهر</a:t>
                      </a:r>
                      <a:endParaRPr lang="ar-SA" dirty="0"/>
                    </a:p>
                  </a:txBody>
                  <a:tcPr/>
                </a:tc>
              </a:tr>
              <a:tr h="567181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المبلغ الاصلي (</a:t>
                      </a:r>
                      <a:r>
                        <a:rPr lang="ar-JO" dirty="0" smtClean="0"/>
                        <a:t>بالريال </a:t>
                      </a:r>
                      <a:r>
                        <a:rPr lang="ar-SA" dirty="0" smtClean="0"/>
                        <a:t>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1030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1060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90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1092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73</a:t>
                      </a:r>
                      <a:endParaRPr lang="ar-SA" dirty="0"/>
                    </a:p>
                  </a:txBody>
                  <a:tcPr/>
                </a:tc>
              </a:tr>
              <a:tr h="43023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معدل الفائده (بالمئه)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03</a:t>
                      </a:r>
                      <a:endParaRPr lang="ar-SA" dirty="0"/>
                    </a:p>
                  </a:txBody>
                  <a:tcPr/>
                </a:tc>
              </a:tr>
              <a:tr h="47647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كمية الفوائد (</a:t>
                      </a:r>
                      <a:r>
                        <a:rPr lang="ar-JO" dirty="0" smtClean="0"/>
                        <a:t>بالريال </a:t>
                      </a:r>
                      <a:r>
                        <a:rPr lang="ar-SA" dirty="0" smtClean="0"/>
                        <a:t>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31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83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78</a:t>
                      </a:r>
                      <a:endParaRPr lang="ar-SA" dirty="0"/>
                    </a:p>
                  </a:txBody>
                  <a:tcPr/>
                </a:tc>
              </a:tr>
              <a:tr h="79637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المبلغ في نهاية</a:t>
                      </a:r>
                      <a:r>
                        <a:rPr lang="ar-SA" baseline="0" dirty="0" smtClean="0"/>
                        <a:t> المدة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1030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1060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9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1092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73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1125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51</a:t>
                      </a:r>
                      <a:endParaRPr lang="ar-SA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16200000" flipV="1">
            <a:off x="4893471" y="4893479"/>
            <a:ext cx="150019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V="1">
            <a:off x="3500430" y="4786322"/>
            <a:ext cx="142876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1893075" y="4822041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0"/>
            <a:ext cx="1500166" cy="687166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785794"/>
            <a:ext cx="8229600" cy="562840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400" dirty="0" smtClean="0"/>
              <a:t>الفائده المركبه لكل ثلاثه </a:t>
            </a:r>
            <a:r>
              <a:rPr lang="ar-JO" sz="2400" dirty="0" smtClean="0"/>
              <a:t>أ</a:t>
            </a:r>
            <a:r>
              <a:rPr lang="ar-SA" sz="2400" dirty="0" smtClean="0"/>
              <a:t>شهر (ربع سنوي)</a:t>
            </a:r>
          </a:p>
          <a:p>
            <a:pPr algn="just">
              <a:buNone/>
            </a:pPr>
            <a:r>
              <a:rPr lang="ar-SA" sz="2400" dirty="0" smtClean="0"/>
              <a:t>أي تدفع 4 مرات بالسنة لو كان المبلغ المودع في البنك 1000 </a:t>
            </a:r>
            <a:r>
              <a:rPr lang="ar-JO" sz="2400" dirty="0" smtClean="0"/>
              <a:t>ريال </a:t>
            </a:r>
            <a:r>
              <a:rPr lang="ar-SA" sz="2400" dirty="0" smtClean="0"/>
              <a:t>لمدة عامين بفائدة مركبة 6% (0</a:t>
            </a:r>
            <a:r>
              <a:rPr lang="ar-JO" sz="2400" dirty="0" smtClean="0"/>
              <a:t>.</a:t>
            </a:r>
            <a:r>
              <a:rPr lang="ar-SA" sz="2400" dirty="0" smtClean="0"/>
              <a:t>06) ويتم دفعها كل </a:t>
            </a:r>
            <a:r>
              <a:rPr lang="en-US" sz="2400" dirty="0" smtClean="0"/>
              <a:t> 3</a:t>
            </a:r>
            <a:r>
              <a:rPr lang="ar-SA" sz="2400" dirty="0" smtClean="0"/>
              <a:t>اشهر</a:t>
            </a:r>
            <a:r>
              <a:rPr lang="ar-JO" sz="2400" dirty="0" smtClean="0"/>
              <a:t> </a:t>
            </a:r>
            <a:r>
              <a:rPr lang="ar-SA" sz="2400" dirty="0" smtClean="0"/>
              <a:t>نقسم  الفائدة على 4 فتكون نسبة الفائدة  0</a:t>
            </a:r>
            <a:r>
              <a:rPr lang="ar-JO" sz="2400" dirty="0" smtClean="0"/>
              <a:t>.0</a:t>
            </a:r>
            <a:r>
              <a:rPr lang="ar-SA" sz="2400" dirty="0" smtClean="0"/>
              <a:t>15</a:t>
            </a:r>
            <a:r>
              <a:rPr lang="ar-JO" sz="2400" dirty="0" smtClean="0"/>
              <a:t> </a:t>
            </a:r>
            <a:r>
              <a:rPr lang="ar-JO" sz="2000" dirty="0" smtClean="0">
                <a:solidFill>
                  <a:srgbClr val="FF0000"/>
                </a:solidFill>
              </a:rPr>
              <a:t>(لانه اذا دفعت الفائدة كل 3 اشهر يعني سوف تدفع 4 مرات في السنه </a:t>
            </a:r>
            <a:r>
              <a:rPr lang="ar-SA" sz="2000" dirty="0" smtClean="0">
                <a:solidFill>
                  <a:srgbClr val="FF0000"/>
                </a:solidFill>
              </a:rPr>
              <a:t>من خلال قسمة أشهر السنة 12 على 3 النتيجة 4</a:t>
            </a:r>
            <a:r>
              <a:rPr lang="ar-JO" sz="2000" dirty="0" smtClean="0">
                <a:solidFill>
                  <a:srgbClr val="FF0000"/>
                </a:solidFill>
              </a:rPr>
              <a:t>)</a:t>
            </a:r>
            <a:endParaRPr lang="ar-SA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403144"/>
              </p:ext>
            </p:extLst>
          </p:nvPr>
        </p:nvGraphicFramePr>
        <p:xfrm>
          <a:off x="251520" y="2759400"/>
          <a:ext cx="8191386" cy="3291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18416"/>
                <a:gridCol w="1896264"/>
                <a:gridCol w="1857400"/>
                <a:gridCol w="1355292"/>
                <a:gridCol w="1564014"/>
              </a:tblGrid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المدة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المبلغ الاصلي (</a:t>
                      </a:r>
                      <a:r>
                        <a:rPr lang="ar-JO" sz="1600" dirty="0" smtClean="0"/>
                        <a:t>بالريال </a:t>
                      </a:r>
                      <a:r>
                        <a:rPr lang="ar-SA" sz="1600" dirty="0" smtClean="0"/>
                        <a:t>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سعر الفائده بالمائه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مبلغ الفائده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المبلغ في نهاية</a:t>
                      </a:r>
                      <a:r>
                        <a:rPr lang="ar-SA" sz="1600" baseline="0" dirty="0" smtClean="0"/>
                        <a:t> المدة</a:t>
                      </a:r>
                      <a:endParaRPr lang="ar-SA" sz="1600" dirty="0"/>
                    </a:p>
                  </a:txBody>
                  <a:tcPr/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 شهور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 دينار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1015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 شهور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1015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1</a:t>
                      </a:r>
                      <a:r>
                        <a:rPr lang="ar-JO" dirty="0" smtClean="0"/>
                        <a:t>5.</a:t>
                      </a:r>
                      <a:r>
                        <a:rPr lang="ar-SA" dirty="0" smtClean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1030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225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9 شهور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1030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225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453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1045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678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1045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678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685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1061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363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1061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363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920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1077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283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18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1077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283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16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159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1093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442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1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21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1093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442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16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401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1109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843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382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24 شهر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1109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843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16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647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1126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490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1691680" y="3429000"/>
            <a:ext cx="466627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691680" y="3789040"/>
            <a:ext cx="4237642" cy="282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763688" y="4077072"/>
            <a:ext cx="4165634" cy="352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0"/>
            <a:ext cx="1500166" cy="1073705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المبلغ 1000 </a:t>
            </a:r>
          </a:p>
          <a:p>
            <a:pPr>
              <a:buNone/>
            </a:pPr>
            <a:r>
              <a:rPr lang="ar-SA" dirty="0" smtClean="0"/>
              <a:t>الفائدة المركبة  6%</a:t>
            </a:r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JO" sz="1800" b="1" dirty="0" smtClean="0">
              <a:cs typeface="+mj-cs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852360"/>
              </p:ext>
            </p:extLst>
          </p:nvPr>
        </p:nvGraphicFramePr>
        <p:xfrm>
          <a:off x="539553" y="2708920"/>
          <a:ext cx="8136903" cy="13106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14073"/>
                <a:gridCol w="1983215"/>
                <a:gridCol w="2131640"/>
                <a:gridCol w="2407975"/>
              </a:tblGrid>
              <a:tr h="28803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مدة</a:t>
                      </a:r>
                      <a:r>
                        <a:rPr lang="ar-SA" baseline="0" dirty="0" smtClean="0"/>
                        <a:t> الفائدة المركبة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لمدة سنه </a:t>
                      </a:r>
                    </a:p>
                    <a:p>
                      <a:pPr rtl="1"/>
                      <a:r>
                        <a:rPr lang="ar-SA" sz="1600" dirty="0" smtClean="0"/>
                        <a:t>(اي تحسب كل نهايه سنه 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نصف سنه </a:t>
                      </a:r>
                    </a:p>
                    <a:p>
                      <a:pPr rtl="1"/>
                      <a:r>
                        <a:rPr lang="ar-SA" sz="1600" dirty="0" smtClean="0"/>
                        <a:t>(أي تحسب كل ست</a:t>
                      </a:r>
                      <a:r>
                        <a:rPr lang="ar-SA" sz="1600" baseline="0" dirty="0" smtClean="0"/>
                        <a:t>ة شهور)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بشكل</a:t>
                      </a:r>
                      <a:r>
                        <a:rPr lang="ar-JO" sz="1600" baseline="0" dirty="0" smtClean="0"/>
                        <a:t> ربعي </a:t>
                      </a:r>
                      <a:endParaRPr lang="ar-SA" sz="1600" dirty="0" smtClean="0"/>
                    </a:p>
                    <a:p>
                      <a:pPr rtl="1"/>
                      <a:r>
                        <a:rPr lang="ar-SA" sz="1600" dirty="0" smtClean="0"/>
                        <a:t>(أي تحسب </a:t>
                      </a:r>
                      <a:r>
                        <a:rPr lang="ar-JO" sz="1600" dirty="0" smtClean="0"/>
                        <a:t>كل ثلاثه اشهر </a:t>
                      </a:r>
                      <a:r>
                        <a:rPr lang="ar-SA" sz="1600" dirty="0" smtClean="0"/>
                        <a:t>)</a:t>
                      </a:r>
                      <a:endParaRPr lang="ar-SA" sz="160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نهاية السنه الاولى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1060 </a:t>
                      </a:r>
                      <a:r>
                        <a:rPr lang="ar-JO" b="1" dirty="0" smtClean="0"/>
                        <a:t>ريال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1060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9 </a:t>
                      </a:r>
                      <a:r>
                        <a:rPr lang="ar-JO" b="1" dirty="0" smtClean="0"/>
                        <a:t>ريال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b="1" dirty="0" smtClean="0"/>
                        <a:t>  </a:t>
                      </a:r>
                      <a:r>
                        <a:rPr lang="ar-SA" b="1" dirty="0" smtClean="0"/>
                        <a:t>1061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36</a:t>
                      </a:r>
                      <a:r>
                        <a:rPr lang="ar-JO" b="1" dirty="0" smtClean="0"/>
                        <a:t>ريال</a:t>
                      </a:r>
                      <a:endParaRPr lang="ar-SA" b="1" dirty="0"/>
                    </a:p>
                  </a:txBody>
                  <a:tcPr/>
                </a:tc>
              </a:tr>
              <a:tr h="276592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نهاية السنه الثانيه 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1123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6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1125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51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1126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49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l"/>
              <a:r>
                <a:rPr lang="ar-JO" sz="3600" dirty="0" smtClean="0"/>
                <a:t>       </a:t>
              </a:r>
            </a:p>
            <a:p>
              <a:pPr algn="l"/>
              <a:r>
                <a:rPr lang="ar-JO" sz="3600" dirty="0">
                  <a:solidFill>
                    <a:srgbClr val="FF0000"/>
                  </a:solidFill>
                </a:rPr>
                <a:t> </a:t>
              </a:r>
              <a:r>
                <a:rPr lang="ar-JO" sz="3600" dirty="0" smtClean="0">
                  <a:solidFill>
                    <a:srgbClr val="FF0000"/>
                  </a:solidFill>
                </a:rPr>
                <a:t>     </a:t>
              </a:r>
              <a:r>
                <a:rPr lang="ar-SA" sz="3600" dirty="0" smtClean="0">
                  <a:solidFill>
                    <a:srgbClr val="FF0000"/>
                  </a:solidFill>
                </a:rPr>
                <a:t>حساب القيمة المستقبلية على </a:t>
              </a:r>
              <a:r>
                <a:rPr lang="ar-SA" sz="3600" dirty="0">
                  <a:solidFill>
                    <a:srgbClr val="FF0000"/>
                  </a:solidFill>
                </a:rPr>
                <a:t>فترات </a:t>
              </a:r>
              <a:r>
                <a:rPr lang="ar-SA" sz="3600" dirty="0" smtClean="0">
                  <a:solidFill>
                    <a:srgbClr val="FF0000"/>
                  </a:solidFill>
                </a:rPr>
                <a:t>بواسطة معادلة</a:t>
              </a:r>
              <a:endParaRPr lang="ar-SY" sz="3600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ar-SY" sz="3600" dirty="0" smtClean="0">
                  <a:solidFill>
                    <a:srgbClr val="FF0000"/>
                  </a:solidFill>
                </a:rPr>
                <a:t>- مطلوب في الاختبار</a:t>
              </a:r>
              <a:r>
                <a:rPr lang="ar-SA" sz="3600" dirty="0" smtClean="0">
                  <a:solidFill>
                    <a:srgbClr val="FF0000"/>
                  </a:solidFill>
                </a:rPr>
                <a:t> </a:t>
              </a:r>
              <a:r>
                <a:rPr lang="ar-SA" sz="3600" dirty="0">
                  <a:solidFill>
                    <a:srgbClr val="FF0000"/>
                  </a:solidFill>
                </a:rPr>
                <a:t>	</a:t>
              </a: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285984" y="1785926"/>
            <a:ext cx="6534488" cy="462826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م = أ ( 1 + </a:t>
            </a:r>
            <a:r>
              <a:rPr lang="ar-SA" sz="3600" b="1" u="sng" dirty="0" smtClean="0">
                <a:solidFill>
                  <a:srgbClr val="FF0000"/>
                </a:solidFill>
              </a:rPr>
              <a:t>ف</a:t>
            </a:r>
            <a:r>
              <a:rPr lang="ar-SA" sz="3600" b="1" dirty="0" smtClean="0">
                <a:solidFill>
                  <a:srgbClr val="FF0000"/>
                </a:solidFill>
              </a:rPr>
              <a:t> ) </a:t>
            </a:r>
            <a:r>
              <a:rPr lang="ar-SA" sz="3600" b="1" baseline="30000" dirty="0" smtClean="0">
                <a:solidFill>
                  <a:srgbClr val="FF0000"/>
                </a:solidFill>
              </a:rPr>
              <a:t>ق </a:t>
            </a:r>
            <a:r>
              <a:rPr lang="en-US" sz="3600" b="1" baseline="30000" dirty="0" smtClean="0">
                <a:solidFill>
                  <a:srgbClr val="FF0000"/>
                </a:solidFill>
              </a:rPr>
              <a:t>X</a:t>
            </a:r>
            <a:r>
              <a:rPr lang="ar-SA" sz="3600" b="1" baseline="30000" dirty="0" smtClean="0">
                <a:solidFill>
                  <a:srgbClr val="FF0000"/>
                </a:solidFill>
              </a:rPr>
              <a:t> ن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JO" sz="3100" b="1" dirty="0" smtClean="0">
                <a:solidFill>
                  <a:srgbClr val="FF0000"/>
                </a:solidFill>
              </a:rPr>
              <a:t>                  ق</a:t>
            </a:r>
            <a:endParaRPr lang="ar-JO" sz="21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sz="2600" dirty="0" smtClean="0"/>
              <a:t>م = المبلغ في نهاي</a:t>
            </a:r>
            <a:r>
              <a:rPr lang="ar-JO" sz="2600" dirty="0" smtClean="0"/>
              <a:t>ة</a:t>
            </a:r>
            <a:r>
              <a:rPr lang="ar-SA" sz="2600" dirty="0" smtClean="0"/>
              <a:t> المد</a:t>
            </a:r>
            <a:r>
              <a:rPr lang="ar-JO" sz="2600" dirty="0" smtClean="0"/>
              <a:t>ة</a:t>
            </a:r>
            <a:r>
              <a:rPr lang="ar-SA" sz="2600" dirty="0" smtClean="0"/>
              <a:t> ( القيمة المستقبلية)</a:t>
            </a:r>
          </a:p>
          <a:p>
            <a:pPr>
              <a:buNone/>
            </a:pPr>
            <a:r>
              <a:rPr lang="ar-SA" sz="2600" dirty="0" smtClean="0"/>
              <a:t>أ = المبلغ ال</a:t>
            </a:r>
            <a:r>
              <a:rPr lang="ar-JO" sz="2600" dirty="0" smtClean="0"/>
              <a:t>أ</a:t>
            </a:r>
            <a:r>
              <a:rPr lang="ar-SA" sz="2600" dirty="0" smtClean="0"/>
              <a:t>صلي المستثمر</a:t>
            </a:r>
          </a:p>
          <a:p>
            <a:pPr>
              <a:buNone/>
            </a:pPr>
            <a:r>
              <a:rPr lang="ar-SA" sz="2600" dirty="0" smtClean="0"/>
              <a:t>ف = معدل الفائد</a:t>
            </a:r>
            <a:r>
              <a:rPr lang="ar-JO" sz="2600" dirty="0" smtClean="0"/>
              <a:t>ة</a:t>
            </a:r>
            <a:r>
              <a:rPr lang="ar-SA" sz="2600" dirty="0" smtClean="0"/>
              <a:t> </a:t>
            </a:r>
          </a:p>
          <a:p>
            <a:pPr>
              <a:buNone/>
            </a:pPr>
            <a:r>
              <a:rPr lang="ar-SA" sz="2600" dirty="0" smtClean="0"/>
              <a:t>ق = عدد المرات التي يتم حساب الفائد</a:t>
            </a:r>
            <a:r>
              <a:rPr lang="ar-JO" sz="2600" dirty="0" smtClean="0"/>
              <a:t>ة</a:t>
            </a:r>
            <a:r>
              <a:rPr lang="ar-SA" sz="2600" dirty="0" smtClean="0"/>
              <a:t> على أساسها بالسنة الواحدة</a:t>
            </a:r>
          </a:p>
          <a:p>
            <a:pPr>
              <a:buNone/>
            </a:pPr>
            <a:r>
              <a:rPr lang="ar-SA" sz="2600" dirty="0" smtClean="0"/>
              <a:t>ن = عدد السنوات </a:t>
            </a:r>
          </a:p>
          <a:p>
            <a:pPr>
              <a:buNone/>
            </a:pPr>
            <a:r>
              <a:rPr lang="ar-SA" sz="2600" dirty="0" smtClean="0"/>
              <a:t>في المثال السابق </a:t>
            </a:r>
          </a:p>
          <a:p>
            <a:pPr>
              <a:buNone/>
            </a:pPr>
            <a:r>
              <a:rPr lang="ar-SA" sz="2600" dirty="0" smtClean="0"/>
              <a:t>حساب القيمة المستقبلية على </a:t>
            </a:r>
            <a:r>
              <a:rPr lang="ar-JO" sz="2600" dirty="0" smtClean="0"/>
              <a:t>أ</a:t>
            </a:r>
            <a:r>
              <a:rPr lang="ar-SA" sz="2600" dirty="0" smtClean="0"/>
              <a:t>ساس الفائدة تدفع نصف سنوي =  </a:t>
            </a:r>
            <a:endParaRPr lang="ar-JO" sz="2600" dirty="0" smtClean="0"/>
          </a:p>
          <a:p>
            <a:pPr>
              <a:buNone/>
            </a:pPr>
            <a:r>
              <a:rPr lang="ar-SA" sz="2600" dirty="0" smtClean="0"/>
              <a:t>1000 ( 1 + </a:t>
            </a:r>
            <a:r>
              <a:rPr lang="ar-JO" sz="2600" dirty="0" smtClean="0"/>
              <a:t>2/0.06</a:t>
            </a:r>
            <a:r>
              <a:rPr lang="ar-SA" sz="2600" dirty="0" smtClean="0"/>
              <a:t>)</a:t>
            </a:r>
            <a:r>
              <a:rPr lang="ar-SA" sz="2600" baseline="30000" dirty="0" smtClean="0"/>
              <a:t>2</a:t>
            </a:r>
            <a:r>
              <a:rPr lang="en-US" sz="2600" baseline="30000" dirty="0" smtClean="0"/>
              <a:t>x</a:t>
            </a:r>
            <a:r>
              <a:rPr lang="ar-SA" sz="2600" baseline="30000" dirty="0" smtClean="0"/>
              <a:t> 2</a:t>
            </a:r>
            <a:r>
              <a:rPr lang="ar-SA" sz="2600" dirty="0" smtClean="0"/>
              <a:t> </a:t>
            </a:r>
            <a:endParaRPr lang="en-US" sz="2600" dirty="0" smtClean="0"/>
          </a:p>
          <a:p>
            <a:pPr>
              <a:buNone/>
            </a:pPr>
            <a:r>
              <a:rPr lang="ar-SA" sz="2600" dirty="0" smtClean="0"/>
              <a:t>= 1125</a:t>
            </a:r>
            <a:r>
              <a:rPr lang="ar-JO" sz="2600" dirty="0" smtClean="0"/>
              <a:t>.</a:t>
            </a:r>
            <a:r>
              <a:rPr lang="ar-SA" sz="2600" dirty="0" smtClean="0"/>
              <a:t>51 ريال </a:t>
            </a:r>
          </a:p>
          <a:p>
            <a:pPr>
              <a:buNone/>
            </a:pPr>
            <a:r>
              <a:rPr lang="ar-SA" sz="2600" dirty="0" smtClean="0"/>
              <a:t>حساب القيمة المستقبلية على </a:t>
            </a:r>
            <a:r>
              <a:rPr lang="ar-JO" sz="2600" dirty="0" smtClean="0"/>
              <a:t>أ</a:t>
            </a:r>
            <a:r>
              <a:rPr lang="ar-SA" sz="2600" dirty="0" smtClean="0"/>
              <a:t>ساس الفائدة تدفع ربع سنوي =</a:t>
            </a:r>
            <a:endParaRPr lang="ar-JO" sz="2600" dirty="0" smtClean="0"/>
          </a:p>
          <a:p>
            <a:pPr>
              <a:buNone/>
            </a:pPr>
            <a:r>
              <a:rPr lang="ar-SA" sz="2600" dirty="0" smtClean="0"/>
              <a:t> 1000 ( 1 +</a:t>
            </a:r>
            <a:r>
              <a:rPr lang="ar-JO" sz="2600" dirty="0" smtClean="0"/>
              <a:t>4/0.06</a:t>
            </a:r>
            <a:r>
              <a:rPr lang="ar-SA" sz="2600" dirty="0" smtClean="0"/>
              <a:t>)</a:t>
            </a:r>
            <a:r>
              <a:rPr lang="ar-SA" sz="2600" baseline="30000" dirty="0" smtClean="0"/>
              <a:t>4</a:t>
            </a:r>
            <a:r>
              <a:rPr lang="en-US" sz="2600" baseline="30000" dirty="0" smtClean="0"/>
              <a:t>x</a:t>
            </a:r>
            <a:r>
              <a:rPr lang="ar-SA" sz="2600" baseline="30000" dirty="0" smtClean="0"/>
              <a:t> 2</a:t>
            </a:r>
            <a:r>
              <a:rPr lang="ar-SA" sz="2600" dirty="0" smtClean="0"/>
              <a:t> </a:t>
            </a:r>
            <a:endParaRPr lang="en-US" sz="2600" dirty="0" smtClean="0"/>
          </a:p>
          <a:p>
            <a:pPr>
              <a:buNone/>
            </a:pPr>
            <a:r>
              <a:rPr lang="ar-SA" sz="2600" dirty="0" smtClean="0"/>
              <a:t> = 1126.49 ريال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3528" y="1988840"/>
            <a:ext cx="1962456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ar-JO" sz="2000" dirty="0" smtClean="0"/>
              <a:t>الملبغ المستثمر 1000ريال ، الفائدة 6% وتدفع الفائدة كل ستة أشهر لمدة سنتين، ما هي قيمة الاستثمار في نهاية السنتين؟</a:t>
            </a:r>
          </a:p>
          <a:p>
            <a:pPr algn="just">
              <a:buFont typeface="Wingdings" pitchFamily="2" charset="2"/>
              <a:buChar char="v"/>
            </a:pPr>
            <a:r>
              <a:rPr lang="ar-JO" sz="2000" dirty="0" smtClean="0"/>
              <a:t>لنفس المبلغ المستثمر إذا كانت الفائدة تدفع كل 3 أشهر لمدة 2 سنه، كم سيصبح المبلغ في نهاية المدة ؟  </a:t>
            </a:r>
            <a:endParaRPr lang="ar-J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ar-SY" dirty="0" smtClean="0">
                <a:solidFill>
                  <a:srgbClr val="FF0000"/>
                </a:solidFill>
                <a:cs typeface="+mn-cs"/>
              </a:rPr>
              <a:t>مثال</a:t>
            </a:r>
            <a:endParaRPr lang="ar-SA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285860"/>
            <a:ext cx="8568952" cy="5128335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ar-JO" sz="2800" dirty="0"/>
              <a:t>الملبغ المستثمر 1000ريال ، الفائدة </a:t>
            </a:r>
            <a:r>
              <a:rPr lang="ar-SY" sz="2800" dirty="0" smtClean="0"/>
              <a:t>12 </a:t>
            </a:r>
            <a:r>
              <a:rPr lang="ar-JO" sz="2800" dirty="0" smtClean="0"/>
              <a:t>% </a:t>
            </a:r>
            <a:r>
              <a:rPr lang="ar-JO" sz="2800" dirty="0"/>
              <a:t>وتدفع الفائدة كل ستة أشهر لمدة سنتين، ما هي قيمة الاستثمار في نهاية السنتين</a:t>
            </a:r>
            <a:r>
              <a:rPr lang="ar-JO" sz="2800" dirty="0" smtClean="0"/>
              <a:t>؟</a:t>
            </a:r>
            <a:r>
              <a:rPr lang="ar-SY" sz="2800" dirty="0" smtClean="0"/>
              <a:t> ما هي </a:t>
            </a:r>
            <a:r>
              <a:rPr lang="ar-JO" sz="2800" dirty="0" smtClean="0"/>
              <a:t>لنفس </a:t>
            </a:r>
            <a:r>
              <a:rPr lang="ar-JO" sz="2800" dirty="0"/>
              <a:t>المبلغ المستثمر إذا كانت الفائدة تدفع كل 3 أشهر لمدة 2 سنه، كم سيصبح المبلغ في نهاية المدة </a:t>
            </a:r>
            <a:r>
              <a:rPr lang="ar-JO" sz="2800" dirty="0" smtClean="0"/>
              <a:t>؟</a:t>
            </a:r>
            <a:endParaRPr lang="ar-SY" sz="2800" dirty="0" smtClean="0"/>
          </a:p>
          <a:p>
            <a:pPr>
              <a:buNone/>
            </a:pPr>
            <a:r>
              <a:rPr lang="ar-SA" sz="3200" b="1" dirty="0">
                <a:solidFill>
                  <a:srgbClr val="FF0000"/>
                </a:solidFill>
              </a:rPr>
              <a:t>م = أ ( 1 + </a:t>
            </a:r>
            <a:r>
              <a:rPr lang="ar-SA" sz="3200" b="1" u="sng" dirty="0">
                <a:solidFill>
                  <a:srgbClr val="FF0000"/>
                </a:solidFill>
              </a:rPr>
              <a:t>ف</a:t>
            </a:r>
            <a:r>
              <a:rPr lang="ar-SA" sz="3200" b="1" dirty="0">
                <a:solidFill>
                  <a:srgbClr val="FF0000"/>
                </a:solidFill>
              </a:rPr>
              <a:t> ) </a:t>
            </a:r>
            <a:r>
              <a:rPr lang="ar-SA" sz="3200" b="1" baseline="30000" dirty="0">
                <a:solidFill>
                  <a:srgbClr val="FF0000"/>
                </a:solidFill>
              </a:rPr>
              <a:t>ق </a:t>
            </a:r>
            <a:r>
              <a:rPr lang="en-US" sz="3200" b="1" baseline="30000" dirty="0">
                <a:solidFill>
                  <a:srgbClr val="FF0000"/>
                </a:solidFill>
              </a:rPr>
              <a:t>X</a:t>
            </a:r>
            <a:r>
              <a:rPr lang="ar-SA" sz="3200" b="1" baseline="30000" dirty="0">
                <a:solidFill>
                  <a:srgbClr val="FF0000"/>
                </a:solidFill>
              </a:rPr>
              <a:t> ن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JO" sz="2800" b="1" dirty="0">
                <a:solidFill>
                  <a:srgbClr val="FF0000"/>
                </a:solidFill>
              </a:rPr>
              <a:t>                  ق</a:t>
            </a:r>
            <a:endParaRPr lang="ar-JO" sz="20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sz="2400" dirty="0" smtClean="0"/>
              <a:t>حساب </a:t>
            </a:r>
            <a:r>
              <a:rPr lang="ar-SA" sz="2400" dirty="0"/>
              <a:t>القيمة المستقبلية على </a:t>
            </a:r>
            <a:r>
              <a:rPr lang="ar-JO" sz="2400" dirty="0"/>
              <a:t>أ</a:t>
            </a:r>
            <a:r>
              <a:rPr lang="ar-SA" sz="2400" dirty="0"/>
              <a:t>ساس الفائدة تدفع نصف </a:t>
            </a:r>
            <a:r>
              <a:rPr lang="ar-SA" sz="2400" dirty="0" smtClean="0"/>
              <a:t>سنوي</a:t>
            </a:r>
            <a:r>
              <a:rPr lang="ar-SY" sz="2400" dirty="0" smtClean="0"/>
              <a:t> </a:t>
            </a:r>
            <a:r>
              <a:rPr lang="ar-SA" sz="2400" dirty="0" smtClean="0"/>
              <a:t> </a:t>
            </a:r>
            <a:r>
              <a:rPr lang="ar-SA" sz="2400" dirty="0"/>
              <a:t>=  </a:t>
            </a:r>
            <a:r>
              <a:rPr lang="ar-SA" sz="2400" dirty="0" smtClean="0"/>
              <a:t>1000 </a:t>
            </a:r>
            <a:r>
              <a:rPr lang="ar-SA" sz="2400" dirty="0"/>
              <a:t>( 1 + </a:t>
            </a:r>
            <a:r>
              <a:rPr lang="ar-JO" sz="2400" dirty="0" smtClean="0"/>
              <a:t>2/0.</a:t>
            </a:r>
            <a:r>
              <a:rPr lang="ar-SY" sz="2400" dirty="0" smtClean="0"/>
              <a:t>12</a:t>
            </a:r>
            <a:r>
              <a:rPr lang="ar-SA" sz="2400" dirty="0" smtClean="0"/>
              <a:t>)</a:t>
            </a:r>
            <a:r>
              <a:rPr lang="ar-SA" sz="2400" baseline="30000" dirty="0" smtClean="0"/>
              <a:t>2</a:t>
            </a:r>
            <a:r>
              <a:rPr lang="en-US" sz="2400" baseline="30000" dirty="0"/>
              <a:t>x</a:t>
            </a:r>
            <a:r>
              <a:rPr lang="ar-SA" sz="2400" baseline="30000" dirty="0"/>
              <a:t> 2</a:t>
            </a:r>
            <a:r>
              <a:rPr lang="ar-SA" sz="2400" dirty="0"/>
              <a:t> </a:t>
            </a:r>
            <a:endParaRPr lang="ar-SY" sz="2400" dirty="0" smtClean="0"/>
          </a:p>
          <a:p>
            <a:pPr>
              <a:buNone/>
            </a:pPr>
            <a:r>
              <a:rPr lang="ar-SY" sz="2400" dirty="0"/>
              <a:t>	</a:t>
            </a:r>
            <a:r>
              <a:rPr lang="ar-SY" sz="2400" dirty="0" smtClean="0"/>
              <a:t>			</a:t>
            </a:r>
            <a:r>
              <a:rPr lang="ar-SY" sz="2400" dirty="0"/>
              <a:t> </a:t>
            </a:r>
            <a:r>
              <a:rPr lang="ar-SY" sz="2400" dirty="0" smtClean="0"/>
              <a:t>                                </a:t>
            </a:r>
            <a:r>
              <a:rPr lang="ar-SA" sz="2400" dirty="0"/>
              <a:t>=  1000 ( 1 + </a:t>
            </a:r>
            <a:r>
              <a:rPr lang="ar-SY" sz="2400" dirty="0" smtClean="0"/>
              <a:t>0.06</a:t>
            </a:r>
            <a:r>
              <a:rPr lang="ar-SA" sz="2400" dirty="0" smtClean="0"/>
              <a:t>)</a:t>
            </a:r>
            <a:r>
              <a:rPr lang="ar-SY" sz="2400" baseline="30000" dirty="0" smtClean="0"/>
              <a:t>4</a:t>
            </a:r>
            <a:r>
              <a:rPr lang="ar-SA" sz="2400" dirty="0" smtClean="0"/>
              <a:t> </a:t>
            </a:r>
            <a:endParaRPr lang="ar-SY" sz="2400" dirty="0" smtClean="0"/>
          </a:p>
          <a:p>
            <a:pPr>
              <a:buNone/>
            </a:pPr>
            <a:r>
              <a:rPr lang="ar-SY" sz="2400" dirty="0"/>
              <a:t>	</a:t>
            </a:r>
            <a:r>
              <a:rPr lang="ar-SY" sz="2400" dirty="0" smtClean="0"/>
              <a:t>					    </a:t>
            </a:r>
            <a:r>
              <a:rPr lang="ar-SA" sz="2400" dirty="0"/>
              <a:t>=  1000 ( </a:t>
            </a:r>
            <a:r>
              <a:rPr lang="ar-SA" sz="2400" dirty="0" smtClean="0"/>
              <a:t>1</a:t>
            </a:r>
            <a:r>
              <a:rPr lang="ar-SY" sz="2400" dirty="0" smtClean="0"/>
              <a:t>.06</a:t>
            </a:r>
            <a:r>
              <a:rPr lang="ar-SA" sz="2400" dirty="0" smtClean="0"/>
              <a:t>)</a:t>
            </a:r>
            <a:r>
              <a:rPr lang="ar-SY" sz="2400" baseline="30000" dirty="0"/>
              <a:t>4</a:t>
            </a:r>
            <a:r>
              <a:rPr lang="ar-SA" sz="2400" dirty="0"/>
              <a:t> </a:t>
            </a:r>
            <a:endParaRPr lang="ar-SY" sz="2400" dirty="0" smtClean="0"/>
          </a:p>
          <a:p>
            <a:pPr>
              <a:buNone/>
            </a:pPr>
            <a:r>
              <a:rPr lang="ar-SY" sz="2400" dirty="0"/>
              <a:t>	</a:t>
            </a:r>
            <a:r>
              <a:rPr lang="ar-SY" sz="2400" dirty="0" smtClean="0"/>
              <a:t>					    = 1000 (1.2624)</a:t>
            </a:r>
          </a:p>
          <a:p>
            <a:pPr>
              <a:buNone/>
            </a:pPr>
            <a:r>
              <a:rPr lang="ar-SY" sz="2400" dirty="0"/>
              <a:t>	</a:t>
            </a:r>
            <a:r>
              <a:rPr lang="ar-SY" sz="2400" dirty="0" smtClean="0"/>
              <a:t>					    = 1262.4769	</a:t>
            </a:r>
          </a:p>
          <a:p>
            <a:pPr>
              <a:buNone/>
            </a:pPr>
            <a:endParaRPr lang="ar-SY" sz="2400" dirty="0" smtClean="0"/>
          </a:p>
          <a:p>
            <a:pPr>
              <a:buNone/>
            </a:pPr>
            <a:r>
              <a:rPr lang="ar-SA" sz="2400" dirty="0" smtClean="0"/>
              <a:t>حساب </a:t>
            </a:r>
            <a:r>
              <a:rPr lang="ar-SA" sz="2400" dirty="0"/>
              <a:t>القيمة المستقبلية على </a:t>
            </a:r>
            <a:r>
              <a:rPr lang="ar-JO" sz="2400" dirty="0"/>
              <a:t>أ</a:t>
            </a:r>
            <a:r>
              <a:rPr lang="ar-SA" sz="2400" dirty="0"/>
              <a:t>ساس الفائدة تدفع ربع سنوي </a:t>
            </a:r>
            <a:r>
              <a:rPr lang="ar-SA" sz="2400" dirty="0" smtClean="0"/>
              <a:t> </a:t>
            </a:r>
            <a:r>
              <a:rPr lang="ar-SY" sz="2400" dirty="0" smtClean="0"/>
              <a:t>   </a:t>
            </a:r>
            <a:r>
              <a:rPr lang="ar-SA" sz="2400" dirty="0" smtClean="0"/>
              <a:t>=  </a:t>
            </a:r>
            <a:r>
              <a:rPr lang="ar-SA" sz="2400" dirty="0"/>
              <a:t>1000 ( 1 + </a:t>
            </a:r>
            <a:r>
              <a:rPr lang="ar-SY" sz="2400" dirty="0" smtClean="0"/>
              <a:t>4</a:t>
            </a:r>
            <a:r>
              <a:rPr lang="ar-JO" sz="2400" dirty="0" smtClean="0"/>
              <a:t>/0.</a:t>
            </a:r>
            <a:r>
              <a:rPr lang="ar-SY" sz="2400" dirty="0"/>
              <a:t>12</a:t>
            </a:r>
            <a:r>
              <a:rPr lang="ar-SA" sz="2400" dirty="0" smtClean="0"/>
              <a:t>)</a:t>
            </a:r>
            <a:r>
              <a:rPr lang="ar-SY" sz="2400" baseline="30000" dirty="0" smtClean="0"/>
              <a:t>4</a:t>
            </a:r>
            <a:r>
              <a:rPr lang="en-US" sz="2400" baseline="30000" dirty="0" smtClean="0"/>
              <a:t>x</a:t>
            </a:r>
            <a:r>
              <a:rPr lang="ar-SA" sz="2400" baseline="30000" dirty="0" smtClean="0"/>
              <a:t> </a:t>
            </a:r>
            <a:r>
              <a:rPr lang="ar-SA" sz="2400" baseline="30000" dirty="0"/>
              <a:t>2</a:t>
            </a:r>
            <a:r>
              <a:rPr lang="ar-SA" sz="2400" dirty="0"/>
              <a:t> </a:t>
            </a:r>
            <a:endParaRPr lang="ar-SY" sz="2400" dirty="0"/>
          </a:p>
          <a:p>
            <a:pPr>
              <a:buNone/>
            </a:pPr>
            <a:r>
              <a:rPr lang="ar-SY" sz="2400" dirty="0"/>
              <a:t>					</a:t>
            </a:r>
            <a:r>
              <a:rPr lang="ar-SY" sz="2400" dirty="0" smtClean="0"/>
              <a:t>    	    </a:t>
            </a:r>
            <a:r>
              <a:rPr lang="ar-SA" sz="2400" dirty="0"/>
              <a:t>=  1000 ( 1 + </a:t>
            </a:r>
            <a:r>
              <a:rPr lang="ar-SY" sz="2400" dirty="0" smtClean="0"/>
              <a:t>0.03</a:t>
            </a:r>
            <a:r>
              <a:rPr lang="ar-SA" sz="2400" dirty="0" smtClean="0"/>
              <a:t>)</a:t>
            </a:r>
            <a:r>
              <a:rPr lang="ar-SY" sz="2400" baseline="30000" dirty="0" smtClean="0"/>
              <a:t>8</a:t>
            </a:r>
            <a:endParaRPr lang="ar-SY" sz="2400" dirty="0"/>
          </a:p>
          <a:p>
            <a:pPr>
              <a:buNone/>
            </a:pPr>
            <a:r>
              <a:rPr lang="ar-SY" sz="2400" dirty="0"/>
              <a:t>					</a:t>
            </a:r>
            <a:r>
              <a:rPr lang="ar-SY" sz="2400" dirty="0" smtClean="0"/>
              <a:t>    	    </a:t>
            </a:r>
            <a:r>
              <a:rPr lang="ar-SA" sz="2400" dirty="0"/>
              <a:t>=  1000 ( 1</a:t>
            </a:r>
            <a:r>
              <a:rPr lang="ar-SY" sz="2400" dirty="0" smtClean="0"/>
              <a:t>.03</a:t>
            </a:r>
            <a:r>
              <a:rPr lang="ar-SA" sz="2400" dirty="0" smtClean="0"/>
              <a:t>)</a:t>
            </a:r>
            <a:r>
              <a:rPr lang="ar-SY" sz="2400" baseline="30000" dirty="0" smtClean="0"/>
              <a:t>8</a:t>
            </a:r>
            <a:r>
              <a:rPr lang="ar-SA" sz="2400" dirty="0" smtClean="0"/>
              <a:t> </a:t>
            </a:r>
            <a:endParaRPr lang="ar-SY" sz="2400" dirty="0"/>
          </a:p>
          <a:p>
            <a:pPr>
              <a:buNone/>
            </a:pPr>
            <a:r>
              <a:rPr lang="ar-SY" sz="2400" dirty="0"/>
              <a:t>					</a:t>
            </a:r>
            <a:r>
              <a:rPr lang="ar-SY" sz="2400" dirty="0" smtClean="0"/>
              <a:t> 	    </a:t>
            </a:r>
            <a:r>
              <a:rPr lang="ar-SY" sz="2400" dirty="0"/>
              <a:t>= 1000 (</a:t>
            </a:r>
            <a:r>
              <a:rPr lang="ar-SY" sz="2400" dirty="0" smtClean="0"/>
              <a:t>1.2667)</a:t>
            </a:r>
            <a:endParaRPr lang="ar-SY" sz="2400" dirty="0"/>
          </a:p>
          <a:p>
            <a:pPr>
              <a:buNone/>
            </a:pPr>
            <a:r>
              <a:rPr lang="ar-SY" sz="2400" dirty="0"/>
              <a:t>					</a:t>
            </a:r>
            <a:r>
              <a:rPr lang="ar-SY" sz="2400" dirty="0" smtClean="0"/>
              <a:t> 	    </a:t>
            </a:r>
            <a:r>
              <a:rPr lang="ar-SY" sz="2400" dirty="0"/>
              <a:t>= </a:t>
            </a:r>
            <a:r>
              <a:rPr lang="ar-SY" sz="2400" dirty="0" smtClean="0"/>
              <a:t>1266.7700</a:t>
            </a:r>
            <a:endParaRPr lang="ar-JO" sz="2400" dirty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073705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7544" y="2214554"/>
            <a:ext cx="8229600" cy="400052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ar-SA" sz="2000" b="1" dirty="0" smtClean="0"/>
              <a:t>قام شخص ب</a:t>
            </a:r>
            <a:r>
              <a:rPr lang="ar-JO" sz="2000" b="1" dirty="0" smtClean="0"/>
              <a:t>إ</a:t>
            </a:r>
            <a:r>
              <a:rPr lang="ar-SA" sz="2000" b="1" dirty="0" smtClean="0"/>
              <a:t>يداع مبلغ 500 </a:t>
            </a:r>
            <a:r>
              <a:rPr lang="ar-JO" sz="2000" b="1" dirty="0" smtClean="0"/>
              <a:t>ريال </a:t>
            </a:r>
            <a:r>
              <a:rPr lang="ar-SA" sz="2000" b="1" dirty="0" smtClean="0"/>
              <a:t>و 1000 </a:t>
            </a:r>
            <a:r>
              <a:rPr lang="ar-JO" sz="2000" b="1" dirty="0" smtClean="0"/>
              <a:t>ريال </a:t>
            </a:r>
            <a:r>
              <a:rPr lang="ar-SA" sz="2000" b="1" dirty="0" smtClean="0"/>
              <a:t>و 1500 </a:t>
            </a:r>
            <a:r>
              <a:rPr lang="ar-JO" sz="2000" b="1" dirty="0" smtClean="0"/>
              <a:t>ريال </a:t>
            </a:r>
            <a:r>
              <a:rPr lang="ar-SA" sz="2000" b="1" dirty="0" smtClean="0"/>
              <a:t>و 2000 </a:t>
            </a:r>
            <a:r>
              <a:rPr lang="ar-JO" sz="2000" b="1" dirty="0" smtClean="0"/>
              <a:t>ريال </a:t>
            </a:r>
            <a:r>
              <a:rPr lang="ar-SA" sz="2000" b="1" dirty="0" smtClean="0"/>
              <a:t>و 2500 </a:t>
            </a:r>
            <a:r>
              <a:rPr lang="ar-JO" sz="2000" b="1" dirty="0" smtClean="0"/>
              <a:t>ريال </a:t>
            </a:r>
            <a:r>
              <a:rPr lang="ar-SA" sz="2000" b="1" dirty="0" smtClean="0"/>
              <a:t>في حساب التوفير لمده خمس</a:t>
            </a:r>
            <a:r>
              <a:rPr lang="ar-JO" sz="2000" b="1" dirty="0" smtClean="0"/>
              <a:t>ة</a:t>
            </a:r>
            <a:r>
              <a:rPr lang="ar-SA" sz="2000" b="1" dirty="0" smtClean="0"/>
              <a:t> </a:t>
            </a:r>
            <a:r>
              <a:rPr lang="ar-JO" sz="2000" b="1" dirty="0" smtClean="0"/>
              <a:t>أ</a:t>
            </a:r>
            <a:r>
              <a:rPr lang="ar-SA" sz="2000" b="1" dirty="0" smtClean="0"/>
              <a:t>عوام بفائد</a:t>
            </a:r>
            <a:r>
              <a:rPr lang="ar-JO" sz="2000" b="1" dirty="0" smtClean="0"/>
              <a:t>ة</a:t>
            </a:r>
            <a:r>
              <a:rPr lang="ar-SA" sz="2000" b="1" dirty="0" smtClean="0"/>
              <a:t> مقدارها 5 بالمئة ، </a:t>
            </a:r>
            <a:r>
              <a:rPr lang="ar-SA" sz="2000" b="1" u="sng" dirty="0" smtClean="0"/>
              <a:t>وقام بايداع تلك المبالغ بفارق سنة </a:t>
            </a:r>
            <a:r>
              <a:rPr lang="ar-SA" sz="2000" b="1" dirty="0" smtClean="0"/>
              <a:t>واحدة لكل منها</a:t>
            </a:r>
            <a:r>
              <a:rPr lang="ar-JO" sz="2000" b="1" dirty="0" smtClean="0"/>
              <a:t>، </a:t>
            </a:r>
            <a:r>
              <a:rPr lang="ar-JO" sz="2000" b="1" dirty="0" smtClean="0">
                <a:solidFill>
                  <a:srgbClr val="FF0000"/>
                </a:solidFill>
              </a:rPr>
              <a:t>إذا كان الإيداع في نهاية كل سنة </a:t>
            </a:r>
          </a:p>
          <a:p>
            <a:pPr algn="just">
              <a:lnSpc>
                <a:spcPct val="110000"/>
              </a:lnSpc>
              <a:buNone/>
            </a:pPr>
            <a:r>
              <a:rPr lang="ar-JO" sz="2000" b="1" dirty="0" smtClean="0"/>
              <a:t>ف</a:t>
            </a:r>
            <a:r>
              <a:rPr lang="ar-SA" sz="2000" b="1" dirty="0" smtClean="0"/>
              <a:t>ما هو المبلغ المتراكم في نهاية </a:t>
            </a:r>
            <a:r>
              <a:rPr lang="ar-JO" sz="2000" b="1" dirty="0" smtClean="0"/>
              <a:t>السنة الخامسة</a:t>
            </a:r>
            <a:r>
              <a:rPr lang="ar-SA" sz="2000" b="1" dirty="0" smtClean="0"/>
              <a:t>؟ </a:t>
            </a:r>
            <a:endParaRPr lang="ar-JO" sz="2000" b="1" u="sng" dirty="0" smtClean="0"/>
          </a:p>
          <a:p>
            <a:pPr algn="just">
              <a:lnSpc>
                <a:spcPct val="110000"/>
              </a:lnSpc>
              <a:buNone/>
            </a:pPr>
            <a:r>
              <a:rPr lang="ar-JO" sz="2000" b="1" dirty="0" smtClean="0"/>
              <a:t>الحل : </a:t>
            </a:r>
            <a:endParaRPr lang="ar-SA" sz="2000" b="1" dirty="0" smtClean="0"/>
          </a:p>
          <a:p>
            <a:pPr algn="just">
              <a:lnSpc>
                <a:spcPct val="110000"/>
              </a:lnSpc>
              <a:buNone/>
            </a:pPr>
            <a:r>
              <a:rPr lang="ar-SA" sz="2400" dirty="0" smtClean="0"/>
              <a:t>ستضاف قيمة الفائدة على الوديعه ال</a:t>
            </a:r>
            <a:r>
              <a:rPr lang="ar-JO" sz="2400" dirty="0" smtClean="0"/>
              <a:t>أ</a:t>
            </a:r>
            <a:r>
              <a:rPr lang="ar-SA" sz="2400" dirty="0" smtClean="0"/>
              <a:t>ولى (500) لمد</a:t>
            </a:r>
            <a:r>
              <a:rPr lang="ar-JO" sz="2400" dirty="0" smtClean="0"/>
              <a:t>ة</a:t>
            </a:r>
            <a:r>
              <a:rPr lang="ar-SA" sz="2400" dirty="0" smtClean="0"/>
              <a:t> أربع سنوات، وتضاف على المبلغ الثاني (1000) لمد</a:t>
            </a:r>
            <a:r>
              <a:rPr lang="ar-JO" sz="2400" dirty="0" smtClean="0"/>
              <a:t>ة</a:t>
            </a:r>
            <a:r>
              <a:rPr lang="ar-SA" sz="2400" dirty="0" smtClean="0"/>
              <a:t> ثلاث سنوات ، وتضاف على المبلغ الثالث (1500) لمد</a:t>
            </a:r>
            <a:r>
              <a:rPr lang="ar-JO" sz="2400" dirty="0" smtClean="0"/>
              <a:t>ة</a:t>
            </a:r>
            <a:r>
              <a:rPr lang="ar-SA" sz="2400" dirty="0" smtClean="0"/>
              <a:t> سنتين،</a:t>
            </a:r>
            <a:r>
              <a:rPr lang="ar-JO" sz="2400" dirty="0" smtClean="0"/>
              <a:t> و</a:t>
            </a:r>
            <a:r>
              <a:rPr lang="ar-SA" sz="2400" dirty="0" smtClean="0"/>
              <a:t>تضاف على </a:t>
            </a:r>
            <a:r>
              <a:rPr lang="ar-JO" sz="2400" dirty="0" smtClean="0"/>
              <a:t>المبلغ الرابع 2000 لمدة سنة،</a:t>
            </a:r>
            <a:r>
              <a:rPr lang="ar-SA" sz="2400" dirty="0" smtClean="0"/>
              <a:t> </a:t>
            </a:r>
            <a:r>
              <a:rPr lang="ar-JO" sz="2400" dirty="0" smtClean="0"/>
              <a:t>أ</a:t>
            </a:r>
            <a:r>
              <a:rPr lang="ar-SA" sz="2400" dirty="0" smtClean="0"/>
              <a:t>ما المبلغ ال</a:t>
            </a:r>
            <a:r>
              <a:rPr lang="ar-JO" sz="2400" dirty="0" smtClean="0"/>
              <a:t>أ</a:t>
            </a:r>
            <a:r>
              <a:rPr lang="ar-SA" sz="2400" dirty="0" smtClean="0"/>
              <a:t>خير (2500) فسيتم </a:t>
            </a:r>
            <a:r>
              <a:rPr lang="ar-JO" sz="2400" dirty="0" smtClean="0"/>
              <a:t>إ</a:t>
            </a:r>
            <a:r>
              <a:rPr lang="ar-SA" sz="2400" dirty="0" smtClean="0"/>
              <a:t>يداعه في نهاي</a:t>
            </a:r>
            <a:r>
              <a:rPr lang="ar-JO" sz="2400" dirty="0" smtClean="0"/>
              <a:t>ة</a:t>
            </a:r>
            <a:r>
              <a:rPr lang="ar-SA" sz="2400" dirty="0" smtClean="0"/>
              <a:t> السن</a:t>
            </a:r>
            <a:r>
              <a:rPr lang="ar-JO" sz="2400" dirty="0" smtClean="0"/>
              <a:t>ة</a:t>
            </a:r>
            <a:r>
              <a:rPr lang="ar-SA" sz="2400" dirty="0" smtClean="0"/>
              <a:t> الخامس</a:t>
            </a:r>
            <a:r>
              <a:rPr lang="ar-JO" sz="2400" dirty="0" smtClean="0"/>
              <a:t>ة</a:t>
            </a:r>
            <a:r>
              <a:rPr lang="ar-SA" sz="2400" dirty="0" smtClean="0"/>
              <a:t> وبالتالي لا تحسب عليه فوائد  ومن ثم نقوم بجمع المبالغ المستقبلية لنجد المبلغ المتراكم بنهاية السنة الخامسة  </a:t>
            </a:r>
            <a:endParaRPr lang="ar-JO" sz="2400" dirty="0" smtClean="0"/>
          </a:p>
          <a:p>
            <a:pPr algn="just">
              <a:lnSpc>
                <a:spcPct val="110000"/>
              </a:lnSpc>
              <a:buNone/>
            </a:pPr>
            <a:r>
              <a:rPr lang="ar-JO" sz="2400" dirty="0" smtClean="0"/>
              <a:t>من الملاحق </a:t>
            </a:r>
            <a:r>
              <a:rPr lang="ar-SA" sz="2400" dirty="0" smtClean="0">
                <a:solidFill>
                  <a:srgbClr val="FF0000"/>
                </a:solidFill>
              </a:rPr>
              <a:t>(  قائمه 1 </a:t>
            </a:r>
            <a:r>
              <a:rPr lang="ar-JO" sz="2400" dirty="0" smtClean="0">
                <a:solidFill>
                  <a:srgbClr val="FF0000"/>
                </a:solidFill>
              </a:rPr>
              <a:t>)</a:t>
            </a:r>
            <a:endParaRPr lang="ar-SA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JO" sz="2100" dirty="0" smtClean="0"/>
              <a:t>                                                                                                      يتبع                                                                                                    </a:t>
            </a:r>
            <a:endParaRPr lang="en-US" sz="21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339286" y="0"/>
            <a:ext cx="889246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l"/>
              <a:r>
                <a:rPr lang="ar-SA" sz="3200" dirty="0" smtClean="0">
                  <a:solidFill>
                    <a:srgbClr val="FF0000"/>
                  </a:solidFill>
                </a:rPr>
                <a:t>القيمة المستقبلية لمجموعه من الودائع</a:t>
              </a:r>
              <a:r>
                <a:rPr lang="ar-SY" sz="3200" dirty="0" smtClean="0">
                  <a:solidFill>
                    <a:srgbClr val="FF0000"/>
                  </a:solidFill>
                </a:rPr>
                <a:t> -غير مطلوب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cxnSp>
        <p:nvCxnSpPr>
          <p:cNvPr id="17" name="Straight Arrow Connector 16"/>
          <p:cNvCxnSpPr/>
          <p:nvPr/>
        </p:nvCxnSpPr>
        <p:spPr>
          <a:xfrm rot="10800000">
            <a:off x="2627784" y="3933056"/>
            <a:ext cx="50405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3528" y="1412776"/>
            <a:ext cx="8352928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/>
              <a:t>* </a:t>
            </a:r>
            <a:r>
              <a:rPr lang="ar-SA" sz="2400" b="1" dirty="0" smtClean="0"/>
              <a:t>حساب القيمة المستقبلية المركب</a:t>
            </a:r>
            <a:r>
              <a:rPr lang="ar-JO" sz="2400" b="1" dirty="0" smtClean="0"/>
              <a:t>ة</a:t>
            </a:r>
            <a:r>
              <a:rPr lang="ar-SA" sz="2400" b="1" dirty="0" smtClean="0"/>
              <a:t> لمجموع</a:t>
            </a:r>
            <a:r>
              <a:rPr lang="ar-JO" sz="2400" b="1" dirty="0" smtClean="0"/>
              <a:t>ة</a:t>
            </a:r>
            <a:r>
              <a:rPr lang="ar-SA" sz="2400" b="1" dirty="0" smtClean="0"/>
              <a:t> من الودائع التي قد تضاف </a:t>
            </a:r>
            <a:r>
              <a:rPr lang="ar-JO" sz="2400" b="1" dirty="0" smtClean="0"/>
              <a:t>إ</a:t>
            </a:r>
            <a:r>
              <a:rPr lang="ar-SA" sz="2400" b="1" dirty="0" smtClean="0"/>
              <a:t>لى المبلغ ال</a:t>
            </a:r>
            <a:r>
              <a:rPr lang="ar-JO" sz="2400" b="1" dirty="0" smtClean="0"/>
              <a:t>أ</a:t>
            </a:r>
            <a:r>
              <a:rPr lang="ar-SA" sz="2400" b="1" dirty="0" smtClean="0"/>
              <a:t>صلي في </a:t>
            </a:r>
            <a:r>
              <a:rPr lang="ar-JO" sz="2400" b="1" dirty="0" smtClean="0"/>
              <a:t>أ</a:t>
            </a:r>
            <a:r>
              <a:rPr lang="ar-SA" sz="2400" b="1" dirty="0" smtClean="0"/>
              <a:t>وقات مختلف</a:t>
            </a:r>
            <a:r>
              <a:rPr lang="ar-JO" sz="2400" b="1" dirty="0" smtClean="0"/>
              <a:t>ة</a:t>
            </a:r>
            <a:r>
              <a:rPr lang="ar-SA" sz="2400" b="1" dirty="0" smtClean="0"/>
              <a:t> </a:t>
            </a:r>
          </a:p>
          <a:p>
            <a:endParaRPr lang="ar-JO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83568" y="566124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1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l"/>
              <a:r>
                <a:rPr lang="ar-SA" sz="3200" dirty="0" smtClean="0">
                  <a:solidFill>
                    <a:schemeClr val="tx1"/>
                  </a:solidFill>
                </a:rPr>
                <a:t>القيمة المستقبلية لمجموعه من الودائع</a:t>
              </a:r>
              <a:r>
                <a:rPr lang="ar-SY" sz="3200" dirty="0" smtClean="0">
                  <a:solidFill>
                    <a:schemeClr val="tx1"/>
                  </a:solidFill>
                </a:rPr>
                <a:t> </a:t>
              </a:r>
              <a:r>
                <a:rPr lang="ar-SY" sz="3200" dirty="0" smtClean="0">
                  <a:solidFill>
                    <a:srgbClr val="FF0000"/>
                  </a:solidFill>
                </a:rPr>
                <a:t>-غير مطلوب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cxnSp>
        <p:nvCxnSpPr>
          <p:cNvPr id="17" name="Straight Arrow Connector 16"/>
          <p:cNvCxnSpPr/>
          <p:nvPr/>
        </p:nvCxnSpPr>
        <p:spPr>
          <a:xfrm rot="10800000">
            <a:off x="2627784" y="3933056"/>
            <a:ext cx="50405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227"/>
              </p:ext>
            </p:extLst>
          </p:nvPr>
        </p:nvGraphicFramePr>
        <p:xfrm>
          <a:off x="467544" y="1412776"/>
          <a:ext cx="8136904" cy="419547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04972"/>
                <a:gridCol w="816324"/>
                <a:gridCol w="1009823"/>
                <a:gridCol w="939747"/>
                <a:gridCol w="4466038"/>
              </a:tblGrid>
              <a:tr h="103344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نهاية</a:t>
                      </a:r>
                      <a:r>
                        <a:rPr lang="ar-SA" sz="1600" baseline="0" dirty="0" smtClean="0"/>
                        <a:t> السنه (1)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المبلغ</a:t>
                      </a:r>
                      <a:r>
                        <a:rPr lang="ar-SA" sz="1600" baseline="0" dirty="0" smtClean="0"/>
                        <a:t> المودع (2)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مدة</a:t>
                      </a:r>
                      <a:r>
                        <a:rPr lang="ar-SA" sz="1600" baseline="0" dirty="0" smtClean="0"/>
                        <a:t> الوديعه بالسنوات (3)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المعامل (4)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القيمة المستقبلية</a:t>
                      </a:r>
                    </a:p>
                    <a:p>
                      <a:pPr rtl="1"/>
                      <a:r>
                        <a:rPr lang="ar-SA" sz="1600" dirty="0" smtClean="0"/>
                        <a:t>المبلغ المودع </a:t>
                      </a:r>
                      <a:r>
                        <a:rPr lang="en-US" sz="1600" dirty="0" smtClean="0"/>
                        <a:t>X</a:t>
                      </a:r>
                      <a:r>
                        <a:rPr lang="ar-SA" sz="1600" dirty="0" smtClean="0"/>
                        <a:t>المعامل</a:t>
                      </a:r>
                      <a:r>
                        <a:rPr lang="ar-SA" sz="1600" baseline="0" dirty="0" smtClean="0"/>
                        <a:t>                </a:t>
                      </a:r>
                    </a:p>
                    <a:p>
                      <a:pPr rtl="1"/>
                      <a:r>
                        <a:rPr lang="ar-SA" sz="1600" baseline="0" dirty="0" smtClean="0"/>
                        <a:t> </a:t>
                      </a:r>
                      <a:r>
                        <a:rPr lang="ar-SA" sz="1600" dirty="0" smtClean="0"/>
                        <a:t>(2) </a:t>
                      </a:r>
                      <a:r>
                        <a:rPr lang="en-US" sz="1600" dirty="0" smtClean="0"/>
                        <a:t>X </a:t>
                      </a:r>
                      <a:r>
                        <a:rPr lang="ar-SA" sz="1600" dirty="0" smtClean="0"/>
                        <a:t>(4)</a:t>
                      </a:r>
                      <a:endParaRPr lang="ar-SA" sz="1600" dirty="0"/>
                    </a:p>
                  </a:txBody>
                  <a:tcPr/>
                </a:tc>
              </a:tr>
              <a:tr h="482709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500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r>
                        <a:rPr lang="ar-JO" sz="1800" b="1" dirty="0" smtClean="0"/>
                        <a:t>.</a:t>
                      </a:r>
                      <a:r>
                        <a:rPr lang="ar-SA" sz="1800" b="1" dirty="0" smtClean="0"/>
                        <a:t>216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608 لمدة أربع سنوات</a:t>
                      </a:r>
                      <a:endParaRPr lang="ar-SA" sz="1800" b="1" dirty="0"/>
                    </a:p>
                  </a:txBody>
                  <a:tcPr/>
                </a:tc>
              </a:tr>
              <a:tr h="459311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1000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r>
                        <a:rPr lang="ar-JO" sz="1800" b="1" dirty="0" smtClean="0"/>
                        <a:t>.</a:t>
                      </a:r>
                      <a:r>
                        <a:rPr lang="ar-SA" sz="1800" b="1" dirty="0" smtClean="0"/>
                        <a:t>158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1158 لمدة ثلاثه</a:t>
                      </a:r>
                      <a:r>
                        <a:rPr lang="ar-SA" sz="1800" b="1" baseline="0" dirty="0" smtClean="0"/>
                        <a:t> سنوات</a:t>
                      </a:r>
                      <a:endParaRPr lang="ar-SA" sz="1800" b="1" dirty="0"/>
                    </a:p>
                  </a:txBody>
                  <a:tcPr/>
                </a:tc>
              </a:tr>
              <a:tr h="459311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1500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r>
                        <a:rPr lang="ar-JO" sz="1800" b="1" dirty="0" smtClean="0"/>
                        <a:t>.</a:t>
                      </a:r>
                      <a:r>
                        <a:rPr lang="ar-SA" sz="1800" b="1" dirty="0" smtClean="0"/>
                        <a:t>103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1654</a:t>
                      </a:r>
                      <a:r>
                        <a:rPr lang="ar-JO" sz="1800" b="1" dirty="0" smtClean="0"/>
                        <a:t>.</a:t>
                      </a:r>
                      <a:r>
                        <a:rPr lang="ar-SA" sz="1800" b="1" dirty="0" smtClean="0"/>
                        <a:t>5 لمدة سنتين </a:t>
                      </a:r>
                      <a:endParaRPr lang="ar-SA" sz="1800" b="1" dirty="0"/>
                    </a:p>
                  </a:txBody>
                  <a:tcPr/>
                </a:tc>
              </a:tr>
              <a:tr h="459311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r>
                        <a:rPr lang="ar-JO" sz="1800" b="1" dirty="0" smtClean="0"/>
                        <a:t>.</a:t>
                      </a:r>
                      <a:r>
                        <a:rPr lang="ar-SA" sz="1800" b="1" dirty="0" smtClean="0"/>
                        <a:t>050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2100 لمدة سنه </a:t>
                      </a:r>
                      <a:endParaRPr lang="ar-SA" sz="1800" b="1" dirty="0"/>
                    </a:p>
                  </a:txBody>
                  <a:tcPr/>
                </a:tc>
              </a:tr>
              <a:tr h="803794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5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2500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2500 لا يوجد استثمار</a:t>
                      </a:r>
                      <a:r>
                        <a:rPr lang="ar-JO" sz="1800" b="1" dirty="0" smtClean="0">
                          <a:solidFill>
                            <a:srgbClr val="FF0000"/>
                          </a:solidFill>
                        </a:rPr>
                        <a:t>المبلغ اودع بنهايه السنه الخامسة نهاية</a:t>
                      </a:r>
                      <a:r>
                        <a:rPr lang="ar-JO" sz="1800" b="1" baseline="0" dirty="0" smtClean="0">
                          <a:solidFill>
                            <a:srgbClr val="FF0000"/>
                          </a:solidFill>
                        </a:rPr>
                        <a:t> المدة المطلوبة 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7586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المجموع</a:t>
                      </a:r>
                      <a:endParaRPr lang="ar-SA" sz="2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8020</a:t>
                      </a:r>
                      <a:r>
                        <a:rPr lang="ar-JO" sz="2000" b="1" dirty="0" smtClean="0"/>
                        <a:t>.</a:t>
                      </a:r>
                      <a:r>
                        <a:rPr lang="ar-SA" sz="2000" b="1" dirty="0" smtClean="0"/>
                        <a:t>50 ريال </a:t>
                      </a:r>
                      <a:endParaRPr lang="ar-SA" sz="2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132856"/>
            <a:ext cx="8229600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100" dirty="0" smtClean="0"/>
              <a:t>        </a:t>
            </a:r>
          </a:p>
          <a:p>
            <a:pPr>
              <a:buNone/>
            </a:pPr>
            <a:r>
              <a:rPr lang="ar-SA" sz="2100" dirty="0" smtClean="0"/>
              <a:t>         5                      4                       3                    2                 1</a:t>
            </a:r>
          </a:p>
          <a:p>
            <a:pPr>
              <a:buNone/>
            </a:pPr>
            <a:r>
              <a:rPr lang="ar-SA" sz="2100" dirty="0" smtClean="0"/>
              <a:t>        2500                 2000              1500               1000             500</a:t>
            </a:r>
          </a:p>
          <a:p>
            <a:pPr>
              <a:buNone/>
            </a:pPr>
            <a:r>
              <a:rPr lang="ar-SA" sz="2100" dirty="0" smtClean="0"/>
              <a:t>        2100</a:t>
            </a:r>
          </a:p>
          <a:p>
            <a:pPr>
              <a:buNone/>
            </a:pPr>
            <a:r>
              <a:rPr lang="ar-SA" sz="2100" dirty="0" smtClean="0"/>
              <a:t>        1654</a:t>
            </a:r>
            <a:r>
              <a:rPr lang="ar-JO" sz="2100" dirty="0" smtClean="0"/>
              <a:t>.</a:t>
            </a:r>
            <a:r>
              <a:rPr lang="ar-SA" sz="2100" dirty="0" smtClean="0"/>
              <a:t>5</a:t>
            </a:r>
          </a:p>
          <a:p>
            <a:pPr>
              <a:buNone/>
            </a:pPr>
            <a:r>
              <a:rPr lang="ar-SA" sz="2100" dirty="0" smtClean="0"/>
              <a:t>        1158</a:t>
            </a:r>
          </a:p>
          <a:p>
            <a:pPr>
              <a:buNone/>
            </a:pPr>
            <a:r>
              <a:rPr lang="ar-SA" sz="2100" dirty="0" smtClean="0"/>
              <a:t>        608</a:t>
            </a:r>
          </a:p>
          <a:p>
            <a:pPr>
              <a:buNone/>
            </a:pPr>
            <a:endParaRPr lang="ar-SA" sz="2100" dirty="0" smtClean="0"/>
          </a:p>
          <a:p>
            <a:pPr>
              <a:buNone/>
            </a:pPr>
            <a:r>
              <a:rPr lang="ar-SA" sz="2100" dirty="0" smtClean="0"/>
              <a:t>     8020</a:t>
            </a:r>
            <a:r>
              <a:rPr lang="ar-JO" sz="2100" dirty="0" smtClean="0"/>
              <a:t>.</a:t>
            </a:r>
            <a:r>
              <a:rPr lang="ar-SA" sz="2100" dirty="0" smtClean="0"/>
              <a:t>5</a:t>
            </a:r>
          </a:p>
          <a:p>
            <a:pPr algn="ctr">
              <a:buNone/>
            </a:pPr>
            <a:r>
              <a:rPr lang="ar-SA" sz="2100" dirty="0" smtClean="0"/>
              <a:t>رسم توضيحي للقيمه المستقبلية للودائع</a:t>
            </a:r>
            <a:endParaRPr lang="en-US" sz="2100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073705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cxnSp>
        <p:nvCxnSpPr>
          <p:cNvPr id="15" name="Straight Connector 14"/>
          <p:cNvCxnSpPr/>
          <p:nvPr/>
        </p:nvCxnSpPr>
        <p:spPr>
          <a:xfrm>
            <a:off x="1115616" y="2780928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7236296" y="501317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724128" y="3356992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3887924" y="353701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015716" y="375303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67544" y="393305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68144" y="350100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211960" y="3861048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555776" y="4293096"/>
            <a:ext cx="4752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187624" y="4653136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ar-SA" sz="2100" b="1" dirty="0" smtClean="0">
                <a:solidFill>
                  <a:srgbClr val="FF0000"/>
                </a:solidFill>
              </a:rPr>
              <a:t>الدفعات السنوي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هي دفعات نقدي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متساوي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يتم حسابها على أساس ودائع نقدي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منتظم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</a:t>
            </a:r>
            <a:r>
              <a:rPr lang="ar-JO" sz="2100" b="1" dirty="0" smtClean="0">
                <a:solidFill>
                  <a:srgbClr val="FF0000"/>
                </a:solidFill>
              </a:rPr>
              <a:t>أ</a:t>
            </a:r>
            <a:r>
              <a:rPr lang="ar-SA" sz="2100" b="1" dirty="0" smtClean="0">
                <a:solidFill>
                  <a:srgbClr val="FF0000"/>
                </a:solidFill>
              </a:rPr>
              <a:t>و مسحوبات نقدي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متساوي</a:t>
            </a:r>
            <a:r>
              <a:rPr lang="ar-JO" sz="2100" b="1" dirty="0" smtClean="0">
                <a:solidFill>
                  <a:srgbClr val="FF0000"/>
                </a:solidFill>
              </a:rPr>
              <a:t>ة</a:t>
            </a:r>
            <a:r>
              <a:rPr lang="ar-SA" sz="2100" b="1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r>
              <a:rPr lang="ar-JO" sz="2100" b="1" dirty="0" smtClean="0"/>
              <a:t>إ</a:t>
            </a:r>
            <a:r>
              <a:rPr lang="ar-SA" sz="2100" b="1" dirty="0" smtClean="0"/>
              <a:t>ذا قام شخص ما بايداع مبلغ 1000 </a:t>
            </a:r>
            <a:r>
              <a:rPr lang="ar-JO" sz="2100" b="1" dirty="0" smtClean="0"/>
              <a:t>ريال </a:t>
            </a:r>
            <a:r>
              <a:rPr lang="ar-SA" sz="2100" b="1" dirty="0" smtClean="0"/>
              <a:t>في حساب التوفير في </a:t>
            </a:r>
            <a:r>
              <a:rPr lang="ar-SA" sz="2100" b="1" dirty="0" smtClean="0">
                <a:solidFill>
                  <a:srgbClr val="FF0000"/>
                </a:solidFill>
              </a:rPr>
              <a:t>كل سنة </a:t>
            </a:r>
            <a:r>
              <a:rPr lang="ar-SA" sz="2100" b="1" dirty="0" smtClean="0"/>
              <a:t>ولمدة خمسة </a:t>
            </a:r>
            <a:r>
              <a:rPr lang="ar-JO" sz="2100" b="1" dirty="0" smtClean="0"/>
              <a:t>أ</a:t>
            </a:r>
            <a:r>
              <a:rPr lang="ar-SA" sz="2100" b="1" dirty="0" smtClean="0"/>
              <a:t>عوام وبفائدة مقدارها 5 بالمئه </a:t>
            </a:r>
            <a:r>
              <a:rPr lang="ar-SA" sz="2100" b="1" u="sng" dirty="0" smtClean="0"/>
              <a:t>ومركبة على </a:t>
            </a:r>
            <a:r>
              <a:rPr lang="ar-JO" sz="2100" b="1" u="sng" dirty="0" smtClean="0"/>
              <a:t>أ</a:t>
            </a:r>
            <a:r>
              <a:rPr lang="ar-SA" sz="2100" b="1" u="sng" dirty="0" smtClean="0"/>
              <a:t>ساس سنوي </a:t>
            </a:r>
            <a:r>
              <a:rPr lang="ar-SA" sz="2100" b="1" dirty="0" smtClean="0"/>
              <a:t>فما هو المبلغ المتجمع في نهاية السنة الخامسة ؟</a:t>
            </a:r>
          </a:p>
          <a:p>
            <a:pPr algn="just">
              <a:buNone/>
            </a:pPr>
            <a:r>
              <a:rPr lang="ar-SA" sz="2100" b="1" dirty="0" smtClean="0"/>
              <a:t>من قائمة الدفعات السنوية القيمة المركب</a:t>
            </a:r>
            <a:r>
              <a:rPr lang="ar-JO" sz="2100" b="1" dirty="0" smtClean="0"/>
              <a:t>ة</a:t>
            </a:r>
            <a:r>
              <a:rPr lang="ar-SA" sz="2100" b="1" dirty="0" smtClean="0"/>
              <a:t> </a:t>
            </a:r>
            <a:r>
              <a:rPr lang="ar-JO" sz="2100" b="1" dirty="0" smtClean="0"/>
              <a:t>لريال </a:t>
            </a:r>
            <a:r>
              <a:rPr lang="ar-SA" sz="2100" b="1" dirty="0" smtClean="0"/>
              <a:t>واحد في </a:t>
            </a:r>
            <a:r>
              <a:rPr lang="ar-JO" sz="2100" b="1" dirty="0" smtClean="0"/>
              <a:t>الملاحق </a:t>
            </a:r>
            <a:r>
              <a:rPr lang="ar-SA" sz="2100" b="1" dirty="0" smtClean="0"/>
              <a:t>وتحت </a:t>
            </a:r>
            <a:r>
              <a:rPr lang="ar-JO" sz="2100" b="1" dirty="0" smtClean="0"/>
              <a:t>أ</a:t>
            </a:r>
            <a:r>
              <a:rPr lang="ar-SA" sz="2100" b="1" dirty="0" smtClean="0"/>
              <a:t>سعار فوائد مختلفه(ف) ولعدد من </a:t>
            </a:r>
            <a:r>
              <a:rPr lang="ar-JO" sz="2100" b="1" dirty="0" smtClean="0"/>
              <a:t>السنوات (ن</a:t>
            </a:r>
            <a:r>
              <a:rPr lang="ar-SA" sz="2100" b="1" dirty="0" smtClean="0"/>
              <a:t>) </a:t>
            </a:r>
          </a:p>
          <a:p>
            <a:pPr algn="just">
              <a:buNone/>
            </a:pPr>
            <a:r>
              <a:rPr lang="ar-SA" sz="3000" b="1" dirty="0" smtClean="0">
                <a:solidFill>
                  <a:srgbClr val="FF0000"/>
                </a:solidFill>
              </a:rPr>
              <a:t>مجـ م = ع </a:t>
            </a:r>
            <a:r>
              <a:rPr lang="en-US" sz="3000" b="1" dirty="0" smtClean="0">
                <a:solidFill>
                  <a:srgbClr val="FF0000"/>
                </a:solidFill>
              </a:rPr>
              <a:t>X</a:t>
            </a:r>
            <a:r>
              <a:rPr lang="ar-SA" sz="3000" b="1" dirty="0" smtClean="0">
                <a:solidFill>
                  <a:srgbClr val="FF0000"/>
                </a:solidFill>
              </a:rPr>
              <a:t> م</a:t>
            </a:r>
          </a:p>
          <a:p>
            <a:pPr algn="just">
              <a:buNone/>
            </a:pPr>
            <a:r>
              <a:rPr lang="ar-SA" sz="2100" b="1" dirty="0" smtClean="0"/>
              <a:t>مجـ</a:t>
            </a:r>
            <a:r>
              <a:rPr lang="ar-SY" sz="2100" b="1" dirty="0" smtClean="0"/>
              <a:t> </a:t>
            </a:r>
            <a:r>
              <a:rPr lang="ar-SA" sz="2100" b="1" dirty="0" smtClean="0"/>
              <a:t>م = مجموع المبلغ المركب </a:t>
            </a:r>
          </a:p>
          <a:p>
            <a:pPr algn="just">
              <a:buNone/>
            </a:pPr>
            <a:r>
              <a:rPr lang="ar-SA" sz="2100" b="1" dirty="0" smtClean="0"/>
              <a:t>ع = معامل الفائدة المركبة لمبلغ </a:t>
            </a:r>
            <a:r>
              <a:rPr lang="ar-JO" sz="2100" b="1" dirty="0" smtClean="0"/>
              <a:t>ريال </a:t>
            </a:r>
            <a:r>
              <a:rPr lang="ar-SA" sz="2100" b="1" dirty="0" smtClean="0"/>
              <a:t>واحد </a:t>
            </a:r>
          </a:p>
          <a:p>
            <a:pPr algn="just">
              <a:buNone/>
            </a:pPr>
            <a:r>
              <a:rPr lang="ar-SA" sz="2100" b="1" dirty="0" smtClean="0"/>
              <a:t>م = قيمه الدفعات السنوية </a:t>
            </a:r>
          </a:p>
          <a:p>
            <a:pPr algn="just">
              <a:buNone/>
            </a:pPr>
            <a:r>
              <a:rPr lang="ar-SA" sz="2100" b="1" dirty="0" smtClean="0"/>
              <a:t>ننظر تحت عمود معدل فائدة 5% وصف السنة الخامسة </a:t>
            </a:r>
            <a:r>
              <a:rPr lang="ar-JO" sz="2100" b="1" dirty="0" smtClean="0"/>
              <a:t>من الملاحق  </a:t>
            </a:r>
            <a:r>
              <a:rPr lang="ar-JO" sz="2100" b="1" dirty="0" smtClean="0">
                <a:solidFill>
                  <a:srgbClr val="FF0000"/>
                </a:solidFill>
              </a:rPr>
              <a:t>(</a:t>
            </a:r>
            <a:r>
              <a:rPr lang="ar-SA" sz="2100" b="1" dirty="0" smtClean="0">
                <a:solidFill>
                  <a:srgbClr val="FF0000"/>
                </a:solidFill>
              </a:rPr>
              <a:t> القائمة 2</a:t>
            </a:r>
            <a:r>
              <a:rPr lang="ar-JO" sz="2100" b="1" dirty="0" smtClean="0">
                <a:solidFill>
                  <a:srgbClr val="FF0000"/>
                </a:solidFill>
              </a:rPr>
              <a:t>)</a:t>
            </a:r>
            <a:r>
              <a:rPr lang="ar-SA" sz="2100" b="1" dirty="0" smtClean="0">
                <a:solidFill>
                  <a:srgbClr val="FF0000"/>
                </a:solidFill>
              </a:rPr>
              <a:t> </a:t>
            </a:r>
            <a:endParaRPr lang="ar-JO" sz="21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sz="2100" b="1" dirty="0" smtClean="0"/>
              <a:t>فنجد المعامل = 5</a:t>
            </a:r>
            <a:r>
              <a:rPr lang="ar-JO" sz="2100" b="1" dirty="0" smtClean="0"/>
              <a:t>.</a:t>
            </a:r>
            <a:r>
              <a:rPr lang="ar-SA" sz="2100" b="1" dirty="0" smtClean="0"/>
              <a:t>526 وبالتالي يكون مجموع المبلغ المركب </a:t>
            </a:r>
          </a:p>
          <a:p>
            <a:pPr algn="just">
              <a:buNone/>
            </a:pPr>
            <a:r>
              <a:rPr lang="ar-SA" sz="2100" b="1" dirty="0" smtClean="0"/>
              <a:t>= 1000 </a:t>
            </a:r>
            <a:r>
              <a:rPr lang="en-US" sz="2100" b="1" dirty="0" smtClean="0"/>
              <a:t>X</a:t>
            </a:r>
            <a:r>
              <a:rPr lang="ar-SA" sz="2100" b="1" dirty="0" smtClean="0"/>
              <a:t> 5</a:t>
            </a:r>
            <a:r>
              <a:rPr lang="ar-JO" sz="2100" b="1" dirty="0" smtClean="0"/>
              <a:t>.</a:t>
            </a:r>
            <a:r>
              <a:rPr lang="ar-SA" sz="2100" b="1" dirty="0" smtClean="0"/>
              <a:t>526</a:t>
            </a:r>
          </a:p>
          <a:p>
            <a:pPr algn="just">
              <a:buNone/>
            </a:pPr>
            <a:r>
              <a:rPr lang="ar-SA" sz="2100" b="1" dirty="0" smtClean="0"/>
              <a:t>= 5526 </a:t>
            </a:r>
            <a:r>
              <a:rPr lang="ar-JO" sz="2100" b="1" dirty="0" smtClean="0"/>
              <a:t>ريال </a:t>
            </a:r>
            <a:endParaRPr lang="ar-SA" sz="2100" b="1" dirty="0" smtClean="0"/>
          </a:p>
          <a:p>
            <a:pPr algn="just">
              <a:buNone/>
            </a:pPr>
            <a:endParaRPr lang="en-US" sz="21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rgbClr val="FF0000"/>
                  </a:solidFill>
                </a:rPr>
                <a:t>القيمة المركب</a:t>
              </a:r>
              <a:r>
                <a:rPr lang="ar-JO" sz="3200" dirty="0" smtClean="0">
                  <a:solidFill>
                    <a:srgbClr val="FF0000"/>
                  </a:solidFill>
                </a:rPr>
                <a:t>ة</a:t>
              </a:r>
              <a:r>
                <a:rPr lang="ar-SA" sz="3200" dirty="0" smtClean="0">
                  <a:solidFill>
                    <a:srgbClr val="FF0000"/>
                  </a:solidFill>
                </a:rPr>
                <a:t> للدفعات السنوي</a:t>
              </a:r>
              <a:r>
                <a:rPr lang="ar-JO" sz="3200" dirty="0" smtClean="0">
                  <a:solidFill>
                    <a:srgbClr val="FF0000"/>
                  </a:solidFill>
                </a:rPr>
                <a:t>ة</a:t>
              </a:r>
              <a:r>
                <a:rPr lang="ar-SY" sz="3200" dirty="0" smtClean="0">
                  <a:solidFill>
                    <a:srgbClr val="FF0000"/>
                  </a:solidFill>
                </a:rPr>
                <a:t> –غير </a:t>
              </a:r>
              <a:r>
                <a:rPr lang="ar-SY" sz="3200" dirty="0">
                  <a:solidFill>
                    <a:srgbClr val="FF0000"/>
                  </a:solidFill>
                </a:rPr>
                <a:t>مطلوب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b="1" dirty="0" smtClean="0">
                  <a:solidFill>
                    <a:srgbClr val="FF0000"/>
                  </a:solidFill>
                </a:rPr>
                <a:t>القيمة الحالية / طريقة  الخصم </a:t>
              </a:r>
              <a:endParaRPr lang="ar-SA" sz="36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29600" cy="500141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ar-SA" sz="2100" dirty="0" smtClean="0"/>
          </a:p>
          <a:p>
            <a:pPr algn="just">
              <a:buNone/>
            </a:pPr>
            <a:r>
              <a:rPr lang="ar-SA" sz="2800" dirty="0" smtClean="0"/>
              <a:t>طريقة حساب القيمة الحالية ل</a:t>
            </a:r>
            <a:r>
              <a:rPr lang="ar-JO" sz="2800" dirty="0" smtClean="0"/>
              <a:t>أ</a:t>
            </a:r>
            <a:r>
              <a:rPr lang="ar-SA" sz="2800" dirty="0" smtClean="0"/>
              <a:t>ي مبلغ معاكسه لحساب القيمة المركبه </a:t>
            </a:r>
            <a:r>
              <a:rPr lang="ar-JO" sz="2800" dirty="0" smtClean="0"/>
              <a:t>(القيمة المستقبلية )</a:t>
            </a:r>
            <a:endParaRPr lang="ar-SA" sz="2800" dirty="0" smtClean="0"/>
          </a:p>
          <a:p>
            <a:pPr algn="just">
              <a:buFontTx/>
              <a:buChar char="-"/>
            </a:pPr>
            <a:r>
              <a:rPr lang="ar-SA" sz="2800" dirty="0" smtClean="0"/>
              <a:t>في القيمة المركب</a:t>
            </a:r>
            <a:r>
              <a:rPr lang="ar-JO" sz="2800" dirty="0" smtClean="0"/>
              <a:t>ة</a:t>
            </a:r>
            <a:r>
              <a:rPr lang="ar-SA" sz="2800" dirty="0" smtClean="0"/>
              <a:t> </a:t>
            </a:r>
            <a:r>
              <a:rPr lang="ar-JO" sz="2800" dirty="0" smtClean="0"/>
              <a:t>(القيمة المستقبلية ) </a:t>
            </a:r>
            <a:r>
              <a:rPr lang="ar-SA" sz="2800" dirty="0" smtClean="0"/>
              <a:t>القيمة تتزايد </a:t>
            </a:r>
            <a:r>
              <a:rPr lang="ar-SA" sz="2800" dirty="0" smtClean="0">
                <a:solidFill>
                  <a:srgbClr val="FF0000"/>
                </a:solidFill>
              </a:rPr>
              <a:t>بسبب </a:t>
            </a:r>
            <a:r>
              <a:rPr lang="ar-JO" sz="2800" dirty="0" smtClean="0">
                <a:solidFill>
                  <a:srgbClr val="FF0000"/>
                </a:solidFill>
              </a:rPr>
              <a:t>إ</a:t>
            </a:r>
            <a:r>
              <a:rPr lang="ar-SA" sz="2800" dirty="0" smtClean="0">
                <a:solidFill>
                  <a:srgbClr val="FF0000"/>
                </a:solidFill>
              </a:rPr>
              <a:t>ضافة قيمة الفوائد المركب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على المبلغ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صلي.</a:t>
            </a:r>
          </a:p>
          <a:p>
            <a:pPr algn="just">
              <a:buFontTx/>
              <a:buChar char="-"/>
            </a:pPr>
            <a:r>
              <a:rPr lang="ar-SA" sz="2800" u="sng" dirty="0" smtClean="0"/>
              <a:t>في طريقه القيمة الحالية القيمة </a:t>
            </a:r>
            <a:r>
              <a:rPr lang="ar-SA" sz="2800" b="1" u="sng" dirty="0" smtClean="0"/>
              <a:t>تتناقص</a:t>
            </a:r>
            <a:r>
              <a:rPr lang="ar-SA" sz="2800" u="sng" dirty="0" smtClean="0"/>
              <a:t> </a:t>
            </a:r>
            <a:r>
              <a:rPr lang="ar-SA" sz="2800" dirty="0" smtClean="0"/>
              <a:t>حيث تكون القيمة الحالية </a:t>
            </a:r>
            <a:r>
              <a:rPr lang="ar-JO" sz="2800" dirty="0" smtClean="0"/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قل من القيمة بالمستقبل بسبب غياب مكاسب الفوائد عليه </a:t>
            </a:r>
            <a:r>
              <a:rPr lang="ar-SA" sz="2800" dirty="0" smtClean="0"/>
              <a:t>فالقيمة الحالية ل</a:t>
            </a:r>
            <a:r>
              <a:rPr lang="ar-JO" sz="2800" dirty="0" smtClean="0"/>
              <a:t>أ</a:t>
            </a:r>
            <a:r>
              <a:rPr lang="ar-SA" sz="2800" dirty="0" smtClean="0"/>
              <a:t>ي مبلغ نستلمه في المستقبل سيكون </a:t>
            </a:r>
            <a:r>
              <a:rPr lang="ar-JO" sz="2800" dirty="0" smtClean="0"/>
              <a:t>أ</a:t>
            </a:r>
            <a:r>
              <a:rPr lang="ar-SA" sz="2800" dirty="0" smtClean="0"/>
              <a:t>قل من المبلغ الذي نملكه اليوم.</a:t>
            </a:r>
          </a:p>
          <a:p>
            <a:pPr algn="just">
              <a:buFontTx/>
              <a:buChar char="-"/>
            </a:pPr>
            <a:r>
              <a:rPr lang="ar-SA" sz="2800" dirty="0" smtClean="0"/>
              <a:t>تسمى طريقة </a:t>
            </a:r>
            <a:r>
              <a:rPr lang="ar-JO" sz="2800" dirty="0" smtClean="0"/>
              <a:t>إ</a:t>
            </a:r>
            <a:r>
              <a:rPr lang="ar-SA" sz="2800" dirty="0" smtClean="0"/>
              <a:t>يجاد القيمة الحالية ل</a:t>
            </a:r>
            <a:r>
              <a:rPr lang="ar-JO" sz="2800" dirty="0" smtClean="0"/>
              <a:t>أ</a:t>
            </a:r>
            <a:r>
              <a:rPr lang="ar-SA" sz="2800" dirty="0" smtClean="0"/>
              <a:t>ي مبلغ بطريقة الخصم فتهتم هذه الطريقه بتحديد القيمة الحالية ل</a:t>
            </a:r>
            <a:r>
              <a:rPr lang="ar-JO" sz="2800" dirty="0" smtClean="0"/>
              <a:t>أ</a:t>
            </a:r>
            <a:r>
              <a:rPr lang="ar-SA" sz="2800" dirty="0" smtClean="0"/>
              <a:t>ي مبلغ </a:t>
            </a:r>
            <a:r>
              <a:rPr lang="ar-JO" sz="2800" dirty="0" smtClean="0"/>
              <a:t>نستلمه </a:t>
            </a:r>
            <a:r>
              <a:rPr lang="ar-SA" sz="2800" dirty="0" smtClean="0"/>
              <a:t>في المستقبل. </a:t>
            </a:r>
          </a:p>
          <a:p>
            <a:pPr algn="just">
              <a:buFontTx/>
              <a:buChar char="-"/>
            </a:pPr>
            <a:r>
              <a:rPr lang="ar-SA" sz="2800" dirty="0" smtClean="0"/>
              <a:t>يسمى هذا العائد بمعدل الخصم </a:t>
            </a:r>
            <a:r>
              <a:rPr lang="ar-JO" sz="2800" dirty="0" smtClean="0"/>
              <a:t>أ</a:t>
            </a:r>
            <a:r>
              <a:rPr lang="ar-SA" sz="2800" dirty="0" smtClean="0"/>
              <a:t>و معدل </a:t>
            </a:r>
            <a:r>
              <a:rPr lang="ar-JO" sz="2800" dirty="0" smtClean="0"/>
              <a:t>إ</a:t>
            </a:r>
            <a:r>
              <a:rPr lang="ar-SA" sz="2800" dirty="0" smtClean="0"/>
              <a:t>عاده ال</a:t>
            </a:r>
            <a:r>
              <a:rPr lang="ar-JO" sz="2800" dirty="0" smtClean="0"/>
              <a:t>إ</a:t>
            </a:r>
            <a:r>
              <a:rPr lang="ar-SA" sz="2800" dirty="0" smtClean="0"/>
              <a:t>ستثمار </a:t>
            </a:r>
            <a:r>
              <a:rPr lang="ar-JO" sz="2800" dirty="0" smtClean="0"/>
              <a:t>أ</a:t>
            </a:r>
            <a:r>
              <a:rPr lang="ar-SA" sz="2800" dirty="0" smtClean="0"/>
              <a:t>و تكلفه الفرص</a:t>
            </a:r>
            <a:r>
              <a:rPr lang="ar-JO" sz="2800" dirty="0" smtClean="0"/>
              <a:t>ة</a:t>
            </a:r>
            <a:r>
              <a:rPr lang="ar-SA" sz="2800" dirty="0" smtClean="0"/>
              <a:t> البديل</a:t>
            </a:r>
            <a:r>
              <a:rPr lang="ar-JO" sz="2800" dirty="0" smtClean="0"/>
              <a:t>ة</a:t>
            </a:r>
            <a:r>
              <a:rPr lang="ar-SA" sz="2800" dirty="0" smtClean="0"/>
              <a:t> </a:t>
            </a:r>
            <a:r>
              <a:rPr lang="ar-JO" sz="2800" dirty="0" smtClean="0"/>
              <a:t>أ</a:t>
            </a:r>
            <a:r>
              <a:rPr lang="ar-SA" sz="2800" dirty="0" smtClean="0"/>
              <a:t>و تكلف</a:t>
            </a:r>
            <a:r>
              <a:rPr lang="ar-JO" sz="2800" dirty="0" smtClean="0"/>
              <a:t>ة</a:t>
            </a:r>
            <a:r>
              <a:rPr lang="ar-SA" sz="2800" dirty="0" smtClean="0"/>
              <a:t> ر</a:t>
            </a:r>
            <a:r>
              <a:rPr lang="ar-JO" sz="2800" dirty="0" smtClean="0"/>
              <a:t>أ</a:t>
            </a:r>
            <a:r>
              <a:rPr lang="ar-SA" sz="2800" dirty="0" smtClean="0"/>
              <a:t>س المال ....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600200"/>
          </a:xfrm>
        </p:spPr>
        <p:txBody>
          <a:bodyPr/>
          <a:lstStyle/>
          <a:p>
            <a:r>
              <a:rPr lang="ar-SA" dirty="0" smtClean="0"/>
              <a:t> </a:t>
            </a:r>
          </a:p>
          <a:p>
            <a:r>
              <a:rPr lang="ar-SA" dirty="0" smtClean="0"/>
              <a:t>الفصل الثالث</a:t>
            </a:r>
            <a:endParaRPr lang="ar-SA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ju</a:t>
            </a:r>
            <a:endParaRPr lang="ar-SA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3786190"/>
            <a:chOff x="0" y="0"/>
            <a:chExt cx="9144000" cy="3786190"/>
          </a:xfrm>
        </p:grpSpPr>
        <p:sp>
          <p:nvSpPr>
            <p:cNvPr id="9" name="Rectangle 8"/>
            <p:cNvSpPr/>
            <p:nvPr/>
          </p:nvSpPr>
          <p:spPr>
            <a:xfrm>
              <a:off x="0" y="2071678"/>
              <a:ext cx="9144000" cy="17145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6350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 smtClean="0">
                  <a:solidFill>
                    <a:schemeClr val="tx1"/>
                  </a:solidFill>
                </a:rPr>
                <a:t>القيمة الزمنية للنقود</a:t>
              </a:r>
              <a:endParaRPr lang="ar-SA" sz="4000" dirty="0">
                <a:solidFill>
                  <a:schemeClr val="tx1"/>
                </a:solidFill>
              </a:endParaRPr>
            </a:p>
          </p:txBody>
        </p:sp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9586" y="214291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9" name="TextBox 18"/>
          <p:cNvSpPr txBox="1"/>
          <p:nvPr/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20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714356"/>
            <a:ext cx="8229600" cy="55949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JO" sz="2100" b="1" dirty="0" smtClean="0"/>
              <a:t>إ</a:t>
            </a:r>
            <a:r>
              <a:rPr lang="ar-SA" sz="2100" b="1" dirty="0" smtClean="0"/>
              <a:t>ذا كان هناك فرص</a:t>
            </a:r>
            <a:r>
              <a:rPr lang="ar-JO" sz="2100" b="1" dirty="0" smtClean="0"/>
              <a:t>ة</a:t>
            </a:r>
            <a:r>
              <a:rPr lang="ar-SA" sz="2100" b="1" dirty="0" smtClean="0"/>
              <a:t> لشخص ما ليستلم مبلغ 2100 </a:t>
            </a:r>
            <a:r>
              <a:rPr lang="ar-JO" sz="2100" b="1" dirty="0" smtClean="0"/>
              <a:t>ريال </a:t>
            </a:r>
            <a:r>
              <a:rPr lang="ar-SA" sz="2100" b="1" dirty="0" smtClean="0"/>
              <a:t>بعد سن</a:t>
            </a:r>
            <a:r>
              <a:rPr lang="ar-JO" sz="2100" b="1" dirty="0" smtClean="0"/>
              <a:t>ة</a:t>
            </a:r>
            <a:r>
              <a:rPr lang="ar-SA" sz="2100" b="1" dirty="0" smtClean="0"/>
              <a:t> واحد</a:t>
            </a:r>
            <a:r>
              <a:rPr lang="ar-JO" sz="2100" b="1" dirty="0" smtClean="0"/>
              <a:t>ة</a:t>
            </a:r>
            <a:r>
              <a:rPr lang="ar-SA" sz="2100" b="1" dirty="0" smtClean="0"/>
              <a:t> من ال</a:t>
            </a:r>
            <a:r>
              <a:rPr lang="ar-JO" sz="2100" b="1" dirty="0" smtClean="0"/>
              <a:t>آ</a:t>
            </a:r>
            <a:r>
              <a:rPr lang="ar-SA" sz="2100" b="1" dirty="0" smtClean="0"/>
              <a:t>ن وعلى </a:t>
            </a:r>
            <a:r>
              <a:rPr lang="ar-JO" sz="2100" b="1" dirty="0" smtClean="0"/>
              <a:t>إ</a:t>
            </a:r>
            <a:r>
              <a:rPr lang="ar-SA" sz="2100" b="1" dirty="0" smtClean="0"/>
              <a:t>فتراض </a:t>
            </a:r>
            <a:r>
              <a:rPr lang="ar-JO" sz="2100" b="1" dirty="0" smtClean="0"/>
              <a:t>أ</a:t>
            </a:r>
            <a:r>
              <a:rPr lang="ar-SA" sz="2100" b="1" dirty="0" smtClean="0"/>
              <a:t>ن معدل الفائده 5 % </a:t>
            </a:r>
            <a:r>
              <a:rPr lang="ar-JO" sz="2100" b="1" dirty="0" smtClean="0"/>
              <a:t>، </a:t>
            </a:r>
            <a:r>
              <a:rPr lang="ar-SA" sz="2100" b="1" dirty="0" smtClean="0"/>
              <a:t>فما هو المبلغ الذي يجب استثماره ال</a:t>
            </a:r>
            <a:r>
              <a:rPr lang="ar-JO" sz="2100" b="1" dirty="0" smtClean="0"/>
              <a:t>آ</a:t>
            </a:r>
            <a:r>
              <a:rPr lang="ar-SA" sz="2100" b="1" dirty="0" smtClean="0"/>
              <a:t>ن ؟</a:t>
            </a:r>
          </a:p>
          <a:p>
            <a:pPr>
              <a:buNone/>
            </a:pPr>
            <a:r>
              <a:rPr lang="ar-SA" sz="2000" b="1" dirty="0" smtClean="0"/>
              <a:t>م = أ ( 1 + ف )</a:t>
            </a:r>
            <a:r>
              <a:rPr lang="ar-SA" sz="2000" b="1" baseline="30000" dirty="0" smtClean="0"/>
              <a:t>ن </a:t>
            </a:r>
            <a:endParaRPr lang="ar-SA" sz="2000" b="1" dirty="0" smtClean="0"/>
          </a:p>
          <a:p>
            <a:pPr>
              <a:buNone/>
            </a:pPr>
            <a:r>
              <a:rPr lang="ar-SA" sz="2000" dirty="0" smtClean="0"/>
              <a:t>2100 = أ (1+ 0</a:t>
            </a:r>
            <a:r>
              <a:rPr lang="ar-JO" sz="2000" dirty="0" smtClean="0"/>
              <a:t>.</a:t>
            </a:r>
            <a:r>
              <a:rPr lang="ar-SA" sz="2000" dirty="0" smtClean="0"/>
              <a:t>05)</a:t>
            </a:r>
            <a:r>
              <a:rPr lang="ar-SA" sz="2000" baseline="30000" dirty="0" smtClean="0"/>
              <a:t>1</a:t>
            </a:r>
            <a:r>
              <a:rPr lang="ar-SA" sz="2000" dirty="0" smtClean="0"/>
              <a:t> </a:t>
            </a:r>
            <a:endParaRPr lang="en-US" sz="2000" dirty="0" smtClean="0"/>
          </a:p>
          <a:p>
            <a:pPr>
              <a:buNone/>
            </a:pPr>
            <a:r>
              <a:rPr lang="ar-SA" sz="2000" dirty="0" smtClean="0"/>
              <a:t>2100 = أ(1</a:t>
            </a:r>
            <a:r>
              <a:rPr lang="ar-JO" sz="2000" dirty="0" smtClean="0"/>
              <a:t>.</a:t>
            </a:r>
            <a:r>
              <a:rPr lang="ar-SA" sz="2000" dirty="0" smtClean="0"/>
              <a:t>05)</a:t>
            </a:r>
          </a:p>
          <a:p>
            <a:pPr>
              <a:buNone/>
            </a:pPr>
            <a:r>
              <a:rPr lang="ar-SA" sz="2000" dirty="0" smtClean="0"/>
              <a:t>2100/1</a:t>
            </a:r>
            <a:r>
              <a:rPr lang="ar-JO" sz="2000" dirty="0" smtClean="0"/>
              <a:t>.</a:t>
            </a:r>
            <a:r>
              <a:rPr lang="ar-SA" sz="2000" dirty="0" smtClean="0"/>
              <a:t>05 = أ</a:t>
            </a:r>
          </a:p>
          <a:p>
            <a:pPr>
              <a:buNone/>
            </a:pPr>
            <a:r>
              <a:rPr lang="ar-SA" sz="2100" dirty="0" smtClean="0"/>
              <a:t>أ = 2000 </a:t>
            </a:r>
            <a:r>
              <a:rPr lang="ar-JO" sz="2100" dirty="0" smtClean="0"/>
              <a:t>ريال </a:t>
            </a:r>
            <a:r>
              <a:rPr lang="ar-SA" sz="2100" dirty="0" smtClean="0"/>
              <a:t>يجب </a:t>
            </a:r>
            <a:r>
              <a:rPr lang="ar-JO" sz="2100" dirty="0" smtClean="0"/>
              <a:t>أ</a:t>
            </a:r>
            <a:r>
              <a:rPr lang="ar-SA" sz="2100" dirty="0" smtClean="0"/>
              <a:t>ن يستثمر 2000</a:t>
            </a:r>
            <a:r>
              <a:rPr lang="ar-JO" sz="2100" dirty="0" smtClean="0"/>
              <a:t> ريال </a:t>
            </a:r>
            <a:r>
              <a:rPr lang="ar-SA" sz="2100" dirty="0" smtClean="0"/>
              <a:t> حتى يحصل على 2100 بعد عام </a:t>
            </a:r>
          </a:p>
          <a:p>
            <a:pPr>
              <a:buNone/>
            </a:pP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</a:rPr>
              <a:t>فالقانون المستخدم ل</a:t>
            </a:r>
            <a:r>
              <a:rPr lang="ar-JO" sz="2800" b="1" dirty="0" smtClean="0">
                <a:solidFill>
                  <a:srgbClr val="FF0000"/>
                </a:solidFill>
              </a:rPr>
              <a:t>إ</a:t>
            </a:r>
            <a:r>
              <a:rPr lang="ar-SA" sz="2800" b="1" dirty="0" smtClean="0">
                <a:solidFill>
                  <a:srgbClr val="FF0000"/>
                </a:solidFill>
              </a:rPr>
              <a:t>يجاد القيمة الحالية </a:t>
            </a:r>
          </a:p>
          <a:p>
            <a:pPr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م = س / (1+ ف)</a:t>
            </a:r>
            <a:r>
              <a:rPr lang="ar-SA" sz="2800" b="1" baseline="30000" dirty="0" smtClean="0">
                <a:solidFill>
                  <a:srgbClr val="FF0000"/>
                </a:solidFill>
              </a:rPr>
              <a:t>ن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sz="2100" dirty="0" smtClean="0"/>
              <a:t>س = المبلغ الذي نستلمه في المستقبل، ف = معدل الفائدة (معدل الخصم )، ن = عدد السنوات </a:t>
            </a:r>
          </a:p>
          <a:p>
            <a:pPr>
              <a:buNone/>
            </a:pPr>
            <a:r>
              <a:rPr lang="ar-JO" sz="2100" dirty="0" smtClean="0"/>
              <a:t>أ</a:t>
            </a:r>
            <a:r>
              <a:rPr lang="ar-SA" sz="2100" dirty="0" smtClean="0"/>
              <a:t>ما </a:t>
            </a:r>
            <a:r>
              <a:rPr lang="ar-JO" sz="2100" dirty="0" smtClean="0"/>
              <a:t>من </a:t>
            </a:r>
            <a:r>
              <a:rPr lang="ar-SA" sz="2100" dirty="0" smtClean="0"/>
              <a:t>حيث القوائم الماليه نستخدم </a:t>
            </a:r>
            <a:r>
              <a:rPr lang="ar-JO" sz="2100" dirty="0" smtClean="0"/>
              <a:t>الملاحق </a:t>
            </a:r>
            <a:r>
              <a:rPr lang="ar-JO" sz="2100" dirty="0" smtClean="0">
                <a:solidFill>
                  <a:srgbClr val="FF0000"/>
                </a:solidFill>
              </a:rPr>
              <a:t>( قائمه </a:t>
            </a:r>
            <a:r>
              <a:rPr lang="ar-SA" sz="2100" dirty="0" smtClean="0">
                <a:solidFill>
                  <a:srgbClr val="FF0000"/>
                </a:solidFill>
              </a:rPr>
              <a:t>3</a:t>
            </a:r>
            <a:r>
              <a:rPr lang="ar-JO" sz="2100" dirty="0" smtClean="0">
                <a:solidFill>
                  <a:srgbClr val="FF0000"/>
                </a:solidFill>
              </a:rPr>
              <a:t>)</a:t>
            </a:r>
            <a:endParaRPr lang="ar-SA" sz="2100" dirty="0" smtClean="0"/>
          </a:p>
          <a:p>
            <a:pPr>
              <a:buNone/>
            </a:pPr>
            <a:r>
              <a:rPr lang="ar-SA" sz="2100" dirty="0" smtClean="0"/>
              <a:t>م = س ( ف ع )</a:t>
            </a:r>
            <a:r>
              <a:rPr lang="ar-JO" sz="2100" dirty="0" smtClean="0"/>
              <a:t> ، حيث ف ع</a:t>
            </a:r>
            <a:r>
              <a:rPr lang="ar-SA" sz="2100" dirty="0" smtClean="0"/>
              <a:t> = معامل الخصم </a:t>
            </a:r>
            <a:r>
              <a:rPr lang="ar-JO" sz="2100" dirty="0" smtClean="0"/>
              <a:t>أ</a:t>
            </a:r>
            <a:r>
              <a:rPr lang="ar-SA" sz="2100" dirty="0" smtClean="0"/>
              <a:t>و معامل الفائد</a:t>
            </a:r>
            <a:r>
              <a:rPr lang="ar-JO" sz="2100" dirty="0" smtClean="0"/>
              <a:t>ة</a:t>
            </a:r>
            <a:endParaRPr lang="ar-SA" sz="2100" dirty="0" smtClean="0"/>
          </a:p>
          <a:p>
            <a:pPr>
              <a:buNone/>
            </a:pPr>
            <a:r>
              <a:rPr lang="ar-SA" sz="2100" dirty="0" smtClean="0">
                <a:solidFill>
                  <a:srgbClr val="FF0000"/>
                </a:solidFill>
              </a:rPr>
              <a:t>م= 2100 * </a:t>
            </a:r>
            <a:r>
              <a:rPr lang="en-US" sz="2100" dirty="0" smtClean="0">
                <a:solidFill>
                  <a:srgbClr val="FF0000"/>
                </a:solidFill>
              </a:rPr>
              <a:t>( </a:t>
            </a:r>
            <a:r>
              <a:rPr lang="en-US" sz="2400" dirty="0" smtClean="0">
                <a:solidFill>
                  <a:srgbClr val="FF0000"/>
                </a:solidFill>
              </a:rPr>
              <a:t>0.952)</a:t>
            </a:r>
            <a:endParaRPr lang="ar-SA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sz="2400" dirty="0" smtClean="0">
                <a:solidFill>
                  <a:srgbClr val="FF0000"/>
                </a:solidFill>
              </a:rPr>
              <a:t>= 1999.2 ريال</a:t>
            </a:r>
            <a:endParaRPr lang="ar-SA" sz="21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endParaRPr lang="ar-SA" sz="1600" baseline="30000" dirty="0" smtClean="0"/>
          </a:p>
          <a:p>
            <a:pPr>
              <a:buNone/>
            </a:pPr>
            <a:r>
              <a:rPr lang="ar-SA" sz="1600" baseline="30000" dirty="0" smtClean="0"/>
              <a:t> </a:t>
            </a:r>
          </a:p>
          <a:p>
            <a:pPr>
              <a:buNone/>
            </a:pPr>
            <a:endParaRPr lang="ar-SA" sz="1600" baseline="30000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581173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5" name="Left Brace 14"/>
          <p:cNvSpPr/>
          <p:nvPr/>
        </p:nvSpPr>
        <p:spPr>
          <a:xfrm>
            <a:off x="5292080" y="1700808"/>
            <a:ext cx="648072" cy="12961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6" name="TextBox 15"/>
          <p:cNvSpPr txBox="1"/>
          <p:nvPr/>
        </p:nvSpPr>
        <p:spPr>
          <a:xfrm>
            <a:off x="2915816" y="2132856"/>
            <a:ext cx="223224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JO" dirty="0" smtClean="0"/>
              <a:t>هذه طريقة القيمة المستقبلية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700809"/>
            <a:ext cx="8712968" cy="40324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ar-JO" sz="2400" dirty="0" smtClean="0"/>
              <a:t>رغب </a:t>
            </a:r>
            <a:r>
              <a:rPr lang="ar-JO" sz="2400" dirty="0"/>
              <a:t>أ</a:t>
            </a:r>
            <a:r>
              <a:rPr lang="ar-JO" sz="2400" dirty="0" smtClean="0"/>
              <a:t>حد الأشخاص </a:t>
            </a:r>
            <a:r>
              <a:rPr lang="ar-JO" sz="2400" dirty="0"/>
              <a:t>بالحصول على مبلغ </a:t>
            </a:r>
            <a:r>
              <a:rPr lang="ar-JO" sz="2400" dirty="0" smtClean="0"/>
              <a:t>10000 </a:t>
            </a:r>
            <a:r>
              <a:rPr lang="ar-JO" sz="2400" dirty="0"/>
              <a:t>ريال بعد 5 سنوات من </a:t>
            </a:r>
            <a:r>
              <a:rPr lang="ar-JO" sz="2400" dirty="0" smtClean="0"/>
              <a:t>الآن </a:t>
            </a:r>
            <a:r>
              <a:rPr lang="ar-JO" sz="2400" dirty="0"/>
              <a:t>. ما هو المبلغ الذي يجب عليه استثماره اليوم  بمعدل </a:t>
            </a:r>
            <a:r>
              <a:rPr lang="ar-SA" sz="2400" dirty="0" smtClean="0"/>
              <a:t>خصم </a:t>
            </a:r>
            <a:r>
              <a:rPr lang="ar-JO" sz="2400" dirty="0" smtClean="0"/>
              <a:t>5 </a:t>
            </a:r>
            <a:r>
              <a:rPr lang="ar-JO" sz="2400" dirty="0"/>
              <a:t>% سنويا للحصول على هذا المبلغ ؟ </a:t>
            </a:r>
            <a:endParaRPr lang="ar-JO" sz="2400" dirty="0" smtClean="0"/>
          </a:p>
          <a:p>
            <a:pPr marL="0" indent="0">
              <a:lnSpc>
                <a:spcPct val="90000"/>
              </a:lnSpc>
              <a:buNone/>
            </a:pPr>
            <a:endParaRPr lang="ar-JO" sz="2400" dirty="0"/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/>
              <a:t>الحل </a:t>
            </a:r>
            <a:r>
              <a:rPr lang="ar-JO" sz="2400" dirty="0" smtClean="0"/>
              <a:t>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 smtClean="0"/>
              <a:t>المبلغ الذي يجب استثماره اليوم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 smtClean="0"/>
              <a:t>بطريقة القانون : </a:t>
            </a:r>
            <a:r>
              <a:rPr lang="ar-SA" sz="2400" b="1" dirty="0" smtClean="0">
                <a:solidFill>
                  <a:srgbClr val="FF0000"/>
                </a:solidFill>
              </a:rPr>
              <a:t>م </a:t>
            </a:r>
            <a:r>
              <a:rPr lang="ar-SA" sz="2400" b="1" dirty="0">
                <a:solidFill>
                  <a:srgbClr val="FF0000"/>
                </a:solidFill>
              </a:rPr>
              <a:t>= س / (1+ ف)</a:t>
            </a:r>
            <a:r>
              <a:rPr lang="ar-SA" sz="2400" b="1" baseline="30000" dirty="0">
                <a:solidFill>
                  <a:srgbClr val="FF0000"/>
                </a:solidFill>
              </a:rPr>
              <a:t>ن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 smtClean="0"/>
              <a:t>                      = </a:t>
            </a:r>
            <a:r>
              <a:rPr lang="ar-JO" sz="2400" dirty="0"/>
              <a:t>10000 </a:t>
            </a:r>
            <a:r>
              <a:rPr lang="ar-JO" sz="2400" dirty="0" smtClean="0"/>
              <a:t>/ (1+ 0.05 )</a:t>
            </a:r>
            <a:r>
              <a:rPr lang="ar-JO" sz="2400" baseline="30000" dirty="0" smtClean="0"/>
              <a:t>5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 smtClean="0"/>
              <a:t>                      = 10000 / 1.27628 = 7835.27 ريال </a:t>
            </a:r>
            <a:endParaRPr lang="ar-JO" sz="2400" dirty="0"/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 smtClean="0"/>
              <a:t>بطريقة الملاحق :   10000</a:t>
            </a:r>
            <a:r>
              <a:rPr lang="ar-JO" sz="2400" dirty="0"/>
              <a:t>* </a:t>
            </a:r>
            <a:r>
              <a:rPr lang="ar-JO" sz="2400" dirty="0" smtClean="0"/>
              <a:t>0.78</a:t>
            </a:r>
            <a:r>
              <a:rPr lang="ar-SA" sz="2400" dirty="0" smtClean="0"/>
              <a:t>4</a:t>
            </a:r>
            <a:r>
              <a:rPr lang="ar-JO" sz="2400" dirty="0" smtClean="0"/>
              <a:t>= 78</a:t>
            </a:r>
            <a:r>
              <a:rPr lang="ar-SA" sz="2400" dirty="0" smtClean="0"/>
              <a:t>40</a:t>
            </a:r>
            <a:r>
              <a:rPr lang="ar-JO" sz="2400" dirty="0" smtClean="0"/>
              <a:t> ريال</a:t>
            </a:r>
            <a:endParaRPr lang="en-US" sz="2400" dirty="0"/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3600" dirty="0" smtClean="0">
                  <a:solidFill>
                    <a:schemeClr val="tx1"/>
                  </a:solidFill>
                </a:rPr>
                <a:t>       </a:t>
              </a:r>
              <a:r>
                <a:rPr lang="ar-SA" sz="3600" dirty="0" smtClean="0">
                  <a:solidFill>
                    <a:schemeClr val="tx1"/>
                  </a:solidFill>
                </a:rPr>
                <a:t>القيمة الحالية لمبلغ واحد نستلمه في المستقبل 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  <p:extLst>
      <p:ext uri="{BB962C8B-B14F-4D97-AF65-F5344CB8AC3E}">
        <p14:creationId xmlns:p14="http://schemas.microsoft.com/office/powerpoint/2010/main" val="37363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0"/>
            <a:ext cx="1500166" cy="1183157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8" name="TextBox 7"/>
          <p:cNvSpPr txBox="1"/>
          <p:nvPr/>
        </p:nvSpPr>
        <p:spPr>
          <a:xfrm>
            <a:off x="467544" y="908720"/>
            <a:ext cx="7786742" cy="53430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Y" sz="3600" dirty="0" smtClean="0">
                <a:solidFill>
                  <a:srgbClr val="FF0000"/>
                </a:solidFill>
              </a:rPr>
              <a:t>مثال</a:t>
            </a:r>
            <a:endParaRPr lang="ar-SY" sz="3600" dirty="0" smtClean="0"/>
          </a:p>
          <a:p>
            <a:pPr lvl="0"/>
            <a:endParaRPr lang="ar-SY" sz="2800" dirty="0"/>
          </a:p>
          <a:p>
            <a:pPr lvl="0"/>
            <a:r>
              <a:rPr lang="ar-SA" sz="2800" dirty="0" smtClean="0"/>
              <a:t>أي </a:t>
            </a:r>
            <a:r>
              <a:rPr lang="ar-SA" sz="2800" dirty="0"/>
              <a:t>مبلغ قيمته اكبر بفائدة مركبة 10 % : </a:t>
            </a:r>
            <a:endParaRPr lang="ar-JO" sz="2800" dirty="0" smtClean="0"/>
          </a:p>
          <a:p>
            <a:pPr lvl="0"/>
            <a:r>
              <a:rPr lang="ar-SA" sz="2800" dirty="0" smtClean="0"/>
              <a:t>10000 </a:t>
            </a:r>
            <a:r>
              <a:rPr lang="ar-SA" sz="2800" dirty="0"/>
              <a:t>ريال </a:t>
            </a:r>
            <a:r>
              <a:rPr lang="ar-JO" sz="2800" dirty="0" smtClean="0"/>
              <a:t>ا</a:t>
            </a:r>
            <a:r>
              <a:rPr lang="ar-SA" sz="2800" dirty="0" smtClean="0"/>
              <a:t>ل</a:t>
            </a:r>
            <a:r>
              <a:rPr lang="ar-JO" sz="2800" dirty="0" smtClean="0"/>
              <a:t>آ</a:t>
            </a:r>
            <a:r>
              <a:rPr lang="ar-SA" sz="2800" dirty="0" smtClean="0"/>
              <a:t>ن أ</a:t>
            </a:r>
            <a:r>
              <a:rPr lang="ar-JO" sz="2800" dirty="0" smtClean="0"/>
              <a:t>م</a:t>
            </a:r>
            <a:r>
              <a:rPr lang="ar-SA" sz="2800" dirty="0" smtClean="0"/>
              <a:t> </a:t>
            </a:r>
            <a:r>
              <a:rPr lang="ar-SA" sz="2800" dirty="0"/>
              <a:t>15000 ريال بعد 7 سنوات من </a:t>
            </a:r>
            <a:r>
              <a:rPr lang="ar-JO" sz="2800" dirty="0" smtClean="0"/>
              <a:t>ا</a:t>
            </a:r>
            <a:r>
              <a:rPr lang="ar-SA" sz="2800" dirty="0" smtClean="0"/>
              <a:t>ل</a:t>
            </a:r>
            <a:r>
              <a:rPr lang="ar-JO" sz="2800" dirty="0" smtClean="0"/>
              <a:t>آ</a:t>
            </a:r>
            <a:r>
              <a:rPr lang="ar-SA" sz="2800" dirty="0" smtClean="0"/>
              <a:t>ن </a:t>
            </a:r>
            <a:r>
              <a:rPr lang="ar-SA" sz="2800" dirty="0"/>
              <a:t>؟ 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ar-JO" sz="2800" dirty="0"/>
              <a:t>: </a:t>
            </a:r>
            <a:r>
              <a:rPr lang="ar-SA" sz="2800" b="1" dirty="0">
                <a:solidFill>
                  <a:srgbClr val="FF0000"/>
                </a:solidFill>
              </a:rPr>
              <a:t>م = س / (1+ ف)</a:t>
            </a:r>
            <a:r>
              <a:rPr lang="ar-SA" sz="2800" b="1" baseline="30000" dirty="0">
                <a:solidFill>
                  <a:srgbClr val="FF0000"/>
                </a:solidFill>
              </a:rPr>
              <a:t>ن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ar-SY" sz="2800" dirty="0" smtClean="0"/>
              <a:t>    = </a:t>
            </a:r>
            <a:r>
              <a:rPr lang="ar-SY" sz="2800" b="1" dirty="0" smtClean="0">
                <a:solidFill>
                  <a:srgbClr val="FF0000"/>
                </a:solidFill>
              </a:rPr>
              <a:t>15000</a:t>
            </a:r>
            <a:r>
              <a:rPr lang="ar-SA" sz="2800" b="1" dirty="0" smtClean="0">
                <a:solidFill>
                  <a:srgbClr val="FF0000"/>
                </a:solidFill>
              </a:rPr>
              <a:t>/ </a:t>
            </a:r>
            <a:r>
              <a:rPr lang="ar-SA" sz="2800" b="1" dirty="0">
                <a:solidFill>
                  <a:srgbClr val="FF0000"/>
                </a:solidFill>
              </a:rPr>
              <a:t>(1+ </a:t>
            </a:r>
            <a:r>
              <a:rPr lang="ar-SY" sz="2800" b="1" dirty="0" smtClean="0">
                <a:solidFill>
                  <a:srgbClr val="FF0000"/>
                </a:solidFill>
              </a:rPr>
              <a:t>0.10</a:t>
            </a:r>
            <a:r>
              <a:rPr lang="ar-SA" sz="2800" b="1" dirty="0" smtClean="0">
                <a:solidFill>
                  <a:srgbClr val="FF0000"/>
                </a:solidFill>
              </a:rPr>
              <a:t>)</a:t>
            </a:r>
            <a:r>
              <a:rPr lang="ar-SY" sz="2800" b="1" baseline="30000" dirty="0" smtClean="0">
                <a:solidFill>
                  <a:srgbClr val="FF0000"/>
                </a:solidFill>
              </a:rPr>
              <a:t>7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endParaRPr lang="ar-SY" sz="2800" b="1" dirty="0" smtClean="0">
              <a:solidFill>
                <a:srgbClr val="FF0000"/>
              </a:solidFill>
            </a:endParaRPr>
          </a:p>
          <a:p>
            <a:r>
              <a:rPr lang="ar-SY" sz="2800" dirty="0" smtClean="0"/>
              <a:t>    </a:t>
            </a:r>
            <a:r>
              <a:rPr lang="ar-SY" sz="2800" dirty="0"/>
              <a:t>= </a:t>
            </a:r>
            <a:r>
              <a:rPr lang="ar-SY" sz="2800" b="1" dirty="0" smtClean="0">
                <a:solidFill>
                  <a:srgbClr val="FF0000"/>
                </a:solidFill>
              </a:rPr>
              <a:t>15000</a:t>
            </a:r>
            <a:r>
              <a:rPr lang="ar-SA" sz="2800" b="1" dirty="0">
                <a:solidFill>
                  <a:srgbClr val="FF0000"/>
                </a:solidFill>
              </a:rPr>
              <a:t>/ (</a:t>
            </a:r>
            <a:r>
              <a:rPr lang="ar-SA" sz="2800" b="1" dirty="0" smtClean="0">
                <a:solidFill>
                  <a:srgbClr val="FF0000"/>
                </a:solidFill>
              </a:rPr>
              <a:t>1</a:t>
            </a:r>
            <a:r>
              <a:rPr lang="ar-SY" sz="2800" b="1" dirty="0" smtClean="0">
                <a:solidFill>
                  <a:srgbClr val="FF0000"/>
                </a:solidFill>
              </a:rPr>
              <a:t>.10</a:t>
            </a:r>
            <a:r>
              <a:rPr lang="ar-SA" sz="2800" b="1" dirty="0">
                <a:solidFill>
                  <a:srgbClr val="FF0000"/>
                </a:solidFill>
              </a:rPr>
              <a:t>)</a:t>
            </a:r>
            <a:r>
              <a:rPr lang="ar-SY" sz="2800" b="1" baseline="30000" dirty="0">
                <a:solidFill>
                  <a:srgbClr val="FF0000"/>
                </a:solidFill>
              </a:rPr>
              <a:t>7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ar-SY" sz="2800" b="1" dirty="0" smtClean="0">
              <a:solidFill>
                <a:srgbClr val="FF0000"/>
              </a:solidFill>
            </a:endParaRPr>
          </a:p>
          <a:p>
            <a:r>
              <a:rPr lang="ar-SY" sz="2800" dirty="0" smtClean="0"/>
              <a:t>    </a:t>
            </a:r>
            <a:r>
              <a:rPr lang="ar-SY" sz="2800" dirty="0"/>
              <a:t>= </a:t>
            </a:r>
            <a:r>
              <a:rPr lang="ar-SY" sz="2800" b="1" dirty="0" smtClean="0">
                <a:solidFill>
                  <a:srgbClr val="FF0000"/>
                </a:solidFill>
              </a:rPr>
              <a:t>15000</a:t>
            </a:r>
            <a:r>
              <a:rPr lang="ar-SA" sz="2800" b="1" dirty="0">
                <a:solidFill>
                  <a:srgbClr val="FF0000"/>
                </a:solidFill>
              </a:rPr>
              <a:t>/ (1</a:t>
            </a:r>
            <a:r>
              <a:rPr lang="ar-SY" sz="2800" b="1" dirty="0">
                <a:solidFill>
                  <a:srgbClr val="FF0000"/>
                </a:solidFill>
              </a:rPr>
              <a:t>.10</a:t>
            </a:r>
            <a:r>
              <a:rPr lang="ar-SA" sz="2800" b="1" dirty="0">
                <a:solidFill>
                  <a:srgbClr val="FF0000"/>
                </a:solidFill>
              </a:rPr>
              <a:t>)</a:t>
            </a:r>
            <a:r>
              <a:rPr lang="ar-SY" sz="2800" b="1" baseline="30000" dirty="0">
                <a:solidFill>
                  <a:srgbClr val="FF0000"/>
                </a:solidFill>
              </a:rPr>
              <a:t>7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ar-SY" sz="2800" b="1" dirty="0" smtClean="0">
              <a:solidFill>
                <a:srgbClr val="FF0000"/>
              </a:solidFill>
            </a:endParaRPr>
          </a:p>
          <a:p>
            <a:r>
              <a:rPr lang="ar-SY" sz="2800" dirty="0" smtClean="0"/>
              <a:t>    </a:t>
            </a:r>
            <a:r>
              <a:rPr lang="ar-SY" sz="2800" dirty="0"/>
              <a:t>= </a:t>
            </a:r>
            <a:r>
              <a:rPr lang="ar-SY" sz="2800" b="1" dirty="0" smtClean="0">
                <a:solidFill>
                  <a:srgbClr val="FF0000"/>
                </a:solidFill>
              </a:rPr>
              <a:t>15000</a:t>
            </a:r>
            <a:r>
              <a:rPr lang="ar-SA" sz="2800" b="1" dirty="0">
                <a:solidFill>
                  <a:srgbClr val="FF0000"/>
                </a:solidFill>
              </a:rPr>
              <a:t>/ </a:t>
            </a:r>
            <a:r>
              <a:rPr lang="ar-SA" sz="2800" b="1" dirty="0" smtClean="0">
                <a:solidFill>
                  <a:srgbClr val="FF0000"/>
                </a:solidFill>
              </a:rPr>
              <a:t>(</a:t>
            </a:r>
            <a:r>
              <a:rPr lang="ar-SY" sz="2800" b="1" dirty="0" smtClean="0">
                <a:solidFill>
                  <a:srgbClr val="FF0000"/>
                </a:solidFill>
              </a:rPr>
              <a:t>1.9487</a:t>
            </a:r>
            <a:r>
              <a:rPr lang="ar-SA" sz="2800" b="1" dirty="0" smtClean="0">
                <a:solidFill>
                  <a:srgbClr val="FF0000"/>
                </a:solidFill>
              </a:rPr>
              <a:t>)</a:t>
            </a:r>
            <a:endParaRPr lang="ar-SY" sz="2800" b="1" dirty="0" smtClean="0">
              <a:solidFill>
                <a:srgbClr val="FF0000"/>
              </a:solidFill>
            </a:endParaRPr>
          </a:p>
          <a:p>
            <a:r>
              <a:rPr lang="ar-SY" sz="2800" dirty="0" smtClean="0"/>
              <a:t>    </a:t>
            </a:r>
            <a:r>
              <a:rPr lang="ar-SY" sz="2800" dirty="0"/>
              <a:t>= </a:t>
            </a:r>
            <a:r>
              <a:rPr lang="ar-SY" sz="2800" b="1" dirty="0" smtClean="0">
                <a:solidFill>
                  <a:srgbClr val="FF0000"/>
                </a:solidFill>
              </a:rPr>
              <a:t>7697.4393</a:t>
            </a:r>
            <a:endParaRPr lang="ar-SY" sz="2800" b="1" dirty="0">
              <a:solidFill>
                <a:srgbClr val="FF0000"/>
              </a:solidFill>
            </a:endParaRPr>
          </a:p>
          <a:p>
            <a:endParaRPr lang="ar-SA" sz="2800" dirty="0" smtClean="0"/>
          </a:p>
          <a:p>
            <a:r>
              <a:rPr lang="ar-SA" sz="2800" dirty="0" smtClean="0"/>
              <a:t>إذا</a:t>
            </a:r>
            <a:r>
              <a:rPr lang="ar-JO" sz="2800" dirty="0" smtClean="0"/>
              <a:t>ً</a:t>
            </a:r>
            <a:r>
              <a:rPr lang="ar-SA" sz="2800" dirty="0" smtClean="0"/>
              <a:t> </a:t>
            </a:r>
            <a:r>
              <a:rPr lang="ar-SA" sz="2800" dirty="0"/>
              <a:t>10000 ريال اليوم أفضل من 15000 ريال بعد سبع سنوات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27360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6" y="1700808"/>
            <a:ext cx="8229600" cy="4713387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ar-JO" sz="2400" dirty="0" smtClean="0"/>
          </a:p>
          <a:p>
            <a:pPr algn="just">
              <a:buNone/>
            </a:pPr>
            <a:r>
              <a:rPr lang="ar-SA" dirty="0">
                <a:latin typeface="+mj-lt"/>
                <a:ea typeface="+mj-ea"/>
                <a:cs typeface="+mj-cs"/>
              </a:rPr>
              <a:t>يريد شخص معرفة القيمة الحالية ل</a:t>
            </a:r>
            <a:r>
              <a:rPr lang="ar-JO" dirty="0">
                <a:latin typeface="+mj-lt"/>
                <a:ea typeface="+mj-ea"/>
                <a:cs typeface="+mj-cs"/>
              </a:rPr>
              <a:t>ـ</a:t>
            </a:r>
            <a:r>
              <a:rPr lang="ar-SA" dirty="0">
                <a:latin typeface="+mj-lt"/>
                <a:ea typeface="+mj-ea"/>
                <a:cs typeface="+mj-cs"/>
              </a:rPr>
              <a:t> 4000 </a:t>
            </a:r>
            <a:r>
              <a:rPr lang="ar-JO" dirty="0" smtClean="0">
                <a:latin typeface="+mj-lt"/>
                <a:ea typeface="+mj-ea"/>
                <a:cs typeface="+mj-cs"/>
              </a:rPr>
              <a:t>ريال </a:t>
            </a:r>
            <a:r>
              <a:rPr lang="ar-SA" dirty="0" smtClean="0">
                <a:latin typeface="+mj-lt"/>
                <a:ea typeface="+mj-ea"/>
                <a:cs typeface="+mj-cs"/>
              </a:rPr>
              <a:t>سيتسلمه</a:t>
            </a:r>
            <a:r>
              <a:rPr lang="ar-JO" dirty="0">
                <a:latin typeface="+mj-lt"/>
                <a:ea typeface="+mj-ea"/>
                <a:cs typeface="+mj-cs"/>
              </a:rPr>
              <a:t>ا</a:t>
            </a:r>
            <a:r>
              <a:rPr lang="ar-SA" dirty="0">
                <a:latin typeface="+mj-lt"/>
                <a:ea typeface="+mj-ea"/>
                <a:cs typeface="+mj-cs"/>
              </a:rPr>
              <a:t> بعد خمس سنوات من ال</a:t>
            </a:r>
            <a:r>
              <a:rPr lang="ar-JO" dirty="0">
                <a:latin typeface="+mj-lt"/>
                <a:ea typeface="+mj-ea"/>
                <a:cs typeface="+mj-cs"/>
              </a:rPr>
              <a:t>آ</a:t>
            </a:r>
            <a:r>
              <a:rPr lang="ar-SA" dirty="0">
                <a:latin typeface="+mj-lt"/>
                <a:ea typeface="+mj-ea"/>
                <a:cs typeface="+mj-cs"/>
              </a:rPr>
              <a:t>ن وعلى </a:t>
            </a:r>
            <a:r>
              <a:rPr lang="ar-JO" dirty="0">
                <a:latin typeface="+mj-lt"/>
                <a:ea typeface="+mj-ea"/>
                <a:cs typeface="+mj-cs"/>
              </a:rPr>
              <a:t>إ</a:t>
            </a:r>
            <a:r>
              <a:rPr lang="ar-SA" dirty="0">
                <a:latin typeface="+mj-lt"/>
                <a:ea typeface="+mj-ea"/>
                <a:cs typeface="+mj-cs"/>
              </a:rPr>
              <a:t>فتراض </a:t>
            </a:r>
            <a:r>
              <a:rPr lang="ar-JO" dirty="0">
                <a:latin typeface="+mj-lt"/>
                <a:ea typeface="+mj-ea"/>
                <a:cs typeface="+mj-cs"/>
              </a:rPr>
              <a:t>أ</a:t>
            </a:r>
            <a:r>
              <a:rPr lang="ar-SA" dirty="0">
                <a:latin typeface="+mj-lt"/>
                <a:ea typeface="+mj-ea"/>
                <a:cs typeface="+mj-cs"/>
              </a:rPr>
              <a:t>ن </a:t>
            </a:r>
            <a:r>
              <a:rPr lang="ar-SA" dirty="0" smtClean="0">
                <a:latin typeface="+mj-lt"/>
                <a:ea typeface="+mj-ea"/>
                <a:cs typeface="+mj-cs"/>
              </a:rPr>
              <a:t>معدل الخصم هو </a:t>
            </a:r>
            <a:r>
              <a:rPr lang="ar-SA" dirty="0">
                <a:latin typeface="+mj-lt"/>
                <a:ea typeface="+mj-ea"/>
                <a:cs typeface="+mj-cs"/>
              </a:rPr>
              <a:t>10 بالمئه 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ar-JO" sz="2400" dirty="0"/>
              <a:t>: </a:t>
            </a:r>
            <a:r>
              <a:rPr lang="ar-SA" sz="2400" b="1" dirty="0">
                <a:solidFill>
                  <a:srgbClr val="FF0000"/>
                </a:solidFill>
              </a:rPr>
              <a:t>م = س / (1+ ف)</a:t>
            </a:r>
            <a:r>
              <a:rPr lang="ar-SA" sz="2400" b="1" baseline="30000" dirty="0">
                <a:solidFill>
                  <a:srgbClr val="FF0000"/>
                </a:solidFill>
              </a:rPr>
              <a:t>ن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endParaRPr lang="ar-SY" sz="2400" b="1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ar-SY" sz="2400" dirty="0"/>
              <a:t> </a:t>
            </a:r>
            <a:r>
              <a:rPr lang="ar-SY" sz="2400" dirty="0" smtClean="0"/>
              <a:t>     </a:t>
            </a:r>
            <a:r>
              <a:rPr lang="ar-SA" sz="2400" b="1" dirty="0" smtClean="0">
                <a:solidFill>
                  <a:srgbClr val="FF0000"/>
                </a:solidFill>
              </a:rPr>
              <a:t>= </a:t>
            </a:r>
            <a:r>
              <a:rPr lang="ar-SY" sz="2400" b="1" dirty="0" smtClean="0">
                <a:solidFill>
                  <a:srgbClr val="FF0000"/>
                </a:solidFill>
              </a:rPr>
              <a:t>4000</a:t>
            </a:r>
            <a:r>
              <a:rPr lang="ar-SA" sz="2400" b="1" dirty="0" smtClean="0">
                <a:solidFill>
                  <a:srgbClr val="FF0000"/>
                </a:solidFill>
              </a:rPr>
              <a:t>/ </a:t>
            </a:r>
            <a:r>
              <a:rPr lang="ar-SA" sz="2400" b="1" dirty="0">
                <a:solidFill>
                  <a:srgbClr val="FF0000"/>
                </a:solidFill>
              </a:rPr>
              <a:t>(1+ </a:t>
            </a:r>
            <a:r>
              <a:rPr lang="ar-SY" sz="2400" b="1" dirty="0" smtClean="0">
                <a:solidFill>
                  <a:srgbClr val="FF0000"/>
                </a:solidFill>
              </a:rPr>
              <a:t>0.10</a:t>
            </a:r>
            <a:r>
              <a:rPr lang="ar-SA" sz="2400" b="1" dirty="0" smtClean="0">
                <a:solidFill>
                  <a:srgbClr val="FF0000"/>
                </a:solidFill>
              </a:rPr>
              <a:t>)</a:t>
            </a:r>
            <a:r>
              <a:rPr lang="ar-SY" sz="2400" b="1" baseline="30000" dirty="0" smtClean="0">
                <a:solidFill>
                  <a:srgbClr val="FF0000"/>
                </a:solidFill>
              </a:rPr>
              <a:t>5</a:t>
            </a:r>
            <a:r>
              <a:rPr lang="ar-SA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ar-SY" sz="2400" dirty="0" smtClean="0"/>
              <a:t>      </a:t>
            </a:r>
            <a:r>
              <a:rPr lang="ar-SA" sz="2400" b="1" dirty="0">
                <a:solidFill>
                  <a:srgbClr val="FF0000"/>
                </a:solidFill>
              </a:rPr>
              <a:t>= </a:t>
            </a:r>
            <a:r>
              <a:rPr lang="ar-SY" sz="2400" b="1" dirty="0">
                <a:solidFill>
                  <a:srgbClr val="FF0000"/>
                </a:solidFill>
              </a:rPr>
              <a:t>4000</a:t>
            </a:r>
            <a:r>
              <a:rPr lang="ar-SA" sz="2400" b="1" dirty="0">
                <a:solidFill>
                  <a:srgbClr val="FF0000"/>
                </a:solidFill>
              </a:rPr>
              <a:t>/ (</a:t>
            </a:r>
            <a:r>
              <a:rPr lang="ar-SA" sz="2400" b="1" dirty="0" smtClean="0">
                <a:solidFill>
                  <a:srgbClr val="FF0000"/>
                </a:solidFill>
              </a:rPr>
              <a:t>1</a:t>
            </a:r>
            <a:r>
              <a:rPr lang="ar-SY" sz="2400" b="1" dirty="0" smtClean="0">
                <a:solidFill>
                  <a:srgbClr val="FF0000"/>
                </a:solidFill>
              </a:rPr>
              <a:t>.10</a:t>
            </a:r>
            <a:r>
              <a:rPr lang="ar-SA" sz="2400" b="1" dirty="0" smtClean="0">
                <a:solidFill>
                  <a:srgbClr val="FF0000"/>
                </a:solidFill>
              </a:rPr>
              <a:t>)</a:t>
            </a:r>
            <a:r>
              <a:rPr lang="ar-SY" sz="2400" b="1" baseline="30000" dirty="0">
                <a:solidFill>
                  <a:srgbClr val="FF0000"/>
                </a:solidFill>
              </a:rPr>
              <a:t>5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endParaRPr lang="ar-SY" sz="2400" b="1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ar-SY" sz="2400" dirty="0"/>
              <a:t> </a:t>
            </a:r>
            <a:r>
              <a:rPr lang="ar-SY" sz="2400" dirty="0" smtClean="0"/>
              <a:t>    </a:t>
            </a:r>
            <a:r>
              <a:rPr lang="ar-SA" sz="2400" b="1" dirty="0" smtClean="0">
                <a:solidFill>
                  <a:srgbClr val="FF0000"/>
                </a:solidFill>
              </a:rPr>
              <a:t>= </a:t>
            </a:r>
            <a:r>
              <a:rPr lang="ar-SY" sz="2400" b="1" dirty="0">
                <a:solidFill>
                  <a:srgbClr val="FF0000"/>
                </a:solidFill>
              </a:rPr>
              <a:t>4000</a:t>
            </a:r>
            <a:r>
              <a:rPr lang="ar-SA" sz="2400" b="1" dirty="0">
                <a:solidFill>
                  <a:srgbClr val="FF0000"/>
                </a:solidFill>
              </a:rPr>
              <a:t>/ (</a:t>
            </a:r>
            <a:r>
              <a:rPr lang="ar-SA" sz="2400" b="1" dirty="0" smtClean="0">
                <a:solidFill>
                  <a:srgbClr val="FF0000"/>
                </a:solidFill>
              </a:rPr>
              <a:t>1</a:t>
            </a:r>
            <a:r>
              <a:rPr lang="ar-SY" sz="2400" b="1" dirty="0" smtClean="0">
                <a:solidFill>
                  <a:srgbClr val="FF0000"/>
                </a:solidFill>
              </a:rPr>
              <a:t>.6105</a:t>
            </a:r>
            <a:r>
              <a:rPr lang="ar-SA" sz="2400" b="1" dirty="0" smtClean="0">
                <a:solidFill>
                  <a:srgbClr val="FF0000"/>
                </a:solidFill>
              </a:rPr>
              <a:t>)</a:t>
            </a:r>
            <a:endParaRPr lang="ar-SY" sz="2400" b="1" baseline="300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ar-SY" sz="2400" dirty="0" smtClean="0"/>
              <a:t>     </a:t>
            </a:r>
            <a:r>
              <a:rPr lang="ar-SA" sz="2400" b="1" dirty="0">
                <a:solidFill>
                  <a:srgbClr val="FF0000"/>
                </a:solidFill>
              </a:rPr>
              <a:t>= </a:t>
            </a:r>
            <a:r>
              <a:rPr lang="ar-SY" sz="2400" b="1" dirty="0" smtClean="0">
                <a:solidFill>
                  <a:srgbClr val="FF0000"/>
                </a:solidFill>
              </a:rPr>
              <a:t>2483.7007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3200" dirty="0" smtClean="0">
                  <a:solidFill>
                    <a:schemeClr val="tx1"/>
                  </a:solidFill>
                </a:rPr>
                <a:t>       </a:t>
              </a:r>
              <a:r>
                <a:rPr lang="ar-SA" sz="3200" dirty="0" smtClean="0">
                  <a:solidFill>
                    <a:schemeClr val="tx1"/>
                  </a:solidFill>
                </a:rPr>
                <a:t>القيمة الحالية لمبلغ واحد نستلمه في المستقبل</a:t>
              </a:r>
              <a:r>
                <a:rPr lang="ar-SY" sz="3200" b="1" dirty="0">
                  <a:solidFill>
                    <a:srgbClr val="FF0000"/>
                  </a:solidFill>
                </a:rPr>
                <a:t>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229600" cy="49854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100" u="sng" dirty="0" smtClean="0"/>
              <a:t>القيمة الحالية لمجموعة تدفقات نقديه </a:t>
            </a:r>
          </a:p>
          <a:p>
            <a:pPr algn="just">
              <a:buNone/>
            </a:pPr>
            <a:r>
              <a:rPr lang="ar-SA" sz="2100" dirty="0" smtClean="0"/>
              <a:t> </a:t>
            </a:r>
            <a:r>
              <a:rPr lang="ar-JO" sz="2100" dirty="0" smtClean="0"/>
              <a:t>إ</a:t>
            </a:r>
            <a:r>
              <a:rPr lang="ar-SA" sz="2100" dirty="0" smtClean="0"/>
              <a:t>ذا </a:t>
            </a:r>
            <a:r>
              <a:rPr lang="ar-JO" sz="2100" dirty="0" smtClean="0"/>
              <a:t>أ</a:t>
            </a:r>
            <a:r>
              <a:rPr lang="ar-SA" sz="2100" dirty="0" smtClean="0"/>
              <a:t>ردنا معرف</a:t>
            </a:r>
            <a:r>
              <a:rPr lang="ar-JO" sz="2100" dirty="0" smtClean="0"/>
              <a:t>ة</a:t>
            </a:r>
            <a:r>
              <a:rPr lang="ar-SA" sz="2100" dirty="0" smtClean="0"/>
              <a:t> القيمة الحالية لمجموع</a:t>
            </a:r>
            <a:r>
              <a:rPr lang="ar-JO" sz="2100" dirty="0" smtClean="0"/>
              <a:t>ة</a:t>
            </a:r>
            <a:r>
              <a:rPr lang="ar-SA" sz="2100" dirty="0" smtClean="0"/>
              <a:t> من التدفقات النقديه نستلمها في </a:t>
            </a:r>
            <a:r>
              <a:rPr lang="ar-JO" sz="2100" dirty="0" smtClean="0"/>
              <a:t>أ</a:t>
            </a:r>
            <a:r>
              <a:rPr lang="ar-SA" sz="2100" dirty="0" smtClean="0"/>
              <a:t>وقات مختلف</a:t>
            </a:r>
            <a:r>
              <a:rPr lang="ar-JO" sz="2100" dirty="0" smtClean="0"/>
              <a:t>ة</a:t>
            </a:r>
            <a:r>
              <a:rPr lang="ar-SA" sz="2100" dirty="0" smtClean="0"/>
              <a:t> </a:t>
            </a:r>
          </a:p>
          <a:p>
            <a:pPr algn="just">
              <a:buNone/>
            </a:pPr>
            <a:r>
              <a:rPr lang="ar-SA" sz="2100" b="1" dirty="0" smtClean="0"/>
              <a:t>نقوم بحساب القيمة الحالية لكل مبلغ نستلمه </a:t>
            </a:r>
            <a:r>
              <a:rPr lang="ar-JO" sz="2100" b="1" dirty="0" smtClean="0"/>
              <a:t>أ</a:t>
            </a:r>
            <a:r>
              <a:rPr lang="ar-SA" sz="2100" b="1" dirty="0" smtClean="0"/>
              <a:t>و ندفعه في المستقبل ثم نقوم بجمع المبالغ </a:t>
            </a:r>
          </a:p>
          <a:p>
            <a:pPr algn="just">
              <a:buNone/>
            </a:pPr>
            <a:r>
              <a:rPr lang="ar-SA" sz="2400" dirty="0" smtClean="0"/>
              <a:t>م = س</a:t>
            </a:r>
            <a:r>
              <a:rPr lang="ar-SA" sz="2400" baseline="-25000" dirty="0" smtClean="0"/>
              <a:t>ي </a:t>
            </a:r>
            <a:r>
              <a:rPr lang="ar-SA" sz="2400" dirty="0" smtClean="0"/>
              <a:t>/(1+ف)</a:t>
            </a:r>
            <a:r>
              <a:rPr lang="ar-SA" sz="2400" baseline="30000" dirty="0" smtClean="0"/>
              <a:t>ي</a:t>
            </a:r>
            <a:r>
              <a:rPr lang="ar-SA" sz="2400" dirty="0" smtClean="0"/>
              <a:t> </a:t>
            </a:r>
          </a:p>
          <a:p>
            <a:pPr algn="just">
              <a:buNone/>
            </a:pPr>
            <a:r>
              <a:rPr lang="ar-SA" sz="2400" dirty="0" smtClean="0"/>
              <a:t>ما هي القيمة الحالية للتدفقات النقديه التالي</a:t>
            </a:r>
            <a:r>
              <a:rPr lang="ar-JO" sz="2400" dirty="0" smtClean="0"/>
              <a:t>ة</a:t>
            </a:r>
            <a:r>
              <a:rPr lang="ar-SA" sz="2400" dirty="0" smtClean="0"/>
              <a:t> على </a:t>
            </a:r>
            <a:r>
              <a:rPr lang="ar-JO" sz="2400" dirty="0" smtClean="0"/>
              <a:t>إ</a:t>
            </a:r>
            <a:r>
              <a:rPr lang="ar-SA" sz="2400" dirty="0" smtClean="0"/>
              <a:t>فتراض </a:t>
            </a:r>
            <a:r>
              <a:rPr lang="ar-JO" sz="2400" dirty="0" smtClean="0"/>
              <a:t>أ</a:t>
            </a:r>
            <a:r>
              <a:rPr lang="ar-SA" sz="2400" dirty="0" smtClean="0"/>
              <a:t>ن معدل الخصم 10%</a:t>
            </a:r>
            <a:endParaRPr lang="ar-JO" sz="2400" dirty="0" smtClean="0"/>
          </a:p>
          <a:p>
            <a:pPr algn="just">
              <a:buNone/>
            </a:pPr>
            <a:r>
              <a:rPr lang="ar-JO" sz="2400" dirty="0" smtClean="0"/>
              <a:t>تدفع التدفقات في نهاية كل سنة </a:t>
            </a:r>
            <a:endParaRPr lang="ar-SA" sz="2400" dirty="0" smtClean="0"/>
          </a:p>
          <a:p>
            <a:pPr>
              <a:buNone/>
            </a:pPr>
            <a:endParaRPr lang="en-US" sz="2400" dirty="0"/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l"/>
              <a:r>
                <a:rPr lang="ar-SA" sz="3600" dirty="0" smtClean="0">
                  <a:solidFill>
                    <a:schemeClr val="tx1"/>
                  </a:solidFill>
                </a:rPr>
                <a:t>القيمة الحالية لمجموعة تدفقات نقديه</a:t>
              </a:r>
              <a:r>
                <a:rPr lang="ar-SY" sz="3600" b="1" dirty="0">
                  <a:solidFill>
                    <a:srgbClr val="FF0000"/>
                  </a:solidFill>
                </a:rPr>
                <a:t> </a:t>
              </a:r>
              <a:r>
                <a:rPr lang="ar-SY" sz="3600" b="1" dirty="0" smtClean="0">
                  <a:solidFill>
                    <a:srgbClr val="FF0000"/>
                  </a:solidFill>
                </a:rPr>
                <a:t>-غير </a:t>
              </a:r>
              <a:r>
                <a:rPr lang="ar-SY" sz="3600" b="1" dirty="0">
                  <a:solidFill>
                    <a:srgbClr val="FF0000"/>
                  </a:solidFill>
                </a:rPr>
                <a:t>مطلوب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128201"/>
              </p:ext>
            </p:extLst>
          </p:nvPr>
        </p:nvGraphicFramePr>
        <p:xfrm>
          <a:off x="2051720" y="4077072"/>
          <a:ext cx="6096000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التدفقات النقدية </a:t>
                      </a:r>
                      <a:r>
                        <a:rPr lang="ar-JO" dirty="0" smtClean="0"/>
                        <a:t>بالريال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5000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4317" y="569649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ar-SY" dirty="0" smtClean="0">
                <a:solidFill>
                  <a:srgbClr val="FF0000"/>
                </a:solidFill>
              </a:rPr>
              <a:t>غير </a:t>
            </a:r>
            <a:r>
              <a:rPr lang="ar-SY" dirty="0">
                <a:solidFill>
                  <a:srgbClr val="FF0000"/>
                </a:solidFill>
              </a:rPr>
              <a:t>مطلوب</a:t>
            </a:r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214422"/>
            <a:ext cx="8424936" cy="5199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100" u="sng" dirty="0" smtClean="0"/>
              <a:t>القيمة الحالية لمجموعة تدفقات نقديه</a:t>
            </a:r>
          </a:p>
          <a:p>
            <a:pPr>
              <a:buNone/>
            </a:pPr>
            <a:r>
              <a:rPr lang="ar-SA" sz="2100" dirty="0" smtClean="0"/>
              <a:t>ننظر </a:t>
            </a:r>
            <a:r>
              <a:rPr lang="ar-JO" sz="2100" dirty="0" smtClean="0"/>
              <a:t>في الملاحق </a:t>
            </a:r>
            <a:r>
              <a:rPr lang="ar-JO" sz="2100" dirty="0" smtClean="0">
                <a:solidFill>
                  <a:srgbClr val="FF0000"/>
                </a:solidFill>
              </a:rPr>
              <a:t>( قائمة</a:t>
            </a:r>
            <a:r>
              <a:rPr lang="ar-JO" sz="2100" dirty="0" smtClean="0"/>
              <a:t> </a:t>
            </a:r>
            <a:r>
              <a:rPr lang="ar-SA" sz="2100" dirty="0" smtClean="0">
                <a:solidFill>
                  <a:srgbClr val="FF0000"/>
                </a:solidFill>
              </a:rPr>
              <a:t>3 </a:t>
            </a:r>
            <a:r>
              <a:rPr lang="ar-JO" sz="2100" dirty="0" smtClean="0">
                <a:solidFill>
                  <a:srgbClr val="FF0000"/>
                </a:solidFill>
              </a:rPr>
              <a:t>)</a:t>
            </a:r>
            <a:endParaRPr lang="ar-SA" sz="21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073705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93384"/>
              </p:ext>
            </p:extLst>
          </p:nvPr>
        </p:nvGraphicFramePr>
        <p:xfrm>
          <a:off x="395536" y="2071676"/>
          <a:ext cx="8424935" cy="38968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73388"/>
                <a:gridCol w="2152707"/>
                <a:gridCol w="2699420"/>
                <a:gridCol w="2699420"/>
              </a:tblGrid>
              <a:tr h="73283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التدفقات النقدية </a:t>
                      </a:r>
                      <a:r>
                        <a:rPr lang="ar-JO" dirty="0" smtClean="0"/>
                        <a:t>بالريال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معامل الخصم من القوائم</a:t>
                      </a:r>
                      <a:r>
                        <a:rPr lang="ar-SA" baseline="0" dirty="0" smtClean="0"/>
                        <a:t> الماليه (2)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القيمة الحالية </a:t>
                      </a:r>
                      <a:endParaRPr lang="ar-SA" dirty="0"/>
                    </a:p>
                  </a:txBody>
                  <a:tcPr/>
                </a:tc>
              </a:tr>
              <a:tr h="42458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909 الاستثمار لمدة سنه </a:t>
                      </a:r>
                      <a:endParaRPr lang="ar-SA" dirty="0"/>
                    </a:p>
                  </a:txBody>
                  <a:tcPr/>
                </a:tc>
              </a:tr>
              <a:tr h="42458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1652 الاستثمار لمده سنتين</a:t>
                      </a:r>
                      <a:endParaRPr lang="ar-SA" dirty="0"/>
                    </a:p>
                  </a:txBody>
                  <a:tcPr/>
                </a:tc>
              </a:tr>
              <a:tr h="73283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2253 الاستثمار لمده ثلاث سنوات</a:t>
                      </a:r>
                      <a:endParaRPr lang="ar-SA" dirty="0"/>
                    </a:p>
                  </a:txBody>
                  <a:tcPr/>
                </a:tc>
              </a:tr>
              <a:tr h="42458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683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2732 الاستثمار لمدة 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ربع سنوات </a:t>
                      </a:r>
                      <a:endParaRPr lang="ar-SA" dirty="0"/>
                    </a:p>
                  </a:txBody>
                  <a:tcPr/>
                </a:tc>
              </a:tr>
              <a:tr h="73283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621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3105 الاستثمار لمده خمس سنوات</a:t>
                      </a:r>
                      <a:endParaRPr lang="ar-SA" dirty="0"/>
                    </a:p>
                  </a:txBody>
                  <a:tcPr/>
                </a:tc>
              </a:tr>
              <a:tr h="424580">
                <a:tc gridSpan="3"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مجموع القيمة الحالية للتدفقات النقدية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10651 </a:t>
                      </a:r>
                      <a:r>
                        <a:rPr lang="ar-JO" b="1" dirty="0" smtClean="0">
                          <a:solidFill>
                            <a:srgbClr val="FF0000"/>
                          </a:solidFill>
                        </a:rPr>
                        <a:t>ريال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229600" cy="4713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100" u="sng" dirty="0" smtClean="0"/>
              <a:t>القيمة الحالية للدفعات السنويه المتساوي</a:t>
            </a:r>
            <a:r>
              <a:rPr lang="ar-JO" sz="2100" u="sng" dirty="0" smtClean="0"/>
              <a:t>ة</a:t>
            </a:r>
            <a:r>
              <a:rPr lang="ar-SA" sz="2100" u="sng" dirty="0" smtClean="0"/>
              <a:t> </a:t>
            </a:r>
          </a:p>
          <a:p>
            <a:pPr>
              <a:buNone/>
            </a:pPr>
            <a:r>
              <a:rPr lang="ar-SA" sz="2100" dirty="0" smtClean="0"/>
              <a:t>القيمة الحالية للدفعات السنوية المتساويه = أ ع ف </a:t>
            </a:r>
            <a:r>
              <a:rPr lang="en-US" sz="2100" dirty="0" smtClean="0"/>
              <a:t>x </a:t>
            </a:r>
            <a:r>
              <a:rPr lang="ar-SA" sz="2100" dirty="0" smtClean="0"/>
              <a:t> م </a:t>
            </a:r>
            <a:r>
              <a:rPr lang="ar-SA" sz="2100" u="sng" dirty="0" smtClean="0"/>
              <a:t> </a:t>
            </a:r>
          </a:p>
          <a:p>
            <a:pPr>
              <a:buNone/>
            </a:pPr>
            <a:r>
              <a:rPr lang="ar-SA" sz="2100" dirty="0" smtClean="0"/>
              <a:t>أع ف هي معامل الخصم لدفعه سنوية مقدارها </a:t>
            </a:r>
            <a:r>
              <a:rPr lang="ar-JO" sz="2100" dirty="0" smtClean="0"/>
              <a:t>ريال</a:t>
            </a:r>
            <a:endParaRPr lang="ar-SA" sz="2100" dirty="0" smtClean="0"/>
          </a:p>
          <a:p>
            <a:pPr>
              <a:buNone/>
            </a:pPr>
            <a:r>
              <a:rPr lang="ar-SA" sz="2100" dirty="0" smtClean="0"/>
              <a:t>م هو مبلغ الدفعة السنوية</a:t>
            </a:r>
          </a:p>
          <a:p>
            <a:pPr>
              <a:buNone/>
            </a:pPr>
            <a:r>
              <a:rPr lang="ar-SA" sz="2100" dirty="0" smtClean="0">
                <a:solidFill>
                  <a:srgbClr val="FF0000"/>
                </a:solidFill>
              </a:rPr>
              <a:t>ننظر </a:t>
            </a:r>
            <a:r>
              <a:rPr lang="ar-JO" sz="2100" dirty="0" smtClean="0">
                <a:solidFill>
                  <a:srgbClr val="FF0000"/>
                </a:solidFill>
              </a:rPr>
              <a:t>في الملاحق قائمة </a:t>
            </a:r>
            <a:r>
              <a:rPr lang="ar-SA" sz="2100" dirty="0" smtClean="0">
                <a:solidFill>
                  <a:srgbClr val="FF0000"/>
                </a:solidFill>
              </a:rPr>
              <a:t>4</a:t>
            </a:r>
            <a:r>
              <a:rPr lang="ar-SA" sz="2100" dirty="0" smtClean="0"/>
              <a:t> </a:t>
            </a:r>
          </a:p>
          <a:p>
            <a:pPr>
              <a:buNone/>
            </a:pPr>
            <a:endParaRPr lang="ar-SA" sz="2100" u="sng" dirty="0" smtClean="0"/>
          </a:p>
          <a:p>
            <a:pPr>
              <a:buNone/>
            </a:pPr>
            <a:r>
              <a:rPr lang="ar-SA" sz="2100" dirty="0" smtClean="0"/>
              <a:t>يريد شخص ما معرفة القيمة الحالية لدفعات سنوية مقدارها 2000 </a:t>
            </a:r>
            <a:r>
              <a:rPr lang="ar-JO" sz="2100" dirty="0" smtClean="0"/>
              <a:t>ريال </a:t>
            </a:r>
            <a:r>
              <a:rPr lang="ar-SA" sz="2100" dirty="0" smtClean="0"/>
              <a:t>سنويا ولمدة خمسة </a:t>
            </a:r>
            <a:r>
              <a:rPr lang="ar-JO" sz="2100" dirty="0" smtClean="0"/>
              <a:t>أ</a:t>
            </a:r>
            <a:r>
              <a:rPr lang="ar-SA" sz="2100" dirty="0" smtClean="0"/>
              <a:t>عوام علما ب</a:t>
            </a:r>
            <a:r>
              <a:rPr lang="ar-JO" sz="2100" dirty="0" smtClean="0"/>
              <a:t>أ</a:t>
            </a:r>
            <a:r>
              <a:rPr lang="ar-SA" sz="2100" dirty="0" smtClean="0"/>
              <a:t>ن معدل الخصم 10 بالمئة </a:t>
            </a:r>
            <a:r>
              <a:rPr lang="ar-JO" sz="2100" dirty="0" smtClean="0"/>
              <a:t>من الملاحق </a:t>
            </a:r>
            <a:r>
              <a:rPr lang="ar-SA" sz="2100" dirty="0" smtClean="0">
                <a:solidFill>
                  <a:srgbClr val="FF0000"/>
                </a:solidFill>
              </a:rPr>
              <a:t>(</a:t>
            </a:r>
            <a:r>
              <a:rPr lang="ar-JO" sz="2100" dirty="0" smtClean="0">
                <a:solidFill>
                  <a:srgbClr val="FF0000"/>
                </a:solidFill>
              </a:rPr>
              <a:t>قائمة </a:t>
            </a:r>
            <a:r>
              <a:rPr lang="ar-SA" sz="2100" dirty="0" smtClean="0">
                <a:solidFill>
                  <a:srgbClr val="FF0000"/>
                </a:solidFill>
              </a:rPr>
              <a:t>4 </a:t>
            </a:r>
            <a:r>
              <a:rPr lang="ar-JO" sz="2100" dirty="0" smtClean="0">
                <a:solidFill>
                  <a:srgbClr val="FF0000"/>
                </a:solidFill>
              </a:rPr>
              <a:t>) نجد المعامل</a:t>
            </a:r>
            <a:r>
              <a:rPr lang="ar-SA" sz="2100" dirty="0" smtClean="0">
                <a:solidFill>
                  <a:srgbClr val="FF0000"/>
                </a:solidFill>
              </a:rPr>
              <a:t> = 3.791</a:t>
            </a:r>
            <a:r>
              <a:rPr lang="ar-JO" sz="2100" dirty="0" smtClean="0">
                <a:solidFill>
                  <a:srgbClr val="FF0000"/>
                </a:solidFill>
              </a:rPr>
              <a:t> </a:t>
            </a:r>
            <a:endParaRPr lang="ar-SA" sz="21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sz="2100" dirty="0" smtClean="0"/>
              <a:t>القيمة الحالية = 3</a:t>
            </a:r>
            <a:r>
              <a:rPr lang="ar-JO" sz="2100" dirty="0" smtClean="0"/>
              <a:t>.</a:t>
            </a:r>
            <a:r>
              <a:rPr lang="ar-SA" sz="2100" dirty="0" smtClean="0"/>
              <a:t>791 </a:t>
            </a:r>
            <a:r>
              <a:rPr lang="en-US" sz="2100" dirty="0" smtClean="0"/>
              <a:t>x</a:t>
            </a:r>
            <a:r>
              <a:rPr lang="ar-SA" sz="2100" dirty="0" smtClean="0"/>
              <a:t> 2000</a:t>
            </a:r>
          </a:p>
          <a:p>
            <a:pPr>
              <a:buNone/>
            </a:pPr>
            <a:r>
              <a:rPr lang="ar-SA" sz="2100" dirty="0" smtClean="0"/>
              <a:t>                = 7582 ريال </a:t>
            </a: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324514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l"/>
              <a:r>
                <a:rPr lang="ar-SA" sz="3600" dirty="0" smtClean="0">
                  <a:solidFill>
                    <a:schemeClr val="tx1"/>
                  </a:solidFill>
                </a:rPr>
                <a:t>القيمة الحالية للدفعات السنوية المتساوية</a:t>
              </a:r>
              <a:r>
                <a:rPr lang="ar-SY" sz="3600" b="1" dirty="0">
                  <a:solidFill>
                    <a:srgbClr val="FF0000"/>
                  </a:solidFill>
                </a:rPr>
                <a:t> </a:t>
              </a:r>
              <a:r>
                <a:rPr lang="ar-SY" sz="3600" b="1" dirty="0" smtClean="0">
                  <a:solidFill>
                    <a:srgbClr val="FF0000"/>
                  </a:solidFill>
                </a:rPr>
                <a:t>-غير </a:t>
              </a:r>
              <a:r>
                <a:rPr lang="ar-SY" sz="3600" b="1" dirty="0">
                  <a:solidFill>
                    <a:srgbClr val="FF0000"/>
                  </a:solidFill>
                </a:rPr>
                <a:t>مطلوب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ar-SA" smtClean="0"/>
              <a:t/>
            </a:r>
            <a:br>
              <a:rPr lang="ar-SA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229600" cy="4713387"/>
          </a:xfrm>
        </p:spPr>
        <p:txBody>
          <a:bodyPr>
            <a:normAutofit/>
          </a:bodyPr>
          <a:lstStyle/>
          <a:p>
            <a:pPr marL="457200" indent="-457200" algn="just">
              <a:buAutoNum type="arabic1Minus"/>
            </a:pPr>
            <a:r>
              <a:rPr lang="ar-SA" sz="2700" dirty="0" smtClean="0"/>
              <a:t>أقساط الإطفاء</a:t>
            </a:r>
          </a:p>
          <a:p>
            <a:pPr marL="457200" indent="-457200" algn="just">
              <a:buNone/>
            </a:pPr>
            <a:r>
              <a:rPr lang="ar-SA" sz="2700" dirty="0" smtClean="0"/>
              <a:t>لتحديد الدفعات السنوي</a:t>
            </a:r>
            <a:r>
              <a:rPr lang="ar-JO" sz="2700" dirty="0" smtClean="0"/>
              <a:t>ة</a:t>
            </a:r>
            <a:r>
              <a:rPr lang="ar-SA" sz="2700" dirty="0" smtClean="0"/>
              <a:t> التي يجب على المنشأة تجميعها لدفع التزامات مالية تدفع في المستقبل </a:t>
            </a:r>
            <a:r>
              <a:rPr lang="ar-JO" sz="2700" dirty="0" smtClean="0"/>
              <a:t>أ</a:t>
            </a:r>
            <a:r>
              <a:rPr lang="ar-SA" sz="2700" dirty="0" smtClean="0"/>
              <a:t>و ليقوم ال</a:t>
            </a:r>
            <a:r>
              <a:rPr lang="ar-JO" sz="2700" dirty="0" smtClean="0"/>
              <a:t>أ</a:t>
            </a:r>
            <a:r>
              <a:rPr lang="ar-SA" sz="2700" dirty="0" smtClean="0"/>
              <a:t>موال اللازمة لتبديل بعض ال</a:t>
            </a:r>
            <a:r>
              <a:rPr lang="ar-JO" sz="2700" dirty="0" smtClean="0"/>
              <a:t>أ</a:t>
            </a:r>
            <a:r>
              <a:rPr lang="ar-SA" sz="2700" dirty="0" smtClean="0"/>
              <a:t>ل</a:t>
            </a:r>
            <a:r>
              <a:rPr lang="ar-JO" sz="2700" dirty="0" smtClean="0"/>
              <a:t>آ</a:t>
            </a:r>
            <a:r>
              <a:rPr lang="ar-SA" sz="2700" dirty="0" smtClean="0"/>
              <a:t>ت بعد انقضاء عمرها ال</a:t>
            </a:r>
            <a:r>
              <a:rPr lang="ar-JO" sz="2700" dirty="0" smtClean="0"/>
              <a:t>إ</a:t>
            </a:r>
            <a:r>
              <a:rPr lang="ar-SA" sz="2700" dirty="0" smtClean="0"/>
              <a:t>نتاجي </a:t>
            </a:r>
          </a:p>
          <a:p>
            <a:pPr marL="457200" indent="-457200" algn="just">
              <a:buNone/>
            </a:pPr>
            <a:r>
              <a:rPr lang="ar-SA" sz="2700" dirty="0" smtClean="0"/>
              <a:t>ب – استهلاك الديون </a:t>
            </a:r>
          </a:p>
          <a:p>
            <a:pPr marL="457200" indent="-457200" algn="just">
              <a:buNone/>
            </a:pPr>
            <a:r>
              <a:rPr lang="ar-SA" sz="2700" dirty="0" smtClean="0"/>
              <a:t>عندما يكون لزاما</a:t>
            </a:r>
            <a:r>
              <a:rPr lang="ar-JO" sz="2700" dirty="0" smtClean="0"/>
              <a:t>ً</a:t>
            </a:r>
            <a:r>
              <a:rPr lang="ar-SA" sz="2700" dirty="0" smtClean="0"/>
              <a:t> على المنشأة تسديد قرضاً بدفع عدد من ال</a:t>
            </a:r>
            <a:r>
              <a:rPr lang="ar-JO" sz="2700" dirty="0" smtClean="0"/>
              <a:t>أ</a:t>
            </a:r>
            <a:r>
              <a:rPr lang="ar-SA" sz="2700" dirty="0" smtClean="0"/>
              <a:t>قساط السنوي</a:t>
            </a:r>
            <a:r>
              <a:rPr lang="ar-JO" sz="2700" dirty="0" smtClean="0"/>
              <a:t>ة</a:t>
            </a:r>
            <a:r>
              <a:rPr lang="ar-SA" sz="2700" dirty="0" smtClean="0"/>
              <a:t> المتساوي</a:t>
            </a:r>
            <a:r>
              <a:rPr lang="ar-JO" sz="2700" dirty="0" smtClean="0"/>
              <a:t>ة</a:t>
            </a:r>
            <a:r>
              <a:rPr lang="ar-SA" sz="2700" dirty="0" smtClean="0"/>
              <a:t> ف</a:t>
            </a:r>
            <a:r>
              <a:rPr lang="ar-JO" sz="2700" dirty="0" smtClean="0"/>
              <a:t>إ</a:t>
            </a:r>
            <a:r>
              <a:rPr lang="ar-SA" sz="2700" dirty="0" smtClean="0"/>
              <a:t>ن المدير المالي يكون مهتماً بتحديد مقدارالقسط السنوي </a:t>
            </a:r>
          </a:p>
          <a:p>
            <a:pPr marL="457200" indent="-457200" algn="just">
              <a:buNone/>
            </a:pPr>
            <a:r>
              <a:rPr lang="ar-SA" sz="2700" dirty="0" smtClean="0"/>
              <a:t>ج – نسبة الزياد</a:t>
            </a:r>
            <a:r>
              <a:rPr lang="ar-JO" sz="2700" dirty="0" smtClean="0"/>
              <a:t>ة</a:t>
            </a:r>
            <a:r>
              <a:rPr lang="ar-SA" sz="2700" dirty="0" smtClean="0"/>
              <a:t> في ال</a:t>
            </a:r>
            <a:r>
              <a:rPr lang="ar-JO" sz="2700" dirty="0" smtClean="0"/>
              <a:t>أ</a:t>
            </a:r>
            <a:r>
              <a:rPr lang="ar-SA" sz="2700" dirty="0" smtClean="0"/>
              <a:t>رباح الموزع</a:t>
            </a:r>
            <a:r>
              <a:rPr lang="ar-JO" sz="2700" dirty="0" smtClean="0"/>
              <a:t>ة</a:t>
            </a:r>
            <a:r>
              <a:rPr lang="ar-SA" sz="2700" dirty="0" smtClean="0"/>
              <a:t> </a:t>
            </a:r>
          </a:p>
          <a:p>
            <a:pPr marL="457200" indent="-457200" algn="just">
              <a:buNone/>
            </a:pPr>
            <a:r>
              <a:rPr lang="ar-SA" sz="2700" dirty="0" smtClean="0"/>
              <a:t>قد يرغب المستثمر بمعرفه نسبة </a:t>
            </a:r>
            <a:r>
              <a:rPr lang="ar-JO" sz="2700" dirty="0" smtClean="0"/>
              <a:t>الزيادة في </a:t>
            </a:r>
            <a:r>
              <a:rPr lang="ar-SA" sz="2700" dirty="0" smtClean="0"/>
              <a:t>ال</a:t>
            </a:r>
            <a:r>
              <a:rPr lang="ar-JO" sz="2700" dirty="0" smtClean="0"/>
              <a:t>أ</a:t>
            </a:r>
            <a:r>
              <a:rPr lang="ar-SA" sz="2700" dirty="0" smtClean="0"/>
              <a:t>رباح الموزع</a:t>
            </a:r>
            <a:r>
              <a:rPr lang="ar-JO" sz="2700" dirty="0" smtClean="0"/>
              <a:t>ة</a:t>
            </a:r>
            <a:r>
              <a:rPr lang="ar-SA" sz="2700" dirty="0" smtClean="0"/>
              <a:t> للشرك</a:t>
            </a:r>
            <a:r>
              <a:rPr lang="ar-JO" sz="2700" dirty="0" smtClean="0"/>
              <a:t>ة</a:t>
            </a:r>
            <a:r>
              <a:rPr lang="ar-SA" sz="2700" dirty="0" smtClean="0"/>
              <a:t> التي يساهم بها </a:t>
            </a:r>
          </a:p>
          <a:p>
            <a:pPr marL="457200" indent="-457200">
              <a:buAutoNum type="arabic1Minus"/>
            </a:pPr>
            <a:endParaRPr lang="ar-SA" sz="2100" dirty="0" smtClean="0"/>
          </a:p>
          <a:p>
            <a:pPr marL="457200" indent="-457200">
              <a:buAutoNum type="arabic1Minus"/>
            </a:pPr>
            <a:endParaRPr lang="ar-SA" sz="2100" dirty="0" smtClean="0"/>
          </a:p>
          <a:p>
            <a:pPr marL="457200" indent="-457200">
              <a:buAutoNum type="arabic1Minus"/>
            </a:pPr>
            <a:endParaRPr lang="ar-SA" sz="2100" dirty="0" smtClean="0"/>
          </a:p>
          <a:p>
            <a:pPr marL="457200" indent="-457200">
              <a:buAutoNum type="arabic1Minus"/>
            </a:pPr>
            <a:endParaRPr lang="ar-SA" sz="2100" dirty="0" smtClean="0"/>
          </a:p>
          <a:p>
            <a:pPr marL="457200" indent="-457200">
              <a:buAutoNum type="arabic1Minus"/>
            </a:pPr>
            <a:endParaRPr lang="ar-SA" sz="21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1277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rgbClr val="FF0000"/>
                  </a:solidFill>
                </a:rPr>
                <a:t>          ال</a:t>
              </a:r>
              <a:r>
                <a:rPr lang="ar-JO" sz="3600" dirty="0" smtClean="0">
                  <a:solidFill>
                    <a:srgbClr val="FF0000"/>
                  </a:solidFill>
                </a:rPr>
                <a:t>إ</a:t>
              </a:r>
              <a:r>
                <a:rPr lang="ar-SA" sz="3600" dirty="0" smtClean="0">
                  <a:solidFill>
                    <a:srgbClr val="FF0000"/>
                  </a:solidFill>
                </a:rPr>
                <a:t>ستعمالات العملي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للفوائد المركب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والقيم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الحالي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</a:t>
              </a:r>
              <a:endParaRPr lang="ar-SA" sz="36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44624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/>
              <a:t>موضوعات الفصل</a:t>
            </a:r>
          </a:p>
          <a:p>
            <a:r>
              <a:rPr lang="ar-JO" dirty="0" smtClean="0"/>
              <a:t>تعريف القيمة الزمنية للنقود وعلاقتها بأهداف الإدارة المالية </a:t>
            </a:r>
          </a:p>
          <a:p>
            <a:r>
              <a:rPr lang="ar-JO" dirty="0" smtClean="0"/>
              <a:t>العوائد والفوائد المركبة </a:t>
            </a:r>
          </a:p>
          <a:p>
            <a:r>
              <a:rPr lang="ar-JO" dirty="0" smtClean="0"/>
              <a:t>القيمة المستقبلية لمجموعة من الودائع </a:t>
            </a:r>
          </a:p>
          <a:p>
            <a:r>
              <a:rPr lang="ar-JO" dirty="0" smtClean="0"/>
              <a:t>القيمة الحالية </a:t>
            </a:r>
          </a:p>
          <a:p>
            <a:r>
              <a:rPr lang="ar-JO" dirty="0" smtClean="0"/>
              <a:t>استعمالات الفوائد المركبة والقيمة الحالية </a:t>
            </a:r>
          </a:p>
          <a:p>
            <a:r>
              <a:rPr lang="ar-JO" dirty="0" smtClean="0"/>
              <a:t>تمارين 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9073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143000"/>
          </a:xfrm>
        </p:spPr>
        <p:txBody>
          <a:bodyPr/>
          <a:lstStyle/>
          <a:p>
            <a:r>
              <a:rPr lang="ar-SA" dirty="0" smtClean="0"/>
              <a:t>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928802"/>
            <a:ext cx="8229600" cy="448539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800" dirty="0" smtClean="0"/>
              <a:t>تعني </a:t>
            </a:r>
            <a:r>
              <a:rPr lang="ar-JO" sz="2800" dirty="0" smtClean="0"/>
              <a:t>أ</a:t>
            </a:r>
            <a:r>
              <a:rPr lang="ar-SA" sz="2800" dirty="0" smtClean="0"/>
              <a:t>ن قيمة النقود </a:t>
            </a:r>
            <a:r>
              <a:rPr lang="ar-JO" sz="2800" dirty="0" smtClean="0"/>
              <a:t>التي نستلمها </a:t>
            </a:r>
            <a:r>
              <a:rPr lang="ar-SA" sz="2800" dirty="0" smtClean="0"/>
              <a:t>اليوم أكبر من قيمة </a:t>
            </a:r>
            <a:r>
              <a:rPr lang="ar-SA" sz="2800" dirty="0" smtClean="0">
                <a:solidFill>
                  <a:srgbClr val="FF0000"/>
                </a:solidFill>
              </a:rPr>
              <a:t>نفس النقود </a:t>
            </a:r>
            <a:r>
              <a:rPr lang="ar-JO" sz="2800" dirty="0" smtClean="0"/>
              <a:t>نستلمه</a:t>
            </a:r>
            <a:r>
              <a:rPr lang="ar-SA" sz="2800" dirty="0" smtClean="0"/>
              <a:t>ا</a:t>
            </a:r>
            <a:r>
              <a:rPr lang="ar-JO" sz="2800" dirty="0" smtClean="0"/>
              <a:t> </a:t>
            </a:r>
            <a:r>
              <a:rPr lang="ar-SA" sz="2800" dirty="0" smtClean="0"/>
              <a:t>في المستقبل، وعلى العكس من ذلك ، ف</a:t>
            </a:r>
            <a:r>
              <a:rPr lang="ar-JO" sz="2800" dirty="0" smtClean="0"/>
              <a:t>إ</a:t>
            </a:r>
            <a:r>
              <a:rPr lang="ar-SA" sz="2800" dirty="0" smtClean="0"/>
              <a:t>ن قيمة أي مبلغ </a:t>
            </a:r>
            <a:r>
              <a:rPr lang="ar-JO" sz="2800" dirty="0" smtClean="0"/>
              <a:t>نستلمه </a:t>
            </a:r>
            <a:r>
              <a:rPr lang="ar-SA" sz="2800" dirty="0" smtClean="0"/>
              <a:t>في المستقبل تكون أقل من قيمة </a:t>
            </a:r>
            <a:r>
              <a:rPr lang="ar-SA" sz="2800" dirty="0" smtClean="0">
                <a:solidFill>
                  <a:srgbClr val="FF0000"/>
                </a:solidFill>
              </a:rPr>
              <a:t>نفس الملبغ </a:t>
            </a:r>
            <a:r>
              <a:rPr lang="ar-JO" sz="2800" dirty="0" smtClean="0"/>
              <a:t>إ</a:t>
            </a:r>
            <a:r>
              <a:rPr lang="ar-SA" sz="2800" dirty="0" smtClean="0"/>
              <a:t>ذا </a:t>
            </a:r>
            <a:r>
              <a:rPr lang="ar-JO" sz="2800" dirty="0" smtClean="0"/>
              <a:t>استلمناه </a:t>
            </a:r>
            <a:r>
              <a:rPr lang="ar-SA" sz="2800" dirty="0" smtClean="0"/>
              <a:t>اليوم .</a:t>
            </a:r>
          </a:p>
          <a:p>
            <a:pPr algn="just"/>
            <a:r>
              <a:rPr lang="ar-JO" sz="2800" dirty="0" smtClean="0"/>
              <a:t>إ</a:t>
            </a:r>
            <a:r>
              <a:rPr lang="ar-SA" sz="2800" dirty="0" smtClean="0"/>
              <a:t>ن التدفقات النقدية الآجله تكون قيمتها </a:t>
            </a:r>
            <a:r>
              <a:rPr lang="ar-SA" sz="2800" dirty="0" smtClean="0">
                <a:solidFill>
                  <a:srgbClr val="FF0000"/>
                </a:solidFill>
              </a:rPr>
              <a:t>أقل</a:t>
            </a:r>
            <a:r>
              <a:rPr lang="ar-SA" sz="2800" dirty="0" smtClean="0"/>
              <a:t> بسبب فرصة ال</a:t>
            </a:r>
            <a:r>
              <a:rPr lang="ar-JO" sz="2800" dirty="0" smtClean="0"/>
              <a:t>إ</a:t>
            </a:r>
            <a:r>
              <a:rPr lang="ar-SA" sz="2800" dirty="0" smtClean="0"/>
              <a:t>ستثمار المتوفر</a:t>
            </a:r>
            <a:r>
              <a:rPr lang="ar-JO" sz="2800" dirty="0" smtClean="0"/>
              <a:t>ة</a:t>
            </a:r>
            <a:r>
              <a:rPr lang="ar-SA" sz="2800" dirty="0" smtClean="0"/>
              <a:t> للمبلغ </a:t>
            </a:r>
            <a:r>
              <a:rPr lang="ar-JO" sz="2800" dirty="0" smtClean="0"/>
              <a:t>إ</a:t>
            </a:r>
            <a:r>
              <a:rPr lang="ar-SA" sz="2800" dirty="0" smtClean="0"/>
              <a:t>ذا توفر اليوم .</a:t>
            </a:r>
          </a:p>
          <a:p>
            <a:pPr algn="just"/>
            <a:r>
              <a:rPr lang="ar-SA" sz="2800" dirty="0" smtClean="0"/>
              <a:t>يتم التعبير عن التفضيل الزمني للنقود بما </a:t>
            </a:r>
            <a:r>
              <a:rPr lang="ar-SA" sz="2800" dirty="0" smtClean="0">
                <a:solidFill>
                  <a:srgbClr val="FF0000"/>
                </a:solidFill>
              </a:rPr>
              <a:t>يسمى بمعدل الخصم أو معدل العائد. </a:t>
            </a:r>
          </a:p>
          <a:p>
            <a:pPr algn="just"/>
            <a:r>
              <a:rPr lang="ar-SA" sz="2800" dirty="0" smtClean="0"/>
              <a:t>يختلف هذا المعدل من منشأة لأخرى حسب </a:t>
            </a:r>
            <a:r>
              <a:rPr lang="ar-SA" sz="2800" dirty="0" smtClean="0">
                <a:solidFill>
                  <a:srgbClr val="FF0000"/>
                </a:solidFill>
              </a:rPr>
              <a:t>توقعاتها</a:t>
            </a:r>
            <a:r>
              <a:rPr lang="ar-SA" sz="2800" dirty="0" smtClean="0"/>
              <a:t> لذلك العائد.</a:t>
            </a:r>
            <a:endParaRPr lang="ar-SA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 smtClean="0">
                  <a:solidFill>
                    <a:schemeClr val="tx1"/>
                  </a:solidFill>
                </a:rPr>
                <a:t>القيمة الزمنية للنقود</a:t>
              </a:r>
              <a:endParaRPr lang="ar-SA" sz="4400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4345" y="214298"/>
            <a:ext cx="8229600" cy="1143000"/>
          </a:xfrm>
        </p:spPr>
        <p:txBody>
          <a:bodyPr/>
          <a:lstStyle/>
          <a:p>
            <a:r>
              <a:rPr lang="ar-SA" dirty="0" smtClean="0"/>
              <a:t>حساب القيمة الزمنية للنقود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714620"/>
            <a:ext cx="8229600" cy="369957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لحساب القيمة الزمنية للنقود ف</a:t>
            </a:r>
            <a:r>
              <a:rPr lang="ar-JO" dirty="0" smtClean="0"/>
              <a:t>إ</a:t>
            </a:r>
            <a:r>
              <a:rPr lang="ar-SA" dirty="0" smtClean="0"/>
              <a:t>ننا بحاج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إ</a:t>
            </a:r>
            <a:r>
              <a:rPr lang="ar-SA" dirty="0" smtClean="0"/>
              <a:t>لى تطوير </a:t>
            </a:r>
            <a:r>
              <a:rPr lang="ar-JO" dirty="0" smtClean="0"/>
              <a:t>أ</a:t>
            </a:r>
            <a:r>
              <a:rPr lang="ar-SA" dirty="0" smtClean="0"/>
              <a:t>دوات نستطيع ب</a:t>
            </a:r>
            <a:r>
              <a:rPr lang="ar-JO" dirty="0" smtClean="0"/>
              <a:t>إ</a:t>
            </a:r>
            <a:r>
              <a:rPr lang="ar-SA" dirty="0" smtClean="0"/>
              <a:t>ستخدامها تقييم المردود النقدي في المستقبل بمعيار اليوم وهناك </a:t>
            </a:r>
            <a:r>
              <a:rPr lang="ar-JO" dirty="0" smtClean="0"/>
              <a:t>أ</a:t>
            </a:r>
            <a:r>
              <a:rPr lang="ar-SA" dirty="0" smtClean="0"/>
              <a:t>سلوبان لعمل ذلك: </a:t>
            </a:r>
          </a:p>
          <a:p>
            <a:pPr algn="just">
              <a:buNone/>
            </a:pPr>
            <a:r>
              <a:rPr lang="ar-SA" dirty="0" smtClean="0"/>
              <a:t>1- الفوائد ( العوائد المركبه )</a:t>
            </a:r>
          </a:p>
          <a:p>
            <a:pPr algn="just">
              <a:buNone/>
            </a:pPr>
            <a:r>
              <a:rPr lang="ar-SA" dirty="0" smtClean="0"/>
              <a:t>2- معدل الخصم</a:t>
            </a:r>
            <a:endParaRPr lang="ar-SA" dirty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8692" y="232653"/>
            <a:ext cx="8229600" cy="1143000"/>
          </a:xfrm>
        </p:spPr>
        <p:txBody>
          <a:bodyPr/>
          <a:lstStyle/>
          <a:p>
            <a:pPr algn="ctr"/>
            <a:r>
              <a:rPr lang="ar-SA" dirty="0" smtClean="0"/>
              <a:t>(الفوائد )العوائد المركبه	</a:t>
            </a:r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643182"/>
            <a:ext cx="8229600" cy="377101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يصبح العائد مركبا في حالة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ضافته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لى المبلغ الأصلي المستثمر. </a:t>
            </a:r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r>
              <a:rPr lang="ar-SA" dirty="0" smtClean="0"/>
              <a:t>تصبح الفوائد مركبة </a:t>
            </a:r>
            <a:r>
              <a:rPr lang="ar-JO" dirty="0" smtClean="0"/>
              <a:t>إ</a:t>
            </a:r>
            <a:r>
              <a:rPr lang="ar-SA" dirty="0" smtClean="0"/>
              <a:t>ذا </a:t>
            </a:r>
            <a:r>
              <a:rPr lang="ar-JO" dirty="0" smtClean="0"/>
              <a:t>أ</a:t>
            </a:r>
            <a:r>
              <a:rPr lang="ar-SA" dirty="0" smtClean="0"/>
              <a:t>ضفنا قيمة الفوائد السنويه التي نحصل عليها </a:t>
            </a:r>
            <a:r>
              <a:rPr lang="ar-JO" dirty="0" smtClean="0"/>
              <a:t>إ</a:t>
            </a:r>
            <a:r>
              <a:rPr lang="ar-SA" dirty="0" smtClean="0"/>
              <a:t>لى المبلغ ال</a:t>
            </a:r>
            <a:r>
              <a:rPr lang="ar-JO" dirty="0" smtClean="0"/>
              <a:t>أ</a:t>
            </a:r>
            <a:r>
              <a:rPr lang="ar-SA" dirty="0" smtClean="0"/>
              <a:t>صلي في نهاية الفتره واعدنا حساب الفوائد على المبلغ الاجمالي وهكذا حتى نهاية المدة المطلوبة.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35716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مثال </a:t>
            </a:r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229600" cy="49854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800" dirty="0" smtClean="0"/>
              <a:t>قام شخص ب</a:t>
            </a:r>
            <a:r>
              <a:rPr lang="ar-JO" sz="2800" dirty="0" smtClean="0"/>
              <a:t>إ</a:t>
            </a:r>
            <a:r>
              <a:rPr lang="ar-SA" sz="2800" dirty="0" smtClean="0"/>
              <a:t>يداع مبلغ 1000 </a:t>
            </a:r>
            <a:r>
              <a:rPr lang="ar-JO" sz="2800" dirty="0" smtClean="0"/>
              <a:t>ريال </a:t>
            </a:r>
            <a:r>
              <a:rPr lang="ar-SA" sz="2800" dirty="0" smtClean="0"/>
              <a:t>في بنك وبفائد</a:t>
            </a:r>
            <a:r>
              <a:rPr lang="ar-JO" sz="2800" dirty="0" smtClean="0"/>
              <a:t>ة</a:t>
            </a:r>
            <a:r>
              <a:rPr lang="ar-SA" sz="2800" dirty="0" smtClean="0"/>
              <a:t> مركبة 5 بالمئه(0</a:t>
            </a:r>
            <a:r>
              <a:rPr lang="ar-JO" sz="2800" dirty="0" smtClean="0"/>
              <a:t>.</a:t>
            </a:r>
            <a:r>
              <a:rPr lang="ar-SA" sz="2800" dirty="0" smtClean="0"/>
              <a:t>05) فما رصيده بعد 3 سنوات </a:t>
            </a:r>
            <a:endParaRPr lang="ar-SA" sz="2800" dirty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879195"/>
              </p:ext>
            </p:extLst>
          </p:nvPr>
        </p:nvGraphicFramePr>
        <p:xfrm>
          <a:off x="467544" y="2500304"/>
          <a:ext cx="7896200" cy="34417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74050"/>
                <a:gridCol w="1974050"/>
                <a:gridCol w="1974050"/>
                <a:gridCol w="1974050"/>
              </a:tblGrid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</a:tr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المبلغ 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صلي (</a:t>
                      </a:r>
                      <a:r>
                        <a:rPr lang="ar-JO" dirty="0" smtClean="0"/>
                        <a:t>بالريال </a:t>
                      </a:r>
                      <a:r>
                        <a:rPr lang="ar-SA" dirty="0" smtClean="0"/>
                        <a:t>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1102,50</a:t>
                      </a:r>
                      <a:endParaRPr lang="ar-SA" dirty="0"/>
                    </a:p>
                  </a:txBody>
                  <a:tcPr/>
                </a:tc>
              </a:tr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معدل الفائده (بالمئه)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0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05</a:t>
                      </a:r>
                    </a:p>
                  </a:txBody>
                  <a:tcPr/>
                </a:tc>
              </a:tr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كمية الفوائد (</a:t>
                      </a:r>
                      <a:r>
                        <a:rPr lang="ar-JO" dirty="0" smtClean="0"/>
                        <a:t>بالريال</a:t>
                      </a:r>
                      <a:r>
                        <a:rPr lang="ar-SA" dirty="0" smtClean="0"/>
                        <a:t>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55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125</a:t>
                      </a:r>
                      <a:endParaRPr lang="ar-SA" dirty="0"/>
                    </a:p>
                  </a:txBody>
                  <a:tcPr/>
                </a:tc>
              </a:tr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المبلغ في بداية المدة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1102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50</a:t>
                      </a:r>
                      <a:endParaRPr lang="ar-SA" dirty="0"/>
                    </a:p>
                  </a:txBody>
                  <a:tcPr/>
                </a:tc>
              </a:tr>
              <a:tr h="57362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المبلغ في نهاية</a:t>
                      </a:r>
                      <a:r>
                        <a:rPr lang="ar-SA" baseline="0" dirty="0" smtClean="0"/>
                        <a:t> المدة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1050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1102</a:t>
                      </a:r>
                      <a:r>
                        <a:rPr lang="ar-JO" dirty="0" smtClean="0"/>
                        <a:t>.</a:t>
                      </a:r>
                      <a:r>
                        <a:rPr lang="ar-SA" dirty="0" smtClean="0"/>
                        <a:t>50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1157</a:t>
                      </a:r>
                      <a:r>
                        <a:rPr lang="ar-JO" b="1" dirty="0" smtClean="0"/>
                        <a:t>.</a:t>
                      </a:r>
                      <a:r>
                        <a:rPr lang="ar-SA" b="1" dirty="0" smtClean="0"/>
                        <a:t>62</a:t>
                      </a:r>
                      <a:endParaRPr lang="ar-SA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6200000" flipV="1">
            <a:off x="3893339" y="3750471"/>
            <a:ext cx="2357454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821637" y="4036223"/>
            <a:ext cx="2286016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>
                  <a:solidFill>
                    <a:schemeClr val="tx1"/>
                  </a:solidFill>
                </a:rPr>
                <a:t>(الفوائد )العوائد </a:t>
              </a:r>
              <a:r>
                <a:rPr lang="ar-SA" sz="3200" dirty="0" smtClean="0">
                  <a:solidFill>
                    <a:schemeClr val="tx1"/>
                  </a:solidFill>
                </a:rPr>
                <a:t>المركب</a:t>
              </a:r>
              <a:r>
                <a:rPr lang="ar-JO" sz="3200" dirty="0" smtClean="0">
                  <a:solidFill>
                    <a:schemeClr val="tx1"/>
                  </a:solidFill>
                </a:rPr>
                <a:t>ة</a:t>
              </a:r>
              <a:r>
                <a:rPr lang="ar-SA" sz="3200" dirty="0" smtClean="0">
                  <a:solidFill>
                    <a:schemeClr val="tx1"/>
                  </a:solidFill>
                </a:rPr>
                <a:t> </a:t>
              </a:r>
              <a:r>
                <a:rPr lang="ar-SA" sz="3200" dirty="0">
                  <a:solidFill>
                    <a:schemeClr val="tx1"/>
                  </a:solidFill>
                </a:rPr>
                <a:t>لعدد من السنين</a:t>
              </a:r>
              <a:r>
                <a:rPr lang="ar-JO" sz="3200" dirty="0">
                  <a:solidFill>
                    <a:schemeClr val="tx1"/>
                  </a:solidFill>
                </a:rPr>
                <a:t/>
              </a:r>
              <a:br>
                <a:rPr lang="ar-JO" sz="3200" dirty="0">
                  <a:solidFill>
                    <a:schemeClr val="tx1"/>
                  </a:solidFill>
                </a:rPr>
              </a:br>
              <a:r>
                <a:rPr lang="ar-JO" sz="3200" dirty="0">
                  <a:solidFill>
                    <a:schemeClr val="tx1"/>
                  </a:solidFill>
                </a:rPr>
                <a:t>(إيجاد القيمة المستقبلية )</a:t>
              </a:r>
              <a:r>
                <a:rPr lang="ar-SA" sz="3200" dirty="0">
                  <a:solidFill>
                    <a:schemeClr val="tx1"/>
                  </a:solidFill>
                </a:rPr>
                <a:t> 	</a:t>
              </a: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357422" y="1785926"/>
            <a:ext cx="6267714" cy="46282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م = أ ( 1 + ف )</a:t>
            </a:r>
            <a:r>
              <a:rPr lang="ar-SA" b="1" baseline="30000" dirty="0" smtClean="0">
                <a:solidFill>
                  <a:srgbClr val="FF0000"/>
                </a:solidFill>
              </a:rPr>
              <a:t>ن  </a:t>
            </a:r>
          </a:p>
          <a:p>
            <a:pPr>
              <a:buNone/>
            </a:pPr>
            <a:r>
              <a:rPr lang="ar-SA" sz="2400" dirty="0" smtClean="0"/>
              <a:t>م = المبلغ في نهاية المدة </a:t>
            </a:r>
            <a:r>
              <a:rPr lang="ar-SA" sz="2400" dirty="0" smtClean="0">
                <a:solidFill>
                  <a:srgbClr val="FF0000"/>
                </a:solidFill>
              </a:rPr>
              <a:t>(القيمة المستقبلية)</a:t>
            </a:r>
          </a:p>
          <a:p>
            <a:pPr>
              <a:buNone/>
            </a:pPr>
            <a:r>
              <a:rPr lang="ar-SA" sz="2400" dirty="0" smtClean="0"/>
              <a:t>أ = المبلغ الأصلي في بداية المدة </a:t>
            </a:r>
          </a:p>
          <a:p>
            <a:pPr>
              <a:buNone/>
            </a:pPr>
            <a:r>
              <a:rPr lang="ar-SA" sz="2400" dirty="0" smtClean="0"/>
              <a:t>ف = معدل الفائدة</a:t>
            </a:r>
          </a:p>
          <a:p>
            <a:pPr>
              <a:buNone/>
            </a:pPr>
            <a:r>
              <a:rPr lang="ar-SA" sz="2400" dirty="0" smtClean="0"/>
              <a:t>ن = عدد السنوات</a:t>
            </a:r>
          </a:p>
          <a:p>
            <a:pPr>
              <a:buNone/>
            </a:pPr>
            <a:r>
              <a:rPr lang="ar-SA" sz="2400" dirty="0" smtClean="0"/>
              <a:t>في المثال السابق : </a:t>
            </a:r>
          </a:p>
          <a:p>
            <a:pPr>
              <a:buNone/>
            </a:pPr>
            <a:r>
              <a:rPr lang="ar-SA" sz="2400" dirty="0" smtClean="0"/>
              <a:t>المبلغ في نهايه العام</a:t>
            </a:r>
            <a:r>
              <a:rPr lang="ar-SA" sz="2400" dirty="0" smtClean="0">
                <a:solidFill>
                  <a:srgbClr val="FF0000"/>
                </a:solidFill>
              </a:rPr>
              <a:t>(القيمة المستقبلية) </a:t>
            </a:r>
            <a:r>
              <a:rPr lang="ar-SA" sz="2400" dirty="0" smtClean="0"/>
              <a:t>= 1000(1 + 0</a:t>
            </a:r>
            <a:r>
              <a:rPr lang="ar-JO" sz="2400" dirty="0" smtClean="0"/>
              <a:t>.</a:t>
            </a:r>
            <a:r>
              <a:rPr lang="ar-SA" sz="2400" dirty="0" smtClean="0"/>
              <a:t>05)</a:t>
            </a:r>
            <a:r>
              <a:rPr lang="ar-SA" sz="2400" baseline="30000" dirty="0" smtClean="0"/>
              <a:t>3 </a:t>
            </a:r>
          </a:p>
          <a:p>
            <a:pPr>
              <a:buNone/>
            </a:pPr>
            <a:r>
              <a:rPr lang="ar-SA" sz="2400" dirty="0" smtClean="0"/>
              <a:t>		                                 = 1000(1</a:t>
            </a:r>
            <a:r>
              <a:rPr lang="ar-JO" sz="2400" dirty="0" smtClean="0"/>
              <a:t>.</a:t>
            </a:r>
            <a:r>
              <a:rPr lang="ar-SA" sz="2400" dirty="0" smtClean="0"/>
              <a:t>05)</a:t>
            </a:r>
            <a:r>
              <a:rPr lang="ar-SA" sz="2400" baseline="30000" dirty="0" smtClean="0"/>
              <a:t>3</a:t>
            </a:r>
            <a:endParaRPr lang="ar-SY" sz="2400" baseline="30000" dirty="0" smtClean="0"/>
          </a:p>
          <a:p>
            <a:pPr>
              <a:buNone/>
            </a:pPr>
            <a:r>
              <a:rPr lang="ar-SY" sz="2400" baseline="30000" dirty="0"/>
              <a:t>	</a:t>
            </a:r>
            <a:r>
              <a:rPr lang="ar-SY" sz="2400" baseline="30000" dirty="0" smtClean="0"/>
              <a:t>			</a:t>
            </a:r>
            <a:r>
              <a:rPr lang="ar-SY" sz="2400" dirty="0" smtClean="0"/>
              <a:t>          = 1000 </a:t>
            </a:r>
            <a:r>
              <a:rPr lang="en-GB" sz="2400" dirty="0" smtClean="0"/>
              <a:t>x</a:t>
            </a:r>
            <a:r>
              <a:rPr lang="ar-SY" sz="2400" dirty="0" smtClean="0"/>
              <a:t> 1.157625</a:t>
            </a:r>
            <a:endParaRPr lang="ar-SA" sz="2400" baseline="30000" dirty="0" smtClean="0"/>
          </a:p>
          <a:p>
            <a:pPr>
              <a:buNone/>
            </a:pPr>
            <a:r>
              <a:rPr lang="ar-SA" sz="2400" dirty="0" smtClean="0"/>
              <a:t>                                            = 1157</a:t>
            </a:r>
            <a:r>
              <a:rPr lang="ar-JO" sz="2400" dirty="0" smtClean="0"/>
              <a:t>.</a:t>
            </a:r>
            <a:r>
              <a:rPr lang="ar-SA" sz="2400" dirty="0" smtClean="0"/>
              <a:t>625</a:t>
            </a:r>
            <a:endParaRPr lang="en-US" sz="24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683568" y="2276872"/>
            <a:ext cx="1602416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JO" dirty="0" smtClean="0"/>
              <a:t>مبلغ 1000 ريال كم سيكون في نهاية السنه الثالثه اذا استثمر بفائده مركبه خمسة بالمئة ؟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85926"/>
            <a:ext cx="8229600" cy="4628269"/>
          </a:xfrm>
        </p:spPr>
        <p:txBody>
          <a:bodyPr>
            <a:normAutofit/>
          </a:bodyPr>
          <a:lstStyle/>
          <a:p>
            <a:r>
              <a:rPr lang="ar-JO" sz="2400" dirty="0"/>
              <a:t>مبلغ 1000 ريال كم سيكون </a:t>
            </a:r>
            <a:r>
              <a:rPr lang="ar-SY" sz="2400" dirty="0" smtClean="0"/>
              <a:t>بعد 15 سنة </a:t>
            </a:r>
            <a:r>
              <a:rPr lang="ar-JO" sz="2400" dirty="0" smtClean="0"/>
              <a:t>اذا </a:t>
            </a:r>
            <a:r>
              <a:rPr lang="ar-JO" sz="2400" dirty="0"/>
              <a:t>استثمر بفائده مركبه خمسة بالمئة ؟</a:t>
            </a:r>
          </a:p>
          <a:p>
            <a:pPr algn="just">
              <a:buNone/>
            </a:pPr>
            <a:r>
              <a:rPr lang="ar-SA" sz="2400" dirty="0" smtClean="0"/>
              <a:t>ففي المثال السابق </a:t>
            </a:r>
            <a:r>
              <a:rPr lang="ar-JO" sz="2400" dirty="0" smtClean="0"/>
              <a:t>إ</a:t>
            </a:r>
            <a:r>
              <a:rPr lang="ar-SA" sz="2400" dirty="0" smtClean="0"/>
              <a:t>ذا كانت المد</a:t>
            </a:r>
            <a:r>
              <a:rPr lang="ar-JO" sz="2400" dirty="0" smtClean="0"/>
              <a:t>ة</a:t>
            </a:r>
            <a:r>
              <a:rPr lang="ar-SA" sz="2400" dirty="0" smtClean="0"/>
              <a:t> 15 سنه </a:t>
            </a:r>
          </a:p>
          <a:p>
            <a:pPr>
              <a:buNone/>
            </a:pPr>
            <a:r>
              <a:rPr lang="ar-SA" sz="2400" b="1" dirty="0">
                <a:solidFill>
                  <a:srgbClr val="FF0000"/>
                </a:solidFill>
              </a:rPr>
              <a:t>م = أ ( 1 + ف )</a:t>
            </a:r>
            <a:r>
              <a:rPr lang="ar-SA" sz="2400" b="1" baseline="30000" dirty="0">
                <a:solidFill>
                  <a:srgbClr val="FF0000"/>
                </a:solidFill>
              </a:rPr>
              <a:t>ن  </a:t>
            </a:r>
          </a:p>
          <a:p>
            <a:pPr>
              <a:buNone/>
            </a:pPr>
            <a:r>
              <a:rPr lang="ar-SA" sz="2400" dirty="0" smtClean="0"/>
              <a:t>المبلغ </a:t>
            </a:r>
            <a:r>
              <a:rPr lang="ar-SA" sz="2400" dirty="0"/>
              <a:t>في نهايه </a:t>
            </a:r>
            <a:r>
              <a:rPr lang="ar-SY" sz="2400" dirty="0" smtClean="0"/>
              <a:t>15 سنة </a:t>
            </a:r>
            <a:r>
              <a:rPr lang="ar-SA" sz="2400" dirty="0" smtClean="0">
                <a:solidFill>
                  <a:srgbClr val="FF0000"/>
                </a:solidFill>
              </a:rPr>
              <a:t>(القيمة </a:t>
            </a:r>
            <a:r>
              <a:rPr lang="ar-SA" sz="2400" dirty="0">
                <a:solidFill>
                  <a:srgbClr val="FF0000"/>
                </a:solidFill>
              </a:rPr>
              <a:t>المستقبلية) </a:t>
            </a:r>
            <a:r>
              <a:rPr lang="ar-SA" sz="2400" dirty="0"/>
              <a:t>= 1000(1 + 0</a:t>
            </a:r>
            <a:r>
              <a:rPr lang="ar-JO" sz="2400" dirty="0"/>
              <a:t>.</a:t>
            </a:r>
            <a:r>
              <a:rPr lang="ar-SA" sz="2400" dirty="0" smtClean="0"/>
              <a:t>05)</a:t>
            </a:r>
            <a:r>
              <a:rPr lang="ar-SY" sz="2400" baseline="30000" dirty="0" smtClean="0"/>
              <a:t>15</a:t>
            </a:r>
            <a:r>
              <a:rPr lang="ar-SA" sz="2400" baseline="30000" dirty="0" smtClean="0"/>
              <a:t> </a:t>
            </a:r>
            <a:endParaRPr lang="ar-SA" sz="2400" baseline="30000" dirty="0"/>
          </a:p>
          <a:p>
            <a:pPr>
              <a:buNone/>
            </a:pPr>
            <a:r>
              <a:rPr lang="ar-SA" sz="2400" dirty="0"/>
              <a:t>		                                 = 1000(1</a:t>
            </a:r>
            <a:r>
              <a:rPr lang="ar-JO" sz="2400" dirty="0"/>
              <a:t>.</a:t>
            </a:r>
            <a:r>
              <a:rPr lang="ar-SA" sz="2400" dirty="0" smtClean="0"/>
              <a:t>05)</a:t>
            </a:r>
            <a:r>
              <a:rPr lang="ar-SY" sz="2400" baseline="30000" dirty="0" smtClean="0"/>
              <a:t>15</a:t>
            </a:r>
            <a:endParaRPr lang="ar-SY" sz="2400" baseline="30000" dirty="0"/>
          </a:p>
          <a:p>
            <a:pPr>
              <a:buNone/>
            </a:pPr>
            <a:r>
              <a:rPr lang="ar-SY" sz="2400" baseline="30000" dirty="0"/>
              <a:t>				</a:t>
            </a:r>
            <a:r>
              <a:rPr lang="ar-SY" sz="2400" dirty="0"/>
              <a:t>          = 1000 </a:t>
            </a:r>
            <a:r>
              <a:rPr lang="en-GB" sz="2400" dirty="0"/>
              <a:t>x</a:t>
            </a:r>
            <a:r>
              <a:rPr lang="ar-SY" sz="2400" dirty="0"/>
              <a:t> </a:t>
            </a:r>
            <a:r>
              <a:rPr lang="ar-SY" sz="2400" dirty="0" smtClean="0"/>
              <a:t>2.0789</a:t>
            </a:r>
            <a:endParaRPr lang="ar-SA" sz="2400" baseline="30000" dirty="0"/>
          </a:p>
          <a:p>
            <a:pPr>
              <a:buNone/>
            </a:pPr>
            <a:r>
              <a:rPr lang="ar-SA" sz="2400" dirty="0"/>
              <a:t>                                            = </a:t>
            </a:r>
            <a:r>
              <a:rPr lang="ar-SY" sz="2400" dirty="0" smtClean="0"/>
              <a:t>2078.9281</a:t>
            </a:r>
            <a:endParaRPr lang="ar-SA" sz="2400" dirty="0" smtClean="0"/>
          </a:p>
          <a:p>
            <a:pPr algn="just">
              <a:buNone/>
            </a:pPr>
            <a:endParaRPr lang="ar-SA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683568" y="332656"/>
            <a:ext cx="62646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Y" sz="4400" dirty="0" smtClean="0">
                <a:solidFill>
                  <a:srgbClr val="FF0000"/>
                </a:solidFill>
              </a:rPr>
              <a:t>مثال</a:t>
            </a:r>
            <a:endParaRPr lang="ar-JO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6625</TotalTime>
  <Words>2537</Words>
  <Application>Microsoft Office PowerPoint</Application>
  <PresentationFormat>On-screen Show (4:3)</PresentationFormat>
  <Paragraphs>440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Franklin Gothic Book</vt:lpstr>
      <vt:lpstr>Perpetua</vt:lpstr>
      <vt:lpstr>Tahoma</vt:lpstr>
      <vt:lpstr>Times New Roman</vt:lpstr>
      <vt:lpstr>Wingdings</vt:lpstr>
      <vt:lpstr>Wingdings 2</vt:lpstr>
      <vt:lpstr>Equity</vt:lpstr>
      <vt:lpstr>مقدمة في الادارة المالية</vt:lpstr>
      <vt:lpstr>ju</vt:lpstr>
      <vt:lpstr>PowerPoint Presentation</vt:lpstr>
      <vt:lpstr> </vt:lpstr>
      <vt:lpstr>حساب القيمة الزمنية للنقود </vt:lpstr>
      <vt:lpstr>(الفوائد )العوائد المركبه </vt:lpstr>
      <vt:lpstr>مثال </vt:lpstr>
      <vt:lpstr>PowerPoint Presentation</vt:lpstr>
      <vt:lpstr>PowerPoint Presentation</vt:lpstr>
      <vt:lpstr>في حاله التراكم خلال فتره تقل عن سنه  </vt:lpstr>
      <vt:lpstr>PowerPoint Presentation</vt:lpstr>
      <vt:lpstr>PowerPoint Presentation</vt:lpstr>
      <vt:lpstr>PowerPoint Presentation</vt:lpstr>
      <vt:lpstr>مثال</vt:lpstr>
      <vt:lpstr>   </vt:lpstr>
      <vt:lpstr>   </vt:lpstr>
      <vt:lpstr>   </vt:lpstr>
      <vt:lpstr>   </vt:lpstr>
      <vt:lpstr>PowerPoint Presentation</vt:lpstr>
      <vt:lpstr>   </vt:lpstr>
      <vt:lpstr>   </vt:lpstr>
      <vt:lpstr>PowerPoint Presentation</vt:lpstr>
      <vt:lpstr>   </vt:lpstr>
      <vt:lpstr>   </vt:lpstr>
      <vt:lpstr>غير مطلوب</vt:lpstr>
      <vt:lpstr>   </vt:lpstr>
      <vt:lpstr>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HT</cp:lastModifiedBy>
  <cp:revision>412</cp:revision>
  <dcterms:created xsi:type="dcterms:W3CDTF">2011-01-26T12:09:51Z</dcterms:created>
  <dcterms:modified xsi:type="dcterms:W3CDTF">2019-02-03T07:30:41Z</dcterms:modified>
</cp:coreProperties>
</file>