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127"/>
  </p:notesMasterIdLst>
  <p:sldIdLst>
    <p:sldId id="256" r:id="rId2"/>
    <p:sldId id="257" r:id="rId3"/>
    <p:sldId id="333" r:id="rId4"/>
    <p:sldId id="392" r:id="rId5"/>
    <p:sldId id="258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62" r:id="rId18"/>
    <p:sldId id="393" r:id="rId19"/>
    <p:sldId id="394" r:id="rId20"/>
    <p:sldId id="395" r:id="rId21"/>
    <p:sldId id="396" r:id="rId22"/>
    <p:sldId id="397" r:id="rId23"/>
    <p:sldId id="398" r:id="rId24"/>
    <p:sldId id="399" r:id="rId25"/>
    <p:sldId id="400" r:id="rId26"/>
    <p:sldId id="401" r:id="rId27"/>
    <p:sldId id="402" r:id="rId28"/>
    <p:sldId id="278" r:id="rId29"/>
    <p:sldId id="335" r:id="rId30"/>
    <p:sldId id="279" r:id="rId31"/>
    <p:sldId id="373" r:id="rId32"/>
    <p:sldId id="338" r:id="rId33"/>
    <p:sldId id="286" r:id="rId34"/>
    <p:sldId id="287" r:id="rId35"/>
    <p:sldId id="374" r:id="rId36"/>
    <p:sldId id="288" r:id="rId37"/>
    <p:sldId id="403" r:id="rId38"/>
    <p:sldId id="404" r:id="rId39"/>
    <p:sldId id="405" r:id="rId40"/>
    <p:sldId id="406" r:id="rId41"/>
    <p:sldId id="277" r:id="rId42"/>
    <p:sldId id="370" r:id="rId43"/>
    <p:sldId id="371" r:id="rId44"/>
    <p:sldId id="369" r:id="rId45"/>
    <p:sldId id="291" r:id="rId46"/>
    <p:sldId id="293" r:id="rId47"/>
    <p:sldId id="407" r:id="rId48"/>
    <p:sldId id="294" r:id="rId49"/>
    <p:sldId id="375" r:id="rId50"/>
    <p:sldId id="376" r:id="rId51"/>
    <p:sldId id="295" r:id="rId52"/>
    <p:sldId id="377" r:id="rId53"/>
    <p:sldId id="408" r:id="rId54"/>
    <p:sldId id="296" r:id="rId55"/>
    <p:sldId id="297" r:id="rId56"/>
    <p:sldId id="340" r:id="rId57"/>
    <p:sldId id="353" r:id="rId58"/>
    <p:sldId id="320" r:id="rId59"/>
    <p:sldId id="354" r:id="rId60"/>
    <p:sldId id="409" r:id="rId61"/>
    <p:sldId id="319" r:id="rId62"/>
    <p:sldId id="322" r:id="rId63"/>
    <p:sldId id="355" r:id="rId64"/>
    <p:sldId id="321" r:id="rId65"/>
    <p:sldId id="325" r:id="rId66"/>
    <p:sldId id="359" r:id="rId67"/>
    <p:sldId id="326" r:id="rId68"/>
    <p:sldId id="327" r:id="rId69"/>
    <p:sldId id="328" r:id="rId70"/>
    <p:sldId id="410" r:id="rId71"/>
    <p:sldId id="411" r:id="rId72"/>
    <p:sldId id="412" r:id="rId73"/>
    <p:sldId id="413" r:id="rId74"/>
    <p:sldId id="414" r:id="rId75"/>
    <p:sldId id="415" r:id="rId76"/>
    <p:sldId id="416" r:id="rId77"/>
    <p:sldId id="417" r:id="rId78"/>
    <p:sldId id="418" r:id="rId79"/>
    <p:sldId id="298" r:id="rId80"/>
    <p:sldId id="299" r:id="rId81"/>
    <p:sldId id="300" r:id="rId82"/>
    <p:sldId id="301" r:id="rId83"/>
    <p:sldId id="302" r:id="rId84"/>
    <p:sldId id="419" r:id="rId85"/>
    <p:sldId id="420" r:id="rId86"/>
    <p:sldId id="303" r:id="rId87"/>
    <p:sldId id="305" r:id="rId88"/>
    <p:sldId id="306" r:id="rId89"/>
    <p:sldId id="307" r:id="rId90"/>
    <p:sldId id="308" r:id="rId91"/>
    <p:sldId id="309" r:id="rId92"/>
    <p:sldId id="311" r:id="rId93"/>
    <p:sldId id="368" r:id="rId94"/>
    <p:sldId id="313" r:id="rId95"/>
    <p:sldId id="378" r:id="rId96"/>
    <p:sldId id="421" r:id="rId97"/>
    <p:sldId id="422" r:id="rId98"/>
    <p:sldId id="423" r:id="rId99"/>
    <p:sldId id="424" r:id="rId100"/>
    <p:sldId id="425" r:id="rId101"/>
    <p:sldId id="426" r:id="rId102"/>
    <p:sldId id="427" r:id="rId103"/>
    <p:sldId id="428" r:id="rId104"/>
    <p:sldId id="429" r:id="rId105"/>
    <p:sldId id="430" r:id="rId106"/>
    <p:sldId id="431" r:id="rId107"/>
    <p:sldId id="432" r:id="rId108"/>
    <p:sldId id="433" r:id="rId109"/>
    <p:sldId id="434" r:id="rId110"/>
    <p:sldId id="435" r:id="rId111"/>
    <p:sldId id="436" r:id="rId112"/>
    <p:sldId id="437" r:id="rId113"/>
    <p:sldId id="438" r:id="rId114"/>
    <p:sldId id="439" r:id="rId115"/>
    <p:sldId id="440" r:id="rId116"/>
    <p:sldId id="441" r:id="rId117"/>
    <p:sldId id="442" r:id="rId118"/>
    <p:sldId id="443" r:id="rId119"/>
    <p:sldId id="444" r:id="rId120"/>
    <p:sldId id="445" r:id="rId121"/>
    <p:sldId id="446" r:id="rId122"/>
    <p:sldId id="447" r:id="rId123"/>
    <p:sldId id="448" r:id="rId124"/>
    <p:sldId id="449" r:id="rId125"/>
    <p:sldId id="450" r:id="rId1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336600"/>
    <a:srgbClr val="E67C08"/>
    <a:srgbClr val="C0D6A2"/>
    <a:srgbClr val="FFDF57"/>
    <a:srgbClr val="FF0066"/>
    <a:srgbClr val="FFD7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14" autoAdjust="0"/>
    <p:restoredTop sz="97670" autoAdjust="0"/>
  </p:normalViewPr>
  <p:slideViewPr>
    <p:cSldViewPr>
      <p:cViewPr varScale="1">
        <p:scale>
          <a:sx n="73" d="100"/>
          <a:sy n="73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 /><Relationship Id="rId117" Type="http://schemas.openxmlformats.org/officeDocument/2006/relationships/slide" Target="slides/slide116.xml" /><Relationship Id="rId21" Type="http://schemas.openxmlformats.org/officeDocument/2006/relationships/slide" Target="slides/slide20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63" Type="http://schemas.openxmlformats.org/officeDocument/2006/relationships/slide" Target="slides/slide62.xml" /><Relationship Id="rId68" Type="http://schemas.openxmlformats.org/officeDocument/2006/relationships/slide" Target="slides/slide67.xml" /><Relationship Id="rId84" Type="http://schemas.openxmlformats.org/officeDocument/2006/relationships/slide" Target="slides/slide83.xml" /><Relationship Id="rId89" Type="http://schemas.openxmlformats.org/officeDocument/2006/relationships/slide" Target="slides/slide88.xml" /><Relationship Id="rId112" Type="http://schemas.openxmlformats.org/officeDocument/2006/relationships/slide" Target="slides/slide111.xml" /><Relationship Id="rId16" Type="http://schemas.openxmlformats.org/officeDocument/2006/relationships/slide" Target="slides/slide15.xml" /><Relationship Id="rId107" Type="http://schemas.openxmlformats.org/officeDocument/2006/relationships/slide" Target="slides/slide106.xml" /><Relationship Id="rId11" Type="http://schemas.openxmlformats.org/officeDocument/2006/relationships/slide" Target="slides/slide10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53" Type="http://schemas.openxmlformats.org/officeDocument/2006/relationships/slide" Target="slides/slide52.xml" /><Relationship Id="rId58" Type="http://schemas.openxmlformats.org/officeDocument/2006/relationships/slide" Target="slides/slide57.xml" /><Relationship Id="rId74" Type="http://schemas.openxmlformats.org/officeDocument/2006/relationships/slide" Target="slides/slide73.xml" /><Relationship Id="rId79" Type="http://schemas.openxmlformats.org/officeDocument/2006/relationships/slide" Target="slides/slide78.xml" /><Relationship Id="rId102" Type="http://schemas.openxmlformats.org/officeDocument/2006/relationships/slide" Target="slides/slide101.xml" /><Relationship Id="rId123" Type="http://schemas.openxmlformats.org/officeDocument/2006/relationships/slide" Target="slides/slide122.xml" /><Relationship Id="rId128" Type="http://schemas.openxmlformats.org/officeDocument/2006/relationships/presProps" Target="presProps.xml" /><Relationship Id="rId5" Type="http://schemas.openxmlformats.org/officeDocument/2006/relationships/slide" Target="slides/slide4.xml" /><Relationship Id="rId90" Type="http://schemas.openxmlformats.org/officeDocument/2006/relationships/slide" Target="slides/slide89.xml" /><Relationship Id="rId95" Type="http://schemas.openxmlformats.org/officeDocument/2006/relationships/slide" Target="slides/slide94.xml" /><Relationship Id="rId19" Type="http://schemas.openxmlformats.org/officeDocument/2006/relationships/slide" Target="slides/slide1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56" Type="http://schemas.openxmlformats.org/officeDocument/2006/relationships/slide" Target="slides/slide55.xml" /><Relationship Id="rId64" Type="http://schemas.openxmlformats.org/officeDocument/2006/relationships/slide" Target="slides/slide63.xml" /><Relationship Id="rId69" Type="http://schemas.openxmlformats.org/officeDocument/2006/relationships/slide" Target="slides/slide68.xml" /><Relationship Id="rId77" Type="http://schemas.openxmlformats.org/officeDocument/2006/relationships/slide" Target="slides/slide76.xml" /><Relationship Id="rId100" Type="http://schemas.openxmlformats.org/officeDocument/2006/relationships/slide" Target="slides/slide99.xml" /><Relationship Id="rId105" Type="http://schemas.openxmlformats.org/officeDocument/2006/relationships/slide" Target="slides/slide104.xml" /><Relationship Id="rId113" Type="http://schemas.openxmlformats.org/officeDocument/2006/relationships/slide" Target="slides/slide112.xml" /><Relationship Id="rId118" Type="http://schemas.openxmlformats.org/officeDocument/2006/relationships/slide" Target="slides/slide117.xml" /><Relationship Id="rId126" Type="http://schemas.openxmlformats.org/officeDocument/2006/relationships/slide" Target="slides/slide125.xml" /><Relationship Id="rId8" Type="http://schemas.openxmlformats.org/officeDocument/2006/relationships/slide" Target="slides/slide7.xml" /><Relationship Id="rId51" Type="http://schemas.openxmlformats.org/officeDocument/2006/relationships/slide" Target="slides/slide50.xml" /><Relationship Id="rId72" Type="http://schemas.openxmlformats.org/officeDocument/2006/relationships/slide" Target="slides/slide71.xml" /><Relationship Id="rId80" Type="http://schemas.openxmlformats.org/officeDocument/2006/relationships/slide" Target="slides/slide79.xml" /><Relationship Id="rId85" Type="http://schemas.openxmlformats.org/officeDocument/2006/relationships/slide" Target="slides/slide84.xml" /><Relationship Id="rId93" Type="http://schemas.openxmlformats.org/officeDocument/2006/relationships/slide" Target="slides/slide92.xml" /><Relationship Id="rId98" Type="http://schemas.openxmlformats.org/officeDocument/2006/relationships/slide" Target="slides/slide97.xml" /><Relationship Id="rId121" Type="http://schemas.openxmlformats.org/officeDocument/2006/relationships/slide" Target="slides/slide120.xml" /><Relationship Id="rId3" Type="http://schemas.openxmlformats.org/officeDocument/2006/relationships/slide" Target="slides/slide2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59" Type="http://schemas.openxmlformats.org/officeDocument/2006/relationships/slide" Target="slides/slide58.xml" /><Relationship Id="rId67" Type="http://schemas.openxmlformats.org/officeDocument/2006/relationships/slide" Target="slides/slide66.xml" /><Relationship Id="rId103" Type="http://schemas.openxmlformats.org/officeDocument/2006/relationships/slide" Target="slides/slide102.xml" /><Relationship Id="rId108" Type="http://schemas.openxmlformats.org/officeDocument/2006/relationships/slide" Target="slides/slide107.xml" /><Relationship Id="rId116" Type="http://schemas.openxmlformats.org/officeDocument/2006/relationships/slide" Target="slides/slide115.xml" /><Relationship Id="rId124" Type="http://schemas.openxmlformats.org/officeDocument/2006/relationships/slide" Target="slides/slide123.xml" /><Relationship Id="rId129" Type="http://schemas.openxmlformats.org/officeDocument/2006/relationships/viewProps" Target="viewProps.xml" /><Relationship Id="rId20" Type="http://schemas.openxmlformats.org/officeDocument/2006/relationships/slide" Target="slides/slide19.xml" /><Relationship Id="rId41" Type="http://schemas.openxmlformats.org/officeDocument/2006/relationships/slide" Target="slides/slide40.xml" /><Relationship Id="rId54" Type="http://schemas.openxmlformats.org/officeDocument/2006/relationships/slide" Target="slides/slide53.xml" /><Relationship Id="rId62" Type="http://schemas.openxmlformats.org/officeDocument/2006/relationships/slide" Target="slides/slide61.xml" /><Relationship Id="rId70" Type="http://schemas.openxmlformats.org/officeDocument/2006/relationships/slide" Target="slides/slide69.xml" /><Relationship Id="rId75" Type="http://schemas.openxmlformats.org/officeDocument/2006/relationships/slide" Target="slides/slide74.xml" /><Relationship Id="rId83" Type="http://schemas.openxmlformats.org/officeDocument/2006/relationships/slide" Target="slides/slide82.xml" /><Relationship Id="rId88" Type="http://schemas.openxmlformats.org/officeDocument/2006/relationships/slide" Target="slides/slide87.xml" /><Relationship Id="rId91" Type="http://schemas.openxmlformats.org/officeDocument/2006/relationships/slide" Target="slides/slide90.xml" /><Relationship Id="rId96" Type="http://schemas.openxmlformats.org/officeDocument/2006/relationships/slide" Target="slides/slide95.xml" /><Relationship Id="rId111" Type="http://schemas.openxmlformats.org/officeDocument/2006/relationships/slide" Target="slides/slide110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57" Type="http://schemas.openxmlformats.org/officeDocument/2006/relationships/slide" Target="slides/slide56.xml" /><Relationship Id="rId106" Type="http://schemas.openxmlformats.org/officeDocument/2006/relationships/slide" Target="slides/slide105.xml" /><Relationship Id="rId114" Type="http://schemas.openxmlformats.org/officeDocument/2006/relationships/slide" Target="slides/slide113.xml" /><Relationship Id="rId119" Type="http://schemas.openxmlformats.org/officeDocument/2006/relationships/slide" Target="slides/slide118.xml" /><Relationship Id="rId127" Type="http://schemas.openxmlformats.org/officeDocument/2006/relationships/notesMaster" Target="notesMasters/notesMaster1.xml" /><Relationship Id="rId10" Type="http://schemas.openxmlformats.org/officeDocument/2006/relationships/slide" Target="slides/slide9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slide" Target="slides/slide51.xml" /><Relationship Id="rId60" Type="http://schemas.openxmlformats.org/officeDocument/2006/relationships/slide" Target="slides/slide59.xml" /><Relationship Id="rId65" Type="http://schemas.openxmlformats.org/officeDocument/2006/relationships/slide" Target="slides/slide64.xml" /><Relationship Id="rId73" Type="http://schemas.openxmlformats.org/officeDocument/2006/relationships/slide" Target="slides/slide72.xml" /><Relationship Id="rId78" Type="http://schemas.openxmlformats.org/officeDocument/2006/relationships/slide" Target="slides/slide77.xml" /><Relationship Id="rId81" Type="http://schemas.openxmlformats.org/officeDocument/2006/relationships/slide" Target="slides/slide80.xml" /><Relationship Id="rId86" Type="http://schemas.openxmlformats.org/officeDocument/2006/relationships/slide" Target="slides/slide85.xml" /><Relationship Id="rId94" Type="http://schemas.openxmlformats.org/officeDocument/2006/relationships/slide" Target="slides/slide93.xml" /><Relationship Id="rId99" Type="http://schemas.openxmlformats.org/officeDocument/2006/relationships/slide" Target="slides/slide98.xml" /><Relationship Id="rId101" Type="http://schemas.openxmlformats.org/officeDocument/2006/relationships/slide" Target="slides/slide100.xml" /><Relationship Id="rId122" Type="http://schemas.openxmlformats.org/officeDocument/2006/relationships/slide" Target="slides/slide121.xml" /><Relationship Id="rId130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9" Type="http://schemas.openxmlformats.org/officeDocument/2006/relationships/slide" Target="slides/slide38.xml" /><Relationship Id="rId109" Type="http://schemas.openxmlformats.org/officeDocument/2006/relationships/slide" Target="slides/slide108.xml" /><Relationship Id="rId34" Type="http://schemas.openxmlformats.org/officeDocument/2006/relationships/slide" Target="slides/slide33.xml" /><Relationship Id="rId50" Type="http://schemas.openxmlformats.org/officeDocument/2006/relationships/slide" Target="slides/slide49.xml" /><Relationship Id="rId55" Type="http://schemas.openxmlformats.org/officeDocument/2006/relationships/slide" Target="slides/slide54.xml" /><Relationship Id="rId76" Type="http://schemas.openxmlformats.org/officeDocument/2006/relationships/slide" Target="slides/slide75.xml" /><Relationship Id="rId97" Type="http://schemas.openxmlformats.org/officeDocument/2006/relationships/slide" Target="slides/slide96.xml" /><Relationship Id="rId104" Type="http://schemas.openxmlformats.org/officeDocument/2006/relationships/slide" Target="slides/slide103.xml" /><Relationship Id="rId120" Type="http://schemas.openxmlformats.org/officeDocument/2006/relationships/slide" Target="slides/slide119.xml" /><Relationship Id="rId125" Type="http://schemas.openxmlformats.org/officeDocument/2006/relationships/slide" Target="slides/slide124.xml" /><Relationship Id="rId7" Type="http://schemas.openxmlformats.org/officeDocument/2006/relationships/slide" Target="slides/slide6.xml" /><Relationship Id="rId71" Type="http://schemas.openxmlformats.org/officeDocument/2006/relationships/slide" Target="slides/slide70.xml" /><Relationship Id="rId92" Type="http://schemas.openxmlformats.org/officeDocument/2006/relationships/slide" Target="slides/slide91.xml" /><Relationship Id="rId2" Type="http://schemas.openxmlformats.org/officeDocument/2006/relationships/slide" Target="slides/slide1.xml" /><Relationship Id="rId29" Type="http://schemas.openxmlformats.org/officeDocument/2006/relationships/slide" Target="slides/slide28.xml" /><Relationship Id="rId24" Type="http://schemas.openxmlformats.org/officeDocument/2006/relationships/slide" Target="slides/slide23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66" Type="http://schemas.openxmlformats.org/officeDocument/2006/relationships/slide" Target="slides/slide65.xml" /><Relationship Id="rId87" Type="http://schemas.openxmlformats.org/officeDocument/2006/relationships/slide" Target="slides/slide86.xml" /><Relationship Id="rId110" Type="http://schemas.openxmlformats.org/officeDocument/2006/relationships/slide" Target="slides/slide109.xml" /><Relationship Id="rId115" Type="http://schemas.openxmlformats.org/officeDocument/2006/relationships/slide" Target="slides/slide114.xml" /><Relationship Id="rId131" Type="http://schemas.openxmlformats.org/officeDocument/2006/relationships/tableStyles" Target="tableStyles.xml" /><Relationship Id="rId61" Type="http://schemas.openxmlformats.org/officeDocument/2006/relationships/slide" Target="slides/slide60.xml" /><Relationship Id="rId82" Type="http://schemas.openxmlformats.org/officeDocument/2006/relationships/slide" Target="slides/slide8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F3A8A-FD8A-4F18-B5BA-B544E0D78BB6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65A9E6-38A4-4829-96EB-380EECFF3A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5A9E6-38A4-4829-96EB-380EECFF3A02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5A9E6-38A4-4829-96EB-380EECFF3A02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5A9E6-38A4-4829-96EB-380EECFF3A02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83EE3E1-E15A-4967-B297-88AA4BD87CAF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7CC4C5-CCB9-4D19-9827-6404BBF0FD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E3E1-E15A-4967-B297-88AA4BD87CAF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C4C5-CCB9-4D19-9827-6404BBF0FD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83EE3E1-E15A-4967-B297-88AA4BD87CAF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F7CC4C5-CCB9-4D19-9827-6404BBF0FD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E3E1-E15A-4967-B297-88AA4BD87CAF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F7CC4C5-CCB9-4D19-9827-6404BBF0FD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E3E1-E15A-4967-B297-88AA4BD87CAF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F7CC4C5-CCB9-4D19-9827-6404BBF0FD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83EE3E1-E15A-4967-B297-88AA4BD87CAF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F7CC4C5-CCB9-4D19-9827-6404BBF0FD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83EE3E1-E15A-4967-B297-88AA4BD87CAF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F7CC4C5-CCB9-4D19-9827-6404BBF0FD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E3E1-E15A-4967-B297-88AA4BD87CAF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F7CC4C5-CCB9-4D19-9827-6404BBF0FD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E3E1-E15A-4967-B297-88AA4BD87CAF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7CC4C5-CCB9-4D19-9827-6404BBF0FD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E3E1-E15A-4967-B297-88AA4BD87CAF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F7CC4C5-CCB9-4D19-9827-6404BBF0FD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83EE3E1-E15A-4967-B297-88AA4BD87CAF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F7CC4C5-CCB9-4D19-9827-6404BBF0FD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83EE3E1-E15A-4967-B297-88AA4BD87CAF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F7CC4C5-CCB9-4D19-9827-6404BBF0FD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71.xml" /><Relationship Id="rId13" Type="http://schemas.openxmlformats.org/officeDocument/2006/relationships/slide" Target="slide72.xml" /><Relationship Id="rId18" Type="http://schemas.openxmlformats.org/officeDocument/2006/relationships/slide" Target="slide78.xml" /><Relationship Id="rId3" Type="http://schemas.openxmlformats.org/officeDocument/2006/relationships/slide" Target="slide65.xml" /><Relationship Id="rId21" Type="http://schemas.openxmlformats.org/officeDocument/2006/relationships/image" Target="../media/image16.png" /><Relationship Id="rId7" Type="http://schemas.openxmlformats.org/officeDocument/2006/relationships/slide" Target="slide70.xml" /><Relationship Id="rId12" Type="http://schemas.openxmlformats.org/officeDocument/2006/relationships/image" Target="../media/image13.png" /><Relationship Id="rId17" Type="http://schemas.openxmlformats.org/officeDocument/2006/relationships/slide" Target="slide77.xml" /><Relationship Id="rId2" Type="http://schemas.openxmlformats.org/officeDocument/2006/relationships/image" Target="../media/image11.png" /><Relationship Id="rId16" Type="http://schemas.openxmlformats.org/officeDocument/2006/relationships/slide" Target="slide76.xml" /><Relationship Id="rId20" Type="http://schemas.openxmlformats.org/officeDocument/2006/relationships/image" Target="../media/image15.png" /><Relationship Id="rId1" Type="http://schemas.openxmlformats.org/officeDocument/2006/relationships/slideLayout" Target="../slideLayouts/slideLayout7.xml" /><Relationship Id="rId6" Type="http://schemas.openxmlformats.org/officeDocument/2006/relationships/slide" Target="slide68.xml" /><Relationship Id="rId11" Type="http://schemas.openxmlformats.org/officeDocument/2006/relationships/image" Target="../media/image12.png" /><Relationship Id="rId5" Type="http://schemas.openxmlformats.org/officeDocument/2006/relationships/slide" Target="slide69.xml" /><Relationship Id="rId15" Type="http://schemas.openxmlformats.org/officeDocument/2006/relationships/slide" Target="slide75.xml" /><Relationship Id="rId10" Type="http://schemas.openxmlformats.org/officeDocument/2006/relationships/slide" Target="slide4.xml" /><Relationship Id="rId19" Type="http://schemas.openxmlformats.org/officeDocument/2006/relationships/image" Target="../media/image14.png" /><Relationship Id="rId4" Type="http://schemas.openxmlformats.org/officeDocument/2006/relationships/slide" Target="slide67.xml" /><Relationship Id="rId9" Type="http://schemas.openxmlformats.org/officeDocument/2006/relationships/slide" Target="slide73.xml" /><Relationship Id="rId14" Type="http://schemas.openxmlformats.org/officeDocument/2006/relationships/slide" Target="slide74.xml" 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slide" Target="slide17.xml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Relationship Id="rId5" Type="http://schemas.openxmlformats.org/officeDocument/2006/relationships/slide" Target="slide4.xml" /><Relationship Id="rId4" Type="http://schemas.openxmlformats.org/officeDocument/2006/relationships/image" Target="../media/image15.png" 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Relationship Id="rId5" Type="http://schemas.openxmlformats.org/officeDocument/2006/relationships/slide" Target="slide18.xml" /><Relationship Id="rId4" Type="http://schemas.openxmlformats.org/officeDocument/2006/relationships/image" Target="../media/image15.png" 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Relationship Id="rId5" Type="http://schemas.openxmlformats.org/officeDocument/2006/relationships/slide" Target="slide18.xml" /><Relationship Id="rId4" Type="http://schemas.openxmlformats.org/officeDocument/2006/relationships/image" Target="../media/image15.png" 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Relationship Id="rId5" Type="http://schemas.openxmlformats.org/officeDocument/2006/relationships/slide" Target="slide18.xml" /><Relationship Id="rId4" Type="http://schemas.openxmlformats.org/officeDocument/2006/relationships/image" Target="../media/image15.png" 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Relationship Id="rId5" Type="http://schemas.openxmlformats.org/officeDocument/2006/relationships/slide" Target="slide18.xml" /><Relationship Id="rId4" Type="http://schemas.openxmlformats.org/officeDocument/2006/relationships/image" Target="../media/image15.png" 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Relationship Id="rId5" Type="http://schemas.openxmlformats.org/officeDocument/2006/relationships/slide" Target="slide18.xml" /><Relationship Id="rId4" Type="http://schemas.openxmlformats.org/officeDocument/2006/relationships/image" Target="../media/image15.png" 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Relationship Id="rId5" Type="http://schemas.openxmlformats.org/officeDocument/2006/relationships/slide" Target="slide19.xml" /><Relationship Id="rId4" Type="http://schemas.openxmlformats.org/officeDocument/2006/relationships/image" Target="../media/image15.png" 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Relationship Id="rId5" Type="http://schemas.openxmlformats.org/officeDocument/2006/relationships/slide" Target="slide19.xml" /><Relationship Id="rId4" Type="http://schemas.openxmlformats.org/officeDocument/2006/relationships/image" Target="../media/image15.png" 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Relationship Id="rId5" Type="http://schemas.openxmlformats.org/officeDocument/2006/relationships/slide" Target="slide20.xml" /><Relationship Id="rId4" Type="http://schemas.openxmlformats.org/officeDocument/2006/relationships/image" Target="../media/image15.png" 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Relationship Id="rId5" Type="http://schemas.openxmlformats.org/officeDocument/2006/relationships/slide" Target="slide20.xml" /><Relationship Id="rId4" Type="http://schemas.openxmlformats.org/officeDocument/2006/relationships/image" Target="../media/image15.png" 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 /><Relationship Id="rId3" Type="http://schemas.openxmlformats.org/officeDocument/2006/relationships/slide" Target="slide79.xml" /><Relationship Id="rId7" Type="http://schemas.openxmlformats.org/officeDocument/2006/relationships/slide" Target="slide4.xml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7.xml" /><Relationship Id="rId6" Type="http://schemas.openxmlformats.org/officeDocument/2006/relationships/slide" Target="slide81.xml" /><Relationship Id="rId5" Type="http://schemas.openxmlformats.org/officeDocument/2006/relationships/slide" Target="slide82.xml" /><Relationship Id="rId10" Type="http://schemas.openxmlformats.org/officeDocument/2006/relationships/image" Target="../media/image14.png" /><Relationship Id="rId4" Type="http://schemas.openxmlformats.org/officeDocument/2006/relationships/slide" Target="slide80.xml" /><Relationship Id="rId9" Type="http://schemas.openxmlformats.org/officeDocument/2006/relationships/image" Target="../media/image13.png" 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Relationship Id="rId5" Type="http://schemas.openxmlformats.org/officeDocument/2006/relationships/slide" Target="slide21.xml" /><Relationship Id="rId4" Type="http://schemas.openxmlformats.org/officeDocument/2006/relationships/image" Target="../media/image15.png" 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Relationship Id="rId5" Type="http://schemas.openxmlformats.org/officeDocument/2006/relationships/slide" Target="slide21.xml" /><Relationship Id="rId4" Type="http://schemas.openxmlformats.org/officeDocument/2006/relationships/image" Target="../media/image15.png" 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Relationship Id="rId5" Type="http://schemas.openxmlformats.org/officeDocument/2006/relationships/slide" Target="slide21.xml" /><Relationship Id="rId4" Type="http://schemas.openxmlformats.org/officeDocument/2006/relationships/image" Target="../media/image15.png" 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Relationship Id="rId5" Type="http://schemas.openxmlformats.org/officeDocument/2006/relationships/slide" Target="slide22.xml" /><Relationship Id="rId4" Type="http://schemas.openxmlformats.org/officeDocument/2006/relationships/image" Target="../media/image15.png" 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Relationship Id="rId5" Type="http://schemas.openxmlformats.org/officeDocument/2006/relationships/slide" Target="slide22.xml" /><Relationship Id="rId4" Type="http://schemas.openxmlformats.org/officeDocument/2006/relationships/image" Target="../media/image15.png" 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Relationship Id="rId5" Type="http://schemas.openxmlformats.org/officeDocument/2006/relationships/slide" Target="slide23.xml" /><Relationship Id="rId4" Type="http://schemas.openxmlformats.org/officeDocument/2006/relationships/image" Target="../media/image15.png" 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Relationship Id="rId5" Type="http://schemas.openxmlformats.org/officeDocument/2006/relationships/slide" Target="slide23.xml" /><Relationship Id="rId4" Type="http://schemas.openxmlformats.org/officeDocument/2006/relationships/image" Target="../media/image15.png" 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Relationship Id="rId5" Type="http://schemas.openxmlformats.org/officeDocument/2006/relationships/slide" Target="slide24.xml" /><Relationship Id="rId4" Type="http://schemas.openxmlformats.org/officeDocument/2006/relationships/image" Target="../media/image15.png" 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Relationship Id="rId5" Type="http://schemas.openxmlformats.org/officeDocument/2006/relationships/slide" Target="slide25.xml" /><Relationship Id="rId4" Type="http://schemas.openxmlformats.org/officeDocument/2006/relationships/image" Target="../media/image15.png" 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Relationship Id="rId5" Type="http://schemas.openxmlformats.org/officeDocument/2006/relationships/slide" Target="slide25.xml" /><Relationship Id="rId4" Type="http://schemas.openxmlformats.org/officeDocument/2006/relationships/image" Target="../media/image15.png" 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 /><Relationship Id="rId3" Type="http://schemas.openxmlformats.org/officeDocument/2006/relationships/slide" Target="slide83.xml" /><Relationship Id="rId7" Type="http://schemas.openxmlformats.org/officeDocument/2006/relationships/slide" Target="slide85.xml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7.xml" /><Relationship Id="rId6" Type="http://schemas.openxmlformats.org/officeDocument/2006/relationships/slide" Target="slide84.xml" /><Relationship Id="rId5" Type="http://schemas.openxmlformats.org/officeDocument/2006/relationships/image" Target="../media/image12.png" /><Relationship Id="rId4" Type="http://schemas.openxmlformats.org/officeDocument/2006/relationships/slide" Target="slide4.xml" 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Relationship Id="rId5" Type="http://schemas.openxmlformats.org/officeDocument/2006/relationships/slide" Target="slide26.xml" /><Relationship Id="rId4" Type="http://schemas.openxmlformats.org/officeDocument/2006/relationships/image" Target="../media/image15.png" 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Relationship Id="rId5" Type="http://schemas.openxmlformats.org/officeDocument/2006/relationships/slide" Target="slide26.xml" /><Relationship Id="rId4" Type="http://schemas.openxmlformats.org/officeDocument/2006/relationships/image" Target="../media/image15.png" 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Relationship Id="rId5" Type="http://schemas.openxmlformats.org/officeDocument/2006/relationships/slide" Target="slide26.xml" /><Relationship Id="rId4" Type="http://schemas.openxmlformats.org/officeDocument/2006/relationships/image" Target="../media/image15.png" 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Relationship Id="rId5" Type="http://schemas.openxmlformats.org/officeDocument/2006/relationships/slide" Target="slide26.xml" /><Relationship Id="rId4" Type="http://schemas.openxmlformats.org/officeDocument/2006/relationships/image" Target="../media/image15.png" 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Relationship Id="rId5" Type="http://schemas.openxmlformats.org/officeDocument/2006/relationships/slide" Target="slide27.xml" /><Relationship Id="rId4" Type="http://schemas.openxmlformats.org/officeDocument/2006/relationships/image" Target="../media/image15.png" 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Relationship Id="rId5" Type="http://schemas.openxmlformats.org/officeDocument/2006/relationships/slide" Target="slide27.xml" /><Relationship Id="rId4" Type="http://schemas.openxmlformats.org/officeDocument/2006/relationships/image" Target="../media/image15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86.xml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2.png" /><Relationship Id="rId4" Type="http://schemas.openxmlformats.org/officeDocument/2006/relationships/slide" Target="slide4.xml" 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41.xml" /><Relationship Id="rId3" Type="http://schemas.openxmlformats.org/officeDocument/2006/relationships/slide" Target="slide87.xml" /><Relationship Id="rId7" Type="http://schemas.openxmlformats.org/officeDocument/2006/relationships/slide" Target="slide91.xml" /><Relationship Id="rId12" Type="http://schemas.openxmlformats.org/officeDocument/2006/relationships/image" Target="../media/image14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7.xml" /><Relationship Id="rId6" Type="http://schemas.openxmlformats.org/officeDocument/2006/relationships/slide" Target="slide89.xml" /><Relationship Id="rId11" Type="http://schemas.openxmlformats.org/officeDocument/2006/relationships/image" Target="../media/image13.png" /><Relationship Id="rId5" Type="http://schemas.openxmlformats.org/officeDocument/2006/relationships/slide" Target="slide90.xml" /><Relationship Id="rId10" Type="http://schemas.openxmlformats.org/officeDocument/2006/relationships/image" Target="../media/image12.png" /><Relationship Id="rId4" Type="http://schemas.openxmlformats.org/officeDocument/2006/relationships/slide" Target="slide88.xml" /><Relationship Id="rId9" Type="http://schemas.openxmlformats.org/officeDocument/2006/relationships/slide" Target="slide4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92.xml" /><Relationship Id="rId7" Type="http://schemas.openxmlformats.org/officeDocument/2006/relationships/image" Target="../media/image13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2.png" /><Relationship Id="rId5" Type="http://schemas.openxmlformats.org/officeDocument/2006/relationships/slide" Target="slide4.xml" /><Relationship Id="rId4" Type="http://schemas.openxmlformats.org/officeDocument/2006/relationships/slide" Target="slide93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94.xml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2.png" /><Relationship Id="rId4" Type="http://schemas.openxmlformats.org/officeDocument/2006/relationships/slide" Target="slide4.xml" 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4.xml" /><Relationship Id="rId13" Type="http://schemas.openxmlformats.org/officeDocument/2006/relationships/image" Target="../media/image15.png" /><Relationship Id="rId3" Type="http://schemas.openxmlformats.org/officeDocument/2006/relationships/slide" Target="slide95.xml" /><Relationship Id="rId7" Type="http://schemas.openxmlformats.org/officeDocument/2006/relationships/slide" Target="slide99.xml" /><Relationship Id="rId12" Type="http://schemas.openxmlformats.org/officeDocument/2006/relationships/image" Target="../media/image14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7.xml" /><Relationship Id="rId6" Type="http://schemas.openxmlformats.org/officeDocument/2006/relationships/slide" Target="slide97.xml" /><Relationship Id="rId11" Type="http://schemas.openxmlformats.org/officeDocument/2006/relationships/image" Target="../media/image13.png" /><Relationship Id="rId5" Type="http://schemas.openxmlformats.org/officeDocument/2006/relationships/slide" Target="slide98.xml" /><Relationship Id="rId10" Type="http://schemas.openxmlformats.org/officeDocument/2006/relationships/slide" Target="slide100.xml" /><Relationship Id="rId4" Type="http://schemas.openxmlformats.org/officeDocument/2006/relationships/slide" Target="slide96.xml" /><Relationship Id="rId9" Type="http://schemas.openxmlformats.org/officeDocument/2006/relationships/image" Target="../media/image12.png" 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4.xml" /><Relationship Id="rId3" Type="http://schemas.openxmlformats.org/officeDocument/2006/relationships/slide" Target="slide101.xml" /><Relationship Id="rId7" Type="http://schemas.openxmlformats.org/officeDocument/2006/relationships/slide" Target="slide105.xml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7.xml" /><Relationship Id="rId6" Type="http://schemas.openxmlformats.org/officeDocument/2006/relationships/slide" Target="slide103.xml" /><Relationship Id="rId11" Type="http://schemas.openxmlformats.org/officeDocument/2006/relationships/image" Target="../media/image14.png" /><Relationship Id="rId5" Type="http://schemas.openxmlformats.org/officeDocument/2006/relationships/slide" Target="slide104.xml" /><Relationship Id="rId10" Type="http://schemas.openxmlformats.org/officeDocument/2006/relationships/image" Target="../media/image13.png" /><Relationship Id="rId4" Type="http://schemas.openxmlformats.org/officeDocument/2006/relationships/slide" Target="slide102.xml" /><Relationship Id="rId9" Type="http://schemas.openxmlformats.org/officeDocument/2006/relationships/image" Target="../media/image12.pn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06.xml" /><Relationship Id="rId7" Type="http://schemas.openxmlformats.org/officeDocument/2006/relationships/image" Target="../media/image13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2.png" /><Relationship Id="rId5" Type="http://schemas.openxmlformats.org/officeDocument/2006/relationships/slide" Target="slide4.xml" /><Relationship Id="rId4" Type="http://schemas.openxmlformats.org/officeDocument/2006/relationships/slide" Target="slide10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08.xml" /><Relationship Id="rId7" Type="http://schemas.openxmlformats.org/officeDocument/2006/relationships/image" Target="../media/image13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2.png" /><Relationship Id="rId5" Type="http://schemas.openxmlformats.org/officeDocument/2006/relationships/slide" Target="slide4.xml" /><Relationship Id="rId4" Type="http://schemas.openxmlformats.org/officeDocument/2006/relationships/slide" Target="slide109.xml" 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 /><Relationship Id="rId3" Type="http://schemas.openxmlformats.org/officeDocument/2006/relationships/slide" Target="slide110.xml" /><Relationship Id="rId7" Type="http://schemas.openxmlformats.org/officeDocument/2006/relationships/image" Target="../media/image12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7.xml" /><Relationship Id="rId6" Type="http://schemas.openxmlformats.org/officeDocument/2006/relationships/slide" Target="slide4.xml" /><Relationship Id="rId5" Type="http://schemas.openxmlformats.org/officeDocument/2006/relationships/slide" Target="slide112.xml" /><Relationship Id="rId4" Type="http://schemas.openxmlformats.org/officeDocument/2006/relationships/slide" Target="slide111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13.xml" /><Relationship Id="rId7" Type="http://schemas.openxmlformats.org/officeDocument/2006/relationships/image" Target="../media/image13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2.png" /><Relationship Id="rId5" Type="http://schemas.openxmlformats.org/officeDocument/2006/relationships/slide" Target="slide4.xml" /><Relationship Id="rId4" Type="http://schemas.openxmlformats.org/officeDocument/2006/relationships/slide" Target="slide114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15.xml" /><Relationship Id="rId7" Type="http://schemas.openxmlformats.org/officeDocument/2006/relationships/image" Target="../media/image13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2.png" /><Relationship Id="rId5" Type="http://schemas.openxmlformats.org/officeDocument/2006/relationships/slide" Target="slide4.xml" /><Relationship Id="rId4" Type="http://schemas.openxmlformats.org/officeDocument/2006/relationships/slide" Target="slide116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17.xml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2.png" /><Relationship Id="rId4" Type="http://schemas.openxmlformats.org/officeDocument/2006/relationships/slide" Target="slide4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18.xml" /><Relationship Id="rId7" Type="http://schemas.openxmlformats.org/officeDocument/2006/relationships/image" Target="../media/image13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2.png" /><Relationship Id="rId5" Type="http://schemas.openxmlformats.org/officeDocument/2006/relationships/slide" Target="slide4.xml" /><Relationship Id="rId4" Type="http://schemas.openxmlformats.org/officeDocument/2006/relationships/slide" Target="slide119.xml" 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 /><Relationship Id="rId3" Type="http://schemas.openxmlformats.org/officeDocument/2006/relationships/slide" Target="slide120.xml" /><Relationship Id="rId7" Type="http://schemas.openxmlformats.org/officeDocument/2006/relationships/slide" Target="slide4.xml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7.xml" /><Relationship Id="rId6" Type="http://schemas.openxmlformats.org/officeDocument/2006/relationships/slide" Target="slide122.xml" /><Relationship Id="rId5" Type="http://schemas.openxmlformats.org/officeDocument/2006/relationships/slide" Target="slide123.xml" /><Relationship Id="rId10" Type="http://schemas.openxmlformats.org/officeDocument/2006/relationships/image" Target="../media/image14.png" /><Relationship Id="rId4" Type="http://schemas.openxmlformats.org/officeDocument/2006/relationships/slide" Target="slide121.xml" /><Relationship Id="rId9" Type="http://schemas.openxmlformats.org/officeDocument/2006/relationships/image" Target="../media/image13.png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24.xml" /><Relationship Id="rId7" Type="http://schemas.openxmlformats.org/officeDocument/2006/relationships/image" Target="../media/image13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2.png" /><Relationship Id="rId5" Type="http://schemas.openxmlformats.org/officeDocument/2006/relationships/slide" Target="slide4.xml" /><Relationship Id="rId4" Type="http://schemas.openxmlformats.org/officeDocument/2006/relationships/slide" Target="slide125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Relationship Id="rId5" Type="http://schemas.openxmlformats.org/officeDocument/2006/relationships/slide" Target="slide5.xml" /><Relationship Id="rId4" Type="http://schemas.openxmlformats.org/officeDocument/2006/relationships/image" Target="../media/image15.png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Relationship Id="rId5" Type="http://schemas.openxmlformats.org/officeDocument/2006/relationships/slide" Target="slide5.xml" /><Relationship Id="rId4" Type="http://schemas.openxmlformats.org/officeDocument/2006/relationships/image" Target="../media/image15.png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Relationship Id="rId5" Type="http://schemas.openxmlformats.org/officeDocument/2006/relationships/slide" Target="slide5.xml" /><Relationship Id="rId4" Type="http://schemas.openxmlformats.org/officeDocument/2006/relationships/image" Target="../media/image15.png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Relationship Id="rId5" Type="http://schemas.openxmlformats.org/officeDocument/2006/relationships/slide" Target="slide5.xml" /><Relationship Id="rId4" Type="http://schemas.openxmlformats.org/officeDocument/2006/relationships/image" Target="../media/image15.png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Relationship Id="rId5" Type="http://schemas.openxmlformats.org/officeDocument/2006/relationships/slide" Target="slide5.xml" /><Relationship Id="rId4" Type="http://schemas.openxmlformats.org/officeDocument/2006/relationships/image" Target="../media/image15.png" 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Relationship Id="rId5" Type="http://schemas.openxmlformats.org/officeDocument/2006/relationships/slide" Target="slide5.xml" /><Relationship Id="rId4" Type="http://schemas.openxmlformats.org/officeDocument/2006/relationships/image" Target="../media/image15.png" 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Relationship Id="rId5" Type="http://schemas.openxmlformats.org/officeDocument/2006/relationships/slide" Target="slide5.xml" /><Relationship Id="rId4" Type="http://schemas.openxmlformats.org/officeDocument/2006/relationships/image" Target="../media/image15.png" 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Relationship Id="rId5" Type="http://schemas.openxmlformats.org/officeDocument/2006/relationships/slide" Target="slide5.xml" /><Relationship Id="rId4" Type="http://schemas.openxmlformats.org/officeDocument/2006/relationships/image" Target="../media/image15.png" 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7.xml" /><Relationship Id="rId5" Type="http://schemas.openxmlformats.org/officeDocument/2006/relationships/slide" Target="slide5.xml" /><Relationship Id="rId4" Type="http://schemas.openxmlformats.org/officeDocument/2006/relationships/image" Target="../media/image15.png" 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7.xml" /><Relationship Id="rId5" Type="http://schemas.openxmlformats.org/officeDocument/2006/relationships/slide" Target="slide5.xml" /><Relationship Id="rId4" Type="http://schemas.openxmlformats.org/officeDocument/2006/relationships/image" Target="../media/image15.png" 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7.xml" /><Relationship Id="rId5" Type="http://schemas.openxmlformats.org/officeDocument/2006/relationships/slide" Target="slide5.xml" /><Relationship Id="rId4" Type="http://schemas.openxmlformats.org/officeDocument/2006/relationships/image" Target="../media/image15.png" 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7.xml" /><Relationship Id="rId5" Type="http://schemas.openxmlformats.org/officeDocument/2006/relationships/slide" Target="slide5.xml" /><Relationship Id="rId4" Type="http://schemas.openxmlformats.org/officeDocument/2006/relationships/image" Target="../media/image15.png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 /><Relationship Id="rId13" Type="http://schemas.openxmlformats.org/officeDocument/2006/relationships/slide" Target="slide13.xml" /><Relationship Id="rId18" Type="http://schemas.openxmlformats.org/officeDocument/2006/relationships/image" Target="../media/image10.jpeg" /><Relationship Id="rId26" Type="http://schemas.openxmlformats.org/officeDocument/2006/relationships/slide" Target="slide24.xml" /><Relationship Id="rId3" Type="http://schemas.openxmlformats.org/officeDocument/2006/relationships/slide" Target="slide5.xml" /><Relationship Id="rId21" Type="http://schemas.openxmlformats.org/officeDocument/2006/relationships/slide" Target="slide19.xml" /><Relationship Id="rId7" Type="http://schemas.openxmlformats.org/officeDocument/2006/relationships/slide" Target="slide8.xml" /><Relationship Id="rId12" Type="http://schemas.openxmlformats.org/officeDocument/2006/relationships/slide" Target="slide12.xml" /><Relationship Id="rId17" Type="http://schemas.openxmlformats.org/officeDocument/2006/relationships/slide" Target="slide17.xml" /><Relationship Id="rId25" Type="http://schemas.openxmlformats.org/officeDocument/2006/relationships/slide" Target="slide23.xml" /><Relationship Id="rId2" Type="http://schemas.openxmlformats.org/officeDocument/2006/relationships/image" Target="../media/image7.png" /><Relationship Id="rId16" Type="http://schemas.openxmlformats.org/officeDocument/2006/relationships/slide" Target="slide16.xml" /><Relationship Id="rId20" Type="http://schemas.openxmlformats.org/officeDocument/2006/relationships/slide" Target="slide18.xml" /><Relationship Id="rId29" Type="http://schemas.openxmlformats.org/officeDocument/2006/relationships/slide" Target="slide27.xml" /><Relationship Id="rId1" Type="http://schemas.openxmlformats.org/officeDocument/2006/relationships/slideLayout" Target="../slideLayouts/slideLayout7.xml" /><Relationship Id="rId6" Type="http://schemas.openxmlformats.org/officeDocument/2006/relationships/slide" Target="slide7.xml" /><Relationship Id="rId11" Type="http://schemas.openxmlformats.org/officeDocument/2006/relationships/slide" Target="slide11.xml" /><Relationship Id="rId24" Type="http://schemas.openxmlformats.org/officeDocument/2006/relationships/slide" Target="slide22.xml" /><Relationship Id="rId5" Type="http://schemas.openxmlformats.org/officeDocument/2006/relationships/slide" Target="slide6.xml" /><Relationship Id="rId15" Type="http://schemas.openxmlformats.org/officeDocument/2006/relationships/slide" Target="slide15.xml" /><Relationship Id="rId23" Type="http://schemas.openxmlformats.org/officeDocument/2006/relationships/slide" Target="slide21.xml" /><Relationship Id="rId28" Type="http://schemas.openxmlformats.org/officeDocument/2006/relationships/slide" Target="slide26.xml" /><Relationship Id="rId10" Type="http://schemas.openxmlformats.org/officeDocument/2006/relationships/slide" Target="slide10.xml" /><Relationship Id="rId19" Type="http://schemas.openxmlformats.org/officeDocument/2006/relationships/slide" Target="slide1.xml" /><Relationship Id="rId4" Type="http://schemas.openxmlformats.org/officeDocument/2006/relationships/image" Target="../media/image8.png" /><Relationship Id="rId9" Type="http://schemas.openxmlformats.org/officeDocument/2006/relationships/image" Target="../media/image9.png" /><Relationship Id="rId14" Type="http://schemas.openxmlformats.org/officeDocument/2006/relationships/slide" Target="slide14.xml" /><Relationship Id="rId22" Type="http://schemas.openxmlformats.org/officeDocument/2006/relationships/slide" Target="slide20.xml" /><Relationship Id="rId27" Type="http://schemas.openxmlformats.org/officeDocument/2006/relationships/slide" Target="slide25.xml" 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7.xml" /><Relationship Id="rId5" Type="http://schemas.openxmlformats.org/officeDocument/2006/relationships/slide" Target="slide5.xml" /><Relationship Id="rId4" Type="http://schemas.openxmlformats.org/officeDocument/2006/relationships/image" Target="../media/image15.png" 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Relationship Id="rId6" Type="http://schemas.openxmlformats.org/officeDocument/2006/relationships/slide" Target="slide6.xml" /><Relationship Id="rId5" Type="http://schemas.openxmlformats.org/officeDocument/2006/relationships/image" Target="../media/image15.png" /><Relationship Id="rId4" Type="http://schemas.openxmlformats.org/officeDocument/2006/relationships/slide" Target="slide4.xml" 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Relationship Id="rId6" Type="http://schemas.openxmlformats.org/officeDocument/2006/relationships/slide" Target="slide6.xml" /><Relationship Id="rId5" Type="http://schemas.openxmlformats.org/officeDocument/2006/relationships/image" Target="../media/image15.png" /><Relationship Id="rId4" Type="http://schemas.openxmlformats.org/officeDocument/2006/relationships/slide" Target="slide4.xml" 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Relationship Id="rId6" Type="http://schemas.openxmlformats.org/officeDocument/2006/relationships/slide" Target="slide6.xml" /><Relationship Id="rId5" Type="http://schemas.openxmlformats.org/officeDocument/2006/relationships/image" Target="../media/image15.png" /><Relationship Id="rId4" Type="http://schemas.openxmlformats.org/officeDocument/2006/relationships/slide" Target="slide4.xml" 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7.xml" /><Relationship Id="rId5" Type="http://schemas.openxmlformats.org/officeDocument/2006/relationships/slide" Target="slide7.xml" /><Relationship Id="rId4" Type="http://schemas.openxmlformats.org/officeDocument/2006/relationships/image" Target="../media/image15.png" 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5.png" 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Relationship Id="rId5" Type="http://schemas.openxmlformats.org/officeDocument/2006/relationships/slide" Target="slide6.xml" /><Relationship Id="rId4" Type="http://schemas.openxmlformats.org/officeDocument/2006/relationships/image" Target="../media/image15.png" 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Relationship Id="rId5" Type="http://schemas.openxmlformats.org/officeDocument/2006/relationships/slide" Target="slide6.xml" /><Relationship Id="rId4" Type="http://schemas.openxmlformats.org/officeDocument/2006/relationships/image" Target="../media/image15.png" 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7.xml" /><Relationship Id="rId5" Type="http://schemas.openxmlformats.org/officeDocument/2006/relationships/slide" Target="slide7.xml" /><Relationship Id="rId4" Type="http://schemas.openxmlformats.org/officeDocument/2006/relationships/image" Target="../media/image15.png" 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7.xml" /><Relationship Id="rId5" Type="http://schemas.openxmlformats.org/officeDocument/2006/relationships/slide" Target="slide7.xml" /><Relationship Id="rId4" Type="http://schemas.openxmlformats.org/officeDocument/2006/relationships/image" Target="../media/image15.png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6.xml" /><Relationship Id="rId13" Type="http://schemas.openxmlformats.org/officeDocument/2006/relationships/image" Target="../media/image15.png" /><Relationship Id="rId18" Type="http://schemas.openxmlformats.org/officeDocument/2006/relationships/image" Target="../media/image16.png" /><Relationship Id="rId3" Type="http://schemas.openxmlformats.org/officeDocument/2006/relationships/image" Target="../media/image11.png" /><Relationship Id="rId7" Type="http://schemas.openxmlformats.org/officeDocument/2006/relationships/slide" Target="slide35.xml" /><Relationship Id="rId12" Type="http://schemas.openxmlformats.org/officeDocument/2006/relationships/image" Target="../media/image14.png" /><Relationship Id="rId17" Type="http://schemas.openxmlformats.org/officeDocument/2006/relationships/slide" Target="slide40.xml" /><Relationship Id="rId2" Type="http://schemas.openxmlformats.org/officeDocument/2006/relationships/slide" Target="slide33.xml" /><Relationship Id="rId16" Type="http://schemas.openxmlformats.org/officeDocument/2006/relationships/slide" Target="slide39.xml" /><Relationship Id="rId1" Type="http://schemas.openxmlformats.org/officeDocument/2006/relationships/slideLayout" Target="../slideLayouts/slideLayout7.xml" /><Relationship Id="rId6" Type="http://schemas.openxmlformats.org/officeDocument/2006/relationships/slide" Target="slide34.xml" /><Relationship Id="rId11" Type="http://schemas.openxmlformats.org/officeDocument/2006/relationships/image" Target="../media/image13.png" /><Relationship Id="rId5" Type="http://schemas.openxmlformats.org/officeDocument/2006/relationships/slide" Target="slide30.xml" /><Relationship Id="rId15" Type="http://schemas.openxmlformats.org/officeDocument/2006/relationships/slide" Target="slide38.xml" /><Relationship Id="rId10" Type="http://schemas.openxmlformats.org/officeDocument/2006/relationships/image" Target="../media/image12.png" /><Relationship Id="rId4" Type="http://schemas.openxmlformats.org/officeDocument/2006/relationships/slide" Target="slide28.xml" /><Relationship Id="rId9" Type="http://schemas.openxmlformats.org/officeDocument/2006/relationships/slide" Target="slide4.xml" /><Relationship Id="rId14" Type="http://schemas.openxmlformats.org/officeDocument/2006/relationships/slide" Target="slide37.xml" 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7.xml" /><Relationship Id="rId5" Type="http://schemas.openxmlformats.org/officeDocument/2006/relationships/slide" Target="slide7.xml" /><Relationship Id="rId4" Type="http://schemas.openxmlformats.org/officeDocument/2006/relationships/image" Target="../media/image15.png" 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Relationship Id="rId5" Type="http://schemas.openxmlformats.org/officeDocument/2006/relationships/slide" Target="slide7.xml" /><Relationship Id="rId4" Type="http://schemas.openxmlformats.org/officeDocument/2006/relationships/image" Target="../media/image15.png" 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Relationship Id="rId5" Type="http://schemas.openxmlformats.org/officeDocument/2006/relationships/slide" Target="slide7.xml" /><Relationship Id="rId4" Type="http://schemas.openxmlformats.org/officeDocument/2006/relationships/image" Target="../media/image15.png" 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Relationship Id="rId5" Type="http://schemas.openxmlformats.org/officeDocument/2006/relationships/slide" Target="slide7.xml" /><Relationship Id="rId4" Type="http://schemas.openxmlformats.org/officeDocument/2006/relationships/image" Target="../media/image15.png" 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7.xml" /><Relationship Id="rId5" Type="http://schemas.openxmlformats.org/officeDocument/2006/relationships/slide" Target="slide8.xml" /><Relationship Id="rId4" Type="http://schemas.openxmlformats.org/officeDocument/2006/relationships/image" Target="../media/image15.png" 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Relationship Id="rId5" Type="http://schemas.openxmlformats.org/officeDocument/2006/relationships/slide" Target="slide8.xml" /><Relationship Id="rId4" Type="http://schemas.openxmlformats.org/officeDocument/2006/relationships/image" Target="../media/image15.png" 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Relationship Id="rId5" Type="http://schemas.openxmlformats.org/officeDocument/2006/relationships/slide" Target="slide8.xml" /><Relationship Id="rId4" Type="http://schemas.openxmlformats.org/officeDocument/2006/relationships/image" Target="../media/image15.png" 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Relationship Id="rId5" Type="http://schemas.openxmlformats.org/officeDocument/2006/relationships/slide" Target="slide8.xml" /><Relationship Id="rId4" Type="http://schemas.openxmlformats.org/officeDocument/2006/relationships/image" Target="../media/image15.png" 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Relationship Id="rId5" Type="http://schemas.openxmlformats.org/officeDocument/2006/relationships/slide" Target="slide9.xml" /><Relationship Id="rId4" Type="http://schemas.openxmlformats.org/officeDocument/2006/relationships/image" Target="../media/image15.png" 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Relationship Id="rId5" Type="http://schemas.openxmlformats.org/officeDocument/2006/relationships/slide" Target="slide9.xml" /><Relationship Id="rId4" Type="http://schemas.openxmlformats.org/officeDocument/2006/relationships/image" Target="../media/image15.png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 /><Relationship Id="rId13" Type="http://schemas.openxmlformats.org/officeDocument/2006/relationships/slide" Target="slide47.xml" /><Relationship Id="rId3" Type="http://schemas.openxmlformats.org/officeDocument/2006/relationships/slide" Target="slide41.xml" /><Relationship Id="rId7" Type="http://schemas.openxmlformats.org/officeDocument/2006/relationships/slide" Target="slide46.xml" /><Relationship Id="rId12" Type="http://schemas.openxmlformats.org/officeDocument/2006/relationships/image" Target="../media/image14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7.xml" /><Relationship Id="rId6" Type="http://schemas.openxmlformats.org/officeDocument/2006/relationships/slide" Target="slide45.xml" /><Relationship Id="rId11" Type="http://schemas.openxmlformats.org/officeDocument/2006/relationships/image" Target="../media/image15.png" /><Relationship Id="rId5" Type="http://schemas.openxmlformats.org/officeDocument/2006/relationships/slide" Target="slide44.xml" /><Relationship Id="rId10" Type="http://schemas.openxmlformats.org/officeDocument/2006/relationships/image" Target="../media/image13.png" /><Relationship Id="rId4" Type="http://schemas.openxmlformats.org/officeDocument/2006/relationships/slide" Target="slide43.xml" /><Relationship Id="rId9" Type="http://schemas.openxmlformats.org/officeDocument/2006/relationships/image" Target="../media/image12.png" 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Relationship Id="rId5" Type="http://schemas.openxmlformats.org/officeDocument/2006/relationships/slide" Target="slide9.xml" /><Relationship Id="rId4" Type="http://schemas.openxmlformats.org/officeDocument/2006/relationships/image" Target="../media/image15.png" 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Relationship Id="rId5" Type="http://schemas.openxmlformats.org/officeDocument/2006/relationships/slide" Target="slide9.xml" /><Relationship Id="rId4" Type="http://schemas.openxmlformats.org/officeDocument/2006/relationships/image" Target="../media/image15.png" 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Relationship Id="rId5" Type="http://schemas.openxmlformats.org/officeDocument/2006/relationships/slide" Target="slide9.xml" /><Relationship Id="rId4" Type="http://schemas.openxmlformats.org/officeDocument/2006/relationships/image" Target="../media/image15.png" 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7.xml" /><Relationship Id="rId5" Type="http://schemas.openxmlformats.org/officeDocument/2006/relationships/slide" Target="slide9.xml" /><Relationship Id="rId4" Type="http://schemas.openxmlformats.org/officeDocument/2006/relationships/image" Target="../media/image15.png" 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Relationship Id="rId5" Type="http://schemas.openxmlformats.org/officeDocument/2006/relationships/slide" Target="slide9.xml" /><Relationship Id="rId4" Type="http://schemas.openxmlformats.org/officeDocument/2006/relationships/image" Target="../media/image15.png" 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Relationship Id="rId5" Type="http://schemas.openxmlformats.org/officeDocument/2006/relationships/slide" Target="slide10.xml" /><Relationship Id="rId4" Type="http://schemas.openxmlformats.org/officeDocument/2006/relationships/image" Target="../media/image15.png" 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7.xml" /><Relationship Id="rId5" Type="http://schemas.openxmlformats.org/officeDocument/2006/relationships/slide" Target="slide10.xml" /><Relationship Id="rId4" Type="http://schemas.openxmlformats.org/officeDocument/2006/relationships/image" Target="../media/image15.png" 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7.xml" /><Relationship Id="rId5" Type="http://schemas.openxmlformats.org/officeDocument/2006/relationships/slide" Target="slide10.xml" /><Relationship Id="rId4" Type="http://schemas.openxmlformats.org/officeDocument/2006/relationships/image" Target="../media/image15.png" 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Relationship Id="rId5" Type="http://schemas.openxmlformats.org/officeDocument/2006/relationships/slide" Target="slide10.xml" /><Relationship Id="rId4" Type="http://schemas.openxmlformats.org/officeDocument/2006/relationships/image" Target="../media/image15.png" 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Relationship Id="rId5" Type="http://schemas.openxmlformats.org/officeDocument/2006/relationships/slide" Target="slide10.xml" /><Relationship Id="rId4" Type="http://schemas.openxmlformats.org/officeDocument/2006/relationships/image" Target="../media/image15.png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50.xml" /><Relationship Id="rId13" Type="http://schemas.openxmlformats.org/officeDocument/2006/relationships/slide" Target="slide53.xml" /><Relationship Id="rId3" Type="http://schemas.openxmlformats.org/officeDocument/2006/relationships/slide" Target="slide48.xml" /><Relationship Id="rId7" Type="http://schemas.openxmlformats.org/officeDocument/2006/relationships/slide" Target="slide49.xml" /><Relationship Id="rId12" Type="http://schemas.openxmlformats.org/officeDocument/2006/relationships/image" Target="../media/image13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2.png" /><Relationship Id="rId11" Type="http://schemas.openxmlformats.org/officeDocument/2006/relationships/image" Target="../media/image14.png" /><Relationship Id="rId5" Type="http://schemas.openxmlformats.org/officeDocument/2006/relationships/slide" Target="slide4.xml" /><Relationship Id="rId10" Type="http://schemas.openxmlformats.org/officeDocument/2006/relationships/image" Target="../media/image15.png" /><Relationship Id="rId4" Type="http://schemas.openxmlformats.org/officeDocument/2006/relationships/slide" Target="slide51.xml" /><Relationship Id="rId9" Type="http://schemas.openxmlformats.org/officeDocument/2006/relationships/slide" Target="slide52.xml" 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Relationship Id="rId5" Type="http://schemas.openxmlformats.org/officeDocument/2006/relationships/slide" Target="slide10.xml" /><Relationship Id="rId4" Type="http://schemas.openxmlformats.org/officeDocument/2006/relationships/image" Target="../media/image15.png" 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Relationship Id="rId5" Type="http://schemas.openxmlformats.org/officeDocument/2006/relationships/slide" Target="slide10.xml" /><Relationship Id="rId4" Type="http://schemas.openxmlformats.org/officeDocument/2006/relationships/image" Target="../media/image15.png" 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Relationship Id="rId5" Type="http://schemas.openxmlformats.org/officeDocument/2006/relationships/slide" Target="slide10.xml" /><Relationship Id="rId4" Type="http://schemas.openxmlformats.org/officeDocument/2006/relationships/image" Target="../media/image15.png" 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Relationship Id="rId5" Type="http://schemas.openxmlformats.org/officeDocument/2006/relationships/slide" Target="slide10.xml" /><Relationship Id="rId4" Type="http://schemas.openxmlformats.org/officeDocument/2006/relationships/image" Target="../media/image15.png" 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Relationship Id="rId5" Type="http://schemas.openxmlformats.org/officeDocument/2006/relationships/slide" Target="slide10.xml" /><Relationship Id="rId4" Type="http://schemas.openxmlformats.org/officeDocument/2006/relationships/image" Target="../media/image15.png" 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Relationship Id="rId5" Type="http://schemas.openxmlformats.org/officeDocument/2006/relationships/slide" Target="slide10.xml" /><Relationship Id="rId4" Type="http://schemas.openxmlformats.org/officeDocument/2006/relationships/image" Target="../media/image15.png" 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Relationship Id="rId5" Type="http://schemas.openxmlformats.org/officeDocument/2006/relationships/slide" Target="slide10.xml" /><Relationship Id="rId4" Type="http://schemas.openxmlformats.org/officeDocument/2006/relationships/image" Target="../media/image15.png" 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Relationship Id="rId5" Type="http://schemas.openxmlformats.org/officeDocument/2006/relationships/slide" Target="slide10.xml" /><Relationship Id="rId4" Type="http://schemas.openxmlformats.org/officeDocument/2006/relationships/image" Target="../media/image15.png" 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Relationship Id="rId5" Type="http://schemas.openxmlformats.org/officeDocument/2006/relationships/slide" Target="slide10.xml" /><Relationship Id="rId4" Type="http://schemas.openxmlformats.org/officeDocument/2006/relationships/image" Target="../media/image15.png" 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7.xml" /><Relationship Id="rId5" Type="http://schemas.openxmlformats.org/officeDocument/2006/relationships/slide" Target="slide11.xml" /><Relationship Id="rId4" Type="http://schemas.openxmlformats.org/officeDocument/2006/relationships/image" Target="../media/image15.png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 /><Relationship Id="rId3" Type="http://schemas.openxmlformats.org/officeDocument/2006/relationships/slide" Target="slide54.xml" /><Relationship Id="rId7" Type="http://schemas.openxmlformats.org/officeDocument/2006/relationships/image" Target="../media/image14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2.png" /><Relationship Id="rId5" Type="http://schemas.openxmlformats.org/officeDocument/2006/relationships/slide" Target="slide4.xml" /><Relationship Id="rId4" Type="http://schemas.openxmlformats.org/officeDocument/2006/relationships/slide" Target="slide55.xml" 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Relationship Id="rId5" Type="http://schemas.openxmlformats.org/officeDocument/2006/relationships/slide" Target="slide11.xml" /><Relationship Id="rId4" Type="http://schemas.openxmlformats.org/officeDocument/2006/relationships/image" Target="../media/image15.png" 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Relationship Id="rId5" Type="http://schemas.openxmlformats.org/officeDocument/2006/relationships/slide" Target="slide11.xml" /><Relationship Id="rId4" Type="http://schemas.openxmlformats.org/officeDocument/2006/relationships/image" Target="../media/image15.png" 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Relationship Id="rId5" Type="http://schemas.openxmlformats.org/officeDocument/2006/relationships/slide" Target="slide11.xml" /><Relationship Id="rId4" Type="http://schemas.openxmlformats.org/officeDocument/2006/relationships/image" Target="../media/image15.png" 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Relationship Id="rId5" Type="http://schemas.openxmlformats.org/officeDocument/2006/relationships/slide" Target="slide12.xml" /><Relationship Id="rId4" Type="http://schemas.openxmlformats.org/officeDocument/2006/relationships/image" Target="../media/image15.png" 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Relationship Id="rId5" Type="http://schemas.openxmlformats.org/officeDocument/2006/relationships/slide" Target="slide12.xml" /><Relationship Id="rId4" Type="http://schemas.openxmlformats.org/officeDocument/2006/relationships/image" Target="../media/image15.png" 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Relationship Id="rId5" Type="http://schemas.openxmlformats.org/officeDocument/2006/relationships/slide" Target="slide12.xml" /><Relationship Id="rId4" Type="http://schemas.openxmlformats.org/officeDocument/2006/relationships/image" Target="../media/image15.png" 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Relationship Id="rId5" Type="http://schemas.openxmlformats.org/officeDocument/2006/relationships/slide" Target="slide13.xml" /><Relationship Id="rId4" Type="http://schemas.openxmlformats.org/officeDocument/2006/relationships/image" Target="../media/image15.png" 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Relationship Id="rId5" Type="http://schemas.openxmlformats.org/officeDocument/2006/relationships/slide" Target="slide14.xml" /><Relationship Id="rId4" Type="http://schemas.openxmlformats.org/officeDocument/2006/relationships/image" Target="../media/image15.png" 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Relationship Id="rId5" Type="http://schemas.openxmlformats.org/officeDocument/2006/relationships/slide" Target="slide14.xml" /><Relationship Id="rId4" Type="http://schemas.openxmlformats.org/officeDocument/2006/relationships/image" Target="../media/image15.png" 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Relationship Id="rId5" Type="http://schemas.openxmlformats.org/officeDocument/2006/relationships/slide" Target="slide14.xml" /><Relationship Id="rId4" Type="http://schemas.openxmlformats.org/officeDocument/2006/relationships/image" Target="../media/image15.png" 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4.xml" /><Relationship Id="rId3" Type="http://schemas.openxmlformats.org/officeDocument/2006/relationships/slide" Target="slide58.xml" /><Relationship Id="rId7" Type="http://schemas.openxmlformats.org/officeDocument/2006/relationships/slide" Target="slide64.xml" /><Relationship Id="rId12" Type="http://schemas.openxmlformats.org/officeDocument/2006/relationships/image" Target="../media/image14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7.xml" /><Relationship Id="rId6" Type="http://schemas.openxmlformats.org/officeDocument/2006/relationships/slide" Target="slide61.xml" /><Relationship Id="rId11" Type="http://schemas.openxmlformats.org/officeDocument/2006/relationships/image" Target="../media/image15.png" /><Relationship Id="rId5" Type="http://schemas.openxmlformats.org/officeDocument/2006/relationships/slide" Target="slide62.xml" /><Relationship Id="rId10" Type="http://schemas.openxmlformats.org/officeDocument/2006/relationships/image" Target="../media/image13.png" /><Relationship Id="rId4" Type="http://schemas.openxmlformats.org/officeDocument/2006/relationships/slide" Target="slide60.xml" /><Relationship Id="rId9" Type="http://schemas.openxmlformats.org/officeDocument/2006/relationships/image" Target="../media/image12.png" 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Relationship Id="rId5" Type="http://schemas.openxmlformats.org/officeDocument/2006/relationships/slide" Target="slide14.xml" /><Relationship Id="rId4" Type="http://schemas.openxmlformats.org/officeDocument/2006/relationships/image" Target="../media/image15.png" 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Relationship Id="rId5" Type="http://schemas.openxmlformats.org/officeDocument/2006/relationships/slide" Target="slide14.xml" /><Relationship Id="rId4" Type="http://schemas.openxmlformats.org/officeDocument/2006/relationships/image" Target="../media/image15.png" 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Relationship Id="rId5" Type="http://schemas.openxmlformats.org/officeDocument/2006/relationships/slide" Target="slide15.xml" /><Relationship Id="rId4" Type="http://schemas.openxmlformats.org/officeDocument/2006/relationships/image" Target="../media/image15.png" 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Relationship Id="rId5" Type="http://schemas.openxmlformats.org/officeDocument/2006/relationships/slide" Target="slide15.xml" /><Relationship Id="rId4" Type="http://schemas.openxmlformats.org/officeDocument/2006/relationships/image" Target="../media/image15.png" 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Relationship Id="rId5" Type="http://schemas.openxmlformats.org/officeDocument/2006/relationships/slide" Target="slide16.xml" /><Relationship Id="rId4" Type="http://schemas.openxmlformats.org/officeDocument/2006/relationships/image" Target="../media/image15.png" 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Relationship Id="rId5" Type="http://schemas.openxmlformats.org/officeDocument/2006/relationships/slide" Target="slide17.xml" /><Relationship Id="rId4" Type="http://schemas.openxmlformats.org/officeDocument/2006/relationships/image" Target="../media/image15.png" 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Relationship Id="rId5" Type="http://schemas.openxmlformats.org/officeDocument/2006/relationships/slide" Target="slide17.xml" /><Relationship Id="rId4" Type="http://schemas.openxmlformats.org/officeDocument/2006/relationships/image" Target="../media/image15.png" 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Relationship Id="rId5" Type="http://schemas.openxmlformats.org/officeDocument/2006/relationships/slide" Target="slide17.xml" /><Relationship Id="rId4" Type="http://schemas.openxmlformats.org/officeDocument/2006/relationships/image" Target="../media/image15.png" 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Relationship Id="rId5" Type="http://schemas.openxmlformats.org/officeDocument/2006/relationships/slide" Target="slide17.xml" /><Relationship Id="rId4" Type="http://schemas.openxmlformats.org/officeDocument/2006/relationships/image" Target="../media/image15.png" 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Relationship Id="rId5" Type="http://schemas.openxmlformats.org/officeDocument/2006/relationships/slide" Target="slide17.xml" /><Relationship Id="rId4" Type="http://schemas.openxmlformats.org/officeDocument/2006/relationships/image" Target="../media/image15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wner\Desktop\archive (1)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1828800"/>
            <a:ext cx="9144000" cy="3276600"/>
          </a:xfrm>
          <a:prstGeom prst="rect">
            <a:avLst/>
          </a:prstGeom>
          <a:noFill/>
        </p:spPr>
      </p:pic>
      <p:pic>
        <p:nvPicPr>
          <p:cNvPr id="3" name="صورة 3" descr="شعار - ث-6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1295400" cy="1066800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6477000" y="319445"/>
            <a:ext cx="23622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b="1" i="0" u="none" strike="noStrike" normalizeH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  <a:endParaRPr kumimoji="0" lang="en-US" sz="1100" b="1" i="0" u="none" strike="noStrike" normalizeH="0" baseline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b="1" i="0" u="none" strike="noStrike" normalizeH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ادارة التربية والتعليم بجدة </a:t>
            </a:r>
            <a:endParaRPr kumimoji="0" lang="en-US" sz="1100" b="1" i="0" u="none" strike="noStrike" normalizeH="0" baseline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b="1" i="0" u="none" strike="noStrike" normalizeH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     مركز الشمال</a:t>
            </a:r>
            <a:endParaRPr kumimoji="0" lang="en-US" sz="2000" b="1" i="0" u="none" strike="noStrike" normalizeH="0" baseline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none" strike="noStrike" normalizeH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الثانوية الحادية والستون</a:t>
            </a:r>
            <a:r>
              <a:rPr kumimoji="0" lang="en-US" sz="1100" b="1" i="0" u="none" strike="noStrike" normalizeH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kumimoji="0" lang="en-US" sz="3200" b="1" i="0" u="none" strike="noStrike" normalizeH="0" baseline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6248400" y="5205680"/>
            <a:ext cx="2514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PT Bold Heading" pitchFamily="2" charset="-78"/>
              </a:rPr>
              <a:t>أعدته الناسخة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ea typeface="Times New Roman" pitchFamily="18" charset="0"/>
              <a:cs typeface="PT Bold Heading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PT Bold Heading" pitchFamily="2" charset="-78"/>
              </a:rPr>
              <a:t>سلمى </a:t>
            </a:r>
            <a:r>
              <a:rPr lang="ar-SA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PT Bold Heading" pitchFamily="2" charset="-78"/>
              </a:rPr>
              <a:t>محمد الشيخ</a:t>
            </a:r>
            <a:endParaRPr lang="ar-S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ea typeface="Times New Roman" pitchFamily="18" charset="0"/>
              <a:cs typeface="PT Bold Heading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5221069"/>
            <a:ext cx="312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cap="all" dirty="0">
                <a:ln w="3175" cmpd="sng">
                  <a:noFill/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ransparent"/>
                <a:ea typeface="Times New Roman" pitchFamily="18" charset="0"/>
                <a:cs typeface="Arial" pitchFamily="34" charset="0"/>
              </a:rPr>
              <a:t> </a:t>
            </a:r>
            <a:r>
              <a:rPr lang="ar-SA" b="1" cap="all" dirty="0">
                <a:ln w="3175" cmpd="sng">
                  <a:noFill/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PT Bold Heading" pitchFamily="2" charset="-78"/>
              </a:rPr>
              <a:t>تحت إشراف مديرة المدرسة</a:t>
            </a:r>
          </a:p>
          <a:p>
            <a:r>
              <a:rPr lang="ar-SA" b="1" cap="all" dirty="0">
                <a:ln w="3175" cmpd="sng">
                  <a:noFill/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PT Bold Heading" pitchFamily="2" charset="-78"/>
              </a:rPr>
              <a:t>شادية عبد العزيز مراد</a:t>
            </a:r>
            <a:endParaRPr lang="en-US" b="1" cap="all" dirty="0">
              <a:ln w="3175" cmpd="sng">
                <a:noFill/>
                <a:prstDash val="solid"/>
              </a:ln>
              <a:solidFill>
                <a:schemeClr val="accent2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ea typeface="Times New Roman" pitchFamily="18" charset="0"/>
              <a:cs typeface="PT Bold Heading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28331" y="6172200"/>
            <a:ext cx="59024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34479</a:t>
            </a: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@</a:t>
            </a:r>
            <a:r>
              <a:rPr lang="en-US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jedu.gov.sa</a:t>
            </a:r>
            <a:r>
              <a:rPr lang="ar-SA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البريد الإلكتروني للمدرسة   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wner\Desktop\Pictu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13" y="49212"/>
            <a:ext cx="9155113" cy="680878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 rot="21211197">
            <a:off x="1465269" y="751390"/>
            <a:ext cx="379302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6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القبول والتسجيل</a:t>
            </a:r>
            <a:endParaRPr lang="en-US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 rot="21001321">
            <a:off x="6222771" y="1600419"/>
            <a:ext cx="71726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1</a:t>
            </a:r>
            <a:endParaRPr lang="en-US" sz="3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 rot="15401033">
            <a:off x="5920292" y="2859964"/>
            <a:ext cx="20040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سجل قي</a:t>
            </a:r>
            <a:r>
              <a:rPr lang="ar-SA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د الطالبات</a:t>
            </a:r>
            <a:endParaRPr lang="ar-SA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5715000" y="1676400"/>
            <a:ext cx="457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2</a:t>
            </a:r>
            <a:endParaRPr lang="en-US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495800" y="1752600"/>
            <a:ext cx="38962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4</a:t>
            </a:r>
            <a:endParaRPr lang="en-US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5105400" y="1686580"/>
            <a:ext cx="381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3</a:t>
            </a:r>
            <a:endParaRPr lang="en-US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3" name="Rectangle 12">
            <a:hlinkClick r:id="rId7" action="ppaction://hlinksldjump"/>
          </p:cNvPr>
          <p:cNvSpPr/>
          <p:nvPr/>
        </p:nvSpPr>
        <p:spPr>
          <a:xfrm>
            <a:off x="3877579" y="1828800"/>
            <a:ext cx="61822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5</a:t>
            </a:r>
            <a:endParaRPr lang="en-US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 rot="16200000">
            <a:off x="5358268" y="2860953"/>
            <a:ext cx="130676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تسجيل الطالبات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 rot="16200000">
            <a:off x="4383749" y="2886044"/>
            <a:ext cx="1905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سحب ملفات</a:t>
            </a:r>
            <a:r>
              <a:rPr lang="ar-SA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SA" sz="2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المنتظمات والمنازل</a:t>
            </a:r>
            <a:endParaRPr lang="en-U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7" name="Rectangle 16">
            <a:hlinkClick r:id="rId7" action="ppaction://hlinksldjump"/>
          </p:cNvPr>
          <p:cNvSpPr/>
          <p:nvPr/>
        </p:nvSpPr>
        <p:spPr>
          <a:xfrm rot="16200000">
            <a:off x="3302288" y="2886046"/>
            <a:ext cx="17526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ملفات الطالبات المنقطعات</a:t>
            </a:r>
            <a:endParaRPr lang="ar-SA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 rot="16200000">
            <a:off x="3850338" y="2855266"/>
            <a:ext cx="17525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سحب ملفات المنقطعات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9" name="Rectangle 18">
            <a:hlinkClick r:id="rId8" action="ppaction://hlinksldjump"/>
          </p:cNvPr>
          <p:cNvSpPr/>
          <p:nvPr/>
        </p:nvSpPr>
        <p:spPr>
          <a:xfrm>
            <a:off x="3352800" y="1905000"/>
            <a:ext cx="61822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6</a:t>
            </a:r>
            <a:endParaRPr lang="en-US" sz="2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0" name="Rectangle 19">
            <a:hlinkClick r:id="rId9" action="ppaction://hlinksldjump"/>
          </p:cNvPr>
          <p:cNvSpPr/>
          <p:nvPr/>
        </p:nvSpPr>
        <p:spPr>
          <a:xfrm rot="16200000">
            <a:off x="2059633" y="2847946"/>
            <a:ext cx="1524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استمارات الثانوية العامة</a:t>
            </a:r>
          </a:p>
        </p:txBody>
      </p:sp>
      <p:pic>
        <p:nvPicPr>
          <p:cNvPr id="24" name="Picture 2" descr="C:\Users\Owner\Desktop\Archive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57400" y="6019800"/>
            <a:ext cx="609600" cy="609600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152400" y="6172200"/>
            <a:ext cx="19014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8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800" b="1" cap="none" spc="0" dirty="0">
              <a:ln/>
              <a:solidFill>
                <a:srgbClr val="336600"/>
              </a:solidFill>
              <a:effectLst/>
            </a:endParaRPr>
          </a:p>
        </p:txBody>
      </p:sp>
      <p:pic>
        <p:nvPicPr>
          <p:cNvPr id="21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86600" y="4876800"/>
            <a:ext cx="533400" cy="533400"/>
          </a:xfrm>
          <a:prstGeom prst="rect">
            <a:avLst/>
          </a:prstGeom>
          <a:noFill/>
        </p:spPr>
      </p:pic>
      <p:sp>
        <p:nvSpPr>
          <p:cNvPr id="22" name="Rectangle 21">
            <a:hlinkClick r:id="rId13" action="ppaction://hlinksldjump"/>
          </p:cNvPr>
          <p:cNvSpPr/>
          <p:nvPr/>
        </p:nvSpPr>
        <p:spPr>
          <a:xfrm>
            <a:off x="3048000" y="1962090"/>
            <a:ext cx="381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7</a:t>
            </a:r>
            <a:endParaRPr lang="en-US" sz="2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3" name="Rectangle 22">
            <a:hlinkClick r:id="rId14" action="ppaction://hlinksldjump"/>
          </p:cNvPr>
          <p:cNvSpPr/>
          <p:nvPr/>
        </p:nvSpPr>
        <p:spPr>
          <a:xfrm>
            <a:off x="2209800" y="1992868"/>
            <a:ext cx="3913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9</a:t>
            </a:r>
            <a:endParaRPr lang="en-US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6" name="Rectangle 25">
            <a:hlinkClick r:id="rId9" action="ppaction://hlinksldjump"/>
          </p:cNvPr>
          <p:cNvSpPr/>
          <p:nvPr/>
        </p:nvSpPr>
        <p:spPr>
          <a:xfrm>
            <a:off x="2580420" y="1962090"/>
            <a:ext cx="39138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8</a:t>
            </a:r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7" name="Rectangle 26">
            <a:hlinkClick r:id="rId15" action="ppaction://hlinksldjump"/>
          </p:cNvPr>
          <p:cNvSpPr/>
          <p:nvPr/>
        </p:nvSpPr>
        <p:spPr>
          <a:xfrm>
            <a:off x="1828800" y="2057400"/>
            <a:ext cx="4675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10</a:t>
            </a:r>
            <a:endParaRPr lang="en-US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8" name="Rectangle 27">
            <a:hlinkClick r:id="rId13" action="ppaction://hlinksldjump"/>
          </p:cNvPr>
          <p:cNvSpPr/>
          <p:nvPr/>
        </p:nvSpPr>
        <p:spPr>
          <a:xfrm rot="16200000">
            <a:off x="2526808" y="2877188"/>
            <a:ext cx="135165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بيانات قبول الطالبات</a:t>
            </a:r>
            <a:endParaRPr lang="en-U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29" name="Rectangle 28">
            <a:hlinkClick r:id="rId14" action="ppaction://hlinksldjump"/>
          </p:cNvPr>
          <p:cNvSpPr/>
          <p:nvPr/>
        </p:nvSpPr>
        <p:spPr>
          <a:xfrm rot="16200000">
            <a:off x="1748353" y="2823648"/>
            <a:ext cx="144462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البيانات الشخصية للطالبة</a:t>
            </a:r>
            <a:endParaRPr lang="en-US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0" name="Rectangle 29">
            <a:hlinkClick r:id="rId16" action="ppaction://hlinksldjump"/>
          </p:cNvPr>
          <p:cNvSpPr/>
          <p:nvPr/>
        </p:nvSpPr>
        <p:spPr>
          <a:xfrm rot="16200000">
            <a:off x="1060966" y="2901434"/>
            <a:ext cx="12954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نماذج تسجيل طالبة</a:t>
            </a:r>
          </a:p>
        </p:txBody>
      </p:sp>
      <p:sp>
        <p:nvSpPr>
          <p:cNvPr id="31" name="Rectangle 30">
            <a:hlinkClick r:id="rId15" action="ppaction://hlinksldjump"/>
          </p:cNvPr>
          <p:cNvSpPr/>
          <p:nvPr/>
        </p:nvSpPr>
        <p:spPr>
          <a:xfrm rot="16200000">
            <a:off x="1274178" y="2809845"/>
            <a:ext cx="160019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اسماء طالبات المجموعة</a:t>
            </a:r>
            <a:endParaRPr lang="en-U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2" name="Rectangle 31">
            <a:hlinkClick r:id="rId16" action="ppaction://hlinksldjump"/>
          </p:cNvPr>
          <p:cNvSpPr/>
          <p:nvPr/>
        </p:nvSpPr>
        <p:spPr>
          <a:xfrm>
            <a:off x="1447800" y="2069068"/>
            <a:ext cx="47620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16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11</a:t>
            </a:r>
            <a:endParaRPr lang="en-US" sz="1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3" name="Rectangle 32">
            <a:hlinkClick r:id="rId17" action="ppaction://hlinksldjump"/>
          </p:cNvPr>
          <p:cNvSpPr/>
          <p:nvPr/>
        </p:nvSpPr>
        <p:spPr>
          <a:xfrm rot="16200000">
            <a:off x="740777" y="2840623"/>
            <a:ext cx="129540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1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السجل الأكاديمي للطالبة</a:t>
            </a:r>
          </a:p>
        </p:txBody>
      </p:sp>
      <p:sp>
        <p:nvSpPr>
          <p:cNvPr id="44" name="Rectangle 43">
            <a:hlinkClick r:id="rId8" action="ppaction://hlinksldjump"/>
          </p:cNvPr>
          <p:cNvSpPr/>
          <p:nvPr/>
        </p:nvSpPr>
        <p:spPr>
          <a:xfrm rot="16200000">
            <a:off x="2985610" y="2881791"/>
            <a:ext cx="134844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ملف أوامر القبول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45" name="Rectangle 44">
            <a:hlinkClick r:id="rId18" action="ppaction://hlinksldjump"/>
          </p:cNvPr>
          <p:cNvSpPr/>
          <p:nvPr/>
        </p:nvSpPr>
        <p:spPr>
          <a:xfrm>
            <a:off x="838200" y="2133600"/>
            <a:ext cx="47620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16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13</a:t>
            </a:r>
            <a:endParaRPr lang="en-US" sz="1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6" name="Rectangle 45">
            <a:hlinkClick r:id="rId17" action="ppaction://hlinksldjump"/>
          </p:cNvPr>
          <p:cNvSpPr/>
          <p:nvPr/>
        </p:nvSpPr>
        <p:spPr>
          <a:xfrm>
            <a:off x="1143000" y="2099846"/>
            <a:ext cx="47620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16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12</a:t>
            </a:r>
            <a:endParaRPr lang="en-US" sz="1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8" name="Rectangle 47">
            <a:hlinkClick r:id="rId18" action="ppaction://hlinksldjump"/>
          </p:cNvPr>
          <p:cNvSpPr/>
          <p:nvPr/>
        </p:nvSpPr>
        <p:spPr>
          <a:xfrm rot="16200000">
            <a:off x="435978" y="2840624"/>
            <a:ext cx="129540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1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حذف </a:t>
            </a:r>
            <a:r>
              <a:rPr lang="ar-SA" sz="16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واضافة</a:t>
            </a:r>
            <a:r>
              <a:rPr lang="ar-SA" sz="1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المقررات</a:t>
            </a:r>
          </a:p>
        </p:txBody>
      </p:sp>
      <p:pic>
        <p:nvPicPr>
          <p:cNvPr id="34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10400" y="4724400"/>
            <a:ext cx="609600" cy="609600"/>
          </a:xfrm>
          <a:prstGeom prst="rect">
            <a:avLst/>
          </a:prstGeom>
          <a:noFill/>
        </p:spPr>
      </p:pic>
      <p:pic>
        <p:nvPicPr>
          <p:cNvPr id="35" name="Picture 2" descr="C:\Users\Owner\Desktop\Archive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105400" y="4419600"/>
            <a:ext cx="533400" cy="533400"/>
          </a:xfrm>
          <a:prstGeom prst="rect">
            <a:avLst/>
          </a:prstGeom>
          <a:noFill/>
        </p:spPr>
      </p:pic>
      <p:pic>
        <p:nvPicPr>
          <p:cNvPr id="36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91200" y="4495800"/>
            <a:ext cx="533400" cy="533400"/>
          </a:xfrm>
          <a:prstGeom prst="rect">
            <a:avLst/>
          </a:prstGeom>
          <a:noFill/>
        </p:spPr>
      </p:pic>
      <p:pic>
        <p:nvPicPr>
          <p:cNvPr id="37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572000" y="4419600"/>
            <a:ext cx="457200" cy="457200"/>
          </a:xfrm>
          <a:prstGeom prst="rect">
            <a:avLst/>
          </a:prstGeom>
          <a:noFill/>
        </p:spPr>
      </p:pic>
      <p:pic>
        <p:nvPicPr>
          <p:cNvPr id="38" name="Picture 2" descr="C:\Users\Owner\Desktop\Archive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81400" y="4267200"/>
            <a:ext cx="381000" cy="381000"/>
          </a:xfrm>
          <a:prstGeom prst="rect">
            <a:avLst/>
          </a:prstGeom>
          <a:noFill/>
        </p:spPr>
      </p:pic>
      <p:pic>
        <p:nvPicPr>
          <p:cNvPr id="39" name="Picture 2" descr="C:\Users\Owner\Desktop\Archive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038600" y="4267200"/>
            <a:ext cx="457200" cy="457200"/>
          </a:xfrm>
          <a:prstGeom prst="rect">
            <a:avLst/>
          </a:prstGeom>
          <a:noFill/>
        </p:spPr>
      </p:pic>
      <p:pic>
        <p:nvPicPr>
          <p:cNvPr id="40" name="Picture 2" descr="C:\Users\Owner\Desktop\Archive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124200" y="4191000"/>
            <a:ext cx="381000" cy="381000"/>
          </a:xfrm>
          <a:prstGeom prst="rect">
            <a:avLst/>
          </a:prstGeom>
          <a:noFill/>
        </p:spPr>
      </p:pic>
      <p:pic>
        <p:nvPicPr>
          <p:cNvPr id="41" name="Picture 2" descr="C:\Users\Owner\Desktop\Archive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667000" y="4114800"/>
            <a:ext cx="381000" cy="381000"/>
          </a:xfrm>
          <a:prstGeom prst="rect">
            <a:avLst/>
          </a:prstGeom>
          <a:noFill/>
        </p:spPr>
      </p:pic>
      <p:pic>
        <p:nvPicPr>
          <p:cNvPr id="42" name="Picture 2" descr="C:\Users\Owner\Desktop\Archive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981200" y="4038600"/>
            <a:ext cx="304800" cy="304800"/>
          </a:xfrm>
          <a:prstGeom prst="rect">
            <a:avLst/>
          </a:prstGeom>
          <a:noFill/>
        </p:spPr>
      </p:pic>
      <p:pic>
        <p:nvPicPr>
          <p:cNvPr id="43" name="Picture 2" descr="C:\Users\Owner\Desktop\Archive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362200" y="4114800"/>
            <a:ext cx="304800" cy="304800"/>
          </a:xfrm>
          <a:prstGeom prst="rect">
            <a:avLst/>
          </a:prstGeom>
          <a:noFill/>
        </p:spPr>
      </p:pic>
      <p:pic>
        <p:nvPicPr>
          <p:cNvPr id="47" name="Picture 2" descr="C:\Users\Owner\Desktop\Archive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90600" y="3886200"/>
            <a:ext cx="304800" cy="304800"/>
          </a:xfrm>
          <a:prstGeom prst="rect">
            <a:avLst/>
          </a:prstGeom>
          <a:noFill/>
        </p:spPr>
      </p:pic>
      <p:pic>
        <p:nvPicPr>
          <p:cNvPr id="49" name="Picture 2" descr="C:\Users\Owner\Desktop\Archive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295400" y="3962400"/>
            <a:ext cx="304800" cy="304800"/>
          </a:xfrm>
          <a:prstGeom prst="rect">
            <a:avLst/>
          </a:prstGeom>
          <a:noFill/>
        </p:spPr>
      </p:pic>
      <p:pic>
        <p:nvPicPr>
          <p:cNvPr id="50" name="Picture 2" descr="C:\Users\Owner\Desktop\Archive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600200" y="4038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3" descr="شعار - ث-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812800" cy="6096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33800" y="-42684"/>
            <a:ext cx="533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ادارة التربية والتعليم بجدة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مركز الشمال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الثانوية الحادية والستون</a:t>
            </a:r>
            <a:r>
              <a:rPr kumimoji="0" lang="ar-S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2738922"/>
          <a:ext cx="8458200" cy="3357078"/>
        </p:xfrm>
        <a:graphic>
          <a:graphicData uri="http://schemas.openxmlformats.org/drawingml/2006/table">
            <a:tbl>
              <a:tblPr rtl="1"/>
              <a:tblGrid>
                <a:gridCol w="735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9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34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29540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kumimoji="0" 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  <a:p>
            <a:pPr algn="ctr" rtl="1"/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" y="12192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1371600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 </a:t>
            </a:r>
            <a:r>
              <a:rPr kumimoji="0" lang="ar-SA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تنظيم الاتصالات الادارية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(ملفات حفظ المعاملات الواردة</a:t>
            </a:r>
            <a:r>
              <a:rPr kumimoji="0" lang="ar-SA" sz="2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FF0000"/>
                </a:solidFill>
              </a:rPr>
              <a:t> رقم </a:t>
            </a:r>
            <a:r>
              <a:rPr lang="ar-SA" sz="2400" b="1" dirty="0" err="1">
                <a:solidFill>
                  <a:srgbClr val="FF0000"/>
                </a:solidFill>
              </a:rPr>
              <a:t>الدولاب </a:t>
            </a:r>
            <a:r>
              <a:rPr lang="ar-SA" sz="2400" b="1" dirty="0">
                <a:solidFill>
                  <a:srgbClr val="FF0000"/>
                </a:solidFill>
              </a:rPr>
              <a:t>(50-51-52)           رقم </a:t>
            </a:r>
            <a:r>
              <a:rPr lang="ar-SA" sz="2400" b="1" dirty="0" err="1">
                <a:solidFill>
                  <a:srgbClr val="FF0000"/>
                </a:solidFill>
              </a:rPr>
              <a:t>الارشفة </a:t>
            </a:r>
            <a:r>
              <a:rPr lang="ar-SA" sz="2400" b="1" dirty="0">
                <a:solidFill>
                  <a:srgbClr val="FF0000"/>
                </a:solidFill>
              </a:rPr>
              <a:t>(6/13)         مدة </a:t>
            </a:r>
            <a:r>
              <a:rPr lang="ar-SA" sz="2400" b="1" dirty="0" err="1">
                <a:solidFill>
                  <a:srgbClr val="FF0000"/>
                </a:solidFill>
              </a:rPr>
              <a:t>الحفظ </a:t>
            </a:r>
            <a:r>
              <a:rPr lang="ar-SA" sz="2400" b="1" dirty="0">
                <a:solidFill>
                  <a:srgbClr val="FF0000"/>
                </a:solidFill>
              </a:rPr>
              <a:t>( </a:t>
            </a:r>
            <a:r>
              <a:rPr lang="ar-SA" sz="2400" b="1" dirty="0" err="1">
                <a:solidFill>
                  <a:srgbClr val="FF0000"/>
                </a:solidFill>
              </a:rPr>
              <a:t>دائم )</a:t>
            </a:r>
            <a:endParaRPr kumimoji="0" lang="ar-SA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8761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838200"/>
            <a:ext cx="381000" cy="381000"/>
          </a:xfrm>
          <a:prstGeom prst="rect">
            <a:avLst/>
          </a:prstGeom>
          <a:noFill/>
        </p:spPr>
      </p:pic>
      <p:pic>
        <p:nvPicPr>
          <p:cNvPr id="13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1430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165557" y="6197025"/>
            <a:ext cx="6530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أعدته الناسخة                                                                 مديرة المدرسة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400" dirty="0">
                <a:latin typeface="Arial" pitchFamily="34" charset="0"/>
                <a:ea typeface="Times New Roman" pitchFamily="18" charset="0"/>
                <a:cs typeface="PT Bold Heading" pitchFamily="2" charset="-78"/>
              </a:rPr>
              <a:t>سلمى محمد الشيخ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PT Bold Heading" pitchFamily="2" charset="-78"/>
              </a:rPr>
              <a:t>                                                                    شادية عبد العزيز مراد</a:t>
            </a:r>
            <a:endParaRPr kumimoji="0" 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3" descr="شعار - ث-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812800" cy="6096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33800" y="-42684"/>
            <a:ext cx="533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ادارة التربية والتعليم بجدة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مركز الشمال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الثانوية الحادية والستون</a:t>
            </a:r>
            <a:r>
              <a:rPr kumimoji="0" lang="ar-S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2815122"/>
          <a:ext cx="8458200" cy="3357078"/>
        </p:xfrm>
        <a:graphic>
          <a:graphicData uri="http://schemas.openxmlformats.org/drawingml/2006/table">
            <a:tbl>
              <a:tblPr rtl="1"/>
              <a:tblGrid>
                <a:gridCol w="735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9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34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29540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kumimoji="0" 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  <a:p>
            <a:pPr algn="ctr" rtl="1"/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1430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2192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1481316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 </a:t>
            </a:r>
            <a:r>
              <a:rPr kumimoji="0" lang="ar-SA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متابعة تأخر وغياب الطالبات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(سجل تأخر الطالبات</a:t>
            </a:r>
            <a:r>
              <a:rPr kumimoji="0" lang="ar-SA" sz="2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FF0000"/>
                </a:solidFill>
              </a:rPr>
              <a:t> رقم </a:t>
            </a:r>
            <a:r>
              <a:rPr lang="ar-SA" sz="2400" b="1" dirty="0" err="1">
                <a:solidFill>
                  <a:srgbClr val="FF0000"/>
                </a:solidFill>
              </a:rPr>
              <a:t>الدولاب </a:t>
            </a:r>
            <a:r>
              <a:rPr lang="ar-SA" sz="2400" b="1" dirty="0">
                <a:solidFill>
                  <a:srgbClr val="FF0000"/>
                </a:solidFill>
              </a:rPr>
              <a:t>(57)           رقم </a:t>
            </a:r>
            <a:r>
              <a:rPr lang="ar-SA" sz="2400" b="1" dirty="0" err="1">
                <a:solidFill>
                  <a:srgbClr val="FF0000"/>
                </a:solidFill>
              </a:rPr>
              <a:t>الارشفة </a:t>
            </a:r>
            <a:r>
              <a:rPr lang="ar-SA" sz="2400" b="1" dirty="0">
                <a:solidFill>
                  <a:srgbClr val="FF0000"/>
                </a:solidFill>
              </a:rPr>
              <a:t>(1/14)           مدة </a:t>
            </a:r>
            <a:r>
              <a:rPr lang="ar-SA" sz="2400" b="1" dirty="0" err="1">
                <a:solidFill>
                  <a:srgbClr val="FF0000"/>
                </a:solidFill>
              </a:rPr>
              <a:t>الحفظ </a:t>
            </a:r>
            <a:r>
              <a:rPr lang="ar-SA" sz="2400" b="1" dirty="0">
                <a:solidFill>
                  <a:srgbClr val="FF0000"/>
                </a:solidFill>
              </a:rPr>
              <a:t>( سنة </a:t>
            </a:r>
            <a:r>
              <a:rPr lang="ar-SA" sz="2400" b="1" dirty="0" err="1">
                <a:solidFill>
                  <a:srgbClr val="FF0000"/>
                </a:solidFill>
              </a:rPr>
              <a:t>واحدة )</a:t>
            </a:r>
            <a:endParaRPr kumimoji="0" lang="ar-SA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8761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8382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165557" y="6197025"/>
            <a:ext cx="6530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أعدته الناسخة                                                                 مديرة المدرسة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400" dirty="0">
                <a:latin typeface="Arial" pitchFamily="34" charset="0"/>
                <a:ea typeface="Times New Roman" pitchFamily="18" charset="0"/>
                <a:cs typeface="PT Bold Heading" pitchFamily="2" charset="-78"/>
              </a:rPr>
              <a:t>سلمى محمد الشيخ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PT Bold Heading" pitchFamily="2" charset="-78"/>
              </a:rPr>
              <a:t>                                                                    شادية عبد العزيز مراد</a:t>
            </a:r>
            <a:endParaRPr kumimoji="0" 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3" descr="شعار - ث-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812800" cy="6096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33800" y="-42684"/>
            <a:ext cx="533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ادارة التربية والتعليم بجدة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مركز الشمال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الثانوية الحادية والستون</a:t>
            </a:r>
            <a:r>
              <a:rPr kumimoji="0" lang="ar-S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2738922"/>
          <a:ext cx="8458200" cy="3357078"/>
        </p:xfrm>
        <a:graphic>
          <a:graphicData uri="http://schemas.openxmlformats.org/drawingml/2006/table">
            <a:tbl>
              <a:tblPr rtl="1"/>
              <a:tblGrid>
                <a:gridCol w="735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9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34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29540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kumimoji="0" 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  <a:p>
            <a:pPr algn="ctr" rtl="1"/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1430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2192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1481316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 </a:t>
            </a:r>
            <a:r>
              <a:rPr kumimoji="0" lang="ar-SA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متابعة تأخر وغياب الطالبات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(ملف تحويل الطالبات الة الوكيلة والمرشدة</a:t>
            </a:r>
            <a:r>
              <a:rPr kumimoji="0" lang="ar-SA" sz="2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FF0000"/>
                </a:solidFill>
              </a:rPr>
              <a:t> رقم </a:t>
            </a:r>
            <a:r>
              <a:rPr lang="ar-SA" sz="2400" b="1" dirty="0" err="1">
                <a:solidFill>
                  <a:srgbClr val="FF0000"/>
                </a:solidFill>
              </a:rPr>
              <a:t>الدولاب </a:t>
            </a:r>
            <a:r>
              <a:rPr lang="ar-SA" sz="2400" b="1" dirty="0">
                <a:solidFill>
                  <a:srgbClr val="FF0000"/>
                </a:solidFill>
              </a:rPr>
              <a:t>(57)           رقم </a:t>
            </a:r>
            <a:r>
              <a:rPr lang="ar-SA" sz="2400" b="1" dirty="0" err="1">
                <a:solidFill>
                  <a:srgbClr val="FF0000"/>
                </a:solidFill>
              </a:rPr>
              <a:t>الارشفة </a:t>
            </a:r>
            <a:r>
              <a:rPr lang="ar-SA" sz="2400" b="1" dirty="0">
                <a:solidFill>
                  <a:srgbClr val="FF0000"/>
                </a:solidFill>
              </a:rPr>
              <a:t>(2/14)           مدة </a:t>
            </a:r>
            <a:r>
              <a:rPr lang="ar-SA" sz="2400" b="1" dirty="0" err="1">
                <a:solidFill>
                  <a:srgbClr val="FF0000"/>
                </a:solidFill>
              </a:rPr>
              <a:t>الحفظ </a:t>
            </a:r>
            <a:r>
              <a:rPr lang="ar-SA" sz="2400" b="1" dirty="0">
                <a:solidFill>
                  <a:srgbClr val="FF0000"/>
                </a:solidFill>
              </a:rPr>
              <a:t>( سنة </a:t>
            </a:r>
            <a:r>
              <a:rPr lang="ar-SA" sz="2400" b="1" dirty="0" err="1">
                <a:solidFill>
                  <a:srgbClr val="FF0000"/>
                </a:solidFill>
              </a:rPr>
              <a:t>واحدة )</a:t>
            </a:r>
            <a:endParaRPr kumimoji="0" lang="ar-SA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8761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8382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165557" y="6197025"/>
            <a:ext cx="6530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أعدته الناسخة                                                                 مديرة المدرسة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400" dirty="0">
                <a:latin typeface="Arial" pitchFamily="34" charset="0"/>
                <a:ea typeface="Times New Roman" pitchFamily="18" charset="0"/>
                <a:cs typeface="PT Bold Heading" pitchFamily="2" charset="-78"/>
              </a:rPr>
              <a:t>سلمى محمد الشيخ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PT Bold Heading" pitchFamily="2" charset="-78"/>
              </a:rPr>
              <a:t>                                                                    شادية عبد العزيز مراد</a:t>
            </a:r>
            <a:endParaRPr kumimoji="0" 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3" descr="شعار - ث-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812800" cy="6096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33800" y="-42684"/>
            <a:ext cx="533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ادارة التربية والتعليم بجدة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مركز الشمال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الثانوية الحادية والستون</a:t>
            </a:r>
            <a:r>
              <a:rPr kumimoji="0" lang="ar-S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2738922"/>
          <a:ext cx="8458200" cy="3357078"/>
        </p:xfrm>
        <a:graphic>
          <a:graphicData uri="http://schemas.openxmlformats.org/drawingml/2006/table">
            <a:tbl>
              <a:tblPr rtl="1"/>
              <a:tblGrid>
                <a:gridCol w="735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9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34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29540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kumimoji="0" 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  <a:p>
            <a:pPr algn="ctr" rtl="1"/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1430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2192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1481316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 </a:t>
            </a:r>
            <a:r>
              <a:rPr kumimoji="0" lang="ar-SA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متابعة تأخر وغياب الطالبات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(سجل غياب الطالبات</a:t>
            </a:r>
            <a:r>
              <a:rPr kumimoji="0" lang="ar-SA" sz="2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FF0000"/>
                </a:solidFill>
              </a:rPr>
              <a:t> رقم </a:t>
            </a:r>
            <a:r>
              <a:rPr lang="ar-SA" sz="2400" b="1" dirty="0" err="1">
                <a:solidFill>
                  <a:srgbClr val="FF0000"/>
                </a:solidFill>
              </a:rPr>
              <a:t>الدولاب </a:t>
            </a:r>
            <a:r>
              <a:rPr lang="ar-SA" sz="2400" b="1" dirty="0">
                <a:solidFill>
                  <a:srgbClr val="FF0000"/>
                </a:solidFill>
              </a:rPr>
              <a:t>(57)           رقم </a:t>
            </a:r>
            <a:r>
              <a:rPr lang="ar-SA" sz="2400" b="1" dirty="0" err="1">
                <a:solidFill>
                  <a:srgbClr val="FF0000"/>
                </a:solidFill>
              </a:rPr>
              <a:t>الارشفة </a:t>
            </a:r>
            <a:r>
              <a:rPr lang="ar-SA" sz="2400" b="1" dirty="0">
                <a:solidFill>
                  <a:srgbClr val="FF0000"/>
                </a:solidFill>
              </a:rPr>
              <a:t>(3/14)           مدة </a:t>
            </a:r>
            <a:r>
              <a:rPr lang="ar-SA" sz="2400" b="1" dirty="0" err="1">
                <a:solidFill>
                  <a:srgbClr val="FF0000"/>
                </a:solidFill>
              </a:rPr>
              <a:t>الحفظ </a:t>
            </a:r>
            <a:r>
              <a:rPr lang="ar-SA" sz="2400" b="1" dirty="0">
                <a:solidFill>
                  <a:srgbClr val="FF0000"/>
                </a:solidFill>
              </a:rPr>
              <a:t>( سنة </a:t>
            </a:r>
            <a:r>
              <a:rPr lang="ar-SA" sz="2400" b="1" dirty="0" err="1">
                <a:solidFill>
                  <a:srgbClr val="FF0000"/>
                </a:solidFill>
              </a:rPr>
              <a:t>واحدة )</a:t>
            </a:r>
            <a:endParaRPr kumimoji="0" lang="ar-SA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8761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8382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165557" y="6197025"/>
            <a:ext cx="6530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أعدته الناسخة                                                                 مديرة المدرسة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400" dirty="0">
                <a:latin typeface="Arial" pitchFamily="34" charset="0"/>
                <a:ea typeface="Times New Roman" pitchFamily="18" charset="0"/>
                <a:cs typeface="PT Bold Heading" pitchFamily="2" charset="-78"/>
              </a:rPr>
              <a:t>سلمى محمد الشيخ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PT Bold Heading" pitchFamily="2" charset="-78"/>
              </a:rPr>
              <a:t>                                                                    شادية عبد العزيز مراد</a:t>
            </a:r>
            <a:endParaRPr kumimoji="0" 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3" descr="شعار - ث-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812800" cy="6096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33800" y="-42684"/>
            <a:ext cx="533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ادارة التربية والتعليم بجدة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مركز الشمال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الثانوية الحادية والستون</a:t>
            </a:r>
            <a:r>
              <a:rPr kumimoji="0" lang="ar-S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04800" y="2815122"/>
          <a:ext cx="8458200" cy="3357078"/>
        </p:xfrm>
        <a:graphic>
          <a:graphicData uri="http://schemas.openxmlformats.org/drawingml/2006/table">
            <a:tbl>
              <a:tblPr rtl="1"/>
              <a:tblGrid>
                <a:gridCol w="735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9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34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29540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kumimoji="0" 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  <a:p>
            <a:pPr algn="ctr" rtl="1"/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1430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2192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1481316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 </a:t>
            </a:r>
            <a:r>
              <a:rPr kumimoji="0" lang="ar-SA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متابعة تأخر وغياب الطالبات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(سجل استئذان الطالبات</a:t>
            </a:r>
            <a:r>
              <a:rPr kumimoji="0" lang="ar-SA" sz="2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FF0000"/>
                </a:solidFill>
              </a:rPr>
              <a:t> رقم </a:t>
            </a:r>
            <a:r>
              <a:rPr lang="ar-SA" sz="2400" b="1" dirty="0" err="1">
                <a:solidFill>
                  <a:srgbClr val="FF0000"/>
                </a:solidFill>
              </a:rPr>
              <a:t>الدولاب </a:t>
            </a:r>
            <a:r>
              <a:rPr lang="ar-SA" sz="2400" b="1" dirty="0">
                <a:solidFill>
                  <a:srgbClr val="FF0000"/>
                </a:solidFill>
              </a:rPr>
              <a:t>(58)           رقم </a:t>
            </a:r>
            <a:r>
              <a:rPr lang="ar-SA" sz="2400" b="1" dirty="0" err="1">
                <a:solidFill>
                  <a:srgbClr val="FF0000"/>
                </a:solidFill>
              </a:rPr>
              <a:t>الارشفة </a:t>
            </a:r>
            <a:r>
              <a:rPr lang="ar-SA" sz="2400" b="1" dirty="0">
                <a:solidFill>
                  <a:srgbClr val="FF0000"/>
                </a:solidFill>
              </a:rPr>
              <a:t>(4/14)           مدة </a:t>
            </a:r>
            <a:r>
              <a:rPr lang="ar-SA" sz="2400" b="1" dirty="0" err="1">
                <a:solidFill>
                  <a:srgbClr val="FF0000"/>
                </a:solidFill>
              </a:rPr>
              <a:t>الحفظ </a:t>
            </a:r>
            <a:r>
              <a:rPr lang="ar-SA" sz="2400" b="1" dirty="0">
                <a:solidFill>
                  <a:srgbClr val="FF0000"/>
                </a:solidFill>
              </a:rPr>
              <a:t>( سنة </a:t>
            </a:r>
            <a:r>
              <a:rPr lang="ar-SA" sz="2400" b="1" dirty="0" err="1">
                <a:solidFill>
                  <a:srgbClr val="FF0000"/>
                </a:solidFill>
              </a:rPr>
              <a:t>واحدة )</a:t>
            </a:r>
            <a:endParaRPr kumimoji="0" lang="ar-SA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8761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8382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165557" y="6197025"/>
            <a:ext cx="6530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أعدته الناسخة                                                                 مديرة المدرسة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400" dirty="0">
                <a:latin typeface="Arial" pitchFamily="34" charset="0"/>
                <a:ea typeface="Times New Roman" pitchFamily="18" charset="0"/>
                <a:cs typeface="PT Bold Heading" pitchFamily="2" charset="-78"/>
              </a:rPr>
              <a:t>سلمى محمد الشيخ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PT Bold Heading" pitchFamily="2" charset="-78"/>
              </a:rPr>
              <a:t>                                                                    شادية عبد العزيز مراد</a:t>
            </a:r>
            <a:endParaRPr kumimoji="0" 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3" descr="شعار - ث-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812800" cy="6096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33800" y="-42684"/>
            <a:ext cx="533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ادارة التربية والتعليم بجدة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مركز الشمال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الثانوية الحادية والستون</a:t>
            </a:r>
            <a:r>
              <a:rPr kumimoji="0" lang="ar-S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2743200"/>
          <a:ext cx="8458200" cy="3357078"/>
        </p:xfrm>
        <a:graphic>
          <a:graphicData uri="http://schemas.openxmlformats.org/drawingml/2006/table">
            <a:tbl>
              <a:tblPr rtl="1"/>
              <a:tblGrid>
                <a:gridCol w="735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9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34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29540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kumimoji="0" 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  <a:p>
            <a:pPr algn="ctr" rtl="1"/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1430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2192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1481316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 </a:t>
            </a:r>
            <a:r>
              <a:rPr kumimoji="0" lang="ar-SA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متابعة تأخر وغياب الطالبات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(ملف اشعارات الغياب</a:t>
            </a:r>
            <a:r>
              <a:rPr kumimoji="0" lang="ar-SA" sz="2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FF0000"/>
                </a:solidFill>
              </a:rPr>
              <a:t> رقم </a:t>
            </a:r>
            <a:r>
              <a:rPr lang="ar-SA" sz="2400" b="1" dirty="0" err="1">
                <a:solidFill>
                  <a:srgbClr val="FF0000"/>
                </a:solidFill>
              </a:rPr>
              <a:t>الدولاب </a:t>
            </a:r>
            <a:r>
              <a:rPr lang="ar-SA" sz="2400" b="1" dirty="0">
                <a:solidFill>
                  <a:srgbClr val="FF0000"/>
                </a:solidFill>
              </a:rPr>
              <a:t>(59)           رقم </a:t>
            </a:r>
            <a:r>
              <a:rPr lang="ar-SA" sz="2400" b="1" dirty="0" err="1">
                <a:solidFill>
                  <a:srgbClr val="FF0000"/>
                </a:solidFill>
              </a:rPr>
              <a:t>الارشفة </a:t>
            </a:r>
            <a:r>
              <a:rPr lang="ar-SA" sz="2400" b="1" dirty="0">
                <a:solidFill>
                  <a:srgbClr val="FF0000"/>
                </a:solidFill>
              </a:rPr>
              <a:t>(5/14)           مدة </a:t>
            </a:r>
            <a:r>
              <a:rPr lang="ar-SA" sz="2400" b="1" dirty="0" err="1">
                <a:solidFill>
                  <a:srgbClr val="FF0000"/>
                </a:solidFill>
              </a:rPr>
              <a:t>الحفظ </a:t>
            </a:r>
            <a:r>
              <a:rPr lang="ar-SA" sz="2400" b="1" dirty="0">
                <a:solidFill>
                  <a:srgbClr val="FF0000"/>
                </a:solidFill>
              </a:rPr>
              <a:t>( سنة </a:t>
            </a:r>
            <a:r>
              <a:rPr lang="ar-SA" sz="2400" b="1" dirty="0" err="1">
                <a:solidFill>
                  <a:srgbClr val="FF0000"/>
                </a:solidFill>
              </a:rPr>
              <a:t>واحدة )</a:t>
            </a:r>
            <a:endParaRPr kumimoji="0" lang="ar-SA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8761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8382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165557" y="6197025"/>
            <a:ext cx="6530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أعدته الناسخة                                                                 مديرة المدرسة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400" dirty="0">
                <a:latin typeface="Arial" pitchFamily="34" charset="0"/>
                <a:ea typeface="Times New Roman" pitchFamily="18" charset="0"/>
                <a:cs typeface="PT Bold Heading" pitchFamily="2" charset="-78"/>
              </a:rPr>
              <a:t>سلمى محمد الشيخ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PT Bold Heading" pitchFamily="2" charset="-78"/>
              </a:rPr>
              <a:t>                                                                    شادية عبد العزيز مراد</a:t>
            </a:r>
            <a:endParaRPr kumimoji="0" 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3" descr="شعار - ث-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812800" cy="6096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33800" y="-42684"/>
            <a:ext cx="533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ادارة التربية والتعليم بجدة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مركز الشمال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الثانوية الحادية والستون</a:t>
            </a:r>
            <a:r>
              <a:rPr kumimoji="0" lang="ar-S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8600" y="2667000"/>
          <a:ext cx="8458200" cy="3357078"/>
        </p:xfrm>
        <a:graphic>
          <a:graphicData uri="http://schemas.openxmlformats.org/drawingml/2006/table">
            <a:tbl>
              <a:tblPr rtl="1"/>
              <a:tblGrid>
                <a:gridCol w="735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9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34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29540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kumimoji="0" 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  <a:p>
            <a:pPr algn="ctr" rtl="1"/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04769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12389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1328916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 </a:t>
            </a:r>
            <a:r>
              <a:rPr kumimoji="0" lang="ar-SA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النشاط الطلابي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(سجل النشاط الغير صفي</a:t>
            </a:r>
            <a:r>
              <a:rPr kumimoji="0" lang="ar-SA" sz="2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FF0000"/>
                </a:solidFill>
              </a:rPr>
              <a:t> رقم </a:t>
            </a:r>
            <a:r>
              <a:rPr lang="ar-SA" sz="2400" b="1" dirty="0" err="1">
                <a:solidFill>
                  <a:srgbClr val="FF0000"/>
                </a:solidFill>
              </a:rPr>
              <a:t>الدولاب </a:t>
            </a:r>
            <a:r>
              <a:rPr lang="ar-SA" sz="2400" b="1" dirty="0">
                <a:solidFill>
                  <a:srgbClr val="FF0000"/>
                </a:solidFill>
              </a:rPr>
              <a:t>(60)           رقم </a:t>
            </a:r>
            <a:r>
              <a:rPr lang="ar-SA" sz="2400" b="1" dirty="0" err="1">
                <a:solidFill>
                  <a:srgbClr val="FF0000"/>
                </a:solidFill>
              </a:rPr>
              <a:t>الارشفة </a:t>
            </a:r>
            <a:r>
              <a:rPr lang="ar-SA" sz="2400" b="1" dirty="0">
                <a:solidFill>
                  <a:srgbClr val="FF0000"/>
                </a:solidFill>
              </a:rPr>
              <a:t>(1/15)           مدة </a:t>
            </a:r>
            <a:r>
              <a:rPr lang="ar-SA" sz="2400" b="1" dirty="0" err="1">
                <a:solidFill>
                  <a:srgbClr val="FF0000"/>
                </a:solidFill>
              </a:rPr>
              <a:t>الحفظ </a:t>
            </a:r>
            <a:r>
              <a:rPr lang="ar-SA" sz="2400" b="1" dirty="0">
                <a:solidFill>
                  <a:srgbClr val="FF0000"/>
                </a:solidFill>
              </a:rPr>
              <a:t>( </a:t>
            </a:r>
            <a:r>
              <a:rPr lang="ar-SA" sz="2400" b="1" dirty="0" err="1">
                <a:solidFill>
                  <a:srgbClr val="FF0000"/>
                </a:solidFill>
              </a:rPr>
              <a:t>3سنوات</a:t>
            </a:r>
            <a:r>
              <a:rPr lang="ar-SA" sz="2400" b="1" dirty="0">
                <a:solidFill>
                  <a:srgbClr val="FF0000"/>
                </a:solidFill>
              </a:rPr>
              <a:t> </a:t>
            </a:r>
            <a:r>
              <a:rPr lang="ar-SA" sz="2400" b="1" dirty="0" err="1">
                <a:solidFill>
                  <a:srgbClr val="FF0000"/>
                </a:solidFill>
              </a:rPr>
              <a:t>)</a:t>
            </a:r>
            <a:endParaRPr kumimoji="0" lang="ar-SA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78087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74289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165557" y="6197025"/>
            <a:ext cx="6530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أعدته الناسخة                                                                 مديرة المدرسة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400" dirty="0">
                <a:latin typeface="Arial" pitchFamily="34" charset="0"/>
                <a:ea typeface="Times New Roman" pitchFamily="18" charset="0"/>
                <a:cs typeface="PT Bold Heading" pitchFamily="2" charset="-78"/>
              </a:rPr>
              <a:t>سلمى محمد الشيخ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PT Bold Heading" pitchFamily="2" charset="-78"/>
              </a:rPr>
              <a:t>                                                                    شادية عبد العزيز مراد</a:t>
            </a:r>
            <a:endParaRPr kumimoji="0" 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3" descr="شعار - ث-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812800" cy="6096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33800" y="-42684"/>
            <a:ext cx="533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ادارة التربية والتعليم بجدة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مركز الشمال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الثانوية الحادية والستون</a:t>
            </a:r>
            <a:r>
              <a:rPr kumimoji="0" lang="ar-S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8600" y="2815122"/>
          <a:ext cx="8458200" cy="3357078"/>
        </p:xfrm>
        <a:graphic>
          <a:graphicData uri="http://schemas.openxmlformats.org/drawingml/2006/table">
            <a:tbl>
              <a:tblPr rtl="1"/>
              <a:tblGrid>
                <a:gridCol w="735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9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34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29540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kumimoji="0" 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  <a:p>
            <a:pPr algn="ctr" rtl="1"/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12389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20009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1405116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 </a:t>
            </a:r>
            <a:r>
              <a:rPr kumimoji="0" lang="ar-SA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النشاط الطلابي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(سجل حضور الطالبات </a:t>
            </a:r>
            <a:r>
              <a:rPr kumimoji="0" lang="ar-SA" sz="2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للمجالات </a:t>
            </a:r>
            <a:r>
              <a:rPr lang="ar-SA" sz="26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+ موافقة اولياء الامور</a:t>
            </a:r>
            <a:r>
              <a:rPr kumimoji="0" lang="ar-SA" sz="2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FF0000"/>
                </a:solidFill>
              </a:rPr>
              <a:t> رقم </a:t>
            </a:r>
            <a:r>
              <a:rPr lang="ar-SA" sz="2400" b="1" dirty="0" err="1">
                <a:solidFill>
                  <a:srgbClr val="FF0000"/>
                </a:solidFill>
              </a:rPr>
              <a:t>الدولاب </a:t>
            </a:r>
            <a:r>
              <a:rPr lang="ar-SA" sz="2400" b="1" dirty="0">
                <a:solidFill>
                  <a:srgbClr val="FF0000"/>
                </a:solidFill>
              </a:rPr>
              <a:t>(61)           رقم </a:t>
            </a:r>
            <a:r>
              <a:rPr lang="ar-SA" sz="2400" b="1" dirty="0" err="1">
                <a:solidFill>
                  <a:srgbClr val="FF0000"/>
                </a:solidFill>
              </a:rPr>
              <a:t>الارشفة </a:t>
            </a:r>
            <a:r>
              <a:rPr lang="ar-SA" sz="2400" b="1" dirty="0">
                <a:solidFill>
                  <a:srgbClr val="FF0000"/>
                </a:solidFill>
              </a:rPr>
              <a:t>(2/15)           مدة </a:t>
            </a:r>
            <a:r>
              <a:rPr lang="ar-SA" sz="2400" b="1" dirty="0" err="1">
                <a:solidFill>
                  <a:srgbClr val="FF0000"/>
                </a:solidFill>
              </a:rPr>
              <a:t>الحفظ </a:t>
            </a:r>
            <a:r>
              <a:rPr lang="ar-SA" sz="2400" b="1" dirty="0">
                <a:solidFill>
                  <a:srgbClr val="FF0000"/>
                </a:solidFill>
              </a:rPr>
              <a:t>( سنة </a:t>
            </a:r>
            <a:r>
              <a:rPr lang="ar-SA" sz="2400" b="1" dirty="0" err="1">
                <a:solidFill>
                  <a:srgbClr val="FF0000"/>
                </a:solidFill>
              </a:rPr>
              <a:t>واحدة )</a:t>
            </a:r>
            <a:endParaRPr kumimoji="0" lang="ar-SA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8761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8382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165557" y="6197025"/>
            <a:ext cx="6530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أعدته الناسخة                                                                 مديرة المدرسة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400" dirty="0">
                <a:latin typeface="Arial" pitchFamily="34" charset="0"/>
                <a:ea typeface="Times New Roman" pitchFamily="18" charset="0"/>
                <a:cs typeface="PT Bold Heading" pitchFamily="2" charset="-78"/>
              </a:rPr>
              <a:t>سلمى محمد الشيخ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PT Bold Heading" pitchFamily="2" charset="-78"/>
              </a:rPr>
              <a:t>                                                                    شادية عبد العزيز مراد</a:t>
            </a:r>
            <a:endParaRPr kumimoji="0" 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3" descr="شعار - ث-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812800" cy="6096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33800" y="-42684"/>
            <a:ext cx="533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ادارة التربية والتعليم بجدة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مركز الشمال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الثانوية الحادية والستون</a:t>
            </a:r>
            <a:r>
              <a:rPr kumimoji="0" lang="ar-S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8600" y="2815122"/>
          <a:ext cx="8458200" cy="3357078"/>
        </p:xfrm>
        <a:graphic>
          <a:graphicData uri="http://schemas.openxmlformats.org/drawingml/2006/table">
            <a:tbl>
              <a:tblPr rtl="1"/>
              <a:tblGrid>
                <a:gridCol w="735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9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34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29540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kumimoji="0" 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  <a:p>
            <a:pPr algn="ctr" rtl="1"/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12389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20009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1405116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 </a:t>
            </a:r>
            <a:r>
              <a:rPr kumimoji="0" lang="ar-SA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رعاية الطالبات الموهوبات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(ملف اسماء وبيانات الطالبات الموهوبات ونوع الموهبة</a:t>
            </a:r>
            <a:r>
              <a:rPr kumimoji="0" lang="ar-SA" sz="2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FF0000"/>
                </a:solidFill>
              </a:rPr>
              <a:t> رقم </a:t>
            </a:r>
            <a:r>
              <a:rPr lang="ar-SA" sz="2400" b="1" dirty="0" err="1">
                <a:solidFill>
                  <a:srgbClr val="FF0000"/>
                </a:solidFill>
              </a:rPr>
              <a:t>الدولاب </a:t>
            </a:r>
            <a:r>
              <a:rPr lang="ar-SA" sz="2400" b="1" dirty="0">
                <a:solidFill>
                  <a:srgbClr val="FF0000"/>
                </a:solidFill>
              </a:rPr>
              <a:t>(62)           رقم </a:t>
            </a:r>
            <a:r>
              <a:rPr lang="ar-SA" sz="2400" b="1" dirty="0" err="1">
                <a:solidFill>
                  <a:srgbClr val="FF0000"/>
                </a:solidFill>
              </a:rPr>
              <a:t>الارشفة </a:t>
            </a:r>
            <a:r>
              <a:rPr lang="ar-SA" sz="2400" b="1" dirty="0">
                <a:solidFill>
                  <a:srgbClr val="FF0000"/>
                </a:solidFill>
              </a:rPr>
              <a:t>(1/16)           مدة </a:t>
            </a:r>
            <a:r>
              <a:rPr lang="ar-SA" sz="2400" b="1" dirty="0" err="1">
                <a:solidFill>
                  <a:srgbClr val="FF0000"/>
                </a:solidFill>
              </a:rPr>
              <a:t>الحفظ </a:t>
            </a:r>
            <a:r>
              <a:rPr lang="ar-SA" sz="2400" b="1" dirty="0">
                <a:solidFill>
                  <a:srgbClr val="FF0000"/>
                </a:solidFill>
              </a:rPr>
              <a:t>(سنتان</a:t>
            </a:r>
            <a:r>
              <a:rPr lang="ar-SA" sz="2400" b="1" dirty="0" err="1">
                <a:solidFill>
                  <a:srgbClr val="FF0000"/>
                </a:solidFill>
              </a:rPr>
              <a:t>)</a:t>
            </a:r>
            <a:endParaRPr kumimoji="0" lang="ar-SA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8761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8382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165557" y="6197025"/>
            <a:ext cx="6530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أعدته الناسخة                                                                 مديرة المدرسة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400" dirty="0">
                <a:latin typeface="Arial" pitchFamily="34" charset="0"/>
                <a:ea typeface="Times New Roman" pitchFamily="18" charset="0"/>
                <a:cs typeface="PT Bold Heading" pitchFamily="2" charset="-78"/>
              </a:rPr>
              <a:t>سلمى محمد الشيخ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PT Bold Heading" pitchFamily="2" charset="-78"/>
              </a:rPr>
              <a:t>                                                                    شادية عبد العزيز مراد</a:t>
            </a:r>
            <a:endParaRPr kumimoji="0" 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3" descr="شعار - ث-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812800" cy="6096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33800" y="-42684"/>
            <a:ext cx="533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ادارة التربية والتعليم بجدة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مركز الشمال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الثانوية الحادية والستون</a:t>
            </a:r>
            <a:r>
              <a:rPr kumimoji="0" lang="ar-S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8600" y="2815122"/>
          <a:ext cx="8458200" cy="3357078"/>
        </p:xfrm>
        <a:graphic>
          <a:graphicData uri="http://schemas.openxmlformats.org/drawingml/2006/table">
            <a:tbl>
              <a:tblPr rtl="1"/>
              <a:tblGrid>
                <a:gridCol w="735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9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34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29540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kumimoji="0" 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  <a:p>
            <a:pPr algn="ctr" rtl="1"/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12389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20009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1405116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 </a:t>
            </a:r>
            <a:r>
              <a:rPr kumimoji="0" lang="ar-SA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رعاية الطالبات الموهوبات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(ملف رعاية الموهوبات</a:t>
            </a:r>
            <a:r>
              <a:rPr kumimoji="0" lang="ar-SA" sz="26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والبرامج المنفذة لهن</a:t>
            </a:r>
            <a:r>
              <a:rPr kumimoji="0" lang="ar-SA" sz="2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FF0000"/>
                </a:solidFill>
              </a:rPr>
              <a:t> رقم </a:t>
            </a:r>
            <a:r>
              <a:rPr lang="ar-SA" sz="2400" b="1" dirty="0" err="1">
                <a:solidFill>
                  <a:srgbClr val="FF0000"/>
                </a:solidFill>
              </a:rPr>
              <a:t>الدولاب </a:t>
            </a:r>
            <a:r>
              <a:rPr lang="ar-SA" sz="2400" b="1" dirty="0">
                <a:solidFill>
                  <a:srgbClr val="FF0000"/>
                </a:solidFill>
              </a:rPr>
              <a:t>(62)           رقم </a:t>
            </a:r>
            <a:r>
              <a:rPr lang="ar-SA" sz="2400" b="1" dirty="0" err="1">
                <a:solidFill>
                  <a:srgbClr val="FF0000"/>
                </a:solidFill>
              </a:rPr>
              <a:t>الارشفة </a:t>
            </a:r>
            <a:r>
              <a:rPr lang="ar-SA" sz="2400" b="1" dirty="0">
                <a:solidFill>
                  <a:srgbClr val="FF0000"/>
                </a:solidFill>
              </a:rPr>
              <a:t>(2/16)           مدة </a:t>
            </a:r>
            <a:r>
              <a:rPr lang="ar-SA" sz="2400" b="1" dirty="0" err="1">
                <a:solidFill>
                  <a:srgbClr val="FF0000"/>
                </a:solidFill>
              </a:rPr>
              <a:t>الحفظ </a:t>
            </a:r>
            <a:r>
              <a:rPr lang="ar-SA" sz="2400" b="1" dirty="0">
                <a:solidFill>
                  <a:srgbClr val="FF0000"/>
                </a:solidFill>
              </a:rPr>
              <a:t>(سنتان</a:t>
            </a:r>
            <a:r>
              <a:rPr lang="ar-SA" sz="2400" b="1" dirty="0" err="1">
                <a:solidFill>
                  <a:srgbClr val="FF0000"/>
                </a:solidFill>
              </a:rPr>
              <a:t>)</a:t>
            </a:r>
            <a:endParaRPr kumimoji="0" lang="ar-SA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8761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8382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165557" y="6197025"/>
            <a:ext cx="6530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أعدته الناسخة                                                                 مديرة المدرسة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400" dirty="0">
                <a:latin typeface="Arial" pitchFamily="34" charset="0"/>
                <a:ea typeface="Times New Roman" pitchFamily="18" charset="0"/>
                <a:cs typeface="PT Bold Heading" pitchFamily="2" charset="-78"/>
              </a:rPr>
              <a:t>سلمى محمد الشيخ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PT Bold Heading" pitchFamily="2" charset="-78"/>
              </a:rPr>
              <a:t>                                                                    شادية عبد العزيز مراد</a:t>
            </a:r>
            <a:endParaRPr kumimoji="0" 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wner\Desktop\Pictu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212"/>
            <a:ext cx="9155113" cy="680878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 rot="21211197">
            <a:off x="1708921" y="797556"/>
            <a:ext cx="33057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الإرشاد الطلابي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 rot="20769440">
            <a:off x="6239104" y="1639450"/>
            <a:ext cx="71726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1</a:t>
            </a:r>
            <a:endParaRPr lang="en-US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Rectangle 13">
            <a:hlinkClick r:id="rId3" action="ppaction://hlinksldjump"/>
          </p:cNvPr>
          <p:cNvSpPr/>
          <p:nvPr/>
        </p:nvSpPr>
        <p:spPr>
          <a:xfrm rot="15401033">
            <a:off x="5723474" y="3034265"/>
            <a:ext cx="242154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لجنة توجيه وإرشاد الطالبات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5715000" y="1686580"/>
            <a:ext cx="609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2</a:t>
            </a:r>
            <a:endParaRPr lang="en-US" sz="2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4410979" y="1752600"/>
            <a:ext cx="69442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4</a:t>
            </a:r>
            <a:endParaRPr lang="en-US" sz="2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5029200" y="1686580"/>
            <a:ext cx="6858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3</a:t>
            </a:r>
            <a:endParaRPr lang="en-US" sz="2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 rot="16200000">
            <a:off x="5097044" y="2843892"/>
            <a:ext cx="188224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مخالفات الطالبات السلوكية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 rot="16200000">
            <a:off x="4660750" y="2878586"/>
            <a:ext cx="1342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البرامج الارشادية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 rot="16200000">
            <a:off x="3714065" y="2886046"/>
            <a:ext cx="205740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الطلاب المستحقين للإعانة</a:t>
            </a:r>
            <a:endParaRPr lang="en-U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18" name="Picture 2" descr="C:\Users\Owner\Desktop\Archive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7400" y="6019800"/>
            <a:ext cx="609600" cy="609600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152400" y="6172200"/>
            <a:ext cx="19014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8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800" b="1" cap="none" spc="0" dirty="0">
              <a:ln/>
              <a:solidFill>
                <a:srgbClr val="336600"/>
              </a:solidFill>
              <a:effectLst/>
            </a:endParaRPr>
          </a:p>
        </p:txBody>
      </p:sp>
      <p:pic>
        <p:nvPicPr>
          <p:cNvPr id="16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10400" y="4724400"/>
            <a:ext cx="609600" cy="609600"/>
          </a:xfrm>
          <a:prstGeom prst="rect">
            <a:avLst/>
          </a:prstGeom>
          <a:noFill/>
        </p:spPr>
      </p:pic>
      <p:pic>
        <p:nvPicPr>
          <p:cNvPr id="17" name="Picture 2" descr="C:\Users\Owner\Desktop\Archive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105400" y="4419600"/>
            <a:ext cx="533400" cy="533400"/>
          </a:xfrm>
          <a:prstGeom prst="rect">
            <a:avLst/>
          </a:prstGeom>
          <a:noFill/>
        </p:spPr>
      </p:pic>
      <p:pic>
        <p:nvPicPr>
          <p:cNvPr id="20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91200" y="4495800"/>
            <a:ext cx="533400" cy="533400"/>
          </a:xfrm>
          <a:prstGeom prst="rect">
            <a:avLst/>
          </a:prstGeom>
          <a:noFill/>
        </p:spPr>
      </p:pic>
      <p:pic>
        <p:nvPicPr>
          <p:cNvPr id="21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572000" y="4419600"/>
            <a:ext cx="457200" cy="45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3" descr="شعار - ث-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812800" cy="6096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33800" y="-42684"/>
            <a:ext cx="533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ادارة التربية والتعليم بجدة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مركز الشمال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الثانوية الحادية والستون</a:t>
            </a:r>
            <a:r>
              <a:rPr kumimoji="0" lang="ar-S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8600" y="2815122"/>
          <a:ext cx="8458200" cy="3357078"/>
        </p:xfrm>
        <a:graphic>
          <a:graphicData uri="http://schemas.openxmlformats.org/drawingml/2006/table">
            <a:tbl>
              <a:tblPr rtl="1"/>
              <a:tblGrid>
                <a:gridCol w="735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9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34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29540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kumimoji="0" 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  <a:p>
            <a:pPr algn="ctr" rtl="1"/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12389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20009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533400" y="1405116"/>
            <a:ext cx="84582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 </a:t>
            </a:r>
            <a:r>
              <a:rPr kumimoji="0" lang="ar-SA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اعداد الجداول والاحتياط والمناوبة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(ملف</a:t>
            </a:r>
            <a:r>
              <a:rPr kumimoji="0" lang="ar-SA" sz="26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جدو</a:t>
            </a:r>
            <a:r>
              <a:rPr lang="ar-SA" sz="26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ل الحصص الدراسية</a:t>
            </a:r>
            <a:r>
              <a:rPr kumimoji="0" lang="ar-SA" sz="2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FF0000"/>
                </a:solidFill>
              </a:rPr>
              <a:t> رقم </a:t>
            </a:r>
            <a:r>
              <a:rPr lang="ar-SA" sz="2400" b="1" dirty="0" err="1">
                <a:solidFill>
                  <a:srgbClr val="FF0000"/>
                </a:solidFill>
              </a:rPr>
              <a:t>الدولاب </a:t>
            </a:r>
            <a:r>
              <a:rPr lang="ar-SA" sz="2400" b="1" dirty="0">
                <a:solidFill>
                  <a:srgbClr val="FF0000"/>
                </a:solidFill>
              </a:rPr>
              <a:t>(63)           رقم </a:t>
            </a:r>
            <a:r>
              <a:rPr lang="ar-SA" sz="2400" b="1" dirty="0" err="1">
                <a:solidFill>
                  <a:srgbClr val="FF0000"/>
                </a:solidFill>
              </a:rPr>
              <a:t>الارشفة </a:t>
            </a:r>
            <a:r>
              <a:rPr lang="ar-SA" sz="2400" b="1" dirty="0">
                <a:solidFill>
                  <a:srgbClr val="FF0000"/>
                </a:solidFill>
              </a:rPr>
              <a:t>(1/17)           مدة </a:t>
            </a:r>
            <a:r>
              <a:rPr lang="ar-SA" sz="2400" b="1" dirty="0" err="1">
                <a:solidFill>
                  <a:srgbClr val="FF0000"/>
                </a:solidFill>
              </a:rPr>
              <a:t>الحفظ </a:t>
            </a:r>
            <a:r>
              <a:rPr lang="ar-SA" sz="2400" b="1" dirty="0">
                <a:solidFill>
                  <a:srgbClr val="FF0000"/>
                </a:solidFill>
              </a:rPr>
              <a:t>( سنة </a:t>
            </a:r>
            <a:r>
              <a:rPr lang="ar-SA" sz="2400" b="1" dirty="0" err="1">
                <a:solidFill>
                  <a:srgbClr val="FF0000"/>
                </a:solidFill>
              </a:rPr>
              <a:t>واحدة )</a:t>
            </a:r>
            <a:endParaRPr kumimoji="0" lang="ar-SA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8761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8382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165557" y="6197025"/>
            <a:ext cx="6530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أعدته الناسخة                                                                 مديرة المدرسة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400" dirty="0">
                <a:latin typeface="Arial" pitchFamily="34" charset="0"/>
                <a:ea typeface="Times New Roman" pitchFamily="18" charset="0"/>
                <a:cs typeface="PT Bold Heading" pitchFamily="2" charset="-78"/>
              </a:rPr>
              <a:t>سلمى محمد الشيخ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PT Bold Heading" pitchFamily="2" charset="-78"/>
              </a:rPr>
              <a:t>                                                                    شادية عبد العزيز مراد</a:t>
            </a:r>
            <a:endParaRPr kumimoji="0" 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3" descr="شعار - ث-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812800" cy="6096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33800" y="-42684"/>
            <a:ext cx="533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ادارة التربية والتعليم بجدة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مركز الشمال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الثانوية الحادية والستون</a:t>
            </a:r>
            <a:r>
              <a:rPr kumimoji="0" lang="ar-S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8600" y="2815122"/>
          <a:ext cx="8458200" cy="3357078"/>
        </p:xfrm>
        <a:graphic>
          <a:graphicData uri="http://schemas.openxmlformats.org/drawingml/2006/table">
            <a:tbl>
              <a:tblPr rtl="1"/>
              <a:tblGrid>
                <a:gridCol w="735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9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34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29540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kumimoji="0" 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  <a:p>
            <a:pPr algn="ctr" rtl="1"/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12389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20009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533400" y="1405116"/>
            <a:ext cx="84582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 </a:t>
            </a:r>
            <a:r>
              <a:rPr kumimoji="0" lang="ar-SA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اعداد الجداول والاحتياط والمناوبة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(جدول توزيع حصص الانتظار/ سجل</a:t>
            </a:r>
            <a:r>
              <a:rPr kumimoji="0" lang="ar-SA" sz="26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حصص الانتظار</a:t>
            </a:r>
            <a:r>
              <a:rPr kumimoji="0" lang="ar-SA" sz="2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FF0000"/>
                </a:solidFill>
              </a:rPr>
              <a:t> رقم </a:t>
            </a:r>
            <a:r>
              <a:rPr lang="ar-SA" sz="2400" b="1" dirty="0" err="1">
                <a:solidFill>
                  <a:srgbClr val="FF0000"/>
                </a:solidFill>
              </a:rPr>
              <a:t>الدولاب </a:t>
            </a:r>
            <a:r>
              <a:rPr lang="ar-SA" sz="2400" b="1" dirty="0">
                <a:solidFill>
                  <a:srgbClr val="FF0000"/>
                </a:solidFill>
              </a:rPr>
              <a:t>(63)           رقم </a:t>
            </a:r>
            <a:r>
              <a:rPr lang="ar-SA" sz="2400" b="1" dirty="0" err="1">
                <a:solidFill>
                  <a:srgbClr val="FF0000"/>
                </a:solidFill>
              </a:rPr>
              <a:t>الارشفة </a:t>
            </a:r>
            <a:r>
              <a:rPr lang="ar-SA" sz="2400" b="1" dirty="0">
                <a:solidFill>
                  <a:srgbClr val="FF0000"/>
                </a:solidFill>
              </a:rPr>
              <a:t>(2/17)           مدة </a:t>
            </a:r>
            <a:r>
              <a:rPr lang="ar-SA" sz="2400" b="1" dirty="0" err="1">
                <a:solidFill>
                  <a:srgbClr val="FF0000"/>
                </a:solidFill>
              </a:rPr>
              <a:t>الحفظ </a:t>
            </a:r>
            <a:r>
              <a:rPr lang="ar-SA" sz="2400" b="1" dirty="0">
                <a:solidFill>
                  <a:srgbClr val="FF0000"/>
                </a:solidFill>
              </a:rPr>
              <a:t>( سنة </a:t>
            </a:r>
            <a:r>
              <a:rPr lang="ar-SA" sz="2400" b="1" dirty="0" err="1">
                <a:solidFill>
                  <a:srgbClr val="FF0000"/>
                </a:solidFill>
              </a:rPr>
              <a:t>واحدة )</a:t>
            </a:r>
            <a:endParaRPr kumimoji="0" lang="ar-SA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8761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8382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165557" y="6197025"/>
            <a:ext cx="6530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أعدته الناسخة                                                                 مديرة المدرسة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400" dirty="0">
                <a:latin typeface="Arial" pitchFamily="34" charset="0"/>
                <a:ea typeface="Times New Roman" pitchFamily="18" charset="0"/>
                <a:cs typeface="PT Bold Heading" pitchFamily="2" charset="-78"/>
              </a:rPr>
              <a:t>سلمى محمد الشيخ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PT Bold Heading" pitchFamily="2" charset="-78"/>
              </a:rPr>
              <a:t>                                                                    شادية عبد العزيز مراد</a:t>
            </a:r>
            <a:endParaRPr kumimoji="0" 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3" descr="شعار - ث-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812800" cy="6096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33800" y="-42684"/>
            <a:ext cx="533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ادارة التربية والتعليم بجدة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مركز الشمال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الثانوية الحادية والستون</a:t>
            </a:r>
            <a:r>
              <a:rPr kumimoji="0" lang="ar-S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8600" y="2815122"/>
          <a:ext cx="8458200" cy="3357078"/>
        </p:xfrm>
        <a:graphic>
          <a:graphicData uri="http://schemas.openxmlformats.org/drawingml/2006/table">
            <a:tbl>
              <a:tblPr rtl="1"/>
              <a:tblGrid>
                <a:gridCol w="735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9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34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29540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kumimoji="0" 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  <a:p>
            <a:pPr algn="ctr" rtl="1"/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12389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20009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533400" y="1405116"/>
            <a:ext cx="84582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 </a:t>
            </a:r>
            <a:r>
              <a:rPr kumimoji="0" lang="ar-SA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اعداد الجداول والاحتياط والمناوبة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(سجل الاشراف اليومي/</a:t>
            </a:r>
            <a:r>
              <a:rPr kumimoji="0" lang="ar-SA" sz="26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سجل المناوبة اليومية</a:t>
            </a:r>
            <a:r>
              <a:rPr kumimoji="0" lang="ar-SA" sz="2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FF0000"/>
                </a:solidFill>
              </a:rPr>
              <a:t> رقم </a:t>
            </a:r>
            <a:r>
              <a:rPr lang="ar-SA" sz="2400" b="1" dirty="0" err="1">
                <a:solidFill>
                  <a:srgbClr val="FF0000"/>
                </a:solidFill>
              </a:rPr>
              <a:t>الدولاب </a:t>
            </a:r>
            <a:r>
              <a:rPr lang="ar-SA" sz="2400" b="1" dirty="0">
                <a:solidFill>
                  <a:srgbClr val="FF0000"/>
                </a:solidFill>
              </a:rPr>
              <a:t>(63)           رقم </a:t>
            </a:r>
            <a:r>
              <a:rPr lang="ar-SA" sz="2400" b="1" dirty="0" err="1">
                <a:solidFill>
                  <a:srgbClr val="FF0000"/>
                </a:solidFill>
              </a:rPr>
              <a:t>الارشفة </a:t>
            </a:r>
            <a:r>
              <a:rPr lang="ar-SA" sz="2400" b="1" dirty="0">
                <a:solidFill>
                  <a:srgbClr val="FF0000"/>
                </a:solidFill>
              </a:rPr>
              <a:t>(3/17)           مدة </a:t>
            </a:r>
            <a:r>
              <a:rPr lang="ar-SA" sz="2400" b="1" dirty="0" err="1">
                <a:solidFill>
                  <a:srgbClr val="FF0000"/>
                </a:solidFill>
              </a:rPr>
              <a:t>الحفظ </a:t>
            </a:r>
            <a:r>
              <a:rPr lang="ar-SA" sz="2400" b="1" dirty="0">
                <a:solidFill>
                  <a:srgbClr val="FF0000"/>
                </a:solidFill>
              </a:rPr>
              <a:t>( سنة </a:t>
            </a:r>
            <a:r>
              <a:rPr lang="ar-SA" sz="2400" b="1" dirty="0" err="1">
                <a:solidFill>
                  <a:srgbClr val="FF0000"/>
                </a:solidFill>
              </a:rPr>
              <a:t>واحدة )</a:t>
            </a:r>
            <a:endParaRPr kumimoji="0" lang="ar-SA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8761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8382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165557" y="6197025"/>
            <a:ext cx="6530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أعدته الناسخة                                                                 مديرة المدرسة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400" dirty="0">
                <a:latin typeface="Arial" pitchFamily="34" charset="0"/>
                <a:ea typeface="Times New Roman" pitchFamily="18" charset="0"/>
                <a:cs typeface="PT Bold Heading" pitchFamily="2" charset="-78"/>
              </a:rPr>
              <a:t>سلمى محمد الشيخ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PT Bold Heading" pitchFamily="2" charset="-78"/>
              </a:rPr>
              <a:t>                                                                    شادية عبد العزيز مراد</a:t>
            </a:r>
            <a:endParaRPr kumimoji="0" 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3" descr="شعار - ث-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812800" cy="6096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33800" y="-42684"/>
            <a:ext cx="533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ادارة التربية والتعليم بجدة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مركز الشمال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الثانوية الحادية والستون</a:t>
            </a:r>
            <a:r>
              <a:rPr kumimoji="0" lang="ar-S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8600" y="2815122"/>
          <a:ext cx="8458200" cy="3357078"/>
        </p:xfrm>
        <a:graphic>
          <a:graphicData uri="http://schemas.openxmlformats.org/drawingml/2006/table">
            <a:tbl>
              <a:tblPr rtl="1"/>
              <a:tblGrid>
                <a:gridCol w="735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9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34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29540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kumimoji="0" 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  <a:p>
            <a:pPr algn="ctr" rtl="1"/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12389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20009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533400" y="1405116"/>
            <a:ext cx="84582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 </a:t>
            </a:r>
            <a:r>
              <a:rPr kumimoji="0" lang="ar-SA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الكتب المدرسية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(ملف تسليم الكتب الدراسية للطلاب</a:t>
            </a:r>
            <a:r>
              <a:rPr kumimoji="0" lang="ar-SA" sz="2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FF0000"/>
                </a:solidFill>
              </a:rPr>
              <a:t> رقم </a:t>
            </a:r>
            <a:r>
              <a:rPr lang="ar-SA" sz="2400" b="1" dirty="0" err="1">
                <a:solidFill>
                  <a:srgbClr val="FF0000"/>
                </a:solidFill>
              </a:rPr>
              <a:t>الدولاب </a:t>
            </a:r>
            <a:r>
              <a:rPr lang="ar-SA" sz="2400" b="1" dirty="0">
                <a:solidFill>
                  <a:srgbClr val="FF0000"/>
                </a:solidFill>
              </a:rPr>
              <a:t>(64)           رقم </a:t>
            </a:r>
            <a:r>
              <a:rPr lang="ar-SA" sz="2400" b="1" dirty="0" err="1">
                <a:solidFill>
                  <a:srgbClr val="FF0000"/>
                </a:solidFill>
              </a:rPr>
              <a:t>الارشفة </a:t>
            </a:r>
            <a:r>
              <a:rPr lang="ar-SA" sz="2400" b="1" dirty="0">
                <a:solidFill>
                  <a:srgbClr val="FF0000"/>
                </a:solidFill>
              </a:rPr>
              <a:t>(1/18)           مدة </a:t>
            </a:r>
            <a:r>
              <a:rPr lang="ar-SA" sz="2400" b="1" dirty="0" err="1">
                <a:solidFill>
                  <a:srgbClr val="FF0000"/>
                </a:solidFill>
              </a:rPr>
              <a:t>الحفظ </a:t>
            </a:r>
            <a:r>
              <a:rPr lang="ar-SA" sz="2400" b="1" dirty="0">
                <a:solidFill>
                  <a:srgbClr val="FF0000"/>
                </a:solidFill>
              </a:rPr>
              <a:t>( سنة </a:t>
            </a:r>
            <a:r>
              <a:rPr lang="ar-SA" sz="2400" b="1" dirty="0" err="1">
                <a:solidFill>
                  <a:srgbClr val="FF0000"/>
                </a:solidFill>
              </a:rPr>
              <a:t>واحدة )</a:t>
            </a:r>
            <a:endParaRPr kumimoji="0" lang="ar-SA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8761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8382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165557" y="6197025"/>
            <a:ext cx="6530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أعدته الناسخة                                                                 مديرة المدرسة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400" dirty="0">
                <a:latin typeface="Arial" pitchFamily="34" charset="0"/>
                <a:ea typeface="Times New Roman" pitchFamily="18" charset="0"/>
                <a:cs typeface="PT Bold Heading" pitchFamily="2" charset="-78"/>
              </a:rPr>
              <a:t>سلمى محمد الشيخ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PT Bold Heading" pitchFamily="2" charset="-78"/>
              </a:rPr>
              <a:t>                                                                    شادية عبد العزيز مراد</a:t>
            </a:r>
            <a:endParaRPr kumimoji="0" 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3" descr="شعار - ث-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812800" cy="6096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33800" y="-42684"/>
            <a:ext cx="533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ادارة التربية والتعليم بجدة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مركز الشمال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الثانوية الحادية والستون</a:t>
            </a:r>
            <a:r>
              <a:rPr kumimoji="0" lang="ar-S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8600" y="2815122"/>
          <a:ext cx="8458200" cy="3357078"/>
        </p:xfrm>
        <a:graphic>
          <a:graphicData uri="http://schemas.openxmlformats.org/drawingml/2006/table">
            <a:tbl>
              <a:tblPr rtl="1"/>
              <a:tblGrid>
                <a:gridCol w="735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9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34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29540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kumimoji="0" 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  <a:p>
            <a:pPr algn="ctr" rtl="1"/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12389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20009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533400" y="1405116"/>
            <a:ext cx="84582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 </a:t>
            </a:r>
            <a:r>
              <a:rPr kumimoji="0" lang="ar-SA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الكتب المدرسية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(ملف محاضر وبيانات المستلمة</a:t>
            </a:r>
            <a:r>
              <a:rPr kumimoji="0" lang="ar-SA" sz="26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وحصر العجز والزيادة</a:t>
            </a:r>
            <a:r>
              <a:rPr kumimoji="0" lang="ar-SA" sz="2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FF0000"/>
                </a:solidFill>
              </a:rPr>
              <a:t> رقم </a:t>
            </a:r>
            <a:r>
              <a:rPr lang="ar-SA" sz="2400" b="1" dirty="0" err="1">
                <a:solidFill>
                  <a:srgbClr val="FF0000"/>
                </a:solidFill>
              </a:rPr>
              <a:t>الدولاب </a:t>
            </a:r>
            <a:r>
              <a:rPr lang="ar-SA" sz="2400" b="1" dirty="0">
                <a:solidFill>
                  <a:srgbClr val="FF0000"/>
                </a:solidFill>
              </a:rPr>
              <a:t>(64)           رقم </a:t>
            </a:r>
            <a:r>
              <a:rPr lang="ar-SA" sz="2400" b="1" dirty="0" err="1">
                <a:solidFill>
                  <a:srgbClr val="FF0000"/>
                </a:solidFill>
              </a:rPr>
              <a:t>الارشفة </a:t>
            </a:r>
            <a:r>
              <a:rPr lang="ar-SA" sz="2400" b="1" dirty="0">
                <a:solidFill>
                  <a:srgbClr val="FF0000"/>
                </a:solidFill>
              </a:rPr>
              <a:t>(2/18)           مدة </a:t>
            </a:r>
            <a:r>
              <a:rPr lang="ar-SA" sz="2400" b="1" dirty="0" err="1">
                <a:solidFill>
                  <a:srgbClr val="FF0000"/>
                </a:solidFill>
              </a:rPr>
              <a:t>الحفظ </a:t>
            </a:r>
            <a:r>
              <a:rPr lang="ar-SA" sz="2400" b="1" dirty="0">
                <a:solidFill>
                  <a:srgbClr val="FF0000"/>
                </a:solidFill>
              </a:rPr>
              <a:t>( سنة </a:t>
            </a:r>
            <a:r>
              <a:rPr lang="ar-SA" sz="2400" b="1" dirty="0" err="1">
                <a:solidFill>
                  <a:srgbClr val="FF0000"/>
                </a:solidFill>
              </a:rPr>
              <a:t>واحدة )</a:t>
            </a:r>
            <a:endParaRPr kumimoji="0" lang="ar-SA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8761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8382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165557" y="6197025"/>
            <a:ext cx="6530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أعدته الناسخة                                                                 مديرة المدرسة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400" dirty="0">
                <a:latin typeface="Arial" pitchFamily="34" charset="0"/>
                <a:ea typeface="Times New Roman" pitchFamily="18" charset="0"/>
                <a:cs typeface="PT Bold Heading" pitchFamily="2" charset="-78"/>
              </a:rPr>
              <a:t>سلمى محمد الشيخ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PT Bold Heading" pitchFamily="2" charset="-78"/>
              </a:rPr>
              <a:t>                                                                    شادية عبد العزيز مراد</a:t>
            </a:r>
            <a:endParaRPr kumimoji="0" 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3" descr="شعار - ث-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812800" cy="6096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33800" y="-42684"/>
            <a:ext cx="533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ادارة التربية والتعليم بجدة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مركز الشمال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الثانوية الحادية والستون</a:t>
            </a:r>
            <a:r>
              <a:rPr kumimoji="0" lang="ar-S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8600" y="2815122"/>
          <a:ext cx="8458200" cy="3357078"/>
        </p:xfrm>
        <a:graphic>
          <a:graphicData uri="http://schemas.openxmlformats.org/drawingml/2006/table">
            <a:tbl>
              <a:tblPr rtl="1"/>
              <a:tblGrid>
                <a:gridCol w="735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9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34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29540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kumimoji="0" 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  <a:p>
            <a:pPr algn="ctr" rtl="1"/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12389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20009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533400" y="1405116"/>
            <a:ext cx="84582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 </a:t>
            </a:r>
            <a:r>
              <a:rPr kumimoji="0" lang="ar-SA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الصيانة والنظافة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(ملف تقارير الصيانة الدوري وملف خطاب طلب صيانة</a:t>
            </a:r>
            <a:r>
              <a:rPr kumimoji="0" lang="ar-SA" sz="2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FF0000"/>
                </a:solidFill>
              </a:rPr>
              <a:t> رقم </a:t>
            </a:r>
            <a:r>
              <a:rPr lang="ar-SA" sz="2400" b="1" dirty="0" err="1">
                <a:solidFill>
                  <a:srgbClr val="FF0000"/>
                </a:solidFill>
              </a:rPr>
              <a:t>الدولاب </a:t>
            </a:r>
            <a:r>
              <a:rPr lang="ar-SA" sz="2400" b="1" dirty="0">
                <a:solidFill>
                  <a:srgbClr val="FF0000"/>
                </a:solidFill>
              </a:rPr>
              <a:t>(65)           رقم </a:t>
            </a:r>
            <a:r>
              <a:rPr lang="ar-SA" sz="2400" b="1" dirty="0" err="1">
                <a:solidFill>
                  <a:srgbClr val="FF0000"/>
                </a:solidFill>
              </a:rPr>
              <a:t>الارشفة </a:t>
            </a:r>
            <a:r>
              <a:rPr lang="ar-SA" sz="2400" b="1" dirty="0">
                <a:solidFill>
                  <a:srgbClr val="FF0000"/>
                </a:solidFill>
              </a:rPr>
              <a:t>(1/19)           مدة </a:t>
            </a:r>
            <a:r>
              <a:rPr lang="ar-SA" sz="2400" b="1" dirty="0" err="1">
                <a:solidFill>
                  <a:srgbClr val="FF0000"/>
                </a:solidFill>
              </a:rPr>
              <a:t>الحفظ </a:t>
            </a:r>
            <a:r>
              <a:rPr lang="ar-SA" sz="2400" b="1" dirty="0">
                <a:solidFill>
                  <a:srgbClr val="FF0000"/>
                </a:solidFill>
              </a:rPr>
              <a:t>( سنة </a:t>
            </a:r>
            <a:r>
              <a:rPr lang="ar-SA" sz="2400" b="1" dirty="0" err="1">
                <a:solidFill>
                  <a:srgbClr val="FF0000"/>
                </a:solidFill>
              </a:rPr>
              <a:t>واحدة )</a:t>
            </a:r>
            <a:endParaRPr kumimoji="0" lang="ar-SA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8761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8382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165557" y="6197025"/>
            <a:ext cx="6530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أعدته الناسخة                                                                 مديرة المدرسة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400" dirty="0">
                <a:latin typeface="Arial" pitchFamily="34" charset="0"/>
                <a:ea typeface="Times New Roman" pitchFamily="18" charset="0"/>
                <a:cs typeface="PT Bold Heading" pitchFamily="2" charset="-78"/>
              </a:rPr>
              <a:t>سلمى محمد الشيخ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PT Bold Heading" pitchFamily="2" charset="-78"/>
              </a:rPr>
              <a:t>                                                                    شادية عبد العزيز مراد</a:t>
            </a:r>
            <a:endParaRPr kumimoji="0" 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3" descr="شعار - ث-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812800" cy="6096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33800" y="-42684"/>
            <a:ext cx="533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ادارة التربية والتعليم بجدة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مركز الشمال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الثانوية الحادية والستون</a:t>
            </a:r>
            <a:r>
              <a:rPr kumimoji="0" lang="ar-S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8600" y="2815122"/>
          <a:ext cx="8458200" cy="3357078"/>
        </p:xfrm>
        <a:graphic>
          <a:graphicData uri="http://schemas.openxmlformats.org/drawingml/2006/table">
            <a:tbl>
              <a:tblPr rtl="1"/>
              <a:tblGrid>
                <a:gridCol w="735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9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34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29540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kumimoji="0" 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  <a:p>
            <a:pPr algn="ctr" rtl="1"/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12389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20009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533400" y="1405116"/>
            <a:ext cx="84582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 </a:t>
            </a:r>
            <a:r>
              <a:rPr kumimoji="0" lang="ar-SA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الصيانة والنظافة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(ملف مخاطبات الصيانة</a:t>
            </a:r>
            <a:r>
              <a:rPr kumimoji="0" lang="ar-SA" sz="2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FF0000"/>
                </a:solidFill>
              </a:rPr>
              <a:t> رقم </a:t>
            </a:r>
            <a:r>
              <a:rPr lang="ar-SA" sz="2400" b="1" dirty="0" err="1">
                <a:solidFill>
                  <a:srgbClr val="FF0000"/>
                </a:solidFill>
              </a:rPr>
              <a:t>الدولاب </a:t>
            </a:r>
            <a:r>
              <a:rPr lang="ar-SA" sz="2400" b="1" dirty="0">
                <a:solidFill>
                  <a:srgbClr val="FF0000"/>
                </a:solidFill>
              </a:rPr>
              <a:t>(65)           رقم </a:t>
            </a:r>
            <a:r>
              <a:rPr lang="ar-SA" sz="2400" b="1" dirty="0" err="1">
                <a:solidFill>
                  <a:srgbClr val="FF0000"/>
                </a:solidFill>
              </a:rPr>
              <a:t>الارشفة </a:t>
            </a:r>
            <a:r>
              <a:rPr lang="ar-SA" sz="2400" b="1" dirty="0">
                <a:solidFill>
                  <a:srgbClr val="FF0000"/>
                </a:solidFill>
              </a:rPr>
              <a:t>(2/19)           مدة </a:t>
            </a:r>
            <a:r>
              <a:rPr lang="ar-SA" sz="2400" b="1" dirty="0" err="1">
                <a:solidFill>
                  <a:srgbClr val="FF0000"/>
                </a:solidFill>
              </a:rPr>
              <a:t>الحفظ </a:t>
            </a:r>
            <a:r>
              <a:rPr lang="ar-SA" sz="2400" b="1" dirty="0">
                <a:solidFill>
                  <a:srgbClr val="FF0000"/>
                </a:solidFill>
              </a:rPr>
              <a:t>( </a:t>
            </a:r>
            <a:r>
              <a:rPr lang="ar-SA" sz="2400" b="1" dirty="0" err="1">
                <a:solidFill>
                  <a:srgbClr val="FF0000"/>
                </a:solidFill>
              </a:rPr>
              <a:t>سنتان )</a:t>
            </a:r>
            <a:endParaRPr kumimoji="0" lang="ar-SA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8761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8382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165557" y="6197025"/>
            <a:ext cx="6530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أعدته الناسخة                                                                 مديرة المدرسة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400" dirty="0">
                <a:latin typeface="Arial" pitchFamily="34" charset="0"/>
                <a:ea typeface="Times New Roman" pitchFamily="18" charset="0"/>
                <a:cs typeface="PT Bold Heading" pitchFamily="2" charset="-78"/>
              </a:rPr>
              <a:t>سلمى محمد الشيخ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PT Bold Heading" pitchFamily="2" charset="-78"/>
              </a:rPr>
              <a:t>                                                                    شادية عبد العزيز مراد</a:t>
            </a:r>
            <a:endParaRPr kumimoji="0" 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3" descr="شعار - ث-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812800" cy="6096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33800" y="-42684"/>
            <a:ext cx="533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ادارة التربية والتعليم بجدة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مركز الشمال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الثانوية الحادية والستون</a:t>
            </a:r>
            <a:r>
              <a:rPr kumimoji="0" lang="ar-S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8600" y="2815122"/>
          <a:ext cx="8458200" cy="3357078"/>
        </p:xfrm>
        <a:graphic>
          <a:graphicData uri="http://schemas.openxmlformats.org/drawingml/2006/table">
            <a:tbl>
              <a:tblPr rtl="1"/>
              <a:tblGrid>
                <a:gridCol w="735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9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34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29540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kumimoji="0" 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  <a:p>
            <a:pPr algn="ctr" rtl="1"/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12389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20009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533400" y="1405116"/>
            <a:ext cx="84582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 </a:t>
            </a:r>
            <a:r>
              <a:rPr kumimoji="0" lang="ar-SA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النقل المدرسي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(ملف القوائم والتقارير والمتابعة الدورية لمستخدمي النقل المدرسي</a:t>
            </a:r>
            <a:r>
              <a:rPr kumimoji="0" lang="ar-SA" sz="2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FF0000"/>
                </a:solidFill>
              </a:rPr>
              <a:t> رقم </a:t>
            </a:r>
            <a:r>
              <a:rPr lang="ar-SA" sz="2400" b="1" dirty="0" err="1">
                <a:solidFill>
                  <a:srgbClr val="FF0000"/>
                </a:solidFill>
              </a:rPr>
              <a:t>الدولاب </a:t>
            </a:r>
            <a:r>
              <a:rPr lang="ar-SA" sz="2400" b="1" dirty="0">
                <a:solidFill>
                  <a:srgbClr val="FF0000"/>
                </a:solidFill>
              </a:rPr>
              <a:t>(66)           رقم </a:t>
            </a:r>
            <a:r>
              <a:rPr lang="ar-SA" sz="2400" b="1" dirty="0" err="1">
                <a:solidFill>
                  <a:srgbClr val="FF0000"/>
                </a:solidFill>
              </a:rPr>
              <a:t>الارشفة </a:t>
            </a:r>
            <a:r>
              <a:rPr lang="ar-SA" sz="2400" b="1" dirty="0">
                <a:solidFill>
                  <a:srgbClr val="FF0000"/>
                </a:solidFill>
              </a:rPr>
              <a:t>(1/20)           مدة </a:t>
            </a:r>
            <a:r>
              <a:rPr lang="ar-SA" sz="2400" b="1" dirty="0" err="1">
                <a:solidFill>
                  <a:srgbClr val="FF0000"/>
                </a:solidFill>
              </a:rPr>
              <a:t>الحفظ </a:t>
            </a:r>
            <a:r>
              <a:rPr lang="ar-SA" sz="2400" b="1" dirty="0">
                <a:solidFill>
                  <a:srgbClr val="FF0000"/>
                </a:solidFill>
              </a:rPr>
              <a:t>( سنة </a:t>
            </a:r>
            <a:r>
              <a:rPr lang="ar-SA" sz="2400" b="1" dirty="0" err="1">
                <a:solidFill>
                  <a:srgbClr val="FF0000"/>
                </a:solidFill>
              </a:rPr>
              <a:t>واحدة )</a:t>
            </a:r>
            <a:endParaRPr kumimoji="0" lang="ar-SA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8761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8382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165557" y="6197025"/>
            <a:ext cx="6530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أعدته الناسخة                                                                 مديرة المدرسة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400" dirty="0">
                <a:latin typeface="Arial" pitchFamily="34" charset="0"/>
                <a:ea typeface="Times New Roman" pitchFamily="18" charset="0"/>
                <a:cs typeface="PT Bold Heading" pitchFamily="2" charset="-78"/>
              </a:rPr>
              <a:t>سلمى محمد الشيخ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PT Bold Heading" pitchFamily="2" charset="-78"/>
              </a:rPr>
              <a:t>                                                                    شادية عبد العزيز مراد</a:t>
            </a:r>
            <a:endParaRPr kumimoji="0" 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3" descr="شعار - ث-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812800" cy="6096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33800" y="-42684"/>
            <a:ext cx="533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ادارة التربية والتعليم بجدة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مركز الشمال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الثانوية الحادية والستون</a:t>
            </a:r>
            <a:r>
              <a:rPr kumimoji="0" lang="ar-S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8600" y="2815122"/>
          <a:ext cx="8458200" cy="3357078"/>
        </p:xfrm>
        <a:graphic>
          <a:graphicData uri="http://schemas.openxmlformats.org/drawingml/2006/table">
            <a:tbl>
              <a:tblPr rtl="1"/>
              <a:tblGrid>
                <a:gridCol w="735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9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34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29540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kumimoji="0" 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  <a:p>
            <a:pPr algn="ctr" rtl="1"/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12389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20009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533400" y="1405116"/>
            <a:ext cx="84582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 </a:t>
            </a:r>
            <a:r>
              <a:rPr kumimoji="0" lang="ar-SA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الامن والسلامة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(ملف استمارات تقويم السلامة</a:t>
            </a:r>
            <a:r>
              <a:rPr kumimoji="0" lang="ar-SA" sz="26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بالمدرسة وملف التقارير والمحاضر</a:t>
            </a:r>
            <a:r>
              <a:rPr kumimoji="0" lang="ar-SA" sz="2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FF0000"/>
                </a:solidFill>
              </a:rPr>
              <a:t> رقم </a:t>
            </a:r>
            <a:r>
              <a:rPr lang="ar-SA" sz="2400" b="1" dirty="0" err="1">
                <a:solidFill>
                  <a:srgbClr val="FF0000"/>
                </a:solidFill>
              </a:rPr>
              <a:t>الدولاب </a:t>
            </a:r>
            <a:r>
              <a:rPr lang="ar-SA" sz="2400" b="1" dirty="0">
                <a:solidFill>
                  <a:srgbClr val="FF0000"/>
                </a:solidFill>
              </a:rPr>
              <a:t>(67)           رقم </a:t>
            </a:r>
            <a:r>
              <a:rPr lang="ar-SA" sz="2400" b="1" dirty="0" err="1">
                <a:solidFill>
                  <a:srgbClr val="FF0000"/>
                </a:solidFill>
              </a:rPr>
              <a:t>الارشفة </a:t>
            </a:r>
            <a:r>
              <a:rPr lang="ar-SA" sz="2400" b="1" dirty="0">
                <a:solidFill>
                  <a:srgbClr val="FF0000"/>
                </a:solidFill>
              </a:rPr>
              <a:t>(1/21)           مدة </a:t>
            </a:r>
            <a:r>
              <a:rPr lang="ar-SA" sz="2400" b="1" dirty="0" err="1">
                <a:solidFill>
                  <a:srgbClr val="FF0000"/>
                </a:solidFill>
              </a:rPr>
              <a:t>الحفظ </a:t>
            </a:r>
            <a:r>
              <a:rPr lang="ar-SA" sz="2400" b="1" dirty="0">
                <a:solidFill>
                  <a:srgbClr val="FF0000"/>
                </a:solidFill>
              </a:rPr>
              <a:t>( </a:t>
            </a:r>
            <a:r>
              <a:rPr lang="ar-SA" sz="2400" b="1" dirty="0" err="1">
                <a:solidFill>
                  <a:srgbClr val="FF0000"/>
                </a:solidFill>
              </a:rPr>
              <a:t>3سنوات</a:t>
            </a:r>
            <a:r>
              <a:rPr lang="ar-SA" sz="2400" b="1" dirty="0">
                <a:solidFill>
                  <a:srgbClr val="FF0000"/>
                </a:solidFill>
              </a:rPr>
              <a:t> </a:t>
            </a:r>
            <a:r>
              <a:rPr lang="ar-SA" sz="2400" b="1" dirty="0" err="1">
                <a:solidFill>
                  <a:srgbClr val="FF0000"/>
                </a:solidFill>
              </a:rPr>
              <a:t>)</a:t>
            </a:r>
            <a:endParaRPr kumimoji="0" lang="ar-SA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8761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8382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165557" y="6197025"/>
            <a:ext cx="6530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أعدته الناسخة                                                                 مديرة المدرسة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400" dirty="0">
                <a:latin typeface="Arial" pitchFamily="34" charset="0"/>
                <a:ea typeface="Times New Roman" pitchFamily="18" charset="0"/>
                <a:cs typeface="PT Bold Heading" pitchFamily="2" charset="-78"/>
              </a:rPr>
              <a:t>سلمى محمد الشيخ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PT Bold Heading" pitchFamily="2" charset="-78"/>
              </a:rPr>
              <a:t>                                                                    شادية عبد العزيز مراد</a:t>
            </a:r>
            <a:endParaRPr kumimoji="0" 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3" descr="شعار - ث-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812800" cy="6096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33800" y="-42684"/>
            <a:ext cx="533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ادارة التربية والتعليم بجدة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مركز الشمال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الثانوية الحادية والستون</a:t>
            </a:r>
            <a:r>
              <a:rPr kumimoji="0" lang="ar-S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8600" y="2815122"/>
          <a:ext cx="8458200" cy="3357078"/>
        </p:xfrm>
        <a:graphic>
          <a:graphicData uri="http://schemas.openxmlformats.org/drawingml/2006/table">
            <a:tbl>
              <a:tblPr rtl="1"/>
              <a:tblGrid>
                <a:gridCol w="735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9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34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29540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kumimoji="0" 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  <a:p>
            <a:pPr algn="ctr" rtl="1"/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12389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20009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533400" y="1405116"/>
            <a:ext cx="84582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 </a:t>
            </a:r>
            <a:r>
              <a:rPr kumimoji="0" lang="ar-SA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الامن والسلامة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(سجل الامن والسلامة بالمدرسة</a:t>
            </a:r>
            <a:r>
              <a:rPr kumimoji="0" lang="ar-SA" sz="2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FF0000"/>
                </a:solidFill>
              </a:rPr>
              <a:t> رقم </a:t>
            </a:r>
            <a:r>
              <a:rPr lang="ar-SA" sz="2400" b="1" dirty="0" err="1">
                <a:solidFill>
                  <a:srgbClr val="FF0000"/>
                </a:solidFill>
              </a:rPr>
              <a:t>الدولاب </a:t>
            </a:r>
            <a:r>
              <a:rPr lang="ar-SA" sz="2400" b="1" dirty="0">
                <a:solidFill>
                  <a:srgbClr val="FF0000"/>
                </a:solidFill>
              </a:rPr>
              <a:t>(67)           رقم </a:t>
            </a:r>
            <a:r>
              <a:rPr lang="ar-SA" sz="2400" b="1" dirty="0" err="1">
                <a:solidFill>
                  <a:srgbClr val="FF0000"/>
                </a:solidFill>
              </a:rPr>
              <a:t>الارشفة </a:t>
            </a:r>
            <a:r>
              <a:rPr lang="ar-SA" sz="2400" b="1" dirty="0">
                <a:solidFill>
                  <a:srgbClr val="FF0000"/>
                </a:solidFill>
              </a:rPr>
              <a:t>(2/21)           مدة </a:t>
            </a:r>
            <a:r>
              <a:rPr lang="ar-SA" sz="2400" b="1" dirty="0" err="1">
                <a:solidFill>
                  <a:srgbClr val="FF0000"/>
                </a:solidFill>
              </a:rPr>
              <a:t>الحفظ </a:t>
            </a:r>
            <a:r>
              <a:rPr lang="ar-SA" sz="2400" b="1" dirty="0">
                <a:solidFill>
                  <a:srgbClr val="FF0000"/>
                </a:solidFill>
              </a:rPr>
              <a:t>( </a:t>
            </a:r>
            <a:r>
              <a:rPr lang="ar-SA" sz="2400" b="1" dirty="0" err="1">
                <a:solidFill>
                  <a:srgbClr val="FF0000"/>
                </a:solidFill>
              </a:rPr>
              <a:t>دائم )</a:t>
            </a:r>
            <a:endParaRPr kumimoji="0" lang="ar-SA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8761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8382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165557" y="6197025"/>
            <a:ext cx="6530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أعدته الناسخة                                                                 مديرة المدرسة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400" dirty="0">
                <a:latin typeface="Arial" pitchFamily="34" charset="0"/>
                <a:ea typeface="Times New Roman" pitchFamily="18" charset="0"/>
                <a:cs typeface="PT Bold Heading" pitchFamily="2" charset="-78"/>
              </a:rPr>
              <a:t>سلمى محمد الشيخ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PT Bold Heading" pitchFamily="2" charset="-78"/>
              </a:rPr>
              <a:t>                                                                    شادية عبد العزيز مراد</a:t>
            </a:r>
            <a:endParaRPr kumimoji="0" 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wner\Desktop\Pictu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212"/>
            <a:ext cx="9155113" cy="6808788"/>
          </a:xfrm>
          <a:prstGeom prst="rect">
            <a:avLst/>
          </a:prstGeom>
          <a:noFill/>
        </p:spPr>
      </p:pic>
      <p:sp>
        <p:nvSpPr>
          <p:cNvPr id="7" name="Rectangle 6">
            <a:hlinkClick r:id="rId3" action="ppaction://hlinksldjump"/>
          </p:cNvPr>
          <p:cNvSpPr/>
          <p:nvPr/>
        </p:nvSpPr>
        <p:spPr>
          <a:xfrm rot="20769440">
            <a:off x="6239104" y="1715650"/>
            <a:ext cx="71726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1</a:t>
            </a:r>
            <a:endParaRPr lang="en-US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Rectangle 13">
            <a:hlinkClick r:id="rId3" action="ppaction://hlinksldjump"/>
          </p:cNvPr>
          <p:cNvSpPr/>
          <p:nvPr/>
        </p:nvSpPr>
        <p:spPr>
          <a:xfrm rot="15401033">
            <a:off x="6235576" y="2823146"/>
            <a:ext cx="136768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عهدة </a:t>
            </a:r>
            <a:r>
              <a:rPr lang="ar-SA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المكتبة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Rectangle 7"/>
          <p:cNvSpPr/>
          <p:nvPr/>
        </p:nvSpPr>
        <p:spPr>
          <a:xfrm rot="21211197">
            <a:off x="553156" y="751390"/>
            <a:ext cx="5617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6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المكتبة ومصادر التعلم</a:t>
            </a:r>
            <a:endParaRPr lang="en-US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1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6019800"/>
            <a:ext cx="609600" cy="6096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52400" y="6172200"/>
            <a:ext cx="19014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8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8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9" name="Rectangle 8">
            <a:hlinkClick r:id="rId6" action="ppaction://hlinksldjump"/>
          </p:cNvPr>
          <p:cNvSpPr/>
          <p:nvPr/>
        </p:nvSpPr>
        <p:spPr>
          <a:xfrm>
            <a:off x="5715000" y="1676400"/>
            <a:ext cx="609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2</a:t>
            </a:r>
            <a:endParaRPr lang="en-US" sz="2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0" name="Rectangle 9">
            <a:hlinkClick r:id="rId7" action="ppaction://hlinksldjump"/>
          </p:cNvPr>
          <p:cNvSpPr/>
          <p:nvPr/>
        </p:nvSpPr>
        <p:spPr>
          <a:xfrm>
            <a:off x="4953000" y="1686580"/>
            <a:ext cx="762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3</a:t>
            </a:r>
            <a:endParaRPr lang="en-US" sz="2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 rot="16200000">
            <a:off x="5288607" y="2819378"/>
            <a:ext cx="14991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استعارة الكتب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 rot="16200000">
            <a:off x="4584609" y="2816973"/>
            <a:ext cx="149432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سجل المترددات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16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10400" y="4724400"/>
            <a:ext cx="609600" cy="609600"/>
          </a:xfrm>
          <a:prstGeom prst="rect">
            <a:avLst/>
          </a:prstGeom>
          <a:noFill/>
        </p:spPr>
      </p:pic>
      <p:pic>
        <p:nvPicPr>
          <p:cNvPr id="17" name="Picture 2" descr="C:\Users\Owner\Desktop\Archive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105400" y="4419600"/>
            <a:ext cx="533400" cy="533400"/>
          </a:xfrm>
          <a:prstGeom prst="rect">
            <a:avLst/>
          </a:prstGeom>
          <a:noFill/>
        </p:spPr>
      </p:pic>
      <p:pic>
        <p:nvPicPr>
          <p:cNvPr id="18" name="Picture 2" descr="C:\Users\Owner\Desktop\Archive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91200" y="4495800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3" descr="شعار - ث-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812800" cy="6096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33800" y="-42684"/>
            <a:ext cx="533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ادارة التربية والتعليم بجدة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مركز الشمال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الثانوية الحادية والستون</a:t>
            </a:r>
            <a:r>
              <a:rPr kumimoji="0" lang="ar-S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8600" y="2815122"/>
          <a:ext cx="8458200" cy="3357078"/>
        </p:xfrm>
        <a:graphic>
          <a:graphicData uri="http://schemas.openxmlformats.org/drawingml/2006/table">
            <a:tbl>
              <a:tblPr rtl="1"/>
              <a:tblGrid>
                <a:gridCol w="735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9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34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29540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kumimoji="0" 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  <a:p>
            <a:pPr algn="ctr" rtl="1"/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12389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20009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533400" y="1405116"/>
            <a:ext cx="84582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 </a:t>
            </a:r>
            <a:r>
              <a:rPr kumimoji="0" lang="ar-SA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المختبرات والمعامل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(سجل جرد المختبر</a:t>
            </a:r>
            <a:r>
              <a:rPr kumimoji="0" lang="ar-SA" sz="26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وسجل جرد المعامل</a:t>
            </a:r>
            <a:r>
              <a:rPr kumimoji="0" lang="ar-SA" sz="2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FF0000"/>
                </a:solidFill>
              </a:rPr>
              <a:t> رقم </a:t>
            </a:r>
            <a:r>
              <a:rPr lang="ar-SA" sz="2400" b="1" dirty="0" err="1">
                <a:solidFill>
                  <a:srgbClr val="FF0000"/>
                </a:solidFill>
              </a:rPr>
              <a:t>الدولاب </a:t>
            </a:r>
            <a:r>
              <a:rPr lang="ar-SA" sz="2400" b="1" dirty="0">
                <a:solidFill>
                  <a:srgbClr val="FF0000"/>
                </a:solidFill>
              </a:rPr>
              <a:t>(68)           رقم </a:t>
            </a:r>
            <a:r>
              <a:rPr lang="ar-SA" sz="2400" b="1" dirty="0" err="1">
                <a:solidFill>
                  <a:srgbClr val="FF0000"/>
                </a:solidFill>
              </a:rPr>
              <a:t>الارشفة </a:t>
            </a:r>
            <a:r>
              <a:rPr lang="ar-SA" sz="2400" b="1" dirty="0">
                <a:solidFill>
                  <a:srgbClr val="FF0000"/>
                </a:solidFill>
              </a:rPr>
              <a:t>(1/22)           مدة </a:t>
            </a:r>
            <a:r>
              <a:rPr lang="ar-SA" sz="2400" b="1" dirty="0" err="1">
                <a:solidFill>
                  <a:srgbClr val="FF0000"/>
                </a:solidFill>
              </a:rPr>
              <a:t>الحفظ </a:t>
            </a:r>
            <a:r>
              <a:rPr lang="ar-SA" sz="2400" b="1" dirty="0">
                <a:solidFill>
                  <a:srgbClr val="FF0000"/>
                </a:solidFill>
              </a:rPr>
              <a:t>( </a:t>
            </a:r>
            <a:r>
              <a:rPr lang="ar-SA" sz="2400" b="1" dirty="0" err="1">
                <a:solidFill>
                  <a:srgbClr val="FF0000"/>
                </a:solidFill>
              </a:rPr>
              <a:t>دائم )</a:t>
            </a:r>
            <a:endParaRPr kumimoji="0" lang="ar-SA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8761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8382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165557" y="6197025"/>
            <a:ext cx="6530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أعدته الناسخة                                                                 مديرة المدرسة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400" dirty="0">
                <a:latin typeface="Arial" pitchFamily="34" charset="0"/>
                <a:ea typeface="Times New Roman" pitchFamily="18" charset="0"/>
                <a:cs typeface="PT Bold Heading" pitchFamily="2" charset="-78"/>
              </a:rPr>
              <a:t>سلمى محمد الشيخ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PT Bold Heading" pitchFamily="2" charset="-78"/>
              </a:rPr>
              <a:t>                                                                    شادية عبد العزيز مراد</a:t>
            </a:r>
            <a:endParaRPr kumimoji="0" 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59896" y="6197025"/>
            <a:ext cx="61366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أعدته الناسخة                                                                 مديرة المدرسة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400" dirty="0">
                <a:latin typeface="Arial" pitchFamily="34" charset="0"/>
                <a:ea typeface="Times New Roman" pitchFamily="18" charset="0"/>
                <a:cs typeface="PT Bold Heading" pitchFamily="2" charset="-78"/>
              </a:rPr>
              <a:t>سلمى محمد الشيخ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PT Bold Heading" pitchFamily="2" charset="-78"/>
              </a:rPr>
              <a:t>                                                         شادية عبد العزيز مراد</a:t>
            </a:r>
            <a:endParaRPr kumimoji="0" 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صورة 3" descr="شعار - ث-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812800" cy="6096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33800" y="-42684"/>
            <a:ext cx="533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ادارة التربية والتعليم بجدة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مركز الشمال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الثانوية الحادية والستون</a:t>
            </a:r>
            <a:r>
              <a:rPr kumimoji="0" lang="ar-S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8600" y="2815122"/>
          <a:ext cx="8458200" cy="3357078"/>
        </p:xfrm>
        <a:graphic>
          <a:graphicData uri="http://schemas.openxmlformats.org/drawingml/2006/table">
            <a:tbl>
              <a:tblPr rtl="1"/>
              <a:tblGrid>
                <a:gridCol w="735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9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34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29540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kumimoji="0" 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  <a:p>
            <a:pPr algn="ctr" rtl="1"/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12389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20009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533400" y="1405116"/>
            <a:ext cx="84582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 </a:t>
            </a:r>
            <a:r>
              <a:rPr kumimoji="0" lang="ar-SA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المختبرات والمعامل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(ملف حصر النواقص</a:t>
            </a:r>
            <a:r>
              <a:rPr kumimoji="0" lang="ar-SA" sz="2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FF0000"/>
                </a:solidFill>
              </a:rPr>
              <a:t> رقم </a:t>
            </a:r>
            <a:r>
              <a:rPr lang="ar-SA" sz="2400" b="1" dirty="0" err="1">
                <a:solidFill>
                  <a:srgbClr val="FF0000"/>
                </a:solidFill>
              </a:rPr>
              <a:t>الدولاب </a:t>
            </a:r>
            <a:r>
              <a:rPr lang="ar-SA" sz="2400" b="1" dirty="0">
                <a:solidFill>
                  <a:srgbClr val="FF0000"/>
                </a:solidFill>
              </a:rPr>
              <a:t>(68)           رقم </a:t>
            </a:r>
            <a:r>
              <a:rPr lang="ar-SA" sz="2400" b="1" dirty="0" err="1">
                <a:solidFill>
                  <a:srgbClr val="FF0000"/>
                </a:solidFill>
              </a:rPr>
              <a:t>الارشفة </a:t>
            </a:r>
            <a:r>
              <a:rPr lang="ar-SA" sz="2400" b="1" dirty="0">
                <a:solidFill>
                  <a:srgbClr val="FF0000"/>
                </a:solidFill>
              </a:rPr>
              <a:t>(2/22)           مدة </a:t>
            </a:r>
            <a:r>
              <a:rPr lang="ar-SA" sz="2400" b="1" dirty="0" err="1">
                <a:solidFill>
                  <a:srgbClr val="FF0000"/>
                </a:solidFill>
              </a:rPr>
              <a:t>الحفظ </a:t>
            </a:r>
            <a:r>
              <a:rPr lang="ar-SA" sz="2400" b="1" dirty="0">
                <a:solidFill>
                  <a:srgbClr val="FF0000"/>
                </a:solidFill>
              </a:rPr>
              <a:t>( سنة </a:t>
            </a:r>
            <a:r>
              <a:rPr lang="ar-SA" sz="2400" b="1" dirty="0" err="1">
                <a:solidFill>
                  <a:srgbClr val="FF0000"/>
                </a:solidFill>
              </a:rPr>
              <a:t>واحدة )</a:t>
            </a:r>
            <a:endParaRPr kumimoji="0" lang="ar-SA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8761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838200"/>
            <a:ext cx="381000" cy="38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3" descr="شعار - ث-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812800" cy="6096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33800" y="-42684"/>
            <a:ext cx="533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ادارة التربية والتعليم بجدة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مركز الشمال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الثانوية الحادية والستون</a:t>
            </a:r>
            <a:r>
              <a:rPr kumimoji="0" lang="ar-S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8600" y="2815122"/>
          <a:ext cx="8458200" cy="3357078"/>
        </p:xfrm>
        <a:graphic>
          <a:graphicData uri="http://schemas.openxmlformats.org/drawingml/2006/table">
            <a:tbl>
              <a:tblPr rtl="1"/>
              <a:tblGrid>
                <a:gridCol w="735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9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34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29540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kumimoji="0" 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  <a:p>
            <a:pPr algn="ctr" rtl="1"/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12389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20009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533400" y="1405116"/>
            <a:ext cx="84582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 </a:t>
            </a:r>
            <a:r>
              <a:rPr kumimoji="0" lang="ar-SA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المختبرات والمعامل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(الخطة الفصلية للتجارب العملية</a:t>
            </a:r>
            <a:r>
              <a:rPr kumimoji="0" lang="ar-SA" sz="2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FF0000"/>
                </a:solidFill>
              </a:rPr>
              <a:t> رقم </a:t>
            </a:r>
            <a:r>
              <a:rPr lang="ar-SA" sz="2400" b="1" dirty="0" err="1">
                <a:solidFill>
                  <a:srgbClr val="FF0000"/>
                </a:solidFill>
              </a:rPr>
              <a:t>الدولاب </a:t>
            </a:r>
            <a:r>
              <a:rPr lang="ar-SA" sz="2400" b="1" dirty="0">
                <a:solidFill>
                  <a:srgbClr val="FF0000"/>
                </a:solidFill>
              </a:rPr>
              <a:t>(69)           رقم </a:t>
            </a:r>
            <a:r>
              <a:rPr lang="ar-SA" sz="2400" b="1" dirty="0" err="1">
                <a:solidFill>
                  <a:srgbClr val="FF0000"/>
                </a:solidFill>
              </a:rPr>
              <a:t>الارشفة </a:t>
            </a:r>
            <a:r>
              <a:rPr lang="ar-SA" sz="2400" b="1" dirty="0">
                <a:solidFill>
                  <a:srgbClr val="FF0000"/>
                </a:solidFill>
              </a:rPr>
              <a:t>(3/22)           مدة </a:t>
            </a:r>
            <a:r>
              <a:rPr lang="ar-SA" sz="2400" b="1" dirty="0" err="1">
                <a:solidFill>
                  <a:srgbClr val="FF0000"/>
                </a:solidFill>
              </a:rPr>
              <a:t>الحفظ </a:t>
            </a:r>
            <a:r>
              <a:rPr lang="ar-SA" sz="2400" b="1" dirty="0">
                <a:solidFill>
                  <a:srgbClr val="FF0000"/>
                </a:solidFill>
              </a:rPr>
              <a:t>( سنة </a:t>
            </a:r>
            <a:r>
              <a:rPr lang="ar-SA" sz="2400" b="1" dirty="0" err="1">
                <a:solidFill>
                  <a:srgbClr val="FF0000"/>
                </a:solidFill>
              </a:rPr>
              <a:t>واحدة )</a:t>
            </a:r>
            <a:endParaRPr kumimoji="0" lang="ar-SA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8761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8382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165557" y="6197025"/>
            <a:ext cx="6530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أعدته الناسخة                                                                 مديرة المدرسة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400" dirty="0">
                <a:latin typeface="Arial" pitchFamily="34" charset="0"/>
                <a:ea typeface="Times New Roman" pitchFamily="18" charset="0"/>
                <a:cs typeface="PT Bold Heading" pitchFamily="2" charset="-78"/>
              </a:rPr>
              <a:t>سلمى محمد الشيخ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PT Bold Heading" pitchFamily="2" charset="-78"/>
              </a:rPr>
              <a:t>                                                                    شادية عبد العزيز مراد</a:t>
            </a:r>
            <a:endParaRPr kumimoji="0" 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3" descr="شعار - ث-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812800" cy="6096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33800" y="-42684"/>
            <a:ext cx="533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ادارة التربية والتعليم بجدة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مركز الشمال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الثانوية الحادية والستون</a:t>
            </a:r>
            <a:r>
              <a:rPr kumimoji="0" lang="ar-S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8600" y="2815122"/>
          <a:ext cx="8458200" cy="3357078"/>
        </p:xfrm>
        <a:graphic>
          <a:graphicData uri="http://schemas.openxmlformats.org/drawingml/2006/table">
            <a:tbl>
              <a:tblPr rtl="1"/>
              <a:tblGrid>
                <a:gridCol w="735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9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34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29540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kumimoji="0" 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  <a:p>
            <a:pPr algn="ctr" rtl="1"/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12389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20009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533400" y="1405116"/>
            <a:ext cx="84582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 </a:t>
            </a:r>
            <a:r>
              <a:rPr kumimoji="0" lang="ar-SA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المختبرات والمعامل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(سجل تنفيذ التجارب العملية</a:t>
            </a:r>
            <a:r>
              <a:rPr kumimoji="0" lang="ar-SA" sz="2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FF0000"/>
                </a:solidFill>
              </a:rPr>
              <a:t> رقم </a:t>
            </a:r>
            <a:r>
              <a:rPr lang="ar-SA" sz="2400" b="1" dirty="0" err="1">
                <a:solidFill>
                  <a:srgbClr val="FF0000"/>
                </a:solidFill>
              </a:rPr>
              <a:t>الدولاب </a:t>
            </a:r>
            <a:r>
              <a:rPr lang="ar-SA" sz="2400" b="1" dirty="0">
                <a:solidFill>
                  <a:srgbClr val="FF0000"/>
                </a:solidFill>
              </a:rPr>
              <a:t>(69)           رقم </a:t>
            </a:r>
            <a:r>
              <a:rPr lang="ar-SA" sz="2400" b="1" dirty="0" err="1">
                <a:solidFill>
                  <a:srgbClr val="FF0000"/>
                </a:solidFill>
              </a:rPr>
              <a:t>الارشفة </a:t>
            </a:r>
            <a:r>
              <a:rPr lang="ar-SA" sz="2400" b="1" dirty="0">
                <a:solidFill>
                  <a:srgbClr val="FF0000"/>
                </a:solidFill>
              </a:rPr>
              <a:t>(4/22)           مدة </a:t>
            </a:r>
            <a:r>
              <a:rPr lang="ar-SA" sz="2400" b="1" dirty="0" err="1">
                <a:solidFill>
                  <a:srgbClr val="FF0000"/>
                </a:solidFill>
              </a:rPr>
              <a:t>الحفظ </a:t>
            </a:r>
            <a:r>
              <a:rPr lang="ar-SA" sz="2400" b="1" dirty="0">
                <a:solidFill>
                  <a:srgbClr val="FF0000"/>
                </a:solidFill>
              </a:rPr>
              <a:t>( سنة </a:t>
            </a:r>
            <a:r>
              <a:rPr lang="ar-SA" sz="2400" b="1" dirty="0" err="1">
                <a:solidFill>
                  <a:srgbClr val="FF0000"/>
                </a:solidFill>
              </a:rPr>
              <a:t>واحدة )</a:t>
            </a:r>
            <a:endParaRPr kumimoji="0" lang="ar-SA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8761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8382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165557" y="6197025"/>
            <a:ext cx="6530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أعدته الناسخة                                                                 مديرة المدرسة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400" dirty="0">
                <a:latin typeface="Arial" pitchFamily="34" charset="0"/>
                <a:ea typeface="Times New Roman" pitchFamily="18" charset="0"/>
                <a:cs typeface="PT Bold Heading" pitchFamily="2" charset="-78"/>
              </a:rPr>
              <a:t>سلمى محمد الشيخ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PT Bold Heading" pitchFamily="2" charset="-78"/>
              </a:rPr>
              <a:t>                                                                    شادية عبد العزيز مراد</a:t>
            </a:r>
            <a:endParaRPr kumimoji="0" 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3" descr="شعار - ث-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812800" cy="6096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33800" y="-42684"/>
            <a:ext cx="533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ادارة التربية والتعليم بجدة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مركز الشمال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الثانوية الحادية والستون</a:t>
            </a:r>
            <a:r>
              <a:rPr kumimoji="0" lang="ar-S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8600" y="2815122"/>
          <a:ext cx="8458200" cy="3357078"/>
        </p:xfrm>
        <a:graphic>
          <a:graphicData uri="http://schemas.openxmlformats.org/drawingml/2006/table">
            <a:tbl>
              <a:tblPr rtl="1"/>
              <a:tblGrid>
                <a:gridCol w="735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9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34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29540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kumimoji="0" 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  <a:p>
            <a:pPr algn="ctr" rtl="1"/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04769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12389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533400" y="1405116"/>
            <a:ext cx="84582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 </a:t>
            </a:r>
            <a:r>
              <a:rPr kumimoji="0" lang="ar-SA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اتجاهات المتعلمين نحو المدرسة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(ملف استطلاعات اتجاهات المتعلمين نحو المدرسة</a:t>
            </a:r>
            <a:r>
              <a:rPr kumimoji="0" lang="ar-SA" sz="2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FF0000"/>
                </a:solidFill>
              </a:rPr>
              <a:t> رقم </a:t>
            </a:r>
            <a:r>
              <a:rPr lang="ar-SA" sz="2400" b="1" dirty="0" err="1">
                <a:solidFill>
                  <a:srgbClr val="FF0000"/>
                </a:solidFill>
              </a:rPr>
              <a:t>الدولاب </a:t>
            </a:r>
            <a:r>
              <a:rPr lang="ar-SA" sz="2400" b="1" dirty="0">
                <a:solidFill>
                  <a:srgbClr val="FF0000"/>
                </a:solidFill>
              </a:rPr>
              <a:t>(70)           رقم </a:t>
            </a:r>
            <a:r>
              <a:rPr lang="ar-SA" sz="2400" b="1" dirty="0" err="1">
                <a:solidFill>
                  <a:srgbClr val="FF0000"/>
                </a:solidFill>
              </a:rPr>
              <a:t>الارشفة </a:t>
            </a:r>
            <a:r>
              <a:rPr lang="ar-SA" sz="2400" b="1" dirty="0">
                <a:solidFill>
                  <a:srgbClr val="FF0000"/>
                </a:solidFill>
              </a:rPr>
              <a:t>(1/23)           مدة </a:t>
            </a:r>
            <a:r>
              <a:rPr lang="ar-SA" sz="2400" b="1" dirty="0" err="1">
                <a:solidFill>
                  <a:srgbClr val="FF0000"/>
                </a:solidFill>
              </a:rPr>
              <a:t>الحفظ </a:t>
            </a:r>
            <a:r>
              <a:rPr lang="ar-SA" sz="2400" b="1" dirty="0">
                <a:solidFill>
                  <a:srgbClr val="FF0000"/>
                </a:solidFill>
              </a:rPr>
              <a:t>( سنة </a:t>
            </a:r>
            <a:r>
              <a:rPr lang="ar-SA" sz="2400" b="1" dirty="0" err="1">
                <a:solidFill>
                  <a:srgbClr val="FF0000"/>
                </a:solidFill>
              </a:rPr>
              <a:t>واحدة )</a:t>
            </a:r>
            <a:endParaRPr kumimoji="0" lang="ar-SA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7999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7620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165557" y="6197025"/>
            <a:ext cx="6530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أعدته الناسخة                                                                 مديرة المدرسة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400" dirty="0">
                <a:latin typeface="Arial" pitchFamily="34" charset="0"/>
                <a:ea typeface="Times New Roman" pitchFamily="18" charset="0"/>
                <a:cs typeface="PT Bold Heading" pitchFamily="2" charset="-78"/>
              </a:rPr>
              <a:t>سلمى محمد الشيخ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PT Bold Heading" pitchFamily="2" charset="-78"/>
              </a:rPr>
              <a:t>                                                                    شادية عبد العزيز مراد</a:t>
            </a:r>
            <a:endParaRPr kumimoji="0" 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3" descr="شعار - ث-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812800" cy="6096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33800" y="-42684"/>
            <a:ext cx="533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ادارة التربية والتعليم بجدة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مركز الشمال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الثانوية الحادية والستون</a:t>
            </a:r>
            <a:r>
              <a:rPr kumimoji="0" lang="ar-S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8600" y="2815122"/>
          <a:ext cx="8458200" cy="3357078"/>
        </p:xfrm>
        <a:graphic>
          <a:graphicData uri="http://schemas.openxmlformats.org/drawingml/2006/table">
            <a:tbl>
              <a:tblPr rtl="1"/>
              <a:tblGrid>
                <a:gridCol w="735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9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34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29540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kumimoji="0" 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  <a:p>
            <a:pPr algn="ctr" rtl="1"/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12389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20009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533400" y="1405116"/>
            <a:ext cx="84582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 </a:t>
            </a:r>
            <a:r>
              <a:rPr kumimoji="0" lang="ar-SA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اتجاهات المتعلمين نحو المدرسة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(ملف تقرير خلاصة الاستطلاعات</a:t>
            </a:r>
            <a:r>
              <a:rPr kumimoji="0" lang="ar-SA" sz="2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FF0000"/>
                </a:solidFill>
              </a:rPr>
              <a:t> رقم </a:t>
            </a:r>
            <a:r>
              <a:rPr lang="ar-SA" sz="2400" b="1" dirty="0" err="1">
                <a:solidFill>
                  <a:srgbClr val="FF0000"/>
                </a:solidFill>
              </a:rPr>
              <a:t>الدولاب </a:t>
            </a:r>
            <a:r>
              <a:rPr lang="ar-SA" sz="2400" b="1" dirty="0">
                <a:solidFill>
                  <a:srgbClr val="FF0000"/>
                </a:solidFill>
              </a:rPr>
              <a:t>(70)           رقم </a:t>
            </a:r>
            <a:r>
              <a:rPr lang="ar-SA" sz="2400" b="1" dirty="0" err="1">
                <a:solidFill>
                  <a:srgbClr val="FF0000"/>
                </a:solidFill>
              </a:rPr>
              <a:t>الارشفة </a:t>
            </a:r>
            <a:r>
              <a:rPr lang="ar-SA" sz="2400" b="1" dirty="0">
                <a:solidFill>
                  <a:srgbClr val="FF0000"/>
                </a:solidFill>
              </a:rPr>
              <a:t>(2/23)           مدة </a:t>
            </a:r>
            <a:r>
              <a:rPr lang="ar-SA" sz="2400" b="1" dirty="0" err="1">
                <a:solidFill>
                  <a:srgbClr val="FF0000"/>
                </a:solidFill>
              </a:rPr>
              <a:t>الحفظ </a:t>
            </a:r>
            <a:r>
              <a:rPr lang="ar-SA" sz="2400" b="1" dirty="0">
                <a:solidFill>
                  <a:srgbClr val="FF0000"/>
                </a:solidFill>
              </a:rPr>
              <a:t>( </a:t>
            </a:r>
            <a:r>
              <a:rPr lang="ar-SA" sz="2400" b="1" dirty="0" err="1">
                <a:solidFill>
                  <a:srgbClr val="FF0000"/>
                </a:solidFill>
              </a:rPr>
              <a:t>5سنوات</a:t>
            </a:r>
            <a:r>
              <a:rPr lang="ar-SA" sz="2400" b="1" dirty="0">
                <a:solidFill>
                  <a:srgbClr val="FF0000"/>
                </a:solidFill>
              </a:rPr>
              <a:t> </a:t>
            </a:r>
            <a:r>
              <a:rPr lang="ar-SA" sz="2400" b="1" dirty="0" err="1">
                <a:solidFill>
                  <a:srgbClr val="FF0000"/>
                </a:solidFill>
              </a:rPr>
              <a:t>)</a:t>
            </a:r>
            <a:endParaRPr kumimoji="0" lang="ar-SA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8761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8382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165557" y="6197025"/>
            <a:ext cx="6530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أعدته الناسخة                                                                 مديرة المدرسة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400" dirty="0">
                <a:latin typeface="Arial" pitchFamily="34" charset="0"/>
                <a:ea typeface="Times New Roman" pitchFamily="18" charset="0"/>
                <a:cs typeface="PT Bold Heading" pitchFamily="2" charset="-78"/>
              </a:rPr>
              <a:t>سلمى محمد الشيخ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PT Bold Heading" pitchFamily="2" charset="-78"/>
              </a:rPr>
              <a:t>                                                                    شادية عبد العزيز مراد</a:t>
            </a:r>
            <a:endParaRPr kumimoji="0" 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wner\Desktop\Pictu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212"/>
            <a:ext cx="9155113" cy="680878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 rot="21211197">
            <a:off x="1168994" y="857522"/>
            <a:ext cx="376096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6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سجلات الزائرات</a:t>
            </a:r>
            <a:endParaRPr lang="en-US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 rot="20769440">
            <a:off x="6302434" y="1752819"/>
            <a:ext cx="71726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1</a:t>
            </a:r>
            <a:endParaRPr lang="en-US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Rectangle 13">
            <a:hlinkClick r:id="rId3" action="ppaction://hlinksldjump"/>
          </p:cNvPr>
          <p:cNvSpPr/>
          <p:nvPr/>
        </p:nvSpPr>
        <p:spPr>
          <a:xfrm rot="15401033">
            <a:off x="6084685" y="2986935"/>
            <a:ext cx="16385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زيارة المشرفات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12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6019800"/>
            <a:ext cx="609600" cy="6096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52400" y="6172200"/>
            <a:ext cx="19014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8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800" b="1" cap="none" spc="0" dirty="0">
              <a:ln/>
              <a:solidFill>
                <a:srgbClr val="336600"/>
              </a:solidFill>
              <a:effectLst/>
            </a:endParaRPr>
          </a:p>
        </p:txBody>
      </p:sp>
      <p:pic>
        <p:nvPicPr>
          <p:cNvPr id="8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10400" y="4724400"/>
            <a:ext cx="609600" cy="60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wner\Desktop\Pictu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212"/>
            <a:ext cx="9155113" cy="6808788"/>
          </a:xfrm>
          <a:prstGeom prst="rect">
            <a:avLst/>
          </a:prstGeom>
          <a:noFill/>
        </p:spPr>
      </p:pic>
      <p:sp>
        <p:nvSpPr>
          <p:cNvPr id="7" name="Rectangle 6">
            <a:hlinkClick r:id="rId3" action="ppaction://hlinksldjump"/>
          </p:cNvPr>
          <p:cNvSpPr/>
          <p:nvPr/>
        </p:nvSpPr>
        <p:spPr>
          <a:xfrm rot="20769440">
            <a:off x="6239104" y="1639450"/>
            <a:ext cx="71726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1</a:t>
            </a:r>
            <a:endParaRPr lang="en-US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Rectangle 13">
            <a:hlinkClick r:id="rId3" action="ppaction://hlinksldjump"/>
          </p:cNvPr>
          <p:cNvSpPr/>
          <p:nvPr/>
        </p:nvSpPr>
        <p:spPr>
          <a:xfrm rot="15401033">
            <a:off x="5856640" y="3055788"/>
            <a:ext cx="21643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بطاقات </a:t>
            </a:r>
            <a:r>
              <a:rPr lang="ar-SA" sz="32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الآداء</a:t>
            </a:r>
            <a:r>
              <a:rPr lang="ar-SA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الوظيفي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Rectangle 7"/>
          <p:cNvSpPr/>
          <p:nvPr/>
        </p:nvSpPr>
        <p:spPr>
          <a:xfrm rot="21211197">
            <a:off x="727049" y="837405"/>
            <a:ext cx="502894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6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أعمال مديرة المدرسة</a:t>
            </a:r>
            <a:endParaRPr lang="en-US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9" name="Rectangle 8">
            <a:hlinkClick r:id="rId4" action="ppaction://hlinksldjump"/>
          </p:cNvPr>
          <p:cNvSpPr/>
          <p:nvPr/>
        </p:nvSpPr>
        <p:spPr>
          <a:xfrm>
            <a:off x="5715000" y="1676400"/>
            <a:ext cx="609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2</a:t>
            </a:r>
            <a:endParaRPr lang="en-US" sz="2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410979" y="1752600"/>
            <a:ext cx="69442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4</a:t>
            </a:r>
            <a:endParaRPr lang="en-US" sz="2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4953000" y="1676400"/>
            <a:ext cx="762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3</a:t>
            </a:r>
            <a:endParaRPr lang="en-US" sz="2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2" name="Rectangle 11">
            <a:hlinkClick r:id="rId7" action="ppaction://hlinksldjump"/>
          </p:cNvPr>
          <p:cNvSpPr/>
          <p:nvPr/>
        </p:nvSpPr>
        <p:spPr>
          <a:xfrm>
            <a:off x="3877579" y="1828800"/>
            <a:ext cx="61822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5</a:t>
            </a:r>
            <a:endParaRPr lang="en-US" sz="2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 rot="16200000">
            <a:off x="5031251" y="2852387"/>
            <a:ext cx="196079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متابعة المديرة للموظفات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 rot="16200000">
            <a:off x="4450757" y="2829201"/>
            <a:ext cx="176202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الاجتماعات المدرسية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 rot="16200000">
            <a:off x="4021240" y="2846948"/>
            <a:ext cx="14927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النشرات الداخلية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9" name="Rectangle 18">
            <a:hlinkClick r:id="rId7" action="ppaction://hlinksldjump"/>
          </p:cNvPr>
          <p:cNvSpPr/>
          <p:nvPr/>
        </p:nvSpPr>
        <p:spPr>
          <a:xfrm rot="16200000">
            <a:off x="3320588" y="2877932"/>
            <a:ext cx="173637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المجلس واللجان وتوزيع العمل</a:t>
            </a:r>
            <a:endParaRPr lang="en-U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21" name="Action Button: Return 20">
            <a:hlinkClick r:id="rId8" action="ppaction://hlinksldjump" highlightClick="1"/>
          </p:cNvPr>
          <p:cNvSpPr/>
          <p:nvPr/>
        </p:nvSpPr>
        <p:spPr>
          <a:xfrm>
            <a:off x="6705600" y="2819400"/>
            <a:ext cx="609600" cy="1524000"/>
          </a:xfrm>
          <a:prstGeom prst="actionButtonRetur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" descr="C:\Users\Owner\Desktop\Archive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57400" y="6019800"/>
            <a:ext cx="609600" cy="609600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152400" y="6172200"/>
            <a:ext cx="19014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8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800" b="1" cap="none" spc="0" dirty="0">
              <a:ln/>
              <a:solidFill>
                <a:srgbClr val="336600"/>
              </a:solidFill>
              <a:effectLst/>
            </a:endParaRPr>
          </a:p>
        </p:txBody>
      </p:sp>
      <p:pic>
        <p:nvPicPr>
          <p:cNvPr id="20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10400" y="4724400"/>
            <a:ext cx="609600" cy="609600"/>
          </a:xfrm>
          <a:prstGeom prst="rect">
            <a:avLst/>
          </a:prstGeom>
          <a:noFill/>
        </p:spPr>
      </p:pic>
      <p:pic>
        <p:nvPicPr>
          <p:cNvPr id="22" name="Picture 2" descr="C:\Users\Owner\Desktop\Archive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105400" y="4419600"/>
            <a:ext cx="533400" cy="533400"/>
          </a:xfrm>
          <a:prstGeom prst="rect">
            <a:avLst/>
          </a:prstGeom>
          <a:noFill/>
        </p:spPr>
      </p:pic>
      <p:pic>
        <p:nvPicPr>
          <p:cNvPr id="23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91200" y="4495800"/>
            <a:ext cx="533400" cy="533400"/>
          </a:xfrm>
          <a:prstGeom prst="rect">
            <a:avLst/>
          </a:prstGeom>
          <a:noFill/>
        </p:spPr>
      </p:pic>
      <p:pic>
        <p:nvPicPr>
          <p:cNvPr id="24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572000" y="4419600"/>
            <a:ext cx="457200" cy="457200"/>
          </a:xfrm>
          <a:prstGeom prst="rect">
            <a:avLst/>
          </a:prstGeom>
          <a:noFill/>
        </p:spPr>
      </p:pic>
      <p:pic>
        <p:nvPicPr>
          <p:cNvPr id="28" name="Picture 2" descr="C:\Users\Owner\Desktop\Archive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038600" y="4267200"/>
            <a:ext cx="457200" cy="45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wner\Desktop\Pictu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212"/>
            <a:ext cx="9155113" cy="6808788"/>
          </a:xfrm>
          <a:prstGeom prst="rect">
            <a:avLst/>
          </a:prstGeom>
          <a:noFill/>
        </p:spPr>
      </p:pic>
      <p:sp>
        <p:nvSpPr>
          <p:cNvPr id="7" name="Rectangle 6">
            <a:hlinkClick r:id="rId3" action="ppaction://hlinksldjump"/>
          </p:cNvPr>
          <p:cNvSpPr/>
          <p:nvPr/>
        </p:nvSpPr>
        <p:spPr>
          <a:xfrm rot="20769440">
            <a:off x="6239104" y="1676619"/>
            <a:ext cx="71726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1</a:t>
            </a:r>
            <a:endParaRPr lang="en-US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5715000" y="1676400"/>
            <a:ext cx="609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2</a:t>
            </a:r>
            <a:endParaRPr lang="en-US" sz="2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Rectangle 13">
            <a:hlinkClick r:id="rId3" action="ppaction://hlinksldjump"/>
          </p:cNvPr>
          <p:cNvSpPr/>
          <p:nvPr/>
        </p:nvSpPr>
        <p:spPr>
          <a:xfrm rot="15401033">
            <a:off x="5722453" y="2987622"/>
            <a:ext cx="23743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استمارات تشخيص الواقع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 rot="16200000">
            <a:off x="5249786" y="2852239"/>
            <a:ext cx="15648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الخطة التشغيلية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9" name="Rectangle 8"/>
          <p:cNvSpPr/>
          <p:nvPr/>
        </p:nvSpPr>
        <p:spPr>
          <a:xfrm rot="21211197">
            <a:off x="1504539" y="751390"/>
            <a:ext cx="371447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6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الخطة المدرسية</a:t>
            </a:r>
            <a:endParaRPr lang="en-US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3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6019800"/>
            <a:ext cx="609600" cy="60960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152400" y="6172200"/>
            <a:ext cx="19014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8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800" b="1" cap="none" spc="0" dirty="0">
              <a:ln/>
              <a:solidFill>
                <a:srgbClr val="336600"/>
              </a:solidFill>
              <a:effectLst/>
            </a:endParaRPr>
          </a:p>
        </p:txBody>
      </p:sp>
      <p:pic>
        <p:nvPicPr>
          <p:cNvPr id="10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10400" y="4724400"/>
            <a:ext cx="609600" cy="609600"/>
          </a:xfrm>
          <a:prstGeom prst="rect">
            <a:avLst/>
          </a:prstGeom>
          <a:noFill/>
        </p:spPr>
      </p:pic>
      <p:pic>
        <p:nvPicPr>
          <p:cNvPr id="12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91200" y="4495800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wner\Desktop\Pictu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212"/>
            <a:ext cx="9155113" cy="6808788"/>
          </a:xfrm>
          <a:prstGeom prst="rect">
            <a:avLst/>
          </a:prstGeom>
          <a:noFill/>
        </p:spPr>
      </p:pic>
      <p:sp>
        <p:nvSpPr>
          <p:cNvPr id="7" name="Rectangle 6">
            <a:hlinkClick r:id="rId3" action="ppaction://hlinksldjump"/>
          </p:cNvPr>
          <p:cNvSpPr/>
          <p:nvPr/>
        </p:nvSpPr>
        <p:spPr>
          <a:xfrm rot="20769440">
            <a:off x="6302434" y="1676619"/>
            <a:ext cx="71726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1</a:t>
            </a:r>
            <a:endParaRPr lang="en-US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Rectangle 13">
            <a:hlinkClick r:id="rId3" action="ppaction://hlinksldjump"/>
          </p:cNvPr>
          <p:cNvSpPr/>
          <p:nvPr/>
        </p:nvSpPr>
        <p:spPr>
          <a:xfrm rot="15401033">
            <a:off x="6037737" y="2982781"/>
            <a:ext cx="17379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الكراس الإحصائي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Rectangle 7"/>
          <p:cNvSpPr/>
          <p:nvPr/>
        </p:nvSpPr>
        <p:spPr>
          <a:xfrm rot="21211197">
            <a:off x="2006277" y="751390"/>
            <a:ext cx="271099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6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الإحصائيات</a:t>
            </a:r>
            <a:endParaRPr lang="en-US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1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6019800"/>
            <a:ext cx="609600" cy="6096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52400" y="6172200"/>
            <a:ext cx="19014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8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800" b="1" cap="none" spc="0" dirty="0">
              <a:ln/>
              <a:solidFill>
                <a:srgbClr val="336600"/>
              </a:solidFill>
              <a:effectLst/>
            </a:endParaRPr>
          </a:p>
        </p:txBody>
      </p:sp>
      <p:pic>
        <p:nvPicPr>
          <p:cNvPr id="9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10400" y="4724400"/>
            <a:ext cx="609600" cy="60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wner\Desktop\Pictu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212"/>
            <a:ext cx="9155113" cy="680878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 rot="21211197">
            <a:off x="1402748" y="797556"/>
            <a:ext cx="39180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الاتصالات الإدارية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 rot="20769440">
            <a:off x="6302434" y="1715650"/>
            <a:ext cx="71726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1</a:t>
            </a:r>
            <a:endParaRPr lang="en-US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Rectangle 13">
            <a:hlinkClick r:id="rId3" action="ppaction://hlinksldjump"/>
          </p:cNvPr>
          <p:cNvSpPr/>
          <p:nvPr/>
        </p:nvSpPr>
        <p:spPr>
          <a:xfrm rot="15401033">
            <a:off x="5884174" y="3088310"/>
            <a:ext cx="21114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قيد المعاملات الصادرة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9" name="Rectangle 8">
            <a:hlinkClick r:id="rId4" action="ppaction://hlinksldjump"/>
          </p:cNvPr>
          <p:cNvSpPr/>
          <p:nvPr/>
        </p:nvSpPr>
        <p:spPr>
          <a:xfrm>
            <a:off x="5715000" y="1686580"/>
            <a:ext cx="609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2</a:t>
            </a:r>
            <a:endParaRPr lang="en-US" sz="2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410979" y="1752600"/>
            <a:ext cx="69442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4</a:t>
            </a:r>
            <a:endParaRPr lang="en-US" sz="2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4953000" y="1686580"/>
            <a:ext cx="762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3</a:t>
            </a:r>
            <a:endParaRPr lang="en-US" sz="2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2" name="Rectangle 11">
            <a:hlinkClick r:id="rId7" action="ppaction://hlinksldjump"/>
          </p:cNvPr>
          <p:cNvSpPr/>
          <p:nvPr/>
        </p:nvSpPr>
        <p:spPr>
          <a:xfrm>
            <a:off x="3877579" y="1828800"/>
            <a:ext cx="61822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5</a:t>
            </a:r>
            <a:endParaRPr lang="en-US" sz="2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 rot="16200000">
            <a:off x="5125832" y="2864788"/>
            <a:ext cx="177163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تسليم المعاملات الصادرة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9" name="Rectangle 18">
            <a:hlinkClick r:id="rId6" action="ppaction://hlinksldjump"/>
          </p:cNvPr>
          <p:cNvSpPr/>
          <p:nvPr/>
        </p:nvSpPr>
        <p:spPr>
          <a:xfrm rot="16200000">
            <a:off x="4445610" y="2878208"/>
            <a:ext cx="17812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قيد المعاملات الواردة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20" name="Rectangle 19">
            <a:hlinkClick r:id="rId7" action="ppaction://hlinksldjump"/>
          </p:cNvPr>
          <p:cNvSpPr/>
          <p:nvPr/>
        </p:nvSpPr>
        <p:spPr>
          <a:xfrm rot="16200000">
            <a:off x="3312227" y="2850557"/>
            <a:ext cx="176202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حفظ المعاملات الصادرة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 rot="16200000">
            <a:off x="3736035" y="2817168"/>
            <a:ext cx="19812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إستلام</a:t>
            </a:r>
            <a:r>
              <a:rPr lang="ar-SA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المعاملات الواردة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22" name="Picture 2" descr="C:\Users\Owner\Desktop\Archive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57400" y="6019800"/>
            <a:ext cx="609600" cy="609600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52400" y="6172200"/>
            <a:ext cx="19014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8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8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17" name="Rectangle 16">
            <a:hlinkClick r:id="rId10" action="ppaction://hlinksldjump"/>
          </p:cNvPr>
          <p:cNvSpPr/>
          <p:nvPr/>
        </p:nvSpPr>
        <p:spPr>
          <a:xfrm>
            <a:off x="3352800" y="1828801"/>
            <a:ext cx="61822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6</a:t>
            </a:r>
            <a:endParaRPr lang="en-US" sz="2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8" name="Rectangle 17">
            <a:hlinkClick r:id="rId10" action="ppaction://hlinksldjump"/>
          </p:cNvPr>
          <p:cNvSpPr/>
          <p:nvPr/>
        </p:nvSpPr>
        <p:spPr>
          <a:xfrm rot="16200000">
            <a:off x="2814088" y="2809622"/>
            <a:ext cx="169149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حفظ المعاملات الواردة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24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10400" y="4724400"/>
            <a:ext cx="609600" cy="609600"/>
          </a:xfrm>
          <a:prstGeom prst="rect">
            <a:avLst/>
          </a:prstGeom>
          <a:noFill/>
        </p:spPr>
      </p:pic>
      <p:pic>
        <p:nvPicPr>
          <p:cNvPr id="25" name="Picture 2" descr="C:\Users\Owner\Desktop\Archive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105400" y="4419600"/>
            <a:ext cx="533400" cy="533400"/>
          </a:xfrm>
          <a:prstGeom prst="rect">
            <a:avLst/>
          </a:prstGeom>
          <a:noFill/>
        </p:spPr>
      </p:pic>
      <p:pic>
        <p:nvPicPr>
          <p:cNvPr id="26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91200" y="4495800"/>
            <a:ext cx="533400" cy="533400"/>
          </a:xfrm>
          <a:prstGeom prst="rect">
            <a:avLst/>
          </a:prstGeom>
          <a:noFill/>
        </p:spPr>
      </p:pic>
      <p:pic>
        <p:nvPicPr>
          <p:cNvPr id="27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572000" y="4419600"/>
            <a:ext cx="457200" cy="457200"/>
          </a:xfrm>
          <a:prstGeom prst="rect">
            <a:avLst/>
          </a:prstGeom>
          <a:noFill/>
        </p:spPr>
      </p:pic>
      <p:pic>
        <p:nvPicPr>
          <p:cNvPr id="28" name="Picture 2" descr="C:\Users\Owner\Desktop\Archive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81400" y="4267200"/>
            <a:ext cx="381000" cy="381000"/>
          </a:xfrm>
          <a:prstGeom prst="rect">
            <a:avLst/>
          </a:prstGeom>
          <a:noFill/>
        </p:spPr>
      </p:pic>
      <p:pic>
        <p:nvPicPr>
          <p:cNvPr id="29" name="Picture 2" descr="C:\Users\Owner\Desktop\Archive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038600" y="4267200"/>
            <a:ext cx="457200" cy="45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wner\Desktop\Pictu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212"/>
            <a:ext cx="9155113" cy="680878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 rot="21211197">
            <a:off x="451370" y="797556"/>
            <a:ext cx="58208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متابعة تأخر وغياب الطالبات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 rot="20769440">
            <a:off x="6302434" y="1715650"/>
            <a:ext cx="71726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1</a:t>
            </a:r>
            <a:endParaRPr lang="en-US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Rectangle 13">
            <a:hlinkClick r:id="rId3" action="ppaction://hlinksldjump"/>
          </p:cNvPr>
          <p:cNvSpPr/>
          <p:nvPr/>
        </p:nvSpPr>
        <p:spPr>
          <a:xfrm rot="15401033">
            <a:off x="5974745" y="3088310"/>
            <a:ext cx="19303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سجل تأخر الطالبات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9" name="Rectangle 8">
            <a:hlinkClick r:id="rId4" action="ppaction://hlinksldjump"/>
          </p:cNvPr>
          <p:cNvSpPr/>
          <p:nvPr/>
        </p:nvSpPr>
        <p:spPr>
          <a:xfrm>
            <a:off x="5715000" y="1686580"/>
            <a:ext cx="609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2</a:t>
            </a:r>
            <a:endParaRPr lang="en-US" sz="2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410979" y="1752600"/>
            <a:ext cx="69442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4</a:t>
            </a:r>
            <a:endParaRPr lang="en-US" sz="2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4953000" y="1686580"/>
            <a:ext cx="762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3</a:t>
            </a:r>
            <a:endParaRPr lang="en-US" sz="2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2" name="Rectangle 11">
            <a:hlinkClick r:id="rId7" action="ppaction://hlinksldjump"/>
          </p:cNvPr>
          <p:cNvSpPr/>
          <p:nvPr/>
        </p:nvSpPr>
        <p:spPr>
          <a:xfrm>
            <a:off x="3877579" y="1828800"/>
            <a:ext cx="61822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5</a:t>
            </a:r>
            <a:endParaRPr lang="en-US" sz="2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 rot="16200000">
            <a:off x="5070532" y="2864788"/>
            <a:ext cx="188224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تحويل الطالبات الى الوكيلة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9" name="Rectangle 18">
            <a:hlinkClick r:id="rId6" action="ppaction://hlinksldjump"/>
          </p:cNvPr>
          <p:cNvSpPr/>
          <p:nvPr/>
        </p:nvSpPr>
        <p:spPr>
          <a:xfrm rot="16200000">
            <a:off x="4586428" y="2847431"/>
            <a:ext cx="15199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غياب الطالبات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20" name="Rectangle 19">
            <a:hlinkClick r:id="rId7" action="ppaction://hlinksldjump"/>
          </p:cNvPr>
          <p:cNvSpPr/>
          <p:nvPr/>
        </p:nvSpPr>
        <p:spPr>
          <a:xfrm rot="16200000">
            <a:off x="3477339" y="2819780"/>
            <a:ext cx="143180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اشعارات الغياب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 rot="16200000">
            <a:off x="3850334" y="2824491"/>
            <a:ext cx="175260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استئذان الطالبات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22" name="Picture 2" descr="C:\Users\Owner\Desktop\Archive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57400" y="6019800"/>
            <a:ext cx="609600" cy="609600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52400" y="6172200"/>
            <a:ext cx="19014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8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800" b="1" cap="none" spc="0" dirty="0">
              <a:ln/>
              <a:solidFill>
                <a:srgbClr val="336600"/>
              </a:solidFill>
              <a:effectLst/>
            </a:endParaRPr>
          </a:p>
        </p:txBody>
      </p:sp>
      <p:pic>
        <p:nvPicPr>
          <p:cNvPr id="17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10400" y="4724400"/>
            <a:ext cx="609600" cy="609600"/>
          </a:xfrm>
          <a:prstGeom prst="rect">
            <a:avLst/>
          </a:prstGeom>
          <a:noFill/>
        </p:spPr>
      </p:pic>
      <p:pic>
        <p:nvPicPr>
          <p:cNvPr id="18" name="Picture 2" descr="C:\Users\Owner\Desktop\Archive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105400" y="4419600"/>
            <a:ext cx="533400" cy="533400"/>
          </a:xfrm>
          <a:prstGeom prst="rect">
            <a:avLst/>
          </a:prstGeom>
          <a:noFill/>
        </p:spPr>
      </p:pic>
      <p:pic>
        <p:nvPicPr>
          <p:cNvPr id="24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91200" y="4495800"/>
            <a:ext cx="533400" cy="533400"/>
          </a:xfrm>
          <a:prstGeom prst="rect">
            <a:avLst/>
          </a:prstGeom>
          <a:noFill/>
        </p:spPr>
      </p:pic>
      <p:pic>
        <p:nvPicPr>
          <p:cNvPr id="25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572000" y="4419600"/>
            <a:ext cx="457200" cy="457200"/>
          </a:xfrm>
          <a:prstGeom prst="rect">
            <a:avLst/>
          </a:prstGeom>
          <a:noFill/>
        </p:spPr>
      </p:pic>
      <p:pic>
        <p:nvPicPr>
          <p:cNvPr id="27" name="Picture 2" descr="C:\Users\Owner\Desktop\Archive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038600" y="4267200"/>
            <a:ext cx="457200" cy="45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wner\Desktop\Pictu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212"/>
            <a:ext cx="9155113" cy="680878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 rot="21211197">
            <a:off x="1773044" y="797556"/>
            <a:ext cx="31774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النشاط الطلابي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 rot="20769440">
            <a:off x="6302434" y="1715650"/>
            <a:ext cx="71726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1</a:t>
            </a:r>
            <a:endParaRPr lang="en-US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Rectangle 13">
            <a:hlinkClick r:id="rId3" action="ppaction://hlinksldjump"/>
          </p:cNvPr>
          <p:cNvSpPr/>
          <p:nvPr/>
        </p:nvSpPr>
        <p:spPr>
          <a:xfrm rot="15401033">
            <a:off x="5748091" y="3001081"/>
            <a:ext cx="23326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سجل النشاط الغير صفي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9" name="Rectangle 8">
            <a:hlinkClick r:id="rId4" action="ppaction://hlinksldjump"/>
          </p:cNvPr>
          <p:cNvSpPr/>
          <p:nvPr/>
        </p:nvSpPr>
        <p:spPr>
          <a:xfrm>
            <a:off x="5715000" y="1686580"/>
            <a:ext cx="609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2</a:t>
            </a:r>
            <a:endParaRPr lang="en-US" sz="2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 rot="16200000">
            <a:off x="5054503" y="2864788"/>
            <a:ext cx="191430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حضور الطالبات للمجالات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22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6019800"/>
            <a:ext cx="609600" cy="609600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52400" y="6172200"/>
            <a:ext cx="19014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8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800" b="1" cap="none" spc="0" dirty="0">
              <a:ln/>
              <a:solidFill>
                <a:srgbClr val="336600"/>
              </a:solidFill>
              <a:effectLst/>
            </a:endParaRPr>
          </a:p>
        </p:txBody>
      </p:sp>
      <p:pic>
        <p:nvPicPr>
          <p:cNvPr id="11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10400" y="4724400"/>
            <a:ext cx="609600" cy="609600"/>
          </a:xfrm>
          <a:prstGeom prst="rect">
            <a:avLst/>
          </a:prstGeom>
          <a:noFill/>
        </p:spPr>
      </p:pic>
      <p:pic>
        <p:nvPicPr>
          <p:cNvPr id="13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91200" y="4495800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wner\Desktop\ث 61 بجدة\ماما\الأيقونات\التركي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85800" y="152400"/>
            <a:ext cx="373371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800" b="1" spc="50" dirty="0">
                <a:ln w="11430">
                  <a:solidFill>
                    <a:srgbClr val="336600"/>
                  </a:solidFill>
                </a:ln>
                <a:solidFill>
                  <a:srgbClr val="E67C08"/>
                </a:solidFill>
                <a:effectLst>
                  <a:glow rad="101600">
                    <a:srgbClr val="336600"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dalus" pitchFamily="18" charset="-78"/>
                <a:cs typeface="Kufi Extended Outline" pitchFamily="82" charset="-78"/>
              </a:rPr>
              <a:t>طريقة حفظ </a:t>
            </a:r>
          </a:p>
          <a:p>
            <a:pPr algn="ctr"/>
            <a:r>
              <a:rPr lang="ar-SA" sz="4800" b="1" spc="50" dirty="0">
                <a:ln w="11430">
                  <a:solidFill>
                    <a:srgbClr val="336600"/>
                  </a:solidFill>
                </a:ln>
                <a:solidFill>
                  <a:srgbClr val="E67C08"/>
                </a:solidFill>
                <a:effectLst>
                  <a:glow rad="101600">
                    <a:srgbClr val="336600"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dalus" pitchFamily="18" charset="-78"/>
                <a:cs typeface="Kufi Extended Outline" pitchFamily="82" charset="-78"/>
              </a:rPr>
              <a:t>السجلات</a:t>
            </a:r>
          </a:p>
          <a:p>
            <a:pPr algn="ctr"/>
            <a:r>
              <a:rPr lang="ar-SA" sz="4800" b="1" spc="50" dirty="0">
                <a:ln w="11430">
                  <a:solidFill>
                    <a:srgbClr val="336600"/>
                  </a:solidFill>
                </a:ln>
                <a:solidFill>
                  <a:srgbClr val="E67C08"/>
                </a:solidFill>
                <a:effectLst>
                  <a:glow rad="101600">
                    <a:srgbClr val="336600"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dalus" pitchFamily="18" charset="-78"/>
                <a:cs typeface="Kufi Extended Outline" pitchFamily="82" charset="-78"/>
              </a:rPr>
              <a:t> في الأرشيف</a:t>
            </a:r>
          </a:p>
        </p:txBody>
      </p:sp>
      <p:sp>
        <p:nvSpPr>
          <p:cNvPr id="7" name="Rectangle 6"/>
          <p:cNvSpPr/>
          <p:nvPr/>
        </p:nvSpPr>
        <p:spPr>
          <a:xfrm>
            <a:off x="6705600" y="3505200"/>
            <a:ext cx="2286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b="1" spc="50" dirty="0">
                <a:ln w="11430">
                  <a:solidFill>
                    <a:srgbClr val="E67C08"/>
                  </a:solidFill>
                </a:ln>
                <a:solidFill>
                  <a:srgbClr val="3366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dalus" pitchFamily="18" charset="-78"/>
                <a:cs typeface="Kufi Extended Outline" pitchFamily="82" charset="-78"/>
              </a:rPr>
              <a:t>وطريقة الوصول إليها</a:t>
            </a:r>
            <a:endParaRPr lang="en-US" sz="4800" b="1" spc="50" dirty="0">
              <a:ln w="11430">
                <a:solidFill>
                  <a:srgbClr val="E67C08"/>
                </a:solidFill>
              </a:ln>
              <a:solidFill>
                <a:srgbClr val="3366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dalus" pitchFamily="18" charset="-78"/>
              <a:cs typeface="Kufi Extended Outline" pitchFamily="82" charset="-7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wner\Desktop\Pictu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212"/>
            <a:ext cx="9155113" cy="680878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 rot="21211197">
            <a:off x="654952" y="797556"/>
            <a:ext cx="54136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رعاية الطالبات الموهوبات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 rot="20769440">
            <a:off x="6239104" y="1600419"/>
            <a:ext cx="71726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1</a:t>
            </a:r>
            <a:endParaRPr lang="en-US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Rectangle 13">
            <a:hlinkClick r:id="rId3" action="ppaction://hlinksldjump"/>
          </p:cNvPr>
          <p:cNvSpPr/>
          <p:nvPr/>
        </p:nvSpPr>
        <p:spPr>
          <a:xfrm rot="15401033">
            <a:off x="5680595" y="3057818"/>
            <a:ext cx="25186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بيانات الطالبات الموهوبات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9" name="Rectangle 8">
            <a:hlinkClick r:id="rId4" action="ppaction://hlinksldjump"/>
          </p:cNvPr>
          <p:cNvSpPr/>
          <p:nvPr/>
        </p:nvSpPr>
        <p:spPr>
          <a:xfrm>
            <a:off x="5715000" y="1686580"/>
            <a:ext cx="609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2</a:t>
            </a:r>
            <a:endParaRPr lang="en-US" sz="2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 rot="16200000">
            <a:off x="5237244" y="2803234"/>
            <a:ext cx="15488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رعاية الموهوبات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22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6019800"/>
            <a:ext cx="609600" cy="609600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52400" y="6172200"/>
            <a:ext cx="19014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8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800" b="1" cap="none" spc="0" dirty="0">
              <a:ln/>
              <a:solidFill>
                <a:srgbClr val="336600"/>
              </a:solidFill>
              <a:effectLst/>
            </a:endParaRPr>
          </a:p>
        </p:txBody>
      </p:sp>
      <p:pic>
        <p:nvPicPr>
          <p:cNvPr id="11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10400" y="4724400"/>
            <a:ext cx="609600" cy="609600"/>
          </a:xfrm>
          <a:prstGeom prst="rect">
            <a:avLst/>
          </a:prstGeom>
          <a:noFill/>
        </p:spPr>
      </p:pic>
      <p:pic>
        <p:nvPicPr>
          <p:cNvPr id="13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91200" y="4495800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wner\Desktop\Pictu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212"/>
            <a:ext cx="9155113" cy="680878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 rot="21211197">
            <a:off x="90696" y="843722"/>
            <a:ext cx="654217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أعداد الجداول </a:t>
            </a:r>
            <a:r>
              <a:rPr lang="ar-SA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والإحتياط</a:t>
            </a:r>
            <a:r>
              <a:rPr lang="ar-SA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والمناوبة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 rot="20769440">
            <a:off x="6302434" y="1715650"/>
            <a:ext cx="71726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1</a:t>
            </a:r>
            <a:endParaRPr lang="en-US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Rectangle 13">
            <a:hlinkClick r:id="rId3" action="ppaction://hlinksldjump"/>
          </p:cNvPr>
          <p:cNvSpPr/>
          <p:nvPr/>
        </p:nvSpPr>
        <p:spPr>
          <a:xfrm rot="15401033">
            <a:off x="6072347" y="2850134"/>
            <a:ext cx="16706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جدول الحصص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9" name="Rectangle 8">
            <a:hlinkClick r:id="rId4" action="ppaction://hlinksldjump"/>
          </p:cNvPr>
          <p:cNvSpPr/>
          <p:nvPr/>
        </p:nvSpPr>
        <p:spPr>
          <a:xfrm>
            <a:off x="5715000" y="1686580"/>
            <a:ext cx="609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2</a:t>
            </a:r>
            <a:endParaRPr lang="en-US" sz="2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953000" y="1686580"/>
            <a:ext cx="762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3</a:t>
            </a:r>
            <a:endParaRPr lang="en-US" sz="2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 rot="16200000">
            <a:off x="5143468" y="2864788"/>
            <a:ext cx="173637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جدول حصص الانتظار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 rot="16200000">
            <a:off x="4340615" y="2791416"/>
            <a:ext cx="19912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سجل الإشراف والمناوبة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22" name="Picture 2" descr="C:\Users\Owner\Desktop\Archive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7400" y="6019800"/>
            <a:ext cx="609600" cy="609600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52400" y="6172200"/>
            <a:ext cx="19014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8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800" b="1" cap="none" spc="0" dirty="0">
              <a:ln/>
              <a:solidFill>
                <a:srgbClr val="336600"/>
              </a:solidFill>
              <a:effectLst/>
            </a:endParaRPr>
          </a:p>
        </p:txBody>
      </p:sp>
      <p:pic>
        <p:nvPicPr>
          <p:cNvPr id="13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10400" y="4724400"/>
            <a:ext cx="609600" cy="609600"/>
          </a:xfrm>
          <a:prstGeom prst="rect">
            <a:avLst/>
          </a:prstGeom>
          <a:noFill/>
        </p:spPr>
      </p:pic>
      <p:pic>
        <p:nvPicPr>
          <p:cNvPr id="17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105400" y="4419600"/>
            <a:ext cx="533400" cy="533400"/>
          </a:xfrm>
          <a:prstGeom prst="rect">
            <a:avLst/>
          </a:prstGeom>
          <a:noFill/>
        </p:spPr>
      </p:pic>
      <p:pic>
        <p:nvPicPr>
          <p:cNvPr id="18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91200" y="4495800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wner\Desktop\Pictu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212"/>
            <a:ext cx="9155113" cy="680878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 rot="21211197">
            <a:off x="1558242" y="797556"/>
            <a:ext cx="36070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الكتب المدرسية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 rot="20769440">
            <a:off x="6302434" y="1715650"/>
            <a:ext cx="71726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1</a:t>
            </a:r>
            <a:endParaRPr lang="en-US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Rectangle 13">
            <a:hlinkClick r:id="rId3" action="ppaction://hlinksldjump"/>
          </p:cNvPr>
          <p:cNvSpPr/>
          <p:nvPr/>
        </p:nvSpPr>
        <p:spPr>
          <a:xfrm rot="15401033">
            <a:off x="5929062" y="2944743"/>
            <a:ext cx="20217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ملف تسليم الكتب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9" name="Rectangle 8">
            <a:hlinkClick r:id="rId4" action="ppaction://hlinksldjump"/>
          </p:cNvPr>
          <p:cNvSpPr/>
          <p:nvPr/>
        </p:nvSpPr>
        <p:spPr>
          <a:xfrm>
            <a:off x="5715000" y="1686580"/>
            <a:ext cx="609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2</a:t>
            </a:r>
            <a:endParaRPr lang="en-US" sz="2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 rot="16200000">
            <a:off x="5056905" y="2864788"/>
            <a:ext cx="19094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ملف محاضر وحصر العجز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22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6019800"/>
            <a:ext cx="609600" cy="609600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52400" y="6172200"/>
            <a:ext cx="19014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8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800" b="1" cap="none" spc="0" dirty="0">
              <a:ln/>
              <a:solidFill>
                <a:srgbClr val="336600"/>
              </a:solidFill>
              <a:effectLst/>
            </a:endParaRPr>
          </a:p>
        </p:txBody>
      </p:sp>
      <p:pic>
        <p:nvPicPr>
          <p:cNvPr id="11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10400" y="4724400"/>
            <a:ext cx="609600" cy="609600"/>
          </a:xfrm>
          <a:prstGeom prst="rect">
            <a:avLst/>
          </a:prstGeom>
          <a:noFill/>
        </p:spPr>
      </p:pic>
      <p:pic>
        <p:nvPicPr>
          <p:cNvPr id="13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91200" y="4495800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wner\Desktop\Pictu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212"/>
            <a:ext cx="9155113" cy="680878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 rot="21211197">
            <a:off x="1561448" y="797556"/>
            <a:ext cx="36006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الصيانة والنظافة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 rot="20769440">
            <a:off x="6302434" y="1715650"/>
            <a:ext cx="71726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1</a:t>
            </a:r>
            <a:endParaRPr lang="en-US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Rectangle 13">
            <a:hlinkClick r:id="rId3" action="ppaction://hlinksldjump"/>
          </p:cNvPr>
          <p:cNvSpPr/>
          <p:nvPr/>
        </p:nvSpPr>
        <p:spPr>
          <a:xfrm rot="15401033">
            <a:off x="5909823" y="3088310"/>
            <a:ext cx="20601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تقارير الصيانة الدوري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9" name="Rectangle 8">
            <a:hlinkClick r:id="rId4" action="ppaction://hlinksldjump"/>
          </p:cNvPr>
          <p:cNvSpPr/>
          <p:nvPr/>
        </p:nvSpPr>
        <p:spPr>
          <a:xfrm>
            <a:off x="5715000" y="1686580"/>
            <a:ext cx="609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2</a:t>
            </a:r>
            <a:endParaRPr lang="en-US" sz="2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 rot="16200000">
            <a:off x="5068929" y="2834011"/>
            <a:ext cx="18854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ملف مخاطبات الصيانة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22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6019800"/>
            <a:ext cx="609600" cy="609600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52400" y="6172200"/>
            <a:ext cx="19014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8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800" b="1" cap="none" spc="0" dirty="0">
              <a:ln/>
              <a:solidFill>
                <a:srgbClr val="336600"/>
              </a:solidFill>
              <a:effectLst/>
            </a:endParaRPr>
          </a:p>
        </p:txBody>
      </p:sp>
      <p:pic>
        <p:nvPicPr>
          <p:cNvPr id="11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10400" y="4724400"/>
            <a:ext cx="609600" cy="609600"/>
          </a:xfrm>
          <a:prstGeom prst="rect">
            <a:avLst/>
          </a:prstGeom>
          <a:noFill/>
        </p:spPr>
      </p:pic>
      <p:pic>
        <p:nvPicPr>
          <p:cNvPr id="13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91200" y="4495800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wner\Desktop\Pictu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212"/>
            <a:ext cx="9155113" cy="680878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 rot="21211197">
            <a:off x="1720144" y="797556"/>
            <a:ext cx="32832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النقل المدرسي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 rot="20769440">
            <a:off x="6302434" y="1715650"/>
            <a:ext cx="71726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1</a:t>
            </a:r>
            <a:endParaRPr lang="en-US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Rectangle 13">
            <a:hlinkClick r:id="rId3" action="ppaction://hlinksldjump"/>
          </p:cNvPr>
          <p:cNvSpPr/>
          <p:nvPr/>
        </p:nvSpPr>
        <p:spPr>
          <a:xfrm rot="15401033">
            <a:off x="5940283" y="3088310"/>
            <a:ext cx="19992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متابعة النقل المدرسي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22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6019800"/>
            <a:ext cx="609600" cy="609600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52400" y="6172200"/>
            <a:ext cx="19014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8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800" b="1" cap="none" spc="0" dirty="0">
              <a:ln/>
              <a:solidFill>
                <a:srgbClr val="336600"/>
              </a:solidFill>
              <a:effectLst/>
            </a:endParaRPr>
          </a:p>
        </p:txBody>
      </p:sp>
      <p:pic>
        <p:nvPicPr>
          <p:cNvPr id="9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10400" y="4724400"/>
            <a:ext cx="609600" cy="60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wner\Desktop\Pictu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212"/>
            <a:ext cx="9155113" cy="680878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 rot="21211197">
            <a:off x="1837964" y="797556"/>
            <a:ext cx="30476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الامن والسلامة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 rot="20769440">
            <a:off x="6302434" y="1715650"/>
            <a:ext cx="71726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1</a:t>
            </a:r>
            <a:endParaRPr lang="en-US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Rectangle 13">
            <a:hlinkClick r:id="rId3" action="ppaction://hlinksldjump"/>
          </p:cNvPr>
          <p:cNvSpPr/>
          <p:nvPr/>
        </p:nvSpPr>
        <p:spPr>
          <a:xfrm rot="15401033">
            <a:off x="5807233" y="3010786"/>
            <a:ext cx="226536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استمارات تقويم السلامة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9" name="Rectangle 8">
            <a:hlinkClick r:id="rId4" action="ppaction://hlinksldjump"/>
          </p:cNvPr>
          <p:cNvSpPr/>
          <p:nvPr/>
        </p:nvSpPr>
        <p:spPr>
          <a:xfrm>
            <a:off x="5715000" y="1686580"/>
            <a:ext cx="609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2</a:t>
            </a:r>
            <a:endParaRPr lang="en-US" sz="2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 rot="16200000">
            <a:off x="5102592" y="2864788"/>
            <a:ext cx="181812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الامن والسلامة بالمدرسة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22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6019800"/>
            <a:ext cx="609600" cy="609600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52400" y="6172200"/>
            <a:ext cx="19014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8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800" b="1" cap="none" spc="0" dirty="0">
              <a:ln/>
              <a:solidFill>
                <a:srgbClr val="336600"/>
              </a:solidFill>
              <a:effectLst/>
            </a:endParaRPr>
          </a:p>
        </p:txBody>
      </p:sp>
      <p:pic>
        <p:nvPicPr>
          <p:cNvPr id="11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10400" y="4724400"/>
            <a:ext cx="609600" cy="609600"/>
          </a:xfrm>
          <a:prstGeom prst="rect">
            <a:avLst/>
          </a:prstGeom>
          <a:noFill/>
        </p:spPr>
      </p:pic>
      <p:pic>
        <p:nvPicPr>
          <p:cNvPr id="13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91200" y="4495800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wner\Desktop\Pictu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212"/>
            <a:ext cx="9155113" cy="680878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 rot="21211197">
            <a:off x="1282527" y="797556"/>
            <a:ext cx="41585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المختبرات والمعامل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 rot="20769440">
            <a:off x="6302434" y="1715650"/>
            <a:ext cx="71726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1</a:t>
            </a:r>
            <a:endParaRPr lang="en-US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Rectangle 13">
            <a:hlinkClick r:id="rId3" action="ppaction://hlinksldjump"/>
          </p:cNvPr>
          <p:cNvSpPr/>
          <p:nvPr/>
        </p:nvSpPr>
        <p:spPr>
          <a:xfrm rot="15401033">
            <a:off x="5999593" y="3088310"/>
            <a:ext cx="18806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جرد المختبر والمعامل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9" name="Rectangle 8">
            <a:hlinkClick r:id="rId4" action="ppaction://hlinksldjump"/>
          </p:cNvPr>
          <p:cNvSpPr/>
          <p:nvPr/>
        </p:nvSpPr>
        <p:spPr>
          <a:xfrm>
            <a:off x="5715000" y="1686580"/>
            <a:ext cx="609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2</a:t>
            </a:r>
            <a:endParaRPr lang="en-US" sz="2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410979" y="1752600"/>
            <a:ext cx="69442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4</a:t>
            </a:r>
            <a:endParaRPr lang="en-US" sz="2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4953000" y="1686580"/>
            <a:ext cx="762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3</a:t>
            </a:r>
            <a:endParaRPr lang="en-US" sz="2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 rot="16200000">
            <a:off x="5136255" y="2834011"/>
            <a:ext cx="175080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ملف حصر النواقص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9" name="Rectangle 18">
            <a:hlinkClick r:id="rId6" action="ppaction://hlinksldjump"/>
          </p:cNvPr>
          <p:cNvSpPr/>
          <p:nvPr/>
        </p:nvSpPr>
        <p:spPr>
          <a:xfrm rot="16200000">
            <a:off x="4419966" y="2922268"/>
            <a:ext cx="183255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الخطة الفصلية للتجارب العملية</a:t>
            </a:r>
            <a:endParaRPr lang="en-U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 rot="16200000">
            <a:off x="3736035" y="2817168"/>
            <a:ext cx="19812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3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سجل تنفيذ التجارب العملية</a:t>
            </a:r>
            <a:endParaRPr lang="en-US" sz="23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22" name="Picture 2" descr="C:\Users\Owner\Desktop\Archive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7400" y="6019800"/>
            <a:ext cx="609600" cy="609600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52400" y="6172200"/>
            <a:ext cx="19014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8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800" b="1" cap="none" spc="0" dirty="0">
              <a:ln/>
              <a:solidFill>
                <a:srgbClr val="336600"/>
              </a:solidFill>
              <a:effectLst/>
            </a:endParaRPr>
          </a:p>
        </p:txBody>
      </p:sp>
      <p:pic>
        <p:nvPicPr>
          <p:cNvPr id="17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10400" y="4724400"/>
            <a:ext cx="609600" cy="609600"/>
          </a:xfrm>
          <a:prstGeom prst="rect">
            <a:avLst/>
          </a:prstGeom>
          <a:noFill/>
        </p:spPr>
      </p:pic>
      <p:pic>
        <p:nvPicPr>
          <p:cNvPr id="18" name="Picture 2" descr="C:\Users\Owner\Desktop\Archive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105400" y="4419600"/>
            <a:ext cx="533400" cy="533400"/>
          </a:xfrm>
          <a:prstGeom prst="rect">
            <a:avLst/>
          </a:prstGeom>
          <a:noFill/>
        </p:spPr>
      </p:pic>
      <p:pic>
        <p:nvPicPr>
          <p:cNvPr id="20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91200" y="4495800"/>
            <a:ext cx="533400" cy="533400"/>
          </a:xfrm>
          <a:prstGeom prst="rect">
            <a:avLst/>
          </a:prstGeom>
          <a:noFill/>
        </p:spPr>
      </p:pic>
      <p:pic>
        <p:nvPicPr>
          <p:cNvPr id="24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572000" y="4419600"/>
            <a:ext cx="457200" cy="45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wner\Desktop\Pictu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212"/>
            <a:ext cx="9155113" cy="680878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 rot="21211197">
            <a:off x="384846" y="843722"/>
            <a:ext cx="595387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اتجاهات المتعلمين نحو المدرسة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 rot="20769440">
            <a:off x="6302434" y="1715650"/>
            <a:ext cx="71726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1</a:t>
            </a:r>
            <a:endParaRPr lang="en-US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Rectangle 13">
            <a:hlinkClick r:id="rId3" action="ppaction://hlinksldjump"/>
          </p:cNvPr>
          <p:cNvSpPr/>
          <p:nvPr/>
        </p:nvSpPr>
        <p:spPr>
          <a:xfrm rot="15401033">
            <a:off x="5838490" y="3056567"/>
            <a:ext cx="22028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ملف اتجاهات المتعلمين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9" name="Rectangle 8">
            <a:hlinkClick r:id="rId4" action="ppaction://hlinksldjump"/>
          </p:cNvPr>
          <p:cNvSpPr/>
          <p:nvPr/>
        </p:nvSpPr>
        <p:spPr>
          <a:xfrm>
            <a:off x="5715000" y="1686580"/>
            <a:ext cx="609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2</a:t>
            </a:r>
            <a:endParaRPr lang="en-US" sz="2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 rot="16200000">
            <a:off x="4975154" y="2847466"/>
            <a:ext cx="207300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ملف خلاصة الاستطلاعات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22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6019800"/>
            <a:ext cx="609600" cy="609600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52400" y="6172200"/>
            <a:ext cx="19014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8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800" b="1" cap="none" spc="0" dirty="0">
              <a:ln/>
              <a:solidFill>
                <a:srgbClr val="336600"/>
              </a:solidFill>
              <a:effectLst/>
            </a:endParaRPr>
          </a:p>
        </p:txBody>
      </p:sp>
      <p:pic>
        <p:nvPicPr>
          <p:cNvPr id="11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10400" y="4724400"/>
            <a:ext cx="609600" cy="609600"/>
          </a:xfrm>
          <a:prstGeom prst="rect">
            <a:avLst/>
          </a:prstGeom>
          <a:noFill/>
        </p:spPr>
      </p:pic>
      <p:pic>
        <p:nvPicPr>
          <p:cNvPr id="13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91200" y="4495800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165557" y="6197025"/>
            <a:ext cx="6530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أعدته الناسخة                                                                 مديرة المدرسة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400" dirty="0">
                <a:latin typeface="Arial" pitchFamily="34" charset="0"/>
                <a:ea typeface="Times New Roman" pitchFamily="18" charset="0"/>
                <a:cs typeface="PT Bold Heading" pitchFamily="2" charset="-78"/>
              </a:rPr>
              <a:t>سلمى محمد الشيخ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PT Bold Heading" pitchFamily="2" charset="-78"/>
              </a:rPr>
              <a:t>                                                                    شادية عبد العزيز مراد</a:t>
            </a:r>
            <a:endParaRPr kumimoji="0" 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صورة 3" descr="شعار - ث-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914400" cy="685800"/>
          </a:xfrm>
          <a:prstGeom prst="rect">
            <a:avLst/>
          </a:prstGeom>
          <a:noFill/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733800" y="33516"/>
            <a:ext cx="533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ادارة التربية والتعليم بجدة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مركز الشمال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الثانوية الحادية والستون</a:t>
            </a:r>
            <a:r>
              <a:rPr kumimoji="0" lang="ar-S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211512"/>
              </p:ext>
            </p:extLst>
          </p:nvPr>
        </p:nvGraphicFramePr>
        <p:xfrm>
          <a:off x="381000" y="2362200"/>
          <a:ext cx="8458201" cy="3735173"/>
        </p:xfrm>
        <a:graphic>
          <a:graphicData uri="http://schemas.openxmlformats.org/drawingml/2006/table">
            <a:tbl>
              <a:tblPr rtl="1"/>
              <a:tblGrid>
                <a:gridCol w="735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84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168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2317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latin typeface="Times New Roman"/>
                        <a:ea typeface="Times New Roman"/>
                        <a:cs typeface="Simple Bold Jut Out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latin typeface="Times New Roman"/>
                        <a:ea typeface="Times New Roman"/>
                        <a:cs typeface="Simple Bold Jut Out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0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سجل حضور وانصراف الموظفات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1425/1424هـ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ar-SA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(1)اصفر</a:t>
                      </a:r>
                      <a:endParaRPr kumimoji="0"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ar-SA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(2)اصقر</a:t>
                      </a:r>
                      <a:endParaRPr lang="en-US" sz="7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0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سجل حضور وانصراف الموظفات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1428/1427هـ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(3)اسود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0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سجل حضور وانصراف الموظفات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1430/1429هـ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(4)عودي</a:t>
                      </a: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0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سجل حضور وانصراف الموظفات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1431/1430هـ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(5)احمر</a:t>
                      </a: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0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سجل حضور وانصراف الموظفات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1432/1431هـ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(6)احمر</a:t>
                      </a: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0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6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سجل حضور وانصراف الموظفات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1433/1432هـ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(7)وردي</a:t>
                      </a: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9000">
                <a:tc>
                  <a:txBody>
                    <a:bodyPr/>
                    <a:lstStyle/>
                    <a:p>
                      <a:pPr marL="0" marR="0" algn="ctr" rtl="1" eaLnBrk="1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7</a:t>
                      </a: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سجل حضور وانصراف الموظفات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1434/1433هـ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dirty="0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(8)احمر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90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8</a:t>
                      </a: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سجل حضور وانصراف الموظفات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1434/1433هـ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dirty="0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(8)ازرق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1233845"/>
            <a:ext cx="914399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دوام الموظفات</a:t>
            </a:r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 سجل حضور وانصراف </a:t>
            </a:r>
            <a:r>
              <a:rPr kumimoji="0" lang="ar-SA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الموظفات )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FF0000"/>
                </a:solidFill>
              </a:rPr>
              <a:t>رقم </a:t>
            </a:r>
            <a:r>
              <a:rPr lang="ar-SA" sz="2400" b="1" dirty="0" err="1">
                <a:solidFill>
                  <a:srgbClr val="FF0000"/>
                </a:solidFill>
              </a:rPr>
              <a:t>الدولاب </a:t>
            </a:r>
            <a:r>
              <a:rPr lang="ar-SA" sz="2400" b="1" dirty="0">
                <a:solidFill>
                  <a:srgbClr val="FF0000"/>
                </a:solidFill>
              </a:rPr>
              <a:t>(1-2</a:t>
            </a:r>
            <a:r>
              <a:rPr lang="ar-SA" sz="2400" b="1" dirty="0" err="1">
                <a:solidFill>
                  <a:srgbClr val="FF0000"/>
                </a:solidFill>
              </a:rPr>
              <a:t>)</a:t>
            </a:r>
            <a:r>
              <a:rPr lang="ar-SA" sz="2400" b="1" dirty="0">
                <a:solidFill>
                  <a:srgbClr val="FF0000"/>
                </a:solidFill>
              </a:rPr>
              <a:t>       </a:t>
            </a:r>
            <a:r>
              <a:rPr lang="en-US" sz="2400" b="1" dirty="0">
                <a:solidFill>
                  <a:srgbClr val="FF0000"/>
                </a:solidFill>
              </a:rPr>
              <a:t>  </a:t>
            </a:r>
            <a:r>
              <a:rPr lang="ar-SA" sz="2400" b="1">
                <a:solidFill>
                  <a:srgbClr val="FF0000"/>
                </a:solidFill>
              </a:rPr>
              <a:t> </a:t>
            </a:r>
            <a:r>
              <a:rPr lang="en-US" sz="2400" b="1">
                <a:solidFill>
                  <a:srgbClr val="FF0000"/>
                </a:solidFill>
              </a:rPr>
              <a:t> </a:t>
            </a:r>
            <a:r>
              <a:rPr lang="ar-SA" sz="2400" b="1" dirty="0">
                <a:solidFill>
                  <a:srgbClr val="FF0000"/>
                </a:solidFill>
              </a:rPr>
              <a:t>    رقم </a:t>
            </a:r>
            <a:r>
              <a:rPr lang="ar-SA" sz="2400" b="1" dirty="0" err="1">
                <a:solidFill>
                  <a:srgbClr val="FF0000"/>
                </a:solidFill>
              </a:rPr>
              <a:t>الارشفة </a:t>
            </a:r>
            <a:r>
              <a:rPr lang="ar-SA" sz="2400" b="1" dirty="0">
                <a:solidFill>
                  <a:srgbClr val="FF0000"/>
                </a:solidFill>
              </a:rPr>
              <a:t>(1/1</a:t>
            </a:r>
            <a:r>
              <a:rPr lang="ar-SA" sz="2400" b="1" dirty="0" err="1">
                <a:solidFill>
                  <a:srgbClr val="FF0000"/>
                </a:solidFill>
              </a:rPr>
              <a:t>)</a:t>
            </a:r>
            <a:r>
              <a:rPr lang="ar-SA" sz="2400" b="1" dirty="0">
                <a:solidFill>
                  <a:srgbClr val="FF0000"/>
                </a:solidFill>
              </a:rPr>
              <a:t>       </a:t>
            </a:r>
            <a:r>
              <a:rPr lang="en-US" sz="2400" b="1" dirty="0">
                <a:solidFill>
                  <a:srgbClr val="FF0000"/>
                </a:solidFill>
              </a:rPr>
              <a:t>   </a:t>
            </a:r>
            <a:r>
              <a:rPr lang="ar-SA" sz="2400" b="1" dirty="0">
                <a:solidFill>
                  <a:srgbClr val="FF0000"/>
                </a:solidFill>
              </a:rPr>
              <a:t>   مدة </a:t>
            </a:r>
            <a:r>
              <a:rPr lang="ar-SA" sz="2400" b="1" dirty="0" err="1">
                <a:solidFill>
                  <a:srgbClr val="FF0000"/>
                </a:solidFill>
              </a:rPr>
              <a:t>الحفظ </a:t>
            </a:r>
            <a:r>
              <a:rPr lang="ar-SA" sz="2400" b="1" dirty="0">
                <a:solidFill>
                  <a:srgbClr val="FF0000"/>
                </a:solidFill>
              </a:rPr>
              <a:t>( </a:t>
            </a:r>
            <a:r>
              <a:rPr lang="ar-SA" sz="2400" b="1" dirty="0" err="1">
                <a:solidFill>
                  <a:srgbClr val="FF0000"/>
                </a:solidFill>
              </a:rPr>
              <a:t>دائم 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447800"/>
            <a:ext cx="381000" cy="3810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28600" y="15240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pic>
        <p:nvPicPr>
          <p:cNvPr id="10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1143000"/>
            <a:ext cx="381000" cy="381000"/>
          </a:xfrm>
          <a:prstGeom prst="rect">
            <a:avLst/>
          </a:prstGeom>
          <a:noFill/>
        </p:spPr>
      </p:pic>
      <p:sp>
        <p:nvSpPr>
          <p:cNvPr id="13" name="Rectangle 11"/>
          <p:cNvSpPr/>
          <p:nvPr/>
        </p:nvSpPr>
        <p:spPr>
          <a:xfrm>
            <a:off x="199746" y="121920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3" descr="شعار - ث-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914400" cy="685800"/>
          </a:xfrm>
          <a:prstGeom prst="rect">
            <a:avLst/>
          </a:prstGeom>
          <a:noFill/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733800" y="33516"/>
            <a:ext cx="533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ادارة التربية والتعليم بجدة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مركز الشمال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الثانوية الحادية والستون</a:t>
            </a:r>
            <a:r>
              <a:rPr kumimoji="0" lang="ar-S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211512"/>
              </p:ext>
            </p:extLst>
          </p:nvPr>
        </p:nvGraphicFramePr>
        <p:xfrm>
          <a:off x="381000" y="2362200"/>
          <a:ext cx="8458201" cy="3810613"/>
        </p:xfrm>
        <a:graphic>
          <a:graphicData uri="http://schemas.openxmlformats.org/drawingml/2006/table">
            <a:tbl>
              <a:tblPr rtl="1"/>
              <a:tblGrid>
                <a:gridCol w="735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84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168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2317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latin typeface="Times New Roman"/>
                        <a:ea typeface="Times New Roman"/>
                        <a:cs typeface="Simple Bold Jut Out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>
                        <a:latin typeface="Times New Roman"/>
                        <a:ea typeface="Times New Roman"/>
                        <a:cs typeface="Simple Bold Jut Out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0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9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سجل حضور وانصراف الموظفات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1434/1433هـ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dirty="0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ar-SA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(10)عودي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0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10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سجل حضور وانصراف الموظفات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1434/1433هـ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dirty="0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ar-SA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(10)عودي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0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0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0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0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9000">
                <a:tc>
                  <a:txBody>
                    <a:bodyPr/>
                    <a:lstStyle/>
                    <a:p>
                      <a:pPr marL="0" marR="0" algn="ctr" rtl="1" eaLnBrk="1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2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9000">
                <a:tc>
                  <a:txBody>
                    <a:bodyPr/>
                    <a:lstStyle/>
                    <a:p>
                      <a:pPr marL="0" marR="0" algn="ctr" rtl="1" eaLnBrk="1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2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1233845"/>
            <a:ext cx="914399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دوام الموظفات</a:t>
            </a:r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 سجل حضور وانصراف </a:t>
            </a:r>
            <a:r>
              <a:rPr kumimoji="0" lang="ar-SA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الموظفات )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FF0000"/>
                </a:solidFill>
              </a:rPr>
              <a:t>رقم </a:t>
            </a:r>
            <a:r>
              <a:rPr lang="ar-SA" sz="2400" b="1" dirty="0" err="1">
                <a:solidFill>
                  <a:srgbClr val="FF0000"/>
                </a:solidFill>
              </a:rPr>
              <a:t>الدولاب </a:t>
            </a:r>
            <a:r>
              <a:rPr lang="ar-SA" sz="2400" b="1" dirty="0">
                <a:solidFill>
                  <a:srgbClr val="FF0000"/>
                </a:solidFill>
              </a:rPr>
              <a:t>(1-2</a:t>
            </a:r>
            <a:r>
              <a:rPr lang="ar-SA" sz="2400" b="1" dirty="0" err="1">
                <a:solidFill>
                  <a:srgbClr val="FF0000"/>
                </a:solidFill>
              </a:rPr>
              <a:t>)</a:t>
            </a:r>
            <a:r>
              <a:rPr lang="ar-SA" sz="2400" b="1" dirty="0">
                <a:solidFill>
                  <a:srgbClr val="FF0000"/>
                </a:solidFill>
              </a:rPr>
              <a:t>         </a:t>
            </a:r>
            <a:r>
              <a:rPr lang="en-US" sz="2400" b="1" dirty="0">
                <a:solidFill>
                  <a:srgbClr val="FF0000"/>
                </a:solidFill>
              </a:rPr>
              <a:t>    </a:t>
            </a:r>
            <a:r>
              <a:rPr lang="ar-SA" sz="2400" b="1" dirty="0">
                <a:solidFill>
                  <a:srgbClr val="FF0000"/>
                </a:solidFill>
              </a:rPr>
              <a:t>  رقم </a:t>
            </a:r>
            <a:r>
              <a:rPr lang="ar-SA" sz="2400" b="1" dirty="0" err="1">
                <a:solidFill>
                  <a:srgbClr val="FF0000"/>
                </a:solidFill>
              </a:rPr>
              <a:t>الارشفة </a:t>
            </a:r>
            <a:r>
              <a:rPr lang="ar-SA" sz="2400" b="1" dirty="0">
                <a:solidFill>
                  <a:srgbClr val="FF0000"/>
                </a:solidFill>
              </a:rPr>
              <a:t>(1/1</a:t>
            </a:r>
            <a:r>
              <a:rPr lang="ar-SA" sz="2400" b="1" dirty="0" err="1">
                <a:solidFill>
                  <a:srgbClr val="FF0000"/>
                </a:solidFill>
              </a:rPr>
              <a:t>)</a:t>
            </a:r>
            <a:r>
              <a:rPr lang="ar-SA" sz="2400" b="1" dirty="0">
                <a:solidFill>
                  <a:srgbClr val="FF0000"/>
                </a:solidFill>
              </a:rPr>
              <a:t>      </a:t>
            </a:r>
            <a:r>
              <a:rPr lang="en-US" sz="2400" b="1" dirty="0">
                <a:solidFill>
                  <a:srgbClr val="FF0000"/>
                </a:solidFill>
              </a:rPr>
              <a:t>     </a:t>
            </a:r>
            <a:r>
              <a:rPr lang="ar-SA" sz="2400" b="1" dirty="0">
                <a:solidFill>
                  <a:srgbClr val="FF0000"/>
                </a:solidFill>
              </a:rPr>
              <a:t>     مدة </a:t>
            </a:r>
            <a:r>
              <a:rPr lang="ar-SA" sz="2400" b="1" dirty="0" err="1">
                <a:solidFill>
                  <a:srgbClr val="FF0000"/>
                </a:solidFill>
              </a:rPr>
              <a:t>الحفظ </a:t>
            </a:r>
            <a:r>
              <a:rPr lang="ar-SA" sz="2400" b="1" dirty="0">
                <a:solidFill>
                  <a:srgbClr val="FF0000"/>
                </a:solidFill>
              </a:rPr>
              <a:t>( </a:t>
            </a:r>
            <a:r>
              <a:rPr lang="ar-SA" sz="2400" b="1" dirty="0" err="1">
                <a:solidFill>
                  <a:srgbClr val="FF0000"/>
                </a:solidFill>
              </a:rPr>
              <a:t>دائم 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447800"/>
            <a:ext cx="381000" cy="3810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28600" y="15240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pic>
        <p:nvPicPr>
          <p:cNvPr id="10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1143000"/>
            <a:ext cx="381000" cy="381000"/>
          </a:xfrm>
          <a:prstGeom prst="rect">
            <a:avLst/>
          </a:prstGeom>
          <a:noFill/>
        </p:spPr>
      </p:pic>
      <p:sp>
        <p:nvSpPr>
          <p:cNvPr id="13" name="Rectangle 11"/>
          <p:cNvSpPr/>
          <p:nvPr/>
        </p:nvSpPr>
        <p:spPr>
          <a:xfrm>
            <a:off x="199746" y="121920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165557" y="6197025"/>
            <a:ext cx="6530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أعدته الناسخة                                                                 مديرة المدرسة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400" dirty="0">
                <a:latin typeface="Arial" pitchFamily="34" charset="0"/>
                <a:ea typeface="Times New Roman" pitchFamily="18" charset="0"/>
                <a:cs typeface="PT Bold Heading" pitchFamily="2" charset="-78"/>
              </a:rPr>
              <a:t>سلمى محمد الشيخ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PT Bold Heading" pitchFamily="2" charset="-78"/>
              </a:rPr>
              <a:t>                                                                    شادية عبد العزيز مراد</a:t>
            </a:r>
            <a:endParaRPr kumimoji="0" 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0D6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Owner\Desktop\almstba.com_1350130578_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"/>
            <a:ext cx="51816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0" y="1295400"/>
            <a:ext cx="3959738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8800" b="1" cap="none" spc="0" dirty="0">
                <a:ln>
                  <a:solidFill>
                    <a:srgbClr val="336600"/>
                  </a:solidFill>
                </a:ln>
                <a:solidFill>
                  <a:srgbClr val="3366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cs typeface="PT Bold Arch" pitchFamily="2" charset="-78"/>
              </a:rPr>
              <a:t>اقســـام</a:t>
            </a:r>
          </a:p>
          <a:p>
            <a:pPr algn="ctr"/>
            <a:endParaRPr lang="ar-SA" sz="4000" b="1" dirty="0">
              <a:ln>
                <a:solidFill>
                  <a:srgbClr val="336600"/>
                </a:solidFill>
              </a:ln>
              <a:solidFill>
                <a:srgbClr val="3366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cs typeface="PT Bold Arch" pitchFamily="2" charset="-78"/>
            </a:endParaRPr>
          </a:p>
          <a:p>
            <a:pPr algn="ctr"/>
            <a:r>
              <a:rPr lang="ar-SA" sz="8800" b="1" dirty="0">
                <a:ln>
                  <a:solidFill>
                    <a:srgbClr val="336600"/>
                  </a:solidFill>
                </a:ln>
                <a:solidFill>
                  <a:srgbClr val="3366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cs typeface="PT Bold Arch" pitchFamily="2" charset="-78"/>
              </a:rPr>
              <a:t>الأرشيف</a:t>
            </a:r>
            <a:endParaRPr lang="en-US" sz="8800" b="1" cap="none" spc="0" dirty="0">
              <a:ln>
                <a:solidFill>
                  <a:srgbClr val="336600"/>
                </a:solidFill>
              </a:ln>
              <a:solidFill>
                <a:srgbClr val="3366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cs typeface="PT Bold Arch" pitchFamily="2" charset="-78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2743200"/>
          <a:ext cx="8458200" cy="3043677"/>
        </p:xfrm>
        <a:graphic>
          <a:graphicData uri="http://schemas.openxmlformats.org/drawingml/2006/table">
            <a:tbl>
              <a:tblPr rtl="1"/>
              <a:tblGrid>
                <a:gridCol w="735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5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9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34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0527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6392" marR="56392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6392" marR="56392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>
                        <a:latin typeface="Times New Roman"/>
                        <a:ea typeface="Times New Roman"/>
                        <a:cs typeface="Simple Bold Jut Out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6392" marR="56392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latin typeface="Times New Roman"/>
                        <a:ea typeface="Times New Roman"/>
                        <a:cs typeface="Simple Bold Jut Out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6392" marR="56392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6392" marR="56392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6392" marR="56392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اسم الموظفة المسئولة عنه 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88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56392" marR="56392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latin typeface="Times New Roman"/>
                          <a:ea typeface="Times New Roman"/>
                        </a:rPr>
                        <a:t>ملف التقاريرالطبية</a:t>
                      </a: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56392" marR="56392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latin typeface="Times New Roman"/>
                          <a:ea typeface="Times New Roman"/>
                        </a:rPr>
                        <a:t>1424/1425هـ</a:t>
                      </a: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56392" marR="56392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56392" marR="56392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56392" marR="56392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كحلي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latin typeface="Times New Roman"/>
                          <a:ea typeface="Times New Roman"/>
                        </a:rPr>
                        <a:t>الوكيلة الهام رواس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88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56392" marR="56392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latin typeface="Times New Roman"/>
                          <a:ea typeface="Times New Roman"/>
                        </a:rPr>
                        <a:t>ملف التقاريرالطبية</a:t>
                      </a: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56392" marR="56392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latin typeface="Times New Roman"/>
                          <a:ea typeface="Times New Roman"/>
                        </a:rPr>
                        <a:t>1425/1426هـ</a:t>
                      </a: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56392" marR="56392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 eaLnBrk="1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ar-SA" sz="16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1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56392" marR="56392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56392" marR="56392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(2)سماوي 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latin typeface="Times New Roman"/>
                          <a:ea typeface="Times New Roman"/>
                        </a:rPr>
                        <a:t>الوكيلة الهام رواس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88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56392" marR="56392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latin typeface="Times New Roman"/>
                          <a:ea typeface="Times New Roman"/>
                        </a:rPr>
                        <a:t>ملف </a:t>
                      </a:r>
                      <a:r>
                        <a:rPr lang="ar-SA" sz="1600" b="1" dirty="0" err="1">
                          <a:latin typeface="Times New Roman"/>
                          <a:ea typeface="Times New Roman"/>
                        </a:rPr>
                        <a:t>التقاريرالطبية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56392" marR="56392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latin typeface="Times New Roman"/>
                          <a:ea typeface="Times New Roman"/>
                        </a:rPr>
                        <a:t>1426/</a:t>
                      </a:r>
                      <a:r>
                        <a:rPr lang="ar-SA" sz="1600" b="1" dirty="0" err="1">
                          <a:latin typeface="Times New Roman"/>
                          <a:ea typeface="Times New Roman"/>
                        </a:rPr>
                        <a:t>1427هـ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56392" marR="56392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 eaLnBrk="1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ar-SA" sz="16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1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56392" marR="56392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56392" marR="56392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(3)تركواز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latin typeface="Times New Roman"/>
                          <a:ea typeface="Times New Roman"/>
                        </a:rPr>
                        <a:t>الوكيلة ابتسام صيقل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88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56392" marR="56392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latin typeface="Times New Roman"/>
                          <a:ea typeface="Times New Roman"/>
                        </a:rPr>
                        <a:t>ملف </a:t>
                      </a:r>
                      <a:r>
                        <a:rPr lang="ar-SA" sz="1600" b="1" dirty="0" err="1">
                          <a:latin typeface="Times New Roman"/>
                          <a:ea typeface="Times New Roman"/>
                        </a:rPr>
                        <a:t>التقاريرالطبية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56392" marR="56392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latin typeface="Times New Roman"/>
                          <a:ea typeface="Times New Roman"/>
                        </a:rPr>
                        <a:t>1427/</a:t>
                      </a:r>
                      <a:r>
                        <a:rPr lang="ar-SA" sz="1600" b="1" dirty="0" err="1">
                          <a:latin typeface="Times New Roman"/>
                          <a:ea typeface="Times New Roman"/>
                        </a:rPr>
                        <a:t>1428هـ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56392" marR="56392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 eaLnBrk="1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ar-SA" sz="16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1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56392" marR="56392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56392" marR="56392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(4)اسود 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latin typeface="Times New Roman"/>
                          <a:ea typeface="Times New Roman"/>
                        </a:rPr>
                        <a:t>الوكيلة ابتسام صيقل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88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56392" marR="56392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latin typeface="Times New Roman"/>
                          <a:ea typeface="Times New Roman"/>
                        </a:rPr>
                        <a:t>ملف التقاريرالطبية</a:t>
                      </a: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56392" marR="56392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latin typeface="Times New Roman"/>
                          <a:ea typeface="Times New Roman"/>
                        </a:rPr>
                        <a:t>1428/</a:t>
                      </a:r>
                      <a:r>
                        <a:rPr lang="ar-SA" sz="1600" b="1" dirty="0" err="1">
                          <a:latin typeface="Times New Roman"/>
                          <a:ea typeface="Times New Roman"/>
                        </a:rPr>
                        <a:t>1429هـ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56392" marR="56392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 eaLnBrk="1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ar-SA" sz="16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1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56392" marR="56392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56392" marR="56392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(5)اسود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latin typeface="Times New Roman"/>
                          <a:ea typeface="Times New Roman"/>
                        </a:rPr>
                        <a:t>الوكيلة ابتسام </a:t>
                      </a:r>
                      <a:r>
                        <a:rPr lang="ar-SA" sz="1600" b="1" dirty="0" err="1">
                          <a:latin typeface="Times New Roman"/>
                          <a:ea typeface="Times New Roman"/>
                        </a:rPr>
                        <a:t>صيقل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1335867"/>
            <a:ext cx="9144000" cy="136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دوام الموظفات</a:t>
            </a:r>
            <a:endParaRPr kumimoji="0" lang="en-US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 ملفات التقارير الطبية </a:t>
            </a:r>
            <a:r>
              <a:rPr kumimoji="0" lang="ar-SA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للموظفات )</a:t>
            </a:r>
            <a:endParaRPr kumimoji="0" lang="en-US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 sz="1050" b="1" dirty="0">
              <a:solidFill>
                <a:srgbClr val="FF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FF0000"/>
                </a:solidFill>
              </a:rPr>
              <a:t>رقم </a:t>
            </a:r>
            <a:r>
              <a:rPr lang="ar-SA" sz="2400" b="1" dirty="0" err="1">
                <a:solidFill>
                  <a:srgbClr val="FF0000"/>
                </a:solidFill>
              </a:rPr>
              <a:t>الدولاب </a:t>
            </a:r>
            <a:r>
              <a:rPr lang="ar-SA" sz="2400" b="1" dirty="0">
                <a:solidFill>
                  <a:srgbClr val="FF0000"/>
                </a:solidFill>
              </a:rPr>
              <a:t>(3-4-5)            رقم </a:t>
            </a:r>
            <a:r>
              <a:rPr lang="ar-SA" sz="2400" b="1" dirty="0" err="1">
                <a:solidFill>
                  <a:srgbClr val="FF0000"/>
                </a:solidFill>
              </a:rPr>
              <a:t>الارشفة </a:t>
            </a:r>
            <a:r>
              <a:rPr lang="ar-SA" sz="2400" b="1" dirty="0">
                <a:solidFill>
                  <a:srgbClr val="FF0000"/>
                </a:solidFill>
              </a:rPr>
              <a:t>(2/1)                مدة </a:t>
            </a:r>
            <a:r>
              <a:rPr lang="ar-SA" sz="2400" b="1" dirty="0" err="1">
                <a:solidFill>
                  <a:srgbClr val="FF0000"/>
                </a:solidFill>
              </a:rPr>
              <a:t>الحفظ </a:t>
            </a:r>
            <a:r>
              <a:rPr lang="ar-SA" sz="2400" b="1" dirty="0">
                <a:solidFill>
                  <a:srgbClr val="FF0000"/>
                </a:solidFill>
              </a:rPr>
              <a:t>( </a:t>
            </a:r>
            <a:r>
              <a:rPr lang="ar-SA" sz="2400" b="1" dirty="0" err="1">
                <a:solidFill>
                  <a:srgbClr val="FF0000"/>
                </a:solidFill>
              </a:rPr>
              <a:t>دائم 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صورة 3" descr="شعار - ث-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12800" cy="609600"/>
          </a:xfrm>
          <a:prstGeom prst="rect">
            <a:avLst/>
          </a:prstGeom>
          <a:noFill/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733800" y="109716"/>
            <a:ext cx="533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ادارة التربية والتعليم بجدة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مركز الشمال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الثانوية الحادية والستون</a:t>
            </a:r>
            <a:r>
              <a:rPr kumimoji="0" lang="ar-S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4478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5240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pic>
        <p:nvPicPr>
          <p:cNvPr id="10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1143000"/>
            <a:ext cx="381000" cy="381000"/>
          </a:xfrm>
          <a:prstGeom prst="rect">
            <a:avLst/>
          </a:prstGeom>
          <a:noFill/>
        </p:spPr>
      </p:pic>
      <p:sp>
        <p:nvSpPr>
          <p:cNvPr id="11" name="Rectangle 11"/>
          <p:cNvSpPr/>
          <p:nvPr/>
        </p:nvSpPr>
        <p:spPr>
          <a:xfrm>
            <a:off x="199746" y="121920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143000" y="6019800"/>
            <a:ext cx="6530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أعدته الناسخة                                                                 مديرة المدرسة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400" dirty="0">
                <a:latin typeface="Arial" pitchFamily="34" charset="0"/>
                <a:ea typeface="Times New Roman" pitchFamily="18" charset="0"/>
                <a:cs typeface="PT Bold Heading" pitchFamily="2" charset="-78"/>
              </a:rPr>
              <a:t>سلمى محمد الشيخ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PT Bold Heading" pitchFamily="2" charset="-78"/>
              </a:rPr>
              <a:t>                                                                    شادية عبد العزيز مراد</a:t>
            </a:r>
            <a:endParaRPr kumimoji="0" 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2743201"/>
          <a:ext cx="8458200" cy="3006349"/>
        </p:xfrm>
        <a:graphic>
          <a:graphicData uri="http://schemas.openxmlformats.org/drawingml/2006/table">
            <a:tbl>
              <a:tblPr rtl="1"/>
              <a:tblGrid>
                <a:gridCol w="735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5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9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34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9098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6392" marR="56392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6392" marR="56392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>
                        <a:latin typeface="Times New Roman"/>
                        <a:ea typeface="Times New Roman"/>
                        <a:cs typeface="Simple Bold Jut Out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6392" marR="56392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latin typeface="Times New Roman"/>
                        <a:ea typeface="Times New Roman"/>
                        <a:cs typeface="Simple Bold Jut Out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6392" marR="56392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6392" marR="56392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6392" marR="56392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اسم الموظفة المسئولة عنه 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16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latin typeface="Times New Roman"/>
                          <a:ea typeface="Times New Roman"/>
                        </a:rPr>
                        <a:t>6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56392" marR="56392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latin typeface="Times New Roman"/>
                          <a:ea typeface="Times New Roman"/>
                        </a:rPr>
                        <a:t>ملف </a:t>
                      </a:r>
                      <a:r>
                        <a:rPr lang="ar-SA" sz="1600" b="1" dirty="0" err="1">
                          <a:latin typeface="Times New Roman"/>
                          <a:ea typeface="Times New Roman"/>
                        </a:rPr>
                        <a:t>التقاريرالطبية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56392" marR="56392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latin typeface="Times New Roman"/>
                          <a:ea typeface="Times New Roman"/>
                        </a:rPr>
                        <a:t>1429/</a:t>
                      </a:r>
                      <a:r>
                        <a:rPr lang="ar-SA" sz="1600" b="1" dirty="0" err="1">
                          <a:latin typeface="Times New Roman"/>
                          <a:ea typeface="Times New Roman"/>
                        </a:rPr>
                        <a:t>1430هـ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56392" marR="56392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400" b="1">
                        <a:latin typeface="Times New Roman"/>
                        <a:ea typeface="Times New Roman"/>
                      </a:endParaRPr>
                    </a:p>
                  </a:txBody>
                  <a:tcPr marL="56392" marR="56392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56392" marR="56392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Both" startAt="6"/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احمر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latin typeface="Times New Roman"/>
                          <a:ea typeface="Times New Roman"/>
                        </a:rPr>
                        <a:t>الوكيلة ابتسام صيقل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16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latin typeface="Times New Roman"/>
                          <a:ea typeface="Times New Roman"/>
                        </a:rPr>
                        <a:t>7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56392" marR="56392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latin typeface="Times New Roman"/>
                          <a:ea typeface="Times New Roman"/>
                        </a:rPr>
                        <a:t>ملف </a:t>
                      </a:r>
                      <a:r>
                        <a:rPr lang="ar-SA" sz="1600" b="1" dirty="0" err="1">
                          <a:latin typeface="Times New Roman"/>
                          <a:ea typeface="Times New Roman"/>
                        </a:rPr>
                        <a:t>التقاريرالطبية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56392" marR="56392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latin typeface="Times New Roman"/>
                          <a:ea typeface="Times New Roman"/>
                        </a:rPr>
                        <a:t>1430/</a:t>
                      </a:r>
                      <a:r>
                        <a:rPr lang="ar-SA" sz="1600" b="1" dirty="0" err="1">
                          <a:latin typeface="Times New Roman"/>
                          <a:ea typeface="Times New Roman"/>
                        </a:rPr>
                        <a:t>1431هـ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56392" marR="56392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56392" marR="56392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56392" marR="56392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(7)برتقالي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latin typeface="Times New Roman"/>
                          <a:ea typeface="Times New Roman"/>
                        </a:rPr>
                        <a:t>الوكيلة نوال الراشد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163">
                <a:tc>
                  <a:txBody>
                    <a:bodyPr/>
                    <a:lstStyle/>
                    <a:p>
                      <a:pPr marL="0" marR="0" algn="ctr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ar-SA" sz="16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8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56392" marR="56392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ar-SA" sz="16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ملف </a:t>
                      </a:r>
                      <a:r>
                        <a:rPr kumimoji="0" lang="ar-SA" sz="1600" b="1" kern="12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التقاريرالطبية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56392" marR="56392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ar-SA" sz="16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1431/</a:t>
                      </a:r>
                      <a:r>
                        <a:rPr kumimoji="0" lang="ar-SA" sz="1600" b="1" kern="12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1432هـ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56392" marR="56392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ar-SA" sz="1600" b="1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1</a:t>
                      </a:r>
                      <a:endParaRPr kumimoji="0" lang="en-US" sz="1600" b="1" kern="12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56392" marR="56392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ar-SA" sz="1600" b="1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جيد</a:t>
                      </a:r>
                      <a:endParaRPr kumimoji="0" lang="en-US" sz="1600" b="1" kern="12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56392" marR="56392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ar-SA" sz="1600" b="1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(8)برتقالي</a:t>
                      </a:r>
                      <a:endParaRPr kumimoji="0" lang="en-US" sz="1600" b="1" kern="12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ar-SA" sz="16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الوكيلة نوال الراشد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163">
                <a:tc>
                  <a:txBody>
                    <a:bodyPr/>
                    <a:lstStyle/>
                    <a:p>
                      <a:pPr marL="0" marR="0" algn="ctr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ar-SA" sz="16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9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56392" marR="56392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ar-SA" sz="16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ملف </a:t>
                      </a:r>
                      <a:r>
                        <a:rPr kumimoji="0" lang="ar-SA" sz="1600" b="1" kern="12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التقاريرالطبية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56392" marR="56392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ar-SA" sz="16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1432/</a:t>
                      </a:r>
                      <a:r>
                        <a:rPr kumimoji="0" lang="ar-SA" sz="1600" b="1" kern="12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1433هـ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56392" marR="56392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ar-SA" sz="16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1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56392" marR="56392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ar-SA" sz="16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جيد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56392" marR="56392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ar-SA" sz="16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(9)برتقالي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ar-SA" sz="16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الوكيلة نوال الراشد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616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56392" marR="56392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56392" marR="56392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56392" marR="56392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56392" marR="56392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56392" marR="56392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1335867"/>
            <a:ext cx="9144000" cy="136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دوام الموظفات</a:t>
            </a:r>
            <a:endParaRPr kumimoji="0" lang="en-US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 ملفات التقارير الطبية </a:t>
            </a:r>
            <a:r>
              <a:rPr kumimoji="0" lang="ar-SA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للموظفات )</a:t>
            </a:r>
            <a:endParaRPr kumimoji="0" lang="en-US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 sz="1050" b="1" dirty="0">
              <a:solidFill>
                <a:srgbClr val="FF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FF0000"/>
                </a:solidFill>
              </a:rPr>
              <a:t>رقم </a:t>
            </a:r>
            <a:r>
              <a:rPr lang="ar-SA" sz="2400" b="1" dirty="0" err="1">
                <a:solidFill>
                  <a:srgbClr val="FF0000"/>
                </a:solidFill>
              </a:rPr>
              <a:t>الدولاب </a:t>
            </a:r>
            <a:r>
              <a:rPr lang="ar-SA" sz="2400" b="1" dirty="0">
                <a:solidFill>
                  <a:srgbClr val="FF0000"/>
                </a:solidFill>
              </a:rPr>
              <a:t>(3-4-5)             رقم </a:t>
            </a:r>
            <a:r>
              <a:rPr lang="ar-SA" sz="2400" b="1" dirty="0" err="1">
                <a:solidFill>
                  <a:srgbClr val="FF0000"/>
                </a:solidFill>
              </a:rPr>
              <a:t>الارشفة </a:t>
            </a:r>
            <a:r>
              <a:rPr lang="ar-SA" sz="2400" b="1" dirty="0">
                <a:solidFill>
                  <a:srgbClr val="FF0000"/>
                </a:solidFill>
              </a:rPr>
              <a:t>(2/1)                مدة </a:t>
            </a:r>
            <a:r>
              <a:rPr lang="ar-SA" sz="2400" b="1" dirty="0" err="1">
                <a:solidFill>
                  <a:srgbClr val="FF0000"/>
                </a:solidFill>
              </a:rPr>
              <a:t>الحفظ </a:t>
            </a:r>
            <a:r>
              <a:rPr lang="ar-SA" sz="2400" b="1" dirty="0">
                <a:solidFill>
                  <a:srgbClr val="FF0000"/>
                </a:solidFill>
              </a:rPr>
              <a:t>( </a:t>
            </a:r>
            <a:r>
              <a:rPr lang="ar-SA" sz="2400" b="1" dirty="0" err="1">
                <a:solidFill>
                  <a:srgbClr val="FF0000"/>
                </a:solidFill>
              </a:rPr>
              <a:t>دائم 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صورة 3" descr="شعار - ث-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12800" cy="609600"/>
          </a:xfrm>
          <a:prstGeom prst="rect">
            <a:avLst/>
          </a:prstGeom>
          <a:noFill/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733800" y="109716"/>
            <a:ext cx="533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ادارة التربية والتعليم بجدة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مركز الشمال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الثانوية الحادية والستون</a:t>
            </a:r>
            <a:r>
              <a:rPr kumimoji="0" lang="ar-S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4478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5240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pic>
        <p:nvPicPr>
          <p:cNvPr id="10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1143000"/>
            <a:ext cx="381000" cy="381000"/>
          </a:xfrm>
          <a:prstGeom prst="rect">
            <a:avLst/>
          </a:prstGeom>
          <a:noFill/>
        </p:spPr>
      </p:pic>
      <p:sp>
        <p:nvSpPr>
          <p:cNvPr id="11" name="Rectangle 11"/>
          <p:cNvSpPr/>
          <p:nvPr/>
        </p:nvSpPr>
        <p:spPr>
          <a:xfrm>
            <a:off x="199746" y="121920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143000" y="5943600"/>
            <a:ext cx="6530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أعدته الناسخة                                                                 مديرة المدرسة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400" dirty="0">
                <a:latin typeface="Arial" pitchFamily="34" charset="0"/>
                <a:ea typeface="Times New Roman" pitchFamily="18" charset="0"/>
                <a:cs typeface="PT Bold Heading" pitchFamily="2" charset="-78"/>
              </a:rPr>
              <a:t>سلمى محمد الشيخ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PT Bold Heading" pitchFamily="2" charset="-78"/>
              </a:rPr>
              <a:t>                                                                    شادية عبد العزيز مراد</a:t>
            </a:r>
            <a:endParaRPr kumimoji="0" 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3048000"/>
          <a:ext cx="8458200" cy="2594097"/>
        </p:xfrm>
        <a:graphic>
          <a:graphicData uri="http://schemas.openxmlformats.org/drawingml/2006/table">
            <a:tbl>
              <a:tblPr rtl="1"/>
              <a:tblGrid>
                <a:gridCol w="735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5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9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34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0527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6392" marR="56392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6392" marR="56392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latin typeface="Times New Roman"/>
                        <a:ea typeface="Times New Roman"/>
                        <a:cs typeface="Simple Bold Jut Out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6392" marR="56392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latin typeface="Times New Roman"/>
                        <a:ea typeface="Times New Roman"/>
                        <a:cs typeface="Simple Bold Jut Out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6392" marR="56392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6392" marR="56392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6392" marR="56392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اسم الموظفة المسئولة عنه 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88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latin typeface="Times New Roman"/>
                          <a:ea typeface="Times New Roman"/>
                        </a:rPr>
                        <a:t>10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latin typeface="Times New Roman"/>
                          <a:ea typeface="Times New Roman"/>
                        </a:rPr>
                        <a:t>ملف </a:t>
                      </a:r>
                      <a:r>
                        <a:rPr lang="ar-SA" sz="1600" b="1" dirty="0" err="1">
                          <a:latin typeface="Times New Roman"/>
                          <a:ea typeface="Times New Roman"/>
                        </a:rPr>
                        <a:t>التقاريرالطبية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latin typeface="Times New Roman"/>
                          <a:ea typeface="Times New Roman"/>
                        </a:rPr>
                        <a:t>1433/1434هـ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(10) رمادي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الوكيلة نوف </a:t>
                      </a:r>
                      <a:r>
                        <a:rPr lang="ar-SA" sz="1400" b="1" dirty="0" err="1">
                          <a:latin typeface="Times New Roman"/>
                          <a:ea typeface="Times New Roman"/>
                        </a:rPr>
                        <a:t>الزهراني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88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latin typeface="Times New Roman"/>
                          <a:ea typeface="Times New Roman"/>
                        </a:rPr>
                        <a:t>11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latin typeface="Times New Roman"/>
                          <a:ea typeface="Times New Roman"/>
                        </a:rPr>
                        <a:t>ملف </a:t>
                      </a:r>
                      <a:r>
                        <a:rPr lang="ar-SA" sz="1600" b="1" dirty="0" err="1">
                          <a:latin typeface="Times New Roman"/>
                          <a:ea typeface="Times New Roman"/>
                        </a:rPr>
                        <a:t>التقاريرالطبية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latin typeface="Times New Roman"/>
                          <a:ea typeface="Times New Roman"/>
                        </a:rPr>
                        <a:t>1433/</a:t>
                      </a:r>
                      <a:r>
                        <a:rPr lang="ar-SA" sz="1600" b="1" dirty="0" err="1">
                          <a:latin typeface="Times New Roman"/>
                          <a:ea typeface="Times New Roman"/>
                        </a:rPr>
                        <a:t>1434هـ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/>
                        <a:t>1</a:t>
                      </a:r>
                      <a:endParaRPr lang="ar-SA" sz="1200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(10) رمادي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الوكيلة نوف </a:t>
                      </a:r>
                      <a:r>
                        <a:rPr lang="ar-SA" sz="1400" b="1" dirty="0" err="1">
                          <a:latin typeface="Times New Roman"/>
                          <a:ea typeface="Times New Roman"/>
                        </a:rPr>
                        <a:t>الزهراني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88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56392" marR="56392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56392" marR="56392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56392" marR="56392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56392" marR="56392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56392" marR="56392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Both" startAt="6"/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88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56392" marR="56392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56392" marR="56392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56392" marR="56392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56392" marR="56392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56392" marR="56392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1618328"/>
            <a:ext cx="9144000" cy="13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دوام الموظفات</a:t>
            </a:r>
            <a:endParaRPr kumimoji="0" lang="en-US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 ملفات التقارير الطبية </a:t>
            </a:r>
            <a:r>
              <a:rPr kumimoji="0" lang="ar-SA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للموظفات )</a:t>
            </a:r>
            <a:endParaRPr kumimoji="0" lang="ar-SA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FF0000"/>
                </a:solidFill>
              </a:rPr>
              <a:t>رقم </a:t>
            </a:r>
            <a:r>
              <a:rPr lang="ar-SA" sz="2400" b="1" dirty="0" err="1">
                <a:solidFill>
                  <a:srgbClr val="FF0000"/>
                </a:solidFill>
              </a:rPr>
              <a:t>الدولاب </a:t>
            </a:r>
            <a:r>
              <a:rPr lang="ar-SA" sz="2400" b="1" dirty="0">
                <a:solidFill>
                  <a:srgbClr val="FF0000"/>
                </a:solidFill>
              </a:rPr>
              <a:t>(3-4-5)              رقم </a:t>
            </a:r>
            <a:r>
              <a:rPr lang="ar-SA" sz="2400" b="1" dirty="0" err="1">
                <a:solidFill>
                  <a:srgbClr val="FF0000"/>
                </a:solidFill>
              </a:rPr>
              <a:t>الارشفة </a:t>
            </a:r>
            <a:r>
              <a:rPr lang="ar-SA" sz="2400" b="1" dirty="0">
                <a:solidFill>
                  <a:srgbClr val="FF0000"/>
                </a:solidFill>
              </a:rPr>
              <a:t>(2/1)                مدة </a:t>
            </a:r>
            <a:r>
              <a:rPr lang="ar-SA" sz="2400" b="1" dirty="0" err="1">
                <a:solidFill>
                  <a:srgbClr val="FF0000"/>
                </a:solidFill>
              </a:rPr>
              <a:t>الحفظ </a:t>
            </a:r>
            <a:r>
              <a:rPr lang="ar-SA" sz="2400" b="1" dirty="0">
                <a:solidFill>
                  <a:srgbClr val="FF0000"/>
                </a:solidFill>
              </a:rPr>
              <a:t>( </a:t>
            </a:r>
            <a:r>
              <a:rPr lang="ar-SA" sz="2400" b="1" dirty="0" err="1">
                <a:solidFill>
                  <a:srgbClr val="FF0000"/>
                </a:solidFill>
              </a:rPr>
              <a:t>دائم 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صورة 3" descr="شعار - ث-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12800" cy="609600"/>
          </a:xfrm>
          <a:prstGeom prst="rect">
            <a:avLst/>
          </a:prstGeom>
          <a:noFill/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733800" y="185916"/>
            <a:ext cx="533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ادارة التربية والتعليم بجدة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مركز الشمال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الثانوية الحادية والستون</a:t>
            </a:r>
            <a:r>
              <a:rPr kumimoji="0" lang="ar-S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4478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5240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pic>
        <p:nvPicPr>
          <p:cNvPr id="10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1143000"/>
            <a:ext cx="381000" cy="381000"/>
          </a:xfrm>
          <a:prstGeom prst="rect">
            <a:avLst/>
          </a:prstGeom>
          <a:noFill/>
        </p:spPr>
      </p:pic>
      <p:sp>
        <p:nvSpPr>
          <p:cNvPr id="11" name="Rectangle 11"/>
          <p:cNvSpPr/>
          <p:nvPr/>
        </p:nvSpPr>
        <p:spPr>
          <a:xfrm>
            <a:off x="199746" y="121920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143000" y="5943600"/>
            <a:ext cx="6530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أعدته الناسخة                                                                 مديرة المدرسة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400" dirty="0">
                <a:latin typeface="Arial" pitchFamily="34" charset="0"/>
                <a:ea typeface="Times New Roman" pitchFamily="18" charset="0"/>
                <a:cs typeface="PT Bold Heading" pitchFamily="2" charset="-78"/>
              </a:rPr>
              <a:t>سلمى محمد الشيخ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PT Bold Heading" pitchFamily="2" charset="-78"/>
              </a:rPr>
              <a:t>                                                                    شادية عبد العزيز مراد</a:t>
            </a:r>
            <a:endParaRPr kumimoji="0" 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3" descr="شعار - ث-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12800" cy="6096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33800" y="33516"/>
            <a:ext cx="533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ادارة التربية والتعليم بجدة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مركز الشمال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الثانوية الحادية والستون</a:t>
            </a:r>
            <a:r>
              <a:rPr kumimoji="0" lang="ar-S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81000" y="2285999"/>
          <a:ext cx="8458200" cy="3749080"/>
        </p:xfrm>
        <a:graphic>
          <a:graphicData uri="http://schemas.openxmlformats.org/drawingml/2006/table">
            <a:tbl>
              <a:tblPr rtl="1"/>
              <a:tblGrid>
                <a:gridCol w="735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9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34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1147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>
                        <a:latin typeface="Times New Roman"/>
                        <a:ea typeface="Times New Roman"/>
                        <a:cs typeface="Simple Bold Jut Out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latin typeface="Times New Roman"/>
                        <a:ea typeface="Times New Roman"/>
                        <a:cs typeface="Simple Bold Jut Out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64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سجل حصر الغياب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1430/1431هـ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735" marR="0" algn="ctr" rtl="1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latin typeface="Times New Roman"/>
                          <a:ea typeface="Times New Roman"/>
                        </a:rPr>
                        <a:t>سماوي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64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سجل حصر الغياب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1431/1432هـ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ar-SA" sz="12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1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735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err="1"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جاري العمل </a:t>
                      </a:r>
                      <a:r>
                        <a:rPr lang="ar-SA" sz="1200" b="1" dirty="0" err="1">
                          <a:latin typeface="Times New Roman"/>
                          <a:ea typeface="Times New Roman"/>
                        </a:rPr>
                        <a:t>به</a:t>
                      </a:r>
                      <a:endParaRPr lang="en-US" sz="1200" b="1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24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سجل حصر الغياب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1432/1433هـ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ar-SA" sz="12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1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فاقد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735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err="1"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000" b="1" dirty="0">
                          <a:latin typeface="Times New Roman"/>
                          <a:ea typeface="Times New Roman"/>
                        </a:rPr>
                        <a:t>جاري العمل </a:t>
                      </a:r>
                      <a:r>
                        <a:rPr lang="ar-SA" sz="1000" b="1" dirty="0" err="1">
                          <a:latin typeface="Times New Roman"/>
                          <a:ea typeface="Times New Roman"/>
                        </a:rPr>
                        <a:t>به</a:t>
                      </a:r>
                      <a:endParaRPr lang="en-US" sz="1000" b="1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464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سجل حصر الغياب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1433/1434هـ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ar-SA" sz="12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1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735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>
                          <a:latin typeface="Times New Roman"/>
                          <a:ea typeface="Times New Roman"/>
                        </a:rPr>
                        <a:t>اصفر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464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سجل حصر الغياب أربع سنوات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من1426الى 1429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ar-SA" sz="12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1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735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>
                          <a:latin typeface="Times New Roman"/>
                          <a:ea typeface="Times New Roman"/>
                        </a:rPr>
                        <a:t>اصفر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464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6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سجل حصر الغياب أربع سنوات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من1429الى 1432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ar-SA" sz="12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1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735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سكري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464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7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سجل حصر الغياب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1433/1434هـ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ar-SA" sz="12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1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dirty="0" err="1"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000" b="1" dirty="0">
                          <a:latin typeface="Times New Roman"/>
                          <a:ea typeface="Times New Roman"/>
                        </a:rPr>
                        <a:t>جاري العمل </a:t>
                      </a:r>
                      <a:r>
                        <a:rPr lang="ar-SA" sz="1000" b="1" dirty="0" err="1">
                          <a:latin typeface="Times New Roman"/>
                          <a:ea typeface="Times New Roman"/>
                        </a:rPr>
                        <a:t>به</a:t>
                      </a:r>
                      <a:endParaRPr lang="en-US" sz="1000" b="1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1194138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دوام الموظفات</a:t>
            </a:r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 سجل حصر الغياب </a:t>
            </a:r>
            <a:r>
              <a:rPr kumimoji="0" lang="ar-SA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للموظفات )</a:t>
            </a:r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FF0000"/>
                </a:solidFill>
              </a:rPr>
              <a:t>رقم </a:t>
            </a:r>
            <a:r>
              <a:rPr lang="ar-SA" sz="2400" b="1" dirty="0" err="1">
                <a:solidFill>
                  <a:srgbClr val="FF0000"/>
                </a:solidFill>
              </a:rPr>
              <a:t>الدولاب </a:t>
            </a:r>
            <a:r>
              <a:rPr lang="ar-SA" sz="2400" b="1" dirty="0">
                <a:solidFill>
                  <a:srgbClr val="FF0000"/>
                </a:solidFill>
              </a:rPr>
              <a:t>(6</a:t>
            </a:r>
            <a:r>
              <a:rPr lang="ar-SA" sz="2400" b="1" dirty="0" err="1">
                <a:solidFill>
                  <a:srgbClr val="FF0000"/>
                </a:solidFill>
              </a:rPr>
              <a:t>)</a:t>
            </a:r>
            <a:r>
              <a:rPr lang="ar-SA" sz="2400" b="1" dirty="0">
                <a:solidFill>
                  <a:srgbClr val="FF0000"/>
                </a:solidFill>
              </a:rPr>
              <a:t>    </a:t>
            </a:r>
            <a:r>
              <a:rPr lang="en-US" sz="2400" b="1" dirty="0">
                <a:solidFill>
                  <a:srgbClr val="FF0000"/>
                </a:solidFill>
              </a:rPr>
              <a:t>       </a:t>
            </a:r>
            <a:r>
              <a:rPr lang="ar-SA" sz="2400" b="1" dirty="0">
                <a:solidFill>
                  <a:srgbClr val="FF0000"/>
                </a:solidFill>
              </a:rPr>
              <a:t>      رقم </a:t>
            </a:r>
            <a:r>
              <a:rPr lang="ar-SA" sz="2400" b="1" dirty="0" err="1">
                <a:solidFill>
                  <a:srgbClr val="FF0000"/>
                </a:solidFill>
              </a:rPr>
              <a:t>الارشفة </a:t>
            </a:r>
            <a:r>
              <a:rPr lang="ar-SA" sz="2400" b="1" dirty="0">
                <a:solidFill>
                  <a:srgbClr val="FF0000"/>
                </a:solidFill>
              </a:rPr>
              <a:t>(3/1</a:t>
            </a:r>
            <a:r>
              <a:rPr lang="ar-SA" sz="2400" b="1" dirty="0" err="1">
                <a:solidFill>
                  <a:srgbClr val="FF0000"/>
                </a:solidFill>
              </a:rPr>
              <a:t>)</a:t>
            </a:r>
            <a:r>
              <a:rPr lang="ar-SA" sz="2400" b="1" dirty="0">
                <a:solidFill>
                  <a:srgbClr val="FF0000"/>
                </a:solidFill>
              </a:rPr>
              <a:t>      </a:t>
            </a:r>
            <a:r>
              <a:rPr lang="en-US" sz="2400" b="1" dirty="0">
                <a:solidFill>
                  <a:srgbClr val="FF0000"/>
                </a:solidFill>
              </a:rPr>
              <a:t>       </a:t>
            </a:r>
            <a:r>
              <a:rPr lang="ar-SA" sz="2400" b="1" dirty="0">
                <a:solidFill>
                  <a:srgbClr val="FF0000"/>
                </a:solidFill>
              </a:rPr>
              <a:t>  مدة </a:t>
            </a:r>
            <a:r>
              <a:rPr lang="ar-SA" sz="2400" b="1" dirty="0" err="1">
                <a:solidFill>
                  <a:srgbClr val="FF0000"/>
                </a:solidFill>
              </a:rPr>
              <a:t>الحفظ </a:t>
            </a:r>
            <a:r>
              <a:rPr lang="ar-SA" sz="2400" b="1" dirty="0">
                <a:solidFill>
                  <a:srgbClr val="FF0000"/>
                </a:solidFill>
              </a:rPr>
              <a:t>( </a:t>
            </a:r>
            <a:r>
              <a:rPr lang="ar-SA" sz="2400" b="1" dirty="0" err="1">
                <a:solidFill>
                  <a:srgbClr val="FF0000"/>
                </a:solidFill>
              </a:rPr>
              <a:t>دائم )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295400"/>
            <a:ext cx="381000" cy="3810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28600" y="13716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pic>
        <p:nvPicPr>
          <p:cNvPr id="10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990600"/>
            <a:ext cx="381000" cy="381000"/>
          </a:xfrm>
          <a:prstGeom prst="rect">
            <a:avLst/>
          </a:prstGeom>
          <a:noFill/>
        </p:spPr>
      </p:pic>
      <p:sp>
        <p:nvSpPr>
          <p:cNvPr id="11" name="Rectangle 11"/>
          <p:cNvSpPr/>
          <p:nvPr/>
        </p:nvSpPr>
        <p:spPr>
          <a:xfrm>
            <a:off x="199746" y="106680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165557" y="6197025"/>
            <a:ext cx="6530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أعدته الناسخة                                                                 مديرة المدرسة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400" dirty="0">
                <a:latin typeface="Arial" pitchFamily="34" charset="0"/>
                <a:ea typeface="Times New Roman" pitchFamily="18" charset="0"/>
                <a:cs typeface="PT Bold Heading" pitchFamily="2" charset="-78"/>
              </a:rPr>
              <a:t>سلمى محمد الشيخ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PT Bold Heading" pitchFamily="2" charset="-78"/>
              </a:rPr>
              <a:t>                                                                    شادية عبد العزيز مراد</a:t>
            </a:r>
            <a:endParaRPr kumimoji="0" 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3" descr="شعار - ث-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812800" cy="6096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33800" y="185916"/>
            <a:ext cx="533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ادارة التربية والتعليم بجدة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مركز الشمال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الثانوية الحادية والستون</a:t>
            </a:r>
            <a:r>
              <a:rPr kumimoji="0" lang="ar-S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139196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دوام الموظفات</a:t>
            </a:r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000" b="1" dirty="0"/>
              <a:t>( سجل حصر الاجازات </a:t>
            </a:r>
            <a:r>
              <a:rPr lang="ar-SA" sz="2000" b="1" dirty="0" err="1"/>
              <a:t>الاضطرارية )</a:t>
            </a:r>
            <a:endParaRPr lang="ar-SA" sz="2000" b="1" dirty="0"/>
          </a:p>
          <a:p>
            <a:pPr algn="ctr" rtl="1"/>
            <a:r>
              <a:rPr lang="ar-SA" sz="2400" b="1" dirty="0">
                <a:solidFill>
                  <a:srgbClr val="FF0000"/>
                </a:solidFill>
              </a:rPr>
              <a:t>رقم </a:t>
            </a:r>
            <a:r>
              <a:rPr lang="ar-SA" sz="2400" b="1" dirty="0" err="1">
                <a:solidFill>
                  <a:srgbClr val="FF0000"/>
                </a:solidFill>
              </a:rPr>
              <a:t>الدولاب </a:t>
            </a:r>
            <a:r>
              <a:rPr lang="ar-SA" sz="2400" b="1" dirty="0">
                <a:solidFill>
                  <a:srgbClr val="FF0000"/>
                </a:solidFill>
              </a:rPr>
              <a:t>(7</a:t>
            </a:r>
            <a:r>
              <a:rPr lang="ar-SA" sz="2400" b="1" dirty="0" err="1">
                <a:solidFill>
                  <a:srgbClr val="FF0000"/>
                </a:solidFill>
              </a:rPr>
              <a:t>)</a:t>
            </a:r>
            <a:r>
              <a:rPr lang="ar-SA" sz="2400" b="1" dirty="0">
                <a:solidFill>
                  <a:srgbClr val="FF0000"/>
                </a:solidFill>
              </a:rPr>
              <a:t>   </a:t>
            </a:r>
            <a:r>
              <a:rPr lang="en-US" sz="2400" b="1" dirty="0">
                <a:solidFill>
                  <a:srgbClr val="FF0000"/>
                </a:solidFill>
              </a:rPr>
              <a:t>     </a:t>
            </a:r>
            <a:r>
              <a:rPr lang="ar-SA" sz="2400" b="1" dirty="0">
                <a:solidFill>
                  <a:srgbClr val="FF0000"/>
                </a:solidFill>
              </a:rPr>
              <a:t>       رقم </a:t>
            </a:r>
            <a:r>
              <a:rPr lang="ar-SA" sz="2400" b="1" dirty="0" err="1">
                <a:solidFill>
                  <a:srgbClr val="FF0000"/>
                </a:solidFill>
              </a:rPr>
              <a:t>الارشفة </a:t>
            </a:r>
            <a:r>
              <a:rPr lang="ar-SA" sz="2400" b="1" dirty="0">
                <a:solidFill>
                  <a:srgbClr val="FF0000"/>
                </a:solidFill>
              </a:rPr>
              <a:t>(4/1</a:t>
            </a:r>
            <a:r>
              <a:rPr lang="ar-SA" sz="2400" b="1" dirty="0" err="1">
                <a:solidFill>
                  <a:srgbClr val="FF0000"/>
                </a:solidFill>
              </a:rPr>
              <a:t>)</a:t>
            </a:r>
            <a:r>
              <a:rPr lang="ar-SA" sz="2400" b="1" dirty="0">
                <a:solidFill>
                  <a:srgbClr val="FF0000"/>
                </a:solidFill>
              </a:rPr>
              <a:t>  </a:t>
            </a:r>
            <a:r>
              <a:rPr lang="en-US" sz="2400" b="1" dirty="0">
                <a:solidFill>
                  <a:srgbClr val="FF0000"/>
                </a:solidFill>
              </a:rPr>
              <a:t>        </a:t>
            </a:r>
            <a:r>
              <a:rPr lang="ar-SA" sz="2400" b="1" dirty="0">
                <a:solidFill>
                  <a:srgbClr val="FF0000"/>
                </a:solidFill>
              </a:rPr>
              <a:t>      مدة </a:t>
            </a:r>
            <a:r>
              <a:rPr lang="ar-SA" sz="2400" b="1" dirty="0" err="1">
                <a:solidFill>
                  <a:srgbClr val="FF0000"/>
                </a:solidFill>
              </a:rPr>
              <a:t>الحفظ </a:t>
            </a:r>
            <a:r>
              <a:rPr lang="ar-SA" sz="2400" b="1" dirty="0">
                <a:solidFill>
                  <a:srgbClr val="FF0000"/>
                </a:solidFill>
              </a:rPr>
              <a:t>( </a:t>
            </a:r>
            <a:r>
              <a:rPr lang="ar-SA" sz="2400" b="1" dirty="0" err="1">
                <a:solidFill>
                  <a:srgbClr val="FF0000"/>
                </a:solidFill>
              </a:rPr>
              <a:t>3سنوات</a:t>
            </a:r>
            <a:r>
              <a:rPr lang="ar-SA" sz="2400" b="1" dirty="0">
                <a:solidFill>
                  <a:srgbClr val="FF0000"/>
                </a:solidFill>
              </a:rPr>
              <a:t> </a:t>
            </a:r>
            <a:r>
              <a:rPr lang="ar-SA" sz="2400" b="1" dirty="0" err="1">
                <a:solidFill>
                  <a:srgbClr val="FF0000"/>
                </a:solidFill>
              </a:rPr>
              <a:t>)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2514600"/>
          <a:ext cx="8458200" cy="3381768"/>
        </p:xfrm>
        <a:graphic>
          <a:graphicData uri="http://schemas.openxmlformats.org/drawingml/2006/table">
            <a:tbl>
              <a:tblPr rtl="1"/>
              <a:tblGrid>
                <a:gridCol w="735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9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34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911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latin typeface="Times New Roman"/>
                        <a:ea typeface="Times New Roman"/>
                        <a:cs typeface="Simple Bold Jut Out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latin typeface="Times New Roman"/>
                        <a:ea typeface="Times New Roman"/>
                        <a:cs typeface="Simple Bold Jut Out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44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سجل حصر الاجازات الاضطرارية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1430/1431هـ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</a:rPr>
                        <a:t>(1)</a:t>
                      </a: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ابيض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44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سجل حصر الاجازات الاضطرارية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1431/1432هـ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(2)اصفر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44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سجل حصر الاجازات الاضطرارية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1432/</a:t>
                      </a:r>
                      <a:r>
                        <a:rPr lang="ar-SA" sz="1200" b="1" dirty="0" err="1">
                          <a:latin typeface="Times New Roman"/>
                          <a:ea typeface="Times New Roman"/>
                        </a:rPr>
                        <a:t>1433هـ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(3)سماوي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544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544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544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3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4478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5240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pic>
        <p:nvPicPr>
          <p:cNvPr id="10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1143000"/>
            <a:ext cx="381000" cy="381000"/>
          </a:xfrm>
          <a:prstGeom prst="rect">
            <a:avLst/>
          </a:prstGeom>
          <a:noFill/>
        </p:spPr>
      </p:pic>
      <p:sp>
        <p:nvSpPr>
          <p:cNvPr id="11" name="Rectangle 11"/>
          <p:cNvSpPr/>
          <p:nvPr/>
        </p:nvSpPr>
        <p:spPr>
          <a:xfrm>
            <a:off x="199746" y="121920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143000" y="5943600"/>
            <a:ext cx="6530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أعدته الناسخة                                                                 مديرة المدرسة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400" dirty="0">
                <a:latin typeface="Arial" pitchFamily="34" charset="0"/>
                <a:ea typeface="Times New Roman" pitchFamily="18" charset="0"/>
                <a:cs typeface="PT Bold Heading" pitchFamily="2" charset="-78"/>
              </a:rPr>
              <a:t>سلمى محمد الشيخ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PT Bold Heading" pitchFamily="2" charset="-78"/>
              </a:rPr>
              <a:t>                                                                    شادية عبد العزيز مراد</a:t>
            </a:r>
            <a:endParaRPr kumimoji="0" 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3" descr="شعار - ث-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812800" cy="6096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33800" y="185916"/>
            <a:ext cx="533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ادارة التربية والتعليم بجدة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مركز الشمال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الثانوية الحادية والستون</a:t>
            </a:r>
            <a:r>
              <a:rPr kumimoji="0" lang="ar-S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162056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دوام الموظفات</a:t>
            </a:r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000" b="1" dirty="0"/>
              <a:t>( سجل حصر دقائق التأخير للموظفات</a:t>
            </a:r>
            <a:r>
              <a:rPr lang="ar-SA" sz="2000" b="1" dirty="0" err="1"/>
              <a:t>)</a:t>
            </a:r>
            <a:endParaRPr lang="ar-SA" sz="2000" b="1" dirty="0"/>
          </a:p>
          <a:p>
            <a:pPr algn="ctr" rtl="1"/>
            <a:r>
              <a:rPr lang="ar-SA" sz="2400" b="1" dirty="0">
                <a:solidFill>
                  <a:srgbClr val="FF0000"/>
                </a:solidFill>
              </a:rPr>
              <a:t>رقم </a:t>
            </a:r>
            <a:r>
              <a:rPr lang="ar-SA" sz="2400" b="1" dirty="0" err="1">
                <a:solidFill>
                  <a:srgbClr val="FF0000"/>
                </a:solidFill>
              </a:rPr>
              <a:t>الدولاب </a:t>
            </a:r>
            <a:r>
              <a:rPr lang="ar-SA" sz="2400" b="1" dirty="0">
                <a:solidFill>
                  <a:srgbClr val="FF0000"/>
                </a:solidFill>
              </a:rPr>
              <a:t>(7</a:t>
            </a:r>
            <a:r>
              <a:rPr lang="ar-SA" sz="2400" b="1" dirty="0" err="1">
                <a:solidFill>
                  <a:srgbClr val="FF0000"/>
                </a:solidFill>
              </a:rPr>
              <a:t>)</a:t>
            </a:r>
            <a:r>
              <a:rPr lang="ar-SA" sz="2400" b="1" dirty="0">
                <a:solidFill>
                  <a:srgbClr val="FF0000"/>
                </a:solidFill>
              </a:rPr>
              <a:t>   </a:t>
            </a:r>
            <a:r>
              <a:rPr lang="en-US" sz="2400" b="1" dirty="0">
                <a:solidFill>
                  <a:srgbClr val="FF0000"/>
                </a:solidFill>
              </a:rPr>
              <a:t>     </a:t>
            </a:r>
            <a:r>
              <a:rPr lang="ar-SA" sz="2400" b="1" dirty="0">
                <a:solidFill>
                  <a:srgbClr val="FF0000"/>
                </a:solidFill>
              </a:rPr>
              <a:t>       رقم </a:t>
            </a:r>
            <a:r>
              <a:rPr lang="ar-SA" sz="2400" b="1" dirty="0" err="1">
                <a:solidFill>
                  <a:srgbClr val="FF0000"/>
                </a:solidFill>
              </a:rPr>
              <a:t>الارشفة </a:t>
            </a:r>
            <a:r>
              <a:rPr lang="ar-SA" sz="2400" b="1" dirty="0">
                <a:solidFill>
                  <a:srgbClr val="FF0000"/>
                </a:solidFill>
              </a:rPr>
              <a:t>(5/1</a:t>
            </a:r>
            <a:r>
              <a:rPr lang="ar-SA" sz="2400" b="1" dirty="0" err="1">
                <a:solidFill>
                  <a:srgbClr val="FF0000"/>
                </a:solidFill>
              </a:rPr>
              <a:t>)</a:t>
            </a:r>
            <a:r>
              <a:rPr lang="ar-SA" sz="2400" b="1" dirty="0">
                <a:solidFill>
                  <a:srgbClr val="FF0000"/>
                </a:solidFill>
              </a:rPr>
              <a:t>  </a:t>
            </a:r>
            <a:r>
              <a:rPr lang="en-US" sz="2400" b="1" dirty="0">
                <a:solidFill>
                  <a:srgbClr val="FF0000"/>
                </a:solidFill>
              </a:rPr>
              <a:t>        </a:t>
            </a:r>
            <a:r>
              <a:rPr lang="ar-SA" sz="2400" b="1" dirty="0">
                <a:solidFill>
                  <a:srgbClr val="FF0000"/>
                </a:solidFill>
              </a:rPr>
              <a:t>      مدة </a:t>
            </a:r>
            <a:r>
              <a:rPr lang="ar-SA" sz="2400" b="1" dirty="0" err="1">
                <a:solidFill>
                  <a:srgbClr val="FF0000"/>
                </a:solidFill>
              </a:rPr>
              <a:t>الحفظ </a:t>
            </a:r>
            <a:r>
              <a:rPr lang="ar-SA" sz="2400" b="1" dirty="0">
                <a:solidFill>
                  <a:srgbClr val="FF0000"/>
                </a:solidFill>
              </a:rPr>
              <a:t>( </a:t>
            </a:r>
            <a:r>
              <a:rPr lang="ar-SA" sz="2400" b="1" dirty="0" err="1">
                <a:solidFill>
                  <a:srgbClr val="FF0000"/>
                </a:solidFill>
              </a:rPr>
              <a:t>3سنوات</a:t>
            </a:r>
            <a:r>
              <a:rPr lang="ar-SA" sz="2400" b="1" dirty="0">
                <a:solidFill>
                  <a:srgbClr val="FF0000"/>
                </a:solidFill>
              </a:rPr>
              <a:t> </a:t>
            </a:r>
            <a:r>
              <a:rPr lang="ar-SA" sz="2400" b="1" dirty="0" err="1">
                <a:solidFill>
                  <a:srgbClr val="FF0000"/>
                </a:solidFill>
              </a:rPr>
              <a:t>)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2768674"/>
          <a:ext cx="8458200" cy="2946326"/>
        </p:xfrm>
        <a:graphic>
          <a:graphicData uri="http://schemas.openxmlformats.org/drawingml/2006/table">
            <a:tbl>
              <a:tblPr rtl="1"/>
              <a:tblGrid>
                <a:gridCol w="735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9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34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911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latin typeface="Times New Roman"/>
                        <a:ea typeface="Times New Roman"/>
                        <a:cs typeface="Simple Bold Jut Out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latin typeface="Times New Roman"/>
                        <a:ea typeface="Times New Roman"/>
                        <a:cs typeface="Simple Bold Jut Out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44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سجل حصر دقائق التأخير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1430/1431هـ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</a:rPr>
                        <a:t>(1)</a:t>
                      </a: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ابيض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44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سجل حصر دقائق التأخير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1431/1432هـ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(2)اصفر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44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سجل حصر دقائق التأخير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1432/</a:t>
                      </a:r>
                      <a:r>
                        <a:rPr lang="ar-SA" sz="1200" b="1" dirty="0" err="1">
                          <a:latin typeface="Times New Roman"/>
                          <a:ea typeface="Times New Roman"/>
                        </a:rPr>
                        <a:t>1433هـ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(3)سماوي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544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544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3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4478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5240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pic>
        <p:nvPicPr>
          <p:cNvPr id="10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1143000"/>
            <a:ext cx="381000" cy="381000"/>
          </a:xfrm>
          <a:prstGeom prst="rect">
            <a:avLst/>
          </a:prstGeom>
          <a:noFill/>
        </p:spPr>
      </p:pic>
      <p:sp>
        <p:nvSpPr>
          <p:cNvPr id="11" name="Rectangle 11"/>
          <p:cNvSpPr/>
          <p:nvPr/>
        </p:nvSpPr>
        <p:spPr>
          <a:xfrm>
            <a:off x="199746" y="121920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219200" y="5867400"/>
            <a:ext cx="6530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أعدته الناسخة                                                                 مديرة المدرسة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400" dirty="0">
                <a:latin typeface="Arial" pitchFamily="34" charset="0"/>
                <a:ea typeface="Times New Roman" pitchFamily="18" charset="0"/>
                <a:cs typeface="PT Bold Heading" pitchFamily="2" charset="-78"/>
              </a:rPr>
              <a:t>سلمى محمد الشيخ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PT Bold Heading" pitchFamily="2" charset="-78"/>
              </a:rPr>
              <a:t>                                                                    شادية عبد العزيز مراد</a:t>
            </a:r>
            <a:endParaRPr kumimoji="0" 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3" descr="شعار - ث-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63600" cy="6477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33800" y="185916"/>
            <a:ext cx="533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ادارة التربية والتعليم بجدة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مركز الشمال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الثانوية الحادية والستون</a:t>
            </a:r>
            <a:r>
              <a:rPr kumimoji="0" lang="ar-S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1569423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دوام الموظفات</a:t>
            </a:r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r>
              <a:rPr lang="ar-SA" sz="2000" b="1" dirty="0"/>
              <a:t>( سجل حصر الخروج الاضطراري للموظفات</a:t>
            </a:r>
            <a:r>
              <a:rPr lang="ar-SA" sz="2000" b="1" dirty="0" err="1"/>
              <a:t>)</a:t>
            </a:r>
            <a:endParaRPr lang="en-US" sz="2000" b="1" dirty="0"/>
          </a:p>
          <a:p>
            <a:pPr algn="ctr" rtl="1"/>
            <a:r>
              <a:rPr lang="ar-SA" sz="2400" b="1" dirty="0">
                <a:solidFill>
                  <a:srgbClr val="FF0000"/>
                </a:solidFill>
              </a:rPr>
              <a:t>رقم </a:t>
            </a:r>
            <a:r>
              <a:rPr lang="ar-SA" sz="2400" b="1" dirty="0" err="1">
                <a:solidFill>
                  <a:srgbClr val="FF0000"/>
                </a:solidFill>
              </a:rPr>
              <a:t>الدولاب </a:t>
            </a:r>
            <a:r>
              <a:rPr lang="ar-SA" sz="2400" b="1" dirty="0">
                <a:solidFill>
                  <a:srgbClr val="FF0000"/>
                </a:solidFill>
              </a:rPr>
              <a:t>(7)          رقم </a:t>
            </a:r>
            <a:r>
              <a:rPr lang="ar-SA" sz="2400" b="1" dirty="0" err="1">
                <a:solidFill>
                  <a:srgbClr val="FF0000"/>
                </a:solidFill>
              </a:rPr>
              <a:t>الارشفة </a:t>
            </a:r>
            <a:r>
              <a:rPr lang="ar-SA" sz="2400" b="1" dirty="0">
                <a:solidFill>
                  <a:srgbClr val="FF0000"/>
                </a:solidFill>
              </a:rPr>
              <a:t>(6/1)        مدة </a:t>
            </a:r>
            <a:r>
              <a:rPr lang="ar-SA" sz="2400" b="1" dirty="0" err="1">
                <a:solidFill>
                  <a:srgbClr val="FF0000"/>
                </a:solidFill>
              </a:rPr>
              <a:t>الحفظ </a:t>
            </a:r>
            <a:r>
              <a:rPr lang="ar-SA" sz="2400" b="1" dirty="0">
                <a:solidFill>
                  <a:srgbClr val="FF0000"/>
                </a:solidFill>
              </a:rPr>
              <a:t>( </a:t>
            </a:r>
            <a:r>
              <a:rPr lang="ar-SA" sz="2400" b="1" dirty="0" err="1">
                <a:solidFill>
                  <a:srgbClr val="FF0000"/>
                </a:solidFill>
              </a:rPr>
              <a:t>3سنوات</a:t>
            </a:r>
            <a:r>
              <a:rPr lang="ar-SA" sz="2400" b="1" dirty="0">
                <a:solidFill>
                  <a:srgbClr val="FF0000"/>
                </a:solidFill>
              </a:rPr>
              <a:t> </a:t>
            </a:r>
            <a:r>
              <a:rPr lang="ar-SA" sz="2400" b="1" dirty="0" err="1">
                <a:solidFill>
                  <a:srgbClr val="FF0000"/>
                </a:solidFill>
              </a:rPr>
              <a:t>)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2734635"/>
          <a:ext cx="8458200" cy="2929228"/>
        </p:xfrm>
        <a:graphic>
          <a:graphicData uri="http://schemas.openxmlformats.org/drawingml/2006/table">
            <a:tbl>
              <a:tblPr rtl="1"/>
              <a:tblGrid>
                <a:gridCol w="735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9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34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latin typeface="Times New Roman"/>
                        <a:ea typeface="Times New Roman"/>
                        <a:cs typeface="Simple Bold Jut Out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latin typeface="Times New Roman"/>
                        <a:ea typeface="Times New Roman"/>
                        <a:cs typeface="Simple Bold Jut Out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>
                          <a:latin typeface="Times New Roman"/>
                          <a:ea typeface="Times New Roman"/>
                        </a:rPr>
                        <a:t>سجل حصر الخروج الاضطراري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1431/1432هـ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(2)اصفر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>
                          <a:latin typeface="Times New Roman"/>
                          <a:ea typeface="Times New Roman"/>
                        </a:rPr>
                        <a:t>سجل حصر الخروج الاضطراري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1432/</a:t>
                      </a:r>
                      <a:r>
                        <a:rPr lang="ar-SA" sz="1400" b="1" dirty="0" err="1">
                          <a:latin typeface="Times New Roman"/>
                          <a:ea typeface="Times New Roman"/>
                        </a:rPr>
                        <a:t>1433هـ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(3)اصفر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>
                          <a:latin typeface="Times New Roman"/>
                          <a:ea typeface="Times New Roman"/>
                        </a:rPr>
                        <a:t>سجل حصر الخروج الاضطراري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1433/1434هـ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(4)ابيض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3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4478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5240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pic>
        <p:nvPicPr>
          <p:cNvPr id="10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1143000"/>
            <a:ext cx="381000" cy="381000"/>
          </a:xfrm>
          <a:prstGeom prst="rect">
            <a:avLst/>
          </a:prstGeom>
          <a:noFill/>
        </p:spPr>
      </p:pic>
      <p:sp>
        <p:nvSpPr>
          <p:cNvPr id="11" name="Rectangle 11"/>
          <p:cNvSpPr/>
          <p:nvPr/>
        </p:nvSpPr>
        <p:spPr>
          <a:xfrm>
            <a:off x="199746" y="121920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066800" y="5867400"/>
            <a:ext cx="6530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أعدته الناسخة                                                                 مديرة المدرسة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400" dirty="0">
                <a:latin typeface="Arial" pitchFamily="34" charset="0"/>
                <a:ea typeface="Times New Roman" pitchFamily="18" charset="0"/>
                <a:cs typeface="PT Bold Heading" pitchFamily="2" charset="-78"/>
              </a:rPr>
              <a:t>سلمى محمد الشيخ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PT Bold Heading" pitchFamily="2" charset="-78"/>
              </a:rPr>
              <a:t>                                                                    شادية عبد العزيز مراد</a:t>
            </a:r>
            <a:endParaRPr kumimoji="0" 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3" descr="شعار - ث-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63600" cy="6477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33800" y="185916"/>
            <a:ext cx="533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ادارة التربية والتعليم بجدة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مركز الشمال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الثانوية الحادية والستون</a:t>
            </a:r>
            <a:r>
              <a:rPr kumimoji="0" lang="ar-S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1569423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دوام الموظفات</a:t>
            </a:r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r>
              <a:rPr lang="ar-SA" sz="2000" b="1" dirty="0"/>
              <a:t>( ملف خطابات </a:t>
            </a:r>
            <a:r>
              <a:rPr lang="ar-SA" sz="2000" b="1" dirty="0" err="1"/>
              <a:t>التنبية</a:t>
            </a:r>
            <a:r>
              <a:rPr lang="ar-SA" sz="2000" b="1" dirty="0"/>
              <a:t> على التأخير</a:t>
            </a:r>
            <a:r>
              <a:rPr lang="ar-SA" sz="2000" b="1" dirty="0" err="1"/>
              <a:t>)</a:t>
            </a:r>
            <a:endParaRPr lang="en-US" sz="2000" b="1" dirty="0"/>
          </a:p>
          <a:p>
            <a:pPr algn="ctr" rtl="1"/>
            <a:r>
              <a:rPr lang="ar-SA" sz="2400" b="1" dirty="0">
                <a:solidFill>
                  <a:srgbClr val="FF0000"/>
                </a:solidFill>
              </a:rPr>
              <a:t>رقم </a:t>
            </a:r>
            <a:r>
              <a:rPr lang="ar-SA" sz="2400" b="1" dirty="0" err="1">
                <a:solidFill>
                  <a:srgbClr val="FF0000"/>
                </a:solidFill>
              </a:rPr>
              <a:t>الدولاب </a:t>
            </a:r>
            <a:r>
              <a:rPr lang="ar-SA" sz="2400" b="1" dirty="0">
                <a:solidFill>
                  <a:srgbClr val="FF0000"/>
                </a:solidFill>
              </a:rPr>
              <a:t>(8)          رقم </a:t>
            </a:r>
            <a:r>
              <a:rPr lang="ar-SA" sz="2400" b="1" dirty="0" err="1">
                <a:solidFill>
                  <a:srgbClr val="FF0000"/>
                </a:solidFill>
              </a:rPr>
              <a:t>الارشفة </a:t>
            </a:r>
            <a:r>
              <a:rPr lang="ar-SA" sz="2400" b="1" dirty="0">
                <a:solidFill>
                  <a:srgbClr val="FF0000"/>
                </a:solidFill>
              </a:rPr>
              <a:t>(7/1)        مدة </a:t>
            </a:r>
            <a:r>
              <a:rPr lang="ar-SA" sz="2400" b="1" dirty="0" err="1">
                <a:solidFill>
                  <a:srgbClr val="FF0000"/>
                </a:solidFill>
              </a:rPr>
              <a:t>الحفظ </a:t>
            </a:r>
            <a:r>
              <a:rPr lang="ar-SA" sz="2400" b="1" dirty="0">
                <a:solidFill>
                  <a:srgbClr val="FF0000"/>
                </a:solidFill>
              </a:rPr>
              <a:t>( </a:t>
            </a:r>
            <a:r>
              <a:rPr lang="ar-SA" sz="2400" b="1" dirty="0" err="1">
                <a:solidFill>
                  <a:srgbClr val="FF0000"/>
                </a:solidFill>
              </a:rPr>
              <a:t>دائم )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2734635"/>
          <a:ext cx="8458200" cy="2929228"/>
        </p:xfrm>
        <a:graphic>
          <a:graphicData uri="http://schemas.openxmlformats.org/drawingml/2006/table">
            <a:tbl>
              <a:tblPr rtl="1"/>
              <a:tblGrid>
                <a:gridCol w="735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9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34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latin typeface="Times New Roman"/>
                        <a:ea typeface="Times New Roman"/>
                        <a:cs typeface="Simple Bold Jut Out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latin typeface="Times New Roman"/>
                        <a:ea typeface="Times New Roman"/>
                        <a:cs typeface="Simple Bold Jut Out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1431/1432هـ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1432/</a:t>
                      </a:r>
                      <a:r>
                        <a:rPr lang="ar-SA" sz="1400" b="1" dirty="0" err="1">
                          <a:latin typeface="Times New Roman"/>
                          <a:ea typeface="Times New Roman"/>
                        </a:rPr>
                        <a:t>1433هـ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1433/1434هـ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3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4478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5240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pic>
        <p:nvPicPr>
          <p:cNvPr id="10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1143000"/>
            <a:ext cx="381000" cy="381000"/>
          </a:xfrm>
          <a:prstGeom prst="rect">
            <a:avLst/>
          </a:prstGeom>
          <a:noFill/>
        </p:spPr>
      </p:pic>
      <p:sp>
        <p:nvSpPr>
          <p:cNvPr id="11" name="Rectangle 11"/>
          <p:cNvSpPr/>
          <p:nvPr/>
        </p:nvSpPr>
        <p:spPr>
          <a:xfrm>
            <a:off x="199746" y="121920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143000" y="5943600"/>
            <a:ext cx="6530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أعدته الناسخة                                                                 مديرة المدرسة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400" dirty="0">
                <a:latin typeface="Arial" pitchFamily="34" charset="0"/>
                <a:ea typeface="Times New Roman" pitchFamily="18" charset="0"/>
                <a:cs typeface="PT Bold Heading" pitchFamily="2" charset="-78"/>
              </a:rPr>
              <a:t>سلمى محمد الشيخ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PT Bold Heading" pitchFamily="2" charset="-78"/>
              </a:rPr>
              <a:t>                                                                    شادية عبد العزيز مراد</a:t>
            </a:r>
            <a:endParaRPr kumimoji="0" 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3" descr="شعار - ث-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63600" cy="6477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33800" y="185916"/>
            <a:ext cx="533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ادارة التربية والتعليم بجدة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مركز الشمال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الثانوية الحادية والستون</a:t>
            </a:r>
            <a:r>
              <a:rPr kumimoji="0" lang="ar-S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1569423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دوام الموظفات</a:t>
            </a:r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r>
              <a:rPr lang="ar-SA" sz="2000" b="1" dirty="0"/>
              <a:t>( ملف قرار حسم التأخير والخروج المبكر</a:t>
            </a:r>
            <a:r>
              <a:rPr lang="ar-SA" sz="2000" b="1" dirty="0" err="1"/>
              <a:t>)</a:t>
            </a:r>
            <a:endParaRPr lang="en-US" sz="2000" b="1" dirty="0"/>
          </a:p>
          <a:p>
            <a:pPr algn="ctr" rtl="1"/>
            <a:r>
              <a:rPr lang="ar-SA" sz="2400" b="1" dirty="0">
                <a:solidFill>
                  <a:srgbClr val="FF0000"/>
                </a:solidFill>
              </a:rPr>
              <a:t>رقم </a:t>
            </a:r>
            <a:r>
              <a:rPr lang="ar-SA" sz="2400" b="1" dirty="0" err="1">
                <a:solidFill>
                  <a:srgbClr val="FF0000"/>
                </a:solidFill>
              </a:rPr>
              <a:t>الدولاب </a:t>
            </a:r>
            <a:r>
              <a:rPr lang="ar-SA" sz="2400" b="1" dirty="0">
                <a:solidFill>
                  <a:srgbClr val="FF0000"/>
                </a:solidFill>
              </a:rPr>
              <a:t>(8)          رقم </a:t>
            </a:r>
            <a:r>
              <a:rPr lang="ar-SA" sz="2400" b="1" dirty="0" err="1">
                <a:solidFill>
                  <a:srgbClr val="FF0000"/>
                </a:solidFill>
              </a:rPr>
              <a:t>الارشفة </a:t>
            </a:r>
            <a:r>
              <a:rPr lang="ar-SA" sz="2400" b="1" dirty="0">
                <a:solidFill>
                  <a:srgbClr val="FF0000"/>
                </a:solidFill>
              </a:rPr>
              <a:t>(8/1)        مدة </a:t>
            </a:r>
            <a:r>
              <a:rPr lang="ar-SA" sz="2400" b="1" dirty="0" err="1">
                <a:solidFill>
                  <a:srgbClr val="FF0000"/>
                </a:solidFill>
              </a:rPr>
              <a:t>الحفظ </a:t>
            </a:r>
            <a:r>
              <a:rPr lang="ar-SA" sz="2400" b="1" dirty="0">
                <a:solidFill>
                  <a:srgbClr val="FF0000"/>
                </a:solidFill>
              </a:rPr>
              <a:t>( </a:t>
            </a:r>
            <a:r>
              <a:rPr lang="ar-SA" sz="2400" b="1" dirty="0" err="1">
                <a:solidFill>
                  <a:srgbClr val="FF0000"/>
                </a:solidFill>
              </a:rPr>
              <a:t>دائم )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2734635"/>
          <a:ext cx="8458200" cy="2929228"/>
        </p:xfrm>
        <a:graphic>
          <a:graphicData uri="http://schemas.openxmlformats.org/drawingml/2006/table">
            <a:tbl>
              <a:tblPr rtl="1"/>
              <a:tblGrid>
                <a:gridCol w="735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9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34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latin typeface="Times New Roman"/>
                        <a:ea typeface="Times New Roman"/>
                        <a:cs typeface="Simple Bold Jut Out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latin typeface="Times New Roman"/>
                        <a:ea typeface="Times New Roman"/>
                        <a:cs typeface="Simple Bold Jut Out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1431/1432هـ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1432/</a:t>
                      </a:r>
                      <a:r>
                        <a:rPr lang="ar-SA" sz="1400" b="1" dirty="0" err="1">
                          <a:latin typeface="Times New Roman"/>
                          <a:ea typeface="Times New Roman"/>
                        </a:rPr>
                        <a:t>1433هـ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1433/1434هـ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3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4478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5240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pic>
        <p:nvPicPr>
          <p:cNvPr id="10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1143000"/>
            <a:ext cx="381000" cy="381000"/>
          </a:xfrm>
          <a:prstGeom prst="rect">
            <a:avLst/>
          </a:prstGeom>
          <a:noFill/>
        </p:spPr>
      </p:pic>
      <p:sp>
        <p:nvSpPr>
          <p:cNvPr id="11" name="Rectangle 11"/>
          <p:cNvSpPr/>
          <p:nvPr/>
        </p:nvSpPr>
        <p:spPr>
          <a:xfrm>
            <a:off x="199746" y="121920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066800" y="5867400"/>
            <a:ext cx="6530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أعدته الناسخة                                                                 مديرة المدرسة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400" dirty="0">
                <a:latin typeface="Arial" pitchFamily="34" charset="0"/>
                <a:ea typeface="Times New Roman" pitchFamily="18" charset="0"/>
                <a:cs typeface="PT Bold Heading" pitchFamily="2" charset="-78"/>
              </a:rPr>
              <a:t>سلمى محمد الشيخ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PT Bold Heading" pitchFamily="2" charset="-78"/>
              </a:rPr>
              <a:t>                                                                    شادية عبد العزيز مراد</a:t>
            </a:r>
            <a:endParaRPr kumimoji="0" 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3" descr="شعار - ث-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63600" cy="6477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33800" y="185916"/>
            <a:ext cx="533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ادارة التربية والتعليم بجدة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مركز الشمال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الثانوية الحادية والستون</a:t>
            </a:r>
            <a:r>
              <a:rPr kumimoji="0" lang="ar-S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1569423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دوام الموظفات</a:t>
            </a:r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r>
              <a:rPr lang="ar-SA" sz="2000" b="1" dirty="0"/>
              <a:t>( ملف مسألة </a:t>
            </a:r>
            <a:r>
              <a:rPr lang="ar-SA" sz="2000" b="1" dirty="0" err="1"/>
              <a:t>الغياب )</a:t>
            </a:r>
            <a:endParaRPr lang="en-US" sz="2000" b="1" dirty="0"/>
          </a:p>
          <a:p>
            <a:pPr algn="ctr" rtl="1"/>
            <a:r>
              <a:rPr lang="ar-SA" sz="2400" b="1" dirty="0">
                <a:solidFill>
                  <a:srgbClr val="FF0000"/>
                </a:solidFill>
              </a:rPr>
              <a:t>رقم </a:t>
            </a:r>
            <a:r>
              <a:rPr lang="ar-SA" sz="2400" b="1" dirty="0" err="1">
                <a:solidFill>
                  <a:srgbClr val="FF0000"/>
                </a:solidFill>
              </a:rPr>
              <a:t>الدولاب </a:t>
            </a:r>
            <a:r>
              <a:rPr lang="ar-SA" sz="2400" b="1" dirty="0">
                <a:solidFill>
                  <a:srgbClr val="FF0000"/>
                </a:solidFill>
              </a:rPr>
              <a:t>(9)          رقم </a:t>
            </a:r>
            <a:r>
              <a:rPr lang="ar-SA" sz="2400" b="1" dirty="0" err="1">
                <a:solidFill>
                  <a:srgbClr val="FF0000"/>
                </a:solidFill>
              </a:rPr>
              <a:t>الارشفة </a:t>
            </a:r>
            <a:r>
              <a:rPr lang="ar-SA" sz="2400" b="1" dirty="0">
                <a:solidFill>
                  <a:srgbClr val="FF0000"/>
                </a:solidFill>
              </a:rPr>
              <a:t>(9/1)        مدة </a:t>
            </a:r>
            <a:r>
              <a:rPr lang="ar-SA" sz="2400" b="1" dirty="0" err="1">
                <a:solidFill>
                  <a:srgbClr val="FF0000"/>
                </a:solidFill>
              </a:rPr>
              <a:t>الحفظ </a:t>
            </a:r>
            <a:r>
              <a:rPr lang="ar-SA" sz="2400" b="1" dirty="0">
                <a:solidFill>
                  <a:srgbClr val="FF0000"/>
                </a:solidFill>
              </a:rPr>
              <a:t>( </a:t>
            </a:r>
            <a:r>
              <a:rPr lang="ar-SA" sz="2400" b="1" dirty="0" err="1">
                <a:solidFill>
                  <a:srgbClr val="FF0000"/>
                </a:solidFill>
              </a:rPr>
              <a:t>5سنوات</a:t>
            </a:r>
            <a:r>
              <a:rPr lang="ar-SA" sz="2400" b="1" dirty="0">
                <a:solidFill>
                  <a:srgbClr val="FF0000"/>
                </a:solidFill>
              </a:rPr>
              <a:t> </a:t>
            </a:r>
            <a:r>
              <a:rPr lang="ar-SA" sz="2400" b="1" dirty="0" err="1">
                <a:solidFill>
                  <a:srgbClr val="FF0000"/>
                </a:solidFill>
              </a:rPr>
              <a:t>)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2734635"/>
          <a:ext cx="8458200" cy="2929228"/>
        </p:xfrm>
        <a:graphic>
          <a:graphicData uri="http://schemas.openxmlformats.org/drawingml/2006/table">
            <a:tbl>
              <a:tblPr rtl="1"/>
              <a:tblGrid>
                <a:gridCol w="735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9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34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latin typeface="Times New Roman"/>
                        <a:ea typeface="Times New Roman"/>
                        <a:cs typeface="Simple Bold Jut Out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latin typeface="Times New Roman"/>
                        <a:ea typeface="Times New Roman"/>
                        <a:cs typeface="Simple Bold Jut Out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1431/1432هـ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1432/</a:t>
                      </a:r>
                      <a:r>
                        <a:rPr lang="ar-SA" sz="1400" b="1" dirty="0" err="1">
                          <a:latin typeface="Times New Roman"/>
                          <a:ea typeface="Times New Roman"/>
                        </a:rPr>
                        <a:t>1433هـ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1433/1434هـ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3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4478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5240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pic>
        <p:nvPicPr>
          <p:cNvPr id="10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1143000"/>
            <a:ext cx="381000" cy="381000"/>
          </a:xfrm>
          <a:prstGeom prst="rect">
            <a:avLst/>
          </a:prstGeom>
          <a:noFill/>
        </p:spPr>
      </p:pic>
      <p:sp>
        <p:nvSpPr>
          <p:cNvPr id="11" name="Rectangle 11"/>
          <p:cNvSpPr/>
          <p:nvPr/>
        </p:nvSpPr>
        <p:spPr>
          <a:xfrm>
            <a:off x="199746" y="121920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219200" y="5867400"/>
            <a:ext cx="6530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أعدته الناسخة                                                                 مديرة المدرسة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400" dirty="0">
                <a:latin typeface="Arial" pitchFamily="34" charset="0"/>
                <a:ea typeface="Times New Roman" pitchFamily="18" charset="0"/>
                <a:cs typeface="PT Bold Heading" pitchFamily="2" charset="-78"/>
              </a:rPr>
              <a:t>سلمى محمد الشيخ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PT Bold Heading" pitchFamily="2" charset="-78"/>
              </a:rPr>
              <a:t>                                                                    شادية عبد العزيز مراد</a:t>
            </a:r>
            <a:endParaRPr kumimoji="0" 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200400" y="1219200"/>
            <a:ext cx="5562600" cy="434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4" descr="C:\Users\Owner\Desktop\folder-icon-512x512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01200" y="2667000"/>
            <a:ext cx="990600" cy="990600"/>
          </a:xfrm>
          <a:prstGeom prst="rect">
            <a:avLst/>
          </a:prstGeom>
          <a:noFill/>
        </p:spPr>
      </p:pic>
      <p:sp>
        <p:nvSpPr>
          <p:cNvPr id="21" name="Rectangle 20">
            <a:hlinkClick r:id="rId3" action="ppaction://hlinksldjump"/>
          </p:cNvPr>
          <p:cNvSpPr/>
          <p:nvPr/>
        </p:nvSpPr>
        <p:spPr>
          <a:xfrm>
            <a:off x="9677400" y="2858869"/>
            <a:ext cx="88998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600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</a:t>
            </a:r>
            <a:r>
              <a:rPr lang="ar-SA" b="1" dirty="0">
                <a:ln w="19050">
                  <a:solidFill>
                    <a:schemeClr val="accent3"/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دوام</a:t>
            </a:r>
          </a:p>
          <a:p>
            <a:pPr algn="ctr"/>
            <a:r>
              <a:rPr lang="ar-SA" b="1" dirty="0">
                <a:ln w="19050">
                  <a:solidFill>
                    <a:schemeClr val="accent3"/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الموظفات</a:t>
            </a:r>
            <a:endParaRPr lang="en-US" b="1" dirty="0">
              <a:ln w="19050">
                <a:solidFill>
                  <a:schemeClr val="accent3"/>
                </a:solidFill>
                <a:prstDash val="solid"/>
              </a:ln>
              <a:solidFill>
                <a:srgbClr val="33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9" name="Picture 4" descr="C:\Users\Owner\Desktop\folder-icon-512x51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01200" y="1752600"/>
            <a:ext cx="990600" cy="990600"/>
          </a:xfrm>
          <a:prstGeom prst="rect">
            <a:avLst/>
          </a:prstGeom>
          <a:noFill/>
        </p:spPr>
      </p:pic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9631542" y="1988403"/>
            <a:ext cx="9589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600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</a:t>
            </a:r>
            <a:r>
              <a:rPr lang="ar-SA" b="1" dirty="0">
                <a:ln w="19050">
                  <a:solidFill>
                    <a:schemeClr val="accent3"/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الموارد </a:t>
            </a:r>
          </a:p>
          <a:p>
            <a:pPr algn="ctr"/>
            <a:r>
              <a:rPr lang="ar-SA" b="1" dirty="0">
                <a:ln w="19050">
                  <a:solidFill>
                    <a:schemeClr val="accent3"/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المالية</a:t>
            </a:r>
            <a:endParaRPr lang="en-US" b="1" dirty="0">
              <a:ln w="19050">
                <a:solidFill>
                  <a:schemeClr val="accent3"/>
                </a:solidFill>
                <a:prstDash val="solid"/>
              </a:ln>
              <a:solidFill>
                <a:srgbClr val="33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4" name="Picture 4" descr="C:\Users\Owner\Desktop\folder-icon-512x512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77400" y="762000"/>
            <a:ext cx="990600" cy="990600"/>
          </a:xfrm>
          <a:prstGeom prst="rect">
            <a:avLst/>
          </a:prstGeom>
          <a:noFill/>
        </p:spPr>
      </p:pic>
      <p:sp>
        <p:nvSpPr>
          <p:cNvPr id="24" name="Rectangle 23">
            <a:hlinkClick r:id="rId6" action="ppaction://hlinksldjump"/>
          </p:cNvPr>
          <p:cNvSpPr/>
          <p:nvPr/>
        </p:nvSpPr>
        <p:spPr>
          <a:xfrm>
            <a:off x="9719021" y="953869"/>
            <a:ext cx="88998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600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3</a:t>
            </a:r>
            <a:r>
              <a:rPr lang="ar-SA" b="1" dirty="0">
                <a:ln w="19050">
                  <a:solidFill>
                    <a:schemeClr val="accent3"/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العهده</a:t>
            </a:r>
          </a:p>
          <a:p>
            <a:pPr algn="ctr"/>
            <a:r>
              <a:rPr lang="ar-SA" b="1" dirty="0">
                <a:ln w="19050">
                  <a:solidFill>
                    <a:schemeClr val="accent3"/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المدرسية</a:t>
            </a:r>
            <a:endParaRPr lang="en-US" b="1" dirty="0">
              <a:ln w="19050">
                <a:solidFill>
                  <a:schemeClr val="accent3"/>
                </a:solidFill>
                <a:prstDash val="solid"/>
              </a:ln>
              <a:solidFill>
                <a:srgbClr val="33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076" name="Picture 4" descr="C:\Users\Owner\Desktop\folder-icon-512x512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53600" y="-228600"/>
            <a:ext cx="990600" cy="990600"/>
          </a:xfrm>
          <a:prstGeom prst="rect">
            <a:avLst/>
          </a:prstGeom>
          <a:noFill/>
        </p:spPr>
      </p:pic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9795221" y="0"/>
            <a:ext cx="88998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600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4</a:t>
            </a:r>
            <a:r>
              <a:rPr lang="ar-SA" b="1" dirty="0">
                <a:ln w="19050">
                  <a:solidFill>
                    <a:schemeClr val="accent3"/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احوال</a:t>
            </a:r>
          </a:p>
          <a:p>
            <a:pPr algn="ctr"/>
            <a:r>
              <a:rPr lang="ar-SA" b="1" dirty="0">
                <a:ln w="19050">
                  <a:solidFill>
                    <a:schemeClr val="accent3"/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الموظفات</a:t>
            </a:r>
            <a:endParaRPr lang="en-US" b="1" dirty="0">
              <a:ln w="19050">
                <a:solidFill>
                  <a:schemeClr val="accent3"/>
                </a:solidFill>
                <a:prstDash val="solid"/>
              </a:ln>
              <a:solidFill>
                <a:srgbClr val="33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8" name="Picture 4" descr="C:\Users\Owner\Desktop\folder-icon-512x512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0400" y="-1060938"/>
            <a:ext cx="990600" cy="984738"/>
          </a:xfrm>
          <a:prstGeom prst="rect">
            <a:avLst/>
          </a:prstGeom>
          <a:noFill/>
        </p:spPr>
      </p:pic>
      <p:sp>
        <p:nvSpPr>
          <p:cNvPr id="22" name="Rectangle 21">
            <a:hlinkClick r:id="rId8" action="ppaction://hlinksldjump"/>
          </p:cNvPr>
          <p:cNvSpPr/>
          <p:nvPr/>
        </p:nvSpPr>
        <p:spPr>
          <a:xfrm>
            <a:off x="3209158" y="-860286"/>
            <a:ext cx="9557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600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5</a:t>
            </a:r>
            <a:r>
              <a:rPr lang="ar-SA" sz="1600" b="1" dirty="0">
                <a:ln w="19050">
                  <a:solidFill>
                    <a:schemeClr val="accent3"/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التقويم </a:t>
            </a:r>
          </a:p>
          <a:p>
            <a:pPr algn="ctr"/>
            <a:r>
              <a:rPr lang="ar-SA" sz="1600" b="1" dirty="0">
                <a:ln w="19050">
                  <a:solidFill>
                    <a:schemeClr val="accent3"/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والاختبارات</a:t>
            </a:r>
          </a:p>
        </p:txBody>
      </p:sp>
      <p:pic>
        <p:nvPicPr>
          <p:cNvPr id="16" name="Picture 4" descr="C:\Users\Owner\Desktop\folder-icon-512x512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600200" y="4953000"/>
            <a:ext cx="990600" cy="990600"/>
          </a:xfrm>
          <a:prstGeom prst="rect">
            <a:avLst/>
          </a:prstGeom>
          <a:noFill/>
        </p:spPr>
      </p:pic>
      <p:sp>
        <p:nvSpPr>
          <p:cNvPr id="28" name="Rectangle 27">
            <a:hlinkClick r:id="rId10" action="ppaction://hlinksldjump"/>
          </p:cNvPr>
          <p:cNvSpPr/>
          <p:nvPr/>
        </p:nvSpPr>
        <p:spPr>
          <a:xfrm>
            <a:off x="-1459513" y="5181600"/>
            <a:ext cx="808235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600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6</a:t>
            </a:r>
            <a:r>
              <a:rPr lang="ar-SA" b="1" dirty="0">
                <a:ln w="19050">
                  <a:solidFill>
                    <a:schemeClr val="accent3"/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ar-SA" sz="1600" b="1" dirty="0">
                <a:ln w="19050">
                  <a:solidFill>
                    <a:schemeClr val="accent3"/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القبول</a:t>
            </a:r>
          </a:p>
          <a:p>
            <a:pPr algn="ctr"/>
            <a:r>
              <a:rPr lang="ar-SA" sz="1600" b="1" dirty="0">
                <a:ln w="19050">
                  <a:solidFill>
                    <a:schemeClr val="accent3"/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والتسجيل</a:t>
            </a:r>
            <a:endParaRPr lang="en-US" sz="1600" b="1" dirty="0">
              <a:ln w="19050">
                <a:solidFill>
                  <a:schemeClr val="accent3"/>
                </a:solidFill>
                <a:prstDash val="solid"/>
              </a:ln>
              <a:solidFill>
                <a:srgbClr val="33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3" name="Picture 4" descr="C:\Users\Owner\Desktop\folder-icon-512x512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24000" y="3886200"/>
            <a:ext cx="990600" cy="990600"/>
          </a:xfrm>
          <a:prstGeom prst="rect">
            <a:avLst/>
          </a:prstGeom>
          <a:noFill/>
        </p:spPr>
      </p:pic>
      <p:sp>
        <p:nvSpPr>
          <p:cNvPr id="27" name="Rectangle 26">
            <a:hlinkClick r:id="rId11" action="ppaction://hlinksldjump"/>
          </p:cNvPr>
          <p:cNvSpPr/>
          <p:nvPr/>
        </p:nvSpPr>
        <p:spPr>
          <a:xfrm>
            <a:off x="-1437814" y="4078069"/>
            <a:ext cx="8322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600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7</a:t>
            </a:r>
            <a:r>
              <a:rPr lang="ar-SA" sz="1600" b="1" dirty="0">
                <a:ln w="19050">
                  <a:solidFill>
                    <a:schemeClr val="accent3"/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الارشاد</a:t>
            </a:r>
          </a:p>
          <a:p>
            <a:pPr algn="ctr"/>
            <a:r>
              <a:rPr lang="ar-SA" sz="1600" b="1" dirty="0">
                <a:ln w="19050">
                  <a:solidFill>
                    <a:schemeClr val="accent3"/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الطلابي</a:t>
            </a:r>
            <a:endParaRPr lang="en-US" sz="1600" b="1" dirty="0">
              <a:ln w="19050">
                <a:solidFill>
                  <a:schemeClr val="accent3"/>
                </a:solidFill>
                <a:prstDash val="solid"/>
              </a:ln>
              <a:solidFill>
                <a:srgbClr val="33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9" name="Picture 4" descr="C:\Users\Owner\Desktop\folder-icon-512x512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25000" y="3657600"/>
            <a:ext cx="990600" cy="990600"/>
          </a:xfrm>
          <a:prstGeom prst="rect">
            <a:avLst/>
          </a:prstGeom>
          <a:noFill/>
        </p:spPr>
      </p:pic>
      <p:sp>
        <p:nvSpPr>
          <p:cNvPr id="32" name="Rectangle 31">
            <a:hlinkClick r:id="rId12" action="ppaction://hlinksldjump"/>
          </p:cNvPr>
          <p:cNvSpPr/>
          <p:nvPr/>
        </p:nvSpPr>
        <p:spPr>
          <a:xfrm>
            <a:off x="9569084" y="3864114"/>
            <a:ext cx="103746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600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8</a:t>
            </a:r>
            <a:r>
              <a:rPr lang="ar-SA" sz="1600" b="1" dirty="0">
                <a:ln w="19050">
                  <a:solidFill>
                    <a:schemeClr val="accent3"/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مركز </a:t>
            </a:r>
          </a:p>
          <a:p>
            <a:pPr algn="ctr"/>
            <a:r>
              <a:rPr lang="ar-SA" sz="1600" b="1" dirty="0">
                <a:ln w="19050">
                  <a:solidFill>
                    <a:schemeClr val="accent3"/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مصادر التعلم</a:t>
            </a:r>
            <a:endParaRPr lang="en-US" sz="1600" b="1" dirty="0">
              <a:ln w="19050">
                <a:solidFill>
                  <a:schemeClr val="accent3"/>
                </a:solidFill>
                <a:prstDash val="solid"/>
              </a:ln>
              <a:solidFill>
                <a:srgbClr val="33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7" name="Picture 4" descr="C:\Users\Owner\Desktop\folder-icon-512x512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600200" y="2819400"/>
            <a:ext cx="990600" cy="990600"/>
          </a:xfrm>
          <a:prstGeom prst="rect">
            <a:avLst/>
          </a:prstGeom>
          <a:noFill/>
        </p:spPr>
      </p:pic>
      <p:sp>
        <p:nvSpPr>
          <p:cNvPr id="29" name="Rectangle 28">
            <a:hlinkClick r:id="rId13" action="ppaction://hlinksldjump"/>
          </p:cNvPr>
          <p:cNvSpPr/>
          <p:nvPr/>
        </p:nvSpPr>
        <p:spPr>
          <a:xfrm>
            <a:off x="-1561782" y="3048000"/>
            <a:ext cx="896399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600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9</a:t>
            </a:r>
            <a:r>
              <a:rPr lang="ar-SA" b="1" dirty="0">
                <a:ln w="19050">
                  <a:solidFill>
                    <a:schemeClr val="accent3"/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ar-SA" sz="1600" b="1" dirty="0">
                <a:ln w="19050">
                  <a:solidFill>
                    <a:schemeClr val="accent3"/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سجلات </a:t>
            </a:r>
          </a:p>
          <a:p>
            <a:pPr algn="ctr"/>
            <a:r>
              <a:rPr lang="ar-SA" sz="1600" b="1" dirty="0">
                <a:ln w="19050">
                  <a:solidFill>
                    <a:schemeClr val="accent3"/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الزائرات</a:t>
            </a:r>
            <a:endParaRPr lang="en-US" sz="1600" b="1" dirty="0">
              <a:ln w="19050">
                <a:solidFill>
                  <a:schemeClr val="accent3"/>
                </a:solidFill>
                <a:prstDash val="solid"/>
              </a:ln>
              <a:solidFill>
                <a:srgbClr val="33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5" name="Picture 4" descr="C:\Users\Owner\Desktop\folder-icon-512x512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600200" y="2057400"/>
            <a:ext cx="990600" cy="990600"/>
          </a:xfrm>
          <a:prstGeom prst="rect">
            <a:avLst/>
          </a:prstGeom>
          <a:noFill/>
        </p:spPr>
      </p:pic>
      <p:sp>
        <p:nvSpPr>
          <p:cNvPr id="26" name="Rectangle 25">
            <a:hlinkClick r:id="rId14" action="ppaction://hlinksldjump"/>
          </p:cNvPr>
          <p:cNvSpPr/>
          <p:nvPr/>
        </p:nvSpPr>
        <p:spPr>
          <a:xfrm>
            <a:off x="-1552106" y="2294692"/>
            <a:ext cx="102944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600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10</a:t>
            </a:r>
            <a:r>
              <a:rPr lang="ar-SA" sz="1600" b="1" dirty="0">
                <a:ln w="19050">
                  <a:solidFill>
                    <a:schemeClr val="accent3"/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ar-SA" sz="1400" b="1" dirty="0">
                <a:ln w="19050">
                  <a:solidFill>
                    <a:schemeClr val="accent3"/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أعمال</a:t>
            </a:r>
          </a:p>
          <a:p>
            <a:pPr algn="ctr"/>
            <a:r>
              <a:rPr lang="ar-SA" sz="1400" b="1" dirty="0">
                <a:ln w="19050">
                  <a:solidFill>
                    <a:schemeClr val="accent3"/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مديرة المدرسة</a:t>
            </a:r>
          </a:p>
        </p:txBody>
      </p:sp>
      <p:pic>
        <p:nvPicPr>
          <p:cNvPr id="12" name="Picture 4" descr="C:\Users\Owner\Desktop\folder-icon-512x512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600200" y="914400"/>
            <a:ext cx="990600" cy="990600"/>
          </a:xfrm>
          <a:prstGeom prst="rect">
            <a:avLst/>
          </a:prstGeom>
          <a:noFill/>
        </p:spPr>
      </p:pic>
      <p:sp>
        <p:nvSpPr>
          <p:cNvPr id="33" name="Rectangle 32">
            <a:hlinkClick r:id="rId15" action="ppaction://hlinksldjump"/>
          </p:cNvPr>
          <p:cNvSpPr/>
          <p:nvPr/>
        </p:nvSpPr>
        <p:spPr>
          <a:xfrm>
            <a:off x="-1484727" y="1143000"/>
            <a:ext cx="854721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600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11</a:t>
            </a:r>
            <a:r>
              <a:rPr lang="ar-SA" b="1" dirty="0">
                <a:ln w="19050">
                  <a:solidFill>
                    <a:schemeClr val="accent3"/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ar-SA" sz="1600" b="1" dirty="0">
                <a:ln w="19050">
                  <a:solidFill>
                    <a:schemeClr val="accent3"/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الخطة</a:t>
            </a:r>
          </a:p>
          <a:p>
            <a:pPr algn="ctr"/>
            <a:r>
              <a:rPr lang="ar-SA" sz="1600" b="1" dirty="0">
                <a:ln w="19050">
                  <a:solidFill>
                    <a:schemeClr val="accent3"/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التشغيلية</a:t>
            </a:r>
            <a:endParaRPr lang="en-US" sz="1600" b="1" dirty="0">
              <a:ln w="19050">
                <a:solidFill>
                  <a:schemeClr val="accent3"/>
                </a:solidFill>
                <a:prstDash val="solid"/>
              </a:ln>
              <a:solidFill>
                <a:srgbClr val="33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" name="Picture 4" descr="C:\Users\Owner\Desktop\folder-icon-512x512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25000" y="4724400"/>
            <a:ext cx="990600" cy="990600"/>
          </a:xfrm>
          <a:prstGeom prst="rect">
            <a:avLst/>
          </a:prstGeom>
          <a:noFill/>
        </p:spPr>
      </p:pic>
      <p:sp>
        <p:nvSpPr>
          <p:cNvPr id="31" name="Rectangle 30">
            <a:hlinkClick r:id="rId16" action="ppaction://hlinksldjump"/>
          </p:cNvPr>
          <p:cNvSpPr/>
          <p:nvPr/>
        </p:nvSpPr>
        <p:spPr>
          <a:xfrm>
            <a:off x="9580990" y="4930914"/>
            <a:ext cx="95410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600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12</a:t>
            </a:r>
            <a:r>
              <a:rPr lang="ar-SA" sz="1600" b="1" dirty="0">
                <a:ln w="19050">
                  <a:solidFill>
                    <a:schemeClr val="accent3"/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الكراس</a:t>
            </a:r>
          </a:p>
          <a:p>
            <a:pPr algn="ctr"/>
            <a:r>
              <a:rPr lang="ar-SA" sz="1600" b="1" dirty="0">
                <a:ln w="19050">
                  <a:solidFill>
                    <a:schemeClr val="accent3"/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الاحصائي</a:t>
            </a:r>
          </a:p>
        </p:txBody>
      </p:sp>
      <p:pic>
        <p:nvPicPr>
          <p:cNvPr id="11" name="Picture 4" descr="C:\Users\Owner\Desktop\folder-icon-512x512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48800" y="5562600"/>
            <a:ext cx="990600" cy="990600"/>
          </a:xfrm>
          <a:prstGeom prst="rect">
            <a:avLst/>
          </a:prstGeom>
          <a:noFill/>
        </p:spPr>
      </p:pic>
      <p:sp>
        <p:nvSpPr>
          <p:cNvPr id="30" name="Rectangle 29">
            <a:hlinkClick r:id="rId17" action="ppaction://hlinksldjump"/>
          </p:cNvPr>
          <p:cNvSpPr/>
          <p:nvPr/>
        </p:nvSpPr>
        <p:spPr>
          <a:xfrm>
            <a:off x="9454894" y="5795427"/>
            <a:ext cx="1011815" cy="5693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600" dirty="0" err="1">
                <a:ln w="1905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13</a:t>
            </a:r>
            <a:r>
              <a:rPr lang="ar-SA" sz="1500" b="1" dirty="0" err="1">
                <a:ln w="19050">
                  <a:solidFill>
                    <a:schemeClr val="accent3"/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الاتصالات</a:t>
            </a:r>
            <a:endParaRPr lang="ar-SA" sz="1500" b="1" dirty="0">
              <a:ln w="19050">
                <a:solidFill>
                  <a:schemeClr val="accent3"/>
                </a:solidFill>
                <a:prstDash val="solid"/>
              </a:ln>
              <a:solidFill>
                <a:srgbClr val="33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ar-SA" sz="1500" b="1" dirty="0">
                <a:ln w="19050">
                  <a:solidFill>
                    <a:schemeClr val="accent3"/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الادارية</a:t>
            </a:r>
          </a:p>
        </p:txBody>
      </p:sp>
      <p:pic>
        <p:nvPicPr>
          <p:cNvPr id="5" name="Picture 2" descr="C:\Users\Owner\Desktop\Mosaic-Data-Archive-For-Professional-Photographers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1600200" cy="1540318"/>
          </a:xfrm>
          <a:prstGeom prst="rect">
            <a:avLst/>
          </a:prstGeom>
          <a:noFill/>
        </p:spPr>
      </p:pic>
      <p:sp>
        <p:nvSpPr>
          <p:cNvPr id="48" name="Rectangle 47"/>
          <p:cNvSpPr/>
          <p:nvPr/>
        </p:nvSpPr>
        <p:spPr>
          <a:xfrm>
            <a:off x="3071288" y="5710535"/>
            <a:ext cx="561551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dirty="0">
                <a:ln w="3175">
                  <a:solidFill>
                    <a:srgbClr val="336600"/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34479</a:t>
            </a:r>
            <a:r>
              <a:rPr lang="en-US" sz="2400" b="1" dirty="0">
                <a:ln w="3175">
                  <a:solidFill>
                    <a:srgbClr val="336600"/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@</a:t>
            </a:r>
            <a:r>
              <a:rPr lang="en-US" sz="2400" b="1" dirty="0" err="1">
                <a:ln w="3175">
                  <a:solidFill>
                    <a:srgbClr val="336600"/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jedu.gov.sa</a:t>
            </a:r>
            <a:r>
              <a:rPr lang="ar-SA" sz="2400" b="1" dirty="0">
                <a:ln w="3175">
                  <a:solidFill>
                    <a:srgbClr val="336600"/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البريد الإلكتروني للمدرسة   </a:t>
            </a:r>
            <a:endParaRPr lang="en-US" sz="2400" b="1" dirty="0">
              <a:ln w="3175">
                <a:solidFill>
                  <a:srgbClr val="336600"/>
                </a:solidFill>
                <a:prstDash val="solid"/>
              </a:ln>
              <a:solidFill>
                <a:srgbClr val="33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9" name="Picture 2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 t="23333" r="90833" b="60980"/>
          <a:stretch>
            <a:fillRect/>
          </a:stretch>
        </p:blipFill>
        <p:spPr bwMode="auto">
          <a:xfrm>
            <a:off x="0" y="1676400"/>
            <a:ext cx="94996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Rectangle 49">
            <a:hlinkClick r:id="rId19" action="ppaction://hlinksldjump"/>
          </p:cNvPr>
          <p:cNvSpPr/>
          <p:nvPr/>
        </p:nvSpPr>
        <p:spPr>
          <a:xfrm>
            <a:off x="276084" y="2133600"/>
            <a:ext cx="63831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1" dirty="0">
                <a:ln w="3175">
                  <a:solidFill>
                    <a:schemeClr val="tx1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البداية</a:t>
            </a:r>
            <a:endParaRPr lang="en-US" b="1" dirty="0">
              <a:ln w="3175">
                <a:solidFill>
                  <a:schemeClr val="tx1"/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2" name="Picture 4" descr="C:\Users\Owner\Desktop\folder-icon-512x512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38944" y="6477000"/>
            <a:ext cx="990600" cy="990600"/>
          </a:xfrm>
          <a:prstGeom prst="rect">
            <a:avLst/>
          </a:prstGeom>
          <a:noFill/>
        </p:spPr>
      </p:pic>
      <p:sp>
        <p:nvSpPr>
          <p:cNvPr id="53" name="Rectangle 52">
            <a:hlinkClick r:id="rId20" action="ppaction://hlinksldjump"/>
          </p:cNvPr>
          <p:cNvSpPr/>
          <p:nvPr/>
        </p:nvSpPr>
        <p:spPr>
          <a:xfrm>
            <a:off x="9613967" y="6709827"/>
            <a:ext cx="8739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600" dirty="0" err="1">
                <a:ln w="1905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14</a:t>
            </a:r>
            <a:r>
              <a:rPr lang="ar-SA" sz="1600" b="1" dirty="0" err="1">
                <a:ln w="19050">
                  <a:solidFill>
                    <a:schemeClr val="accent3"/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متابعة</a:t>
            </a:r>
            <a:r>
              <a:rPr lang="ar-SA" sz="1600" b="1" dirty="0">
                <a:ln w="19050">
                  <a:solidFill>
                    <a:schemeClr val="accent3"/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ar-SA" sz="1600" b="1" dirty="0">
                <a:ln w="19050">
                  <a:solidFill>
                    <a:schemeClr val="accent3"/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الطالبات</a:t>
            </a:r>
          </a:p>
        </p:txBody>
      </p:sp>
      <p:pic>
        <p:nvPicPr>
          <p:cNvPr id="54" name="Picture 4" descr="C:\Users\Owner\Desktop\folder-icon-512x512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6054" y="6858000"/>
            <a:ext cx="990600" cy="990600"/>
          </a:xfrm>
          <a:prstGeom prst="rect">
            <a:avLst/>
          </a:prstGeom>
          <a:noFill/>
        </p:spPr>
      </p:pic>
      <p:sp>
        <p:nvSpPr>
          <p:cNvPr id="55" name="Rectangle 54">
            <a:hlinkClick r:id="rId21" action="ppaction://hlinksldjump"/>
          </p:cNvPr>
          <p:cNvSpPr/>
          <p:nvPr/>
        </p:nvSpPr>
        <p:spPr>
          <a:xfrm>
            <a:off x="8168253" y="7090827"/>
            <a:ext cx="89960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600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15 </a:t>
            </a:r>
            <a:r>
              <a:rPr lang="ar-SA" sz="1600" b="1" dirty="0">
                <a:ln w="19050">
                  <a:solidFill>
                    <a:schemeClr val="accent3"/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النشاط</a:t>
            </a:r>
          </a:p>
          <a:p>
            <a:pPr algn="ctr"/>
            <a:r>
              <a:rPr lang="ar-SA" sz="1600" b="1" dirty="0">
                <a:ln w="19050">
                  <a:solidFill>
                    <a:schemeClr val="accent3"/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الطلابي</a:t>
            </a:r>
          </a:p>
        </p:txBody>
      </p:sp>
      <p:pic>
        <p:nvPicPr>
          <p:cNvPr id="56" name="Picture 4" descr="C:\Users\Owner\Desktop\folder-icon-512x512.pn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4744" y="6858000"/>
            <a:ext cx="990600" cy="990600"/>
          </a:xfrm>
          <a:prstGeom prst="rect">
            <a:avLst/>
          </a:prstGeom>
          <a:noFill/>
        </p:spPr>
      </p:pic>
      <p:sp>
        <p:nvSpPr>
          <p:cNvPr id="57" name="Rectangle 56">
            <a:hlinkClick r:id="rId22" action="ppaction://hlinksldjump"/>
          </p:cNvPr>
          <p:cNvSpPr/>
          <p:nvPr/>
        </p:nvSpPr>
        <p:spPr>
          <a:xfrm>
            <a:off x="6424845" y="7090827"/>
            <a:ext cx="100380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600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16 </a:t>
            </a:r>
            <a:r>
              <a:rPr lang="ar-SA" sz="1600" b="1" dirty="0">
                <a:ln w="19050">
                  <a:solidFill>
                    <a:schemeClr val="accent3"/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الطالبات</a:t>
            </a:r>
          </a:p>
          <a:p>
            <a:pPr algn="ctr"/>
            <a:r>
              <a:rPr lang="ar-SA" sz="1600" b="1" dirty="0">
                <a:ln w="19050">
                  <a:solidFill>
                    <a:schemeClr val="accent3"/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الموهوبات</a:t>
            </a:r>
          </a:p>
        </p:txBody>
      </p:sp>
      <p:pic>
        <p:nvPicPr>
          <p:cNvPr id="58" name="Picture 4" descr="C:\Users\Owner\Desktop\folder-icon-512x512.pn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9344" y="6858000"/>
            <a:ext cx="990600" cy="990600"/>
          </a:xfrm>
          <a:prstGeom prst="rect">
            <a:avLst/>
          </a:prstGeom>
          <a:noFill/>
        </p:spPr>
      </p:pic>
      <p:sp>
        <p:nvSpPr>
          <p:cNvPr id="59" name="Rectangle 58">
            <a:hlinkClick r:id="rId23" action="ppaction://hlinksldjump"/>
          </p:cNvPr>
          <p:cNvSpPr/>
          <p:nvPr/>
        </p:nvSpPr>
        <p:spPr>
          <a:xfrm>
            <a:off x="5244859" y="7049869"/>
            <a:ext cx="7729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200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17 </a:t>
            </a:r>
            <a:r>
              <a:rPr lang="ar-SA" sz="1200" b="1" dirty="0">
                <a:ln w="19050">
                  <a:solidFill>
                    <a:schemeClr val="accent3"/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الجداول</a:t>
            </a:r>
          </a:p>
          <a:p>
            <a:pPr algn="ctr"/>
            <a:r>
              <a:rPr lang="ar-SA" sz="1200" b="1" dirty="0">
                <a:ln w="19050">
                  <a:solidFill>
                    <a:schemeClr val="accent3"/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والاحتياط </a:t>
            </a:r>
          </a:p>
          <a:p>
            <a:pPr algn="ctr"/>
            <a:r>
              <a:rPr lang="ar-SA" sz="1200" b="1" dirty="0">
                <a:ln w="19050">
                  <a:solidFill>
                    <a:schemeClr val="accent3"/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والمناوبة</a:t>
            </a:r>
          </a:p>
        </p:txBody>
      </p:sp>
      <p:pic>
        <p:nvPicPr>
          <p:cNvPr id="60" name="Picture 4" descr="C:\Users\Owner\Desktop\folder-icon-512x512.png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23944" y="6858000"/>
            <a:ext cx="990600" cy="990600"/>
          </a:xfrm>
          <a:prstGeom prst="rect">
            <a:avLst/>
          </a:prstGeom>
          <a:noFill/>
        </p:spPr>
      </p:pic>
      <p:sp>
        <p:nvSpPr>
          <p:cNvPr id="61" name="Rectangle 60">
            <a:hlinkClick r:id="rId24" action="ppaction://hlinksldjump"/>
          </p:cNvPr>
          <p:cNvSpPr/>
          <p:nvPr/>
        </p:nvSpPr>
        <p:spPr>
          <a:xfrm>
            <a:off x="3923013" y="7090827"/>
            <a:ext cx="82586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600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ar-SA" sz="1600" dirty="0" err="1">
                <a:ln w="1905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18</a:t>
            </a:r>
            <a:r>
              <a:rPr lang="ar-SA" sz="1600" b="1" dirty="0" err="1">
                <a:ln w="19050">
                  <a:solidFill>
                    <a:schemeClr val="accent3"/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الكتب</a:t>
            </a:r>
            <a:endParaRPr lang="ar-SA" sz="1600" b="1" dirty="0">
              <a:ln w="19050">
                <a:solidFill>
                  <a:schemeClr val="accent3"/>
                </a:solidFill>
                <a:prstDash val="solid"/>
              </a:ln>
              <a:solidFill>
                <a:srgbClr val="33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ar-SA" sz="1600" b="1" dirty="0">
                <a:ln w="19050">
                  <a:solidFill>
                    <a:schemeClr val="accent3"/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المدرسية</a:t>
            </a:r>
          </a:p>
        </p:txBody>
      </p:sp>
      <p:pic>
        <p:nvPicPr>
          <p:cNvPr id="62" name="Picture 4" descr="C:\Users\Owner\Desktop\folder-icon-512x512.png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3744" y="6858000"/>
            <a:ext cx="990600" cy="990600"/>
          </a:xfrm>
          <a:prstGeom prst="rect">
            <a:avLst/>
          </a:prstGeom>
          <a:noFill/>
        </p:spPr>
      </p:pic>
      <p:sp>
        <p:nvSpPr>
          <p:cNvPr id="63" name="Rectangle 62">
            <a:hlinkClick r:id="rId25" action="ppaction://hlinksldjump"/>
          </p:cNvPr>
          <p:cNvSpPr/>
          <p:nvPr/>
        </p:nvSpPr>
        <p:spPr>
          <a:xfrm>
            <a:off x="2252280" y="7090827"/>
            <a:ext cx="9669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600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19 </a:t>
            </a:r>
            <a:r>
              <a:rPr lang="ar-SA" sz="1600" b="1" dirty="0">
                <a:ln w="19050">
                  <a:solidFill>
                    <a:schemeClr val="accent3"/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الصيانة</a:t>
            </a:r>
            <a:endParaRPr lang="ar-SA" sz="1600" dirty="0">
              <a:ln w="1905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ar-SA" sz="1600" b="1" dirty="0">
                <a:ln w="19050">
                  <a:solidFill>
                    <a:schemeClr val="accent3"/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والنظافة</a:t>
            </a:r>
          </a:p>
        </p:txBody>
      </p:sp>
      <p:pic>
        <p:nvPicPr>
          <p:cNvPr id="66" name="Picture 4" descr="C:\Users\Owner\Desktop\folder-icon-512x512.png">
            <a:hlinkClick r:id="rId26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544" y="6858000"/>
            <a:ext cx="990600" cy="990600"/>
          </a:xfrm>
          <a:prstGeom prst="rect">
            <a:avLst/>
          </a:prstGeom>
          <a:noFill/>
        </p:spPr>
      </p:pic>
      <p:sp>
        <p:nvSpPr>
          <p:cNvPr id="67" name="Rectangle 66">
            <a:hlinkClick r:id="rId26" action="ppaction://hlinksldjump"/>
          </p:cNvPr>
          <p:cNvSpPr/>
          <p:nvPr/>
        </p:nvSpPr>
        <p:spPr>
          <a:xfrm>
            <a:off x="745855" y="7090827"/>
            <a:ext cx="77938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600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20</a:t>
            </a:r>
            <a:r>
              <a:rPr lang="ar-SA" sz="1600" b="1" dirty="0">
                <a:ln w="19050">
                  <a:solidFill>
                    <a:schemeClr val="accent3"/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النقل</a:t>
            </a:r>
          </a:p>
          <a:p>
            <a:pPr algn="ctr"/>
            <a:r>
              <a:rPr lang="ar-SA" sz="1600" b="1" dirty="0">
                <a:ln w="19050">
                  <a:solidFill>
                    <a:schemeClr val="accent3"/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المدرسي</a:t>
            </a:r>
          </a:p>
        </p:txBody>
      </p:sp>
      <p:pic>
        <p:nvPicPr>
          <p:cNvPr id="68" name="Picture 4" descr="C:\Users\Owner\Desktop\folder-icon-512x512.png">
            <a:hlinkClick r:id="rId27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1544" y="-990600"/>
            <a:ext cx="990600" cy="990600"/>
          </a:xfrm>
          <a:prstGeom prst="rect">
            <a:avLst/>
          </a:prstGeom>
          <a:noFill/>
        </p:spPr>
      </p:pic>
      <p:sp>
        <p:nvSpPr>
          <p:cNvPr id="69" name="Rectangle 68">
            <a:hlinkClick r:id="rId27" action="ppaction://hlinksldjump"/>
          </p:cNvPr>
          <p:cNvSpPr/>
          <p:nvPr/>
        </p:nvSpPr>
        <p:spPr>
          <a:xfrm>
            <a:off x="7588626" y="-757773"/>
            <a:ext cx="8098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600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21 </a:t>
            </a:r>
            <a:r>
              <a:rPr lang="ar-SA" sz="1600" b="1" dirty="0">
                <a:ln w="19050">
                  <a:solidFill>
                    <a:schemeClr val="accent3"/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الأمن</a:t>
            </a:r>
          </a:p>
          <a:p>
            <a:pPr algn="ctr"/>
            <a:r>
              <a:rPr lang="ar-SA" sz="1600" b="1" dirty="0">
                <a:ln w="19050">
                  <a:solidFill>
                    <a:schemeClr val="accent3"/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والسلامة</a:t>
            </a:r>
          </a:p>
        </p:txBody>
      </p:sp>
      <p:pic>
        <p:nvPicPr>
          <p:cNvPr id="70" name="Picture 4" descr="C:\Users\Owner\Desktop\folder-icon-512x512.png">
            <a:hlinkClick r:id="rId28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09944" y="-1066800"/>
            <a:ext cx="990600" cy="990600"/>
          </a:xfrm>
          <a:prstGeom prst="rect">
            <a:avLst/>
          </a:prstGeom>
          <a:noFill/>
        </p:spPr>
      </p:pic>
      <p:sp>
        <p:nvSpPr>
          <p:cNvPr id="71" name="Rectangle 70">
            <a:hlinkClick r:id="rId28" action="ppaction://hlinksldjump"/>
          </p:cNvPr>
          <p:cNvSpPr/>
          <p:nvPr/>
        </p:nvSpPr>
        <p:spPr>
          <a:xfrm>
            <a:off x="6110428" y="-833973"/>
            <a:ext cx="102303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500" dirty="0" err="1">
                <a:ln w="1905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22</a:t>
            </a:r>
            <a:r>
              <a:rPr lang="ar-SA" sz="1500" b="1" dirty="0" err="1">
                <a:ln w="19050">
                  <a:solidFill>
                    <a:schemeClr val="accent3"/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المختبرات</a:t>
            </a:r>
            <a:endParaRPr lang="ar-SA" sz="1500" b="1" dirty="0">
              <a:ln w="19050">
                <a:solidFill>
                  <a:schemeClr val="accent3"/>
                </a:solidFill>
                <a:prstDash val="solid"/>
              </a:ln>
              <a:solidFill>
                <a:srgbClr val="33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ar-SA" sz="1500" b="1" dirty="0">
                <a:ln w="19050">
                  <a:solidFill>
                    <a:schemeClr val="accent3"/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والمعامل</a:t>
            </a:r>
          </a:p>
        </p:txBody>
      </p:sp>
      <p:pic>
        <p:nvPicPr>
          <p:cNvPr id="72" name="Picture 4" descr="C:\Users\Owner\Desktop\folder-icon-512x512.png">
            <a:hlinkClick r:id="rId29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2144" y="-990600"/>
            <a:ext cx="990600" cy="990600"/>
          </a:xfrm>
          <a:prstGeom prst="rect">
            <a:avLst/>
          </a:prstGeom>
          <a:noFill/>
        </p:spPr>
      </p:pic>
      <p:sp>
        <p:nvSpPr>
          <p:cNvPr id="73" name="Rectangle 72">
            <a:hlinkClick r:id="rId29" action="ppaction://hlinksldjump"/>
          </p:cNvPr>
          <p:cNvSpPr/>
          <p:nvPr/>
        </p:nvSpPr>
        <p:spPr>
          <a:xfrm>
            <a:off x="4672244" y="-757773"/>
            <a:ext cx="100380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600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23</a:t>
            </a:r>
            <a:r>
              <a:rPr lang="ar-SA" sz="1600" b="1" dirty="0">
                <a:ln w="19050">
                  <a:solidFill>
                    <a:schemeClr val="accent3"/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اتجاهات</a:t>
            </a:r>
          </a:p>
          <a:p>
            <a:pPr algn="ctr"/>
            <a:r>
              <a:rPr lang="ar-SA" sz="1600" b="1" dirty="0">
                <a:ln w="19050">
                  <a:solidFill>
                    <a:schemeClr val="accent3"/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المتعلمين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166 -0.2 L -1.23333 -0.5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00" y="-15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479 -0.19375 L -1.23959 -0.49861 " pathEditMode="relative" rAng="0" ptsTypes="AA">
                                      <p:cBhvr>
                                        <p:cTn id="8" dur="2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00" y="-1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917 -0.06543 L -1.29584 -0.29896 " pathEditMode="relative" rAng="0" ptsTypes="AA">
                                      <p:cBhvr>
                                        <p:cTn id="11" dur="2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" y="-11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229 -0.07029 L -1.30208 -0.30867 " pathEditMode="relative" rAng="0" ptsTypes="AA">
                                      <p:cBhvr>
                                        <p:cTn id="13" dur="20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" y="-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997 0.07769 L -1.34497 -0.2111 " pathEditMode="relative" rAng="0" ptsTypes="AA">
                                      <p:cBhvr>
                                        <p:cTn id="16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" y="-14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309 0.08161 L -1.35313 -0.21203 " pathEditMode="relative" rAng="0" ptsTypes="AA">
                                      <p:cBhvr>
                                        <p:cTn id="18" dur="20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" y="-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25 0.2222 L -1.37083 -0.04439 " pathEditMode="relative" rAng="0" ptsTypes="AA">
                                      <p:cBhvr>
                                        <p:cTn id="21" dur="2000" spd="-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" y="-13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146 0.21942 L -1.36458 -0.03862 " pathEditMode="relative" rAng="0" ptsTypes="AA">
                                      <p:cBhvr>
                                        <p:cTn id="23" dur="20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" y="-1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483 0.34404 L -0.575 0.01618 " pathEditMode="relative" rAng="0" ptsTypes="AA">
                                      <p:cBhvr>
                                        <p:cTn id="26" dur="2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5" y="-16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17 0.34913 L -0.5783 0.02728 " pathEditMode="relative" rAng="0" ptsTypes="AA">
                                      <p:cBhvr>
                                        <p:cTn id="28" dur="2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5" y="-1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916 -0.40833 L -0.20417 -0.93064 " pathEditMode="relative" rAng="0" ptsTypes="AA">
                                      <p:cBhvr>
                                        <p:cTn id="31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7" y="-261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587 -0.40786 L -0.20747 -0.93017 " pathEditMode="relative" rAng="0" ptsTypes="AA">
                                      <p:cBhvr>
                                        <p:cTn id="33" dur="2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7" y="-2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6375 -0.24971 L -0.24583 -0.73942 " pathEditMode="relative" rAng="0" ptsTypes="AA">
                                      <p:cBhvr>
                                        <p:cTn id="36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2" y="-245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63663 -0.24167 L -0.2467 -0.73056 " pathEditMode="relative" rAng="0" ptsTypes="AA">
                                      <p:cBhvr>
                                        <p:cTn id="38" dur="2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2" y="-2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416 -0.21596 L -1.49583 -0.67145 " pathEditMode="relative" rAng="0" ptsTypes="AA">
                                      <p:cBhvr>
                                        <p:cTn id="41" dur="2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-228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73 -0.20971 L -1.49896 -0.6652 " pathEditMode="relative" rAng="0" ptsTypes="AA">
                                      <p:cBhvr>
                                        <p:cTn id="43" dur="20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-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75 -0.09433 L -0.05 -0.60485 " pathEditMode="relative" rAng="0" ptsTypes="AA">
                                      <p:cBhvr>
                                        <p:cTn id="46" dur="2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3" y="-255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8003 -0.09688 L -0.04497 -0.60601 " pathEditMode="relative" rAng="0" ptsTypes="AA">
                                      <p:cBhvr>
                                        <p:cTn id="48" dur="20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3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5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9583 0.01596 L -0.04584 -0.48416 " pathEditMode="relative" rAng="0" ptsTypes="AA">
                                      <p:cBhvr>
                                        <p:cTn id="51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-25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9254 0.0141 L -0.04913 -0.49226 " pathEditMode="relative" rAng="0" ptsTypes="AA">
                                      <p:cBhvr>
                                        <p:cTn id="53" dur="20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-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0"/>
                            </p:stCondLst>
                            <p:childTnLst>
                              <p:par>
                                <p:cTn id="5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725 0.3052 L -0.10417 -0.38289 " pathEditMode="relative" rAng="0" ptsTypes="AA">
                                      <p:cBhvr>
                                        <p:cTn id="56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" y="-344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396 0.30197 L -0.10938 -0.39098 " pathEditMode="relative" rAng="0" ptsTypes="AA">
                                      <p:cBhvr>
                                        <p:cTn id="58" dur="20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0"/>
                            </p:stCondLst>
                            <p:childTnLst>
                              <p:par>
                                <p:cTn id="6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17 -0.24971 L -1.2875 -0.9378 " pathEditMode="relative" rAng="0" ptsTypes="AA">
                                      <p:cBhvr>
                                        <p:cTn id="61" dur="2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" y="-344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483 -0.24393 L -1.2915 -0.93826 " pathEditMode="relative" rAng="0" ptsTypes="AA">
                                      <p:cBhvr>
                                        <p:cTn id="63" dur="20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4000"/>
                            </p:stCondLst>
                            <p:childTnLst>
                              <p:par>
                                <p:cTn id="6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 -0.37248 L -1.36667 -0.9378 " pathEditMode="relative" rAng="0" ptsTypes="AA">
                                      <p:cBhvr>
                                        <p:cTn id="66" dur="2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" y="-28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757 -0.36412 L -1.36424 -0.93101 " pathEditMode="relative" rAng="0" ptsTypes="AA">
                                      <p:cBhvr>
                                        <p:cTn id="68" dur="20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" y="-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6000"/>
                            </p:stCondLst>
                            <p:childTnLst>
                              <p:par>
                                <p:cTn id="7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323 -0.50566 L -1.2599 -1.07098 " pathEditMode="relative" rAng="0" ptsTypes="AA">
                                      <p:cBhvr>
                                        <p:cTn id="71" dur="2000" spd="-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" y="-283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08 -0.49861 L -1.25746 -1.0655 " pathEditMode="relative" rAng="0" ptsTypes="AA">
                                      <p:cBhvr>
                                        <p:cTn id="73" dur="2000" spd="-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" y="-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8000"/>
                            </p:stCondLst>
                            <p:childTnLst>
                              <p:par>
                                <p:cTn id="7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79 -0.56023 L -0.98646 -1.12555 " pathEditMode="relative" rAng="0" ptsTypes="AA">
                                      <p:cBhvr>
                                        <p:cTn id="76" dur="2000" spd="-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" y="-283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36 -0.55417 L -0.98403 -1.12106 " pathEditMode="relative" rAng="0" ptsTypes="AA">
                                      <p:cBhvr>
                                        <p:cTn id="78" dur="2000" spd="-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" y="-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0"/>
                            </p:stCondLst>
                            <p:childTnLst>
                              <p:par>
                                <p:cTn id="8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74 -0.43907 L -0.8474 -1.22636 " pathEditMode="relative" rAng="0" ptsTypes="AA">
                                      <p:cBhvr>
                                        <p:cTn id="81" dur="2000" spd="-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" y="-394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497 -0.4331 L -0.84914 -1.23218 " pathEditMode="relative" rAng="0" ptsTypes="AA">
                                      <p:cBhvr>
                                        <p:cTn id="83" dur="2000" spd="-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" y="-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2000"/>
                            </p:stCondLst>
                            <p:childTnLst>
                              <p:par>
                                <p:cTn id="8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06 -0.43907 L -0.73073 -1.20416 " pathEditMode="relative" rAng="0" ptsTypes="AA">
                                      <p:cBhvr>
                                        <p:cTn id="86" dur="2000" spd="-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" y="-383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63 -0.43148 L -0.73247 -1.20833 " pathEditMode="relative" rAng="0" ptsTypes="AA">
                                      <p:cBhvr>
                                        <p:cTn id="88" dur="2000" spd="-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" y="-3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4000"/>
                            </p:stCondLst>
                            <p:childTnLst>
                              <p:par>
                                <p:cTn id="9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1 -0.43907 L -0.6224 -1.21526 " pathEditMode="relative" rAng="0" ptsTypes="AA">
                                      <p:cBhvr>
                                        <p:cTn id="91" dur="2000" spd="-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" y="-388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754 -0.4331 L -0.62413 -1.22106 " pathEditMode="relative" rAng="0" ptsTypes="AA">
                                      <p:cBhvr>
                                        <p:cTn id="93" dur="2000" spd="-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6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6000"/>
                            </p:stCondLst>
                            <p:childTnLst>
                              <p:par>
                                <p:cTn id="9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677 -0.43907 L -0.48907 -1.19306 " pathEditMode="relative" rAng="0" ptsTypes="AA">
                                      <p:cBhvr>
                                        <p:cTn id="96" dur="2000" spd="-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3" y="-377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92 -0.4331 L -0.4908 -1.19884 " pathEditMode="relative" rAng="0" ptsTypes="AA">
                                      <p:cBhvr>
                                        <p:cTn id="98" dur="2000" spd="-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" y="-3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8000"/>
                            </p:stCondLst>
                            <p:childTnLst>
                              <p:par>
                                <p:cTn id="10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4843 -0.43907 L -0.16823 -1.00439 " pathEditMode="relative" rAng="0" ptsTypes="AA">
                                      <p:cBhvr>
                                        <p:cTn id="101" dur="2000" spd="-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" y="-283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087 -0.43194 L -0.1658 -0.99884 " pathEditMode="relative" rAng="0" ptsTypes="AA">
                                      <p:cBhvr>
                                        <p:cTn id="103" dur="2000" spd="-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" y="-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0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823 0.82682 L -0.9474 -0.10543 " pathEditMode="relative" rAng="0" ptsTypes="AA">
                                      <p:cBhvr>
                                        <p:cTn id="106" dur="2000" spd="-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" y="-466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58 0.83426 L -0.94913 -0.10996 " pathEditMode="relative" rAng="0" ptsTypes="AA">
                                      <p:cBhvr>
                                        <p:cTn id="108" dur="2000" spd="-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" y="-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1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157 0.83792 L -0.8224 -0.04994 " pathEditMode="relative" rAng="0" ptsTypes="AA">
                                      <p:cBhvr>
                                        <p:cTn id="111" dur="2000" spd="-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" y="-444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913 0.83658 L -0.82413 -0.06342 " pathEditMode="relative" rAng="0" ptsTypes="AA">
                                      <p:cBhvr>
                                        <p:cTn id="113" dur="2000" spd="-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4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4000"/>
                            </p:stCondLst>
                            <p:childTnLst>
                              <p:par>
                                <p:cTn id="11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44 0.82682 L -0.77239 -0.07214 " pathEditMode="relative" rAng="0" ptsTypes="AA">
                                      <p:cBhvr>
                                        <p:cTn id="116" dur="2000" spd="-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" y="-449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87 0.83449 L -0.77413 -0.07662 " pathEditMode="relative" rAng="0" ptsTypes="AA">
                                      <p:cBhvr>
                                        <p:cTn id="118" dur="2000" spd="-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" y="-4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24" grpId="0"/>
      <p:bldP spid="23" grpId="0"/>
      <p:bldP spid="22" grpId="0"/>
      <p:bldP spid="28" grpId="0"/>
      <p:bldP spid="27" grpId="0"/>
      <p:bldP spid="32" grpId="0"/>
      <p:bldP spid="29" grpId="0"/>
      <p:bldP spid="26" grpId="0"/>
      <p:bldP spid="33" grpId="0"/>
      <p:bldP spid="31" grpId="0"/>
      <p:bldP spid="30" grpId="0"/>
      <p:bldP spid="53" grpId="0"/>
      <p:bldP spid="55" grpId="0"/>
      <p:bldP spid="57" grpId="0"/>
      <p:bldP spid="59" grpId="0"/>
      <p:bldP spid="61" grpId="0"/>
      <p:bldP spid="63" grpId="0"/>
      <p:bldP spid="67" grpId="0"/>
      <p:bldP spid="69" grpId="0"/>
      <p:bldP spid="71" grpId="0"/>
      <p:bldP spid="7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3" descr="شعار - ث-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63600" cy="6477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33800" y="185916"/>
            <a:ext cx="533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ادارة التربية والتعليم بجدة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مركز الشمال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الثانوية الحادية والستون</a:t>
            </a:r>
            <a:r>
              <a:rPr kumimoji="0" lang="ar-S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1569423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دوام الموظفات</a:t>
            </a:r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r>
              <a:rPr lang="ar-SA" sz="2000" b="1" dirty="0"/>
              <a:t>( ملف قرار حسم </a:t>
            </a:r>
            <a:r>
              <a:rPr lang="ar-SA" sz="2000" b="1" dirty="0" err="1"/>
              <a:t>الغياب )</a:t>
            </a:r>
            <a:endParaRPr lang="en-US" sz="2000" b="1" dirty="0"/>
          </a:p>
          <a:p>
            <a:pPr algn="ctr" rtl="1"/>
            <a:r>
              <a:rPr lang="ar-SA" sz="2400" b="1" dirty="0">
                <a:solidFill>
                  <a:srgbClr val="FF0000"/>
                </a:solidFill>
              </a:rPr>
              <a:t>رقم </a:t>
            </a:r>
            <a:r>
              <a:rPr lang="ar-SA" sz="2400" b="1" dirty="0" err="1">
                <a:solidFill>
                  <a:srgbClr val="FF0000"/>
                </a:solidFill>
              </a:rPr>
              <a:t>الدولاب </a:t>
            </a:r>
            <a:r>
              <a:rPr lang="ar-SA" sz="2400" b="1" dirty="0">
                <a:solidFill>
                  <a:srgbClr val="FF0000"/>
                </a:solidFill>
              </a:rPr>
              <a:t>(9)          رقم </a:t>
            </a:r>
            <a:r>
              <a:rPr lang="ar-SA" sz="2400" b="1" dirty="0" err="1">
                <a:solidFill>
                  <a:srgbClr val="FF0000"/>
                </a:solidFill>
              </a:rPr>
              <a:t>الارشفة </a:t>
            </a:r>
            <a:r>
              <a:rPr lang="ar-SA" sz="2400" b="1" dirty="0">
                <a:solidFill>
                  <a:srgbClr val="FF0000"/>
                </a:solidFill>
              </a:rPr>
              <a:t>(10/1)        مدة </a:t>
            </a:r>
            <a:r>
              <a:rPr lang="ar-SA" sz="2400" b="1" dirty="0" err="1">
                <a:solidFill>
                  <a:srgbClr val="FF0000"/>
                </a:solidFill>
              </a:rPr>
              <a:t>الحفظ </a:t>
            </a:r>
            <a:r>
              <a:rPr lang="ar-SA" sz="2400" b="1" dirty="0">
                <a:solidFill>
                  <a:srgbClr val="FF0000"/>
                </a:solidFill>
              </a:rPr>
              <a:t>( دائم</a:t>
            </a:r>
            <a:r>
              <a:rPr lang="ar-SA" sz="2400" b="1" dirty="0" err="1">
                <a:solidFill>
                  <a:srgbClr val="FF0000"/>
                </a:solidFill>
              </a:rPr>
              <a:t>)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2734635"/>
          <a:ext cx="8458200" cy="2929228"/>
        </p:xfrm>
        <a:graphic>
          <a:graphicData uri="http://schemas.openxmlformats.org/drawingml/2006/table">
            <a:tbl>
              <a:tblPr rtl="1"/>
              <a:tblGrid>
                <a:gridCol w="735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9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34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latin typeface="Times New Roman"/>
                        <a:ea typeface="Times New Roman"/>
                        <a:cs typeface="Simple Bold Jut Out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latin typeface="Times New Roman"/>
                        <a:ea typeface="Times New Roman"/>
                        <a:cs typeface="Simple Bold Jut Out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1431/1432هـ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1432/</a:t>
                      </a:r>
                      <a:r>
                        <a:rPr lang="ar-SA" sz="1400" b="1" dirty="0" err="1">
                          <a:latin typeface="Times New Roman"/>
                          <a:ea typeface="Times New Roman"/>
                        </a:rPr>
                        <a:t>1433هـ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1433/1434هـ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3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4478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5240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pic>
        <p:nvPicPr>
          <p:cNvPr id="10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1143000"/>
            <a:ext cx="381000" cy="381000"/>
          </a:xfrm>
          <a:prstGeom prst="rect">
            <a:avLst/>
          </a:prstGeom>
          <a:noFill/>
        </p:spPr>
      </p:pic>
      <p:sp>
        <p:nvSpPr>
          <p:cNvPr id="11" name="Rectangle 11"/>
          <p:cNvSpPr/>
          <p:nvPr/>
        </p:nvSpPr>
        <p:spPr>
          <a:xfrm>
            <a:off x="199746" y="121920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143000" y="5943600"/>
            <a:ext cx="6530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أعدته الناسخة                                                                 مديرة المدرسة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400" dirty="0">
                <a:latin typeface="Arial" pitchFamily="34" charset="0"/>
                <a:ea typeface="Times New Roman" pitchFamily="18" charset="0"/>
                <a:cs typeface="PT Bold Heading" pitchFamily="2" charset="-78"/>
              </a:rPr>
              <a:t>سلمى محمد الشيخ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PT Bold Heading" pitchFamily="2" charset="-78"/>
              </a:rPr>
              <a:t>                                                                    شادية عبد العزيز مراد</a:t>
            </a:r>
            <a:endParaRPr kumimoji="0" 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81000" y="2667000"/>
          <a:ext cx="8458200" cy="3183946"/>
        </p:xfrm>
        <a:graphic>
          <a:graphicData uri="http://schemas.openxmlformats.org/drawingml/2006/table">
            <a:tbl>
              <a:tblPr rtl="1"/>
              <a:tblGrid>
                <a:gridCol w="735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9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5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9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34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901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91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سجل وملف الصندوق المدرسي 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1418هـ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  <a:cs typeface="Arial"/>
                        </a:rPr>
                        <a:t>سجل بني 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  <a:cs typeface="Arial"/>
                        </a:rPr>
                        <a:t>وملف ازرق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44496" marR="44496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91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حسابات الصندوق المدرسي لأربع سنوات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من1421الى1424هـ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سجل اخضر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ملف كحلي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ملف بني جيوب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44496" marR="44496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91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ملف الصندوق المدرسي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1425/</a:t>
                      </a:r>
                      <a:r>
                        <a:rPr lang="ar-SA" sz="1400" b="1" dirty="0" err="1">
                          <a:latin typeface="Times New Roman"/>
                          <a:ea typeface="Times New Roman"/>
                        </a:rPr>
                        <a:t>1424هـ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اخضر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44496" marR="44496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91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ملف الصندوق المدرسي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 err="1">
                          <a:latin typeface="Times New Roman"/>
                          <a:ea typeface="Times New Roman"/>
                        </a:rPr>
                        <a:t>1426الى1429هـ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err="1">
                          <a:latin typeface="Times New Roman"/>
                          <a:ea typeface="Times New Roman"/>
                        </a:rPr>
                        <a:t>4سجل</a:t>
                      </a:r>
                      <a:endParaRPr lang="ar-SA" sz="12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err="1">
                          <a:latin typeface="Times New Roman"/>
                          <a:ea typeface="Times New Roman"/>
                        </a:rPr>
                        <a:t>1ملف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 err="1">
                          <a:latin typeface="Times New Roman"/>
                          <a:ea typeface="Times New Roman"/>
                          <a:cs typeface="+mn-cs"/>
                        </a:rPr>
                        <a:t>4سجل</a:t>
                      </a:r>
                      <a:r>
                        <a:rPr lang="ar-SA" sz="1200" b="1" dirty="0">
                          <a:latin typeface="Times New Roman"/>
                          <a:ea typeface="Times New Roman"/>
                          <a:cs typeface="+mn-cs"/>
                        </a:rPr>
                        <a:t> ابيض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 err="1">
                          <a:latin typeface="Times New Roman"/>
                          <a:ea typeface="Times New Roman"/>
                          <a:cs typeface="+mn-cs"/>
                        </a:rPr>
                        <a:t>1ملف</a:t>
                      </a:r>
                      <a:r>
                        <a:rPr lang="ar-SA" sz="1200" b="1" dirty="0">
                          <a:latin typeface="Times New Roman"/>
                          <a:ea typeface="Times New Roman"/>
                          <a:cs typeface="+mn-cs"/>
                        </a:rPr>
                        <a:t> اسود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44496" marR="44496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391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44496" marR="44496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391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44496" marR="44496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81000" y="1359694"/>
            <a:ext cx="84582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الموارد المالية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Simple Indust Shaded" pitchFamily="2" charset="-78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 سجل الصندوق المدرسي </a:t>
            </a:r>
            <a:r>
              <a:rPr kumimoji="0" lang="ar-SA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وفواتيره )</a:t>
            </a:r>
            <a:endParaRPr kumimoji="0" lang="en-US" sz="6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FF0000"/>
                </a:solidFill>
              </a:rPr>
              <a:t>رقم </a:t>
            </a:r>
            <a:r>
              <a:rPr lang="ar-SA" sz="2400" b="1" dirty="0" err="1">
                <a:solidFill>
                  <a:srgbClr val="FF0000"/>
                </a:solidFill>
              </a:rPr>
              <a:t>الدولاب </a:t>
            </a:r>
            <a:r>
              <a:rPr lang="ar-SA" sz="2400" b="1" dirty="0">
                <a:solidFill>
                  <a:srgbClr val="FF0000"/>
                </a:solidFill>
              </a:rPr>
              <a:t>(10-11-12)      رقم </a:t>
            </a:r>
            <a:r>
              <a:rPr lang="ar-SA" sz="2400" b="1" dirty="0" err="1">
                <a:solidFill>
                  <a:srgbClr val="FF0000"/>
                </a:solidFill>
              </a:rPr>
              <a:t>الارشفة </a:t>
            </a:r>
            <a:r>
              <a:rPr lang="ar-SA" sz="2400" b="1" dirty="0">
                <a:solidFill>
                  <a:srgbClr val="FF0000"/>
                </a:solidFill>
              </a:rPr>
              <a:t>(2/</a:t>
            </a:r>
            <a:r>
              <a:rPr lang="en-US" sz="2400" b="1" dirty="0">
                <a:solidFill>
                  <a:srgbClr val="FF0000"/>
                </a:solidFill>
              </a:rPr>
              <a:t>1</a:t>
            </a:r>
            <a:r>
              <a:rPr lang="ar-SA" sz="2400" b="1" dirty="0">
                <a:solidFill>
                  <a:srgbClr val="FF0000"/>
                </a:solidFill>
              </a:rPr>
              <a:t>)     مدة </a:t>
            </a:r>
            <a:r>
              <a:rPr lang="ar-SA" sz="2400" b="1" dirty="0" err="1">
                <a:solidFill>
                  <a:srgbClr val="FF0000"/>
                </a:solidFill>
              </a:rPr>
              <a:t>الحفظ </a:t>
            </a:r>
            <a:r>
              <a:rPr lang="ar-SA" sz="2400" b="1" dirty="0">
                <a:solidFill>
                  <a:srgbClr val="FF0000"/>
                </a:solidFill>
              </a:rPr>
              <a:t>( </a:t>
            </a:r>
            <a:r>
              <a:rPr lang="ar-SA" sz="2400" b="1" dirty="0" err="1">
                <a:solidFill>
                  <a:srgbClr val="FF0000"/>
                </a:solidFill>
              </a:rPr>
              <a:t>10سنوات</a:t>
            </a:r>
            <a:r>
              <a:rPr lang="ar-SA" sz="2400" b="1" dirty="0">
                <a:solidFill>
                  <a:srgbClr val="FF0000"/>
                </a:solidFill>
              </a:rPr>
              <a:t> </a:t>
            </a:r>
            <a:r>
              <a:rPr lang="ar-SA" sz="2400" b="1" dirty="0" err="1">
                <a:solidFill>
                  <a:srgbClr val="FF0000"/>
                </a:solidFill>
              </a:rPr>
              <a:t>)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صورة 3" descr="شعار - ث-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016000" cy="762000"/>
          </a:xfrm>
          <a:prstGeom prst="rect">
            <a:avLst/>
          </a:prstGeom>
          <a:noFill/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733800" y="109716"/>
            <a:ext cx="533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ادارة التربية والتعليم بجدة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مركز الشمال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الثانوية الحادية والستون</a:t>
            </a:r>
            <a:r>
              <a:rPr kumimoji="0" lang="ar-S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14478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5240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pic>
        <p:nvPicPr>
          <p:cNvPr id="10" name="Picture 2" descr="C:\Users\Owner\Desktop\Archive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1143000"/>
            <a:ext cx="381000" cy="381000"/>
          </a:xfrm>
          <a:prstGeom prst="rect">
            <a:avLst/>
          </a:prstGeom>
          <a:noFill/>
        </p:spPr>
      </p:pic>
      <p:sp>
        <p:nvSpPr>
          <p:cNvPr id="11" name="Rectangle 11"/>
          <p:cNvSpPr/>
          <p:nvPr/>
        </p:nvSpPr>
        <p:spPr>
          <a:xfrm>
            <a:off x="199746" y="121920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143000" y="5943600"/>
            <a:ext cx="6530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أعدته الناسخة                                                                 مديرة المدرسة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400" dirty="0">
                <a:latin typeface="Arial" pitchFamily="34" charset="0"/>
                <a:ea typeface="Times New Roman" pitchFamily="18" charset="0"/>
                <a:cs typeface="PT Bold Heading" pitchFamily="2" charset="-78"/>
              </a:rPr>
              <a:t>سلمى محمد الشيخ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PT Bold Heading" pitchFamily="2" charset="-78"/>
              </a:rPr>
              <a:t>                                                                    شادية عبد العزيز مراد</a:t>
            </a:r>
            <a:endParaRPr kumimoji="0" 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81000" y="2895600"/>
          <a:ext cx="8458200" cy="3019274"/>
        </p:xfrm>
        <a:graphic>
          <a:graphicData uri="http://schemas.openxmlformats.org/drawingml/2006/table">
            <a:tbl>
              <a:tblPr rtl="1"/>
              <a:tblGrid>
                <a:gridCol w="735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6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3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5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9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34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901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91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واردات ومصروفات الصندوق المدرسي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1429/1430هـ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ملف اسود كنت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44496" marR="44496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91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6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واردات ومصروفات الصندوق المدرسي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  <a:cs typeface="Arabic Typesetting"/>
                        </a:rPr>
                        <a:t>+مصروفات الاحتياطي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1430/1431هـ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ملف اسود كنت سجل اصفر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44496" marR="44496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91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7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واردات ومصروفات الصندوق المدرسي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  <a:cs typeface="Arabic Typesetting"/>
                        </a:rPr>
                        <a:t>+مصروفات الفترة الصيفية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1431/1432هـ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2سجل اصفر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1ملف اخضر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44496" marR="44496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91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8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واردات ومصروفات الصندوق المدرسي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1432/1433هـ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سجل ابيض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 وملف اسود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44496" marR="44496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391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9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واردات ومصروفات الصندوق المدرسي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1433/1434هـ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 dirty="0">
                          <a:latin typeface="Times New Roman"/>
                          <a:ea typeface="Times New Roman"/>
                          <a:cs typeface="Arial"/>
                        </a:rPr>
                        <a:t>سجل ازرق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44496" marR="44496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391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44496" marR="44496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81000" y="1619072"/>
            <a:ext cx="84582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الموارد المالية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Simple Indust Shaded" pitchFamily="2" charset="-78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( سجل الصندوق المدرسي </a:t>
            </a:r>
            <a:r>
              <a:rPr lang="ar-SA" sz="20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وفواتيره )</a:t>
            </a:r>
            <a:endParaRPr lang="en-US" sz="6000" b="1" dirty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FF0000"/>
                </a:solidFill>
              </a:rPr>
              <a:t>رقم </a:t>
            </a:r>
            <a:r>
              <a:rPr lang="ar-SA" sz="2400" b="1" dirty="0" err="1">
                <a:solidFill>
                  <a:srgbClr val="FF0000"/>
                </a:solidFill>
              </a:rPr>
              <a:t>الدولاب </a:t>
            </a:r>
            <a:r>
              <a:rPr lang="ar-SA" sz="2400" b="1" dirty="0">
                <a:solidFill>
                  <a:srgbClr val="FF0000"/>
                </a:solidFill>
              </a:rPr>
              <a:t>(10-11-12)      رقم </a:t>
            </a:r>
            <a:r>
              <a:rPr lang="ar-SA" sz="2400" b="1" dirty="0" err="1">
                <a:solidFill>
                  <a:srgbClr val="FF0000"/>
                </a:solidFill>
              </a:rPr>
              <a:t>الارشفة </a:t>
            </a:r>
            <a:r>
              <a:rPr lang="ar-SA" sz="2400" b="1" dirty="0">
                <a:solidFill>
                  <a:srgbClr val="FF0000"/>
                </a:solidFill>
              </a:rPr>
              <a:t>(2/</a:t>
            </a:r>
            <a:r>
              <a:rPr lang="en-US" sz="2400" b="1" dirty="0">
                <a:solidFill>
                  <a:srgbClr val="FF0000"/>
                </a:solidFill>
              </a:rPr>
              <a:t>1</a:t>
            </a:r>
            <a:r>
              <a:rPr lang="ar-SA" sz="2400" b="1" dirty="0">
                <a:solidFill>
                  <a:srgbClr val="FF0000"/>
                </a:solidFill>
              </a:rPr>
              <a:t>)        مدة </a:t>
            </a:r>
            <a:r>
              <a:rPr lang="ar-SA" sz="2400" b="1" dirty="0" err="1">
                <a:solidFill>
                  <a:srgbClr val="FF0000"/>
                </a:solidFill>
              </a:rPr>
              <a:t>الحفظ </a:t>
            </a:r>
            <a:r>
              <a:rPr lang="ar-SA" sz="2400" b="1" dirty="0">
                <a:solidFill>
                  <a:srgbClr val="FF0000"/>
                </a:solidFill>
              </a:rPr>
              <a:t>( </a:t>
            </a:r>
            <a:r>
              <a:rPr lang="ar-SA" sz="2400" b="1" dirty="0" err="1">
                <a:solidFill>
                  <a:srgbClr val="FF0000"/>
                </a:solidFill>
              </a:rPr>
              <a:t>10سنوات</a:t>
            </a:r>
            <a:r>
              <a:rPr lang="ar-SA" sz="2400" b="1" dirty="0">
                <a:solidFill>
                  <a:srgbClr val="FF0000"/>
                </a:solidFill>
              </a:rPr>
              <a:t> </a:t>
            </a:r>
            <a:r>
              <a:rPr lang="ar-SA" sz="2400" b="1" dirty="0" err="1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صورة 3" descr="شعار - ث-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016000" cy="762000"/>
          </a:xfrm>
          <a:prstGeom prst="rect">
            <a:avLst/>
          </a:prstGeom>
          <a:noFill/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733800" y="109716"/>
            <a:ext cx="533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ادارة التربية والتعليم بجدة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مركز الشمال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الثانوية الحادية والستون</a:t>
            </a:r>
            <a:r>
              <a:rPr kumimoji="0" lang="ar-S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16002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6764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pic>
        <p:nvPicPr>
          <p:cNvPr id="10" name="Picture 2" descr="C:\Users\Owner\Desktop\Archive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1295400"/>
            <a:ext cx="381000" cy="381000"/>
          </a:xfrm>
          <a:prstGeom prst="rect">
            <a:avLst/>
          </a:prstGeom>
          <a:noFill/>
        </p:spPr>
      </p:pic>
      <p:sp>
        <p:nvSpPr>
          <p:cNvPr id="11" name="Rectangle 11"/>
          <p:cNvSpPr/>
          <p:nvPr/>
        </p:nvSpPr>
        <p:spPr>
          <a:xfrm>
            <a:off x="199746" y="137160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219200" y="6019800"/>
            <a:ext cx="6530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أعدته الناسخة                                                                 مديرة المدرسة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400" dirty="0">
                <a:latin typeface="Arial" pitchFamily="34" charset="0"/>
                <a:ea typeface="Times New Roman" pitchFamily="18" charset="0"/>
                <a:cs typeface="PT Bold Heading" pitchFamily="2" charset="-78"/>
              </a:rPr>
              <a:t>سلمى محمد الشيخ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PT Bold Heading" pitchFamily="2" charset="-78"/>
              </a:rPr>
              <a:t>                                                                    شادية عبد العزيز مراد</a:t>
            </a:r>
            <a:endParaRPr kumimoji="0" 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81000" y="2895600"/>
          <a:ext cx="8458200" cy="3084886"/>
        </p:xfrm>
        <a:graphic>
          <a:graphicData uri="http://schemas.openxmlformats.org/drawingml/2006/table">
            <a:tbl>
              <a:tblPr rtl="1"/>
              <a:tblGrid>
                <a:gridCol w="735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4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55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5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9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34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901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91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ملف مصروفات </a:t>
                      </a:r>
                      <a:r>
                        <a:rPr lang="ar-SA" sz="1400" b="1" dirty="0" err="1">
                          <a:latin typeface="Times New Roman"/>
                          <a:ea typeface="Times New Roman"/>
                        </a:rPr>
                        <a:t>النظافه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 err="1">
                          <a:latin typeface="Times New Roman"/>
                          <a:ea typeface="Times New Roman"/>
                        </a:rPr>
                        <a:t>من1422الى1425هـ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ازرق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44496" marR="44496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91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سجل </a:t>
                      </a:r>
                      <a:r>
                        <a:rPr lang="ar-SA" sz="1200" b="1" dirty="0" err="1">
                          <a:latin typeface="Times New Roman"/>
                          <a:ea typeface="Times New Roman"/>
                        </a:rPr>
                        <a:t>حصرمصروفات</a:t>
                      </a: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 النظافة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 eaLnBrk="1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ar-SA" sz="1400" b="1" kern="12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من1426الى1433هـ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ar-SA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1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بيج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44496" marR="44496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91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فواتيرمصروفات النظافة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 eaLnBrk="1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ar-SA" sz="1400" b="1" kern="12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من1426الى1432هـ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ar-SA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1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 err="1">
                          <a:latin typeface="Times New Roman"/>
                          <a:ea typeface="Times New Roman"/>
                        </a:rPr>
                        <a:t>بيج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44496" marR="44496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91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 err="1">
                          <a:latin typeface="Times New Roman"/>
                          <a:ea typeface="Times New Roman"/>
                        </a:rPr>
                        <a:t>فواتيرمصروفات</a:t>
                      </a: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 النظافة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 eaLnBrk="1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ar-SA" sz="1400" b="1" kern="12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من1432الى1433هـ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ar-SA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1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اصفر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44496" marR="44496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391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44496" marR="44496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391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44496" marR="44496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28600" y="1524000"/>
            <a:ext cx="86106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الموارد المالية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Simple Indust Shaded" pitchFamily="2" charset="-78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 سجل مصروفات النظافة</a:t>
            </a:r>
            <a:r>
              <a:rPr kumimoji="0" lang="ar-SA" sz="2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ar-SA" sz="20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وفواتيرها </a:t>
            </a:r>
            <a:r>
              <a:rPr kumimoji="0" lang="ar-SA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6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FF0000"/>
                </a:solidFill>
              </a:rPr>
              <a:t>رقم </a:t>
            </a:r>
            <a:r>
              <a:rPr lang="ar-SA" sz="2400" b="1" dirty="0" err="1">
                <a:solidFill>
                  <a:srgbClr val="FF0000"/>
                </a:solidFill>
              </a:rPr>
              <a:t>الدولاب </a:t>
            </a:r>
            <a:r>
              <a:rPr lang="ar-SA" sz="2400" b="1" dirty="0">
                <a:solidFill>
                  <a:srgbClr val="FF0000"/>
                </a:solidFill>
              </a:rPr>
              <a:t>(13)          رقم </a:t>
            </a:r>
            <a:r>
              <a:rPr lang="ar-SA" sz="2400" b="1" dirty="0" err="1">
                <a:solidFill>
                  <a:srgbClr val="FF0000"/>
                </a:solidFill>
              </a:rPr>
              <a:t>الارشفة </a:t>
            </a:r>
            <a:r>
              <a:rPr lang="ar-SA" sz="2400" b="1" dirty="0">
                <a:solidFill>
                  <a:srgbClr val="FF0000"/>
                </a:solidFill>
              </a:rPr>
              <a:t>(2/2)        مدة </a:t>
            </a:r>
            <a:r>
              <a:rPr lang="ar-SA" sz="2400" b="1" dirty="0" err="1">
                <a:solidFill>
                  <a:srgbClr val="FF0000"/>
                </a:solidFill>
              </a:rPr>
              <a:t>الحفظ </a:t>
            </a:r>
            <a:r>
              <a:rPr lang="ar-SA" sz="2400" b="1" dirty="0">
                <a:solidFill>
                  <a:srgbClr val="FF0000"/>
                </a:solidFill>
              </a:rPr>
              <a:t>( </a:t>
            </a:r>
            <a:r>
              <a:rPr lang="ar-SA" sz="2400" b="1" dirty="0" err="1">
                <a:solidFill>
                  <a:srgbClr val="FF0000"/>
                </a:solidFill>
              </a:rPr>
              <a:t>10سنوات</a:t>
            </a:r>
            <a:r>
              <a:rPr lang="ar-SA" sz="2400" b="1" dirty="0">
                <a:solidFill>
                  <a:srgbClr val="FF0000"/>
                </a:solidFill>
              </a:rPr>
              <a:t> </a:t>
            </a:r>
            <a:r>
              <a:rPr lang="ar-SA" sz="2400" b="1" dirty="0" err="1">
                <a:solidFill>
                  <a:srgbClr val="FF0000"/>
                </a:solidFill>
              </a:rPr>
              <a:t>)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صورة 3" descr="شعار - ث-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016000" cy="762000"/>
          </a:xfrm>
          <a:prstGeom prst="rect">
            <a:avLst/>
          </a:prstGeom>
          <a:noFill/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733800" y="109716"/>
            <a:ext cx="533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ادارة التربية والتعليم بجدة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مركز الشمال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الثانوية الحادية والستون</a:t>
            </a:r>
            <a:r>
              <a:rPr kumimoji="0" lang="ar-S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16002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6764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pic>
        <p:nvPicPr>
          <p:cNvPr id="10" name="Picture 2" descr="C:\Users\Owner\Desktop\Archive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1295400"/>
            <a:ext cx="381000" cy="381000"/>
          </a:xfrm>
          <a:prstGeom prst="rect">
            <a:avLst/>
          </a:prstGeom>
          <a:noFill/>
        </p:spPr>
      </p:pic>
      <p:sp>
        <p:nvSpPr>
          <p:cNvPr id="11" name="Rectangle 11"/>
          <p:cNvSpPr/>
          <p:nvPr/>
        </p:nvSpPr>
        <p:spPr>
          <a:xfrm>
            <a:off x="199746" y="137160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143000" y="6096000"/>
            <a:ext cx="6530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أعدته الناسخة                                                                 مديرة المدرسة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400" dirty="0">
                <a:latin typeface="Arial" pitchFamily="34" charset="0"/>
                <a:ea typeface="Times New Roman" pitchFamily="18" charset="0"/>
                <a:cs typeface="PT Bold Heading" pitchFamily="2" charset="-78"/>
              </a:rPr>
              <a:t>سلمى محمد الشيخ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PT Bold Heading" pitchFamily="2" charset="-78"/>
              </a:rPr>
              <a:t>                                                                    شادية عبد العزيز مراد</a:t>
            </a:r>
            <a:endParaRPr kumimoji="0" 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3" descr="شعار - ث-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190500"/>
            <a:ext cx="863600" cy="6477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33800" y="33516"/>
            <a:ext cx="533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ادارة التربية والتعليم بجدة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مركز الشمال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الثانوية الحادية والستون</a:t>
            </a:r>
            <a:r>
              <a:rPr kumimoji="0" lang="ar-S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1264623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الموارد المالية</a:t>
            </a:r>
            <a:endParaRPr lang="en-US" sz="700" dirty="0">
              <a:latin typeface="Arial" pitchFamily="34" charset="0"/>
              <a:cs typeface="Arial" pitchFamily="34" charset="0"/>
            </a:endParaRPr>
          </a:p>
          <a:p>
            <a:pPr algn="ctr" rtl="1"/>
            <a:r>
              <a:rPr lang="ar-SA" sz="2000" b="1" dirty="0"/>
              <a:t>( مصروفات التربية الفنية والنشاط </a:t>
            </a:r>
            <a:r>
              <a:rPr lang="ar-SA" sz="2000" b="1" dirty="0" err="1"/>
              <a:t>وفواتيرها )</a:t>
            </a:r>
            <a:endParaRPr lang="en-US" sz="2000" b="1" dirty="0"/>
          </a:p>
          <a:p>
            <a:pPr algn="ctr" rtl="1"/>
            <a:r>
              <a:rPr lang="ar-SA" sz="2400" b="1" dirty="0">
                <a:solidFill>
                  <a:srgbClr val="FF0000"/>
                </a:solidFill>
              </a:rPr>
              <a:t>رقم </a:t>
            </a:r>
            <a:r>
              <a:rPr lang="ar-SA" sz="2400" b="1" dirty="0" err="1">
                <a:solidFill>
                  <a:srgbClr val="FF0000"/>
                </a:solidFill>
              </a:rPr>
              <a:t>الدولاب </a:t>
            </a:r>
            <a:r>
              <a:rPr lang="ar-SA" sz="2400" b="1" dirty="0">
                <a:solidFill>
                  <a:srgbClr val="FF0000"/>
                </a:solidFill>
              </a:rPr>
              <a:t>(14)       رقم </a:t>
            </a:r>
            <a:r>
              <a:rPr lang="ar-SA" sz="2400" b="1" dirty="0" err="1">
                <a:solidFill>
                  <a:srgbClr val="FF0000"/>
                </a:solidFill>
              </a:rPr>
              <a:t>الارشفة </a:t>
            </a:r>
            <a:r>
              <a:rPr lang="ar-SA" sz="2400" b="1" dirty="0">
                <a:solidFill>
                  <a:srgbClr val="FF0000"/>
                </a:solidFill>
              </a:rPr>
              <a:t>(3/2)        مدة </a:t>
            </a:r>
            <a:r>
              <a:rPr lang="ar-SA" sz="2400" b="1" dirty="0" err="1">
                <a:solidFill>
                  <a:srgbClr val="FF0000"/>
                </a:solidFill>
              </a:rPr>
              <a:t>الحفظ </a:t>
            </a:r>
            <a:r>
              <a:rPr lang="ar-SA" sz="2400" b="1" dirty="0">
                <a:solidFill>
                  <a:srgbClr val="FF0000"/>
                </a:solidFill>
              </a:rPr>
              <a:t>( </a:t>
            </a:r>
            <a:r>
              <a:rPr lang="ar-SA" sz="2400" b="1" dirty="0" err="1">
                <a:solidFill>
                  <a:srgbClr val="FF0000"/>
                </a:solidFill>
              </a:rPr>
              <a:t>10سنوات</a:t>
            </a:r>
            <a:r>
              <a:rPr lang="ar-SA" sz="2400" b="1" dirty="0">
                <a:solidFill>
                  <a:srgbClr val="FF0000"/>
                </a:solidFill>
              </a:rPr>
              <a:t> </a:t>
            </a:r>
            <a:r>
              <a:rPr lang="ar-SA" sz="2400" b="1" dirty="0" err="1">
                <a:solidFill>
                  <a:srgbClr val="FF0000"/>
                </a:solidFill>
              </a:rPr>
              <a:t>)</a:t>
            </a:r>
            <a:endParaRPr lang="en-US" sz="2400" dirty="0">
              <a:solidFill>
                <a:srgbClr val="FF0000"/>
              </a:solidFill>
            </a:endParaRPr>
          </a:p>
          <a:p>
            <a:pPr algn="ctr" rtl="1"/>
            <a:endParaRPr lang="en-US" sz="2000" dirty="0"/>
          </a:p>
        </p:txBody>
      </p:sp>
      <p:pic>
        <p:nvPicPr>
          <p:cNvPr id="13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13716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0" y="1371600"/>
            <a:ext cx="1600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pic>
        <p:nvPicPr>
          <p:cNvPr id="10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24000" y="990600"/>
            <a:ext cx="381000" cy="381000"/>
          </a:xfrm>
          <a:prstGeom prst="rect">
            <a:avLst/>
          </a:prstGeom>
          <a:noFill/>
        </p:spPr>
      </p:pic>
      <p:sp>
        <p:nvSpPr>
          <p:cNvPr id="11" name="Rectangle 11"/>
          <p:cNvSpPr/>
          <p:nvPr/>
        </p:nvSpPr>
        <p:spPr>
          <a:xfrm>
            <a:off x="76200" y="106680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81000" y="2514600"/>
          <a:ext cx="8483143" cy="3436620"/>
        </p:xfrm>
        <a:graphic>
          <a:graphicData uri="http://schemas.openxmlformats.org/drawingml/2006/table">
            <a:tbl>
              <a:tblPr rtl="1"/>
              <a:tblGrid>
                <a:gridCol w="738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0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09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16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97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46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77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5500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45234" marR="45234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 dirty="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45234" marR="45234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900">
                        <a:latin typeface="Times New Roman"/>
                        <a:ea typeface="Times New Roman"/>
                        <a:cs typeface="Simple Bold Jut Out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45234" marR="45234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900" dirty="0">
                        <a:latin typeface="Times New Roman"/>
                        <a:ea typeface="Times New Roman"/>
                        <a:cs typeface="Simple Bold Jut Out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 dirty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45234" marR="45234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45234" marR="45234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45234" marR="45234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45234" marR="45234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68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سجل مصروفات التربية الفنية </a:t>
                      </a:r>
                      <a:r>
                        <a:rPr lang="ar-SA" sz="1200" b="1" dirty="0" err="1">
                          <a:latin typeface="Times New Roman"/>
                          <a:ea typeface="Times New Roman"/>
                        </a:rPr>
                        <a:t>والنسوية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 err="1">
                          <a:latin typeface="Times New Roman"/>
                          <a:ea typeface="Times New Roman"/>
                        </a:rPr>
                        <a:t>1420هـ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عودي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45234" marR="45234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68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سجل مصروفات التربية الفنية </a:t>
                      </a:r>
                      <a:r>
                        <a:rPr lang="ar-SA" sz="1200" b="1" dirty="0" err="1">
                          <a:latin typeface="Times New Roman"/>
                          <a:ea typeface="Times New Roman"/>
                        </a:rPr>
                        <a:t>والنسوية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 err="1">
                          <a:latin typeface="Times New Roman"/>
                          <a:ea typeface="Times New Roman"/>
                        </a:rPr>
                        <a:t>1421هـ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 eaLnBrk="1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ar-SA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1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عودي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45234" marR="45234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68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سجل مصروفات التربية الفنية </a:t>
                      </a:r>
                      <a:r>
                        <a:rPr lang="ar-SA" sz="1200" b="1" dirty="0" err="1">
                          <a:latin typeface="Times New Roman"/>
                          <a:ea typeface="Times New Roman"/>
                        </a:rPr>
                        <a:t>والنسوية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 err="1">
                          <a:latin typeface="Times New Roman"/>
                          <a:ea typeface="Times New Roman"/>
                        </a:rPr>
                        <a:t>1422هـ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 eaLnBrk="1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ar-SA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1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عودي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45234" marR="45234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68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سجل مصروفات التربية الفنية </a:t>
                      </a:r>
                      <a:r>
                        <a:rPr lang="ar-SA" sz="1200" b="1" dirty="0" err="1">
                          <a:latin typeface="Times New Roman"/>
                          <a:ea typeface="Times New Roman"/>
                        </a:rPr>
                        <a:t>والنسوية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1423هـ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 eaLnBrk="1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ar-SA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1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عودي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45234" marR="45234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68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سجل مصروفات التربية الفنية </a:t>
                      </a:r>
                      <a:r>
                        <a:rPr lang="ar-SA" sz="1200" b="1" dirty="0" err="1">
                          <a:latin typeface="Times New Roman"/>
                          <a:ea typeface="Times New Roman"/>
                        </a:rPr>
                        <a:t>والنسوية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1424هـ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 eaLnBrk="1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ar-SA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1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عودي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45234" marR="45234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47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6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سجل مصروفات التربية الفنية </a:t>
                      </a:r>
                      <a:r>
                        <a:rPr lang="ar-SA" sz="1200" b="1" dirty="0" err="1">
                          <a:latin typeface="Times New Roman"/>
                          <a:ea typeface="Times New Roman"/>
                        </a:rPr>
                        <a:t>والنسوية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1426/1427هـ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 eaLnBrk="1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ar-SA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2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latin typeface="Times New Roman"/>
                          <a:ea typeface="Times New Roman"/>
                        </a:rPr>
                        <a:t>اسود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latin typeface="Times New Roman"/>
                          <a:ea typeface="Times New Roman"/>
                        </a:rPr>
                        <a:t>ابيض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45234" marR="45234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963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7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ملف فواتير مصروفات التربية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1427/1428هـ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 eaLnBrk="1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ar-SA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2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اصفر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45234" marR="45234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165557" y="6197025"/>
            <a:ext cx="6530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أعدته الناسخة                                                                 مديرة المدرسة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400" dirty="0">
                <a:latin typeface="Arial" pitchFamily="34" charset="0"/>
                <a:ea typeface="Times New Roman" pitchFamily="18" charset="0"/>
                <a:cs typeface="PT Bold Heading" pitchFamily="2" charset="-78"/>
              </a:rPr>
              <a:t>سلمى محمد الشيخ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PT Bold Heading" pitchFamily="2" charset="-78"/>
              </a:rPr>
              <a:t>                                                                    شادية عبد العزيز مراد</a:t>
            </a:r>
            <a:endParaRPr kumimoji="0" 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3" descr="شعار - ث-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1016000" cy="7620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810000" y="262116"/>
            <a:ext cx="51816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ادارة التربية والتعليم بجدة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مركز الشمال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الثانوية الحادية والستون</a:t>
            </a:r>
            <a:r>
              <a:rPr kumimoji="0" lang="ar-S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1447800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800" b="1" dirty="0"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الموارد المالية</a:t>
            </a:r>
            <a:endParaRPr lang="en-US" sz="2800" b="1" dirty="0">
              <a:latin typeface="Arial" pitchFamily="34" charset="0"/>
              <a:ea typeface="Times New Roman" pitchFamily="18" charset="0"/>
              <a:cs typeface="Simple Indust Shaded" pitchFamily="2" charset="-78"/>
            </a:endParaRPr>
          </a:p>
          <a:p>
            <a:pPr algn="ctr" rtl="1"/>
            <a:r>
              <a:rPr lang="ar-SA" sz="2000" b="1" dirty="0"/>
              <a:t>( الميزانية التشغيلية </a:t>
            </a:r>
            <a:r>
              <a:rPr lang="ar-SA" sz="2000" b="1" dirty="0" err="1"/>
              <a:t>وفواتيرها )</a:t>
            </a:r>
            <a:endParaRPr lang="en-US" sz="2000" b="1" dirty="0"/>
          </a:p>
          <a:p>
            <a:pPr algn="ctr" rtl="1"/>
            <a:r>
              <a:rPr lang="ar-SA" sz="2400" b="1" dirty="0">
                <a:solidFill>
                  <a:srgbClr val="FF0000"/>
                </a:solidFill>
              </a:rPr>
              <a:t>رقم </a:t>
            </a:r>
            <a:r>
              <a:rPr lang="ar-SA" sz="2400" b="1" dirty="0" err="1">
                <a:solidFill>
                  <a:srgbClr val="FF0000"/>
                </a:solidFill>
              </a:rPr>
              <a:t>الدولاب </a:t>
            </a:r>
            <a:r>
              <a:rPr lang="ar-SA" sz="2400" b="1" dirty="0">
                <a:solidFill>
                  <a:srgbClr val="FF0000"/>
                </a:solidFill>
              </a:rPr>
              <a:t>(15)       رقم </a:t>
            </a:r>
            <a:r>
              <a:rPr lang="ar-SA" sz="2400" b="1" dirty="0" err="1">
                <a:solidFill>
                  <a:srgbClr val="FF0000"/>
                </a:solidFill>
              </a:rPr>
              <a:t>الارشفة </a:t>
            </a:r>
            <a:r>
              <a:rPr lang="ar-SA" sz="2400" b="1" dirty="0">
                <a:solidFill>
                  <a:srgbClr val="FF0000"/>
                </a:solidFill>
              </a:rPr>
              <a:t>(4/2)        مدة </a:t>
            </a:r>
            <a:r>
              <a:rPr lang="ar-SA" sz="2400" b="1" dirty="0" err="1">
                <a:solidFill>
                  <a:srgbClr val="FF0000"/>
                </a:solidFill>
              </a:rPr>
              <a:t>الحفظ </a:t>
            </a:r>
            <a:r>
              <a:rPr lang="ar-SA" sz="2400" b="1" dirty="0">
                <a:solidFill>
                  <a:srgbClr val="FF0000"/>
                </a:solidFill>
              </a:rPr>
              <a:t>( </a:t>
            </a:r>
            <a:r>
              <a:rPr lang="ar-SA" sz="2400" b="1" dirty="0" err="1">
                <a:solidFill>
                  <a:srgbClr val="FF0000"/>
                </a:solidFill>
              </a:rPr>
              <a:t>10سنوات</a:t>
            </a:r>
            <a:r>
              <a:rPr lang="ar-SA" sz="2400" b="1" dirty="0">
                <a:solidFill>
                  <a:srgbClr val="FF0000"/>
                </a:solidFill>
              </a:rPr>
              <a:t> </a:t>
            </a:r>
            <a:r>
              <a:rPr lang="ar-SA" sz="2400" b="1" dirty="0" err="1">
                <a:solidFill>
                  <a:srgbClr val="FF0000"/>
                </a:solidFill>
              </a:rPr>
              <a:t>)</a:t>
            </a:r>
            <a:endParaRPr lang="en-US" sz="2400" dirty="0">
              <a:solidFill>
                <a:srgbClr val="FF0000"/>
              </a:solidFill>
            </a:endParaRPr>
          </a:p>
          <a:p>
            <a:pPr algn="ctr" rtl="1"/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81000" y="2743200"/>
          <a:ext cx="8483143" cy="3259836"/>
        </p:xfrm>
        <a:graphic>
          <a:graphicData uri="http://schemas.openxmlformats.org/drawingml/2006/table">
            <a:tbl>
              <a:tblPr rtl="1"/>
              <a:tblGrid>
                <a:gridCol w="738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0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09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16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97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14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209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6306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45234" marR="45234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 dirty="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45234" marR="45234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900">
                        <a:latin typeface="Times New Roman"/>
                        <a:ea typeface="Times New Roman"/>
                        <a:cs typeface="Simple Bold Jut Out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45234" marR="45234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900" dirty="0">
                        <a:latin typeface="Times New Roman"/>
                        <a:ea typeface="Times New Roman"/>
                        <a:cs typeface="Simple Bold Jut Out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 dirty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45234" marR="45234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45234" marR="45234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45234" marR="45234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45234" marR="45234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8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ملف فواتير مصروفات التربية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1428/</a:t>
                      </a:r>
                      <a:r>
                        <a:rPr lang="ar-SA" sz="1400" b="1" dirty="0" err="1">
                          <a:latin typeface="Times New Roman"/>
                          <a:ea typeface="Times New Roman"/>
                        </a:rPr>
                        <a:t>1429هـ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ar-SA" sz="1400" b="1">
                          <a:latin typeface="Times New Roman"/>
                          <a:ea typeface="Times New Roman"/>
                        </a:rPr>
                        <a:t>+ ظرف</a:t>
                      </a:r>
                      <a:r>
                        <a:rPr lang="ar-SA" sz="1400">
                          <a:latin typeface="Times New Roman"/>
                          <a:ea typeface="Times New Roman"/>
                        </a:rPr>
                        <a:t> 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 err="1">
                          <a:latin typeface="Times New Roman"/>
                          <a:ea typeface="Times New Roman"/>
                        </a:rPr>
                        <a:t>بيج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45234" marR="45234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72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9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ملف فواتير مصروفات التربية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1429/</a:t>
                      </a:r>
                      <a:r>
                        <a:rPr lang="ar-SA" sz="1400" b="1" dirty="0" err="1">
                          <a:latin typeface="Times New Roman"/>
                          <a:ea typeface="Times New Roman"/>
                        </a:rPr>
                        <a:t>1430هـ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وردي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اصفر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45234" marR="45234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72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10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ملف فواتير مصروفات التربية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1430/</a:t>
                      </a:r>
                      <a:r>
                        <a:rPr lang="ar-SA" sz="1400" b="1" dirty="0" err="1">
                          <a:latin typeface="Times New Roman"/>
                          <a:ea typeface="Times New Roman"/>
                        </a:rPr>
                        <a:t>1431هـ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اخضر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45234" marR="45234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72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ملف فواتير مصروفات التربية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1430/</a:t>
                      </a:r>
                      <a:r>
                        <a:rPr lang="ar-SA" sz="1400" b="1" dirty="0" err="1">
                          <a:latin typeface="Times New Roman"/>
                          <a:ea typeface="Times New Roman"/>
                        </a:rPr>
                        <a:t>1431هـ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ازرق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45234" marR="45234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072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45234" marR="45234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07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45234" marR="45234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3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15240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304800" y="16002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pic>
        <p:nvPicPr>
          <p:cNvPr id="11" name="Picture 2" descr="C:\Users\Owner\Desktop\Archive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76400" y="1143000"/>
            <a:ext cx="381000" cy="3810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75946" y="121920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165557" y="6197025"/>
            <a:ext cx="6530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أعدته الناسخة                                                                 مديرة المدرسة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400" dirty="0">
                <a:latin typeface="Arial" pitchFamily="34" charset="0"/>
                <a:ea typeface="Times New Roman" pitchFamily="18" charset="0"/>
                <a:cs typeface="PT Bold Heading" pitchFamily="2" charset="-78"/>
              </a:rPr>
              <a:t>سلمى محمد الشيخ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PT Bold Heading" pitchFamily="2" charset="-78"/>
              </a:rPr>
              <a:t>                                                                    شادية عبد العزيز مراد</a:t>
            </a:r>
            <a:endParaRPr kumimoji="0" 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3" descr="شعار - ث-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" y="228600"/>
            <a:ext cx="1016000" cy="7620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33800" y="185916"/>
            <a:ext cx="533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ادارة التربية والتعليم بجدة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مركز الشمال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الثانوية الحادية والستون</a:t>
            </a:r>
            <a:r>
              <a:rPr kumimoji="0" lang="ar-S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2590800"/>
          <a:ext cx="8458200" cy="3357078"/>
        </p:xfrm>
        <a:graphic>
          <a:graphicData uri="http://schemas.openxmlformats.org/drawingml/2006/table">
            <a:tbl>
              <a:tblPr rtl="1"/>
              <a:tblGrid>
                <a:gridCol w="735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9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34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 eaLnBrk="1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ar-SA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سجل محاضر الاستلام والختامي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من </a:t>
                      </a:r>
                      <a:r>
                        <a:rPr lang="ar-SA" sz="1400" b="1" dirty="0" err="1">
                          <a:latin typeface="Times New Roman"/>
                          <a:ea typeface="Times New Roman"/>
                        </a:rPr>
                        <a:t>1423الى1431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ar-SA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1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ar-SA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جيد 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ar-SA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عودي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 eaLnBrk="1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ar-SA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سجل محاضر الاستلام والختامي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من </a:t>
                      </a:r>
                      <a:r>
                        <a:rPr lang="ar-SA" sz="1400" b="1" dirty="0" err="1">
                          <a:latin typeface="Times New Roman"/>
                          <a:ea typeface="Times New Roman"/>
                        </a:rPr>
                        <a:t>1423الى1431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ar-SA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1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ar-SA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جيد 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ar-SA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ملف </a:t>
                      </a:r>
                      <a:r>
                        <a:rPr kumimoji="0" lang="ar-SA" sz="1400" b="1" kern="12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بيج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 eaLnBrk="1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 eaLnBrk="1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 eaLnBrk="1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386245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000" b="1" dirty="0"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الموارد المالية</a:t>
            </a:r>
            <a:endParaRPr lang="en-US" sz="2000" b="1" dirty="0">
              <a:latin typeface="Arial" pitchFamily="34" charset="0"/>
              <a:ea typeface="Times New Roman" pitchFamily="18" charset="0"/>
              <a:cs typeface="Simple Indust Shaded" pitchFamily="2" charset="-78"/>
            </a:endParaRPr>
          </a:p>
          <a:p>
            <a:pPr algn="ctr" rtl="1"/>
            <a:r>
              <a:rPr lang="ar-SA" sz="2000" b="1" dirty="0"/>
              <a:t>( المحاضر الختامية للموارد </a:t>
            </a:r>
            <a:r>
              <a:rPr lang="ar-SA" sz="2000" b="1" dirty="0" err="1"/>
              <a:t>المالية )</a:t>
            </a:r>
            <a:endParaRPr lang="en-US" sz="2000" dirty="0"/>
          </a:p>
          <a:p>
            <a:pPr algn="ctr" rtl="1"/>
            <a:r>
              <a:rPr kumimoji="0" lang="ar-SA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رقم </a:t>
            </a:r>
            <a:r>
              <a:rPr kumimoji="0" lang="ar-SA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الدولاب </a:t>
            </a:r>
            <a:r>
              <a:rPr lang="ar-SA" sz="24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(15)           رقم </a:t>
            </a:r>
            <a:r>
              <a:rPr lang="ar-SA" sz="2400" b="1" dirty="0" err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الارشفة </a:t>
            </a:r>
            <a:r>
              <a:rPr lang="ar-SA" sz="24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(5/2)            </a:t>
            </a:r>
            <a:r>
              <a:rPr kumimoji="0" lang="ar-SA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مدة </a:t>
            </a:r>
            <a:r>
              <a:rPr kumimoji="0" lang="ar-SA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الحفظ </a:t>
            </a:r>
            <a:r>
              <a:rPr kumimoji="0" lang="ar-SA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 عشر </a:t>
            </a:r>
            <a:r>
              <a:rPr kumimoji="0" lang="ar-SA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سنوات )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65729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73349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pic>
        <p:nvPicPr>
          <p:cNvPr id="11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1295400"/>
            <a:ext cx="381000" cy="3810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52400" y="135249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165557" y="6197025"/>
            <a:ext cx="6530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أعدته الناسخة                                                                 مديرة المدرسة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400" dirty="0">
                <a:latin typeface="Arial" pitchFamily="34" charset="0"/>
                <a:ea typeface="Times New Roman" pitchFamily="18" charset="0"/>
                <a:cs typeface="PT Bold Heading" pitchFamily="2" charset="-78"/>
              </a:rPr>
              <a:t>سلمى محمد الشيخ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PT Bold Heading" pitchFamily="2" charset="-78"/>
              </a:rPr>
              <a:t>                                                                    شادية عبد العزيز مراد</a:t>
            </a:r>
            <a:endParaRPr kumimoji="0" 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31417" y="6019800"/>
            <a:ext cx="59650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أعدته الناسخة                                                                 مديرة المدرسة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PT Bold Heading" pitchFamily="2" charset="-78"/>
              </a:rPr>
              <a:t>سلمى محمد الشيخ                                                                 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PT Bold Heading" pitchFamily="2" charset="-78"/>
              </a:rPr>
              <a:t>شادية عبد العزيز مراد</a:t>
            </a:r>
            <a:endParaRPr kumimoji="0" 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صورة 3" descr="شعار - ث-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" y="228600"/>
            <a:ext cx="1016000" cy="7620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33800" y="185916"/>
            <a:ext cx="533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ادارة التربية والتعليم بجدة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مركز الشمال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الثانوية الحادية والستون</a:t>
            </a:r>
            <a:r>
              <a:rPr kumimoji="0" lang="ar-S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2590800"/>
          <a:ext cx="8458200" cy="3357078"/>
        </p:xfrm>
        <a:graphic>
          <a:graphicData uri="http://schemas.openxmlformats.org/drawingml/2006/table">
            <a:tbl>
              <a:tblPr rtl="1"/>
              <a:tblGrid>
                <a:gridCol w="735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9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34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 eaLnBrk="1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 eaLnBrk="1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 eaLnBrk="1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 eaLnBrk="1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 eaLnBrk="1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437382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000" b="1" dirty="0"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الموارد المالية</a:t>
            </a:r>
            <a:endParaRPr lang="en-US" sz="2000" b="1" dirty="0">
              <a:latin typeface="Arial" pitchFamily="34" charset="0"/>
              <a:ea typeface="Times New Roman" pitchFamily="18" charset="0"/>
              <a:cs typeface="Simple Indust Shaded" pitchFamily="2" charset="-78"/>
            </a:endParaRPr>
          </a:p>
          <a:p>
            <a:pPr algn="ctr" rtl="1"/>
            <a:r>
              <a:rPr lang="ar-SA" sz="2000" b="1" dirty="0"/>
              <a:t>( سجل المشتريات المدرسية وملف أوامر </a:t>
            </a:r>
            <a:r>
              <a:rPr lang="ar-SA" sz="2000" b="1" dirty="0" err="1"/>
              <a:t>المطالبة )</a:t>
            </a:r>
            <a:endParaRPr lang="en-US" sz="2000" dirty="0"/>
          </a:p>
          <a:p>
            <a:pPr algn="ctr" rtl="1"/>
            <a:r>
              <a:rPr kumimoji="0" lang="ar-SA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رقم </a:t>
            </a:r>
            <a:r>
              <a:rPr kumimoji="0" lang="ar-SA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الدولاب </a:t>
            </a:r>
            <a:r>
              <a:rPr lang="ar-SA" sz="24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(13)           رقم </a:t>
            </a:r>
            <a:r>
              <a:rPr lang="ar-SA" sz="2400" b="1" dirty="0" err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الارشفة </a:t>
            </a:r>
            <a:r>
              <a:rPr lang="ar-SA" sz="24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(6/2)            </a:t>
            </a:r>
            <a:r>
              <a:rPr kumimoji="0" lang="ar-SA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مدة </a:t>
            </a:r>
            <a:r>
              <a:rPr kumimoji="0" lang="ar-SA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الحفظ </a:t>
            </a:r>
            <a:r>
              <a:rPr kumimoji="0" lang="ar-SA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 </a:t>
            </a:r>
            <a:r>
              <a:rPr kumimoji="0" lang="ar-SA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دائم</a:t>
            </a:r>
            <a:r>
              <a:rPr kumimoji="0" lang="ar-SA" sz="24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ar-SA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42869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50489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pic>
        <p:nvPicPr>
          <p:cNvPr id="11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1066800"/>
            <a:ext cx="381000" cy="3810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52400" y="112389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3" descr="شعار - ث-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3350"/>
            <a:ext cx="939800" cy="70485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33800" y="109716"/>
            <a:ext cx="533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ادارة التربية والتعليم بجدة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مركز الشمال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الثانوية الحادية والستون</a:t>
            </a:r>
            <a:r>
              <a:rPr kumimoji="0" lang="ar-S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2938172"/>
          <a:ext cx="8458200" cy="2929228"/>
        </p:xfrm>
        <a:graphic>
          <a:graphicData uri="http://schemas.openxmlformats.org/drawingml/2006/table">
            <a:tbl>
              <a:tblPr rtl="1"/>
              <a:tblGrid>
                <a:gridCol w="735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9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34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سجل العهدة المدرسية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من 1418الى1434هـ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1سجل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عودي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تم اعادة صياغته 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سجل العهدة المستهلكة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من 1418الى1434هـ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1سجل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عودي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ملف العهدة الثابتة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من 1418الى1432هـ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1سجل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عودي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ملف محاضر العهدة المدرسية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من 1418الى1432هـ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1سجل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عودي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 eaLnBrk="1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676400"/>
            <a:ext cx="91440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400" b="1" dirty="0"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العهد والمستودع</a:t>
            </a:r>
          </a:p>
          <a:p>
            <a:pPr algn="ctr" rtl="1"/>
            <a:r>
              <a:rPr lang="ar-SA" sz="2000" b="1" dirty="0"/>
              <a:t>( سجل العهدة </a:t>
            </a:r>
            <a:r>
              <a:rPr lang="ar-SA" sz="2000" b="1" dirty="0" err="1"/>
              <a:t>المدرسية )</a:t>
            </a:r>
            <a:endParaRPr lang="en-US" sz="2000" b="1" dirty="0"/>
          </a:p>
          <a:p>
            <a:pPr algn="ctr" rtl="1"/>
            <a:r>
              <a:rPr lang="ar-SA" sz="2400" b="1" dirty="0">
                <a:solidFill>
                  <a:srgbClr val="FF0000"/>
                </a:solidFill>
              </a:rPr>
              <a:t>رقم </a:t>
            </a:r>
            <a:r>
              <a:rPr lang="ar-SA" sz="2400" b="1" dirty="0" err="1">
                <a:solidFill>
                  <a:srgbClr val="FF0000"/>
                </a:solidFill>
              </a:rPr>
              <a:t>الدولاب </a:t>
            </a:r>
            <a:r>
              <a:rPr lang="ar-SA" sz="2400" b="1" dirty="0">
                <a:solidFill>
                  <a:srgbClr val="FF0000"/>
                </a:solidFill>
              </a:rPr>
              <a:t>(16)       رقم </a:t>
            </a:r>
            <a:r>
              <a:rPr lang="ar-SA" sz="2400" b="1" dirty="0" err="1">
                <a:solidFill>
                  <a:srgbClr val="FF0000"/>
                </a:solidFill>
              </a:rPr>
              <a:t>الارشفة </a:t>
            </a:r>
            <a:r>
              <a:rPr lang="ar-SA" sz="2400" b="1" dirty="0">
                <a:solidFill>
                  <a:srgbClr val="FF0000"/>
                </a:solidFill>
              </a:rPr>
              <a:t>(1/3)        مدة </a:t>
            </a:r>
            <a:r>
              <a:rPr lang="ar-SA" sz="2400" b="1" dirty="0" err="1">
                <a:solidFill>
                  <a:srgbClr val="FF0000"/>
                </a:solidFill>
              </a:rPr>
              <a:t>الحفظ </a:t>
            </a:r>
            <a:r>
              <a:rPr lang="ar-SA" sz="2400" b="1" dirty="0">
                <a:solidFill>
                  <a:srgbClr val="FF0000"/>
                </a:solidFill>
              </a:rPr>
              <a:t>( </a:t>
            </a:r>
            <a:r>
              <a:rPr lang="ar-SA" sz="2400" b="1" dirty="0" err="1">
                <a:solidFill>
                  <a:srgbClr val="FF0000"/>
                </a:solidFill>
              </a:rPr>
              <a:t>دائم )</a:t>
            </a:r>
            <a:endParaRPr lang="en-US" sz="2400" dirty="0">
              <a:solidFill>
                <a:srgbClr val="FF0000"/>
              </a:solidFill>
            </a:endParaRPr>
          </a:p>
          <a:p>
            <a:pPr algn="ctr" rtl="1"/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80969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88589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pic>
        <p:nvPicPr>
          <p:cNvPr id="11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1428690"/>
            <a:ext cx="381000" cy="3810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52400" y="14857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219200" y="6019800"/>
            <a:ext cx="6530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أعدته الناسخة                                                                 مديرة المدرسة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400" dirty="0">
                <a:latin typeface="Arial" pitchFamily="34" charset="0"/>
                <a:ea typeface="Times New Roman" pitchFamily="18" charset="0"/>
                <a:cs typeface="PT Bold Heading" pitchFamily="2" charset="-78"/>
              </a:rPr>
              <a:t>سلمى محمد الشيخ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PT Bold Heading" pitchFamily="2" charset="-78"/>
              </a:rPr>
              <a:t>                                                                    شادية عبد العزيز مراد</a:t>
            </a:r>
            <a:endParaRPr kumimoji="0" 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3" descr="شعار - ث-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3350"/>
            <a:ext cx="939800" cy="70485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33800" y="109716"/>
            <a:ext cx="533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ادارة التربية والتعليم بجدة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مركز الشمال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الثانوية الحادية والستون</a:t>
            </a:r>
            <a:r>
              <a:rPr kumimoji="0" lang="ar-S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2938172"/>
          <a:ext cx="8458200" cy="2929228"/>
        </p:xfrm>
        <a:graphic>
          <a:graphicData uri="http://schemas.openxmlformats.org/drawingml/2006/table">
            <a:tbl>
              <a:tblPr rtl="1"/>
              <a:tblGrid>
                <a:gridCol w="735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9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34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سجل العهدة المدرسية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من </a:t>
                      </a:r>
                      <a:r>
                        <a:rPr lang="ar-SA" sz="1400" b="1" dirty="0" err="1">
                          <a:latin typeface="Times New Roman"/>
                          <a:ea typeface="Times New Roman"/>
                        </a:rPr>
                        <a:t>1418الى1434هـ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 err="1">
                          <a:latin typeface="Times New Roman"/>
                          <a:ea typeface="Times New Roman"/>
                        </a:rPr>
                        <a:t>1سجل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عودي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 eaLnBrk="1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771472"/>
            <a:ext cx="91440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400" b="1" dirty="0"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العهد والمستودع</a:t>
            </a:r>
          </a:p>
          <a:p>
            <a:pPr algn="ctr" rtl="1"/>
            <a:r>
              <a:rPr lang="ar-SA" sz="2000" b="1" dirty="0"/>
              <a:t>( ملف مذكرات </a:t>
            </a:r>
            <a:r>
              <a:rPr lang="ar-SA" sz="2000" b="1" dirty="0" err="1"/>
              <a:t>الادخال )</a:t>
            </a:r>
            <a:endParaRPr lang="en-US" sz="2000" b="1" dirty="0"/>
          </a:p>
          <a:p>
            <a:pPr algn="ctr" rtl="1"/>
            <a:r>
              <a:rPr lang="ar-SA" sz="2400" b="1" dirty="0">
                <a:solidFill>
                  <a:srgbClr val="FF0000"/>
                </a:solidFill>
              </a:rPr>
              <a:t>رقم </a:t>
            </a:r>
            <a:r>
              <a:rPr lang="ar-SA" sz="2400" b="1" dirty="0" err="1">
                <a:solidFill>
                  <a:srgbClr val="FF0000"/>
                </a:solidFill>
              </a:rPr>
              <a:t>الدولاب </a:t>
            </a:r>
            <a:r>
              <a:rPr lang="ar-SA" sz="2400" b="1" dirty="0">
                <a:solidFill>
                  <a:srgbClr val="FF0000"/>
                </a:solidFill>
              </a:rPr>
              <a:t>(17)       رقم </a:t>
            </a:r>
            <a:r>
              <a:rPr lang="ar-SA" sz="2400" b="1" dirty="0" err="1">
                <a:solidFill>
                  <a:srgbClr val="FF0000"/>
                </a:solidFill>
              </a:rPr>
              <a:t>الارشفة </a:t>
            </a:r>
            <a:r>
              <a:rPr lang="ar-SA" sz="2400" b="1" dirty="0">
                <a:solidFill>
                  <a:srgbClr val="FF0000"/>
                </a:solidFill>
              </a:rPr>
              <a:t>(2/3)        مدة </a:t>
            </a:r>
            <a:r>
              <a:rPr lang="ar-SA" sz="2400" b="1" dirty="0" err="1">
                <a:solidFill>
                  <a:srgbClr val="FF0000"/>
                </a:solidFill>
              </a:rPr>
              <a:t>الحفظ </a:t>
            </a:r>
            <a:r>
              <a:rPr lang="ar-SA" sz="2400" b="1" dirty="0">
                <a:solidFill>
                  <a:srgbClr val="FF0000"/>
                </a:solidFill>
              </a:rPr>
              <a:t>( </a:t>
            </a:r>
            <a:r>
              <a:rPr lang="ar-SA" sz="2400" b="1" dirty="0" err="1">
                <a:solidFill>
                  <a:srgbClr val="FF0000"/>
                </a:solidFill>
              </a:rPr>
              <a:t>دائم )</a:t>
            </a:r>
            <a:endParaRPr lang="en-US" sz="2400" dirty="0">
              <a:solidFill>
                <a:srgbClr val="FF0000"/>
              </a:solidFill>
            </a:endParaRPr>
          </a:p>
          <a:p>
            <a:pPr algn="ctr" rtl="1"/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80969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88589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14857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5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1447800"/>
            <a:ext cx="381000" cy="381000"/>
          </a:xfrm>
          <a:prstGeom prst="rect">
            <a:avLst/>
          </a:prstGeom>
          <a:noFill/>
        </p:spPr>
      </p:pic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143000" y="5943600"/>
            <a:ext cx="6530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أعدته الناسخة                                                                 مديرة المدرسة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400" dirty="0">
                <a:latin typeface="Arial" pitchFamily="34" charset="0"/>
                <a:ea typeface="Times New Roman" pitchFamily="18" charset="0"/>
                <a:cs typeface="PT Bold Heading" pitchFamily="2" charset="-78"/>
              </a:rPr>
              <a:t>سلمى محمد الشيخ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PT Bold Heading" pitchFamily="2" charset="-78"/>
              </a:rPr>
              <a:t>                                                                    شادية عبد العزيز مراد</a:t>
            </a:r>
            <a:endParaRPr kumimoji="0" 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wner\Desktop\Picture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212"/>
            <a:ext cx="9155113" cy="680878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 rot="21211197">
            <a:off x="1432400" y="751390"/>
            <a:ext cx="385874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6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دوام الموظفات</a:t>
            </a:r>
            <a:endParaRPr lang="en-US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 rot="15401033">
            <a:off x="5852132" y="2951322"/>
            <a:ext cx="21226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حضور وانصراف 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 rot="16200000">
            <a:off x="5448077" y="2837241"/>
            <a:ext cx="122982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التقارير </a:t>
            </a:r>
            <a:r>
              <a:rPr lang="ar-SA" sz="2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  <a:hlinkClick r:id="rId5" action="ppaction://hlinksldjump"/>
              </a:rPr>
              <a:t>الطبية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7" name="Rectangle 16">
            <a:hlinkClick r:id="rId2" action="ppaction://hlinksldjump"/>
          </p:cNvPr>
          <p:cNvSpPr/>
          <p:nvPr/>
        </p:nvSpPr>
        <p:spPr>
          <a:xfrm rot="16200000">
            <a:off x="4750486" y="2768459"/>
            <a:ext cx="118333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حصر الغياب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8" name="Rectangle 17">
            <a:hlinkClick r:id="rId6" action="ppaction://hlinksldjump"/>
          </p:cNvPr>
          <p:cNvSpPr/>
          <p:nvPr/>
        </p:nvSpPr>
        <p:spPr>
          <a:xfrm rot="16200000">
            <a:off x="4006809" y="2815953"/>
            <a:ext cx="152157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حصر الاجازات ض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9" name="Rectangle 18">
            <a:hlinkClick r:id="rId7" action="ppaction://hlinksldjump"/>
          </p:cNvPr>
          <p:cNvSpPr/>
          <p:nvPr/>
        </p:nvSpPr>
        <p:spPr>
          <a:xfrm rot="16200000">
            <a:off x="3712253" y="2821140"/>
            <a:ext cx="10438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دقائق التأخير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20" name="Rectangle 19">
            <a:hlinkClick r:id="rId8" action="ppaction://hlinksldjump"/>
          </p:cNvPr>
          <p:cNvSpPr/>
          <p:nvPr/>
        </p:nvSpPr>
        <p:spPr>
          <a:xfrm rot="16200000">
            <a:off x="3087939" y="2855662"/>
            <a:ext cx="123463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الخروج </a:t>
            </a:r>
            <a:r>
              <a:rPr lang="ar-SA" sz="2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الإضطرارى</a:t>
            </a:r>
            <a:endParaRPr lang="en-U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23" name="Picture 2" descr="C:\Users\Owner\Desktop\Archive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57400" y="6019800"/>
            <a:ext cx="609600" cy="609600"/>
          </a:xfrm>
          <a:prstGeom prst="rect">
            <a:avLst/>
          </a:prstGeom>
          <a:noFill/>
        </p:spPr>
      </p:pic>
      <p:pic>
        <p:nvPicPr>
          <p:cNvPr id="21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10400" y="4724400"/>
            <a:ext cx="609600" cy="609600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152400" y="6172200"/>
            <a:ext cx="19014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8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8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6248400" y="1676400"/>
            <a:ext cx="71726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1</a:t>
            </a:r>
            <a:endParaRPr lang="en-US" sz="2800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2" name="Picture 2" descr="C:\Users\Owner\Desktop\Archiv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105400" y="4419600"/>
            <a:ext cx="533400" cy="533400"/>
          </a:xfrm>
          <a:prstGeom prst="rect">
            <a:avLst/>
          </a:prstGeom>
          <a:noFill/>
        </p:spPr>
      </p:pic>
      <p:pic>
        <p:nvPicPr>
          <p:cNvPr id="24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91200" y="4495800"/>
            <a:ext cx="533400" cy="533400"/>
          </a:xfrm>
          <a:prstGeom prst="rect">
            <a:avLst/>
          </a:prstGeom>
          <a:noFill/>
        </p:spPr>
      </p:pic>
      <p:pic>
        <p:nvPicPr>
          <p:cNvPr id="26" name="Picture 2" descr="C:\Users\Owner\Desktop\Archive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572000" y="4419600"/>
            <a:ext cx="457200" cy="457200"/>
          </a:xfrm>
          <a:prstGeom prst="rect">
            <a:avLst/>
          </a:prstGeom>
          <a:noFill/>
        </p:spPr>
      </p:pic>
      <p:pic>
        <p:nvPicPr>
          <p:cNvPr id="27" name="Picture 2" descr="C:\Users\Owner\Desktop\Archive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81400" y="4267200"/>
            <a:ext cx="381000" cy="381000"/>
          </a:xfrm>
          <a:prstGeom prst="rect">
            <a:avLst/>
          </a:prstGeom>
          <a:noFill/>
        </p:spPr>
      </p:pic>
      <p:pic>
        <p:nvPicPr>
          <p:cNvPr id="28" name="Picture 2" descr="C:\Users\Owner\Desktop\Archive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038600" y="4343400"/>
            <a:ext cx="457200" cy="457200"/>
          </a:xfrm>
          <a:prstGeom prst="rect">
            <a:avLst/>
          </a:prstGeom>
          <a:noFill/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715000" y="1676400"/>
            <a:ext cx="5334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2</a:t>
            </a:r>
            <a:endParaRPr lang="en-US" sz="2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953000" y="1752600"/>
            <a:ext cx="762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3</a:t>
            </a:r>
            <a:endParaRPr lang="en-US" sz="2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9" name="Rectangle 8">
            <a:hlinkClick r:id="rId6" action="ppaction://hlinksldjump"/>
          </p:cNvPr>
          <p:cNvSpPr/>
          <p:nvPr/>
        </p:nvSpPr>
        <p:spPr>
          <a:xfrm>
            <a:off x="4343400" y="1752600"/>
            <a:ext cx="69442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4</a:t>
            </a:r>
            <a:endParaRPr lang="en-US" sz="2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1" name="Rectangle 10">
            <a:hlinkClick r:id="rId7" action="ppaction://hlinksldjump"/>
          </p:cNvPr>
          <p:cNvSpPr/>
          <p:nvPr/>
        </p:nvSpPr>
        <p:spPr>
          <a:xfrm>
            <a:off x="3877579" y="1828800"/>
            <a:ext cx="61822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5</a:t>
            </a:r>
            <a:endParaRPr lang="en-US" sz="2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3" name="Rectangle 12">
            <a:hlinkClick r:id="rId8" action="ppaction://hlinksldjump"/>
          </p:cNvPr>
          <p:cNvSpPr/>
          <p:nvPr/>
        </p:nvSpPr>
        <p:spPr>
          <a:xfrm>
            <a:off x="3429000" y="1905000"/>
            <a:ext cx="46582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6</a:t>
            </a:r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9" name="Rectangle 28">
            <a:hlinkClick r:id="rId14" action="ppaction://hlinksldjump"/>
          </p:cNvPr>
          <p:cNvSpPr/>
          <p:nvPr/>
        </p:nvSpPr>
        <p:spPr>
          <a:xfrm rot="16200000">
            <a:off x="2535705" y="2870032"/>
            <a:ext cx="141577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خطابات التنبيه للتأخير</a:t>
            </a:r>
            <a:endParaRPr lang="en-U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0" name="Rectangle 29">
            <a:hlinkClick r:id="rId15" action="ppaction://hlinksldjump"/>
          </p:cNvPr>
          <p:cNvSpPr/>
          <p:nvPr/>
        </p:nvSpPr>
        <p:spPr>
          <a:xfrm rot="16200000">
            <a:off x="2306451" y="2758304"/>
            <a:ext cx="102143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حسم التأخير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1" name="Rectangle 30">
            <a:hlinkClick r:id="rId16" action="ppaction://hlinksldjump"/>
          </p:cNvPr>
          <p:cNvSpPr/>
          <p:nvPr/>
        </p:nvSpPr>
        <p:spPr>
          <a:xfrm rot="16200000">
            <a:off x="1916290" y="2848129"/>
            <a:ext cx="10486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مسألة الغياب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2" name="Rectangle 31">
            <a:hlinkClick r:id="rId17" action="ppaction://hlinksldjump"/>
          </p:cNvPr>
          <p:cNvSpPr/>
          <p:nvPr/>
        </p:nvSpPr>
        <p:spPr>
          <a:xfrm rot="16200000">
            <a:off x="1572823" y="2761246"/>
            <a:ext cx="102624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حسم الغياب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33" name="Picture 2" descr="C:\Users\Owner\Desktop\Archive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124200" y="4191000"/>
            <a:ext cx="381000" cy="381000"/>
          </a:xfrm>
          <a:prstGeom prst="rect">
            <a:avLst/>
          </a:prstGeom>
          <a:noFill/>
        </p:spPr>
      </p:pic>
      <p:pic>
        <p:nvPicPr>
          <p:cNvPr id="34" name="Picture 2" descr="C:\Users\Owner\Desktop\Archive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667000" y="4191000"/>
            <a:ext cx="381000" cy="381000"/>
          </a:xfrm>
          <a:prstGeom prst="rect">
            <a:avLst/>
          </a:prstGeom>
          <a:noFill/>
        </p:spPr>
      </p:pic>
      <p:pic>
        <p:nvPicPr>
          <p:cNvPr id="35" name="Picture 2" descr="C:\Users\Owner\Desktop\Archive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981200" y="4114800"/>
            <a:ext cx="304800" cy="304800"/>
          </a:xfrm>
          <a:prstGeom prst="rect">
            <a:avLst/>
          </a:prstGeom>
          <a:noFill/>
        </p:spPr>
      </p:pic>
      <p:pic>
        <p:nvPicPr>
          <p:cNvPr id="36" name="Picture 2" descr="C:\Users\Owner\Desktop\Archive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362200" y="4191000"/>
            <a:ext cx="304800" cy="304800"/>
          </a:xfrm>
          <a:prstGeom prst="rect">
            <a:avLst/>
          </a:prstGeom>
          <a:noFill/>
        </p:spPr>
      </p:pic>
      <p:sp>
        <p:nvSpPr>
          <p:cNvPr id="37" name="Rectangle 36">
            <a:hlinkClick r:id="rId14" action="ppaction://hlinksldjump"/>
          </p:cNvPr>
          <p:cNvSpPr/>
          <p:nvPr/>
        </p:nvSpPr>
        <p:spPr>
          <a:xfrm>
            <a:off x="3048000" y="1905000"/>
            <a:ext cx="457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7</a:t>
            </a:r>
          </a:p>
        </p:txBody>
      </p:sp>
      <p:sp>
        <p:nvSpPr>
          <p:cNvPr id="38" name="Rectangle 37">
            <a:hlinkClick r:id="rId15" action="ppaction://hlinksldjump"/>
          </p:cNvPr>
          <p:cNvSpPr/>
          <p:nvPr/>
        </p:nvSpPr>
        <p:spPr>
          <a:xfrm>
            <a:off x="2667000" y="1992868"/>
            <a:ext cx="3810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8</a:t>
            </a:r>
          </a:p>
        </p:txBody>
      </p:sp>
      <p:sp>
        <p:nvSpPr>
          <p:cNvPr id="39" name="Rectangle 38">
            <a:hlinkClick r:id="rId16" action="ppaction://hlinksldjump"/>
          </p:cNvPr>
          <p:cNvSpPr/>
          <p:nvPr/>
        </p:nvSpPr>
        <p:spPr>
          <a:xfrm>
            <a:off x="2353579" y="1981200"/>
            <a:ext cx="313421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9</a:t>
            </a:r>
          </a:p>
        </p:txBody>
      </p:sp>
      <p:sp>
        <p:nvSpPr>
          <p:cNvPr id="40" name="Rectangle 39">
            <a:hlinkClick r:id="rId17" action="ppaction://hlinksldjump"/>
          </p:cNvPr>
          <p:cNvSpPr/>
          <p:nvPr/>
        </p:nvSpPr>
        <p:spPr>
          <a:xfrm>
            <a:off x="1828800" y="2023646"/>
            <a:ext cx="457199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10</a:t>
            </a:r>
            <a:endParaRPr lang="en-US" sz="1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3" descr="شعار - ث-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3350"/>
            <a:ext cx="939800" cy="70485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33800" y="109716"/>
            <a:ext cx="533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ادارة التربية والتعليم بجدة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مركز الشمال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الثانوية الحادية والستون</a:t>
            </a:r>
            <a:r>
              <a:rPr kumimoji="0" lang="ar-S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2971800"/>
          <a:ext cx="8458200" cy="2690012"/>
        </p:xfrm>
        <a:graphic>
          <a:graphicData uri="http://schemas.openxmlformats.org/drawingml/2006/table">
            <a:tbl>
              <a:tblPr rtl="1"/>
              <a:tblGrid>
                <a:gridCol w="735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9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34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ملف مذكرات الاخراج للمكتبة المدرسية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من 1422الى1427هـ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 ملف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عودي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ملف مذكرات الاخراج للمكتبة المدرسية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من 1428الى1430هـ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 ملف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عودي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ملف مذكرات الاخراج للمكتبة المدرسية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من 1431الى1434هـ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 ملف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عودي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 eaLnBrk="1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771472"/>
            <a:ext cx="91440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400" b="1" dirty="0"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العهد والمستودع</a:t>
            </a:r>
          </a:p>
          <a:p>
            <a:pPr algn="ctr" rtl="1"/>
            <a:r>
              <a:rPr lang="ar-SA" sz="2000" b="1" dirty="0"/>
              <a:t>( ملف مذكرات </a:t>
            </a:r>
            <a:r>
              <a:rPr lang="ar-SA" sz="2000" b="1" dirty="0" err="1"/>
              <a:t>الاخراج )</a:t>
            </a:r>
            <a:endParaRPr lang="en-US" sz="2000" b="1" dirty="0"/>
          </a:p>
          <a:p>
            <a:pPr algn="ctr" rtl="1"/>
            <a:r>
              <a:rPr lang="ar-SA" sz="2400" b="1" dirty="0">
                <a:solidFill>
                  <a:srgbClr val="FF0000"/>
                </a:solidFill>
              </a:rPr>
              <a:t>رقم </a:t>
            </a:r>
            <a:r>
              <a:rPr lang="ar-SA" sz="2400" b="1" dirty="0" err="1">
                <a:solidFill>
                  <a:srgbClr val="FF0000"/>
                </a:solidFill>
              </a:rPr>
              <a:t>الدولاب </a:t>
            </a:r>
            <a:r>
              <a:rPr lang="ar-SA" sz="2400" b="1" dirty="0">
                <a:solidFill>
                  <a:srgbClr val="FF0000"/>
                </a:solidFill>
              </a:rPr>
              <a:t>(17)       رقم </a:t>
            </a:r>
            <a:r>
              <a:rPr lang="ar-SA" sz="2400" b="1" dirty="0" err="1">
                <a:solidFill>
                  <a:srgbClr val="FF0000"/>
                </a:solidFill>
              </a:rPr>
              <a:t>الارشفة </a:t>
            </a:r>
            <a:r>
              <a:rPr lang="ar-SA" sz="2400" b="1" dirty="0">
                <a:solidFill>
                  <a:srgbClr val="FF0000"/>
                </a:solidFill>
              </a:rPr>
              <a:t>(3/3)        مدة </a:t>
            </a:r>
            <a:r>
              <a:rPr lang="ar-SA" sz="2400" b="1" dirty="0" err="1">
                <a:solidFill>
                  <a:srgbClr val="FF0000"/>
                </a:solidFill>
              </a:rPr>
              <a:t>الحفظ </a:t>
            </a:r>
            <a:r>
              <a:rPr lang="ar-SA" sz="2400" b="1" dirty="0">
                <a:solidFill>
                  <a:srgbClr val="FF0000"/>
                </a:solidFill>
              </a:rPr>
              <a:t>( </a:t>
            </a:r>
            <a:r>
              <a:rPr lang="ar-SA" sz="2400" b="1" dirty="0" err="1">
                <a:solidFill>
                  <a:srgbClr val="FF0000"/>
                </a:solidFill>
              </a:rPr>
              <a:t>دائم )</a:t>
            </a:r>
            <a:endParaRPr lang="en-US" sz="2400" dirty="0">
              <a:solidFill>
                <a:srgbClr val="FF0000"/>
              </a:solidFill>
            </a:endParaRPr>
          </a:p>
          <a:p>
            <a:pPr algn="ctr" rtl="1"/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80969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88589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pic>
        <p:nvPicPr>
          <p:cNvPr id="11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1428690"/>
            <a:ext cx="381000" cy="3810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52400" y="14857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219200" y="5867400"/>
            <a:ext cx="6530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أعدته الناسخة                                                                 مديرة المدرسة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400" dirty="0">
                <a:latin typeface="Arial" pitchFamily="34" charset="0"/>
                <a:ea typeface="Times New Roman" pitchFamily="18" charset="0"/>
                <a:cs typeface="PT Bold Heading" pitchFamily="2" charset="-78"/>
              </a:rPr>
              <a:t>سلمى محمد الشيخ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PT Bold Heading" pitchFamily="2" charset="-78"/>
              </a:rPr>
              <a:t>                                                                    شادية عبد العزيز مراد</a:t>
            </a:r>
            <a:endParaRPr kumimoji="0" 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3" descr="شعار - ث-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1016000" cy="7620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810000" y="0"/>
            <a:ext cx="533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ادارة التربية والتعليم بجدة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مركز الشمال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الثانوية الحادية والستون</a:t>
            </a:r>
            <a:r>
              <a:rPr kumimoji="0" lang="ar-S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3137422"/>
          <a:ext cx="8458200" cy="2501378"/>
        </p:xfrm>
        <a:graphic>
          <a:graphicData uri="http://schemas.openxmlformats.org/drawingml/2006/table">
            <a:tbl>
              <a:tblPr rtl="1"/>
              <a:tblGrid>
                <a:gridCol w="735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9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34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latin typeface="Times New Roman"/>
                          <a:ea typeface="Times New Roman"/>
                        </a:rPr>
                        <a:t>محضر تسليم عهدة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 err="1">
                          <a:latin typeface="Times New Roman"/>
                          <a:ea typeface="Times New Roman"/>
                        </a:rPr>
                        <a:t>1426هـ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عودي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 eaLnBrk="1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 eaLnBrk="1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 eaLnBrk="1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874223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400" b="1" dirty="0"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سجلات العهدة المدرسية</a:t>
            </a:r>
          </a:p>
          <a:p>
            <a:pPr algn="ctr" rtl="1"/>
            <a:r>
              <a:rPr lang="ar-SA" sz="2000" b="1" dirty="0"/>
              <a:t>(ملف المحاضر التسليم بين المديرات</a:t>
            </a:r>
            <a:r>
              <a:rPr lang="ar-SA" sz="2000" b="1" dirty="0" err="1"/>
              <a:t>)</a:t>
            </a:r>
            <a:r>
              <a:rPr lang="ar-SA" sz="2000" b="1" dirty="0"/>
              <a:t> </a:t>
            </a:r>
            <a:endParaRPr lang="en-US" sz="2000" b="1" dirty="0"/>
          </a:p>
          <a:p>
            <a:pPr algn="ctr" rtl="1"/>
            <a:r>
              <a:rPr lang="ar-SA" sz="2400" b="1" dirty="0">
                <a:solidFill>
                  <a:srgbClr val="FF0000"/>
                </a:solidFill>
              </a:rPr>
              <a:t>رقم </a:t>
            </a:r>
            <a:r>
              <a:rPr lang="ar-SA" sz="2400" b="1" dirty="0" err="1">
                <a:solidFill>
                  <a:srgbClr val="FF0000"/>
                </a:solidFill>
              </a:rPr>
              <a:t>الدولاب </a:t>
            </a:r>
            <a:r>
              <a:rPr lang="ar-SA" sz="2400" b="1" dirty="0">
                <a:solidFill>
                  <a:srgbClr val="FF0000"/>
                </a:solidFill>
              </a:rPr>
              <a:t>(18)       رقم </a:t>
            </a:r>
            <a:r>
              <a:rPr lang="ar-SA" sz="2400" b="1" dirty="0" err="1">
                <a:solidFill>
                  <a:srgbClr val="FF0000"/>
                </a:solidFill>
              </a:rPr>
              <a:t>الارشفة </a:t>
            </a:r>
            <a:r>
              <a:rPr lang="ar-SA" sz="2400" b="1" dirty="0">
                <a:solidFill>
                  <a:srgbClr val="FF0000"/>
                </a:solidFill>
              </a:rPr>
              <a:t>(4/3)        مدة </a:t>
            </a:r>
            <a:r>
              <a:rPr lang="ar-SA" sz="2400" b="1" dirty="0" err="1">
                <a:solidFill>
                  <a:srgbClr val="FF0000"/>
                </a:solidFill>
              </a:rPr>
              <a:t>الحفظ </a:t>
            </a:r>
            <a:r>
              <a:rPr lang="ar-SA" sz="2400" b="1" dirty="0">
                <a:solidFill>
                  <a:srgbClr val="FF0000"/>
                </a:solidFill>
              </a:rPr>
              <a:t>( </a:t>
            </a:r>
            <a:r>
              <a:rPr lang="ar-SA" sz="2400" b="1" dirty="0" err="1">
                <a:solidFill>
                  <a:srgbClr val="FF0000"/>
                </a:solidFill>
              </a:rPr>
              <a:t>دائم )</a:t>
            </a:r>
            <a:endParaRPr lang="en-US" sz="2400" dirty="0">
              <a:solidFill>
                <a:srgbClr val="FF0000"/>
              </a:solidFill>
            </a:endParaRPr>
          </a:p>
          <a:p>
            <a:pPr algn="ctr" rtl="1"/>
            <a:endParaRPr lang="ar-SA" sz="2000" b="1" dirty="0"/>
          </a:p>
        </p:txBody>
      </p:sp>
      <p:pic>
        <p:nvPicPr>
          <p:cNvPr id="13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188589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457200" y="196209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15619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5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828800" y="1524000"/>
            <a:ext cx="381000" cy="381000"/>
          </a:xfrm>
          <a:prstGeom prst="rect">
            <a:avLst/>
          </a:prstGeom>
          <a:noFill/>
        </p:spPr>
      </p:pic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219200" y="5867400"/>
            <a:ext cx="6530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أعدته الناسخة                                                                 مديرة المدرسة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400" dirty="0">
                <a:latin typeface="Arial" pitchFamily="34" charset="0"/>
                <a:ea typeface="Times New Roman" pitchFamily="18" charset="0"/>
                <a:cs typeface="PT Bold Heading" pitchFamily="2" charset="-78"/>
              </a:rPr>
              <a:t>سلمى محمد الشيخ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PT Bold Heading" pitchFamily="2" charset="-78"/>
              </a:rPr>
              <a:t>                                                                    شادية عبد العزيز مراد</a:t>
            </a:r>
            <a:endParaRPr kumimoji="0" 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3" descr="شعار - ث-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1016000" cy="7620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810000" y="0"/>
            <a:ext cx="533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ادارة التربية والتعليم بجدة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مركز الشمال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الثانوية الحادية والستون</a:t>
            </a:r>
            <a:r>
              <a:rPr kumimoji="0" lang="ar-S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2928240"/>
          <a:ext cx="8458200" cy="2634360"/>
        </p:xfrm>
        <a:graphic>
          <a:graphicData uri="http://schemas.openxmlformats.org/drawingml/2006/table">
            <a:tbl>
              <a:tblPr rtl="1"/>
              <a:tblGrid>
                <a:gridCol w="735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9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34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latin typeface="Times New Roman"/>
                          <a:ea typeface="Times New Roman"/>
                        </a:rPr>
                        <a:t>سجل تسليم العهدة للموظفات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من 1421/1425هـ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1سجل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عودي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latin typeface="Times New Roman"/>
                          <a:ea typeface="Times New Roman"/>
                        </a:rPr>
                        <a:t>محاضر تسليم واستلام العهدة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من 1422/1426هـ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1ملف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عودي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latin typeface="Times New Roman"/>
                          <a:ea typeface="Times New Roman"/>
                        </a:rPr>
                        <a:t>سجل توزيع العهد على الموظفات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من 1429/</a:t>
                      </a:r>
                      <a:r>
                        <a:rPr lang="ar-SA" sz="1200" b="1" dirty="0" err="1">
                          <a:latin typeface="Times New Roman"/>
                          <a:ea typeface="Times New Roman"/>
                        </a:rPr>
                        <a:t>1433هـ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 err="1">
                          <a:latin typeface="Times New Roman"/>
                          <a:ea typeface="Times New Roman"/>
                        </a:rPr>
                        <a:t>1سجل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اصفر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 eaLnBrk="1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569423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400" b="1" dirty="0"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العهد والمستودع</a:t>
            </a:r>
          </a:p>
          <a:p>
            <a:pPr algn="ctr" rtl="1"/>
            <a:r>
              <a:rPr lang="ar-SA" sz="2000" b="1" dirty="0"/>
              <a:t>(سجل تسليم العهد للموظفات</a:t>
            </a:r>
            <a:r>
              <a:rPr lang="ar-SA" sz="2000" b="1" dirty="0" err="1"/>
              <a:t>)</a:t>
            </a:r>
            <a:r>
              <a:rPr lang="ar-SA" sz="2000" b="1" dirty="0"/>
              <a:t> </a:t>
            </a:r>
            <a:endParaRPr lang="en-US" sz="2000" b="1" dirty="0"/>
          </a:p>
          <a:p>
            <a:pPr algn="ctr" rtl="1"/>
            <a:r>
              <a:rPr lang="ar-SA" sz="2400" b="1" dirty="0">
                <a:solidFill>
                  <a:srgbClr val="FF0000"/>
                </a:solidFill>
              </a:rPr>
              <a:t>رقم </a:t>
            </a:r>
            <a:r>
              <a:rPr lang="ar-SA" sz="2400" b="1" dirty="0" err="1">
                <a:solidFill>
                  <a:srgbClr val="FF0000"/>
                </a:solidFill>
              </a:rPr>
              <a:t>الدولاب </a:t>
            </a:r>
            <a:r>
              <a:rPr lang="ar-SA" sz="2400" b="1" dirty="0">
                <a:solidFill>
                  <a:srgbClr val="FF0000"/>
                </a:solidFill>
              </a:rPr>
              <a:t>(18)       رقم </a:t>
            </a:r>
            <a:r>
              <a:rPr lang="ar-SA" sz="2400" b="1" dirty="0" err="1">
                <a:solidFill>
                  <a:srgbClr val="FF0000"/>
                </a:solidFill>
              </a:rPr>
              <a:t>الارشفة </a:t>
            </a:r>
            <a:r>
              <a:rPr lang="ar-SA" sz="2400" b="1" dirty="0">
                <a:solidFill>
                  <a:srgbClr val="FF0000"/>
                </a:solidFill>
              </a:rPr>
              <a:t>(5/3)        مدة </a:t>
            </a:r>
            <a:r>
              <a:rPr lang="ar-SA" sz="2400" b="1" dirty="0" err="1">
                <a:solidFill>
                  <a:srgbClr val="FF0000"/>
                </a:solidFill>
              </a:rPr>
              <a:t>الحفظ </a:t>
            </a:r>
            <a:r>
              <a:rPr lang="ar-SA" sz="2400" b="1" dirty="0">
                <a:solidFill>
                  <a:srgbClr val="FF0000"/>
                </a:solidFill>
              </a:rPr>
              <a:t>( </a:t>
            </a:r>
            <a:r>
              <a:rPr lang="ar-SA" sz="2400" b="1" dirty="0" err="1">
                <a:solidFill>
                  <a:srgbClr val="FF0000"/>
                </a:solidFill>
              </a:rPr>
              <a:t>دائم )</a:t>
            </a:r>
            <a:endParaRPr lang="en-US" sz="2400" dirty="0">
              <a:solidFill>
                <a:srgbClr val="FF0000"/>
              </a:solidFill>
            </a:endParaRPr>
          </a:p>
          <a:p>
            <a:pPr algn="ctr" rtl="1"/>
            <a:endParaRPr lang="ar-SA" sz="2000" b="1" dirty="0"/>
          </a:p>
        </p:txBody>
      </p:sp>
      <p:pic>
        <p:nvPicPr>
          <p:cNvPr id="13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173349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457200" y="180969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14095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5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828800" y="1371600"/>
            <a:ext cx="381000" cy="381000"/>
          </a:xfrm>
          <a:prstGeom prst="rect">
            <a:avLst/>
          </a:prstGeom>
          <a:noFill/>
        </p:spPr>
      </p:pic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295400" y="5715000"/>
            <a:ext cx="6530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أعدته الناسخة                                                                 مديرة المدرسة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400" dirty="0">
                <a:latin typeface="Arial" pitchFamily="34" charset="0"/>
                <a:ea typeface="Times New Roman" pitchFamily="18" charset="0"/>
                <a:cs typeface="PT Bold Heading" pitchFamily="2" charset="-78"/>
              </a:rPr>
              <a:t>سلمى محمد الشيخ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PT Bold Heading" pitchFamily="2" charset="-78"/>
              </a:rPr>
              <a:t>                                                                    شادية عبد العزيز مراد</a:t>
            </a:r>
            <a:endParaRPr kumimoji="0" 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3" descr="شعار - ث-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1016000" cy="7620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810000" y="0"/>
            <a:ext cx="533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ادارة التربية والتعليم بجدة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مركز الشمال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الثانوية الحادية والستون</a:t>
            </a:r>
            <a:r>
              <a:rPr kumimoji="0" lang="ar-S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2928240"/>
          <a:ext cx="8458200" cy="2501378"/>
        </p:xfrm>
        <a:graphic>
          <a:graphicData uri="http://schemas.openxmlformats.org/drawingml/2006/table">
            <a:tbl>
              <a:tblPr rtl="1"/>
              <a:tblGrid>
                <a:gridCol w="735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9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34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 eaLnBrk="1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601450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400" b="1" dirty="0"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العهد والمستودع</a:t>
            </a:r>
          </a:p>
          <a:p>
            <a:pPr algn="ctr" rtl="1"/>
            <a:r>
              <a:rPr lang="ar-SA" sz="2000" b="1" dirty="0"/>
              <a:t>(ملف محاضر فقد وإتلاف العهد</a:t>
            </a:r>
            <a:r>
              <a:rPr lang="ar-SA" sz="2000" b="1" dirty="0" err="1"/>
              <a:t>)</a:t>
            </a:r>
            <a:r>
              <a:rPr lang="ar-SA" sz="2000" b="1" dirty="0"/>
              <a:t> </a:t>
            </a:r>
            <a:endParaRPr lang="en-US" sz="2000" b="1" dirty="0"/>
          </a:p>
          <a:p>
            <a:pPr algn="ctr" rtl="1"/>
            <a:r>
              <a:rPr lang="ar-SA" sz="2400" b="1" dirty="0">
                <a:solidFill>
                  <a:srgbClr val="FF0000"/>
                </a:solidFill>
              </a:rPr>
              <a:t>رقم </a:t>
            </a:r>
            <a:r>
              <a:rPr lang="ar-SA" sz="2400" b="1" dirty="0" err="1">
                <a:solidFill>
                  <a:srgbClr val="FF0000"/>
                </a:solidFill>
              </a:rPr>
              <a:t>الدولاب </a:t>
            </a:r>
            <a:r>
              <a:rPr lang="ar-SA" sz="2400" b="1" dirty="0">
                <a:solidFill>
                  <a:srgbClr val="FF0000"/>
                </a:solidFill>
              </a:rPr>
              <a:t>(16)       رقم </a:t>
            </a:r>
            <a:r>
              <a:rPr lang="ar-SA" sz="2400" b="1" dirty="0" err="1">
                <a:solidFill>
                  <a:srgbClr val="FF0000"/>
                </a:solidFill>
              </a:rPr>
              <a:t>الارشفة </a:t>
            </a:r>
            <a:r>
              <a:rPr lang="ar-SA" sz="2400" b="1" dirty="0">
                <a:solidFill>
                  <a:srgbClr val="FF0000"/>
                </a:solidFill>
              </a:rPr>
              <a:t>(6/3)        مدة </a:t>
            </a:r>
            <a:r>
              <a:rPr lang="ar-SA" sz="2400" b="1" dirty="0" err="1">
                <a:solidFill>
                  <a:srgbClr val="FF0000"/>
                </a:solidFill>
              </a:rPr>
              <a:t>الحفظ </a:t>
            </a:r>
            <a:r>
              <a:rPr lang="ar-SA" sz="2400" b="1" dirty="0">
                <a:solidFill>
                  <a:srgbClr val="FF0000"/>
                </a:solidFill>
              </a:rPr>
              <a:t>( </a:t>
            </a:r>
            <a:r>
              <a:rPr lang="ar-SA" sz="2400" b="1" dirty="0" err="1">
                <a:solidFill>
                  <a:srgbClr val="FF0000"/>
                </a:solidFill>
              </a:rPr>
              <a:t>دائم )</a:t>
            </a:r>
            <a:endParaRPr lang="en-US" sz="2400" dirty="0">
              <a:solidFill>
                <a:srgbClr val="FF0000"/>
              </a:solidFill>
            </a:endParaRPr>
          </a:p>
          <a:p>
            <a:pPr algn="ctr" rtl="1"/>
            <a:endParaRPr lang="ar-SA" sz="2000" b="1" dirty="0"/>
          </a:p>
        </p:txBody>
      </p:sp>
      <p:pic>
        <p:nvPicPr>
          <p:cNvPr id="13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165729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457200" y="173349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13333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5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828800" y="1295400"/>
            <a:ext cx="381000" cy="381000"/>
          </a:xfrm>
          <a:prstGeom prst="rect">
            <a:avLst/>
          </a:prstGeom>
          <a:noFill/>
        </p:spPr>
      </p:pic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295400" y="5715000"/>
            <a:ext cx="6530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أعدته الناسخة                                                                 مديرة المدرسة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400" dirty="0">
                <a:latin typeface="Arial" pitchFamily="34" charset="0"/>
                <a:ea typeface="Times New Roman" pitchFamily="18" charset="0"/>
                <a:cs typeface="PT Bold Heading" pitchFamily="2" charset="-78"/>
              </a:rPr>
              <a:t>سلمى محمد الشيخ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PT Bold Heading" pitchFamily="2" charset="-78"/>
              </a:rPr>
              <a:t>                                                                    شادية عبد العزيز مراد</a:t>
            </a:r>
            <a:endParaRPr kumimoji="0" 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3" descr="شعار - ث-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200" y="304800"/>
            <a:ext cx="965200" cy="7239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33800" y="266700"/>
            <a:ext cx="53340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ادارة التربية والتعليم بجدة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مركز الشمال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الثانوية الحادية والستون</a:t>
            </a:r>
            <a:r>
              <a:rPr kumimoji="0" lang="ar-S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2955672"/>
          <a:ext cx="8458200" cy="2683128"/>
        </p:xfrm>
        <a:graphic>
          <a:graphicData uri="http://schemas.openxmlformats.org/drawingml/2006/table">
            <a:tbl>
              <a:tblPr rtl="1"/>
              <a:tblGrid>
                <a:gridCol w="735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9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34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سجل أحوال الموظفات 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1420-1422هـ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عودي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بطاقات أحوال الموظفات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 err="1"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جيدة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 dirty="0">
                          <a:latin typeface="Times New Roman"/>
                          <a:ea typeface="Times New Roman"/>
                        </a:rPr>
                        <a:t>عودي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 dirty="0">
                          <a:latin typeface="Times New Roman"/>
                          <a:ea typeface="Times New Roman"/>
                        </a:rPr>
                        <a:t>رمادي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 eaLnBrk="1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 eaLnBrk="1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753850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400" b="1" dirty="0"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احوال الموظفات</a:t>
            </a:r>
          </a:p>
          <a:p>
            <a:pPr algn="ctr" rtl="1"/>
            <a:r>
              <a:rPr lang="ar-SA" sz="2000" b="1" dirty="0"/>
              <a:t>( سجل احوال </a:t>
            </a:r>
            <a:r>
              <a:rPr lang="ar-SA" sz="2000" b="1" dirty="0" err="1"/>
              <a:t>الموظفات )</a:t>
            </a:r>
            <a:r>
              <a:rPr lang="ar-SA" sz="2000" b="1" dirty="0"/>
              <a:t> </a:t>
            </a:r>
            <a:endParaRPr lang="en-US" sz="2000" b="1" dirty="0"/>
          </a:p>
          <a:p>
            <a:pPr algn="ctr" rtl="1"/>
            <a:r>
              <a:rPr lang="ar-SA" sz="2400" b="1" dirty="0">
                <a:solidFill>
                  <a:srgbClr val="FF0000"/>
                </a:solidFill>
              </a:rPr>
              <a:t>رقم </a:t>
            </a:r>
            <a:r>
              <a:rPr lang="ar-SA" sz="2400" b="1" dirty="0" err="1">
                <a:solidFill>
                  <a:srgbClr val="FF0000"/>
                </a:solidFill>
              </a:rPr>
              <a:t>الدولاب </a:t>
            </a:r>
            <a:r>
              <a:rPr lang="ar-SA" sz="2400" b="1" dirty="0">
                <a:solidFill>
                  <a:srgbClr val="FF0000"/>
                </a:solidFill>
              </a:rPr>
              <a:t>(19)           رقم </a:t>
            </a:r>
            <a:r>
              <a:rPr lang="ar-SA" sz="2400" b="1" dirty="0" err="1">
                <a:solidFill>
                  <a:srgbClr val="FF0000"/>
                </a:solidFill>
              </a:rPr>
              <a:t>الارشفة </a:t>
            </a:r>
            <a:r>
              <a:rPr lang="ar-SA" sz="2400" b="1" dirty="0">
                <a:solidFill>
                  <a:srgbClr val="FF0000"/>
                </a:solidFill>
              </a:rPr>
              <a:t>(4/</a:t>
            </a:r>
            <a:r>
              <a:rPr lang="en-US" sz="2400" b="1" dirty="0">
                <a:solidFill>
                  <a:srgbClr val="FF0000"/>
                </a:solidFill>
              </a:rPr>
              <a:t>1</a:t>
            </a:r>
            <a:r>
              <a:rPr lang="ar-SA" sz="2400" b="1" dirty="0">
                <a:solidFill>
                  <a:srgbClr val="FF0000"/>
                </a:solidFill>
              </a:rPr>
              <a:t>)               مدة </a:t>
            </a:r>
            <a:r>
              <a:rPr lang="ar-SA" sz="2400" b="1" dirty="0" err="1">
                <a:solidFill>
                  <a:srgbClr val="FF0000"/>
                </a:solidFill>
              </a:rPr>
              <a:t>الحفظ </a:t>
            </a:r>
            <a:r>
              <a:rPr lang="ar-SA" sz="2400" b="1" dirty="0">
                <a:solidFill>
                  <a:srgbClr val="FF0000"/>
                </a:solidFill>
              </a:rPr>
              <a:t>( </a:t>
            </a:r>
            <a:r>
              <a:rPr lang="ar-SA" sz="2400" b="1" dirty="0" err="1">
                <a:solidFill>
                  <a:srgbClr val="FF0000"/>
                </a:solidFill>
              </a:rPr>
              <a:t>دائم )</a:t>
            </a:r>
            <a:endParaRPr lang="en-US" sz="2400" dirty="0">
              <a:solidFill>
                <a:srgbClr val="FF0000"/>
              </a:solidFill>
            </a:endParaRPr>
          </a:p>
          <a:p>
            <a:pPr algn="ctr" rtl="1"/>
            <a:endParaRPr lang="ar-SA" sz="2000" b="1" dirty="0"/>
          </a:p>
        </p:txBody>
      </p:sp>
      <p:pic>
        <p:nvPicPr>
          <p:cNvPr id="13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80969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88589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14095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13716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371600" y="5867400"/>
            <a:ext cx="6530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أعدته الناسخة                                                                 مديرة المدرسة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400" dirty="0">
                <a:latin typeface="Arial" pitchFamily="34" charset="0"/>
                <a:ea typeface="Times New Roman" pitchFamily="18" charset="0"/>
                <a:cs typeface="PT Bold Heading" pitchFamily="2" charset="-78"/>
              </a:rPr>
              <a:t>سلمى محمد الشيخ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PT Bold Heading" pitchFamily="2" charset="-78"/>
              </a:rPr>
              <a:t>                                                                    شادية عبد العزيز مراد</a:t>
            </a:r>
            <a:endParaRPr kumimoji="0" 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3" descr="شعار - ث-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914400" cy="6858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810000" y="0"/>
            <a:ext cx="533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ادارة التربية والتعليم بجدة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مركز الشمال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الثانوية الحادية والستون</a:t>
            </a:r>
            <a:r>
              <a:rPr kumimoji="0" lang="ar-S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2362201"/>
          <a:ext cx="8458200" cy="3784928"/>
        </p:xfrm>
        <a:graphic>
          <a:graphicData uri="http://schemas.openxmlformats.org/drawingml/2006/table">
            <a:tbl>
              <a:tblPr rtl="1"/>
              <a:tblGrid>
                <a:gridCol w="735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9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34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 err="1">
                          <a:latin typeface="Times New Roman"/>
                          <a:ea typeface="Times New Roman"/>
                        </a:rPr>
                        <a:t>مضاوي</a:t>
                      </a: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 ابو </a:t>
                      </a:r>
                      <a:r>
                        <a:rPr lang="ar-SA" sz="1200" b="1" dirty="0" err="1">
                          <a:latin typeface="Times New Roman"/>
                          <a:ea typeface="Times New Roman"/>
                        </a:rPr>
                        <a:t>شوشة</a:t>
                      </a:r>
                      <a:endParaRPr lang="en-US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 err="1">
                          <a:latin typeface="Times New Roman"/>
                          <a:ea typeface="Times New Roman"/>
                        </a:rPr>
                        <a:t>1419هـ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ar-SA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1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ظرف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هند سالم </a:t>
                      </a:r>
                      <a:r>
                        <a:rPr lang="ar-SA" sz="1200" b="1" dirty="0" err="1">
                          <a:latin typeface="Times New Roman"/>
                          <a:ea typeface="Times New Roman"/>
                        </a:rPr>
                        <a:t>بقشان</a:t>
                      </a:r>
                      <a:endParaRPr lang="en-US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 err="1">
                          <a:latin typeface="Times New Roman"/>
                          <a:ea typeface="Times New Roman"/>
                        </a:rPr>
                        <a:t>1420هـ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ar-SA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1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ظرف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حامدة سليمان </a:t>
                      </a:r>
                      <a:r>
                        <a:rPr lang="ar-SA" sz="1200" b="1" dirty="0" err="1">
                          <a:latin typeface="Times New Roman"/>
                          <a:ea typeface="Times New Roman"/>
                        </a:rPr>
                        <a:t>العبسي</a:t>
                      </a:r>
                      <a:endParaRPr lang="en-US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 err="1">
                          <a:latin typeface="Times New Roman"/>
                          <a:ea typeface="Times New Roman"/>
                        </a:rPr>
                        <a:t>1421هـ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ar-SA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1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ظرف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عبدالله ناصر عسيري وزوجته شريفه عسيري</a:t>
                      </a:r>
                      <a:endParaRPr lang="en-US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 err="1">
                          <a:latin typeface="Times New Roman"/>
                          <a:ea typeface="Times New Roman"/>
                        </a:rPr>
                        <a:t>1422هـ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ar-SA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1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ظرف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سالم سعيد </a:t>
                      </a:r>
                      <a:r>
                        <a:rPr lang="ar-SA" sz="1200" b="1" dirty="0" err="1">
                          <a:latin typeface="Times New Roman"/>
                          <a:ea typeface="Times New Roman"/>
                        </a:rPr>
                        <a:t>الزهراني</a:t>
                      </a: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 وزوجته مسفرة </a:t>
                      </a:r>
                      <a:r>
                        <a:rPr lang="ar-SA" sz="1200" b="1" dirty="0" err="1">
                          <a:latin typeface="Times New Roman"/>
                          <a:ea typeface="Times New Roman"/>
                        </a:rPr>
                        <a:t>معيوف</a:t>
                      </a: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ar-SA" sz="1200" b="1" dirty="0" err="1">
                          <a:latin typeface="Times New Roman"/>
                          <a:ea typeface="Times New Roman"/>
                        </a:rPr>
                        <a:t>الزهراني</a:t>
                      </a:r>
                      <a:endParaRPr lang="en-US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 err="1">
                          <a:latin typeface="Times New Roman"/>
                          <a:ea typeface="Times New Roman"/>
                        </a:rPr>
                        <a:t>1422هـ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ar-SA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1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ظرف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6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 err="1">
                          <a:latin typeface="Times New Roman"/>
                          <a:ea typeface="Times New Roman"/>
                        </a:rPr>
                        <a:t>عبدية</a:t>
                      </a: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 عبدالله عسيري</a:t>
                      </a:r>
                      <a:endParaRPr lang="en-US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 err="1">
                          <a:latin typeface="Times New Roman"/>
                          <a:ea typeface="Times New Roman"/>
                        </a:rPr>
                        <a:t>1424هـ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ar-SA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1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ظرف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7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 err="1">
                          <a:latin typeface="Times New Roman"/>
                          <a:ea typeface="Times New Roman"/>
                        </a:rPr>
                        <a:t>نورة</a:t>
                      </a: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 يوسف </a:t>
                      </a:r>
                      <a:r>
                        <a:rPr lang="ar-SA" sz="1200" b="1" dirty="0" err="1">
                          <a:latin typeface="Times New Roman"/>
                          <a:ea typeface="Times New Roman"/>
                        </a:rPr>
                        <a:t>عويمر</a:t>
                      </a:r>
                      <a:endParaRPr lang="en-US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1424هـ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ar-SA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1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ظرف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156902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400" b="1" dirty="0"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احوال الموظفات</a:t>
            </a:r>
          </a:p>
          <a:p>
            <a:pPr algn="ctr" rtl="1"/>
            <a:r>
              <a:rPr lang="ar-SA" sz="2000" b="1" dirty="0"/>
              <a:t>( ملفات الموظفات </a:t>
            </a:r>
            <a:r>
              <a:rPr lang="ar-SA" sz="2000" b="1" dirty="0" err="1"/>
              <a:t>المتقاعدات )</a:t>
            </a:r>
            <a:r>
              <a:rPr lang="ar-SA" sz="2000" b="1" dirty="0"/>
              <a:t> </a:t>
            </a:r>
            <a:endParaRPr lang="en-US" sz="2000" b="1" dirty="0">
              <a:solidFill>
                <a:srgbClr val="FF0000"/>
              </a:solidFill>
            </a:endParaRPr>
          </a:p>
          <a:p>
            <a:pPr algn="ctr" rtl="1"/>
            <a:r>
              <a:rPr lang="ar-SA" sz="2400" b="1" dirty="0">
                <a:solidFill>
                  <a:srgbClr val="FF0000"/>
                </a:solidFill>
              </a:rPr>
              <a:t>رقم </a:t>
            </a:r>
            <a:r>
              <a:rPr lang="ar-SA" sz="2400" b="1" dirty="0" err="1">
                <a:solidFill>
                  <a:srgbClr val="FF0000"/>
                </a:solidFill>
              </a:rPr>
              <a:t>الدولاب </a:t>
            </a:r>
            <a:r>
              <a:rPr lang="ar-SA" sz="2400" b="1" dirty="0">
                <a:solidFill>
                  <a:srgbClr val="FF0000"/>
                </a:solidFill>
              </a:rPr>
              <a:t>(19)           رقم </a:t>
            </a:r>
            <a:r>
              <a:rPr lang="ar-SA" sz="2400" b="1" dirty="0" err="1">
                <a:solidFill>
                  <a:srgbClr val="FF0000"/>
                </a:solidFill>
              </a:rPr>
              <a:t>الارشفة </a:t>
            </a:r>
            <a:r>
              <a:rPr lang="ar-SA" sz="2400" b="1" dirty="0">
                <a:solidFill>
                  <a:srgbClr val="FF0000"/>
                </a:solidFill>
              </a:rPr>
              <a:t>(4/</a:t>
            </a:r>
            <a:r>
              <a:rPr lang="en-US" sz="2400" b="1" dirty="0">
                <a:solidFill>
                  <a:srgbClr val="FF0000"/>
                </a:solidFill>
              </a:rPr>
              <a:t>2</a:t>
            </a:r>
            <a:r>
              <a:rPr lang="ar-SA" sz="2400" b="1" dirty="0">
                <a:solidFill>
                  <a:srgbClr val="FF0000"/>
                </a:solidFill>
              </a:rPr>
              <a:t>)               مدة </a:t>
            </a:r>
            <a:r>
              <a:rPr lang="ar-SA" sz="2400" b="1" dirty="0" err="1">
                <a:solidFill>
                  <a:srgbClr val="FF0000"/>
                </a:solidFill>
              </a:rPr>
              <a:t>الحفظ </a:t>
            </a:r>
            <a:r>
              <a:rPr lang="ar-SA" sz="2400" b="1" dirty="0">
                <a:solidFill>
                  <a:srgbClr val="FF0000"/>
                </a:solidFill>
              </a:rPr>
              <a:t>( </a:t>
            </a:r>
            <a:r>
              <a:rPr lang="ar-SA" sz="2400" b="1" dirty="0" err="1">
                <a:solidFill>
                  <a:srgbClr val="FF0000"/>
                </a:solidFill>
              </a:rPr>
              <a:t>دائم )</a:t>
            </a:r>
            <a:endParaRPr lang="en-US" sz="2400" dirty="0">
              <a:solidFill>
                <a:srgbClr val="FF0000"/>
              </a:solidFill>
            </a:endParaRPr>
          </a:p>
          <a:p>
            <a:pPr algn="ctr" rtl="1"/>
            <a:endParaRPr lang="ar-SA" sz="2000" b="1" dirty="0"/>
          </a:p>
        </p:txBody>
      </p:sp>
      <p:pic>
        <p:nvPicPr>
          <p:cNvPr id="13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4478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5240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11809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11430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165557" y="6197025"/>
            <a:ext cx="6530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أعدته الناسخة                                                                 مديرة المدرسة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400" dirty="0">
                <a:latin typeface="Arial" pitchFamily="34" charset="0"/>
                <a:ea typeface="Times New Roman" pitchFamily="18" charset="0"/>
                <a:cs typeface="PT Bold Heading" pitchFamily="2" charset="-78"/>
              </a:rPr>
              <a:t>سلمى محمد الشيخ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PT Bold Heading" pitchFamily="2" charset="-78"/>
              </a:rPr>
              <a:t>                                                                    شادية عبد العزيز مراد</a:t>
            </a:r>
            <a:endParaRPr kumimoji="0" 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3" descr="شعار - ث-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1016000" cy="7620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810000" y="0"/>
            <a:ext cx="533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ادارة التربية والتعليم بجدة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مركز الشمال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الثانوية الحادية والستون</a:t>
            </a:r>
            <a:r>
              <a:rPr kumimoji="0" lang="ar-S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2362201"/>
          <a:ext cx="8458200" cy="3357078"/>
        </p:xfrm>
        <a:graphic>
          <a:graphicData uri="http://schemas.openxmlformats.org/drawingml/2006/table">
            <a:tbl>
              <a:tblPr rtl="1"/>
              <a:tblGrid>
                <a:gridCol w="735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9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34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8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علوية عبدالله عجلان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1424هـ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ar-SA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1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ظرف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9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عوض المعبدي وزوجته سعيدة المعبدي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 err="1">
                          <a:latin typeface="Times New Roman"/>
                          <a:ea typeface="Times New Roman"/>
                        </a:rPr>
                        <a:t>1424هـ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ar-SA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1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ظرف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10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عبير </a:t>
                      </a:r>
                      <a:r>
                        <a:rPr lang="ar-SA" sz="1200" b="1" dirty="0" err="1">
                          <a:latin typeface="Times New Roman"/>
                          <a:ea typeface="Times New Roman"/>
                        </a:rPr>
                        <a:t>حناوي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 err="1">
                          <a:latin typeface="Times New Roman"/>
                          <a:ea typeface="Times New Roman"/>
                        </a:rPr>
                        <a:t>1424هـ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ar-SA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1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ظرف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الهام محمود رواس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1425هـ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ar-SA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1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ظرف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استقالت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مريم حامد حسنين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1426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ar-SA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1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ظرف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تقاعدت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رجاء محمد كمال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1430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ar-SA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1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ظرف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تقاعدت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156902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400" b="1" dirty="0"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احوال الموظفات</a:t>
            </a:r>
          </a:p>
          <a:p>
            <a:pPr algn="ctr" rtl="1"/>
            <a:r>
              <a:rPr lang="ar-SA" sz="2000" b="1" dirty="0"/>
              <a:t>( ملفات الموظفات </a:t>
            </a:r>
            <a:r>
              <a:rPr lang="ar-SA" sz="2000" b="1" dirty="0" err="1"/>
              <a:t>المتقاعدات )</a:t>
            </a:r>
            <a:r>
              <a:rPr lang="ar-SA" sz="2000" b="1" dirty="0"/>
              <a:t> </a:t>
            </a:r>
            <a:endParaRPr lang="en-US" sz="2000" b="1" dirty="0">
              <a:solidFill>
                <a:srgbClr val="FF0000"/>
              </a:solidFill>
            </a:endParaRPr>
          </a:p>
          <a:p>
            <a:pPr algn="ctr" rtl="1"/>
            <a:r>
              <a:rPr lang="ar-SA" sz="2400" b="1" dirty="0">
                <a:solidFill>
                  <a:srgbClr val="FF0000"/>
                </a:solidFill>
              </a:rPr>
              <a:t>رقم </a:t>
            </a:r>
            <a:r>
              <a:rPr lang="ar-SA" sz="2400" b="1" dirty="0" err="1">
                <a:solidFill>
                  <a:srgbClr val="FF0000"/>
                </a:solidFill>
              </a:rPr>
              <a:t>الدولاب </a:t>
            </a:r>
            <a:r>
              <a:rPr lang="ar-SA" sz="2400" b="1" dirty="0">
                <a:solidFill>
                  <a:srgbClr val="FF0000"/>
                </a:solidFill>
              </a:rPr>
              <a:t>(19)           رقم </a:t>
            </a:r>
            <a:r>
              <a:rPr lang="ar-SA" sz="2400" b="1" dirty="0" err="1">
                <a:solidFill>
                  <a:srgbClr val="FF0000"/>
                </a:solidFill>
              </a:rPr>
              <a:t>الارشفة </a:t>
            </a:r>
            <a:r>
              <a:rPr lang="ar-SA" sz="2400" b="1" dirty="0">
                <a:solidFill>
                  <a:srgbClr val="FF0000"/>
                </a:solidFill>
              </a:rPr>
              <a:t>(4/</a:t>
            </a:r>
            <a:r>
              <a:rPr lang="en-US" sz="2400" b="1" dirty="0">
                <a:solidFill>
                  <a:srgbClr val="FF0000"/>
                </a:solidFill>
              </a:rPr>
              <a:t>2</a:t>
            </a:r>
            <a:r>
              <a:rPr lang="ar-SA" sz="2400" b="1" dirty="0">
                <a:solidFill>
                  <a:srgbClr val="FF0000"/>
                </a:solidFill>
              </a:rPr>
              <a:t>)               مدة </a:t>
            </a:r>
            <a:r>
              <a:rPr lang="ar-SA" sz="2400" b="1" dirty="0" err="1">
                <a:solidFill>
                  <a:srgbClr val="FF0000"/>
                </a:solidFill>
              </a:rPr>
              <a:t>الحفظ </a:t>
            </a:r>
            <a:r>
              <a:rPr lang="ar-SA" sz="2400" b="1" dirty="0">
                <a:solidFill>
                  <a:srgbClr val="FF0000"/>
                </a:solidFill>
              </a:rPr>
              <a:t>( </a:t>
            </a:r>
            <a:r>
              <a:rPr lang="ar-SA" sz="2400" b="1" dirty="0" err="1">
                <a:solidFill>
                  <a:srgbClr val="FF0000"/>
                </a:solidFill>
              </a:rPr>
              <a:t>دائم )</a:t>
            </a:r>
            <a:endParaRPr lang="en-US" sz="2400" dirty="0">
              <a:solidFill>
                <a:srgbClr val="FF0000"/>
              </a:solidFill>
            </a:endParaRPr>
          </a:p>
          <a:p>
            <a:pPr algn="ctr" rtl="1"/>
            <a:endParaRPr lang="ar-SA" sz="2000" b="1" dirty="0"/>
          </a:p>
        </p:txBody>
      </p:sp>
      <p:pic>
        <p:nvPicPr>
          <p:cNvPr id="13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4478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5240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112389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108591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295400" y="5867400"/>
            <a:ext cx="6530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أعدته الناسخة                                                                 مديرة المدرسة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400" dirty="0">
                <a:latin typeface="Arial" pitchFamily="34" charset="0"/>
                <a:ea typeface="Times New Roman" pitchFamily="18" charset="0"/>
                <a:cs typeface="PT Bold Heading" pitchFamily="2" charset="-78"/>
              </a:rPr>
              <a:t>سلمى محمد الشيخ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PT Bold Heading" pitchFamily="2" charset="-78"/>
              </a:rPr>
              <a:t>                                                                    شادية عبد العزيز مراد</a:t>
            </a:r>
            <a:endParaRPr kumimoji="0" 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3" descr="شعار - ث-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1016000" cy="7620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810000" y="0"/>
            <a:ext cx="533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ادارة التربية والتعليم بجدة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مركز الشمال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الثانوية الحادية والستون</a:t>
            </a:r>
            <a:r>
              <a:rPr kumimoji="0" lang="ar-S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2362201"/>
          <a:ext cx="8458200" cy="3357078"/>
        </p:xfrm>
        <a:graphic>
          <a:graphicData uri="http://schemas.openxmlformats.org/drawingml/2006/table">
            <a:tbl>
              <a:tblPr rtl="1"/>
              <a:tblGrid>
                <a:gridCol w="735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9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34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14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 err="1">
                          <a:latin typeface="Times New Roman"/>
                          <a:ea typeface="Times New Roman"/>
                        </a:rPr>
                        <a:t>بسينة</a:t>
                      </a: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 زيني </a:t>
                      </a:r>
                      <a:r>
                        <a:rPr lang="ar-SA" sz="1400" b="1" dirty="0" err="1">
                          <a:latin typeface="Times New Roman"/>
                          <a:ea typeface="Times New Roman"/>
                        </a:rPr>
                        <a:t>كلنتن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1433هـ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1ملف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ظرف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تقاعدت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حنان حمدي أمان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 err="1">
                          <a:latin typeface="Times New Roman"/>
                          <a:ea typeface="Times New Roman"/>
                        </a:rPr>
                        <a:t>1433هـ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 err="1">
                          <a:latin typeface="Times New Roman"/>
                          <a:ea typeface="Times New Roman"/>
                        </a:rPr>
                        <a:t>1ملف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ظرف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تقاعدت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16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نعيمة فاضل بخاري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1433هـ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1ملف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ظرف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تقاعدت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156902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400" b="1" dirty="0"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احوال الموظفات</a:t>
            </a:r>
          </a:p>
          <a:p>
            <a:pPr algn="ctr" rtl="1"/>
            <a:r>
              <a:rPr lang="ar-SA" sz="2000" b="1" dirty="0"/>
              <a:t>( ملفات الموظفات </a:t>
            </a:r>
            <a:r>
              <a:rPr lang="ar-SA" sz="2000" b="1" dirty="0" err="1"/>
              <a:t>المتقاعدات )</a:t>
            </a:r>
            <a:r>
              <a:rPr lang="ar-SA" sz="2000" b="1" dirty="0"/>
              <a:t> </a:t>
            </a:r>
            <a:endParaRPr lang="en-US" sz="2000" b="1" dirty="0">
              <a:solidFill>
                <a:srgbClr val="FF0000"/>
              </a:solidFill>
            </a:endParaRPr>
          </a:p>
          <a:p>
            <a:pPr algn="ctr" rtl="1"/>
            <a:r>
              <a:rPr lang="ar-SA" sz="2400" b="1" dirty="0">
                <a:solidFill>
                  <a:srgbClr val="FF0000"/>
                </a:solidFill>
              </a:rPr>
              <a:t>رقم </a:t>
            </a:r>
            <a:r>
              <a:rPr lang="ar-SA" sz="2400" b="1" dirty="0" err="1">
                <a:solidFill>
                  <a:srgbClr val="FF0000"/>
                </a:solidFill>
              </a:rPr>
              <a:t>الدولاب </a:t>
            </a:r>
            <a:r>
              <a:rPr lang="ar-SA" sz="2400" b="1" dirty="0">
                <a:solidFill>
                  <a:srgbClr val="FF0000"/>
                </a:solidFill>
              </a:rPr>
              <a:t>(19)           رقم </a:t>
            </a:r>
            <a:r>
              <a:rPr lang="ar-SA" sz="2400" b="1" dirty="0" err="1">
                <a:solidFill>
                  <a:srgbClr val="FF0000"/>
                </a:solidFill>
              </a:rPr>
              <a:t>الارشفة </a:t>
            </a:r>
            <a:r>
              <a:rPr lang="ar-SA" sz="2400" b="1" dirty="0">
                <a:solidFill>
                  <a:srgbClr val="FF0000"/>
                </a:solidFill>
              </a:rPr>
              <a:t>(4/</a:t>
            </a:r>
            <a:r>
              <a:rPr lang="en-US" sz="2400" b="1" dirty="0">
                <a:solidFill>
                  <a:srgbClr val="FF0000"/>
                </a:solidFill>
              </a:rPr>
              <a:t>2</a:t>
            </a:r>
            <a:r>
              <a:rPr lang="ar-SA" sz="2400" b="1" dirty="0">
                <a:solidFill>
                  <a:srgbClr val="FF0000"/>
                </a:solidFill>
              </a:rPr>
              <a:t>)               مدة </a:t>
            </a:r>
            <a:r>
              <a:rPr lang="ar-SA" sz="2400" b="1" dirty="0" err="1">
                <a:solidFill>
                  <a:srgbClr val="FF0000"/>
                </a:solidFill>
              </a:rPr>
              <a:t>الحفظ </a:t>
            </a:r>
            <a:r>
              <a:rPr lang="ar-SA" sz="2400" b="1" dirty="0">
                <a:solidFill>
                  <a:srgbClr val="FF0000"/>
                </a:solidFill>
              </a:rPr>
              <a:t>( </a:t>
            </a:r>
            <a:r>
              <a:rPr lang="ar-SA" sz="2400" b="1" dirty="0" err="1">
                <a:solidFill>
                  <a:srgbClr val="FF0000"/>
                </a:solidFill>
              </a:rPr>
              <a:t>دائم )</a:t>
            </a:r>
            <a:endParaRPr lang="en-US" sz="2400" dirty="0">
              <a:solidFill>
                <a:srgbClr val="FF0000"/>
              </a:solidFill>
            </a:endParaRPr>
          </a:p>
          <a:p>
            <a:pPr algn="ctr" rtl="1"/>
            <a:endParaRPr lang="ar-SA" sz="2000" b="1" dirty="0"/>
          </a:p>
        </p:txBody>
      </p:sp>
      <p:pic>
        <p:nvPicPr>
          <p:cNvPr id="13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4478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5240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11809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11430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219200" y="5943600"/>
            <a:ext cx="6530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أعدته الناسخة                                                                 مديرة المدرسة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400" dirty="0">
                <a:latin typeface="Arial" pitchFamily="34" charset="0"/>
                <a:ea typeface="Times New Roman" pitchFamily="18" charset="0"/>
                <a:cs typeface="PT Bold Heading" pitchFamily="2" charset="-78"/>
              </a:rPr>
              <a:t>سلمى محمد الشيخ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PT Bold Heading" pitchFamily="2" charset="-78"/>
              </a:rPr>
              <a:t>                                                                    شادية عبد العزيز مراد</a:t>
            </a:r>
            <a:endParaRPr kumimoji="0" 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3" descr="شعار - ث-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1016000" cy="7620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33800" y="33516"/>
            <a:ext cx="533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ادارة التربية والتعليم بجدة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مركز الشمال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الثانوية الحادية والستون</a:t>
            </a:r>
            <a:r>
              <a:rPr kumimoji="0" lang="ar-S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31576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000" b="1" dirty="0"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التقويم </a:t>
            </a:r>
            <a:r>
              <a:rPr lang="ar-SA" sz="2000" b="1" dirty="0" err="1"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والإختبارات</a:t>
            </a:r>
            <a:endParaRPr lang="ar-SA" sz="2000" b="1" dirty="0">
              <a:latin typeface="Arial" pitchFamily="34" charset="0"/>
              <a:ea typeface="Times New Roman" pitchFamily="18" charset="0"/>
              <a:cs typeface="Simple Indust Shaded" pitchFamily="2" charset="-78"/>
            </a:endParaRPr>
          </a:p>
          <a:p>
            <a:pPr algn="ctr" rtl="1"/>
            <a:r>
              <a:rPr lang="ar-SA" sz="2000" b="1" dirty="0"/>
              <a:t>(حصر نتائج </a:t>
            </a:r>
            <a:r>
              <a:rPr lang="ar-SA" sz="2000" b="1" dirty="0" err="1"/>
              <a:t>الاختبارات </a:t>
            </a:r>
            <a:r>
              <a:rPr lang="ar-SA" sz="2000" b="1" dirty="0"/>
              <a:t>{المبيضات</a:t>
            </a:r>
            <a:r>
              <a:rPr lang="ar-SA" sz="2000" b="1" dirty="0" err="1"/>
              <a:t>})</a:t>
            </a:r>
            <a:endParaRPr lang="en-US" sz="2000" dirty="0"/>
          </a:p>
          <a:p>
            <a:pPr algn="ctr" rtl="1"/>
            <a:r>
              <a:rPr lang="ar-SA" sz="2400" b="1" dirty="0">
                <a:solidFill>
                  <a:srgbClr val="FF0000"/>
                </a:solidFill>
              </a:rPr>
              <a:t>رقم </a:t>
            </a:r>
            <a:r>
              <a:rPr lang="ar-SA" sz="2400" b="1" dirty="0" err="1">
                <a:solidFill>
                  <a:srgbClr val="FF0000"/>
                </a:solidFill>
              </a:rPr>
              <a:t>الدولاب </a:t>
            </a:r>
            <a:r>
              <a:rPr lang="ar-SA" sz="2400" b="1" dirty="0">
                <a:solidFill>
                  <a:srgbClr val="FF0000"/>
                </a:solidFill>
              </a:rPr>
              <a:t>(20-21)         رقم </a:t>
            </a:r>
            <a:r>
              <a:rPr lang="ar-SA" sz="2400" b="1" dirty="0" err="1">
                <a:solidFill>
                  <a:srgbClr val="FF0000"/>
                </a:solidFill>
              </a:rPr>
              <a:t>الارشفة </a:t>
            </a:r>
            <a:r>
              <a:rPr lang="ar-SA" sz="2400" b="1" dirty="0">
                <a:solidFill>
                  <a:srgbClr val="FF0000"/>
                </a:solidFill>
              </a:rPr>
              <a:t>(1/5)         مدة </a:t>
            </a:r>
            <a:r>
              <a:rPr lang="ar-SA" sz="2400" b="1" dirty="0" err="1">
                <a:solidFill>
                  <a:srgbClr val="FF0000"/>
                </a:solidFill>
              </a:rPr>
              <a:t>الحفظ </a:t>
            </a:r>
            <a:r>
              <a:rPr lang="ar-SA" sz="2400" b="1" dirty="0">
                <a:solidFill>
                  <a:srgbClr val="FF0000"/>
                </a:solidFill>
              </a:rPr>
              <a:t>( </a:t>
            </a:r>
            <a:r>
              <a:rPr lang="ar-SA" sz="2400" b="1" dirty="0" err="1">
                <a:solidFill>
                  <a:srgbClr val="FF0000"/>
                </a:solidFill>
              </a:rPr>
              <a:t>دائم )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81001" y="2514600"/>
          <a:ext cx="8458199" cy="3477768"/>
        </p:xfrm>
        <a:graphic>
          <a:graphicData uri="http://schemas.openxmlformats.org/drawingml/2006/table">
            <a:tbl>
              <a:tblPr rtl="1"/>
              <a:tblGrid>
                <a:gridCol w="735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5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88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47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68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683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803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40079" marR="40079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40079" marR="40079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40079" marR="40079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40079" marR="40079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40079" marR="40079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40079" marR="40079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40079" marR="40079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نتائج الاختبارات النهائية 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1418هـ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جيدة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 dirty="0">
                          <a:latin typeface="Times New Roman"/>
                          <a:ea typeface="Times New Roman"/>
                        </a:rPr>
                        <a:t>ظرف ابيض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Times New Roman"/>
                      </a:endParaRPr>
                    </a:p>
                  </a:txBody>
                  <a:tcPr marL="40079" marR="40079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نتائج الاختبارات النهائية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1419هـ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جيدة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 dirty="0">
                          <a:latin typeface="Times New Roman"/>
                          <a:ea typeface="Times New Roman"/>
                        </a:rPr>
                        <a:t>ظرف ابيض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Times New Roman"/>
                      </a:endParaRPr>
                    </a:p>
                  </a:txBody>
                  <a:tcPr marL="40079" marR="40079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53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نتائج الاختبارات النهائية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1420هـ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latin typeface="Times New Roman"/>
                          <a:ea typeface="Times New Roman"/>
                        </a:rPr>
                        <a:t>7+فلوبي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جيدة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 dirty="0">
                          <a:latin typeface="Times New Roman"/>
                          <a:ea typeface="Times New Roman"/>
                        </a:rPr>
                        <a:t>ظرف ابيض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Times New Roman"/>
                      </a:endParaRPr>
                    </a:p>
                  </a:txBody>
                  <a:tcPr marL="40079" marR="40079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53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نتائج الاختبارات النهائية 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1421/1422هـ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</a:rPr>
                        <a:t>1+3فلوبي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جيدة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 dirty="0">
                          <a:latin typeface="Times New Roman"/>
                          <a:ea typeface="Times New Roman"/>
                        </a:rPr>
                        <a:t>ظرف ابيض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Times New Roman"/>
                      </a:endParaRPr>
                    </a:p>
                  </a:txBody>
                  <a:tcPr marL="40079" marR="40079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7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نتائج الاختبارات النهائية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1424/1425هـ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جيدة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 dirty="0">
                          <a:latin typeface="Times New Roman"/>
                          <a:ea typeface="Times New Roman"/>
                        </a:rPr>
                        <a:t>ظرف ابيض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Times New Roman"/>
                      </a:endParaRPr>
                    </a:p>
                  </a:txBody>
                  <a:tcPr marL="40079" marR="40079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7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6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نتائج الاختبارات النهائية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1426/1427هـ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1ملف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جيدة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 dirty="0">
                          <a:latin typeface="Times New Roman"/>
                          <a:ea typeface="Times New Roman"/>
                        </a:rPr>
                        <a:t>ظرف ابيض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Times New Roman"/>
                      </a:endParaRPr>
                    </a:p>
                  </a:txBody>
                  <a:tcPr marL="40079" marR="40079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853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7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نتائج الاختبارات النهائية 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1427/1428هـ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1ملف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جيدة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 dirty="0">
                          <a:latin typeface="Times New Roman"/>
                          <a:ea typeface="Times New Roman"/>
                        </a:rPr>
                        <a:t>ظرف ابيض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latin typeface="Times New Roman"/>
                        <a:ea typeface="Times New Roman"/>
                      </a:endParaRPr>
                    </a:p>
                  </a:txBody>
                  <a:tcPr marL="40079" marR="40079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3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4478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5240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11809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11430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165557" y="6197025"/>
            <a:ext cx="6530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أعدته الناسخة                                                                 مديرة المدرسة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400" dirty="0">
                <a:latin typeface="Arial" pitchFamily="34" charset="0"/>
                <a:ea typeface="Times New Roman" pitchFamily="18" charset="0"/>
                <a:cs typeface="PT Bold Heading" pitchFamily="2" charset="-78"/>
              </a:rPr>
              <a:t>سلمى محمد الشيخ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PT Bold Heading" pitchFamily="2" charset="-78"/>
              </a:rPr>
              <a:t>                                                                    شادية عبد العزيز مراد</a:t>
            </a:r>
            <a:endParaRPr kumimoji="0" 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3" descr="شعار - ث-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1016000" cy="7620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33800" y="33516"/>
            <a:ext cx="533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ادارة التربية والتعليم بجدة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مركز الشمال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الثانوية الحادية والستون</a:t>
            </a:r>
            <a:r>
              <a:rPr kumimoji="0" lang="ar-S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31576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000" b="1" dirty="0"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التقويم </a:t>
            </a:r>
            <a:r>
              <a:rPr lang="ar-SA" sz="2000" b="1" dirty="0" err="1"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والإختبارات</a:t>
            </a:r>
            <a:endParaRPr lang="ar-SA" sz="2000" b="1" dirty="0">
              <a:latin typeface="Arial" pitchFamily="34" charset="0"/>
              <a:ea typeface="Times New Roman" pitchFamily="18" charset="0"/>
              <a:cs typeface="Simple Indust Shaded" pitchFamily="2" charset="-78"/>
            </a:endParaRPr>
          </a:p>
          <a:p>
            <a:pPr algn="ctr" rtl="1"/>
            <a:r>
              <a:rPr lang="ar-SA" sz="2000" b="1" dirty="0"/>
              <a:t>(حصر نتائج </a:t>
            </a:r>
            <a:r>
              <a:rPr lang="ar-SA" sz="2000" b="1" dirty="0" err="1"/>
              <a:t>الاختبارات </a:t>
            </a:r>
            <a:r>
              <a:rPr lang="ar-SA" sz="2000" b="1" dirty="0"/>
              <a:t>{المبيضات</a:t>
            </a:r>
            <a:r>
              <a:rPr lang="ar-SA" sz="2000" b="1" dirty="0" err="1"/>
              <a:t>})</a:t>
            </a:r>
            <a:endParaRPr lang="en-US" sz="2000" dirty="0"/>
          </a:p>
          <a:p>
            <a:pPr algn="ctr" rtl="1"/>
            <a:r>
              <a:rPr lang="ar-SA" sz="2400" b="1" dirty="0">
                <a:solidFill>
                  <a:srgbClr val="FF0000"/>
                </a:solidFill>
              </a:rPr>
              <a:t>رقم </a:t>
            </a:r>
            <a:r>
              <a:rPr lang="ar-SA" sz="2400" b="1" dirty="0" err="1">
                <a:solidFill>
                  <a:srgbClr val="FF0000"/>
                </a:solidFill>
              </a:rPr>
              <a:t>الدولاب </a:t>
            </a:r>
            <a:r>
              <a:rPr lang="ar-SA" sz="2400" b="1" dirty="0">
                <a:solidFill>
                  <a:srgbClr val="FF0000"/>
                </a:solidFill>
              </a:rPr>
              <a:t>(20-21)         رقم </a:t>
            </a:r>
            <a:r>
              <a:rPr lang="ar-SA" sz="2400" b="1" dirty="0" err="1">
                <a:solidFill>
                  <a:srgbClr val="FF0000"/>
                </a:solidFill>
              </a:rPr>
              <a:t>الارشفة </a:t>
            </a:r>
            <a:r>
              <a:rPr lang="ar-SA" sz="2400" b="1" dirty="0">
                <a:solidFill>
                  <a:srgbClr val="FF0000"/>
                </a:solidFill>
              </a:rPr>
              <a:t>(1/5)         مدة </a:t>
            </a:r>
            <a:r>
              <a:rPr lang="ar-SA" sz="2400" b="1" dirty="0" err="1">
                <a:solidFill>
                  <a:srgbClr val="FF0000"/>
                </a:solidFill>
              </a:rPr>
              <a:t>الحفظ </a:t>
            </a:r>
            <a:r>
              <a:rPr lang="ar-SA" sz="2400" b="1" dirty="0">
                <a:solidFill>
                  <a:srgbClr val="FF0000"/>
                </a:solidFill>
              </a:rPr>
              <a:t>( </a:t>
            </a:r>
            <a:r>
              <a:rPr lang="ar-SA" sz="2400" b="1" dirty="0" err="1">
                <a:solidFill>
                  <a:srgbClr val="FF0000"/>
                </a:solidFill>
              </a:rPr>
              <a:t>دائم )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81001" y="2581656"/>
          <a:ext cx="8458199" cy="3285744"/>
        </p:xfrm>
        <a:graphic>
          <a:graphicData uri="http://schemas.openxmlformats.org/drawingml/2006/table">
            <a:tbl>
              <a:tblPr rtl="1"/>
              <a:tblGrid>
                <a:gridCol w="735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5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88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47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68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683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965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0079" marR="40079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0079" marR="40079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0079" marR="40079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0079" marR="40079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0079" marR="40079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0079" marR="40079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0079" marR="40079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53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8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نتائج الاختبارات النهائية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1428/1429هـ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1ملف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جيدة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 dirty="0">
                          <a:latin typeface="Times New Roman"/>
                          <a:ea typeface="Times New Roman"/>
                        </a:rPr>
                        <a:t>ظرف ابيض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Times New Roman"/>
                      </a:endParaRPr>
                    </a:p>
                  </a:txBody>
                  <a:tcPr marL="40079" marR="40079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9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نتائج الاختبارات النهائية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1429/1430هـ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3+</a:t>
                      </a:r>
                      <a:r>
                        <a:rPr lang="en-US" sz="1400" b="1">
                          <a:latin typeface="Times New Roman"/>
                          <a:ea typeface="Times New Roman"/>
                        </a:rPr>
                        <a:t>cd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جيدة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 dirty="0">
                          <a:latin typeface="Times New Roman"/>
                          <a:ea typeface="Times New Roman"/>
                        </a:rPr>
                        <a:t>ظرف ابيض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Times New Roman"/>
                      </a:endParaRPr>
                    </a:p>
                  </a:txBody>
                  <a:tcPr marL="40079" marR="40079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82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10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نتائج الاختبارات النهائية 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1430/</a:t>
                      </a:r>
                      <a:r>
                        <a:rPr lang="ar-SA" sz="1400" b="1" dirty="0" err="1">
                          <a:latin typeface="Times New Roman"/>
                          <a:ea typeface="Times New Roman"/>
                        </a:rPr>
                        <a:t>1431هـ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b="1" dirty="0">
                          <a:latin typeface="Times New Roman"/>
                          <a:ea typeface="Times New Roman"/>
                        </a:rPr>
                        <a:t>9+</a:t>
                      </a:r>
                      <a:r>
                        <a:rPr lang="ar-SA" sz="10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ar-SA" sz="700" b="1" dirty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700" b="1" dirty="0" err="1">
                          <a:latin typeface="Times New Roman"/>
                          <a:ea typeface="Times New Roman"/>
                        </a:rPr>
                        <a:t>cd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500" b="1" dirty="0">
                          <a:latin typeface="Times New Roman"/>
                          <a:ea typeface="Times New Roman"/>
                        </a:rPr>
                        <a:t>+ظرف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جيدة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 dirty="0">
                          <a:latin typeface="Times New Roman"/>
                          <a:ea typeface="Times New Roman"/>
                        </a:rPr>
                        <a:t>ظرف ابيض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Times New Roman"/>
                      </a:endParaRPr>
                    </a:p>
                  </a:txBody>
                  <a:tcPr marL="40079" marR="40079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53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نتائج الاختبارات النهائية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1431/</a:t>
                      </a:r>
                      <a:r>
                        <a:rPr lang="ar-SA" sz="1400" b="1" dirty="0" err="1">
                          <a:latin typeface="Times New Roman"/>
                          <a:ea typeface="Times New Roman"/>
                        </a:rPr>
                        <a:t>1432هـ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 dirty="0">
                          <a:latin typeface="Times New Roman"/>
                          <a:ea typeface="Times New Roman"/>
                        </a:rPr>
                        <a:t>11+ظرف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جيدة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 dirty="0">
                          <a:latin typeface="Times New Roman"/>
                          <a:ea typeface="Times New Roman"/>
                        </a:rPr>
                        <a:t>ظرف ابيض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Times New Roman"/>
                      </a:endParaRPr>
                    </a:p>
                  </a:txBody>
                  <a:tcPr marL="40079" marR="40079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7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نتائج الاختبارات النهائية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1432/1433هـ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جيدة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 dirty="0">
                          <a:latin typeface="Times New Roman"/>
                          <a:ea typeface="Times New Roman"/>
                        </a:rPr>
                        <a:t>ظرف ابيض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latin typeface="Times New Roman"/>
                        <a:ea typeface="Times New Roman"/>
                      </a:endParaRPr>
                    </a:p>
                  </a:txBody>
                  <a:tcPr marL="40079" marR="40079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221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نتائج الاختبارات النهائية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1433/1434هـ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6/15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جيدة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 dirty="0">
                          <a:latin typeface="Times New Roman"/>
                          <a:ea typeface="Times New Roman"/>
                        </a:rPr>
                        <a:t>ظرف ابيض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latin typeface="Times New Roman"/>
                        <a:ea typeface="Times New Roman"/>
                      </a:endParaRPr>
                    </a:p>
                  </a:txBody>
                  <a:tcPr marL="40079" marR="40079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3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4478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5240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11809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11430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165557" y="6197025"/>
            <a:ext cx="6530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أعدته الناسخة                                                                 مديرة المدرسة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400" dirty="0">
                <a:latin typeface="Arial" pitchFamily="34" charset="0"/>
                <a:ea typeface="Times New Roman" pitchFamily="18" charset="0"/>
                <a:cs typeface="PT Bold Heading" pitchFamily="2" charset="-78"/>
              </a:rPr>
              <a:t>سلمى محمد الشيخ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PT Bold Heading" pitchFamily="2" charset="-78"/>
              </a:rPr>
              <a:t>                                                                    شادية عبد العزيز مراد</a:t>
            </a:r>
            <a:endParaRPr kumimoji="0" 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wner\Desktop\Pictu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212"/>
            <a:ext cx="9155113" cy="680878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 rot="21211197">
            <a:off x="1625570" y="751390"/>
            <a:ext cx="347242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الموارد المالية</a:t>
            </a:r>
            <a:endParaRPr lang="en-US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Rectangle 13">
            <a:hlinkClick r:id="rId3" action="ppaction://hlinksldjump"/>
          </p:cNvPr>
          <p:cNvSpPr/>
          <p:nvPr/>
        </p:nvSpPr>
        <p:spPr>
          <a:xfrm rot="15401033">
            <a:off x="5829924" y="2998270"/>
            <a:ext cx="21804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الصندوق المدرسي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 rot="16200000">
            <a:off x="5232427" y="2858972"/>
            <a:ext cx="155844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مصروفات النظافة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 rot="16200000">
            <a:off x="4514169" y="2893368"/>
            <a:ext cx="167639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مصروفات التربية الفنية 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 rot="16200000">
            <a:off x="4034058" y="2818152"/>
            <a:ext cx="146706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الميزانية التشغيلية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21" name="Rectangle 20">
            <a:hlinkClick r:id="rId7" action="ppaction://hlinksldjump"/>
          </p:cNvPr>
          <p:cNvSpPr/>
          <p:nvPr/>
        </p:nvSpPr>
        <p:spPr>
          <a:xfrm rot="16200000">
            <a:off x="3414918" y="2906488"/>
            <a:ext cx="158889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المحاضر الختامية للموارد المالية</a:t>
            </a:r>
            <a:endParaRPr lang="en-US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24" name="Picture 2" descr="C:\Users\Owner\Desktop\Archive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57400" y="6019800"/>
            <a:ext cx="609600" cy="609600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152400" y="6172200"/>
            <a:ext cx="19014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8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800" b="1" cap="none" spc="0" dirty="0">
              <a:ln/>
              <a:solidFill>
                <a:srgbClr val="336600"/>
              </a:solidFill>
              <a:effectLst/>
            </a:endParaRPr>
          </a:p>
        </p:txBody>
      </p:sp>
      <p:pic>
        <p:nvPicPr>
          <p:cNvPr id="18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10400" y="4724400"/>
            <a:ext cx="609600" cy="609600"/>
          </a:xfrm>
          <a:prstGeom prst="rect">
            <a:avLst/>
          </a:prstGeom>
          <a:noFill/>
        </p:spPr>
      </p:pic>
      <p:sp>
        <p:nvSpPr>
          <p:cNvPr id="7" name="Rectangle 6">
            <a:hlinkClick r:id="rId3" action="ppaction://hlinksldjump"/>
          </p:cNvPr>
          <p:cNvSpPr/>
          <p:nvPr/>
        </p:nvSpPr>
        <p:spPr>
          <a:xfrm rot="20883179">
            <a:off x="6339679" y="1667660"/>
            <a:ext cx="533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1</a:t>
            </a:r>
            <a:endParaRPr lang="en-US" sz="2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9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91200" y="4495800"/>
            <a:ext cx="533400" cy="533400"/>
          </a:xfrm>
          <a:prstGeom prst="rect">
            <a:avLst/>
          </a:prstGeom>
          <a:noFill/>
        </p:spPr>
      </p:pic>
      <p:pic>
        <p:nvPicPr>
          <p:cNvPr id="20" name="Picture 2" descr="C:\Users\Owner\Desktop\Archive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038600" y="4343400"/>
            <a:ext cx="381000" cy="381000"/>
          </a:xfrm>
          <a:prstGeom prst="rect">
            <a:avLst/>
          </a:prstGeom>
          <a:noFill/>
        </p:spPr>
      </p:pic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5638800" y="1686580"/>
            <a:ext cx="609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2</a:t>
            </a:r>
            <a:endParaRPr lang="en-US" sz="2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2" name="Picture 2" descr="C:\Users\Owner\Desktop\Archive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572000" y="4419600"/>
            <a:ext cx="457200" cy="457200"/>
          </a:xfrm>
          <a:prstGeom prst="rect">
            <a:avLst/>
          </a:prstGeom>
          <a:noFill/>
        </p:spPr>
      </p:pic>
      <p:pic>
        <p:nvPicPr>
          <p:cNvPr id="23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181600" y="4495800"/>
            <a:ext cx="457200" cy="457200"/>
          </a:xfrm>
          <a:prstGeom prst="rect">
            <a:avLst/>
          </a:prstGeom>
          <a:noFill/>
        </p:spPr>
      </p:pic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953000" y="1762780"/>
            <a:ext cx="762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3</a:t>
            </a:r>
            <a:endParaRPr lang="en-US" sz="2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9" name="Rectangle 8">
            <a:hlinkClick r:id="rId6" action="ppaction://hlinksldjump"/>
          </p:cNvPr>
          <p:cNvSpPr/>
          <p:nvPr/>
        </p:nvSpPr>
        <p:spPr>
          <a:xfrm>
            <a:off x="4495800" y="1752600"/>
            <a:ext cx="457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4</a:t>
            </a:r>
            <a:endParaRPr lang="en-US" sz="2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1" name="Rectangle 10">
            <a:hlinkClick r:id="rId7" action="ppaction://hlinksldjump"/>
          </p:cNvPr>
          <p:cNvSpPr/>
          <p:nvPr/>
        </p:nvSpPr>
        <p:spPr>
          <a:xfrm>
            <a:off x="3810000" y="1828800"/>
            <a:ext cx="61822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5</a:t>
            </a:r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6" name="Rectangle 25">
            <a:hlinkClick r:id="rId13" action="ppaction://hlinksldjump"/>
          </p:cNvPr>
          <p:cNvSpPr/>
          <p:nvPr/>
        </p:nvSpPr>
        <p:spPr>
          <a:xfrm rot="16200000">
            <a:off x="2970118" y="2808110"/>
            <a:ext cx="147027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المشتريات المدرسية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27" name="Picture 2" descr="C:\Users\Owner\Desktop\Archive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81400" y="4267200"/>
            <a:ext cx="381000" cy="381000"/>
          </a:xfrm>
          <a:prstGeom prst="rect">
            <a:avLst/>
          </a:prstGeom>
          <a:noFill/>
        </p:spPr>
      </p:pic>
      <p:sp>
        <p:nvSpPr>
          <p:cNvPr id="28" name="Rectangle 27">
            <a:hlinkClick r:id="rId13" action="ppaction://hlinksldjump"/>
          </p:cNvPr>
          <p:cNvSpPr/>
          <p:nvPr/>
        </p:nvSpPr>
        <p:spPr>
          <a:xfrm>
            <a:off x="3505200" y="1828800"/>
            <a:ext cx="38962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6</a:t>
            </a:r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3" descr="شعار - ث-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1016000" cy="7620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33800" y="33516"/>
            <a:ext cx="533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ادارة التربية والتعليم بجدة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مركز الشمال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الثانوية الحادية والستون</a:t>
            </a:r>
            <a:r>
              <a:rPr kumimoji="0" lang="ar-S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31576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000" b="1" dirty="0"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التقويم </a:t>
            </a:r>
            <a:r>
              <a:rPr lang="ar-SA" sz="2000" b="1" dirty="0" err="1"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والإختبارات</a:t>
            </a:r>
            <a:endParaRPr lang="ar-SA" sz="2000" b="1" dirty="0">
              <a:latin typeface="Arial" pitchFamily="34" charset="0"/>
              <a:ea typeface="Times New Roman" pitchFamily="18" charset="0"/>
              <a:cs typeface="Simple Indust Shaded" pitchFamily="2" charset="-78"/>
            </a:endParaRPr>
          </a:p>
          <a:p>
            <a:pPr algn="ctr" rtl="1"/>
            <a:r>
              <a:rPr lang="ar-SA" sz="2000" b="1" dirty="0"/>
              <a:t>(مستخرجات الحاسب وأعمال السنة</a:t>
            </a:r>
            <a:r>
              <a:rPr lang="ar-SA" sz="2000" b="1" dirty="0" err="1"/>
              <a:t>)</a:t>
            </a:r>
            <a:endParaRPr lang="en-US" sz="2000" dirty="0"/>
          </a:p>
          <a:p>
            <a:pPr algn="ctr" rtl="1"/>
            <a:r>
              <a:rPr lang="ar-SA" sz="2400" b="1" dirty="0">
                <a:solidFill>
                  <a:srgbClr val="FF0000"/>
                </a:solidFill>
              </a:rPr>
              <a:t>رقم </a:t>
            </a:r>
            <a:r>
              <a:rPr lang="ar-SA" sz="2400" b="1" dirty="0" err="1">
                <a:solidFill>
                  <a:srgbClr val="FF0000"/>
                </a:solidFill>
              </a:rPr>
              <a:t>الرف </a:t>
            </a:r>
            <a:r>
              <a:rPr lang="ar-SA" sz="2400" b="1" dirty="0">
                <a:solidFill>
                  <a:srgbClr val="FF0000"/>
                </a:solidFill>
              </a:rPr>
              <a:t>(48)         رقم </a:t>
            </a:r>
            <a:r>
              <a:rPr lang="ar-SA" sz="2400" b="1" dirty="0" err="1">
                <a:solidFill>
                  <a:srgbClr val="FF0000"/>
                </a:solidFill>
              </a:rPr>
              <a:t>الارشفة </a:t>
            </a:r>
            <a:r>
              <a:rPr lang="ar-SA" sz="2400" b="1" dirty="0">
                <a:solidFill>
                  <a:srgbClr val="FF0000"/>
                </a:solidFill>
              </a:rPr>
              <a:t>(2/5)         مدة </a:t>
            </a:r>
            <a:r>
              <a:rPr lang="ar-SA" sz="2400" b="1" dirty="0" err="1">
                <a:solidFill>
                  <a:srgbClr val="FF0000"/>
                </a:solidFill>
              </a:rPr>
              <a:t>الحفظ </a:t>
            </a:r>
            <a:r>
              <a:rPr lang="ar-SA" sz="2400" b="1" dirty="0">
                <a:solidFill>
                  <a:srgbClr val="FF0000"/>
                </a:solidFill>
              </a:rPr>
              <a:t>( سنة واحدة</a:t>
            </a:r>
            <a:r>
              <a:rPr lang="ar-SA" sz="2400" b="1" dirty="0" err="1">
                <a:solidFill>
                  <a:srgbClr val="FF0000"/>
                </a:solidFill>
              </a:rPr>
              <a:t>)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81001" y="2581656"/>
          <a:ext cx="8458199" cy="2818890"/>
        </p:xfrm>
        <a:graphic>
          <a:graphicData uri="http://schemas.openxmlformats.org/drawingml/2006/table">
            <a:tbl>
              <a:tblPr rtl="1"/>
              <a:tblGrid>
                <a:gridCol w="735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5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88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47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68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683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965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0079" marR="40079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0079" marR="40079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0079" marR="40079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0079" marR="40079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0079" marR="40079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0079" marR="40079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0079" marR="40079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34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Times New Roman"/>
                      </a:endParaRPr>
                    </a:p>
                  </a:txBody>
                  <a:tcPr marL="40079" marR="40079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34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Times New Roman"/>
                      </a:endParaRPr>
                    </a:p>
                  </a:txBody>
                  <a:tcPr marL="40079" marR="40079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34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Times New Roman"/>
                      </a:endParaRPr>
                    </a:p>
                  </a:txBody>
                  <a:tcPr marL="40079" marR="40079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34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Times New Roman"/>
                      </a:endParaRPr>
                    </a:p>
                  </a:txBody>
                  <a:tcPr marL="40079" marR="40079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34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latin typeface="Times New Roman"/>
                        <a:ea typeface="Times New Roman"/>
                      </a:endParaRPr>
                    </a:p>
                  </a:txBody>
                  <a:tcPr marL="40079" marR="40079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34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latin typeface="Times New Roman"/>
                        <a:ea typeface="Times New Roman"/>
                      </a:endParaRPr>
                    </a:p>
                  </a:txBody>
                  <a:tcPr marL="40079" marR="40079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3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4478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5240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11809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11430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219200" y="5943600"/>
            <a:ext cx="6530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أعدته الناسخة                                                                 مديرة المدرسة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400" dirty="0">
                <a:latin typeface="Arial" pitchFamily="34" charset="0"/>
                <a:ea typeface="Times New Roman" pitchFamily="18" charset="0"/>
                <a:cs typeface="PT Bold Heading" pitchFamily="2" charset="-78"/>
              </a:rPr>
              <a:t>سلمى محمد الشيخ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PT Bold Heading" pitchFamily="2" charset="-78"/>
              </a:rPr>
              <a:t>                                                                    شادية عبد العزيز مراد</a:t>
            </a:r>
            <a:endParaRPr kumimoji="0" 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3" descr="شعار - ث-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1016000" cy="7620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33800" y="33516"/>
            <a:ext cx="533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ادارة التربية والتعليم بجدة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مركز الشمال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الثانوية الحادية والستون</a:t>
            </a:r>
            <a:r>
              <a:rPr kumimoji="0" lang="ar-S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2362201"/>
          <a:ext cx="8458200" cy="3671468"/>
        </p:xfrm>
        <a:graphic>
          <a:graphicData uri="http://schemas.openxmlformats.org/drawingml/2006/table">
            <a:tbl>
              <a:tblPr rtl="1"/>
              <a:tblGrid>
                <a:gridCol w="735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9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34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ملف سير الاختبارات الصف الاول ثانوي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1433/1434هـ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ممتاز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أخضر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ملف سير الاختبارات الصف الثاني طبيعي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1433/1434هـ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ممتاز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أخضر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ملف سير الاختبارات الصف الثاني انساني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1433/1434هـ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ممتاز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أخضر 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ملف سير الاختبارات الصف الثالث طبيعي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1433/1434هـ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ممتاز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أخضر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ملف سير الاختبارات الصف الثالث انساني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1433/1434هـ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ممتاز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أخضر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233847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000" b="1" dirty="0"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التقويم </a:t>
            </a:r>
            <a:r>
              <a:rPr lang="ar-SA" sz="2000" b="1" dirty="0" err="1"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والإختبارات</a:t>
            </a:r>
            <a:endParaRPr lang="ar-SA" sz="2000" b="1" dirty="0">
              <a:latin typeface="Arial" pitchFamily="34" charset="0"/>
              <a:ea typeface="Times New Roman" pitchFamily="18" charset="0"/>
              <a:cs typeface="Simple Indust Shaded" pitchFamily="2" charset="-78"/>
            </a:endParaRPr>
          </a:p>
          <a:p>
            <a:pPr algn="ctr" rtl="1"/>
            <a:r>
              <a:rPr lang="ar-SA" sz="2000" b="1" dirty="0"/>
              <a:t>(ملفات </a:t>
            </a:r>
            <a:r>
              <a:rPr lang="ar-SA" sz="2000" b="1" dirty="0" err="1"/>
              <a:t>اللجان </a:t>
            </a:r>
            <a:r>
              <a:rPr lang="ar-SA" sz="2000" b="1" dirty="0"/>
              <a:t>{سير الاختبار</a:t>
            </a:r>
            <a:r>
              <a:rPr lang="ar-SA" sz="2000" b="1" dirty="0" err="1"/>
              <a:t>})</a:t>
            </a:r>
            <a:endParaRPr lang="en-US" sz="2000" dirty="0"/>
          </a:p>
          <a:p>
            <a:pPr algn="ctr" rtl="1"/>
            <a:r>
              <a:rPr lang="ar-SA" sz="2400" b="1" dirty="0">
                <a:solidFill>
                  <a:srgbClr val="FF0000"/>
                </a:solidFill>
              </a:rPr>
              <a:t>رقم الرف(48)         رقم </a:t>
            </a:r>
            <a:r>
              <a:rPr lang="ar-SA" sz="2400" b="1" dirty="0" err="1">
                <a:solidFill>
                  <a:srgbClr val="FF0000"/>
                </a:solidFill>
              </a:rPr>
              <a:t>الارشفة (</a:t>
            </a:r>
            <a:r>
              <a:rPr lang="en-US" sz="2400" b="1" dirty="0">
                <a:solidFill>
                  <a:srgbClr val="FF0000"/>
                </a:solidFill>
              </a:rPr>
              <a:t>5</a:t>
            </a:r>
            <a:r>
              <a:rPr lang="ar-SA" sz="2400" b="1" dirty="0" err="1">
                <a:solidFill>
                  <a:srgbClr val="FF0000"/>
                </a:solidFill>
              </a:rPr>
              <a:t>/</a:t>
            </a:r>
            <a:r>
              <a:rPr lang="en-US" sz="2400" b="1" dirty="0">
                <a:solidFill>
                  <a:srgbClr val="FF0000"/>
                </a:solidFill>
              </a:rPr>
              <a:t>3</a:t>
            </a:r>
            <a:r>
              <a:rPr lang="ar-SA" sz="2400" b="1" dirty="0">
                <a:solidFill>
                  <a:srgbClr val="FF0000"/>
                </a:solidFill>
              </a:rPr>
              <a:t>)         مدة </a:t>
            </a:r>
            <a:r>
              <a:rPr lang="ar-SA" sz="2400" b="1" dirty="0" err="1">
                <a:solidFill>
                  <a:srgbClr val="FF0000"/>
                </a:solidFill>
              </a:rPr>
              <a:t>الحفظ </a:t>
            </a:r>
            <a:r>
              <a:rPr lang="ar-SA" sz="2400" b="1" dirty="0">
                <a:solidFill>
                  <a:srgbClr val="FF0000"/>
                </a:solidFill>
              </a:rPr>
              <a:t>( سنة واحدة</a:t>
            </a:r>
            <a:r>
              <a:rPr lang="ar-SA" sz="2400" b="1" dirty="0" err="1">
                <a:solidFill>
                  <a:srgbClr val="FF0000"/>
                </a:solidFill>
              </a:rPr>
              <a:t>)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3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4478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5240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11809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11430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165557" y="6197025"/>
            <a:ext cx="6530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أعدته الناسخة                                                                 مديرة المدرسة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400" dirty="0">
                <a:latin typeface="Arial" pitchFamily="34" charset="0"/>
                <a:ea typeface="Times New Roman" pitchFamily="18" charset="0"/>
                <a:cs typeface="PT Bold Heading" pitchFamily="2" charset="-78"/>
              </a:rPr>
              <a:t>سلمى محمد الشيخ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PT Bold Heading" pitchFamily="2" charset="-78"/>
              </a:rPr>
              <a:t>                                                                    شادية عبد العزيز مراد</a:t>
            </a:r>
            <a:endParaRPr kumimoji="0" 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3" descr="شعار - ث-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914400" cy="6858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33800" y="33516"/>
            <a:ext cx="533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ادارة التربية والتعليم بجدة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مركز الشمال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الثانوية الحادية والستون</a:t>
            </a:r>
            <a:r>
              <a:rPr kumimoji="0" lang="ar-S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2514600"/>
          <a:ext cx="8458200" cy="3545395"/>
        </p:xfrm>
        <a:graphic>
          <a:graphicData uri="http://schemas.openxmlformats.org/drawingml/2006/table">
            <a:tbl>
              <a:tblPr rtl="1"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0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9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34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5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0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سجل تسليم اشعارات الاكمال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>
                          <a:latin typeface="Times New Roman"/>
                          <a:ea typeface="Times New Roman"/>
                          <a:cs typeface="Arial"/>
                        </a:rPr>
                        <a:t>من  1426هـ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>
                          <a:latin typeface="Times New Roman"/>
                          <a:ea typeface="Times New Roman"/>
                          <a:cs typeface="Arial"/>
                        </a:rPr>
                        <a:t>إلى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>
                          <a:latin typeface="Times New Roman"/>
                          <a:ea typeface="Times New Roman"/>
                          <a:cs typeface="Arial"/>
                        </a:rPr>
                        <a:t>1431/1432هـ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اصفر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651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05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سجل تسليم استمارات الطالبات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>
                          <a:latin typeface="Times New Roman"/>
                          <a:ea typeface="Times New Roman"/>
                          <a:cs typeface="Arial"/>
                        </a:rPr>
                        <a:t>من  1420/1421هـ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>
                          <a:latin typeface="Times New Roman"/>
                          <a:ea typeface="Times New Roman"/>
                          <a:cs typeface="Arial"/>
                        </a:rPr>
                        <a:t>إلى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>
                          <a:latin typeface="Times New Roman"/>
                          <a:ea typeface="Times New Roman"/>
                          <a:cs typeface="Arial"/>
                        </a:rPr>
                        <a:t>1421/1422هـ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وردي ورمادي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704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05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سجل تسليم استمارات الطالبات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>
                          <a:latin typeface="Times New Roman"/>
                          <a:ea typeface="Times New Roman"/>
                          <a:cs typeface="Arial"/>
                        </a:rPr>
                        <a:t>من  1422/1423هـ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>
                          <a:latin typeface="Times New Roman"/>
                          <a:ea typeface="Times New Roman"/>
                          <a:cs typeface="Arial"/>
                        </a:rPr>
                        <a:t>إلى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>
                          <a:latin typeface="Times New Roman"/>
                          <a:ea typeface="Times New Roman"/>
                          <a:cs typeface="Arial"/>
                        </a:rPr>
                        <a:t>1424/1425هـ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كحلي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233847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000" b="1" dirty="0"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التقويم </a:t>
            </a:r>
            <a:r>
              <a:rPr lang="ar-SA" sz="2000" b="1" dirty="0" err="1"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والإختبارات</a:t>
            </a:r>
            <a:endParaRPr lang="ar-SA" sz="2000" b="1" dirty="0">
              <a:latin typeface="Arial" pitchFamily="34" charset="0"/>
              <a:ea typeface="Times New Roman" pitchFamily="18" charset="0"/>
              <a:cs typeface="Simple Indust Shaded" pitchFamily="2" charset="-78"/>
            </a:endParaRPr>
          </a:p>
          <a:p>
            <a:pPr algn="ctr" rtl="1"/>
            <a:r>
              <a:rPr lang="ar-SA" sz="2000" b="1" dirty="0"/>
              <a:t> (سجل تسليم الشهادات </a:t>
            </a:r>
            <a:r>
              <a:rPr lang="ar-SA" sz="2000" b="1" dirty="0" err="1"/>
              <a:t>والاشعارات)</a:t>
            </a:r>
            <a:endParaRPr lang="en-US" sz="2000" dirty="0"/>
          </a:p>
          <a:p>
            <a:pPr algn="ctr" rtl="1"/>
            <a:r>
              <a:rPr lang="ar-SA" sz="2400" b="1" dirty="0">
                <a:solidFill>
                  <a:srgbClr val="FF0000"/>
                </a:solidFill>
              </a:rPr>
              <a:t>رقم </a:t>
            </a:r>
            <a:r>
              <a:rPr lang="ar-SA" sz="2400" b="1" dirty="0" err="1">
                <a:solidFill>
                  <a:srgbClr val="FF0000"/>
                </a:solidFill>
              </a:rPr>
              <a:t>الدولاب </a:t>
            </a:r>
            <a:r>
              <a:rPr lang="ar-SA" sz="2400" b="1" dirty="0">
                <a:solidFill>
                  <a:srgbClr val="FF0000"/>
                </a:solidFill>
              </a:rPr>
              <a:t>(22)         رقم </a:t>
            </a:r>
            <a:r>
              <a:rPr lang="ar-SA" sz="2400" b="1" dirty="0" err="1">
                <a:solidFill>
                  <a:srgbClr val="FF0000"/>
                </a:solidFill>
              </a:rPr>
              <a:t>الارشفة </a:t>
            </a:r>
            <a:r>
              <a:rPr lang="ar-SA" sz="2400" b="1" dirty="0">
                <a:solidFill>
                  <a:srgbClr val="FF0000"/>
                </a:solidFill>
              </a:rPr>
              <a:t>(4/5)         مدة </a:t>
            </a:r>
            <a:r>
              <a:rPr lang="ar-SA" sz="2400" b="1" dirty="0" err="1">
                <a:solidFill>
                  <a:srgbClr val="FF0000"/>
                </a:solidFill>
              </a:rPr>
              <a:t>الحفظ </a:t>
            </a:r>
            <a:r>
              <a:rPr lang="ar-SA" sz="2400" b="1" dirty="0">
                <a:solidFill>
                  <a:srgbClr val="FF0000"/>
                </a:solidFill>
              </a:rPr>
              <a:t>( </a:t>
            </a:r>
            <a:r>
              <a:rPr lang="ar-SA" sz="2400" b="1" dirty="0" err="1">
                <a:solidFill>
                  <a:srgbClr val="FF0000"/>
                </a:solidFill>
              </a:rPr>
              <a:t>دائم )</a:t>
            </a:r>
            <a:endParaRPr kumimoji="0" lang="en-US" sz="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4478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5240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11809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11430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165557" y="6197025"/>
            <a:ext cx="6530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أعدته الناسخة                                                                 مديرة المدرسة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400" dirty="0">
                <a:latin typeface="Arial" pitchFamily="34" charset="0"/>
                <a:ea typeface="Times New Roman" pitchFamily="18" charset="0"/>
                <a:cs typeface="PT Bold Heading" pitchFamily="2" charset="-78"/>
              </a:rPr>
              <a:t>سلمى محمد الشيخ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PT Bold Heading" pitchFamily="2" charset="-78"/>
              </a:rPr>
              <a:t>                                                                    شادية عبد العزيز مراد</a:t>
            </a:r>
            <a:endParaRPr kumimoji="0" 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3" descr="شعار - ث-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7600" cy="8382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33800" y="33516"/>
            <a:ext cx="533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ادارة التربية والتعليم بجدة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مركز الشمال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الثانوية الحادية والستون</a:t>
            </a:r>
            <a:r>
              <a:rPr kumimoji="0" lang="ar-S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2514600"/>
          <a:ext cx="8458200" cy="3276600"/>
        </p:xfrm>
        <a:graphic>
          <a:graphicData uri="http://schemas.openxmlformats.org/drawingml/2006/table">
            <a:tbl>
              <a:tblPr rtl="1"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0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9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34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5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سجل تعهدات أولياء الأمور واستلام الاشعارات والاستمارات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>
                          <a:latin typeface="Times New Roman"/>
                          <a:ea typeface="Times New Roman"/>
                          <a:cs typeface="Arial"/>
                        </a:rPr>
                        <a:t>من  1422/1423هـ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>
                          <a:latin typeface="Times New Roman"/>
                          <a:ea typeface="Times New Roman"/>
                          <a:cs typeface="Arial"/>
                        </a:rPr>
                        <a:t>إلى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>
                          <a:latin typeface="Times New Roman"/>
                          <a:ea typeface="Times New Roman"/>
                          <a:cs typeface="Arial"/>
                        </a:rPr>
                        <a:t>1427هـ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اسود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651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سجل تسليم الاشعارات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>
                          <a:latin typeface="Times New Roman"/>
                          <a:ea typeface="Times New Roman"/>
                          <a:cs typeface="Arial"/>
                        </a:rPr>
                        <a:t>من  1422/1423هـ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>
                          <a:latin typeface="Times New Roman"/>
                          <a:ea typeface="Times New Roman"/>
                          <a:cs typeface="Arial"/>
                        </a:rPr>
                        <a:t>إلى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>
                          <a:latin typeface="Times New Roman"/>
                          <a:ea typeface="Times New Roman"/>
                          <a:cs typeface="Arial"/>
                        </a:rPr>
                        <a:t>1426/1427هـ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كحلي غامق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704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233847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000" b="1" dirty="0"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التقويم </a:t>
            </a:r>
            <a:r>
              <a:rPr lang="ar-SA" sz="2000" b="1" dirty="0" err="1"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والإختبارات</a:t>
            </a:r>
            <a:endParaRPr lang="ar-SA" sz="2000" b="1" dirty="0">
              <a:latin typeface="Arial" pitchFamily="34" charset="0"/>
              <a:ea typeface="Times New Roman" pitchFamily="18" charset="0"/>
              <a:cs typeface="Simple Indust Shaded" pitchFamily="2" charset="-78"/>
            </a:endParaRPr>
          </a:p>
          <a:p>
            <a:pPr algn="ctr" rtl="1"/>
            <a:r>
              <a:rPr lang="ar-SA" sz="2000" b="1" dirty="0"/>
              <a:t> (سجل تسليم الشهادات </a:t>
            </a:r>
            <a:r>
              <a:rPr lang="ar-SA" sz="2000" b="1" dirty="0" err="1"/>
              <a:t>والاشعارات)</a:t>
            </a:r>
            <a:endParaRPr lang="en-US" sz="2000" dirty="0"/>
          </a:p>
          <a:p>
            <a:pPr algn="ctr" rtl="1"/>
            <a:r>
              <a:rPr lang="ar-SA" sz="2400" b="1" dirty="0">
                <a:solidFill>
                  <a:srgbClr val="FF0000"/>
                </a:solidFill>
              </a:rPr>
              <a:t>رقم </a:t>
            </a:r>
            <a:r>
              <a:rPr lang="ar-SA" sz="2400" b="1" dirty="0" err="1">
                <a:solidFill>
                  <a:srgbClr val="FF0000"/>
                </a:solidFill>
              </a:rPr>
              <a:t>الدولاب </a:t>
            </a:r>
            <a:r>
              <a:rPr lang="ar-SA" sz="2400" b="1" dirty="0">
                <a:solidFill>
                  <a:srgbClr val="FF0000"/>
                </a:solidFill>
              </a:rPr>
              <a:t>(22)         رقم </a:t>
            </a:r>
            <a:r>
              <a:rPr lang="ar-SA" sz="2400" b="1" dirty="0" err="1">
                <a:solidFill>
                  <a:srgbClr val="FF0000"/>
                </a:solidFill>
              </a:rPr>
              <a:t>الارشفة </a:t>
            </a:r>
            <a:r>
              <a:rPr lang="ar-SA" sz="2400" b="1" dirty="0">
                <a:solidFill>
                  <a:srgbClr val="FF0000"/>
                </a:solidFill>
              </a:rPr>
              <a:t>(4/5)         مدة </a:t>
            </a:r>
            <a:r>
              <a:rPr lang="ar-SA" sz="2400" b="1" dirty="0" err="1">
                <a:solidFill>
                  <a:srgbClr val="FF0000"/>
                </a:solidFill>
              </a:rPr>
              <a:t>الحفظ </a:t>
            </a:r>
            <a:r>
              <a:rPr lang="ar-SA" sz="2400" b="1" dirty="0">
                <a:solidFill>
                  <a:srgbClr val="FF0000"/>
                </a:solidFill>
              </a:rPr>
              <a:t>( </a:t>
            </a:r>
            <a:r>
              <a:rPr lang="ar-SA" sz="2400" b="1" dirty="0" err="1">
                <a:solidFill>
                  <a:srgbClr val="FF0000"/>
                </a:solidFill>
              </a:rPr>
              <a:t>دائم )</a:t>
            </a:r>
            <a:endParaRPr kumimoji="0" lang="en-US" sz="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4478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5240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11809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11430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165557" y="6197025"/>
            <a:ext cx="6530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أعدته الناسخة                                                                 مديرة المدرسة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400" dirty="0">
                <a:latin typeface="Arial" pitchFamily="34" charset="0"/>
                <a:ea typeface="Times New Roman" pitchFamily="18" charset="0"/>
                <a:cs typeface="PT Bold Heading" pitchFamily="2" charset="-78"/>
              </a:rPr>
              <a:t>سلمى محمد الشيخ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PT Bold Heading" pitchFamily="2" charset="-78"/>
              </a:rPr>
              <a:t>                                                                    شادية عبد العزيز مراد</a:t>
            </a:r>
            <a:endParaRPr kumimoji="0" 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3" descr="شعار - ث-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1016000" cy="7620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33800" y="33516"/>
            <a:ext cx="533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ادارة التربية والتعليم بجدة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مركز الشمال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الثانوية الحادية والستون</a:t>
            </a:r>
            <a:r>
              <a:rPr kumimoji="0" lang="ar-S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2520938"/>
          <a:ext cx="8458200" cy="3117862"/>
        </p:xfrm>
        <a:graphic>
          <a:graphicData uri="http://schemas.openxmlformats.org/drawingml/2006/table">
            <a:tbl>
              <a:tblPr rtl="1"/>
              <a:tblGrid>
                <a:gridCol w="735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9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34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ملف أصول الأسئلة </a:t>
                      </a:r>
                      <a:r>
                        <a:rPr lang="ar-SA" sz="1400" b="1" dirty="0" err="1">
                          <a:latin typeface="Times New Roman"/>
                          <a:ea typeface="Times New Roman"/>
                        </a:rPr>
                        <a:t>والاجابة</a:t>
                      </a: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 لاختبارات الصف الاول ثانوي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1431/</a:t>
                      </a:r>
                      <a:r>
                        <a:rPr lang="ar-SA" sz="1400" b="1" dirty="0" err="1">
                          <a:latin typeface="Times New Roman"/>
                          <a:ea typeface="Times New Roman"/>
                        </a:rPr>
                        <a:t>1432هـ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ممتاز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أبيض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ملف أصول الأسئلة والاجابة لاختبارات الصف الاول ثانوي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1432/</a:t>
                      </a:r>
                      <a:r>
                        <a:rPr lang="ar-SA" sz="1400" b="1" dirty="0" err="1">
                          <a:latin typeface="Times New Roman"/>
                          <a:ea typeface="Times New Roman"/>
                        </a:rPr>
                        <a:t>1433هـ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ممتاز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أخضر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ملف أصول الأسئلة والاجابة لاختبارات الصف الاول ثانوي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1433/</a:t>
                      </a:r>
                      <a:r>
                        <a:rPr lang="ar-SA" sz="1400" b="1" dirty="0" err="1">
                          <a:latin typeface="Times New Roman"/>
                          <a:ea typeface="Times New Roman"/>
                        </a:rPr>
                        <a:t>1434هـ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361182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000" b="1" dirty="0"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التقويم </a:t>
            </a:r>
            <a:r>
              <a:rPr lang="ar-SA" sz="2000" b="1" dirty="0" err="1"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والإختبارات</a:t>
            </a:r>
            <a:endParaRPr lang="en-US" sz="2000" b="1" dirty="0">
              <a:latin typeface="Arial" pitchFamily="34" charset="0"/>
              <a:ea typeface="Times New Roman" pitchFamily="18" charset="0"/>
              <a:cs typeface="Simple Indust Shaded" pitchFamily="2" charset="-78"/>
            </a:endParaRPr>
          </a:p>
          <a:p>
            <a:pPr algn="ctr" rtl="1"/>
            <a:r>
              <a:rPr lang="ar-SA" sz="2000" b="1" dirty="0"/>
              <a:t>(أوراق اجابة الطالبات للدورين</a:t>
            </a:r>
            <a:r>
              <a:rPr lang="ar-SA" sz="2000" b="1" dirty="0" err="1"/>
              <a:t>)</a:t>
            </a:r>
            <a:endParaRPr lang="en-US" sz="2000" dirty="0"/>
          </a:p>
          <a:p>
            <a:pPr algn="ctr" rtl="1"/>
            <a:r>
              <a:rPr lang="ar-SA" sz="2400" b="1" dirty="0">
                <a:solidFill>
                  <a:srgbClr val="FF0000"/>
                </a:solidFill>
              </a:rPr>
              <a:t>رقم </a:t>
            </a:r>
            <a:r>
              <a:rPr lang="ar-SA" sz="2400" b="1" dirty="0" err="1">
                <a:solidFill>
                  <a:srgbClr val="FF0000"/>
                </a:solidFill>
              </a:rPr>
              <a:t>الرف </a:t>
            </a:r>
            <a:r>
              <a:rPr lang="ar-SA" sz="2400" b="1" dirty="0">
                <a:solidFill>
                  <a:srgbClr val="FF0000"/>
                </a:solidFill>
              </a:rPr>
              <a:t>(49-53-54-55-56)    رقم </a:t>
            </a:r>
            <a:r>
              <a:rPr lang="ar-SA" sz="2400" b="1" dirty="0" err="1">
                <a:solidFill>
                  <a:srgbClr val="FF0000"/>
                </a:solidFill>
              </a:rPr>
              <a:t>الارشفة </a:t>
            </a:r>
            <a:r>
              <a:rPr lang="ar-SA" sz="2400" b="1" dirty="0">
                <a:solidFill>
                  <a:srgbClr val="FF0000"/>
                </a:solidFill>
              </a:rPr>
              <a:t>(5/5)    مدة </a:t>
            </a:r>
            <a:r>
              <a:rPr lang="ar-SA" sz="2400" b="1" dirty="0" err="1">
                <a:solidFill>
                  <a:srgbClr val="FF0000"/>
                </a:solidFill>
              </a:rPr>
              <a:t>الحفظ </a:t>
            </a:r>
            <a:r>
              <a:rPr lang="ar-SA" sz="2400" b="1" dirty="0">
                <a:solidFill>
                  <a:srgbClr val="FF0000"/>
                </a:solidFill>
              </a:rPr>
              <a:t>(سنة ونصف</a:t>
            </a:r>
            <a:r>
              <a:rPr lang="ar-SA" sz="2400" b="1" dirty="0" err="1">
                <a:solidFill>
                  <a:srgbClr val="FF0000"/>
                </a:solidFill>
              </a:rPr>
              <a:t>)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3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4478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5240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11809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11430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165557" y="6197025"/>
            <a:ext cx="6530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أعدته الناسخة                                                                 مديرة المدرسة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400" dirty="0">
                <a:latin typeface="Arial" pitchFamily="34" charset="0"/>
                <a:ea typeface="Times New Roman" pitchFamily="18" charset="0"/>
                <a:cs typeface="PT Bold Heading" pitchFamily="2" charset="-78"/>
              </a:rPr>
              <a:t>سلمى محمد الشيخ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PT Bold Heading" pitchFamily="2" charset="-78"/>
              </a:rPr>
              <a:t>                                                                    شادية عبد العزيز مراد</a:t>
            </a:r>
            <a:endParaRPr kumimoji="0" 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3" descr="شعار - ث-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1016000" cy="7620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33800" y="-42684"/>
            <a:ext cx="533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ادارة التربية والتعليم بجدة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مركز الشمال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الثانوية الحادية والستون</a:t>
            </a:r>
            <a:r>
              <a:rPr kumimoji="0" lang="ar-S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2362201"/>
          <a:ext cx="8458200" cy="3784928"/>
        </p:xfrm>
        <a:graphic>
          <a:graphicData uri="http://schemas.openxmlformats.org/drawingml/2006/table">
            <a:tbl>
              <a:tblPr rtl="1"/>
              <a:tblGrid>
                <a:gridCol w="735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9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34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سجل قيد الطالبات 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1418/1420هـ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أسود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سجل قيد الطالبات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1421هـ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بني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سجل قيد الطالبات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1422هـ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أخضر 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سجل قيد الطالبات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1423هـ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أزرق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سجل قيد الطالبات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1424هـ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</a:rPr>
                        <a:t>خربزي واخضر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6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سجل قيد الطالبات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1425/1426هـ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</a:rPr>
                        <a:t>وردي مشجر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7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سجل قيد الطالبات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1426/1427هـ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وردي 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188423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000" b="1" dirty="0"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القبول والتسجيل</a:t>
            </a:r>
          </a:p>
          <a:p>
            <a:pPr algn="ctr" rtl="1"/>
            <a:r>
              <a:rPr lang="ar-SA" sz="2000" b="1" dirty="0"/>
              <a:t>( سجل قيد الطالبات</a:t>
            </a:r>
            <a:r>
              <a:rPr lang="ar-SA" sz="2000" b="1" dirty="0" err="1"/>
              <a:t>)</a:t>
            </a:r>
            <a:endParaRPr lang="en-US" sz="2000" dirty="0"/>
          </a:p>
          <a:p>
            <a:pPr algn="ctr" rtl="1"/>
            <a:r>
              <a:rPr lang="ar-SA" sz="2400" b="1" dirty="0">
                <a:solidFill>
                  <a:srgbClr val="FF0000"/>
                </a:solidFill>
              </a:rPr>
              <a:t>رقم </a:t>
            </a:r>
            <a:r>
              <a:rPr lang="ar-SA" sz="2400" b="1" dirty="0" err="1">
                <a:solidFill>
                  <a:srgbClr val="FF0000"/>
                </a:solidFill>
              </a:rPr>
              <a:t>الدولاب (</a:t>
            </a:r>
            <a:r>
              <a:rPr lang="en-US" sz="2400" b="1" dirty="0">
                <a:solidFill>
                  <a:srgbClr val="FF0000"/>
                </a:solidFill>
              </a:rPr>
              <a:t>25</a:t>
            </a:r>
            <a:r>
              <a:rPr lang="ar-SA" sz="2400" b="1" dirty="0">
                <a:solidFill>
                  <a:srgbClr val="FF0000"/>
                </a:solidFill>
              </a:rPr>
              <a:t>)         رقم </a:t>
            </a:r>
            <a:r>
              <a:rPr lang="ar-SA" sz="2400" b="1" dirty="0" err="1">
                <a:solidFill>
                  <a:srgbClr val="FF0000"/>
                </a:solidFill>
              </a:rPr>
              <a:t>الارشفة (</a:t>
            </a:r>
            <a:r>
              <a:rPr lang="en-US" sz="2400" b="1" dirty="0">
                <a:solidFill>
                  <a:srgbClr val="FF0000"/>
                </a:solidFill>
              </a:rPr>
              <a:t>6</a:t>
            </a:r>
            <a:r>
              <a:rPr lang="ar-SA" sz="2400" b="1" dirty="0" err="1">
                <a:solidFill>
                  <a:srgbClr val="FF0000"/>
                </a:solidFill>
              </a:rPr>
              <a:t>/</a:t>
            </a:r>
            <a:r>
              <a:rPr lang="en-US" sz="2400" b="1" dirty="0">
                <a:solidFill>
                  <a:srgbClr val="FF0000"/>
                </a:solidFill>
              </a:rPr>
              <a:t>1</a:t>
            </a:r>
            <a:r>
              <a:rPr lang="ar-SA" sz="2400" b="1" dirty="0">
                <a:solidFill>
                  <a:srgbClr val="FF0000"/>
                </a:solidFill>
              </a:rPr>
              <a:t>)         مدة </a:t>
            </a:r>
            <a:r>
              <a:rPr lang="ar-SA" sz="2400" b="1" dirty="0" err="1">
                <a:solidFill>
                  <a:srgbClr val="FF0000"/>
                </a:solidFill>
              </a:rPr>
              <a:t>الحفظ </a:t>
            </a:r>
            <a:r>
              <a:rPr lang="ar-SA" sz="2400" b="1" dirty="0">
                <a:solidFill>
                  <a:srgbClr val="FF0000"/>
                </a:solidFill>
              </a:rPr>
              <a:t>( </a:t>
            </a:r>
            <a:r>
              <a:rPr lang="ar-SA" sz="2400" b="1" dirty="0" err="1">
                <a:solidFill>
                  <a:srgbClr val="FF0000"/>
                </a:solidFill>
              </a:rPr>
              <a:t>دائم )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3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4478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5240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11809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11430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165557" y="6197025"/>
            <a:ext cx="6530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أعدته الناسخة                                                                 مديرة المدرسة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400" dirty="0">
                <a:latin typeface="Arial" pitchFamily="34" charset="0"/>
                <a:ea typeface="Times New Roman" pitchFamily="18" charset="0"/>
                <a:cs typeface="PT Bold Heading" pitchFamily="2" charset="-78"/>
              </a:rPr>
              <a:t>سلمى محمد الشيخ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PT Bold Heading" pitchFamily="2" charset="-78"/>
              </a:rPr>
              <a:t>                                                                    شادية عبد العزيز مراد</a:t>
            </a:r>
            <a:endParaRPr kumimoji="0" 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3" descr="شعار - ث-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1117600" cy="8382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33800" y="-42684"/>
            <a:ext cx="533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ادارة التربية والتعليم بجدة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مركز الشمال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الثانوية الحادية والستون</a:t>
            </a:r>
            <a:r>
              <a:rPr kumimoji="0" lang="ar-S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2362201"/>
          <a:ext cx="8458200" cy="3784928"/>
        </p:xfrm>
        <a:graphic>
          <a:graphicData uri="http://schemas.openxmlformats.org/drawingml/2006/table">
            <a:tbl>
              <a:tblPr rtl="1"/>
              <a:tblGrid>
                <a:gridCol w="735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9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34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8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سجل قيد الطالبات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1427/1428هـ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 b="1">
                          <a:latin typeface="Times New Roman"/>
                          <a:ea typeface="Times New Roman"/>
                        </a:rPr>
                        <a:t>2+ ظرف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</a:rPr>
                        <a:t>كحلي ابيض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9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سجل قيد الطالبات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1428/1429هـ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أبيض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10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سجل قيد الطالبات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1429/1430هـ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عودي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سجل قيد الطالبات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1430/1431هـ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أخضر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سجل قيد الطالبات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1431/1432هـ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>
                          <a:latin typeface="Times New Roman"/>
                          <a:ea typeface="Times New Roman"/>
                        </a:rPr>
                        <a:t>أخضر</a:t>
                      </a:r>
                      <a:r>
                        <a:rPr lang="ar-SA" sz="1200" b="1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ar-SA" sz="1000" b="1">
                          <a:latin typeface="Times New Roman"/>
                          <a:ea typeface="Times New Roman"/>
                        </a:rPr>
                        <a:t>وردي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سجل قيد الطالبات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1432/1433هـ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أسود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سجل قيد الطالبات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1433/ 1434 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أخضر 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188423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000" b="1" dirty="0"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القبول والتسجيل</a:t>
            </a:r>
          </a:p>
          <a:p>
            <a:pPr algn="ctr" rtl="1"/>
            <a:r>
              <a:rPr lang="ar-SA" sz="2000" b="1" dirty="0"/>
              <a:t>( سجل قيد الطالبات</a:t>
            </a:r>
            <a:r>
              <a:rPr lang="ar-SA" sz="2000" b="1" dirty="0" err="1"/>
              <a:t>)</a:t>
            </a:r>
            <a:endParaRPr lang="en-US" sz="2000" dirty="0"/>
          </a:p>
          <a:p>
            <a:pPr algn="ctr" rtl="1"/>
            <a:r>
              <a:rPr lang="ar-SA" sz="2400" b="1" dirty="0">
                <a:solidFill>
                  <a:srgbClr val="FF0000"/>
                </a:solidFill>
              </a:rPr>
              <a:t>رقم </a:t>
            </a:r>
            <a:r>
              <a:rPr lang="ar-SA" sz="2400" b="1" dirty="0" err="1">
                <a:solidFill>
                  <a:srgbClr val="FF0000"/>
                </a:solidFill>
              </a:rPr>
              <a:t>الدولاب </a:t>
            </a:r>
            <a:r>
              <a:rPr lang="ar-SA" sz="2400" b="1" dirty="0">
                <a:solidFill>
                  <a:srgbClr val="FF0000"/>
                </a:solidFill>
              </a:rPr>
              <a:t>(25)         رقم </a:t>
            </a:r>
            <a:r>
              <a:rPr lang="ar-SA" sz="2400" b="1" dirty="0" err="1">
                <a:solidFill>
                  <a:srgbClr val="FF0000"/>
                </a:solidFill>
              </a:rPr>
              <a:t>الارشفة </a:t>
            </a:r>
            <a:r>
              <a:rPr lang="ar-SA" sz="2400" b="1" dirty="0">
                <a:solidFill>
                  <a:srgbClr val="FF0000"/>
                </a:solidFill>
              </a:rPr>
              <a:t>(1/6)         مدة </a:t>
            </a:r>
            <a:r>
              <a:rPr lang="ar-SA" sz="2400" b="1" dirty="0" err="1">
                <a:solidFill>
                  <a:srgbClr val="FF0000"/>
                </a:solidFill>
              </a:rPr>
              <a:t>الحفظ </a:t>
            </a:r>
            <a:r>
              <a:rPr lang="ar-SA" sz="2400" b="1" dirty="0">
                <a:solidFill>
                  <a:srgbClr val="FF0000"/>
                </a:solidFill>
              </a:rPr>
              <a:t>( </a:t>
            </a:r>
            <a:r>
              <a:rPr lang="ar-SA" sz="2400" b="1" dirty="0" err="1">
                <a:solidFill>
                  <a:srgbClr val="FF0000"/>
                </a:solidFill>
              </a:rPr>
              <a:t>دائم )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3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4478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5240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11809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11430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165557" y="6197025"/>
            <a:ext cx="6530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أعدته الناسخة                                                                 مديرة المدرسة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400" dirty="0">
                <a:latin typeface="Arial" pitchFamily="34" charset="0"/>
                <a:ea typeface="Times New Roman" pitchFamily="18" charset="0"/>
                <a:cs typeface="PT Bold Heading" pitchFamily="2" charset="-78"/>
              </a:rPr>
              <a:t>سلمى محمد الشيخ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PT Bold Heading" pitchFamily="2" charset="-78"/>
              </a:rPr>
              <a:t>                                                                    شادية عبد العزيز مراد</a:t>
            </a:r>
            <a:endParaRPr kumimoji="0" 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3" descr="شعار - ث-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1117600" cy="8382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33800" y="33516"/>
            <a:ext cx="533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ادارة التربية والتعليم بجدة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مركز الشمال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الثانوية الحادية والستون</a:t>
            </a:r>
            <a:r>
              <a:rPr kumimoji="0" lang="ar-S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2738922"/>
          <a:ext cx="8458200" cy="3357078"/>
        </p:xfrm>
        <a:graphic>
          <a:graphicData uri="http://schemas.openxmlformats.org/drawingml/2006/table">
            <a:tbl>
              <a:tblPr rtl="1"/>
              <a:tblGrid>
                <a:gridCol w="735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9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34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سجل تسجيل الطالبات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من1418الى1430هـ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تالف بالمطر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عودي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سجل تسجيل الطالبات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من1431الى1434هـ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ازرق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سجل تسجيل طالبات المنازل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من1419الى1428هـ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اسود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سجل تسجيل طالبات المنازل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من1429الى1433هـ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ازرق كحلي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610568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000" b="1" dirty="0"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القبول والتسجيل</a:t>
            </a:r>
          </a:p>
          <a:p>
            <a:pPr algn="ctr" rtl="1"/>
            <a:r>
              <a:rPr lang="ar-SA" sz="2000" b="1" dirty="0"/>
              <a:t>( سجل تسجيل </a:t>
            </a:r>
            <a:r>
              <a:rPr lang="ar-SA" sz="2000" b="1" dirty="0" err="1"/>
              <a:t>الطالبات )</a:t>
            </a:r>
            <a:endParaRPr lang="en-US" sz="2000" dirty="0"/>
          </a:p>
          <a:p>
            <a:pPr algn="ctr" rtl="1"/>
            <a:r>
              <a:rPr lang="ar-SA" sz="2400" b="1" dirty="0">
                <a:solidFill>
                  <a:srgbClr val="FF0000"/>
                </a:solidFill>
              </a:rPr>
              <a:t>رقم </a:t>
            </a:r>
            <a:r>
              <a:rPr lang="ar-SA" sz="2400" b="1" dirty="0" err="1">
                <a:solidFill>
                  <a:srgbClr val="FF0000"/>
                </a:solidFill>
              </a:rPr>
              <a:t>الدولاب </a:t>
            </a:r>
            <a:r>
              <a:rPr lang="ar-SA" sz="2400" b="1" dirty="0">
                <a:solidFill>
                  <a:srgbClr val="FF0000"/>
                </a:solidFill>
              </a:rPr>
              <a:t>(26)          رقم </a:t>
            </a:r>
            <a:r>
              <a:rPr lang="ar-SA" sz="2400" b="1" dirty="0" err="1">
                <a:solidFill>
                  <a:srgbClr val="FF0000"/>
                </a:solidFill>
              </a:rPr>
              <a:t>الارشفة </a:t>
            </a:r>
            <a:r>
              <a:rPr lang="ar-SA" sz="2400" b="1" dirty="0">
                <a:solidFill>
                  <a:srgbClr val="FF0000"/>
                </a:solidFill>
              </a:rPr>
              <a:t>(2/6)          مدة </a:t>
            </a:r>
            <a:r>
              <a:rPr lang="ar-SA" sz="2400" b="1" dirty="0" err="1">
                <a:solidFill>
                  <a:srgbClr val="FF0000"/>
                </a:solidFill>
              </a:rPr>
              <a:t>الحفظ </a:t>
            </a:r>
            <a:r>
              <a:rPr lang="ar-SA" sz="2400" b="1" dirty="0">
                <a:solidFill>
                  <a:srgbClr val="FF0000"/>
                </a:solidFill>
              </a:rPr>
              <a:t>( </a:t>
            </a:r>
            <a:r>
              <a:rPr lang="ar-SA" sz="2400" b="1" dirty="0" err="1">
                <a:solidFill>
                  <a:srgbClr val="FF0000"/>
                </a:solidFill>
              </a:rPr>
              <a:t>دائم )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3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2954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3716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10285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9906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165557" y="6197025"/>
            <a:ext cx="6530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أعدته الناسخة                                                                 مديرة المدرسة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400" dirty="0">
                <a:latin typeface="Arial" pitchFamily="34" charset="0"/>
                <a:ea typeface="Times New Roman" pitchFamily="18" charset="0"/>
                <a:cs typeface="PT Bold Heading" pitchFamily="2" charset="-78"/>
              </a:rPr>
              <a:t>سلمى محمد الشيخ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PT Bold Heading" pitchFamily="2" charset="-78"/>
              </a:rPr>
              <a:t>                                                                    شادية عبد العزيز مراد</a:t>
            </a:r>
            <a:endParaRPr kumimoji="0" 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3" descr="شعار - ث-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914400" cy="6858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33800" y="33516"/>
            <a:ext cx="533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ادارة التربية والتعليم بجدة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مركز الشمال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الثانوية الحادية والستون</a:t>
            </a:r>
            <a:r>
              <a:rPr kumimoji="0" lang="ar-S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2738922"/>
          <a:ext cx="8458200" cy="3357078"/>
        </p:xfrm>
        <a:graphic>
          <a:graphicData uri="http://schemas.openxmlformats.org/drawingml/2006/table">
            <a:tbl>
              <a:tblPr rtl="1"/>
              <a:tblGrid>
                <a:gridCol w="735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9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34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>
                          <a:latin typeface="Times New Roman"/>
                          <a:ea typeface="Times New Roman"/>
                        </a:rPr>
                        <a:t>سجل سحب ملفات الطالبات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من 1418الى 1430هـ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اسود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سجل سحب ملفات الطالبات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من 1422الى1432هـ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 err="1">
                          <a:latin typeface="Times New Roman"/>
                          <a:ea typeface="Times New Roman"/>
                        </a:rPr>
                        <a:t>بيج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610568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000" b="1" dirty="0"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القبول والتسجيل</a:t>
            </a:r>
          </a:p>
          <a:p>
            <a:pPr algn="ctr" rtl="1"/>
            <a:r>
              <a:rPr lang="ar-SA" sz="2000" b="1" dirty="0"/>
              <a:t>(سجل سحب ملفات الطالبات المنتظمات والمنازل</a:t>
            </a:r>
            <a:r>
              <a:rPr lang="ar-SA" sz="2000" b="1" dirty="0" err="1"/>
              <a:t>)</a:t>
            </a:r>
            <a:endParaRPr lang="en-US" sz="2000" dirty="0"/>
          </a:p>
          <a:p>
            <a:pPr algn="ctr" rtl="1"/>
            <a:r>
              <a:rPr lang="ar-SA" sz="2400" b="1" dirty="0">
                <a:solidFill>
                  <a:srgbClr val="FF0000"/>
                </a:solidFill>
              </a:rPr>
              <a:t>رقم </a:t>
            </a:r>
            <a:r>
              <a:rPr lang="ar-SA" sz="2400" b="1" dirty="0" err="1">
                <a:solidFill>
                  <a:srgbClr val="FF0000"/>
                </a:solidFill>
              </a:rPr>
              <a:t>الدولاب </a:t>
            </a:r>
            <a:r>
              <a:rPr lang="ar-SA" sz="2400" b="1" dirty="0">
                <a:solidFill>
                  <a:srgbClr val="FF0000"/>
                </a:solidFill>
              </a:rPr>
              <a:t>(1/27)           رقم </a:t>
            </a:r>
            <a:r>
              <a:rPr lang="ar-SA" sz="2400" b="1" dirty="0" err="1">
                <a:solidFill>
                  <a:srgbClr val="FF0000"/>
                </a:solidFill>
              </a:rPr>
              <a:t>الارشفة </a:t>
            </a:r>
            <a:r>
              <a:rPr lang="ar-SA" sz="2400" b="1" dirty="0">
                <a:solidFill>
                  <a:srgbClr val="FF0000"/>
                </a:solidFill>
              </a:rPr>
              <a:t>(3/6)         مدة </a:t>
            </a:r>
            <a:r>
              <a:rPr lang="ar-SA" sz="2400" b="1" dirty="0" err="1">
                <a:solidFill>
                  <a:srgbClr val="FF0000"/>
                </a:solidFill>
              </a:rPr>
              <a:t>الحفظ </a:t>
            </a:r>
            <a:r>
              <a:rPr lang="ar-SA" sz="2400" b="1" dirty="0">
                <a:solidFill>
                  <a:srgbClr val="FF0000"/>
                </a:solidFill>
              </a:rPr>
              <a:t>( </a:t>
            </a:r>
            <a:r>
              <a:rPr lang="ar-SA" sz="2400" b="1" dirty="0" err="1">
                <a:solidFill>
                  <a:srgbClr val="FF0000"/>
                </a:solidFill>
              </a:rPr>
              <a:t>دائم )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3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2954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3716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10285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9906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165557" y="6197025"/>
            <a:ext cx="6530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أعدته الناسخة                                                                 مديرة المدرسة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400" dirty="0">
                <a:latin typeface="Arial" pitchFamily="34" charset="0"/>
                <a:ea typeface="Times New Roman" pitchFamily="18" charset="0"/>
                <a:cs typeface="PT Bold Heading" pitchFamily="2" charset="-78"/>
              </a:rPr>
              <a:t>سلمى محمد الشيخ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PT Bold Heading" pitchFamily="2" charset="-78"/>
              </a:rPr>
              <a:t>                                                                    شادية عبد العزيز مراد</a:t>
            </a:r>
            <a:endParaRPr kumimoji="0" 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3" descr="شعار - ث-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1016000" cy="7620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33800" y="33516"/>
            <a:ext cx="533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ادارة التربية والتعليم بجدة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مركز الشمال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الثانوية الحادية والستون</a:t>
            </a:r>
            <a:r>
              <a:rPr kumimoji="0" lang="ar-S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2743202"/>
          <a:ext cx="8458200" cy="3428998"/>
        </p:xfrm>
        <a:graphic>
          <a:graphicData uri="http://schemas.openxmlformats.org/drawingml/2006/table">
            <a:tbl>
              <a:tblPr rtl="1"/>
              <a:tblGrid>
                <a:gridCol w="735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9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34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2578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64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064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64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64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64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538647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000" b="1" dirty="0"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القبول والتسجيل</a:t>
            </a:r>
          </a:p>
          <a:p>
            <a:pPr algn="ctr" rtl="1"/>
            <a:r>
              <a:rPr lang="ar-SA" sz="2000" b="1" dirty="0"/>
              <a:t>(سجل سحب ملفات المنقطعات المنتظمات والمنازل</a:t>
            </a:r>
            <a:r>
              <a:rPr lang="ar-SA" sz="2000" b="1" dirty="0" err="1"/>
              <a:t>)</a:t>
            </a:r>
            <a:endParaRPr lang="en-US" sz="2000" dirty="0"/>
          </a:p>
          <a:p>
            <a:pPr algn="ctr"/>
            <a:r>
              <a:rPr lang="ar-SA" sz="2400" b="1" dirty="0">
                <a:solidFill>
                  <a:srgbClr val="FF0000"/>
                </a:solidFill>
              </a:rPr>
              <a:t>رقم </a:t>
            </a:r>
            <a:r>
              <a:rPr lang="ar-SA" sz="2400" b="1" dirty="0" err="1">
                <a:solidFill>
                  <a:srgbClr val="FF0000"/>
                </a:solidFill>
              </a:rPr>
              <a:t>الدولاب </a:t>
            </a:r>
            <a:r>
              <a:rPr lang="ar-SA" sz="2400" b="1" dirty="0">
                <a:solidFill>
                  <a:srgbClr val="FF0000"/>
                </a:solidFill>
              </a:rPr>
              <a:t>(2/27)           رقم </a:t>
            </a:r>
            <a:r>
              <a:rPr lang="ar-SA" sz="2400" b="1" dirty="0" err="1">
                <a:solidFill>
                  <a:srgbClr val="FF0000"/>
                </a:solidFill>
              </a:rPr>
              <a:t>الارشفة </a:t>
            </a:r>
            <a:r>
              <a:rPr lang="ar-SA" sz="2400" b="1" dirty="0">
                <a:solidFill>
                  <a:srgbClr val="FF0000"/>
                </a:solidFill>
              </a:rPr>
              <a:t>(4/6)         مدة </a:t>
            </a:r>
            <a:r>
              <a:rPr lang="ar-SA" sz="2400" b="1" dirty="0" err="1">
                <a:solidFill>
                  <a:srgbClr val="FF0000"/>
                </a:solidFill>
              </a:rPr>
              <a:t>الحفظ </a:t>
            </a:r>
            <a:r>
              <a:rPr lang="ar-SA" sz="2400" b="1" dirty="0">
                <a:solidFill>
                  <a:srgbClr val="FF0000"/>
                </a:solidFill>
              </a:rPr>
              <a:t>( دائم</a:t>
            </a:r>
            <a:r>
              <a:rPr lang="ar-SA" sz="2400" b="1" dirty="0" err="1">
                <a:solidFill>
                  <a:srgbClr val="FF0000"/>
                </a:solidFill>
              </a:rPr>
              <a:t>)</a:t>
            </a:r>
            <a:r>
              <a:rPr lang="ar-SA" sz="900" b="1" dirty="0">
                <a:solidFill>
                  <a:srgbClr val="FF0000"/>
                </a:solidFill>
              </a:rPr>
              <a:t> </a:t>
            </a:r>
            <a:endParaRPr kumimoji="0" lang="en-US" sz="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2954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3716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10285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9906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165557" y="6197025"/>
            <a:ext cx="6530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أعدته الناسخة                                                                 مديرة المدرسة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400" dirty="0">
                <a:latin typeface="Arial" pitchFamily="34" charset="0"/>
                <a:ea typeface="Times New Roman" pitchFamily="18" charset="0"/>
                <a:cs typeface="PT Bold Heading" pitchFamily="2" charset="-78"/>
              </a:rPr>
              <a:t>سلمى محمد الشيخ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PT Bold Heading" pitchFamily="2" charset="-78"/>
              </a:rPr>
              <a:t>                                                                    شادية عبد العزيز مراد</a:t>
            </a:r>
            <a:endParaRPr kumimoji="0" 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wner\Desktop\Pictu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212"/>
            <a:ext cx="9155113" cy="680878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 rot="21211197">
            <a:off x="1311378" y="751390"/>
            <a:ext cx="41008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العهدة المدرسية</a:t>
            </a:r>
            <a:endParaRPr lang="en-US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Rectangle 13">
            <a:hlinkClick r:id="rId3" action="ppaction://hlinksldjump"/>
          </p:cNvPr>
          <p:cNvSpPr/>
          <p:nvPr/>
        </p:nvSpPr>
        <p:spPr>
          <a:xfrm rot="15401033">
            <a:off x="5771597" y="2905437"/>
            <a:ext cx="22541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سجل العهدة المدرسية</a:t>
            </a:r>
            <a:endParaRPr lang="en-US" sz="3600" b="1" cap="none" spc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 rot="16200000">
            <a:off x="3980765" y="2755612"/>
            <a:ext cx="152399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1600" b="1" cap="none" spc="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محاضر التسليم </a:t>
            </a:r>
            <a:r>
              <a:rPr lang="ar-SA" sz="1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بين المديرات</a:t>
            </a:r>
            <a:endParaRPr lang="en-US" sz="1600" b="1" cap="none" spc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6019800"/>
            <a:ext cx="609600" cy="6096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52400" y="6172200"/>
            <a:ext cx="19014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8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8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10" name="Rectangle 13">
            <a:hlinkClick r:id="rId7" action="ppaction://hlinksldjump"/>
          </p:cNvPr>
          <p:cNvSpPr/>
          <p:nvPr/>
        </p:nvSpPr>
        <p:spPr>
          <a:xfrm rot="16200000">
            <a:off x="5240419" y="2842974"/>
            <a:ext cx="153394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مذكرات الادخال</a:t>
            </a:r>
            <a:endParaRPr lang="en-US" sz="2000" b="1" cap="none" spc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3">
            <a:hlinkClick r:id="rId8" action="ppaction://hlinksldjump"/>
          </p:cNvPr>
          <p:cNvSpPr/>
          <p:nvPr/>
        </p:nvSpPr>
        <p:spPr>
          <a:xfrm rot="16200000">
            <a:off x="4562445" y="2809846"/>
            <a:ext cx="1600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مذكرات الاخراج</a:t>
            </a:r>
            <a:endParaRPr lang="en-US" sz="2000" b="1" cap="none" spc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3">
            <a:hlinkClick r:id="rId9" action="ppaction://hlinksldjump"/>
          </p:cNvPr>
          <p:cNvSpPr/>
          <p:nvPr/>
        </p:nvSpPr>
        <p:spPr>
          <a:xfrm rot="16200000">
            <a:off x="3363218" y="2915961"/>
            <a:ext cx="1610142" cy="3502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1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تسليم العهد للموظفات</a:t>
            </a:r>
            <a:endParaRPr lang="en-US" sz="1600" b="1" cap="none" spc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 descr="C:\Users\Owner\Desktop\Archive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038600" y="4343400"/>
            <a:ext cx="381000" cy="381000"/>
          </a:xfrm>
          <a:prstGeom prst="rect">
            <a:avLst/>
          </a:prstGeom>
          <a:noFill/>
        </p:spPr>
      </p:pic>
      <p:pic>
        <p:nvPicPr>
          <p:cNvPr id="18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572000" y="4419600"/>
            <a:ext cx="381000" cy="381000"/>
          </a:xfrm>
          <a:prstGeom prst="rect">
            <a:avLst/>
          </a:prstGeom>
          <a:noFill/>
        </p:spPr>
      </p:pic>
      <p:pic>
        <p:nvPicPr>
          <p:cNvPr id="19" name="Picture 2" descr="C:\Users\Owner\Desktop\Archive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181600" y="4495800"/>
            <a:ext cx="457200" cy="457200"/>
          </a:xfrm>
          <a:prstGeom prst="rect">
            <a:avLst/>
          </a:prstGeom>
          <a:noFill/>
        </p:spPr>
      </p:pic>
      <p:pic>
        <p:nvPicPr>
          <p:cNvPr id="21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86600" y="4800600"/>
            <a:ext cx="533400" cy="533400"/>
          </a:xfrm>
          <a:prstGeom prst="rect">
            <a:avLst/>
          </a:prstGeom>
          <a:noFill/>
        </p:spPr>
      </p:pic>
      <p:pic>
        <p:nvPicPr>
          <p:cNvPr id="20" name="Picture 2" descr="C:\Users\Owner\Desktop\Archive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867400" y="4572000"/>
            <a:ext cx="457200" cy="457200"/>
          </a:xfrm>
          <a:prstGeom prst="rect">
            <a:avLst/>
          </a:prstGeom>
          <a:noFill/>
        </p:spPr>
      </p:pic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6248400" y="1563469"/>
            <a:ext cx="61832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1</a:t>
            </a:r>
            <a:endParaRPr lang="en-US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Rectangle 7">
            <a:hlinkClick r:id="rId7" action="ppaction://hlinksldjump"/>
          </p:cNvPr>
          <p:cNvSpPr/>
          <p:nvPr/>
        </p:nvSpPr>
        <p:spPr>
          <a:xfrm>
            <a:off x="5715000" y="1676400"/>
            <a:ext cx="609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2</a:t>
            </a:r>
            <a:endParaRPr lang="en-US" sz="2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2" name="Rectangle 7">
            <a:hlinkClick r:id="rId9" action="ppaction://hlinksldjump"/>
          </p:cNvPr>
          <p:cNvSpPr/>
          <p:nvPr/>
        </p:nvSpPr>
        <p:spPr>
          <a:xfrm>
            <a:off x="3886200" y="1752600"/>
            <a:ext cx="609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5</a:t>
            </a:r>
          </a:p>
        </p:txBody>
      </p:sp>
      <p:sp>
        <p:nvSpPr>
          <p:cNvPr id="24" name="Rectangle 7">
            <a:hlinkClick r:id="rId4" action="ppaction://hlinksldjump"/>
          </p:cNvPr>
          <p:cNvSpPr/>
          <p:nvPr/>
        </p:nvSpPr>
        <p:spPr>
          <a:xfrm>
            <a:off x="4419600" y="1752600"/>
            <a:ext cx="609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4</a:t>
            </a:r>
          </a:p>
        </p:txBody>
      </p:sp>
      <p:sp>
        <p:nvSpPr>
          <p:cNvPr id="23" name="Rectangle 7">
            <a:hlinkClick r:id="rId8" action="ppaction://hlinksldjump"/>
          </p:cNvPr>
          <p:cNvSpPr/>
          <p:nvPr/>
        </p:nvSpPr>
        <p:spPr>
          <a:xfrm>
            <a:off x="5105400" y="1676400"/>
            <a:ext cx="609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3</a:t>
            </a:r>
          </a:p>
        </p:txBody>
      </p:sp>
      <p:sp>
        <p:nvSpPr>
          <p:cNvPr id="25" name="Rectangle 13">
            <a:hlinkClick r:id="rId13" action="ppaction://hlinksldjump"/>
          </p:cNvPr>
          <p:cNvSpPr/>
          <p:nvPr/>
        </p:nvSpPr>
        <p:spPr>
          <a:xfrm rot="16200000">
            <a:off x="2875240" y="2830206"/>
            <a:ext cx="16101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فقد وإتلاف العهد</a:t>
            </a:r>
            <a:endParaRPr lang="en-US" b="1" cap="none" spc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" descr="C:\Users\Owner\Desktop\Archive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05200" y="4267200"/>
            <a:ext cx="381000" cy="381000"/>
          </a:xfrm>
          <a:prstGeom prst="rect">
            <a:avLst/>
          </a:prstGeom>
          <a:noFill/>
        </p:spPr>
      </p:pic>
      <p:sp>
        <p:nvSpPr>
          <p:cNvPr id="27" name="Rectangle 7">
            <a:hlinkClick r:id="rId13" action="ppaction://hlinksldjump"/>
          </p:cNvPr>
          <p:cNvSpPr/>
          <p:nvPr/>
        </p:nvSpPr>
        <p:spPr>
          <a:xfrm>
            <a:off x="3550622" y="1809690"/>
            <a:ext cx="33557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6</a:t>
            </a:r>
            <a:endParaRPr lang="en-US" sz="2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3" descr="شعار - ث-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1016000" cy="7620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33800" y="33516"/>
            <a:ext cx="533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ادارة التربية والتعليم بجدة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مركز الشمال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الثانوية الحادية والستون</a:t>
            </a:r>
            <a:r>
              <a:rPr kumimoji="0" lang="ar-S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2743202"/>
          <a:ext cx="8458200" cy="3428998"/>
        </p:xfrm>
        <a:graphic>
          <a:graphicData uri="http://schemas.openxmlformats.org/drawingml/2006/table">
            <a:tbl>
              <a:tblPr rtl="1"/>
              <a:tblGrid>
                <a:gridCol w="735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9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34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2578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64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064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64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64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64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538647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000" b="1" dirty="0"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القبول والتسجيل</a:t>
            </a:r>
          </a:p>
          <a:p>
            <a:pPr algn="ctr" rtl="1"/>
            <a:r>
              <a:rPr lang="ar-SA" sz="2000" b="1" dirty="0"/>
              <a:t>(ملفات الطالبات المنقطعات المنتظمات والمنازل</a:t>
            </a:r>
            <a:r>
              <a:rPr lang="ar-SA" sz="2000" b="1" dirty="0" err="1"/>
              <a:t>)</a:t>
            </a:r>
            <a:endParaRPr lang="en-US" sz="2000" dirty="0"/>
          </a:p>
          <a:p>
            <a:pPr algn="ctr"/>
            <a:r>
              <a:rPr lang="ar-SA" sz="2400" b="1" dirty="0">
                <a:solidFill>
                  <a:srgbClr val="FF0000"/>
                </a:solidFill>
              </a:rPr>
              <a:t>رقم </a:t>
            </a:r>
            <a:r>
              <a:rPr lang="ar-SA" sz="2400" b="1" dirty="0" err="1">
                <a:solidFill>
                  <a:srgbClr val="FF0000"/>
                </a:solidFill>
              </a:rPr>
              <a:t>الدولاب </a:t>
            </a:r>
            <a:r>
              <a:rPr lang="ar-SA" sz="2400" b="1" dirty="0">
                <a:solidFill>
                  <a:srgbClr val="FF0000"/>
                </a:solidFill>
              </a:rPr>
              <a:t>(1/28)           رقم </a:t>
            </a:r>
            <a:r>
              <a:rPr lang="ar-SA" sz="2400" b="1" dirty="0" err="1">
                <a:solidFill>
                  <a:srgbClr val="FF0000"/>
                </a:solidFill>
              </a:rPr>
              <a:t>الارشفة </a:t>
            </a:r>
            <a:r>
              <a:rPr lang="ar-SA" sz="2400" b="1" dirty="0">
                <a:solidFill>
                  <a:srgbClr val="FF0000"/>
                </a:solidFill>
              </a:rPr>
              <a:t>(5/6)         مدة </a:t>
            </a:r>
            <a:r>
              <a:rPr lang="ar-SA" sz="2400" b="1" dirty="0" err="1">
                <a:solidFill>
                  <a:srgbClr val="FF0000"/>
                </a:solidFill>
              </a:rPr>
              <a:t>الحفظ </a:t>
            </a:r>
            <a:r>
              <a:rPr lang="ar-SA" sz="2400" b="1" dirty="0">
                <a:solidFill>
                  <a:srgbClr val="FF0000"/>
                </a:solidFill>
              </a:rPr>
              <a:t>( دائم</a:t>
            </a:r>
            <a:r>
              <a:rPr lang="ar-SA" sz="2400" b="1" dirty="0" err="1">
                <a:solidFill>
                  <a:srgbClr val="FF0000"/>
                </a:solidFill>
              </a:rPr>
              <a:t>)</a:t>
            </a:r>
            <a:r>
              <a:rPr lang="ar-SA" sz="900" b="1" dirty="0">
                <a:solidFill>
                  <a:srgbClr val="FF0000"/>
                </a:solidFill>
              </a:rPr>
              <a:t> </a:t>
            </a:r>
            <a:endParaRPr kumimoji="0" lang="en-US" sz="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2192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2954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9523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9144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165557" y="6197025"/>
            <a:ext cx="6530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أعدته الناسخة                                                                 مديرة المدرسة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400" dirty="0">
                <a:latin typeface="Arial" pitchFamily="34" charset="0"/>
                <a:ea typeface="Times New Roman" pitchFamily="18" charset="0"/>
                <a:cs typeface="PT Bold Heading" pitchFamily="2" charset="-78"/>
              </a:rPr>
              <a:t>سلمى محمد الشيخ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PT Bold Heading" pitchFamily="2" charset="-78"/>
              </a:rPr>
              <a:t>                                                                    شادية عبد العزيز مراد</a:t>
            </a:r>
            <a:endParaRPr kumimoji="0" 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3" descr="شعار - ث-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1016000" cy="7620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33800" y="33516"/>
            <a:ext cx="533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ادارة التربية والتعليم بجدة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مركز الشمال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الثانوية الحادية والستون</a:t>
            </a:r>
            <a:r>
              <a:rPr kumimoji="0" lang="ar-S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2667002"/>
          <a:ext cx="8458200" cy="3428998"/>
        </p:xfrm>
        <a:graphic>
          <a:graphicData uri="http://schemas.openxmlformats.org/drawingml/2006/table">
            <a:tbl>
              <a:tblPr rtl="1"/>
              <a:tblGrid>
                <a:gridCol w="735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9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34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2578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64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064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64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64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64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462447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000" b="1" dirty="0"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القبول والتسجيل</a:t>
            </a:r>
          </a:p>
          <a:p>
            <a:pPr algn="ctr" rtl="1"/>
            <a:r>
              <a:rPr lang="ar-SA" sz="2000" b="1" dirty="0"/>
              <a:t>(ملف أوامر القبول</a:t>
            </a:r>
            <a:r>
              <a:rPr lang="ar-SA" sz="2000" b="1" dirty="0" err="1"/>
              <a:t>)</a:t>
            </a:r>
            <a:endParaRPr lang="en-US" sz="2000" dirty="0"/>
          </a:p>
          <a:p>
            <a:pPr algn="ctr"/>
            <a:r>
              <a:rPr lang="ar-SA" sz="2400" b="1" dirty="0">
                <a:solidFill>
                  <a:srgbClr val="FF0000"/>
                </a:solidFill>
              </a:rPr>
              <a:t>رقم </a:t>
            </a:r>
            <a:r>
              <a:rPr lang="ar-SA" sz="2400" b="1" dirty="0" err="1">
                <a:solidFill>
                  <a:srgbClr val="FF0000"/>
                </a:solidFill>
              </a:rPr>
              <a:t>الدولاب </a:t>
            </a:r>
            <a:r>
              <a:rPr lang="ar-SA" sz="2400" b="1" dirty="0">
                <a:solidFill>
                  <a:srgbClr val="FF0000"/>
                </a:solidFill>
              </a:rPr>
              <a:t>(29)           رقم </a:t>
            </a:r>
            <a:r>
              <a:rPr lang="ar-SA" sz="2400" b="1" dirty="0" err="1">
                <a:solidFill>
                  <a:srgbClr val="FF0000"/>
                </a:solidFill>
              </a:rPr>
              <a:t>الارشفة </a:t>
            </a:r>
            <a:r>
              <a:rPr lang="ar-SA" sz="2400" b="1" dirty="0">
                <a:solidFill>
                  <a:srgbClr val="FF0000"/>
                </a:solidFill>
              </a:rPr>
              <a:t>(6/6)         مدة </a:t>
            </a:r>
            <a:r>
              <a:rPr lang="ar-SA" sz="2400" b="1" dirty="0" err="1">
                <a:solidFill>
                  <a:srgbClr val="FF0000"/>
                </a:solidFill>
              </a:rPr>
              <a:t>الحفظ </a:t>
            </a:r>
            <a:r>
              <a:rPr lang="ar-SA" sz="2400" b="1" dirty="0">
                <a:solidFill>
                  <a:srgbClr val="FF0000"/>
                </a:solidFill>
              </a:rPr>
              <a:t>( دائم</a:t>
            </a:r>
            <a:r>
              <a:rPr lang="ar-SA" sz="2400" b="1" dirty="0" err="1">
                <a:solidFill>
                  <a:srgbClr val="FF0000"/>
                </a:solidFill>
              </a:rPr>
              <a:t>)</a:t>
            </a:r>
            <a:r>
              <a:rPr lang="ar-SA" sz="900" b="1" dirty="0">
                <a:solidFill>
                  <a:srgbClr val="FF0000"/>
                </a:solidFill>
              </a:rPr>
              <a:t> </a:t>
            </a:r>
            <a:endParaRPr kumimoji="0" lang="en-US" sz="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2954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3716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10285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9906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165557" y="6197025"/>
            <a:ext cx="6530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أعدته الناسخة                                                                 مديرة المدرسة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400" dirty="0">
                <a:latin typeface="Arial" pitchFamily="34" charset="0"/>
                <a:ea typeface="Times New Roman" pitchFamily="18" charset="0"/>
                <a:cs typeface="PT Bold Heading" pitchFamily="2" charset="-78"/>
              </a:rPr>
              <a:t>سلمى محمد الشيخ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PT Bold Heading" pitchFamily="2" charset="-78"/>
              </a:rPr>
              <a:t>                                                                    شادية عبد العزيز مراد</a:t>
            </a:r>
            <a:endParaRPr kumimoji="0" 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3" descr="شعار - ث-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1016000" cy="7620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33800" y="33516"/>
            <a:ext cx="533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ادارة التربية والتعليم بجدة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مركز الشمال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الثانوية الحادية والستون</a:t>
            </a:r>
            <a:r>
              <a:rPr kumimoji="0" lang="ar-S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2743202"/>
          <a:ext cx="8458200" cy="3428998"/>
        </p:xfrm>
        <a:graphic>
          <a:graphicData uri="http://schemas.openxmlformats.org/drawingml/2006/table">
            <a:tbl>
              <a:tblPr rtl="1"/>
              <a:tblGrid>
                <a:gridCol w="735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9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34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2578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64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064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64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64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64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538647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000" b="1" dirty="0"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القبول والتسجيل</a:t>
            </a:r>
          </a:p>
          <a:p>
            <a:pPr algn="ctr" rtl="1"/>
            <a:r>
              <a:rPr lang="ar-SA" sz="2000" b="1" dirty="0"/>
              <a:t>(بيانات قبول الطالبات</a:t>
            </a:r>
            <a:r>
              <a:rPr lang="ar-SA" sz="2000" b="1" dirty="0" err="1"/>
              <a:t>)</a:t>
            </a:r>
            <a:endParaRPr lang="en-US" sz="2000" dirty="0"/>
          </a:p>
          <a:p>
            <a:pPr algn="ctr"/>
            <a:r>
              <a:rPr lang="ar-SA" sz="2400" b="1" dirty="0">
                <a:solidFill>
                  <a:srgbClr val="FF0000"/>
                </a:solidFill>
              </a:rPr>
              <a:t>رقم </a:t>
            </a:r>
            <a:r>
              <a:rPr lang="ar-SA" sz="2400" b="1" dirty="0" err="1">
                <a:solidFill>
                  <a:srgbClr val="FF0000"/>
                </a:solidFill>
              </a:rPr>
              <a:t>الدولاب </a:t>
            </a:r>
            <a:r>
              <a:rPr lang="ar-SA" sz="2400" b="1" dirty="0">
                <a:solidFill>
                  <a:srgbClr val="FF0000"/>
                </a:solidFill>
              </a:rPr>
              <a:t>(29)           رقم </a:t>
            </a:r>
            <a:r>
              <a:rPr lang="ar-SA" sz="2400" b="1" dirty="0" err="1">
                <a:solidFill>
                  <a:srgbClr val="FF0000"/>
                </a:solidFill>
              </a:rPr>
              <a:t>الارشفة </a:t>
            </a:r>
            <a:r>
              <a:rPr lang="ar-SA" sz="2400" b="1" dirty="0">
                <a:solidFill>
                  <a:srgbClr val="FF0000"/>
                </a:solidFill>
              </a:rPr>
              <a:t>(7/6)         مدة </a:t>
            </a:r>
            <a:r>
              <a:rPr lang="ar-SA" sz="2400" b="1" dirty="0" err="1">
                <a:solidFill>
                  <a:srgbClr val="FF0000"/>
                </a:solidFill>
              </a:rPr>
              <a:t>الحفظ </a:t>
            </a:r>
            <a:r>
              <a:rPr lang="ar-SA" sz="2400" b="1" dirty="0">
                <a:solidFill>
                  <a:srgbClr val="FF0000"/>
                </a:solidFill>
              </a:rPr>
              <a:t>( سنتان</a:t>
            </a:r>
            <a:r>
              <a:rPr lang="ar-SA" sz="2400" b="1" dirty="0" err="1">
                <a:solidFill>
                  <a:srgbClr val="FF0000"/>
                </a:solidFill>
              </a:rPr>
              <a:t>)</a:t>
            </a:r>
            <a:r>
              <a:rPr lang="ar-SA" sz="900" b="1" dirty="0">
                <a:solidFill>
                  <a:srgbClr val="FF0000"/>
                </a:solidFill>
              </a:rPr>
              <a:t> </a:t>
            </a:r>
            <a:endParaRPr kumimoji="0" lang="en-US" sz="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2954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3716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10285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9906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165557" y="6197025"/>
            <a:ext cx="6530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أعدته الناسخة                                                                 مديرة المدرسة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400" dirty="0">
                <a:latin typeface="Arial" pitchFamily="34" charset="0"/>
                <a:ea typeface="Times New Roman" pitchFamily="18" charset="0"/>
                <a:cs typeface="PT Bold Heading" pitchFamily="2" charset="-78"/>
              </a:rPr>
              <a:t>سلمى محمد الشيخ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PT Bold Heading" pitchFamily="2" charset="-78"/>
              </a:rPr>
              <a:t>                                                                    شادية عبد العزيز مراد</a:t>
            </a:r>
            <a:endParaRPr kumimoji="0" 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3" descr="شعار - ث-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1016000" cy="7620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33800" y="33516"/>
            <a:ext cx="533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ادارة التربية والتعليم بجدة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مركز الشمال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الثانوية الحادية والستون</a:t>
            </a:r>
            <a:r>
              <a:rPr kumimoji="0" lang="ar-S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2819402"/>
          <a:ext cx="8458200" cy="3428998"/>
        </p:xfrm>
        <a:graphic>
          <a:graphicData uri="http://schemas.openxmlformats.org/drawingml/2006/table">
            <a:tbl>
              <a:tblPr rtl="1"/>
              <a:tblGrid>
                <a:gridCol w="735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9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34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2578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64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064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64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64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64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614847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000" b="1" dirty="0"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القبول والتسجيل</a:t>
            </a:r>
          </a:p>
          <a:p>
            <a:pPr algn="ctr" rtl="1"/>
            <a:r>
              <a:rPr lang="ar-SA" sz="2000" b="1" dirty="0"/>
              <a:t>(ملفات صور استمارات الثانوية العامة</a:t>
            </a:r>
            <a:r>
              <a:rPr lang="ar-SA" sz="2000" b="1" dirty="0" err="1"/>
              <a:t>)</a:t>
            </a:r>
            <a:endParaRPr lang="en-US" sz="2000" dirty="0"/>
          </a:p>
          <a:p>
            <a:pPr algn="ctr"/>
            <a:r>
              <a:rPr lang="ar-SA" sz="2400" b="1" dirty="0">
                <a:solidFill>
                  <a:srgbClr val="FF0000"/>
                </a:solidFill>
              </a:rPr>
              <a:t>رقم </a:t>
            </a:r>
            <a:r>
              <a:rPr lang="ar-SA" sz="2400" b="1" dirty="0" err="1">
                <a:solidFill>
                  <a:srgbClr val="FF0000"/>
                </a:solidFill>
              </a:rPr>
              <a:t>الدولاب </a:t>
            </a:r>
            <a:r>
              <a:rPr lang="ar-SA" sz="2400" b="1" dirty="0">
                <a:solidFill>
                  <a:srgbClr val="FF0000"/>
                </a:solidFill>
              </a:rPr>
              <a:t>(30)           رقم </a:t>
            </a:r>
            <a:r>
              <a:rPr lang="ar-SA" sz="2400" b="1" dirty="0" err="1">
                <a:solidFill>
                  <a:srgbClr val="FF0000"/>
                </a:solidFill>
              </a:rPr>
              <a:t>الارشفة </a:t>
            </a:r>
            <a:r>
              <a:rPr lang="ar-SA" sz="2400" b="1" dirty="0">
                <a:solidFill>
                  <a:srgbClr val="FF0000"/>
                </a:solidFill>
              </a:rPr>
              <a:t>(8/6)         مدة </a:t>
            </a:r>
            <a:r>
              <a:rPr lang="ar-SA" sz="2400" b="1" dirty="0" err="1">
                <a:solidFill>
                  <a:srgbClr val="FF0000"/>
                </a:solidFill>
              </a:rPr>
              <a:t>الحفظ </a:t>
            </a:r>
            <a:r>
              <a:rPr lang="ar-SA" sz="2400" b="1" dirty="0">
                <a:solidFill>
                  <a:srgbClr val="FF0000"/>
                </a:solidFill>
              </a:rPr>
              <a:t>( دائم</a:t>
            </a:r>
            <a:r>
              <a:rPr lang="ar-SA" sz="2400" b="1" dirty="0" err="1">
                <a:solidFill>
                  <a:srgbClr val="FF0000"/>
                </a:solidFill>
              </a:rPr>
              <a:t>)</a:t>
            </a:r>
            <a:r>
              <a:rPr lang="ar-SA" sz="900" b="1" dirty="0">
                <a:solidFill>
                  <a:srgbClr val="FF0000"/>
                </a:solidFill>
              </a:rPr>
              <a:t> </a:t>
            </a:r>
            <a:endParaRPr kumimoji="0" lang="en-US" sz="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2954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3716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10285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9906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165557" y="6197025"/>
            <a:ext cx="6530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أعدته الناسخة                                                                 مديرة المدرسة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400" dirty="0">
                <a:latin typeface="Arial" pitchFamily="34" charset="0"/>
                <a:ea typeface="Times New Roman" pitchFamily="18" charset="0"/>
                <a:cs typeface="PT Bold Heading" pitchFamily="2" charset="-78"/>
              </a:rPr>
              <a:t>سلمى محمد الشيخ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PT Bold Heading" pitchFamily="2" charset="-78"/>
              </a:rPr>
              <a:t>                                                                    شادية عبد العزيز مراد</a:t>
            </a:r>
            <a:endParaRPr kumimoji="0" 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3" descr="شعار - ث-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1016000" cy="7620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33800" y="33516"/>
            <a:ext cx="533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ادارة التربية والتعليم بجدة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مركز الشمال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الثانوية الحادية والستون</a:t>
            </a:r>
            <a:r>
              <a:rPr kumimoji="0" lang="ar-S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2743202"/>
          <a:ext cx="8458200" cy="3428998"/>
        </p:xfrm>
        <a:graphic>
          <a:graphicData uri="http://schemas.openxmlformats.org/drawingml/2006/table">
            <a:tbl>
              <a:tblPr rtl="1"/>
              <a:tblGrid>
                <a:gridCol w="735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9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34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2578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64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064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64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64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64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538647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000" b="1" dirty="0"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القبول والتسجيل</a:t>
            </a:r>
          </a:p>
          <a:p>
            <a:pPr algn="ctr" rtl="1"/>
            <a:r>
              <a:rPr lang="ar-SA" sz="2000" b="1" dirty="0"/>
              <a:t>(ملف البيانات الشخصية للطالبة</a:t>
            </a:r>
            <a:r>
              <a:rPr lang="ar-SA" sz="2000" b="1" dirty="0" err="1"/>
              <a:t>)</a:t>
            </a:r>
            <a:endParaRPr lang="en-US" sz="2000" dirty="0"/>
          </a:p>
          <a:p>
            <a:pPr algn="ctr"/>
            <a:r>
              <a:rPr lang="ar-SA" sz="2400" b="1" dirty="0">
                <a:solidFill>
                  <a:srgbClr val="FF0000"/>
                </a:solidFill>
              </a:rPr>
              <a:t>رقم </a:t>
            </a:r>
            <a:r>
              <a:rPr lang="ar-SA" sz="2400" b="1" dirty="0" err="1">
                <a:solidFill>
                  <a:srgbClr val="FF0000"/>
                </a:solidFill>
              </a:rPr>
              <a:t>الدولاب </a:t>
            </a:r>
            <a:r>
              <a:rPr lang="ar-SA" sz="2400" b="1" dirty="0">
                <a:solidFill>
                  <a:srgbClr val="FF0000"/>
                </a:solidFill>
              </a:rPr>
              <a:t>(1/23)           رقم </a:t>
            </a:r>
            <a:r>
              <a:rPr lang="ar-SA" sz="2400" b="1" dirty="0" err="1">
                <a:solidFill>
                  <a:srgbClr val="FF0000"/>
                </a:solidFill>
              </a:rPr>
              <a:t>الارشفة </a:t>
            </a:r>
            <a:r>
              <a:rPr lang="ar-SA" sz="2400" b="1" dirty="0">
                <a:solidFill>
                  <a:srgbClr val="FF0000"/>
                </a:solidFill>
              </a:rPr>
              <a:t>(9/6)         مدة </a:t>
            </a:r>
            <a:r>
              <a:rPr lang="ar-SA" sz="2400" b="1" dirty="0" err="1">
                <a:solidFill>
                  <a:srgbClr val="FF0000"/>
                </a:solidFill>
              </a:rPr>
              <a:t>الحفظ </a:t>
            </a:r>
            <a:r>
              <a:rPr lang="ar-SA" sz="2400" b="1" dirty="0">
                <a:solidFill>
                  <a:srgbClr val="FF0000"/>
                </a:solidFill>
              </a:rPr>
              <a:t>( دائم</a:t>
            </a:r>
            <a:r>
              <a:rPr lang="ar-SA" sz="2400" b="1" dirty="0" err="1">
                <a:solidFill>
                  <a:srgbClr val="FF0000"/>
                </a:solidFill>
              </a:rPr>
              <a:t>)</a:t>
            </a:r>
            <a:r>
              <a:rPr lang="ar-SA" sz="900" b="1" dirty="0">
                <a:solidFill>
                  <a:srgbClr val="FF0000"/>
                </a:solidFill>
              </a:rPr>
              <a:t> </a:t>
            </a:r>
            <a:endParaRPr kumimoji="0" lang="en-US" sz="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2954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3716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10285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9906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165557" y="6197025"/>
            <a:ext cx="6530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أعدته الناسخة                                                                 مديرة المدرسة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400" dirty="0">
                <a:latin typeface="Arial" pitchFamily="34" charset="0"/>
                <a:ea typeface="Times New Roman" pitchFamily="18" charset="0"/>
                <a:cs typeface="PT Bold Heading" pitchFamily="2" charset="-78"/>
              </a:rPr>
              <a:t>سلمى محمد الشيخ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PT Bold Heading" pitchFamily="2" charset="-78"/>
              </a:rPr>
              <a:t>                                                                    شادية عبد العزيز مراد</a:t>
            </a:r>
            <a:endParaRPr kumimoji="0" 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3" descr="شعار - ث-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1016000" cy="7620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33800" y="33516"/>
            <a:ext cx="533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ادارة التربية والتعليم بجدة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مركز الشمال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الثانوية الحادية والستون</a:t>
            </a:r>
            <a:r>
              <a:rPr kumimoji="0" lang="ar-S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2743202"/>
          <a:ext cx="8458200" cy="3428998"/>
        </p:xfrm>
        <a:graphic>
          <a:graphicData uri="http://schemas.openxmlformats.org/drawingml/2006/table">
            <a:tbl>
              <a:tblPr rtl="1"/>
              <a:tblGrid>
                <a:gridCol w="735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9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34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2578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64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064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64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64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64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538647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000" b="1" dirty="0"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القبول والتسجيل</a:t>
            </a:r>
          </a:p>
          <a:p>
            <a:pPr algn="ctr" rtl="1"/>
            <a:r>
              <a:rPr lang="ar-SA" sz="2000" b="1" dirty="0"/>
              <a:t>(ملف كشوف اسماء طالبات المجموعة</a:t>
            </a:r>
            <a:r>
              <a:rPr lang="ar-SA" sz="2000" b="1" dirty="0" err="1"/>
              <a:t>)</a:t>
            </a:r>
            <a:endParaRPr lang="en-US" sz="2000" dirty="0"/>
          </a:p>
          <a:p>
            <a:pPr algn="ctr"/>
            <a:r>
              <a:rPr lang="ar-SA" sz="2400" b="1" dirty="0">
                <a:solidFill>
                  <a:srgbClr val="FF0000"/>
                </a:solidFill>
              </a:rPr>
              <a:t>رقم </a:t>
            </a:r>
            <a:r>
              <a:rPr lang="ar-SA" sz="2400" b="1" dirty="0" err="1">
                <a:solidFill>
                  <a:srgbClr val="FF0000"/>
                </a:solidFill>
              </a:rPr>
              <a:t>الدولاب </a:t>
            </a:r>
            <a:r>
              <a:rPr lang="ar-SA" sz="2400" b="1" dirty="0">
                <a:solidFill>
                  <a:srgbClr val="FF0000"/>
                </a:solidFill>
              </a:rPr>
              <a:t>(2/23)           رقم </a:t>
            </a:r>
            <a:r>
              <a:rPr lang="ar-SA" sz="2400" b="1" dirty="0" err="1">
                <a:solidFill>
                  <a:srgbClr val="FF0000"/>
                </a:solidFill>
              </a:rPr>
              <a:t>الارشفة </a:t>
            </a:r>
            <a:r>
              <a:rPr lang="ar-SA" sz="2400" b="1" dirty="0">
                <a:solidFill>
                  <a:srgbClr val="FF0000"/>
                </a:solidFill>
              </a:rPr>
              <a:t>(10/6)         مدة </a:t>
            </a:r>
            <a:r>
              <a:rPr lang="ar-SA" sz="2400" b="1" dirty="0" err="1">
                <a:solidFill>
                  <a:srgbClr val="FF0000"/>
                </a:solidFill>
              </a:rPr>
              <a:t>الحفظ </a:t>
            </a:r>
            <a:r>
              <a:rPr lang="ar-SA" sz="2400" b="1" dirty="0">
                <a:solidFill>
                  <a:srgbClr val="FF0000"/>
                </a:solidFill>
              </a:rPr>
              <a:t>( دائم</a:t>
            </a:r>
            <a:r>
              <a:rPr lang="ar-SA" sz="2400" b="1" dirty="0" err="1">
                <a:solidFill>
                  <a:srgbClr val="FF0000"/>
                </a:solidFill>
              </a:rPr>
              <a:t>)</a:t>
            </a:r>
            <a:r>
              <a:rPr lang="ar-SA" sz="900" b="1" dirty="0">
                <a:solidFill>
                  <a:srgbClr val="FF0000"/>
                </a:solidFill>
              </a:rPr>
              <a:t> </a:t>
            </a:r>
            <a:endParaRPr kumimoji="0" lang="en-US" sz="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2192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2954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9523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9144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165557" y="6197025"/>
            <a:ext cx="6530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أعدته الناسخة                                                                 مديرة المدرسة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400" dirty="0">
                <a:latin typeface="Arial" pitchFamily="34" charset="0"/>
                <a:ea typeface="Times New Roman" pitchFamily="18" charset="0"/>
                <a:cs typeface="PT Bold Heading" pitchFamily="2" charset="-78"/>
              </a:rPr>
              <a:t>سلمى محمد الشيخ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PT Bold Heading" pitchFamily="2" charset="-78"/>
              </a:rPr>
              <a:t>                                                                    شادية عبد العزيز مراد</a:t>
            </a:r>
            <a:endParaRPr kumimoji="0" 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3" descr="شعار - ث-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1016000" cy="7620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33800" y="33516"/>
            <a:ext cx="533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ادارة التربية والتعليم بجدة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مركز الشمال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الثانوية الحادية والستون</a:t>
            </a:r>
            <a:r>
              <a:rPr kumimoji="0" lang="ar-S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2743202"/>
          <a:ext cx="8458200" cy="3428998"/>
        </p:xfrm>
        <a:graphic>
          <a:graphicData uri="http://schemas.openxmlformats.org/drawingml/2006/table">
            <a:tbl>
              <a:tblPr rtl="1"/>
              <a:tblGrid>
                <a:gridCol w="735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9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34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2578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64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064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64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64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64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538647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000" b="1" dirty="0"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القبول والتسجيل</a:t>
            </a:r>
          </a:p>
          <a:p>
            <a:pPr algn="ctr" rtl="1"/>
            <a:r>
              <a:rPr lang="ar-SA" sz="2000" b="1" dirty="0"/>
              <a:t>(ملف نماذج تسجيل طالبة</a:t>
            </a:r>
            <a:r>
              <a:rPr lang="ar-SA" sz="2000" b="1" dirty="0" err="1"/>
              <a:t>)</a:t>
            </a:r>
            <a:endParaRPr lang="en-US" sz="2000" dirty="0"/>
          </a:p>
          <a:p>
            <a:pPr algn="ctr"/>
            <a:r>
              <a:rPr lang="ar-SA" sz="2400" b="1" dirty="0">
                <a:solidFill>
                  <a:srgbClr val="FF0000"/>
                </a:solidFill>
              </a:rPr>
              <a:t>رقم </a:t>
            </a:r>
            <a:r>
              <a:rPr lang="ar-SA" sz="2400" b="1" dirty="0" err="1">
                <a:solidFill>
                  <a:srgbClr val="FF0000"/>
                </a:solidFill>
              </a:rPr>
              <a:t>الدولاب </a:t>
            </a:r>
            <a:r>
              <a:rPr lang="ar-SA" sz="2400" b="1" dirty="0">
                <a:solidFill>
                  <a:srgbClr val="FF0000"/>
                </a:solidFill>
              </a:rPr>
              <a:t>(1/24)           رقم </a:t>
            </a:r>
            <a:r>
              <a:rPr lang="ar-SA" sz="2400" b="1" dirty="0" err="1">
                <a:solidFill>
                  <a:srgbClr val="FF0000"/>
                </a:solidFill>
              </a:rPr>
              <a:t>الارشفة </a:t>
            </a:r>
            <a:r>
              <a:rPr lang="ar-SA" sz="2400" b="1" dirty="0">
                <a:solidFill>
                  <a:srgbClr val="FF0000"/>
                </a:solidFill>
              </a:rPr>
              <a:t>(11/6)         مدة </a:t>
            </a:r>
            <a:r>
              <a:rPr lang="ar-SA" sz="2400" b="1" dirty="0" err="1">
                <a:solidFill>
                  <a:srgbClr val="FF0000"/>
                </a:solidFill>
              </a:rPr>
              <a:t>الحفظ </a:t>
            </a:r>
            <a:r>
              <a:rPr lang="ar-SA" sz="2400" b="1" dirty="0">
                <a:solidFill>
                  <a:srgbClr val="FF0000"/>
                </a:solidFill>
              </a:rPr>
              <a:t>( دائم</a:t>
            </a:r>
            <a:r>
              <a:rPr lang="ar-SA" sz="2400" b="1" dirty="0" err="1">
                <a:solidFill>
                  <a:srgbClr val="FF0000"/>
                </a:solidFill>
              </a:rPr>
              <a:t>)</a:t>
            </a:r>
            <a:r>
              <a:rPr lang="ar-SA" sz="900" b="1" dirty="0">
                <a:solidFill>
                  <a:srgbClr val="FF0000"/>
                </a:solidFill>
              </a:rPr>
              <a:t> </a:t>
            </a:r>
            <a:endParaRPr kumimoji="0" lang="en-US" sz="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2954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3716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10285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9906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165557" y="6197025"/>
            <a:ext cx="6530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أعدته الناسخة                                                                 مديرة المدرسة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400" dirty="0">
                <a:latin typeface="Arial" pitchFamily="34" charset="0"/>
                <a:ea typeface="Times New Roman" pitchFamily="18" charset="0"/>
                <a:cs typeface="PT Bold Heading" pitchFamily="2" charset="-78"/>
              </a:rPr>
              <a:t>سلمى محمد الشيخ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PT Bold Heading" pitchFamily="2" charset="-78"/>
              </a:rPr>
              <a:t>                                                                    شادية عبد العزيز مراد</a:t>
            </a:r>
            <a:endParaRPr kumimoji="0" 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3" descr="شعار - ث-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1016000" cy="7620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33800" y="33516"/>
            <a:ext cx="533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ادارة التربية والتعليم بجدة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مركز الشمال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الثانوية الحادية والستون</a:t>
            </a:r>
            <a:r>
              <a:rPr kumimoji="0" lang="ar-S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2743202"/>
          <a:ext cx="8458200" cy="3428998"/>
        </p:xfrm>
        <a:graphic>
          <a:graphicData uri="http://schemas.openxmlformats.org/drawingml/2006/table">
            <a:tbl>
              <a:tblPr rtl="1"/>
              <a:tblGrid>
                <a:gridCol w="735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9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34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2578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64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064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64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64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64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538647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000" b="1" dirty="0"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القبول والتسجيل</a:t>
            </a:r>
          </a:p>
          <a:p>
            <a:pPr algn="ctr" rtl="1"/>
            <a:r>
              <a:rPr lang="ar-SA" sz="2000" b="1" dirty="0"/>
              <a:t>(السجل الأكاديمي للطالبة</a:t>
            </a:r>
            <a:r>
              <a:rPr lang="ar-SA" sz="2000" b="1" dirty="0" err="1"/>
              <a:t>)</a:t>
            </a:r>
            <a:endParaRPr lang="en-US" sz="2000" dirty="0"/>
          </a:p>
          <a:p>
            <a:pPr algn="ctr"/>
            <a:r>
              <a:rPr lang="ar-SA" sz="2400" b="1" dirty="0">
                <a:solidFill>
                  <a:srgbClr val="FF0000"/>
                </a:solidFill>
              </a:rPr>
              <a:t>رقم </a:t>
            </a:r>
            <a:r>
              <a:rPr lang="ar-SA" sz="2400" b="1" dirty="0" err="1">
                <a:solidFill>
                  <a:srgbClr val="FF0000"/>
                </a:solidFill>
              </a:rPr>
              <a:t>الدولاب </a:t>
            </a:r>
            <a:r>
              <a:rPr lang="ar-SA" sz="2400" b="1" dirty="0">
                <a:solidFill>
                  <a:srgbClr val="FF0000"/>
                </a:solidFill>
              </a:rPr>
              <a:t>(2/24)           رقم </a:t>
            </a:r>
            <a:r>
              <a:rPr lang="ar-SA" sz="2400" b="1" dirty="0" err="1">
                <a:solidFill>
                  <a:srgbClr val="FF0000"/>
                </a:solidFill>
              </a:rPr>
              <a:t>الارشفة </a:t>
            </a:r>
            <a:r>
              <a:rPr lang="ar-SA" sz="2400" b="1" dirty="0">
                <a:solidFill>
                  <a:srgbClr val="FF0000"/>
                </a:solidFill>
              </a:rPr>
              <a:t>(12/6)         مدة </a:t>
            </a:r>
            <a:r>
              <a:rPr lang="ar-SA" sz="2400" b="1" dirty="0" err="1">
                <a:solidFill>
                  <a:srgbClr val="FF0000"/>
                </a:solidFill>
              </a:rPr>
              <a:t>الحفظ </a:t>
            </a:r>
            <a:r>
              <a:rPr lang="ar-SA" sz="2400" b="1" dirty="0">
                <a:solidFill>
                  <a:srgbClr val="FF0000"/>
                </a:solidFill>
              </a:rPr>
              <a:t>( دائم</a:t>
            </a:r>
            <a:r>
              <a:rPr lang="ar-SA" sz="2400" b="1" dirty="0" err="1">
                <a:solidFill>
                  <a:srgbClr val="FF0000"/>
                </a:solidFill>
              </a:rPr>
              <a:t>)</a:t>
            </a:r>
            <a:r>
              <a:rPr lang="ar-SA" sz="900" b="1" dirty="0">
                <a:solidFill>
                  <a:srgbClr val="FF0000"/>
                </a:solidFill>
              </a:rPr>
              <a:t> </a:t>
            </a:r>
            <a:endParaRPr kumimoji="0" lang="en-US" sz="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2192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2954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9523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9144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165557" y="6197025"/>
            <a:ext cx="6530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أعدته الناسخة                                                                 مديرة المدرسة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400" dirty="0">
                <a:latin typeface="Arial" pitchFamily="34" charset="0"/>
                <a:ea typeface="Times New Roman" pitchFamily="18" charset="0"/>
                <a:cs typeface="PT Bold Heading" pitchFamily="2" charset="-78"/>
              </a:rPr>
              <a:t>سلمى محمد الشيخ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PT Bold Heading" pitchFamily="2" charset="-78"/>
              </a:rPr>
              <a:t>                                                                    شادية عبد العزيز مراد</a:t>
            </a:r>
            <a:endParaRPr kumimoji="0" 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3" descr="شعار - ث-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1016000" cy="7620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33800" y="33516"/>
            <a:ext cx="533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ادارة التربية والتعليم بجدة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مركز الشمال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الثانوية الحادية والستون</a:t>
            </a:r>
            <a:r>
              <a:rPr kumimoji="0" lang="ar-S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2667002"/>
          <a:ext cx="8458200" cy="3428998"/>
        </p:xfrm>
        <a:graphic>
          <a:graphicData uri="http://schemas.openxmlformats.org/drawingml/2006/table">
            <a:tbl>
              <a:tblPr rtl="1"/>
              <a:tblGrid>
                <a:gridCol w="735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9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34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2578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64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064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64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64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64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462447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000" b="1" dirty="0"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القبول والتسجيل</a:t>
            </a:r>
          </a:p>
          <a:p>
            <a:pPr algn="ctr" rtl="1"/>
            <a:r>
              <a:rPr lang="ar-SA" sz="2000" b="1" dirty="0"/>
              <a:t>(ملف حذف وإضافة المقررات المدرسية</a:t>
            </a:r>
            <a:r>
              <a:rPr lang="ar-SA" sz="2000" b="1" dirty="0" err="1"/>
              <a:t>)</a:t>
            </a:r>
            <a:endParaRPr lang="en-US" sz="2000" dirty="0"/>
          </a:p>
          <a:p>
            <a:pPr algn="ctr"/>
            <a:r>
              <a:rPr lang="ar-SA" sz="2400" b="1" dirty="0">
                <a:solidFill>
                  <a:srgbClr val="FF0000"/>
                </a:solidFill>
              </a:rPr>
              <a:t>رقم </a:t>
            </a:r>
            <a:r>
              <a:rPr lang="ar-SA" sz="2400" b="1" dirty="0" err="1">
                <a:solidFill>
                  <a:srgbClr val="FF0000"/>
                </a:solidFill>
              </a:rPr>
              <a:t>الدولاب </a:t>
            </a:r>
            <a:r>
              <a:rPr lang="ar-SA" sz="2400" b="1" dirty="0">
                <a:solidFill>
                  <a:srgbClr val="FF0000"/>
                </a:solidFill>
              </a:rPr>
              <a:t>(2/28)           رقم </a:t>
            </a:r>
            <a:r>
              <a:rPr lang="ar-SA" sz="2400" b="1" dirty="0" err="1">
                <a:solidFill>
                  <a:srgbClr val="FF0000"/>
                </a:solidFill>
              </a:rPr>
              <a:t>الارشفة </a:t>
            </a:r>
            <a:r>
              <a:rPr lang="ar-SA" sz="2400" b="1" dirty="0">
                <a:solidFill>
                  <a:srgbClr val="FF0000"/>
                </a:solidFill>
              </a:rPr>
              <a:t>(13/6)         مدة </a:t>
            </a:r>
            <a:r>
              <a:rPr lang="ar-SA" sz="2400" b="1" dirty="0" err="1">
                <a:solidFill>
                  <a:srgbClr val="FF0000"/>
                </a:solidFill>
              </a:rPr>
              <a:t>الحفظ </a:t>
            </a:r>
            <a:r>
              <a:rPr lang="ar-SA" sz="2400" b="1" dirty="0">
                <a:solidFill>
                  <a:srgbClr val="FF0000"/>
                </a:solidFill>
              </a:rPr>
              <a:t>(دائم</a:t>
            </a:r>
            <a:r>
              <a:rPr lang="ar-SA" sz="2400" b="1" dirty="0" err="1">
                <a:solidFill>
                  <a:srgbClr val="FF0000"/>
                </a:solidFill>
              </a:rPr>
              <a:t>)</a:t>
            </a:r>
            <a:r>
              <a:rPr lang="ar-SA" sz="900" b="1" dirty="0">
                <a:solidFill>
                  <a:srgbClr val="FF0000"/>
                </a:solidFill>
              </a:rPr>
              <a:t> </a:t>
            </a:r>
            <a:endParaRPr kumimoji="0" lang="en-US" sz="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2192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2954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9523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9144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165557" y="6197025"/>
            <a:ext cx="6530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أعدته الناسخة                                                                 مديرة المدرسة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400" dirty="0">
                <a:latin typeface="Arial" pitchFamily="34" charset="0"/>
                <a:ea typeface="Times New Roman" pitchFamily="18" charset="0"/>
                <a:cs typeface="PT Bold Heading" pitchFamily="2" charset="-78"/>
              </a:rPr>
              <a:t>سلمى محمد الشيخ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PT Bold Heading" pitchFamily="2" charset="-78"/>
              </a:rPr>
              <a:t>                                                                    شادية عبد العزيز مراد</a:t>
            </a:r>
            <a:endParaRPr kumimoji="0" 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3" descr="شعار - ث-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711200" cy="5334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33800" y="33516"/>
            <a:ext cx="533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ادارة التربية والتعليم بجدة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مركز الشمال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الثانوية الحادية والستون</a:t>
            </a:r>
            <a:r>
              <a:rPr kumimoji="0" lang="ar-S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2722106"/>
          <a:ext cx="8458200" cy="3297694"/>
        </p:xfrm>
        <a:graphic>
          <a:graphicData uri="http://schemas.openxmlformats.org/drawingml/2006/table">
            <a:tbl>
              <a:tblPr rtl="1"/>
              <a:tblGrid>
                <a:gridCol w="735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9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34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الملف العام لأعمال توجيه وإرشاد الطالبات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1431/1432هـ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احمر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الملف العام لأعمال توجيه وإرشاد الطالبات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1432/1433هـ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ar-SA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1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احمر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الملف العام لأعمال توجيه وإرشاد الطالبات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1433/</a:t>
                      </a:r>
                      <a:r>
                        <a:rPr lang="ar-SA" sz="1400" b="1" dirty="0" err="1">
                          <a:latin typeface="Times New Roman"/>
                          <a:ea typeface="Times New Roman"/>
                        </a:rPr>
                        <a:t>1434هـ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ar-SA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4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جيدة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 err="1">
                          <a:latin typeface="Times New Roman"/>
                          <a:ea typeface="Times New Roman"/>
                        </a:rPr>
                        <a:t>2احمر</a:t>
                      </a: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 err="1">
                          <a:latin typeface="Times New Roman"/>
                          <a:ea typeface="Times New Roman"/>
                        </a:rPr>
                        <a:t>2ابيض</a:t>
                      </a: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513582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000" b="1" dirty="0"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الإرشاد الطلابي</a:t>
            </a:r>
            <a:endParaRPr lang="en-US" sz="2000" b="1" dirty="0">
              <a:latin typeface="Arial" pitchFamily="34" charset="0"/>
              <a:ea typeface="Times New Roman" pitchFamily="18" charset="0"/>
              <a:cs typeface="Simple Indust Shaded" pitchFamily="2" charset="-78"/>
            </a:endParaRPr>
          </a:p>
          <a:p>
            <a:pPr algn="ctr" rtl="1"/>
            <a:r>
              <a:rPr lang="ar-SA" sz="2000" b="1" dirty="0"/>
              <a:t>(سجل لجنة توجيه وإرشاد الطالبات</a:t>
            </a:r>
            <a:r>
              <a:rPr lang="ar-SA" sz="2000" b="1" dirty="0" err="1"/>
              <a:t>)</a:t>
            </a:r>
            <a:endParaRPr lang="en-US" sz="2000" dirty="0"/>
          </a:p>
          <a:p>
            <a:pPr algn="ctr" rtl="1"/>
            <a:r>
              <a:rPr lang="ar-SA" sz="2400" b="1" dirty="0">
                <a:solidFill>
                  <a:srgbClr val="FF0000"/>
                </a:solidFill>
              </a:rPr>
              <a:t>رقم </a:t>
            </a:r>
            <a:r>
              <a:rPr lang="ar-SA" sz="2400" b="1" dirty="0" err="1">
                <a:solidFill>
                  <a:srgbClr val="FF0000"/>
                </a:solidFill>
              </a:rPr>
              <a:t>الدولاب </a:t>
            </a:r>
            <a:r>
              <a:rPr lang="ar-SA" sz="2400" b="1" dirty="0">
                <a:solidFill>
                  <a:srgbClr val="FF0000"/>
                </a:solidFill>
              </a:rPr>
              <a:t>(31)          رقم </a:t>
            </a:r>
            <a:r>
              <a:rPr lang="ar-SA" sz="2400" b="1" dirty="0" err="1">
                <a:solidFill>
                  <a:srgbClr val="FF0000"/>
                </a:solidFill>
              </a:rPr>
              <a:t>الارشفة </a:t>
            </a:r>
            <a:r>
              <a:rPr lang="ar-SA" sz="2400" b="1" dirty="0">
                <a:solidFill>
                  <a:srgbClr val="FF0000"/>
                </a:solidFill>
              </a:rPr>
              <a:t>(1/7)         مدة </a:t>
            </a:r>
            <a:r>
              <a:rPr lang="ar-SA" sz="2400" b="1" dirty="0" err="1">
                <a:solidFill>
                  <a:srgbClr val="FF0000"/>
                </a:solidFill>
              </a:rPr>
              <a:t>الحفظ </a:t>
            </a:r>
            <a:r>
              <a:rPr lang="ar-SA" sz="2400" b="1" dirty="0">
                <a:solidFill>
                  <a:srgbClr val="FF0000"/>
                </a:solidFill>
              </a:rPr>
              <a:t>( 5 </a:t>
            </a:r>
            <a:r>
              <a:rPr lang="ar-SA" sz="2400" b="1" dirty="0" err="1">
                <a:solidFill>
                  <a:srgbClr val="FF0000"/>
                </a:solidFill>
              </a:rPr>
              <a:t>سنوات )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3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2954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3716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10285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9906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165557" y="6197025"/>
            <a:ext cx="6530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أعدته الناسخة                                                                 مديرة المدرسة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400" dirty="0">
                <a:latin typeface="Arial" pitchFamily="34" charset="0"/>
                <a:ea typeface="Times New Roman" pitchFamily="18" charset="0"/>
                <a:cs typeface="PT Bold Heading" pitchFamily="2" charset="-78"/>
              </a:rPr>
              <a:t>سلمى محمد الشيخ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PT Bold Heading" pitchFamily="2" charset="-78"/>
              </a:rPr>
              <a:t>                                                                    شادية عبد العزيز مراد</a:t>
            </a:r>
            <a:endParaRPr kumimoji="0" 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wner\Desktop\Pictu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212"/>
            <a:ext cx="9155113" cy="680878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 rot="21211197">
            <a:off x="1386717" y="751390"/>
            <a:ext cx="395012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6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أحوال الموظفات</a:t>
            </a:r>
            <a:endParaRPr lang="en-US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 rot="20812004">
            <a:off x="6229089" y="1642834"/>
            <a:ext cx="71726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1</a:t>
            </a:r>
            <a:endParaRPr lang="en-US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Rectangle 13">
            <a:hlinkClick r:id="rId3" action="ppaction://hlinksldjump"/>
          </p:cNvPr>
          <p:cNvSpPr/>
          <p:nvPr/>
        </p:nvSpPr>
        <p:spPr>
          <a:xfrm rot="15401033">
            <a:off x="5791383" y="3022194"/>
            <a:ext cx="23374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سجل أحوال الموظفات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5715000" y="1676400"/>
            <a:ext cx="609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2</a:t>
            </a:r>
            <a:endParaRPr lang="en-US" sz="2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9" name="Rectangle 8">
            <a:hlinkClick r:id="rId4" action="ppaction://hlinksldjump"/>
          </p:cNvPr>
          <p:cNvSpPr/>
          <p:nvPr/>
        </p:nvSpPr>
        <p:spPr>
          <a:xfrm rot="16200000">
            <a:off x="5019231" y="2895188"/>
            <a:ext cx="198483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ملفات الموظفات المتقاعدات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13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6019800"/>
            <a:ext cx="609600" cy="609600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152400" y="6172200"/>
            <a:ext cx="19014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8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800" b="1" cap="none" spc="0" dirty="0">
              <a:ln/>
              <a:solidFill>
                <a:srgbClr val="336600"/>
              </a:solidFill>
              <a:effectLst/>
            </a:endParaRPr>
          </a:p>
        </p:txBody>
      </p:sp>
      <p:pic>
        <p:nvPicPr>
          <p:cNvPr id="10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91200" y="4572000"/>
            <a:ext cx="457200" cy="457200"/>
          </a:xfrm>
          <a:prstGeom prst="rect">
            <a:avLst/>
          </a:prstGeom>
          <a:noFill/>
        </p:spPr>
      </p:pic>
      <p:pic>
        <p:nvPicPr>
          <p:cNvPr id="11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86600" y="4800600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3" descr="شعار - ث-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812800" cy="6096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33800" y="33516"/>
            <a:ext cx="533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ادارة التربية والتعليم بجدة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مركز الشمال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الثانوية الحادية والستون</a:t>
            </a:r>
            <a:r>
              <a:rPr kumimoji="0" lang="ar-S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2819400"/>
          <a:ext cx="8458200" cy="3054984"/>
        </p:xfrm>
        <a:graphic>
          <a:graphicData uri="http://schemas.openxmlformats.org/drawingml/2006/table">
            <a:tbl>
              <a:tblPr rtl="1"/>
              <a:tblGrid>
                <a:gridCol w="735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9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34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ملف قواعد تنظيم السلوك والمواظبة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من 1429حتى 1432هـ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ar-SA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1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كحلي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ملف المخالفات السلوكية لتوجيه </a:t>
                      </a:r>
                      <a:r>
                        <a:rPr lang="ar-SA" sz="1400" b="1" dirty="0" err="1">
                          <a:latin typeface="Times New Roman"/>
                          <a:ea typeface="Times New Roman"/>
                        </a:rPr>
                        <a:t>وارشاد</a:t>
                      </a: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 الطالبات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من 1419حتى 1434هـ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ar-SA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1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ابيض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665982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000" b="1" dirty="0"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الإرشاد الطلابي</a:t>
            </a:r>
            <a:endParaRPr lang="en-US" sz="2000" b="1" dirty="0">
              <a:latin typeface="Arial" pitchFamily="34" charset="0"/>
              <a:ea typeface="Times New Roman" pitchFamily="18" charset="0"/>
              <a:cs typeface="Simple Indust Shaded" pitchFamily="2" charset="-78"/>
            </a:endParaRPr>
          </a:p>
          <a:p>
            <a:pPr algn="ctr" rtl="1"/>
            <a:r>
              <a:rPr lang="ar-SA" sz="2000" b="1" dirty="0"/>
              <a:t>( سجل مخالفات الطالبات </a:t>
            </a:r>
            <a:r>
              <a:rPr lang="ar-SA" sz="2000" b="1" dirty="0" err="1"/>
              <a:t>السلوكية )</a:t>
            </a:r>
            <a:endParaRPr lang="en-US" sz="2000" dirty="0"/>
          </a:p>
          <a:p>
            <a:pPr algn="ctr"/>
            <a:r>
              <a:rPr lang="ar-SA" sz="2400" b="1" dirty="0">
                <a:solidFill>
                  <a:srgbClr val="FF0000"/>
                </a:solidFill>
              </a:rPr>
              <a:t>رقم </a:t>
            </a:r>
            <a:r>
              <a:rPr lang="ar-SA" sz="2400" b="1" dirty="0" err="1">
                <a:solidFill>
                  <a:srgbClr val="FF0000"/>
                </a:solidFill>
              </a:rPr>
              <a:t>الدولاب </a:t>
            </a:r>
            <a:r>
              <a:rPr lang="ar-SA" sz="2400" b="1" dirty="0">
                <a:solidFill>
                  <a:srgbClr val="FF0000"/>
                </a:solidFill>
              </a:rPr>
              <a:t>(32)          رقم </a:t>
            </a:r>
            <a:r>
              <a:rPr lang="ar-SA" sz="2400" b="1" dirty="0" err="1">
                <a:solidFill>
                  <a:srgbClr val="FF0000"/>
                </a:solidFill>
              </a:rPr>
              <a:t>الارشفة </a:t>
            </a:r>
            <a:r>
              <a:rPr lang="ar-SA" sz="2400" b="1" dirty="0">
                <a:solidFill>
                  <a:srgbClr val="FF0000"/>
                </a:solidFill>
              </a:rPr>
              <a:t>(2/7)         مدة </a:t>
            </a:r>
            <a:r>
              <a:rPr lang="ar-SA" sz="2400" b="1" dirty="0" err="1">
                <a:solidFill>
                  <a:srgbClr val="FF0000"/>
                </a:solidFill>
              </a:rPr>
              <a:t>الحفظ </a:t>
            </a:r>
            <a:r>
              <a:rPr lang="ar-SA" sz="2400" b="1" dirty="0">
                <a:solidFill>
                  <a:srgbClr val="FF0000"/>
                </a:solidFill>
              </a:rPr>
              <a:t>( </a:t>
            </a:r>
            <a:r>
              <a:rPr lang="ar-SA" sz="2400" b="1" dirty="0" err="1">
                <a:solidFill>
                  <a:srgbClr val="FF0000"/>
                </a:solidFill>
              </a:rPr>
              <a:t>5سنوات</a:t>
            </a:r>
            <a:r>
              <a:rPr lang="ar-SA" sz="2400" b="1" dirty="0">
                <a:solidFill>
                  <a:srgbClr val="FF0000"/>
                </a:solidFill>
              </a:rPr>
              <a:t> </a:t>
            </a:r>
            <a:r>
              <a:rPr lang="ar-SA" sz="2400" b="1" dirty="0" err="1">
                <a:solidFill>
                  <a:srgbClr val="FF0000"/>
                </a:solidFill>
              </a:rPr>
              <a:t>)</a:t>
            </a:r>
            <a:endParaRPr kumimoji="0" lang="en-US" sz="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2954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3716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10285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9906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165557" y="6197025"/>
            <a:ext cx="6530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أعدته الناسخة                                                                 مديرة المدرسة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400" dirty="0">
                <a:latin typeface="Arial" pitchFamily="34" charset="0"/>
                <a:ea typeface="Times New Roman" pitchFamily="18" charset="0"/>
                <a:cs typeface="PT Bold Heading" pitchFamily="2" charset="-78"/>
              </a:rPr>
              <a:t>سلمى محمد الشيخ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PT Bold Heading" pitchFamily="2" charset="-78"/>
              </a:rPr>
              <a:t>                                                                    شادية عبد العزيز مراد</a:t>
            </a:r>
            <a:endParaRPr kumimoji="0" 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3" descr="شعار - ث-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" cy="6858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33800" y="33516"/>
            <a:ext cx="533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ادارة التربية والتعليم بجدة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مركز الشمال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الثانوية الحادية والستون</a:t>
            </a:r>
            <a:r>
              <a:rPr kumimoji="0" lang="ar-S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2819400"/>
          <a:ext cx="8458200" cy="2929228"/>
        </p:xfrm>
        <a:graphic>
          <a:graphicData uri="http://schemas.openxmlformats.org/drawingml/2006/table">
            <a:tbl>
              <a:tblPr rtl="1"/>
              <a:tblGrid>
                <a:gridCol w="735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9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34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665982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000" b="1" dirty="0"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الإرشاد الطلابي</a:t>
            </a:r>
            <a:endParaRPr lang="en-US" sz="2000" b="1" dirty="0">
              <a:latin typeface="Arial" pitchFamily="34" charset="0"/>
              <a:ea typeface="Times New Roman" pitchFamily="18" charset="0"/>
              <a:cs typeface="Simple Indust Shaded" pitchFamily="2" charset="-78"/>
            </a:endParaRPr>
          </a:p>
          <a:p>
            <a:pPr algn="ctr" rtl="1"/>
            <a:r>
              <a:rPr lang="ar-SA" sz="2000" b="1" dirty="0"/>
              <a:t>(سجل البرامج الارشادية</a:t>
            </a:r>
            <a:r>
              <a:rPr lang="ar-SA" sz="2000" b="1" dirty="0" err="1"/>
              <a:t>)</a:t>
            </a:r>
            <a:r>
              <a:rPr lang="ar-SA" sz="800" b="1" dirty="0"/>
              <a:t> </a:t>
            </a:r>
            <a:endParaRPr lang="en-US" sz="800" b="1" dirty="0"/>
          </a:p>
          <a:p>
            <a:pPr algn="ctr" rtl="1"/>
            <a:r>
              <a:rPr lang="ar-SA" sz="2400" b="1" dirty="0">
                <a:solidFill>
                  <a:srgbClr val="FF0000"/>
                </a:solidFill>
              </a:rPr>
              <a:t>رقم </a:t>
            </a:r>
            <a:r>
              <a:rPr lang="ar-SA" sz="2400" b="1" dirty="0" err="1">
                <a:solidFill>
                  <a:srgbClr val="FF0000"/>
                </a:solidFill>
              </a:rPr>
              <a:t>الدولاب </a:t>
            </a:r>
            <a:r>
              <a:rPr lang="ar-SA" sz="2400" b="1" dirty="0">
                <a:solidFill>
                  <a:srgbClr val="FF0000"/>
                </a:solidFill>
              </a:rPr>
              <a:t>(1/33)          رقم </a:t>
            </a:r>
            <a:r>
              <a:rPr lang="ar-SA" sz="2400" b="1" dirty="0" err="1">
                <a:solidFill>
                  <a:srgbClr val="FF0000"/>
                </a:solidFill>
              </a:rPr>
              <a:t>الارشفة </a:t>
            </a:r>
            <a:r>
              <a:rPr lang="ar-SA" sz="2400" b="1" dirty="0">
                <a:solidFill>
                  <a:srgbClr val="FF0000"/>
                </a:solidFill>
              </a:rPr>
              <a:t>(3/7)          مدة </a:t>
            </a:r>
            <a:r>
              <a:rPr lang="ar-SA" sz="2400" b="1" dirty="0" err="1">
                <a:solidFill>
                  <a:srgbClr val="FF0000"/>
                </a:solidFill>
              </a:rPr>
              <a:t>الحفظ </a:t>
            </a:r>
            <a:r>
              <a:rPr lang="ar-SA" sz="2400" b="1" dirty="0">
                <a:solidFill>
                  <a:srgbClr val="FF0000"/>
                </a:solidFill>
              </a:rPr>
              <a:t>( سنة </a:t>
            </a:r>
            <a:r>
              <a:rPr lang="ar-SA" sz="2400" b="1" dirty="0" err="1">
                <a:solidFill>
                  <a:srgbClr val="FF0000"/>
                </a:solidFill>
              </a:rPr>
              <a:t>واحدة )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3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2192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2954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9523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9144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165557" y="6197025"/>
            <a:ext cx="6530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أعدته الناسخة                                                                 مديرة المدرسة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400" dirty="0">
                <a:latin typeface="Arial" pitchFamily="34" charset="0"/>
                <a:ea typeface="Times New Roman" pitchFamily="18" charset="0"/>
                <a:cs typeface="PT Bold Heading" pitchFamily="2" charset="-78"/>
              </a:rPr>
              <a:t>سلمى محمد الشيخ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PT Bold Heading" pitchFamily="2" charset="-78"/>
              </a:rPr>
              <a:t>                                                                    شادية عبد العزيز مراد</a:t>
            </a:r>
            <a:endParaRPr kumimoji="0" 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3" descr="شعار - ث-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914400" cy="6858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33800" y="33516"/>
            <a:ext cx="533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ادارة التربية والتعليم بجدة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مركز الشمال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الثانوية الحادية والستون</a:t>
            </a:r>
            <a:r>
              <a:rPr kumimoji="0" lang="ar-S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2709572"/>
          <a:ext cx="8458200" cy="2929228"/>
        </p:xfrm>
        <a:graphic>
          <a:graphicData uri="http://schemas.openxmlformats.org/drawingml/2006/table">
            <a:tbl>
              <a:tblPr rtl="1"/>
              <a:tblGrid>
                <a:gridCol w="735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80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581218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000" b="1" dirty="0"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الإرشاد الطلابي</a:t>
            </a:r>
            <a:endParaRPr lang="en-US" sz="2000" b="1" dirty="0">
              <a:latin typeface="Arial" pitchFamily="34" charset="0"/>
              <a:ea typeface="Times New Roman" pitchFamily="18" charset="0"/>
              <a:cs typeface="Simple Indust Shaded" pitchFamily="2" charset="-78"/>
            </a:endParaRPr>
          </a:p>
          <a:p>
            <a:pPr algn="ctr" rtl="1"/>
            <a:r>
              <a:rPr lang="ar-SA" sz="2000" b="1" dirty="0"/>
              <a:t>(متابعة الطلاب المستحقين للإعانة والمكافآت</a:t>
            </a:r>
            <a:r>
              <a:rPr lang="ar-SA" sz="2000" b="1" dirty="0" err="1"/>
              <a:t>)</a:t>
            </a:r>
            <a:r>
              <a:rPr lang="ar-SA" sz="2000" b="1" dirty="0"/>
              <a:t> </a:t>
            </a:r>
          </a:p>
          <a:p>
            <a:pPr algn="ctr" rtl="1"/>
            <a:r>
              <a:rPr lang="ar-SA" sz="2400" b="1" dirty="0">
                <a:solidFill>
                  <a:srgbClr val="FF0000"/>
                </a:solidFill>
              </a:rPr>
              <a:t>رقم </a:t>
            </a:r>
            <a:r>
              <a:rPr lang="ar-SA" sz="2400" b="1" dirty="0" err="1">
                <a:solidFill>
                  <a:srgbClr val="FF0000"/>
                </a:solidFill>
              </a:rPr>
              <a:t>الدولاب </a:t>
            </a:r>
            <a:r>
              <a:rPr lang="ar-SA" sz="2400" b="1" dirty="0">
                <a:solidFill>
                  <a:srgbClr val="FF0000"/>
                </a:solidFill>
              </a:rPr>
              <a:t>(2/33)          رقم </a:t>
            </a:r>
            <a:r>
              <a:rPr lang="ar-SA" sz="2400" b="1" dirty="0" err="1">
                <a:solidFill>
                  <a:srgbClr val="FF0000"/>
                </a:solidFill>
              </a:rPr>
              <a:t>الارشفة </a:t>
            </a:r>
            <a:r>
              <a:rPr lang="ar-SA" sz="2400" b="1" dirty="0">
                <a:solidFill>
                  <a:srgbClr val="FF0000"/>
                </a:solidFill>
              </a:rPr>
              <a:t>(4/7)         مدة </a:t>
            </a:r>
            <a:r>
              <a:rPr lang="ar-SA" sz="2400" b="1" dirty="0" err="1">
                <a:solidFill>
                  <a:srgbClr val="FF0000"/>
                </a:solidFill>
              </a:rPr>
              <a:t>الحفظ </a:t>
            </a:r>
            <a:r>
              <a:rPr lang="ar-SA" sz="2400" b="1" dirty="0">
                <a:solidFill>
                  <a:srgbClr val="FF0000"/>
                </a:solidFill>
              </a:rPr>
              <a:t>( سنة </a:t>
            </a:r>
            <a:r>
              <a:rPr lang="ar-SA" sz="2400" b="1" dirty="0" err="1">
                <a:solidFill>
                  <a:srgbClr val="FF0000"/>
                </a:solidFill>
              </a:rPr>
              <a:t>واحدة )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3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2192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2954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9523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9144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165557" y="6197025"/>
            <a:ext cx="6530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أعدته الناسخة                                                                 مديرة المدرسة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400" dirty="0">
                <a:latin typeface="Arial" pitchFamily="34" charset="0"/>
                <a:ea typeface="Times New Roman" pitchFamily="18" charset="0"/>
                <a:cs typeface="PT Bold Heading" pitchFamily="2" charset="-78"/>
              </a:rPr>
              <a:t>سلمى محمد الشيخ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PT Bold Heading" pitchFamily="2" charset="-78"/>
              </a:rPr>
              <a:t>                                                                    شادية عبد العزيز مراد</a:t>
            </a:r>
            <a:endParaRPr kumimoji="0" 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3" descr="شعار - ث-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914400" cy="6858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33800" y="33516"/>
            <a:ext cx="533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ادارة التربية والتعليم بجدة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مركز الشمال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الثانوية الحادية والستون</a:t>
            </a:r>
            <a:r>
              <a:rPr kumimoji="0" lang="ar-S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74433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000" b="1" dirty="0"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مركز مصادر التعليم</a:t>
            </a:r>
          </a:p>
          <a:p>
            <a:pPr algn="ctr" rtl="1"/>
            <a:r>
              <a:rPr lang="ar-SA" sz="2000" b="1" dirty="0"/>
              <a:t>(سجل عهدة المكتبة</a:t>
            </a:r>
            <a:r>
              <a:rPr lang="ar-SA" sz="2000" b="1" dirty="0" err="1"/>
              <a:t>)</a:t>
            </a:r>
            <a:r>
              <a:rPr lang="ar-SA" sz="2000" b="1" dirty="0"/>
              <a:t> </a:t>
            </a:r>
          </a:p>
          <a:p>
            <a:pPr algn="ctr" rtl="1"/>
            <a:r>
              <a:rPr lang="ar-SA" sz="2400" b="1" dirty="0">
                <a:solidFill>
                  <a:srgbClr val="FF0000"/>
                </a:solidFill>
              </a:rPr>
              <a:t>رقم </a:t>
            </a:r>
            <a:r>
              <a:rPr lang="ar-SA" sz="2400" b="1" dirty="0" err="1">
                <a:solidFill>
                  <a:srgbClr val="FF0000"/>
                </a:solidFill>
              </a:rPr>
              <a:t>الدولاب </a:t>
            </a:r>
            <a:r>
              <a:rPr lang="ar-SA" sz="2400" b="1" dirty="0">
                <a:solidFill>
                  <a:srgbClr val="FF0000"/>
                </a:solidFill>
              </a:rPr>
              <a:t>(1/34)          رقم </a:t>
            </a:r>
            <a:r>
              <a:rPr lang="ar-SA" sz="2400" b="1" dirty="0" err="1">
                <a:solidFill>
                  <a:srgbClr val="FF0000"/>
                </a:solidFill>
              </a:rPr>
              <a:t>الارشفة </a:t>
            </a:r>
            <a:r>
              <a:rPr lang="ar-SA" sz="2400" b="1" dirty="0">
                <a:solidFill>
                  <a:srgbClr val="FF0000"/>
                </a:solidFill>
              </a:rPr>
              <a:t>(1/8)         مدة </a:t>
            </a:r>
            <a:r>
              <a:rPr lang="ar-SA" sz="2400" b="1" dirty="0" err="1">
                <a:solidFill>
                  <a:srgbClr val="FF0000"/>
                </a:solidFill>
              </a:rPr>
              <a:t>الحفظ </a:t>
            </a:r>
            <a:r>
              <a:rPr lang="ar-SA" sz="2400" b="1" dirty="0">
                <a:solidFill>
                  <a:srgbClr val="FF0000"/>
                </a:solidFill>
              </a:rPr>
              <a:t>( </a:t>
            </a:r>
            <a:r>
              <a:rPr lang="ar-SA" sz="2400" b="1" dirty="0" err="1">
                <a:solidFill>
                  <a:srgbClr val="FF0000"/>
                </a:solidFill>
              </a:rPr>
              <a:t>دائم )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04800" y="3212729"/>
          <a:ext cx="8458199" cy="2045071"/>
        </p:xfrm>
        <a:graphic>
          <a:graphicData uri="http://schemas.openxmlformats.org/drawingml/2006/table">
            <a:tbl>
              <a:tblPr rtl="1"/>
              <a:tblGrid>
                <a:gridCol w="735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7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22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5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55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395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الصف الدراسي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378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سجل المكتبة ومركز مصادر التعليم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من عام 1420الى1434هـ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ازرق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21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6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3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4478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5240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11809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11430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165557" y="6197025"/>
            <a:ext cx="6530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أعدته الناسخة                                                                 مديرة المدرسة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400" dirty="0">
                <a:latin typeface="Arial" pitchFamily="34" charset="0"/>
                <a:ea typeface="Times New Roman" pitchFamily="18" charset="0"/>
                <a:cs typeface="PT Bold Heading" pitchFamily="2" charset="-78"/>
              </a:rPr>
              <a:t>سلمى محمد الشيخ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PT Bold Heading" pitchFamily="2" charset="-78"/>
              </a:rPr>
              <a:t>                                                                    شادية عبد العزيز مراد</a:t>
            </a:r>
            <a:endParaRPr kumimoji="0" 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3" descr="شعار - ث-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914400" cy="6858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33800" y="33516"/>
            <a:ext cx="533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ادارة التربية والتعليم بجدة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مركز الشمال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الثانوية الحادية والستون</a:t>
            </a:r>
            <a:r>
              <a:rPr kumimoji="0" lang="ar-S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665982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000" b="1" dirty="0"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مركز مصادر التعليم</a:t>
            </a:r>
          </a:p>
          <a:p>
            <a:pPr algn="ctr" rtl="1"/>
            <a:r>
              <a:rPr lang="ar-SA" sz="2000" b="1" dirty="0"/>
              <a:t>(سجل استعارة </a:t>
            </a:r>
            <a:r>
              <a:rPr lang="ar-SA" sz="2000" b="1" dirty="0" err="1"/>
              <a:t>الكتب </a:t>
            </a:r>
            <a:r>
              <a:rPr lang="ar-SA" sz="2000" b="1" dirty="0"/>
              <a:t>{للطالبات والموظفات</a:t>
            </a:r>
            <a:r>
              <a:rPr lang="ar-SA" sz="2000" b="1" dirty="0" err="1"/>
              <a:t>})</a:t>
            </a:r>
            <a:r>
              <a:rPr lang="ar-SA" sz="2000" b="1" dirty="0"/>
              <a:t> </a:t>
            </a:r>
          </a:p>
          <a:p>
            <a:pPr algn="ctr" rtl="1"/>
            <a:r>
              <a:rPr lang="ar-SA" sz="2400" b="1" dirty="0">
                <a:solidFill>
                  <a:srgbClr val="FF0000"/>
                </a:solidFill>
              </a:rPr>
              <a:t>رقم </a:t>
            </a:r>
            <a:r>
              <a:rPr lang="ar-SA" sz="2400" b="1" dirty="0" err="1">
                <a:solidFill>
                  <a:srgbClr val="FF0000"/>
                </a:solidFill>
              </a:rPr>
              <a:t>الدولاب </a:t>
            </a:r>
            <a:r>
              <a:rPr lang="ar-SA" sz="2400" b="1" dirty="0">
                <a:solidFill>
                  <a:srgbClr val="FF0000"/>
                </a:solidFill>
              </a:rPr>
              <a:t>(2/34)          رقم </a:t>
            </a:r>
            <a:r>
              <a:rPr lang="ar-SA" sz="2400" b="1" dirty="0" err="1">
                <a:solidFill>
                  <a:srgbClr val="FF0000"/>
                </a:solidFill>
              </a:rPr>
              <a:t>الارشفة </a:t>
            </a:r>
            <a:r>
              <a:rPr lang="ar-SA" sz="2400" b="1" dirty="0">
                <a:solidFill>
                  <a:srgbClr val="FF0000"/>
                </a:solidFill>
              </a:rPr>
              <a:t>(2/8)         مدة </a:t>
            </a:r>
            <a:r>
              <a:rPr lang="ar-SA" sz="2400" b="1" dirty="0" err="1">
                <a:solidFill>
                  <a:srgbClr val="FF0000"/>
                </a:solidFill>
              </a:rPr>
              <a:t>الحفظ </a:t>
            </a:r>
            <a:r>
              <a:rPr lang="ar-SA" sz="2400" b="1" dirty="0">
                <a:solidFill>
                  <a:srgbClr val="FF0000"/>
                </a:solidFill>
              </a:rPr>
              <a:t>( سنة </a:t>
            </a:r>
            <a:r>
              <a:rPr lang="ar-SA" sz="2400" b="1" dirty="0" err="1">
                <a:solidFill>
                  <a:srgbClr val="FF0000"/>
                </a:solidFill>
              </a:rPr>
              <a:t>واحدة )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81001" y="2849880"/>
          <a:ext cx="8458199" cy="3246120"/>
        </p:xfrm>
        <a:graphic>
          <a:graphicData uri="http://schemas.openxmlformats.org/drawingml/2006/table">
            <a:tbl>
              <a:tblPr rtl="1"/>
              <a:tblGrid>
                <a:gridCol w="735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7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22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5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55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395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الصف الدراسي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3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2954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3716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10285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9906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165557" y="6197025"/>
            <a:ext cx="6530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أعدته الناسخة                                                                 مديرة المدرسة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400" dirty="0">
                <a:latin typeface="Arial" pitchFamily="34" charset="0"/>
                <a:ea typeface="Times New Roman" pitchFamily="18" charset="0"/>
                <a:cs typeface="PT Bold Heading" pitchFamily="2" charset="-78"/>
              </a:rPr>
              <a:t>سلمى محمد الشيخ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PT Bold Heading" pitchFamily="2" charset="-78"/>
              </a:rPr>
              <a:t>                                                                    شادية عبد العزيز مراد</a:t>
            </a:r>
            <a:endParaRPr kumimoji="0" 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3" descr="شعار - ث-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914400" cy="6858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33800" y="33516"/>
            <a:ext cx="533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ادارة التربية والتعليم بجدة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مركز الشمال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الثانوية الحادية والستون</a:t>
            </a:r>
            <a:r>
              <a:rPr kumimoji="0" lang="ar-S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742182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000" b="1" dirty="0"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مركز مصادر التعليم</a:t>
            </a:r>
          </a:p>
          <a:p>
            <a:pPr algn="ctr" rtl="1"/>
            <a:r>
              <a:rPr lang="ar-SA" sz="2000" b="1" dirty="0"/>
              <a:t>(سجل المترددات وسجل زيارات الفصول</a:t>
            </a:r>
            <a:r>
              <a:rPr lang="ar-SA" sz="2000" b="1" dirty="0" err="1"/>
              <a:t>)</a:t>
            </a:r>
            <a:r>
              <a:rPr lang="ar-SA" sz="2000" b="1" dirty="0"/>
              <a:t> </a:t>
            </a:r>
          </a:p>
          <a:p>
            <a:pPr algn="ctr" rtl="1"/>
            <a:r>
              <a:rPr lang="ar-SA" sz="2400" b="1" dirty="0">
                <a:solidFill>
                  <a:srgbClr val="FF0000"/>
                </a:solidFill>
              </a:rPr>
              <a:t>رقم </a:t>
            </a:r>
            <a:r>
              <a:rPr lang="ar-SA" sz="2400" b="1" dirty="0" err="1">
                <a:solidFill>
                  <a:srgbClr val="FF0000"/>
                </a:solidFill>
              </a:rPr>
              <a:t>الدولاب </a:t>
            </a:r>
            <a:r>
              <a:rPr lang="ar-SA" sz="2400" b="1" dirty="0">
                <a:solidFill>
                  <a:srgbClr val="FF0000"/>
                </a:solidFill>
              </a:rPr>
              <a:t>(3/34)          رقم </a:t>
            </a:r>
            <a:r>
              <a:rPr lang="ar-SA" sz="2400" b="1" dirty="0" err="1">
                <a:solidFill>
                  <a:srgbClr val="FF0000"/>
                </a:solidFill>
              </a:rPr>
              <a:t>الارشفة </a:t>
            </a:r>
            <a:r>
              <a:rPr lang="ar-SA" sz="2400" b="1" dirty="0">
                <a:solidFill>
                  <a:srgbClr val="FF0000"/>
                </a:solidFill>
              </a:rPr>
              <a:t>(3/8)         مدة </a:t>
            </a:r>
            <a:r>
              <a:rPr lang="ar-SA" sz="2400" b="1" dirty="0" err="1">
                <a:solidFill>
                  <a:srgbClr val="FF0000"/>
                </a:solidFill>
              </a:rPr>
              <a:t>الحفظ </a:t>
            </a:r>
            <a:r>
              <a:rPr lang="ar-SA" sz="2400" b="1" dirty="0">
                <a:solidFill>
                  <a:srgbClr val="FF0000"/>
                </a:solidFill>
              </a:rPr>
              <a:t>( سنة </a:t>
            </a:r>
            <a:r>
              <a:rPr lang="ar-SA" sz="2400" b="1" dirty="0" err="1">
                <a:solidFill>
                  <a:srgbClr val="FF0000"/>
                </a:solidFill>
              </a:rPr>
              <a:t>واحدة )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3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4478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5240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81001" y="2971800"/>
          <a:ext cx="8458199" cy="2743199"/>
        </p:xfrm>
        <a:graphic>
          <a:graphicData uri="http://schemas.openxmlformats.org/drawingml/2006/table">
            <a:tbl>
              <a:tblPr rtl="1"/>
              <a:tblGrid>
                <a:gridCol w="735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7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22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5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55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395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8409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الصف الدراسي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82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82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82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82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82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152400" y="11809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5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1143000"/>
            <a:ext cx="381000" cy="381000"/>
          </a:xfrm>
          <a:prstGeom prst="rect">
            <a:avLst/>
          </a:prstGeom>
          <a:noFill/>
        </p:spPr>
      </p:pic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165557" y="6197025"/>
            <a:ext cx="6530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أعدته الناسخة                                                                 مديرة المدرسة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400" dirty="0">
                <a:latin typeface="Arial" pitchFamily="34" charset="0"/>
                <a:ea typeface="Times New Roman" pitchFamily="18" charset="0"/>
                <a:cs typeface="PT Bold Heading" pitchFamily="2" charset="-78"/>
              </a:rPr>
              <a:t>سلمى محمد الشيخ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PT Bold Heading" pitchFamily="2" charset="-78"/>
              </a:rPr>
              <a:t>                                                                    شادية عبد العزيز مراد</a:t>
            </a:r>
            <a:endParaRPr kumimoji="0" 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3" descr="شعار - ث-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812800" cy="6096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33800" y="33516"/>
            <a:ext cx="533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ادارة التربية والتعليم بجدة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مركز الشمال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الثانوية الحادية والستون</a:t>
            </a:r>
            <a:r>
              <a:rPr kumimoji="0" lang="ar-S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498937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b="1" dirty="0"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سجلات الزائرات</a:t>
            </a:r>
          </a:p>
          <a:p>
            <a:pPr algn="ctr" rtl="1"/>
            <a:r>
              <a:rPr lang="ar-SA" b="1" dirty="0"/>
              <a:t>( سجلات زيارة </a:t>
            </a:r>
            <a:r>
              <a:rPr lang="ar-SA" b="1" dirty="0" err="1"/>
              <a:t>المشرفات )</a:t>
            </a:r>
            <a:r>
              <a:rPr lang="ar-SA" b="1" dirty="0"/>
              <a:t> 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 rtl="1"/>
            <a:r>
              <a:rPr lang="ar-SA" sz="2400" b="1" dirty="0">
                <a:solidFill>
                  <a:srgbClr val="FF0000"/>
                </a:solidFill>
              </a:rPr>
              <a:t>رقم </a:t>
            </a:r>
            <a:r>
              <a:rPr lang="ar-SA" sz="2400" b="1" dirty="0" err="1">
                <a:solidFill>
                  <a:srgbClr val="FF0000"/>
                </a:solidFill>
              </a:rPr>
              <a:t>الدولاب </a:t>
            </a:r>
            <a:r>
              <a:rPr lang="ar-SA" sz="2400" b="1" dirty="0">
                <a:solidFill>
                  <a:srgbClr val="FF0000"/>
                </a:solidFill>
              </a:rPr>
              <a:t>(35-36)          رقم </a:t>
            </a:r>
            <a:r>
              <a:rPr lang="ar-SA" sz="2400" b="1" dirty="0" err="1">
                <a:solidFill>
                  <a:srgbClr val="FF0000"/>
                </a:solidFill>
              </a:rPr>
              <a:t>الارشفة </a:t>
            </a:r>
            <a:r>
              <a:rPr lang="ar-SA" sz="2400" b="1" dirty="0">
                <a:solidFill>
                  <a:srgbClr val="FF0000"/>
                </a:solidFill>
              </a:rPr>
              <a:t>(1/9)         مدة </a:t>
            </a:r>
            <a:r>
              <a:rPr lang="ar-SA" sz="2400" b="1" dirty="0" err="1">
                <a:solidFill>
                  <a:srgbClr val="FF0000"/>
                </a:solidFill>
              </a:rPr>
              <a:t>الحفظ </a:t>
            </a:r>
            <a:r>
              <a:rPr lang="ar-SA" sz="2400" b="1" dirty="0">
                <a:solidFill>
                  <a:srgbClr val="FF0000"/>
                </a:solidFill>
              </a:rPr>
              <a:t>( </a:t>
            </a:r>
            <a:r>
              <a:rPr lang="ar-SA" sz="2400" b="1" dirty="0" err="1">
                <a:solidFill>
                  <a:srgbClr val="FF0000"/>
                </a:solidFill>
              </a:rPr>
              <a:t>دائم )</a:t>
            </a:r>
            <a:endParaRPr kumimoji="0" lang="en-US" sz="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81000" y="2548209"/>
          <a:ext cx="8458199" cy="3623991"/>
        </p:xfrm>
        <a:graphic>
          <a:graphicData uri="http://schemas.openxmlformats.org/drawingml/2006/table">
            <a:tbl>
              <a:tblPr rtl="1"/>
              <a:tblGrid>
                <a:gridCol w="735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7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22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5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55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395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215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dirty="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dirty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dirty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dirty="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dirty="0">
                          <a:latin typeface="Times New Roman"/>
                          <a:ea typeface="Times New Roman"/>
                          <a:cs typeface="Simple Bold Jut Out"/>
                        </a:rPr>
                        <a:t>الصف الدراسي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25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سجل الاشراف الاداري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من عام 1418 الى 1424هـ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بيج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25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سجل الارشاد الطلابي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من عام 1418 الى 1424هـ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بيج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25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سجل المختبرات 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من عام 1418 الى 1424هـ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بيج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25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سجل المكتبة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من عام 1418 الى 1424هـ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بيج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25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سجل اللغة العربية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من عام 1418 الى 1424هـ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بيج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725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6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سجل العلوم المسلكية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من عام 1418 الى 1424هـ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بيج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25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7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سجل الاجتماعيات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من عام 1418 الى 1424هـ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 err="1">
                          <a:latin typeface="Times New Roman"/>
                          <a:ea typeface="Times New Roman"/>
                        </a:rPr>
                        <a:t>بيج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25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8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سجل الرياضيات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من عام 1418 الى 1424هـ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بيج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725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9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سجل الكيمياء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من عام 1418 الى 1424هـ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بيج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3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2192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2954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9523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9144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165557" y="6197025"/>
            <a:ext cx="6530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أعدته الناسخة                                                                 مديرة المدرسة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400" dirty="0">
                <a:latin typeface="Arial" pitchFamily="34" charset="0"/>
                <a:ea typeface="Times New Roman" pitchFamily="18" charset="0"/>
                <a:cs typeface="PT Bold Heading" pitchFamily="2" charset="-78"/>
              </a:rPr>
              <a:t>سلمى محمد الشيخ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PT Bold Heading" pitchFamily="2" charset="-78"/>
              </a:rPr>
              <a:t>                                                                    شادية عبد العزيز مراد</a:t>
            </a:r>
            <a:endParaRPr kumimoji="0" 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3" descr="شعار - ث-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914400" cy="6858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33800" y="33516"/>
            <a:ext cx="533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ادارة التربية والتعليم بجدة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مركز الشمال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الثانوية الحادية والستون</a:t>
            </a:r>
            <a:r>
              <a:rPr kumimoji="0" lang="ar-S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604427"/>
            <a:ext cx="91440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400" b="1" dirty="0"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أعمال مديرة المدرسة</a:t>
            </a:r>
          </a:p>
          <a:p>
            <a:pPr algn="ctr" rtl="1"/>
            <a:r>
              <a:rPr lang="ar-SA" sz="2000" b="1" dirty="0"/>
              <a:t>(بطاقات </a:t>
            </a:r>
            <a:r>
              <a:rPr lang="ar-SA" sz="2000" b="1" dirty="0" err="1"/>
              <a:t>الآداء</a:t>
            </a:r>
            <a:r>
              <a:rPr lang="ar-SA" sz="2000" b="1" dirty="0"/>
              <a:t> الوظيفي</a:t>
            </a:r>
            <a:r>
              <a:rPr lang="ar-SA" sz="2000" b="1" dirty="0" err="1"/>
              <a:t>)</a:t>
            </a:r>
            <a:endParaRPr lang="en-US" sz="2000" b="1" dirty="0"/>
          </a:p>
          <a:p>
            <a:pPr algn="ctr" rtl="1"/>
            <a:r>
              <a:rPr lang="ar-SA" sz="2000" b="1" dirty="0"/>
              <a:t> </a:t>
            </a:r>
            <a:r>
              <a:rPr lang="ar-SA" sz="2400" b="1" dirty="0">
                <a:solidFill>
                  <a:srgbClr val="FF0000"/>
                </a:solidFill>
              </a:rPr>
              <a:t>رقم </a:t>
            </a:r>
            <a:r>
              <a:rPr lang="ar-SA" sz="2400" b="1" dirty="0" err="1">
                <a:solidFill>
                  <a:srgbClr val="FF0000"/>
                </a:solidFill>
              </a:rPr>
              <a:t>الدولاب </a:t>
            </a:r>
            <a:r>
              <a:rPr lang="ar-SA" sz="2400" b="1" dirty="0">
                <a:solidFill>
                  <a:srgbClr val="FF0000"/>
                </a:solidFill>
              </a:rPr>
              <a:t>(37)          رقم </a:t>
            </a:r>
            <a:r>
              <a:rPr lang="ar-SA" sz="2400" b="1" dirty="0" err="1">
                <a:solidFill>
                  <a:srgbClr val="FF0000"/>
                </a:solidFill>
              </a:rPr>
              <a:t>الارشفة </a:t>
            </a:r>
            <a:r>
              <a:rPr lang="ar-SA" sz="2400" b="1" dirty="0">
                <a:solidFill>
                  <a:srgbClr val="FF0000"/>
                </a:solidFill>
              </a:rPr>
              <a:t>(1/10)        مدة </a:t>
            </a:r>
            <a:r>
              <a:rPr lang="ar-SA" sz="2400" b="1" dirty="0" err="1">
                <a:solidFill>
                  <a:srgbClr val="FF0000"/>
                </a:solidFill>
              </a:rPr>
              <a:t>الحفظ </a:t>
            </a:r>
            <a:r>
              <a:rPr lang="ar-SA" sz="2400" b="1" dirty="0">
                <a:solidFill>
                  <a:srgbClr val="FF0000"/>
                </a:solidFill>
              </a:rPr>
              <a:t>( </a:t>
            </a:r>
            <a:r>
              <a:rPr lang="ar-SA" sz="2400" b="1" dirty="0" err="1">
                <a:solidFill>
                  <a:srgbClr val="FF0000"/>
                </a:solidFill>
              </a:rPr>
              <a:t>4سنوات</a:t>
            </a:r>
            <a:r>
              <a:rPr lang="ar-SA" sz="2400" b="1" dirty="0">
                <a:solidFill>
                  <a:srgbClr val="FF0000"/>
                </a:solidFill>
              </a:rPr>
              <a:t> </a:t>
            </a:r>
            <a:r>
              <a:rPr lang="ar-SA" sz="2400" b="1" dirty="0" err="1">
                <a:solidFill>
                  <a:srgbClr val="FF0000"/>
                </a:solidFill>
              </a:rPr>
              <a:t>)</a:t>
            </a:r>
            <a:endParaRPr lang="ar-SA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2891321"/>
          <a:ext cx="8458200" cy="3204679"/>
        </p:xfrm>
        <a:graphic>
          <a:graphicData uri="http://schemas.openxmlformats.org/drawingml/2006/table">
            <a:tbl>
              <a:tblPr rtl="1"/>
              <a:tblGrid>
                <a:gridCol w="735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9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34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3757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ملف الاداء الوظيفي للموظفات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1430/1431هـ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ابيض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ملف الاداء الوظيفي للموظفات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1431/1432هـ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1+2</a:t>
                      </a:r>
                      <a:r>
                        <a:rPr lang="en-US" sz="1400" b="1">
                          <a:latin typeface="Times New Roman"/>
                          <a:ea typeface="Times New Roman"/>
                        </a:rPr>
                        <a:t>cd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ابيض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ملف الاداء الوظيفي للموظفات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1432/1433هـ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ابيض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ملف الاداء الوظيفي للموظفات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1433/1434هـ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ابيض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3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2192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2954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9523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9144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165557" y="6197025"/>
            <a:ext cx="6530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أعدته الناسخة                                                                 مديرة المدرسة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400" dirty="0">
                <a:latin typeface="Arial" pitchFamily="34" charset="0"/>
                <a:ea typeface="Times New Roman" pitchFamily="18" charset="0"/>
                <a:cs typeface="PT Bold Heading" pitchFamily="2" charset="-78"/>
              </a:rPr>
              <a:t>سلمى محمد الشيخ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PT Bold Heading" pitchFamily="2" charset="-78"/>
              </a:rPr>
              <a:t>                                                                    شادية عبد العزيز مراد</a:t>
            </a:r>
            <a:endParaRPr kumimoji="0" 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3" descr="شعار - ث-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812800" cy="6096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33800" y="33516"/>
            <a:ext cx="533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ادارة التربية والتعليم بجدة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مركز الشمال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الثانوية الحادية والستون</a:t>
            </a:r>
            <a:r>
              <a:rPr kumimoji="0" lang="ar-S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652208"/>
            <a:ext cx="91440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400" b="1" dirty="0"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أعمال مديرة المدرسة</a:t>
            </a:r>
          </a:p>
          <a:p>
            <a:pPr algn="ctr" rtl="1"/>
            <a:r>
              <a:rPr lang="ar-SA" sz="2000" b="1" dirty="0"/>
              <a:t>(سجل متابعة المديرة للموظفات</a:t>
            </a:r>
            <a:r>
              <a:rPr lang="ar-SA" sz="2000" b="1" dirty="0" err="1"/>
              <a:t>)</a:t>
            </a:r>
            <a:r>
              <a:rPr lang="ar-SA" sz="2000" b="1" dirty="0"/>
              <a:t> </a:t>
            </a:r>
          </a:p>
          <a:p>
            <a:pPr algn="ctr" rtl="1"/>
            <a:r>
              <a:rPr lang="ar-SA" sz="2400" b="1" dirty="0">
                <a:solidFill>
                  <a:srgbClr val="FF0000"/>
                </a:solidFill>
              </a:rPr>
              <a:t>رقم </a:t>
            </a:r>
            <a:r>
              <a:rPr lang="ar-SA" sz="2400" b="1" dirty="0" err="1">
                <a:solidFill>
                  <a:srgbClr val="FF0000"/>
                </a:solidFill>
              </a:rPr>
              <a:t>الدولاب </a:t>
            </a:r>
            <a:r>
              <a:rPr lang="ar-SA" sz="2400" b="1" dirty="0">
                <a:solidFill>
                  <a:srgbClr val="FF0000"/>
                </a:solidFill>
              </a:rPr>
              <a:t>(1/38)          رقم </a:t>
            </a:r>
            <a:r>
              <a:rPr lang="ar-SA" sz="2400" b="1" dirty="0" err="1">
                <a:solidFill>
                  <a:srgbClr val="FF0000"/>
                </a:solidFill>
              </a:rPr>
              <a:t>الارشفة </a:t>
            </a:r>
            <a:r>
              <a:rPr lang="ar-SA" sz="2400" b="1" dirty="0">
                <a:solidFill>
                  <a:srgbClr val="FF0000"/>
                </a:solidFill>
              </a:rPr>
              <a:t>(2/10)         مدة </a:t>
            </a:r>
            <a:r>
              <a:rPr lang="ar-SA" sz="2400" b="1" dirty="0" err="1">
                <a:solidFill>
                  <a:srgbClr val="FF0000"/>
                </a:solidFill>
              </a:rPr>
              <a:t>الحفظ </a:t>
            </a:r>
            <a:r>
              <a:rPr lang="ar-SA" sz="2400" b="1" dirty="0">
                <a:solidFill>
                  <a:srgbClr val="FF0000"/>
                </a:solidFill>
              </a:rPr>
              <a:t>( </a:t>
            </a:r>
            <a:r>
              <a:rPr lang="ar-SA" sz="2400" b="1" dirty="0" err="1">
                <a:solidFill>
                  <a:srgbClr val="FF0000"/>
                </a:solidFill>
              </a:rPr>
              <a:t>3سنوات</a:t>
            </a:r>
            <a:r>
              <a:rPr lang="ar-SA" sz="2400" b="1" dirty="0">
                <a:solidFill>
                  <a:srgbClr val="FF0000"/>
                </a:solidFill>
              </a:rPr>
              <a:t> </a:t>
            </a:r>
            <a:r>
              <a:rPr lang="ar-SA" sz="2400" b="1" dirty="0" err="1">
                <a:solidFill>
                  <a:srgbClr val="FF0000"/>
                </a:solidFill>
              </a:rPr>
              <a:t>)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3014372"/>
          <a:ext cx="8458200" cy="2929228"/>
        </p:xfrm>
        <a:graphic>
          <a:graphicData uri="http://schemas.openxmlformats.org/drawingml/2006/table">
            <a:tbl>
              <a:tblPr rtl="1"/>
              <a:tblGrid>
                <a:gridCol w="735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9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34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>
                          <a:latin typeface="Times New Roman"/>
                          <a:ea typeface="Times New Roman"/>
                        </a:rPr>
                        <a:t>سجل متابعة المديرة للمعلمات 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>
                          <a:latin typeface="Times New Roman"/>
                          <a:ea typeface="Times New Roman"/>
                        </a:rPr>
                        <a:t>سجل متابعة المديرة للاداريات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1431/1432هـ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اخضر فاتح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>
                          <a:latin typeface="Times New Roman"/>
                          <a:ea typeface="Times New Roman"/>
                        </a:rPr>
                        <a:t>سجل متابعة المديرة للمعلمات 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>
                          <a:latin typeface="Times New Roman"/>
                          <a:ea typeface="Times New Roman"/>
                        </a:rPr>
                        <a:t>سجل متابعة المديرة للاداريات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1432/1433هـ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>
                          <a:latin typeface="Times New Roman"/>
                          <a:ea typeface="Times New Roman"/>
                        </a:rPr>
                        <a:t>اخضر 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>
                          <a:latin typeface="Times New Roman"/>
                          <a:ea typeface="Times New Roman"/>
                        </a:rPr>
                        <a:t>كحلي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>
                          <a:latin typeface="Times New Roman"/>
                          <a:ea typeface="Times New Roman"/>
                        </a:rPr>
                        <a:t>سجل متابعة المديرة للمعلمات 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>
                          <a:latin typeface="Times New Roman"/>
                          <a:ea typeface="Times New Roman"/>
                        </a:rPr>
                        <a:t>سجل متابعة المديرة للاداريات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1433/1434هـ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ابيض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3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2954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3716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10285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9906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165557" y="6197025"/>
            <a:ext cx="6530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أعدته الناسخة                                                                 مديرة المدرسة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400" dirty="0">
                <a:latin typeface="Arial" pitchFamily="34" charset="0"/>
                <a:ea typeface="Times New Roman" pitchFamily="18" charset="0"/>
                <a:cs typeface="PT Bold Heading" pitchFamily="2" charset="-78"/>
              </a:rPr>
              <a:t>سلمى محمد الشيخ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PT Bold Heading" pitchFamily="2" charset="-78"/>
              </a:rPr>
              <a:t>                                                                    شادية عبد العزيز مراد</a:t>
            </a:r>
            <a:endParaRPr kumimoji="0" 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3" descr="شعار - ث-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914400" cy="6858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33800" y="33516"/>
            <a:ext cx="533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ادارة التربية والتعليم بجدة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مركز الشمال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الثانوية الحادية والستون</a:t>
            </a:r>
            <a:r>
              <a:rPr kumimoji="0" lang="ar-S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601450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400" b="1" dirty="0"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أعمال مديرة المدرسة</a:t>
            </a:r>
          </a:p>
          <a:p>
            <a:pPr algn="ctr" rtl="1"/>
            <a:r>
              <a:rPr lang="ar-SA" sz="2000" b="1" dirty="0"/>
              <a:t>(سجل الاجتماعات المدرسية</a:t>
            </a:r>
            <a:r>
              <a:rPr lang="ar-SA" sz="2000" b="1" dirty="0" err="1"/>
              <a:t>)</a:t>
            </a:r>
            <a:r>
              <a:rPr lang="ar-SA" sz="2000" b="1" dirty="0"/>
              <a:t> </a:t>
            </a:r>
            <a:endParaRPr lang="en-US" sz="2000" b="1" dirty="0"/>
          </a:p>
          <a:p>
            <a:pPr algn="ctr" rtl="1"/>
            <a:r>
              <a:rPr lang="ar-SA" sz="2400" b="1" dirty="0">
                <a:solidFill>
                  <a:srgbClr val="FF0000"/>
                </a:solidFill>
              </a:rPr>
              <a:t>رقم </a:t>
            </a:r>
            <a:r>
              <a:rPr lang="ar-SA" sz="2400" b="1" dirty="0" err="1">
                <a:solidFill>
                  <a:srgbClr val="FF0000"/>
                </a:solidFill>
              </a:rPr>
              <a:t>الدولاب </a:t>
            </a:r>
            <a:r>
              <a:rPr lang="ar-SA" sz="2400" b="1" dirty="0">
                <a:solidFill>
                  <a:srgbClr val="FF0000"/>
                </a:solidFill>
              </a:rPr>
              <a:t>(2/38)          رقم </a:t>
            </a:r>
            <a:r>
              <a:rPr lang="ar-SA" sz="2400" b="1" dirty="0" err="1">
                <a:solidFill>
                  <a:srgbClr val="FF0000"/>
                </a:solidFill>
              </a:rPr>
              <a:t>الارشفة </a:t>
            </a:r>
            <a:r>
              <a:rPr lang="ar-SA" sz="2400" b="1" dirty="0">
                <a:solidFill>
                  <a:srgbClr val="FF0000"/>
                </a:solidFill>
              </a:rPr>
              <a:t>(3/10)         مدة </a:t>
            </a:r>
            <a:r>
              <a:rPr lang="ar-SA" sz="2400" b="1" dirty="0" err="1">
                <a:solidFill>
                  <a:srgbClr val="FF0000"/>
                </a:solidFill>
              </a:rPr>
              <a:t>الحفظ </a:t>
            </a:r>
            <a:r>
              <a:rPr lang="ar-SA" sz="2400" b="1" dirty="0">
                <a:solidFill>
                  <a:srgbClr val="FF0000"/>
                </a:solidFill>
              </a:rPr>
              <a:t>( </a:t>
            </a:r>
            <a:r>
              <a:rPr lang="ar-SA" sz="2400" b="1" dirty="0" err="1">
                <a:solidFill>
                  <a:srgbClr val="FF0000"/>
                </a:solidFill>
              </a:rPr>
              <a:t>3سنوات</a:t>
            </a:r>
            <a:r>
              <a:rPr lang="ar-SA" sz="2400" b="1" dirty="0">
                <a:solidFill>
                  <a:srgbClr val="FF0000"/>
                </a:solidFill>
              </a:rPr>
              <a:t> </a:t>
            </a:r>
            <a:r>
              <a:rPr lang="ar-SA" sz="2400" b="1" dirty="0" err="1">
                <a:solidFill>
                  <a:srgbClr val="FF0000"/>
                </a:solidFill>
              </a:rPr>
              <a:t>)</a:t>
            </a:r>
            <a:endParaRPr lang="en-US" sz="2000" dirty="0">
              <a:solidFill>
                <a:srgbClr val="FF0000"/>
              </a:solidFill>
            </a:endParaRPr>
          </a:p>
          <a:p>
            <a:pPr algn="ctr" rtl="1"/>
            <a:endParaRPr lang="ar-SA" sz="2000" b="1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2738922"/>
          <a:ext cx="8458200" cy="3357078"/>
        </p:xfrm>
        <a:graphic>
          <a:graphicData uri="http://schemas.openxmlformats.org/drawingml/2006/table">
            <a:tbl>
              <a:tblPr rtl="1"/>
              <a:tblGrid>
                <a:gridCol w="735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9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34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سجل الاجتماعات 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1431/1432هـ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احمر 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سجل الاجتماعات 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1432/1433هـ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ازرق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سجل الاجتماعات 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1433/1434هـ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اخضر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3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2192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2954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9523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9144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165557" y="6197025"/>
            <a:ext cx="6530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أعدته الناسخة                                                                 مديرة المدرسة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400" dirty="0">
                <a:latin typeface="Arial" pitchFamily="34" charset="0"/>
                <a:ea typeface="Times New Roman" pitchFamily="18" charset="0"/>
                <a:cs typeface="PT Bold Heading" pitchFamily="2" charset="-78"/>
              </a:rPr>
              <a:t>سلمى محمد الشيخ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PT Bold Heading" pitchFamily="2" charset="-78"/>
              </a:rPr>
              <a:t>                                                                    شادية عبد العزيز مراد</a:t>
            </a:r>
            <a:endParaRPr kumimoji="0" 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wner\Desktop\Pictu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212"/>
            <a:ext cx="9155113" cy="680878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 rot="21211197">
            <a:off x="1087756" y="751390"/>
            <a:ext cx="454804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6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التقويم </a:t>
            </a:r>
            <a:r>
              <a:rPr lang="ar-SA" sz="6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والإختبارات</a:t>
            </a:r>
            <a:endParaRPr lang="en-US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 rot="21111569">
            <a:off x="6214348" y="1524219"/>
            <a:ext cx="71726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1</a:t>
            </a:r>
            <a:endParaRPr lang="en-US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 rot="15401033">
            <a:off x="5769688" y="3039353"/>
            <a:ext cx="23727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حصر نتائج </a:t>
            </a:r>
            <a:r>
              <a:rPr lang="ar-SA" sz="36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الإختبارات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5638800" y="1676400"/>
            <a:ext cx="609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2</a:t>
            </a:r>
            <a:endParaRPr lang="en-US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419600" y="1752600"/>
            <a:ext cx="69442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4</a:t>
            </a:r>
            <a:endParaRPr lang="en-US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4953000" y="1676400"/>
            <a:ext cx="762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3</a:t>
            </a:r>
            <a:endParaRPr lang="en-US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6" name="Rectangle 15">
            <a:hlinkClick r:id="rId7" action="ppaction://hlinksldjump"/>
          </p:cNvPr>
          <p:cNvSpPr/>
          <p:nvPr/>
        </p:nvSpPr>
        <p:spPr>
          <a:xfrm>
            <a:off x="3886200" y="1762780"/>
            <a:ext cx="61822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5</a:t>
            </a:r>
            <a:endParaRPr lang="en-US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 rot="16200000">
            <a:off x="5332624" y="2763490"/>
            <a:ext cx="13580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مستخرجات الحاسب</a:t>
            </a:r>
          </a:p>
          <a:p>
            <a:pPr algn="ctr"/>
            <a:r>
              <a:rPr lang="ar-SA" sz="2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وأعمال السنه</a:t>
            </a:r>
            <a:endParaRPr lang="en-U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8" name="Rectangle 17">
            <a:hlinkClick r:id="rId6" action="ppaction://hlinksldjump"/>
          </p:cNvPr>
          <p:cNvSpPr/>
          <p:nvPr/>
        </p:nvSpPr>
        <p:spPr>
          <a:xfrm rot="16200000">
            <a:off x="4624454" y="2849533"/>
            <a:ext cx="142357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سير </a:t>
            </a:r>
            <a:r>
              <a:rPr lang="ar-SA" sz="28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الإختبارات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9" name="Rectangle 18">
            <a:hlinkClick r:id="rId7" action="ppaction://hlinksldjump"/>
          </p:cNvPr>
          <p:cNvSpPr/>
          <p:nvPr/>
        </p:nvSpPr>
        <p:spPr>
          <a:xfrm rot="16200000">
            <a:off x="3302288" y="2855269"/>
            <a:ext cx="175260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أوراق </a:t>
            </a:r>
            <a:r>
              <a:rPr lang="ar-SA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اجابات الطالبات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 rot="16200000">
            <a:off x="3793185" y="2866999"/>
            <a:ext cx="186690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تسليم الشهادات والإشعارات</a:t>
            </a:r>
            <a:endParaRPr lang="en-U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22" name="Picture 2" descr="C:\Users\Owner\Desktop\Archive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57400" y="6019800"/>
            <a:ext cx="609600" cy="609600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52400" y="6172200"/>
            <a:ext cx="19014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8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800" b="1" cap="none" spc="0" dirty="0">
              <a:ln/>
              <a:solidFill>
                <a:srgbClr val="336600"/>
              </a:solidFill>
              <a:effectLst/>
            </a:endParaRPr>
          </a:p>
        </p:txBody>
      </p:sp>
      <p:pic>
        <p:nvPicPr>
          <p:cNvPr id="21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86600" y="4800600"/>
            <a:ext cx="533400" cy="533400"/>
          </a:xfrm>
          <a:prstGeom prst="rect">
            <a:avLst/>
          </a:prstGeom>
          <a:noFill/>
        </p:spPr>
      </p:pic>
      <p:pic>
        <p:nvPicPr>
          <p:cNvPr id="24" name="Picture 2" descr="C:\Users\Owner\Desktop\Archive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038600" y="4343400"/>
            <a:ext cx="381000" cy="381000"/>
          </a:xfrm>
          <a:prstGeom prst="rect">
            <a:avLst/>
          </a:prstGeom>
          <a:noFill/>
        </p:spPr>
      </p:pic>
      <p:pic>
        <p:nvPicPr>
          <p:cNvPr id="25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572000" y="4419600"/>
            <a:ext cx="381000" cy="381000"/>
          </a:xfrm>
          <a:prstGeom prst="rect">
            <a:avLst/>
          </a:prstGeom>
          <a:noFill/>
        </p:spPr>
      </p:pic>
      <p:pic>
        <p:nvPicPr>
          <p:cNvPr id="26" name="Picture 2" descr="C:\Users\Owner\Desktop\Archive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181600" y="4495800"/>
            <a:ext cx="457200" cy="457200"/>
          </a:xfrm>
          <a:prstGeom prst="rect">
            <a:avLst/>
          </a:prstGeom>
          <a:noFill/>
        </p:spPr>
      </p:pic>
      <p:pic>
        <p:nvPicPr>
          <p:cNvPr id="27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867400" y="4572000"/>
            <a:ext cx="457200" cy="45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3" descr="شعار - ث-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812800" cy="6096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33800" y="33516"/>
            <a:ext cx="533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ادارة التربية والتعليم بجدة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مركز الشمال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الثانوية الحادية والستون</a:t>
            </a:r>
            <a:r>
              <a:rPr kumimoji="0" lang="ar-S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644022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400" b="1" dirty="0"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أعمال مديرة المدرسة</a:t>
            </a:r>
          </a:p>
          <a:p>
            <a:pPr algn="ctr" rtl="1"/>
            <a:r>
              <a:rPr lang="ar-SA" sz="2000" b="1" dirty="0"/>
              <a:t>(سجل النشرات الداخلية</a:t>
            </a:r>
            <a:r>
              <a:rPr lang="ar-SA" sz="2000" b="1" dirty="0" err="1"/>
              <a:t>)</a:t>
            </a:r>
            <a:r>
              <a:rPr lang="ar-SA" sz="2000" b="1" dirty="0"/>
              <a:t> </a:t>
            </a:r>
            <a:endParaRPr lang="en-US" sz="2000" b="1" dirty="0"/>
          </a:p>
          <a:p>
            <a:pPr algn="ctr" rtl="1"/>
            <a:r>
              <a:rPr lang="ar-SA" sz="2400" b="1" dirty="0">
                <a:solidFill>
                  <a:srgbClr val="FF0000"/>
                </a:solidFill>
              </a:rPr>
              <a:t>رقم </a:t>
            </a:r>
            <a:r>
              <a:rPr lang="ar-SA" sz="2400" b="1" dirty="0" err="1">
                <a:solidFill>
                  <a:srgbClr val="FF0000"/>
                </a:solidFill>
              </a:rPr>
              <a:t>الدولاب </a:t>
            </a:r>
            <a:r>
              <a:rPr lang="ar-SA" sz="2400" b="1" dirty="0">
                <a:solidFill>
                  <a:srgbClr val="FF0000"/>
                </a:solidFill>
              </a:rPr>
              <a:t>(1/39)          رقم </a:t>
            </a:r>
            <a:r>
              <a:rPr lang="ar-SA" sz="2400" b="1" dirty="0" err="1">
                <a:solidFill>
                  <a:srgbClr val="FF0000"/>
                </a:solidFill>
              </a:rPr>
              <a:t>الارشفة </a:t>
            </a:r>
            <a:r>
              <a:rPr lang="ar-SA" sz="2400" b="1" dirty="0">
                <a:solidFill>
                  <a:srgbClr val="FF0000"/>
                </a:solidFill>
              </a:rPr>
              <a:t>(4/10)         مدة </a:t>
            </a:r>
            <a:r>
              <a:rPr lang="ar-SA" sz="2400" b="1" dirty="0" err="1">
                <a:solidFill>
                  <a:srgbClr val="FF0000"/>
                </a:solidFill>
              </a:rPr>
              <a:t>الحفظ </a:t>
            </a:r>
            <a:r>
              <a:rPr lang="ar-SA" sz="2400" b="1" dirty="0">
                <a:solidFill>
                  <a:srgbClr val="FF0000"/>
                </a:solidFill>
              </a:rPr>
              <a:t>( </a:t>
            </a:r>
            <a:r>
              <a:rPr lang="ar-SA" sz="2400" b="1" dirty="0" err="1">
                <a:solidFill>
                  <a:srgbClr val="FF0000"/>
                </a:solidFill>
              </a:rPr>
              <a:t>3سنوات</a:t>
            </a:r>
            <a:r>
              <a:rPr lang="ar-SA" sz="2400" b="1" dirty="0">
                <a:solidFill>
                  <a:srgbClr val="FF0000"/>
                </a:solidFill>
              </a:rPr>
              <a:t> </a:t>
            </a:r>
            <a:r>
              <a:rPr lang="ar-SA" sz="2400" b="1" dirty="0" err="1">
                <a:solidFill>
                  <a:srgbClr val="FF0000"/>
                </a:solidFill>
              </a:rPr>
              <a:t>)</a:t>
            </a:r>
            <a:endParaRPr lang="en-US" sz="2400" dirty="0">
              <a:solidFill>
                <a:srgbClr val="FF0000"/>
              </a:solidFill>
            </a:endParaRPr>
          </a:p>
          <a:p>
            <a:pPr algn="ctr" rtl="1"/>
            <a:endParaRPr lang="ar-SA" sz="2000" b="1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04800" y="2938172"/>
          <a:ext cx="8458200" cy="2929228"/>
        </p:xfrm>
        <a:graphic>
          <a:graphicData uri="http://schemas.openxmlformats.org/drawingml/2006/table">
            <a:tbl>
              <a:tblPr rtl="1"/>
              <a:tblGrid>
                <a:gridCol w="735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9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34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سجل النشرات الداخلية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1431/1432هـ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اخضر فاتح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سجل النشرات الداخلية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1432/1433هـ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اصفر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سجل النشرات الداخلية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1433/1434هـ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اخضر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3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2954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3716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10285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9906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165557" y="6197025"/>
            <a:ext cx="6530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أعدته الناسخة                                                                 مديرة المدرسة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400" dirty="0">
                <a:latin typeface="Arial" pitchFamily="34" charset="0"/>
                <a:ea typeface="Times New Roman" pitchFamily="18" charset="0"/>
                <a:cs typeface="PT Bold Heading" pitchFamily="2" charset="-78"/>
              </a:rPr>
              <a:t>سلمى محمد الشيخ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PT Bold Heading" pitchFamily="2" charset="-78"/>
              </a:rPr>
              <a:t>                                                                    شادية عبد العزيز مراد</a:t>
            </a:r>
            <a:endParaRPr kumimoji="0" 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3" descr="شعار - ث-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914400" cy="6858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33800" y="33516"/>
            <a:ext cx="533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ادارة التربية والتعليم بجدة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مركز الشمال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الثانوية الحادية والستون</a:t>
            </a:r>
            <a:r>
              <a:rPr kumimoji="0" lang="ar-S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757757"/>
            <a:ext cx="91440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400" b="1" dirty="0"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أعمال مديرة المدرسة</a:t>
            </a:r>
          </a:p>
          <a:p>
            <a:pPr algn="ctr" rtl="1"/>
            <a:r>
              <a:rPr lang="ar-SA" sz="2000" b="1" dirty="0"/>
              <a:t>(سجل المجلس واللجان وتوزيع العمل على الموظفات</a:t>
            </a:r>
            <a:r>
              <a:rPr lang="ar-SA" sz="2000" b="1" dirty="0" err="1"/>
              <a:t>)</a:t>
            </a:r>
            <a:r>
              <a:rPr lang="ar-SA" sz="2000" b="1" dirty="0"/>
              <a:t> </a:t>
            </a:r>
          </a:p>
          <a:p>
            <a:pPr algn="ctr" rtl="1"/>
            <a:r>
              <a:rPr lang="ar-SA" sz="2400" b="1" dirty="0">
                <a:solidFill>
                  <a:srgbClr val="FF0000"/>
                </a:solidFill>
              </a:rPr>
              <a:t>رقم </a:t>
            </a:r>
            <a:r>
              <a:rPr lang="ar-SA" sz="2400" b="1" dirty="0" err="1">
                <a:solidFill>
                  <a:srgbClr val="FF0000"/>
                </a:solidFill>
              </a:rPr>
              <a:t>الدولاب </a:t>
            </a:r>
            <a:r>
              <a:rPr lang="ar-SA" sz="2400" b="1" dirty="0">
                <a:solidFill>
                  <a:srgbClr val="FF0000"/>
                </a:solidFill>
              </a:rPr>
              <a:t>(2/39)          رقم </a:t>
            </a:r>
            <a:r>
              <a:rPr lang="ar-SA" sz="2400" b="1" dirty="0" err="1">
                <a:solidFill>
                  <a:srgbClr val="FF0000"/>
                </a:solidFill>
              </a:rPr>
              <a:t>الارشفة </a:t>
            </a:r>
            <a:r>
              <a:rPr lang="ar-SA" sz="2400" b="1" dirty="0">
                <a:solidFill>
                  <a:srgbClr val="FF0000"/>
                </a:solidFill>
              </a:rPr>
              <a:t>(5/10)         مدة </a:t>
            </a:r>
            <a:r>
              <a:rPr lang="ar-SA" sz="2400" b="1" dirty="0" err="1">
                <a:solidFill>
                  <a:srgbClr val="FF0000"/>
                </a:solidFill>
              </a:rPr>
              <a:t>الحفظ </a:t>
            </a:r>
            <a:r>
              <a:rPr lang="ar-SA" sz="2400" b="1" dirty="0">
                <a:solidFill>
                  <a:srgbClr val="FF0000"/>
                </a:solidFill>
              </a:rPr>
              <a:t>( </a:t>
            </a:r>
            <a:r>
              <a:rPr lang="ar-SA" sz="2400" b="1" dirty="0" err="1">
                <a:solidFill>
                  <a:srgbClr val="FF0000"/>
                </a:solidFill>
              </a:rPr>
              <a:t>3سنوات</a:t>
            </a:r>
            <a:r>
              <a:rPr lang="ar-SA" sz="2400" b="1" dirty="0">
                <a:solidFill>
                  <a:srgbClr val="FF0000"/>
                </a:solidFill>
              </a:rPr>
              <a:t> </a:t>
            </a:r>
            <a:r>
              <a:rPr lang="ar-SA" sz="2400" b="1" dirty="0" err="1">
                <a:solidFill>
                  <a:srgbClr val="FF0000"/>
                </a:solidFill>
              </a:rPr>
              <a:t>)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3213622"/>
          <a:ext cx="8458200" cy="2501378"/>
        </p:xfrm>
        <a:graphic>
          <a:graphicData uri="http://schemas.openxmlformats.org/drawingml/2006/table">
            <a:tbl>
              <a:tblPr rtl="1"/>
              <a:tblGrid>
                <a:gridCol w="735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9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34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سجل توزيع العمل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1431/1432هـ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سجل توزيع العمل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1432/1433هـ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سجل توزيع العمل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1433/1434هـ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جيد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3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4478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5240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11809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11430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165557" y="6197025"/>
            <a:ext cx="6530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أعدته الناسخة                                                                 مديرة المدرسة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400" dirty="0">
                <a:latin typeface="Arial" pitchFamily="34" charset="0"/>
                <a:ea typeface="Times New Roman" pitchFamily="18" charset="0"/>
                <a:cs typeface="PT Bold Heading" pitchFamily="2" charset="-78"/>
              </a:rPr>
              <a:t>سلمى محمد الشيخ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PT Bold Heading" pitchFamily="2" charset="-78"/>
              </a:rPr>
              <a:t>                                                                    شادية عبد العزيز مراد</a:t>
            </a:r>
            <a:endParaRPr kumimoji="0" 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3" descr="شعار - ث-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812800" cy="6096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33800" y="33516"/>
            <a:ext cx="533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ادارة التربية والتعليم بجدة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مركز الشمال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الثانوية الحادية والستون</a:t>
            </a:r>
            <a:r>
              <a:rPr kumimoji="0" lang="ar-S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513582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000" b="1" dirty="0"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الخطة المدرسية</a:t>
            </a:r>
          </a:p>
          <a:p>
            <a:pPr algn="ctr" rtl="1"/>
            <a:r>
              <a:rPr lang="ar-SA" sz="2000" b="1" dirty="0"/>
              <a:t>( ملف استمارات تشخيص الواقع</a:t>
            </a:r>
            <a:r>
              <a:rPr lang="ar-SA" sz="2000" b="1" dirty="0" err="1"/>
              <a:t>)</a:t>
            </a:r>
            <a:r>
              <a:rPr lang="ar-SA" sz="2000" b="1" dirty="0"/>
              <a:t> </a:t>
            </a:r>
            <a:endParaRPr lang="en-US" sz="2000" b="1" dirty="0"/>
          </a:p>
          <a:p>
            <a:pPr algn="ctr" rtl="1"/>
            <a:r>
              <a:rPr lang="ar-SA" sz="2400" b="1" dirty="0">
                <a:solidFill>
                  <a:srgbClr val="FF0000"/>
                </a:solidFill>
              </a:rPr>
              <a:t>رقم </a:t>
            </a:r>
            <a:r>
              <a:rPr lang="ar-SA" sz="2400" b="1" dirty="0" err="1">
                <a:solidFill>
                  <a:srgbClr val="FF0000"/>
                </a:solidFill>
              </a:rPr>
              <a:t>الدولاب </a:t>
            </a:r>
            <a:r>
              <a:rPr lang="ar-SA" sz="2400" b="1" dirty="0">
                <a:solidFill>
                  <a:srgbClr val="FF0000"/>
                </a:solidFill>
              </a:rPr>
              <a:t>(40)          رقم </a:t>
            </a:r>
            <a:r>
              <a:rPr lang="ar-SA" sz="2400" b="1" dirty="0" err="1">
                <a:solidFill>
                  <a:srgbClr val="FF0000"/>
                </a:solidFill>
              </a:rPr>
              <a:t>الارشفة </a:t>
            </a:r>
            <a:r>
              <a:rPr lang="ar-SA" sz="2400" b="1" dirty="0">
                <a:solidFill>
                  <a:srgbClr val="FF0000"/>
                </a:solidFill>
              </a:rPr>
              <a:t>(1/11)         مدة </a:t>
            </a:r>
            <a:r>
              <a:rPr lang="ar-SA" sz="2400" b="1" dirty="0" err="1">
                <a:solidFill>
                  <a:srgbClr val="FF0000"/>
                </a:solidFill>
              </a:rPr>
              <a:t>الحفظ </a:t>
            </a:r>
            <a:r>
              <a:rPr lang="ar-SA" sz="2400" b="1" dirty="0">
                <a:solidFill>
                  <a:srgbClr val="FF0000"/>
                </a:solidFill>
              </a:rPr>
              <a:t>( </a:t>
            </a:r>
            <a:r>
              <a:rPr lang="ar-SA" sz="2400" b="1" dirty="0" err="1">
                <a:solidFill>
                  <a:srgbClr val="FF0000"/>
                </a:solidFill>
              </a:rPr>
              <a:t>5سنوات)</a:t>
            </a:r>
            <a:endParaRPr lang="ar-SA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2681556"/>
          <a:ext cx="8458200" cy="3414444"/>
        </p:xfrm>
        <a:graphic>
          <a:graphicData uri="http://schemas.openxmlformats.org/drawingml/2006/table">
            <a:tbl>
              <a:tblPr rtl="1"/>
              <a:tblGrid>
                <a:gridCol w="735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9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34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099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استمارة تشخيص الواقع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1425/1426هـ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جيدة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ابيض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استمارة تشخيص الواقع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1426/1427هـ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جيدة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بيج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52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استمارة تشخيص الواقع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1428/1429هـ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جيدة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اصفر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استمارة تشخيص الواقع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1429/</a:t>
                      </a:r>
                      <a:r>
                        <a:rPr lang="ar-SA" sz="1400" b="1" dirty="0" err="1">
                          <a:latin typeface="Times New Roman"/>
                          <a:ea typeface="Times New Roman"/>
                        </a:rPr>
                        <a:t>1430هـ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جيدة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وردي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استمارات تشخيص الواقع 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1430/1431هـ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جيدة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وردي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3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1430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2192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8761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8382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165557" y="6197025"/>
            <a:ext cx="6530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أعدته الناسخة                                                                 مديرة المدرسة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400" dirty="0">
                <a:latin typeface="Arial" pitchFamily="34" charset="0"/>
                <a:ea typeface="Times New Roman" pitchFamily="18" charset="0"/>
                <a:cs typeface="PT Bold Heading" pitchFamily="2" charset="-78"/>
              </a:rPr>
              <a:t>سلمى محمد الشيخ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PT Bold Heading" pitchFamily="2" charset="-78"/>
              </a:rPr>
              <a:t>                                                                    شادية عبد العزيز مراد</a:t>
            </a:r>
            <a:endParaRPr kumimoji="0" 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3" descr="شعار - ث-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812800" cy="6096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33800" y="33516"/>
            <a:ext cx="533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ادارة التربية والتعليم بجدة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مركز الشمال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الثانوية الحادية والستون</a:t>
            </a:r>
            <a:r>
              <a:rPr kumimoji="0" lang="ar-S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676400"/>
            <a:ext cx="91440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400" b="1" dirty="0"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الخطة المدرسية</a:t>
            </a:r>
          </a:p>
          <a:p>
            <a:pPr algn="ctr" rtl="1"/>
            <a:r>
              <a:rPr lang="ar-SA" sz="2000" b="1" dirty="0"/>
              <a:t>( سجلات الخطة </a:t>
            </a:r>
            <a:r>
              <a:rPr lang="ar-SA" sz="2000" b="1" dirty="0" err="1"/>
              <a:t>التشغيلية )</a:t>
            </a:r>
            <a:endParaRPr lang="en-US" sz="2000" dirty="0"/>
          </a:p>
          <a:p>
            <a:pPr algn="ctr" rtl="1"/>
            <a:r>
              <a:rPr lang="ar-SA" sz="2400" b="1" dirty="0">
                <a:solidFill>
                  <a:srgbClr val="FF0000"/>
                </a:solidFill>
              </a:rPr>
              <a:t>رقم </a:t>
            </a:r>
            <a:r>
              <a:rPr lang="ar-SA" sz="2400" b="1" dirty="0" err="1">
                <a:solidFill>
                  <a:srgbClr val="FF0000"/>
                </a:solidFill>
              </a:rPr>
              <a:t>الدولاب </a:t>
            </a:r>
            <a:r>
              <a:rPr lang="ar-SA" sz="2400" b="1" dirty="0">
                <a:solidFill>
                  <a:srgbClr val="FF0000"/>
                </a:solidFill>
              </a:rPr>
              <a:t>(41)          رقم </a:t>
            </a:r>
            <a:r>
              <a:rPr lang="ar-SA" sz="2400" b="1" dirty="0" err="1">
                <a:solidFill>
                  <a:srgbClr val="FF0000"/>
                </a:solidFill>
              </a:rPr>
              <a:t>الارشفة </a:t>
            </a:r>
            <a:r>
              <a:rPr lang="ar-SA" sz="2400" b="1" dirty="0">
                <a:solidFill>
                  <a:srgbClr val="FF0000"/>
                </a:solidFill>
              </a:rPr>
              <a:t>(2/11)         مدة </a:t>
            </a:r>
            <a:r>
              <a:rPr lang="ar-SA" sz="2400" b="1" dirty="0" err="1">
                <a:solidFill>
                  <a:srgbClr val="FF0000"/>
                </a:solidFill>
              </a:rPr>
              <a:t>الحفظ </a:t>
            </a:r>
            <a:r>
              <a:rPr lang="ar-SA" sz="2400" b="1" dirty="0">
                <a:solidFill>
                  <a:srgbClr val="FF0000"/>
                </a:solidFill>
              </a:rPr>
              <a:t>( </a:t>
            </a:r>
            <a:r>
              <a:rPr lang="ar-SA" sz="2400" b="1" dirty="0" err="1">
                <a:solidFill>
                  <a:srgbClr val="FF0000"/>
                </a:solidFill>
              </a:rPr>
              <a:t>5سنوات)</a:t>
            </a:r>
            <a:endParaRPr lang="ar-SA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04800" y="2891373"/>
          <a:ext cx="8458200" cy="2925634"/>
        </p:xfrm>
        <a:graphic>
          <a:graphicData uri="http://schemas.openxmlformats.org/drawingml/2006/table">
            <a:tbl>
              <a:tblPr rtl="1"/>
              <a:tblGrid>
                <a:gridCol w="735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9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34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099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52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3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2192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2954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9523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9144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165557" y="6197025"/>
            <a:ext cx="6530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أعدته الناسخة                                                                 مديرة المدرسة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400" dirty="0">
                <a:latin typeface="Arial" pitchFamily="34" charset="0"/>
                <a:ea typeface="Times New Roman" pitchFamily="18" charset="0"/>
                <a:cs typeface="PT Bold Heading" pitchFamily="2" charset="-78"/>
              </a:rPr>
              <a:t>سلمى محمد الشيخ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PT Bold Heading" pitchFamily="2" charset="-78"/>
              </a:rPr>
              <a:t>                                                                    شادية عبد العزيز مراد</a:t>
            </a:r>
            <a:endParaRPr kumimoji="0" 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3" descr="شعار - ث-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0"/>
            <a:ext cx="1016000" cy="7620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33800" y="33516"/>
            <a:ext cx="533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ادارة التربية والتعليم بجدة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مركز الشمال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الثانوية الحادية والستون</a:t>
            </a:r>
            <a:r>
              <a:rPr kumimoji="0" lang="ar-S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597291"/>
            <a:ext cx="91440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400" b="1" dirty="0"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الإحصائيات</a:t>
            </a:r>
          </a:p>
          <a:p>
            <a:pPr algn="ctr" rtl="1"/>
            <a:r>
              <a:rPr lang="ar-SA" sz="2000" b="1" dirty="0"/>
              <a:t>( ملف الكراس </a:t>
            </a:r>
            <a:r>
              <a:rPr lang="ar-SA" sz="2000" b="1" dirty="0" err="1"/>
              <a:t>الإحصائي )</a:t>
            </a:r>
            <a:r>
              <a:rPr lang="ar-SA" sz="2000" b="1" dirty="0"/>
              <a:t> </a:t>
            </a:r>
            <a:endParaRPr lang="en-US" sz="2000" b="1" dirty="0"/>
          </a:p>
          <a:p>
            <a:pPr algn="ctr" rtl="1"/>
            <a:r>
              <a:rPr lang="ar-SA" sz="2400" b="1" dirty="0">
                <a:solidFill>
                  <a:srgbClr val="FF0000"/>
                </a:solidFill>
              </a:rPr>
              <a:t>رقم </a:t>
            </a:r>
            <a:r>
              <a:rPr lang="ar-SA" sz="2400" b="1" dirty="0" err="1">
                <a:solidFill>
                  <a:srgbClr val="FF0000"/>
                </a:solidFill>
              </a:rPr>
              <a:t>الدولاب </a:t>
            </a:r>
            <a:r>
              <a:rPr lang="ar-SA" sz="2400" b="1" dirty="0">
                <a:solidFill>
                  <a:srgbClr val="FF0000"/>
                </a:solidFill>
              </a:rPr>
              <a:t>(42)          رقم </a:t>
            </a:r>
            <a:r>
              <a:rPr lang="ar-SA" sz="2400" b="1" dirty="0" err="1">
                <a:solidFill>
                  <a:srgbClr val="FF0000"/>
                </a:solidFill>
              </a:rPr>
              <a:t>الارشفة </a:t>
            </a:r>
            <a:r>
              <a:rPr lang="ar-SA" sz="2400" b="1" dirty="0">
                <a:solidFill>
                  <a:srgbClr val="FF0000"/>
                </a:solidFill>
              </a:rPr>
              <a:t>(1/12)         مدة </a:t>
            </a:r>
            <a:r>
              <a:rPr lang="ar-SA" sz="2400" b="1" dirty="0" err="1">
                <a:solidFill>
                  <a:srgbClr val="FF0000"/>
                </a:solidFill>
              </a:rPr>
              <a:t>الحفظ </a:t>
            </a:r>
            <a:r>
              <a:rPr lang="ar-SA" sz="2400" b="1" dirty="0">
                <a:solidFill>
                  <a:srgbClr val="FF0000"/>
                </a:solidFill>
              </a:rPr>
              <a:t>( </a:t>
            </a:r>
            <a:r>
              <a:rPr lang="ar-SA" sz="2400" b="1" dirty="0" err="1">
                <a:solidFill>
                  <a:srgbClr val="FF0000"/>
                </a:solidFill>
              </a:rPr>
              <a:t>دائم )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2756422"/>
          <a:ext cx="8458200" cy="2501378"/>
        </p:xfrm>
        <a:graphic>
          <a:graphicData uri="http://schemas.openxmlformats.org/drawingml/2006/table">
            <a:tbl>
              <a:tblPr rtl="1"/>
              <a:tblGrid>
                <a:gridCol w="735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9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34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سجل الكراس الاحصائي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3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2954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3716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10285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9906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165557" y="6197025"/>
            <a:ext cx="6530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أعدته الناسخة                                                                 مديرة المدرسة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400" dirty="0">
                <a:latin typeface="Arial" pitchFamily="34" charset="0"/>
                <a:ea typeface="Times New Roman" pitchFamily="18" charset="0"/>
                <a:cs typeface="PT Bold Heading" pitchFamily="2" charset="-78"/>
              </a:rPr>
              <a:t>سلمى محمد الشيخ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PT Bold Heading" pitchFamily="2" charset="-78"/>
              </a:rPr>
              <a:t>                                                                    شادية عبد العزيز مراد</a:t>
            </a:r>
            <a:endParaRPr kumimoji="0" 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3" descr="شعار - ث-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812800" cy="6096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33800" y="-42684"/>
            <a:ext cx="533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ادارة التربية والتعليم بجدة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مركز الشمال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الثانوية الحادية والستون</a:t>
            </a:r>
            <a:r>
              <a:rPr kumimoji="0" lang="ar-S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2815122"/>
          <a:ext cx="8458200" cy="3357078"/>
        </p:xfrm>
        <a:graphic>
          <a:graphicData uri="http://schemas.openxmlformats.org/drawingml/2006/table">
            <a:tbl>
              <a:tblPr rtl="1"/>
              <a:tblGrid>
                <a:gridCol w="735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9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34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29540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kumimoji="0" 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  <a:p>
            <a:pPr algn="ctr" rtl="1"/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1430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2192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1481316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 </a:t>
            </a:r>
            <a:r>
              <a:rPr kumimoji="0" lang="ar-SA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تنظيم الاتصالات الادارية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 سجلات قيد المعاملات الصادرة</a:t>
            </a:r>
            <a:r>
              <a:rPr kumimoji="0" lang="ar-SA" sz="2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FF0000"/>
                </a:solidFill>
              </a:rPr>
              <a:t> رقم </a:t>
            </a:r>
            <a:r>
              <a:rPr lang="ar-SA" sz="2400" b="1" dirty="0" err="1">
                <a:solidFill>
                  <a:srgbClr val="FF0000"/>
                </a:solidFill>
              </a:rPr>
              <a:t>الدولاب </a:t>
            </a:r>
            <a:r>
              <a:rPr lang="ar-SA" sz="2400" b="1" dirty="0">
                <a:solidFill>
                  <a:srgbClr val="FF0000"/>
                </a:solidFill>
              </a:rPr>
              <a:t>(43)           رقم </a:t>
            </a:r>
            <a:r>
              <a:rPr lang="ar-SA" sz="2400" b="1" dirty="0" err="1">
                <a:solidFill>
                  <a:srgbClr val="FF0000"/>
                </a:solidFill>
              </a:rPr>
              <a:t>الارشفة </a:t>
            </a:r>
            <a:r>
              <a:rPr lang="ar-SA" sz="2400" b="1" dirty="0">
                <a:solidFill>
                  <a:srgbClr val="FF0000"/>
                </a:solidFill>
              </a:rPr>
              <a:t>(1/13)           مدة </a:t>
            </a:r>
            <a:r>
              <a:rPr lang="ar-SA" sz="2400" b="1" dirty="0" err="1">
                <a:solidFill>
                  <a:srgbClr val="FF0000"/>
                </a:solidFill>
              </a:rPr>
              <a:t>الحفظ </a:t>
            </a:r>
            <a:r>
              <a:rPr lang="ar-SA" sz="2400" b="1" dirty="0">
                <a:solidFill>
                  <a:srgbClr val="FF0000"/>
                </a:solidFill>
              </a:rPr>
              <a:t>( </a:t>
            </a:r>
            <a:r>
              <a:rPr lang="ar-SA" sz="2400" b="1" dirty="0" err="1">
                <a:solidFill>
                  <a:srgbClr val="FF0000"/>
                </a:solidFill>
              </a:rPr>
              <a:t>دائم )</a:t>
            </a:r>
            <a:endParaRPr kumimoji="0" lang="ar-SA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8761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8382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165557" y="6197025"/>
            <a:ext cx="6530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أعدته الناسخة                                                                 مديرة المدرسة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400" dirty="0">
                <a:latin typeface="Arial" pitchFamily="34" charset="0"/>
                <a:ea typeface="Times New Roman" pitchFamily="18" charset="0"/>
                <a:cs typeface="PT Bold Heading" pitchFamily="2" charset="-78"/>
              </a:rPr>
              <a:t>سلمى محمد الشيخ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PT Bold Heading" pitchFamily="2" charset="-78"/>
              </a:rPr>
              <a:t>                                                                    شادية عبد العزيز مراد</a:t>
            </a:r>
            <a:endParaRPr kumimoji="0" 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3" descr="شعار - ث-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812800" cy="6096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33800" y="-42684"/>
            <a:ext cx="533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ادارة التربية والتعليم بجدة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مركز الشمال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الثانوية الحادية والستون</a:t>
            </a:r>
            <a:r>
              <a:rPr kumimoji="0" lang="ar-S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2815122"/>
          <a:ext cx="8458200" cy="3357078"/>
        </p:xfrm>
        <a:graphic>
          <a:graphicData uri="http://schemas.openxmlformats.org/drawingml/2006/table">
            <a:tbl>
              <a:tblPr rtl="1"/>
              <a:tblGrid>
                <a:gridCol w="735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9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34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29540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kumimoji="0" 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  <a:p>
            <a:pPr algn="ctr" rtl="1"/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2192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2954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1557516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 </a:t>
            </a:r>
            <a:r>
              <a:rPr kumimoji="0" lang="ar-SA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تنظيم الاتصالات الادارية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 سجلات تسليم</a:t>
            </a:r>
            <a:r>
              <a:rPr kumimoji="0" lang="ar-SA" sz="26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ar-SA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المعاملات </a:t>
            </a:r>
            <a:r>
              <a:rPr kumimoji="0" lang="ar-SA" sz="2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الصادرة )</a:t>
            </a:r>
            <a:endParaRPr kumimoji="0" lang="en-US" sz="2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FF0000"/>
                </a:solidFill>
              </a:rPr>
              <a:t> رقم </a:t>
            </a:r>
            <a:r>
              <a:rPr lang="ar-SA" sz="2400" b="1" dirty="0" err="1">
                <a:solidFill>
                  <a:srgbClr val="FF0000"/>
                </a:solidFill>
              </a:rPr>
              <a:t>الدولاب </a:t>
            </a:r>
            <a:r>
              <a:rPr lang="ar-SA" sz="2400" b="1" dirty="0">
                <a:solidFill>
                  <a:srgbClr val="FF0000"/>
                </a:solidFill>
              </a:rPr>
              <a:t>(44)           رقم </a:t>
            </a:r>
            <a:r>
              <a:rPr lang="ar-SA" sz="2400" b="1" dirty="0" err="1">
                <a:solidFill>
                  <a:srgbClr val="FF0000"/>
                </a:solidFill>
              </a:rPr>
              <a:t>الارشفة </a:t>
            </a:r>
            <a:r>
              <a:rPr lang="ar-SA" sz="2400" b="1" dirty="0">
                <a:solidFill>
                  <a:srgbClr val="FF0000"/>
                </a:solidFill>
              </a:rPr>
              <a:t>(2/13)           مدة </a:t>
            </a:r>
            <a:r>
              <a:rPr lang="ar-SA" sz="2400" b="1" dirty="0" err="1">
                <a:solidFill>
                  <a:srgbClr val="FF0000"/>
                </a:solidFill>
              </a:rPr>
              <a:t>الحفظ </a:t>
            </a:r>
            <a:r>
              <a:rPr lang="ar-SA" sz="2400" b="1" dirty="0">
                <a:solidFill>
                  <a:srgbClr val="FF0000"/>
                </a:solidFill>
              </a:rPr>
              <a:t>( </a:t>
            </a:r>
            <a:r>
              <a:rPr lang="ar-SA" sz="2400" b="1" dirty="0" err="1">
                <a:solidFill>
                  <a:srgbClr val="FF0000"/>
                </a:solidFill>
              </a:rPr>
              <a:t>دائم )</a:t>
            </a:r>
            <a:endParaRPr kumimoji="0" lang="ar-SA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9523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9144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165557" y="6197025"/>
            <a:ext cx="6530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أعدته الناسخة                                                                 مديرة المدرسة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400" dirty="0">
                <a:latin typeface="Arial" pitchFamily="34" charset="0"/>
                <a:ea typeface="Times New Roman" pitchFamily="18" charset="0"/>
                <a:cs typeface="PT Bold Heading" pitchFamily="2" charset="-78"/>
              </a:rPr>
              <a:t>سلمى محمد الشيخ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PT Bold Heading" pitchFamily="2" charset="-78"/>
              </a:rPr>
              <a:t>                                                                    شادية عبد العزيز مراد</a:t>
            </a:r>
            <a:endParaRPr kumimoji="0" 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3" descr="شعار - ث-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812800" cy="6096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33800" y="-42684"/>
            <a:ext cx="533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ادارة التربية والتعليم بجدة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مركز الشمال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الثانوية الحادية والستون</a:t>
            </a:r>
            <a:r>
              <a:rPr kumimoji="0" lang="ar-S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2815122"/>
          <a:ext cx="8458200" cy="3357078"/>
        </p:xfrm>
        <a:graphic>
          <a:graphicData uri="http://schemas.openxmlformats.org/drawingml/2006/table">
            <a:tbl>
              <a:tblPr rtl="1"/>
              <a:tblGrid>
                <a:gridCol w="735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9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34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29540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kumimoji="0" 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  <a:p>
            <a:pPr algn="ctr" rtl="1"/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2192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2954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1481316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 </a:t>
            </a:r>
            <a:r>
              <a:rPr kumimoji="0" lang="ar-SA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تنظيم الاتصالات الادارية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 سجلات قيد المعاملات الواردة</a:t>
            </a:r>
            <a:r>
              <a:rPr kumimoji="0" lang="ar-SA" sz="2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FF0000"/>
                </a:solidFill>
              </a:rPr>
              <a:t> رقم </a:t>
            </a:r>
            <a:r>
              <a:rPr lang="ar-SA" sz="2400" b="1" dirty="0" err="1">
                <a:solidFill>
                  <a:srgbClr val="FF0000"/>
                </a:solidFill>
              </a:rPr>
              <a:t>الدولاب </a:t>
            </a:r>
            <a:r>
              <a:rPr lang="ar-SA" sz="2400" b="1" dirty="0">
                <a:solidFill>
                  <a:srgbClr val="FF0000"/>
                </a:solidFill>
              </a:rPr>
              <a:t>(1/45)           رقم </a:t>
            </a:r>
            <a:r>
              <a:rPr lang="ar-SA" sz="2400" b="1" dirty="0" err="1">
                <a:solidFill>
                  <a:srgbClr val="FF0000"/>
                </a:solidFill>
              </a:rPr>
              <a:t>الارشفة </a:t>
            </a:r>
            <a:r>
              <a:rPr lang="ar-SA" sz="2400" b="1" dirty="0">
                <a:solidFill>
                  <a:srgbClr val="FF0000"/>
                </a:solidFill>
              </a:rPr>
              <a:t>(3/13)           مدة </a:t>
            </a:r>
            <a:r>
              <a:rPr lang="ar-SA" sz="2400" b="1" dirty="0" err="1">
                <a:solidFill>
                  <a:srgbClr val="FF0000"/>
                </a:solidFill>
              </a:rPr>
              <a:t>الحفظ </a:t>
            </a:r>
            <a:r>
              <a:rPr lang="ar-SA" sz="2400" b="1" dirty="0">
                <a:solidFill>
                  <a:srgbClr val="FF0000"/>
                </a:solidFill>
              </a:rPr>
              <a:t>( </a:t>
            </a:r>
            <a:r>
              <a:rPr lang="ar-SA" sz="2400" b="1" dirty="0" err="1">
                <a:solidFill>
                  <a:srgbClr val="FF0000"/>
                </a:solidFill>
              </a:rPr>
              <a:t>دائم )</a:t>
            </a:r>
            <a:endParaRPr kumimoji="0" lang="ar-SA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9523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9144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165557" y="6197025"/>
            <a:ext cx="6530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أعدته الناسخة                                                                 مديرة المدرسة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400" dirty="0">
                <a:latin typeface="Arial" pitchFamily="34" charset="0"/>
                <a:ea typeface="Times New Roman" pitchFamily="18" charset="0"/>
                <a:cs typeface="PT Bold Heading" pitchFamily="2" charset="-78"/>
              </a:rPr>
              <a:t>سلمى محمد الشيخ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PT Bold Heading" pitchFamily="2" charset="-78"/>
              </a:rPr>
              <a:t>                                                                    شادية عبد العزيز مراد</a:t>
            </a:r>
            <a:endParaRPr kumimoji="0" 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3" descr="شعار - ث-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812800" cy="6096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33800" y="-42684"/>
            <a:ext cx="533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ادارة التربية والتعليم بجدة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مركز الشمال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الثانوية الحادية والستون</a:t>
            </a:r>
            <a:r>
              <a:rPr kumimoji="0" lang="ar-S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2819400"/>
          <a:ext cx="8458200" cy="3357078"/>
        </p:xfrm>
        <a:graphic>
          <a:graphicData uri="http://schemas.openxmlformats.org/drawingml/2006/table">
            <a:tbl>
              <a:tblPr rtl="1"/>
              <a:tblGrid>
                <a:gridCol w="735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9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34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29540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kumimoji="0" 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  <a:p>
            <a:pPr algn="ctr" rtl="1"/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1430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2192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1481316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 </a:t>
            </a:r>
            <a:r>
              <a:rPr kumimoji="0" lang="ar-SA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تنظيم الاتصالات الادارية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 سجلات استلام المعاملات </a:t>
            </a:r>
            <a:r>
              <a:rPr kumimoji="0" lang="ar-SA" sz="2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الواردة )</a:t>
            </a:r>
            <a:endParaRPr kumimoji="0" lang="en-US" sz="2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FF0000"/>
                </a:solidFill>
              </a:rPr>
              <a:t> رقم </a:t>
            </a:r>
            <a:r>
              <a:rPr lang="ar-SA" sz="2400" b="1" dirty="0" err="1">
                <a:solidFill>
                  <a:srgbClr val="FF0000"/>
                </a:solidFill>
              </a:rPr>
              <a:t>الدولاب </a:t>
            </a:r>
            <a:r>
              <a:rPr lang="ar-SA" sz="2400" b="1" dirty="0">
                <a:solidFill>
                  <a:srgbClr val="FF0000"/>
                </a:solidFill>
              </a:rPr>
              <a:t>(2/45)           رقم </a:t>
            </a:r>
            <a:r>
              <a:rPr lang="ar-SA" sz="2400" b="1" dirty="0" err="1">
                <a:solidFill>
                  <a:srgbClr val="FF0000"/>
                </a:solidFill>
              </a:rPr>
              <a:t>الارشفة </a:t>
            </a:r>
            <a:r>
              <a:rPr lang="ar-SA" sz="2400" b="1" dirty="0">
                <a:solidFill>
                  <a:srgbClr val="FF0000"/>
                </a:solidFill>
              </a:rPr>
              <a:t>(4/13)           مدة </a:t>
            </a:r>
            <a:r>
              <a:rPr lang="ar-SA" sz="2400" b="1" dirty="0" err="1">
                <a:solidFill>
                  <a:srgbClr val="FF0000"/>
                </a:solidFill>
              </a:rPr>
              <a:t>الحفظ </a:t>
            </a:r>
            <a:r>
              <a:rPr lang="ar-SA" sz="2400" b="1" dirty="0">
                <a:solidFill>
                  <a:srgbClr val="FF0000"/>
                </a:solidFill>
              </a:rPr>
              <a:t>( </a:t>
            </a:r>
            <a:r>
              <a:rPr lang="ar-SA" sz="2400" b="1" dirty="0" err="1">
                <a:solidFill>
                  <a:srgbClr val="FF0000"/>
                </a:solidFill>
              </a:rPr>
              <a:t>دائم )</a:t>
            </a:r>
            <a:endParaRPr kumimoji="0" lang="ar-SA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8761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8382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165557" y="6197025"/>
            <a:ext cx="6530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أعدته الناسخة                                                                 مديرة المدرسة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400" dirty="0">
                <a:latin typeface="Arial" pitchFamily="34" charset="0"/>
                <a:ea typeface="Times New Roman" pitchFamily="18" charset="0"/>
                <a:cs typeface="PT Bold Heading" pitchFamily="2" charset="-78"/>
              </a:rPr>
              <a:t>سلمى محمد الشيخ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PT Bold Heading" pitchFamily="2" charset="-78"/>
              </a:rPr>
              <a:t>                                                                    شادية عبد العزيز مراد</a:t>
            </a:r>
            <a:endParaRPr kumimoji="0" 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3" descr="شعار - ث-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812800" cy="6096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33800" y="-42684"/>
            <a:ext cx="533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ادارة التربية والتعليم بجدة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مركز الشمال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الثانوية الحادية والستون</a:t>
            </a:r>
            <a:r>
              <a:rPr kumimoji="0" lang="ar-S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2813312"/>
          <a:ext cx="8458200" cy="3357078"/>
        </p:xfrm>
        <a:graphic>
          <a:graphicData uri="http://schemas.openxmlformats.org/drawingml/2006/table">
            <a:tbl>
              <a:tblPr rtl="1"/>
              <a:tblGrid>
                <a:gridCol w="735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9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34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29540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kumimoji="0" 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  <a:p>
            <a:pPr algn="ctr" rtl="1"/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1430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2192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1481316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 </a:t>
            </a:r>
            <a:r>
              <a:rPr kumimoji="0" lang="ar-SA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تنظيم الاتصالات الادارية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 ملفات حفظ المعاملات الصادرة</a:t>
            </a:r>
            <a:r>
              <a:rPr kumimoji="0" lang="ar-SA" sz="2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FF0000"/>
                </a:solidFill>
              </a:rPr>
              <a:t> رقم </a:t>
            </a:r>
            <a:r>
              <a:rPr lang="ar-SA" sz="2400" b="1" dirty="0" err="1">
                <a:solidFill>
                  <a:srgbClr val="FF0000"/>
                </a:solidFill>
              </a:rPr>
              <a:t>الدولاب </a:t>
            </a:r>
            <a:r>
              <a:rPr lang="ar-SA" sz="2400" b="1" dirty="0">
                <a:solidFill>
                  <a:srgbClr val="FF0000"/>
                </a:solidFill>
              </a:rPr>
              <a:t>(46-47)           رقم </a:t>
            </a:r>
            <a:r>
              <a:rPr lang="ar-SA" sz="2400" b="1" dirty="0" err="1">
                <a:solidFill>
                  <a:srgbClr val="FF0000"/>
                </a:solidFill>
              </a:rPr>
              <a:t>الارشفة </a:t>
            </a:r>
            <a:r>
              <a:rPr lang="ar-SA" sz="2400" b="1" dirty="0">
                <a:solidFill>
                  <a:srgbClr val="FF0000"/>
                </a:solidFill>
              </a:rPr>
              <a:t>(5/13)           مدة </a:t>
            </a:r>
            <a:r>
              <a:rPr lang="ar-SA" sz="2400" b="1" dirty="0" err="1">
                <a:solidFill>
                  <a:srgbClr val="FF0000"/>
                </a:solidFill>
              </a:rPr>
              <a:t>الحفظ </a:t>
            </a:r>
            <a:r>
              <a:rPr lang="ar-SA" sz="2400" b="1" dirty="0">
                <a:solidFill>
                  <a:srgbClr val="FF0000"/>
                </a:solidFill>
              </a:rPr>
              <a:t>( </a:t>
            </a:r>
            <a:r>
              <a:rPr lang="ar-SA" sz="2400" b="1" dirty="0" err="1">
                <a:solidFill>
                  <a:srgbClr val="FF0000"/>
                </a:solidFill>
              </a:rPr>
              <a:t>دائم )</a:t>
            </a:r>
            <a:endParaRPr kumimoji="0" lang="ar-SA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8761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8382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165557" y="6197025"/>
            <a:ext cx="6530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أعدته الناسخة                                                                 مديرة المدرسة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400" dirty="0">
                <a:latin typeface="Arial" pitchFamily="34" charset="0"/>
                <a:ea typeface="Times New Roman" pitchFamily="18" charset="0"/>
                <a:cs typeface="PT Bold Heading" pitchFamily="2" charset="-78"/>
              </a:rPr>
              <a:t>سلمى محمد الشيخ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PT Bold Heading" pitchFamily="2" charset="-78"/>
              </a:rPr>
              <a:t>                                                                    شادية عبد العزيز مراد</a:t>
            </a:r>
            <a:endParaRPr kumimoji="0" 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3160</TotalTime>
  <Words>8830</Words>
  <Application>Microsoft Office PowerPoint</Application>
  <PresentationFormat>عرض على الشاشة (4:3)</PresentationFormat>
  <Paragraphs>3671</Paragraphs>
  <Slides>125</Slides>
  <Notes>3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125</vt:i4>
      </vt:variant>
    </vt:vector>
  </HeadingPairs>
  <TitlesOfParts>
    <vt:vector size="126" baseType="lpstr">
      <vt:lpstr>Median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فراج العتيبي</cp:lastModifiedBy>
  <cp:revision>288</cp:revision>
  <dcterms:created xsi:type="dcterms:W3CDTF">2013-10-24T02:00:17Z</dcterms:created>
  <dcterms:modified xsi:type="dcterms:W3CDTF">2021-09-03T11:46:29Z</dcterms:modified>
</cp:coreProperties>
</file>