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3400"/>
  <p:notesSz cx="6858000" cy="9144000"/>
  <p:embeddedFontLst>
    <p:embeddedFont>
      <p:font typeface="Open Sans Bold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41.png" Type="http://schemas.openxmlformats.org/officeDocument/2006/relationships/image"/><Relationship Id="rId22" Target="../media/image42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41.png" Type="http://schemas.openxmlformats.org/officeDocument/2006/relationships/image"/><Relationship Id="rId22" Target="../media/image42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3.png" Type="http://schemas.openxmlformats.org/officeDocument/2006/relationships/image"/><Relationship Id="rId22" Target="../media/image24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5.png" Type="http://schemas.openxmlformats.org/officeDocument/2006/relationships/image"/><Relationship Id="rId22" Target="../media/image26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7.png" Type="http://schemas.openxmlformats.org/officeDocument/2006/relationships/image"/><Relationship Id="rId22" Target="../media/image28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9.png" Type="http://schemas.openxmlformats.org/officeDocument/2006/relationships/image"/><Relationship Id="rId22" Target="../media/image30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31.png" Type="http://schemas.openxmlformats.org/officeDocument/2006/relationships/image"/><Relationship Id="rId22" Target="../media/image32.svg" Type="http://schemas.openxmlformats.org/officeDocument/2006/relationships/image"/><Relationship Id="rId23" Target="../media/image33.png" Type="http://schemas.openxmlformats.org/officeDocument/2006/relationships/image"/><Relationship Id="rId24" Target="../media/image34.svg" Type="http://schemas.openxmlformats.org/officeDocument/2006/relationships/image"/><Relationship Id="rId25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35.png" Type="http://schemas.openxmlformats.org/officeDocument/2006/relationships/image"/><Relationship Id="rId22" Target="../media/image36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37.png" Type="http://schemas.openxmlformats.org/officeDocument/2006/relationships/image"/><Relationship Id="rId22" Target="../media/image38.svg" Type="http://schemas.openxmlformats.org/officeDocument/2006/relationships/image"/><Relationship Id="rId23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39.png" Type="http://schemas.openxmlformats.org/officeDocument/2006/relationships/image"/><Relationship Id="rId22" Target="../media/image40.svg" Type="http://schemas.openxmlformats.org/officeDocument/2006/relationships/image"/><Relationship Id="rId23" Target="../media/image41.png" Type="http://schemas.openxmlformats.org/officeDocument/2006/relationships/image"/><Relationship Id="rId24" Target="../media/image42.svg" Type="http://schemas.openxmlformats.org/officeDocument/2006/relationships/image"/><Relationship Id="rId25" Target="../media/image22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617111" y="2658645"/>
            <a:ext cx="6356839" cy="2799870"/>
            <a:chOff x="0" y="0"/>
            <a:chExt cx="8475785" cy="3733159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1108210" y="-38100"/>
              <a:ext cx="3302662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079"/>
                </a:lnSpc>
              </a:pPr>
              <a:r>
                <a:rPr lang="ar-EG" sz="21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خطة الإسبوع (   </a:t>
              </a:r>
              <a:r>
                <a:rPr lang="en-US" sz="21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  <a:r>
                <a:rPr lang="ar-EG" sz="21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    )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119189"/>
              <a:ext cx="8475785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079"/>
                </a:lnSpc>
              </a:pPr>
              <a:r>
                <a:rPr lang="ar-EG" sz="2199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الأهداف والقيم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214573" y="1649513"/>
              <a:ext cx="5760903" cy="20836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079"/>
                </a:lnSpc>
              </a:pPr>
              <a:r>
                <a:rPr lang="ar-EG" sz="2199">
                  <a:solidFill>
                    <a:srgbClr val="E60012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الطريقة العلمية :</a:t>
              </a:r>
            </a:p>
            <a:p>
              <a:pPr algn="ctr" rtl="true">
                <a:lnSpc>
                  <a:spcPts val="3079"/>
                </a:lnSpc>
              </a:pPr>
              <a:r>
                <a:rPr lang="ar-EG" sz="2199">
                  <a:solidFill>
                    <a:srgbClr val="3F6C82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الأهداف:</a:t>
              </a:r>
            </a:p>
            <a:p>
              <a:pPr algn="ctr" rtl="true">
                <a:lnSpc>
                  <a:spcPts val="2100"/>
                </a:lnSpc>
              </a:pPr>
              <a:r>
                <a:rPr lang="ar-EG" sz="15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-يحدد خطوات الطريقة العلمية</a:t>
              </a:r>
            </a:p>
            <a:p>
              <a:pPr algn="ctr">
                <a:lnSpc>
                  <a:spcPts val="2100"/>
                </a:lnSpc>
              </a:pPr>
              <a:r>
                <a:rPr lang="ar-EG" sz="15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يتعلم كيف يضع العلماء الفرضيات ويختبرونها</a:t>
              </a:r>
            </a:p>
            <a:p>
              <a:pPr algn="ctr" rtl="true">
                <a:lnSpc>
                  <a:spcPts val="2100"/>
                </a:lnSpc>
              </a:pPr>
              <a:r>
                <a:rPr lang="ar-EG" sz="1500">
                  <a:solidFill>
                    <a:srgbClr val="0D6C37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القيم/تعلم إتقان العمل ومشاركة الأخرين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5193759" y="6791435"/>
            <a:ext cx="1698274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تقويم المعرفة السابقة من خلال طرح الأسئلة وعرض فلم لبركان مناقشة الفكرة الرئيسية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77227" y="6845719"/>
            <a:ext cx="1698274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الخلايا(استكشف)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ماالمخلوقات الحية</a:t>
            </a:r>
          </a:p>
          <a:p>
            <a:pPr algn="ctr" rtl="true">
              <a:lnSpc>
                <a:spcPts val="2100"/>
              </a:lnSpc>
            </a:pP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اختبر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29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77227" y="4082386"/>
            <a:ext cx="1698274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التعرف على محتويات الكتاب المدرسي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وتوزيع المجمعات وشرح طريقة العمل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891482" y="6791435"/>
            <a:ext cx="1698274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المهارات العلمية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التعرف على تعليمات السلامة في غرفة الصف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423593" y="8835868"/>
            <a:ext cx="462538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أستكشف- 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99092" y="2486175"/>
            <a:ext cx="709284" cy="709284"/>
            <a:chOff x="0" y="0"/>
            <a:chExt cx="945712" cy="94571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945712" cy="945712"/>
            </a:xfrm>
            <a:custGeom>
              <a:avLst/>
              <a:gdLst/>
              <a:ahLst/>
              <a:cxnLst/>
              <a:rect r="r" b="b" t="t" l="l"/>
              <a:pathLst>
                <a:path h="945712" w="945712">
                  <a:moveTo>
                    <a:pt x="0" y="0"/>
                  </a:moveTo>
                  <a:lnTo>
                    <a:pt x="945712" y="0"/>
                  </a:lnTo>
                  <a:lnTo>
                    <a:pt x="945712" y="945712"/>
                  </a:lnTo>
                  <a:lnTo>
                    <a:pt x="0" y="945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77340" y="2620545"/>
            <a:ext cx="241885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7111" y="3478987"/>
            <a:ext cx="635683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sz="1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28041" y="3747591"/>
            <a:ext cx="4320677" cy="1948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sz="18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التغيرات في الأنظمة البيئية   :</a:t>
            </a:r>
          </a:p>
          <a:p>
            <a:pPr algn="ctr" rtl="true">
              <a:lnSpc>
                <a:spcPts val="2520"/>
              </a:lnSpc>
            </a:pPr>
            <a:r>
              <a:rPr lang="ar-EG" sz="18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-يشرح كيف تسبب المخلوقات الحية والأشياء غير الحية التغيرات في الأنظمة البيئية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-يستنتج أن التغيرات في الأنظمة البيئية تؤثر في المخلوقات الحية التي تعيش فيها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القيم/يحرص على المحافظة على النظام البيئي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896194" y="6683218"/>
            <a:ext cx="2125125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يغير الناس النظام البيئي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</a:t>
            </a:r>
          </a:p>
          <a:p>
            <a:pPr algn="ctr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ماذا يحدث اذا تغير النظام البيئي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اختبرنفسي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125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-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127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7227" y="6845719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الدرس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السابق</a:t>
            </a:r>
          </a:p>
          <a:p>
            <a:pPr algn="ctr" rtl="true">
              <a:lnSpc>
                <a:spcPts val="2100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2891482" y="6865345"/>
            <a:ext cx="1698274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يمكن للناس منع الإنقراض </a:t>
            </a:r>
            <a:r>
              <a:rPr lang="ar-EG" sz="15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اختبر نفسي ص </a:t>
            </a:r>
            <a:r>
              <a:rPr lang="en-US" sz="15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مراجعة الدرس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129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إ- حل أختبر نفسي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123</a:t>
            </a:r>
            <a:r>
              <a:rPr lang="ar-EG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125</a:t>
            </a:r>
            <a:r>
              <a:rPr lang="ar-EG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127</a:t>
            </a:r>
            <a:r>
              <a:rPr lang="ar-EG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128</a:t>
            </a:r>
            <a:r>
              <a:rPr lang="ar-EG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FF161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129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77726" y="3958729"/>
            <a:ext cx="2157403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 الذي يسبب تغير النظام البيئي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يتكيف الانسان عندما يتغير النظام البيئي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123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199092" y="2471326"/>
            <a:ext cx="709284" cy="709284"/>
            <a:chOff x="0" y="0"/>
            <a:chExt cx="945712" cy="94571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5712" cy="945712"/>
            </a:xfrm>
            <a:custGeom>
              <a:avLst/>
              <a:gdLst/>
              <a:ahLst/>
              <a:cxnLst/>
              <a:rect r="r" b="b" t="t" l="l"/>
              <a:pathLst>
                <a:path h="945712" w="945712">
                  <a:moveTo>
                    <a:pt x="0" y="0"/>
                  </a:moveTo>
                  <a:lnTo>
                    <a:pt x="945712" y="0"/>
                  </a:lnTo>
                  <a:lnTo>
                    <a:pt x="945712" y="945712"/>
                  </a:lnTo>
                  <a:lnTo>
                    <a:pt x="0" y="945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41125" y="2620545"/>
            <a:ext cx="249128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7111" y="3478987"/>
            <a:ext cx="635683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193759" y="6791435"/>
            <a:ext cx="1698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شامله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133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77227" y="6845719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شاملة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للفصل وحل ماتبقى من السجل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891482" y="6865345"/>
            <a:ext cx="1698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شاملة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135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136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268743" y="8726953"/>
            <a:ext cx="657997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الإسبوع الثاني عشر اختبارات نهاية الفصل الأول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15041" y="4081359"/>
            <a:ext cx="1990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الفصل الثالث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 </a:t>
            </a: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131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</a:t>
            </a: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132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528041" y="3747591"/>
            <a:ext cx="4320677" cy="1948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sz="18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التغيرات في الأنظمة البيئية   :</a:t>
            </a:r>
          </a:p>
          <a:p>
            <a:pPr algn="ctr" rtl="true">
              <a:lnSpc>
                <a:spcPts val="2520"/>
              </a:lnSpc>
            </a:pPr>
            <a:r>
              <a:rPr lang="ar-EG" sz="18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-يشرح كيف تسبب المخلوقات الحية والأشياء غير الحية التغيرات في الأنظمة البيئية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-يستنتج أن التغيرات في الأنظمة البيئية تؤثر في المخلوقات الحية التي تعيش فيها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القيم/يحرص على المحافظة على النظام البيئي 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199092" y="2471326"/>
            <a:ext cx="709284" cy="709284"/>
            <a:chOff x="0" y="0"/>
            <a:chExt cx="945712" cy="94571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5712" cy="945712"/>
            </a:xfrm>
            <a:custGeom>
              <a:avLst/>
              <a:gdLst/>
              <a:ahLst/>
              <a:cxnLst/>
              <a:rect r="r" b="b" t="t" l="l"/>
              <a:pathLst>
                <a:path h="945712" w="945712">
                  <a:moveTo>
                    <a:pt x="0" y="0"/>
                  </a:moveTo>
                  <a:lnTo>
                    <a:pt x="945712" y="0"/>
                  </a:lnTo>
                  <a:lnTo>
                    <a:pt x="945712" y="945712"/>
                  </a:lnTo>
                  <a:lnTo>
                    <a:pt x="0" y="945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48269" y="2620545"/>
            <a:ext cx="247699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51399" y="3472553"/>
            <a:ext cx="6356839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60"/>
              </a:lnSpc>
            </a:pPr>
            <a:r>
              <a:rPr lang="ar-EG" sz="19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776674" y="3769490"/>
            <a:ext cx="3892334" cy="177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الخلايا :</a:t>
            </a:r>
          </a:p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-يلخص الوظائف الحيوية الخمس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يقارن بين الخلايا النباتيتة والخلايا الحيوانية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6838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القيم/شكر الله تعالى على نعمه علينا وتمميزة للانسان عن باقي مخلوقاته والمحافظة على النعم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93759" y="6791435"/>
            <a:ext cx="1698274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(أستكشف) 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تصنيف المخلوقات الحية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</a:t>
            </a:r>
          </a:p>
          <a:p>
            <a:pPr algn="ctr" rtl="true">
              <a:lnSpc>
                <a:spcPts val="2100"/>
              </a:lnSpc>
            </a:pP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إكمال كتابة النشاط لمن لم يكمل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47414" y="4022025"/>
            <a:ext cx="1957901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فيما تتشابه الخلايا النباتية والحيوانية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تعلم كيف تنتظم الخلايا </a:t>
            </a:r>
            <a:r>
              <a:rPr lang="ar-EG" sz="15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+ مراجعة الدرس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31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34-33</a:t>
            </a:r>
          </a:p>
          <a:p>
            <a:pPr algn="ctr">
              <a:lnSpc>
                <a:spcPts val="2100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2635192" y="6791435"/>
            <a:ext cx="2087649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-كيف تصنف المخلوقات الحية ؟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-كيف تنتظم المخلوقات الحية في مملكة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41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42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633101" y="8721099"/>
            <a:ext cx="617089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أستكشف- حل أختبر نفسي ص 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31-33- 34 -41-42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47414" y="6922495"/>
            <a:ext cx="195790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الدرس وحل إختبار نافس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196649" y="2457384"/>
            <a:ext cx="709500" cy="709500"/>
            <a:chOff x="0" y="0"/>
            <a:chExt cx="946000" cy="946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6000" cy="946000"/>
            </a:xfrm>
            <a:custGeom>
              <a:avLst/>
              <a:gdLst/>
              <a:ahLst/>
              <a:cxnLst/>
              <a:rect r="r" b="b" t="t" l="l"/>
              <a:pathLst>
                <a:path h="946000" w="946000">
                  <a:moveTo>
                    <a:pt x="0" y="0"/>
                  </a:moveTo>
                  <a:lnTo>
                    <a:pt x="946000" y="0"/>
                  </a:lnTo>
                  <a:lnTo>
                    <a:pt x="946000" y="946000"/>
                  </a:lnTo>
                  <a:lnTo>
                    <a:pt x="0" y="94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48269" y="2620545"/>
            <a:ext cx="247699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7111" y="3488512"/>
            <a:ext cx="635683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28041" y="3886255"/>
            <a:ext cx="4320677" cy="1572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تصنيف المخلوقات الحية  :</a:t>
            </a:r>
          </a:p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-يتعرف ممالك المخلوقات الحية ويقارن بينها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-يصف الأنواع المختلفة للمخلوقات الحية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القيم/التأمل في خلق الله والتفكر في بديع خلقه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93759" y="6791435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مراجعة الفصل الأول ص</a:t>
            </a: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51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52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7227" y="6845719"/>
            <a:ext cx="1698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الدرس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السابق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91482" y="6865345"/>
            <a:ext cx="1698274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الحيوانات اللافقارية (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أستكشف)ص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57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اللافقاريات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58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 ص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57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حل أختبر نفسي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46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47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58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حل مراجعة الفصل الاول ص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51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52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53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5041" y="4081359"/>
            <a:ext cx="1990274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خصائص ممالك المخلوقات الحية ؟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46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مراجعة الدرس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47</a:t>
            </a:r>
          </a:p>
          <a:p>
            <a:pPr algn="ctr" rtl="true">
              <a:lnSpc>
                <a:spcPts val="2100"/>
              </a:lnSpc>
            </a:pPr>
          </a:p>
        </p:txBody>
      </p:sp>
      <p:grpSp>
        <p:nvGrpSpPr>
          <p:cNvPr name="Group 36" id="36"/>
          <p:cNvGrpSpPr/>
          <p:nvPr/>
        </p:nvGrpSpPr>
        <p:grpSpPr>
          <a:xfrm rot="0">
            <a:off x="1189567" y="2466563"/>
            <a:ext cx="718809" cy="718809"/>
            <a:chOff x="0" y="0"/>
            <a:chExt cx="958412" cy="95841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58412" cy="958412"/>
            </a:xfrm>
            <a:custGeom>
              <a:avLst/>
              <a:gdLst/>
              <a:ahLst/>
              <a:cxnLst/>
              <a:rect r="r" b="b" t="t" l="l"/>
              <a:pathLst>
                <a:path h="958412" w="958412">
                  <a:moveTo>
                    <a:pt x="0" y="0"/>
                  </a:moveTo>
                  <a:lnTo>
                    <a:pt x="958412" y="0"/>
                  </a:lnTo>
                  <a:lnTo>
                    <a:pt x="958412" y="958412"/>
                  </a:lnTo>
                  <a:lnTo>
                    <a:pt x="0" y="958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484583" y="2620545"/>
            <a:ext cx="2404368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7111" y="3478987"/>
            <a:ext cx="635683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90474" y="3780611"/>
            <a:ext cx="4213526" cy="177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الحيوانات اللافقارية :</a:t>
            </a:r>
          </a:p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-يتعرف الحيوانات اللافقارية ويحدد حاجاتها الأساسية وخصائصها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-ييلخص خصائص مجموعات اللافقاريات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القيم/التأمل في خلق الله والتفكر في بديع خلقه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93759" y="6791435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المفصليات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اختبر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61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7227" y="6845719"/>
            <a:ext cx="1698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الدرس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السابق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91482" y="6865345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تصنف الديدان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62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- حل أختبر نفسي 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58-60-61-62-63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5041" y="4081359"/>
            <a:ext cx="1990274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مابعض خصائص اللافقاريات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58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-60</a:t>
            </a:r>
          </a:p>
          <a:p>
            <a:pPr algn="ctr" rtl="true">
              <a:lnSpc>
                <a:spcPts val="2100"/>
              </a:lnSpc>
            </a:pPr>
          </a:p>
        </p:txBody>
      </p:sp>
      <p:grpSp>
        <p:nvGrpSpPr>
          <p:cNvPr name="Group 36" id="36"/>
          <p:cNvGrpSpPr/>
          <p:nvPr/>
        </p:nvGrpSpPr>
        <p:grpSpPr>
          <a:xfrm rot="0">
            <a:off x="1199092" y="2471326"/>
            <a:ext cx="709284" cy="709284"/>
            <a:chOff x="0" y="0"/>
            <a:chExt cx="945712" cy="94571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5712" cy="945712"/>
            </a:xfrm>
            <a:custGeom>
              <a:avLst/>
              <a:gdLst/>
              <a:ahLst/>
              <a:cxnLst/>
              <a:rect r="r" b="b" t="t" l="l"/>
              <a:pathLst>
                <a:path h="945712" w="945712">
                  <a:moveTo>
                    <a:pt x="0" y="0"/>
                  </a:moveTo>
                  <a:lnTo>
                    <a:pt x="945712" y="0"/>
                  </a:lnTo>
                  <a:lnTo>
                    <a:pt x="945712" y="945712"/>
                  </a:lnTo>
                  <a:lnTo>
                    <a:pt x="0" y="945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520847" y="2620545"/>
            <a:ext cx="233183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7111" y="3478987"/>
            <a:ext cx="635683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528041" y="3876730"/>
            <a:ext cx="4320677" cy="177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الحيوانات الفقارية  :</a:t>
            </a:r>
          </a:p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-يعرف الفقاريات ويصف خصائصها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-يصف طوائف الفقاريات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القيم/التأمل في خلق الله والمقارنة بينها وتسمية حيوانات كبيرة والفائدة منها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93759" y="6791435"/>
            <a:ext cx="169827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الفقاريات</a:t>
            </a:r>
          </a:p>
          <a:p>
            <a:pPr algn="ctr" rtl="true">
              <a:lnSpc>
                <a:spcPts val="2100"/>
              </a:lnSpc>
            </a:pP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اختبرنفسي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69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-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7227" y="6845719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الدرس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السابق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74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891482" y="6865345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الثدييات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73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 ص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67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حل أختبر نفسي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69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72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73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5041" y="4081359"/>
            <a:ext cx="1990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الحيوانات الفقارية حل 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(استكشف)ص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67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199092" y="2456476"/>
            <a:ext cx="709284" cy="709284"/>
            <a:chOff x="0" y="0"/>
            <a:chExt cx="945712" cy="94571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5712" cy="945712"/>
            </a:xfrm>
            <a:custGeom>
              <a:avLst/>
              <a:gdLst/>
              <a:ahLst/>
              <a:cxnLst/>
              <a:rect r="r" b="b" t="t" l="l"/>
              <a:pathLst>
                <a:path h="945712" w="945712">
                  <a:moveTo>
                    <a:pt x="0" y="0"/>
                  </a:moveTo>
                  <a:lnTo>
                    <a:pt x="945712" y="0"/>
                  </a:lnTo>
                  <a:lnTo>
                    <a:pt x="945712" y="945712"/>
                  </a:lnTo>
                  <a:lnTo>
                    <a:pt x="0" y="945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90537" y="4624283"/>
            <a:ext cx="879934" cy="724846"/>
          </a:xfrm>
          <a:custGeom>
            <a:avLst/>
            <a:gdLst/>
            <a:ahLst/>
            <a:cxnLst/>
            <a:rect r="r" b="b" t="t" l="l"/>
            <a:pathLst>
              <a:path h="724846" w="879934">
                <a:moveTo>
                  <a:pt x="0" y="0"/>
                </a:moveTo>
                <a:lnTo>
                  <a:pt x="879934" y="0"/>
                </a:lnTo>
                <a:lnTo>
                  <a:pt x="879934" y="724846"/>
                </a:lnTo>
                <a:lnTo>
                  <a:pt x="0" y="72484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557161" y="2620545"/>
            <a:ext cx="2259211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17111" y="3478987"/>
            <a:ext cx="635683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28041" y="3876730"/>
            <a:ext cx="4320677" cy="177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أجهزة أجسام الحيوانات  :</a:t>
            </a:r>
          </a:p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-يتعرف أجهزة أجسام الحيوانات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-يلخص تركيب ووظيفة أجهزة أجسام الحيوانات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القيم/التعرف على أجهزة الجسم وبعض الإسعافات الأولية البسيطة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938406" y="6791435"/>
            <a:ext cx="2125125" cy="132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أجهزة أجسام الحيوانات 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(أستكشف)ص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77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تتحرك الحيوانات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79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</a:t>
            </a:r>
          </a:p>
          <a:p>
            <a:pPr algn="ctr" rtl="true">
              <a:lnSpc>
                <a:spcPts val="2100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477227" y="6845719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الدرس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السابق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635192" y="6865345"/>
            <a:ext cx="2053188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ينتقل الدم والغازات في جسم الحيوانات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+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يهضم الطعام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81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</a:t>
            </a: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ص </a:t>
            </a:r>
            <a:r>
              <a:rPr lang="en-US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77</a:t>
            </a: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حل أختبر نفسي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79</a:t>
            </a: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81</a:t>
            </a: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82</a:t>
            </a: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15041" y="4081359"/>
            <a:ext cx="199027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إجازة اليوم الوطني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262361" y="2471218"/>
            <a:ext cx="709500" cy="709500"/>
            <a:chOff x="0" y="0"/>
            <a:chExt cx="946000" cy="9460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946000" cy="946000"/>
            </a:xfrm>
            <a:custGeom>
              <a:avLst/>
              <a:gdLst/>
              <a:ahLst/>
              <a:cxnLst/>
              <a:rect r="r" b="b" t="t" l="l"/>
              <a:pathLst>
                <a:path h="946000" w="946000">
                  <a:moveTo>
                    <a:pt x="0" y="0"/>
                  </a:moveTo>
                  <a:lnTo>
                    <a:pt x="946000" y="0"/>
                  </a:lnTo>
                  <a:lnTo>
                    <a:pt x="946000" y="946000"/>
                  </a:lnTo>
                  <a:lnTo>
                    <a:pt x="0" y="94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520847" y="2620545"/>
            <a:ext cx="233183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7111" y="3432230"/>
            <a:ext cx="635683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635192" y="3713059"/>
            <a:ext cx="4017241" cy="194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مقدمة في الأنظمة البيئية  :</a:t>
            </a:r>
          </a:p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-يتعرف العوامل اللاحيوية والعوامل الحيوية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-ييصف النظام البيئي والجماعات الحيوية والمجتمعات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-يوضح المقصود بالمنطقة الحيوية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القيم/المحافظة على البيئة والممتلكات العامة والخاصة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93759" y="6791435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أستكشف )مقدمة في الأنظمة البيئية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7227" y="6845719"/>
            <a:ext cx="1698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المنطقة الحيوية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635192" y="6865345"/>
            <a:ext cx="2160339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ماالنظام البيئي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101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الجماعات الحيوية وما المجتمعات ص 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102</a:t>
            </a:r>
          </a:p>
          <a:p>
            <a:pPr algn="ctr" rtl="true">
              <a:lnSpc>
                <a:spcPts val="2100"/>
              </a:lnSpc>
            </a:pPr>
          </a:p>
          <a:p>
            <a:pPr algn="ctr" rtl="true">
              <a:lnSpc>
                <a:spcPts val="2100"/>
              </a:lnSpc>
            </a:pP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 ص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99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حل أختبر نفسي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101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102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5041" y="4081359"/>
            <a:ext cx="199027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الفصل الثاني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86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87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88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90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91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92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93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94</a:t>
            </a:r>
          </a:p>
          <a:p>
            <a:pPr algn="ctr" rtl="true">
              <a:lnSpc>
                <a:spcPts val="2100"/>
              </a:lnSpc>
            </a:pPr>
          </a:p>
        </p:txBody>
      </p:sp>
      <p:grpSp>
        <p:nvGrpSpPr>
          <p:cNvPr name="Group 36" id="36"/>
          <p:cNvGrpSpPr/>
          <p:nvPr/>
        </p:nvGrpSpPr>
        <p:grpSpPr>
          <a:xfrm rot="0">
            <a:off x="1262361" y="2471218"/>
            <a:ext cx="709500" cy="709500"/>
            <a:chOff x="0" y="0"/>
            <a:chExt cx="946000" cy="946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6000" cy="946000"/>
            </a:xfrm>
            <a:custGeom>
              <a:avLst/>
              <a:gdLst/>
              <a:ahLst/>
              <a:cxnLst/>
              <a:rect r="r" b="b" t="t" l="l"/>
              <a:pathLst>
                <a:path h="946000" w="946000">
                  <a:moveTo>
                    <a:pt x="0" y="0"/>
                  </a:moveTo>
                  <a:lnTo>
                    <a:pt x="946000" y="0"/>
                  </a:lnTo>
                  <a:lnTo>
                    <a:pt x="946000" y="946000"/>
                  </a:lnTo>
                  <a:lnTo>
                    <a:pt x="0" y="94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2520847" y="2620545"/>
            <a:ext cx="233183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17111" y="3432230"/>
            <a:ext cx="635683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635192" y="3687584"/>
            <a:ext cx="4017241" cy="194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العلاقات في الأنظمة البيئية   :</a:t>
            </a:r>
          </a:p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-يقارن خصائص أنواع مختلفة من التربة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-ييشرح كيف تنتقل الطاقة في النظام البيئي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يصف سلاسل وشبكات الغذاء ويعطي أمثلة على علاقة المفترس بالفريسة والتنافس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القيم/يتعلم أ ن التنافس لايكون الا بالخير وطاعة الله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193759" y="6791435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أستكشف )العلاقات في الأنظمة البيئية 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7227" y="6845719"/>
            <a:ext cx="169827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 السلسلة الغذائية 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635192" y="6865345"/>
            <a:ext cx="2008620" cy="73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52"/>
              </a:lnSpc>
            </a:pPr>
            <a:r>
              <a:rPr lang="ar-EG" sz="139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كيف تعتمد المخلوقات الحية على بعض</a:t>
            </a:r>
          </a:p>
          <a:p>
            <a:pPr algn="ctr" rtl="true">
              <a:lnSpc>
                <a:spcPts val="1952"/>
              </a:lnSpc>
            </a:pPr>
            <a:r>
              <a:rPr lang="ar-EG" sz="1394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</a:t>
            </a:r>
            <a:r>
              <a:rPr lang="en-US" sz="1394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111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 ص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109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حل أختبر نفسي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104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105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109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111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15041" y="4081359"/>
            <a:ext cx="199027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هل هناك مناطق حيوية أخرى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مراجعة الدرس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-104-105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262361" y="2471218"/>
            <a:ext cx="709500" cy="709500"/>
            <a:chOff x="0" y="0"/>
            <a:chExt cx="946000" cy="946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946000" cy="946000"/>
            </a:xfrm>
            <a:custGeom>
              <a:avLst/>
              <a:gdLst/>
              <a:ahLst/>
              <a:cxnLst/>
              <a:rect r="r" b="b" t="t" l="l"/>
              <a:pathLst>
                <a:path h="946000" w="946000">
                  <a:moveTo>
                    <a:pt x="0" y="0"/>
                  </a:moveTo>
                  <a:lnTo>
                    <a:pt x="946000" y="0"/>
                  </a:lnTo>
                  <a:lnTo>
                    <a:pt x="946000" y="946000"/>
                  </a:lnTo>
                  <a:lnTo>
                    <a:pt x="0" y="94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241525"/>
            <a:ext cx="22533108" cy="2450475"/>
          </a:xfrm>
          <a:custGeom>
            <a:avLst/>
            <a:gdLst/>
            <a:ahLst/>
            <a:cxnLst/>
            <a:rect r="r" b="b" t="t" l="l"/>
            <a:pathLst>
              <a:path h="2450475" w="22533108">
                <a:moveTo>
                  <a:pt x="0" y="0"/>
                </a:moveTo>
                <a:lnTo>
                  <a:pt x="22533108" y="0"/>
                </a:lnTo>
                <a:lnTo>
                  <a:pt x="22533108" y="2450475"/>
                </a:lnTo>
                <a:lnTo>
                  <a:pt x="0" y="24504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68000" y="1359039"/>
            <a:ext cx="3024000" cy="842940"/>
          </a:xfrm>
          <a:custGeom>
            <a:avLst/>
            <a:gdLst/>
            <a:ahLst/>
            <a:cxnLst/>
            <a:rect r="r" b="b" t="t" l="l"/>
            <a:pathLst>
              <a:path h="842940" w="3024000">
                <a:moveTo>
                  <a:pt x="0" y="0"/>
                </a:moveTo>
                <a:lnTo>
                  <a:pt x="3024000" y="0"/>
                </a:lnTo>
                <a:lnTo>
                  <a:pt x="3024000" y="842940"/>
                </a:lnTo>
                <a:lnTo>
                  <a:pt x="0" y="842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0"/>
            <a:ext cx="7761138" cy="8985398"/>
          </a:xfrm>
          <a:custGeom>
            <a:avLst/>
            <a:gdLst/>
            <a:ahLst/>
            <a:cxnLst/>
            <a:rect r="r" b="b" t="t" l="l"/>
            <a:pathLst>
              <a:path h="8985398" w="7761138">
                <a:moveTo>
                  <a:pt x="7761138" y="0"/>
                </a:moveTo>
                <a:lnTo>
                  <a:pt x="0" y="0"/>
                </a:lnTo>
                <a:lnTo>
                  <a:pt x="0" y="8985398"/>
                </a:lnTo>
                <a:lnTo>
                  <a:pt x="7761138" y="8985398"/>
                </a:lnTo>
                <a:lnTo>
                  <a:pt x="77611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95531" y="3166289"/>
            <a:ext cx="2494730" cy="2998174"/>
          </a:xfrm>
          <a:custGeom>
            <a:avLst/>
            <a:gdLst/>
            <a:ahLst/>
            <a:cxnLst/>
            <a:rect r="r" b="b" t="t" l="l"/>
            <a:pathLst>
              <a:path h="2998174" w="2494730">
                <a:moveTo>
                  <a:pt x="0" y="0"/>
                </a:moveTo>
                <a:lnTo>
                  <a:pt x="2494730" y="0"/>
                </a:lnTo>
                <a:lnTo>
                  <a:pt x="2494730" y="2998173"/>
                </a:lnTo>
                <a:lnTo>
                  <a:pt x="0" y="29981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69862" y="3166289"/>
            <a:ext cx="6693669" cy="5450504"/>
            <a:chOff x="0" y="0"/>
            <a:chExt cx="2398860" cy="19533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98860" cy="1953337"/>
            </a:xfrm>
            <a:custGeom>
              <a:avLst/>
              <a:gdLst/>
              <a:ahLst/>
              <a:cxnLst/>
              <a:rect r="r" b="b" t="t" l="l"/>
              <a:pathLst>
                <a:path h="1953337" w="2398860">
                  <a:moveTo>
                    <a:pt x="0" y="0"/>
                  </a:moveTo>
                  <a:lnTo>
                    <a:pt x="2398860" y="0"/>
                  </a:lnTo>
                  <a:lnTo>
                    <a:pt x="2398860" y="1953337"/>
                  </a:lnTo>
                  <a:lnTo>
                    <a:pt x="0" y="1953337"/>
                  </a:lnTo>
                  <a:close/>
                </a:path>
              </a:pathLst>
            </a:custGeom>
            <a:solidFill>
              <a:srgbClr val="FBFBCC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398860" cy="2020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17601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578003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8" y="0"/>
                </a:lnTo>
                <a:lnTo>
                  <a:pt x="2217528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1741" y="3195459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34132" y="5920711"/>
            <a:ext cx="2217527" cy="2696082"/>
          </a:xfrm>
          <a:custGeom>
            <a:avLst/>
            <a:gdLst/>
            <a:ahLst/>
            <a:cxnLst/>
            <a:rect r="r" b="b" t="t" l="l"/>
            <a:pathLst>
              <a:path h="2696082" w="2217527">
                <a:moveTo>
                  <a:pt x="0" y="0"/>
                </a:moveTo>
                <a:lnTo>
                  <a:pt x="2217527" y="0"/>
                </a:lnTo>
                <a:lnTo>
                  <a:pt x="2217527" y="2696082"/>
                </a:lnTo>
                <a:lnTo>
                  <a:pt x="0" y="269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635192" y="3195459"/>
            <a:ext cx="4320677" cy="2646415"/>
          </a:xfrm>
          <a:custGeom>
            <a:avLst/>
            <a:gdLst/>
            <a:ahLst/>
            <a:cxnLst/>
            <a:rect r="r" b="b" t="t" l="l"/>
            <a:pathLst>
              <a:path h="2646415" w="4320677">
                <a:moveTo>
                  <a:pt x="0" y="0"/>
                </a:moveTo>
                <a:lnTo>
                  <a:pt x="4320677" y="0"/>
                </a:lnTo>
                <a:lnTo>
                  <a:pt x="4320677" y="2646415"/>
                </a:lnTo>
                <a:lnTo>
                  <a:pt x="0" y="26464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030" y="2456476"/>
            <a:ext cx="6356839" cy="738983"/>
          </a:xfrm>
          <a:custGeom>
            <a:avLst/>
            <a:gdLst/>
            <a:ahLst/>
            <a:cxnLst/>
            <a:rect r="r" b="b" t="t" l="l"/>
            <a:pathLst>
              <a:path h="738983" w="6356839">
                <a:moveTo>
                  <a:pt x="0" y="0"/>
                </a:moveTo>
                <a:lnTo>
                  <a:pt x="6356839" y="0"/>
                </a:lnTo>
                <a:lnTo>
                  <a:pt x="6356839" y="738983"/>
                </a:lnTo>
                <a:lnTo>
                  <a:pt x="0" y="7389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471540" y="1398802"/>
            <a:ext cx="842504" cy="244354"/>
            <a:chOff x="0" y="0"/>
            <a:chExt cx="301934" cy="875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01934" cy="87571"/>
            </a:xfrm>
            <a:custGeom>
              <a:avLst/>
              <a:gdLst/>
              <a:ahLst/>
              <a:cxnLst/>
              <a:rect r="r" b="b" t="t" l="l"/>
              <a:pathLst>
                <a:path h="87571" w="301934">
                  <a:moveTo>
                    <a:pt x="0" y="0"/>
                  </a:moveTo>
                  <a:lnTo>
                    <a:pt x="301934" y="0"/>
                  </a:lnTo>
                  <a:lnTo>
                    <a:pt x="301934" y="87571"/>
                  </a:lnTo>
                  <a:lnTo>
                    <a:pt x="0" y="87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301934" cy="154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15041" y="9418495"/>
            <a:ext cx="6929919" cy="1128999"/>
            <a:chOff x="0" y="0"/>
            <a:chExt cx="9239892" cy="15053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9239892" cy="1505332"/>
            </a:xfrm>
            <a:custGeom>
              <a:avLst/>
              <a:gdLst/>
              <a:ahLst/>
              <a:cxnLst/>
              <a:rect r="r" b="b" t="t" l="l"/>
              <a:pathLst>
                <a:path h="1505332" w="9239892">
                  <a:moveTo>
                    <a:pt x="0" y="0"/>
                  </a:moveTo>
                  <a:lnTo>
                    <a:pt x="9239892" y="0"/>
                  </a:lnTo>
                  <a:lnTo>
                    <a:pt x="9239892" y="1505332"/>
                  </a:lnTo>
                  <a:lnTo>
                    <a:pt x="0" y="1505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5496128" y="40729"/>
              <a:ext cx="2030598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المعلم/ة: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5472966" y="1062079"/>
              <a:ext cx="2076922" cy="31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053"/>
                </a:lnSpc>
              </a:pPr>
              <a:r>
                <a:rPr lang="ar-EG" sz="1466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rtl val="true"/>
                </a:rPr>
                <a:t>ملاحظات ولي الأمر: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221741" y="10232605"/>
            <a:ext cx="534259" cy="255529"/>
          </a:xfrm>
          <a:custGeom>
            <a:avLst/>
            <a:gdLst/>
            <a:ahLst/>
            <a:cxnLst/>
            <a:rect r="r" b="b" t="t" l="l"/>
            <a:pathLst>
              <a:path h="255529" w="534259">
                <a:moveTo>
                  <a:pt x="0" y="0"/>
                </a:moveTo>
                <a:lnTo>
                  <a:pt x="534259" y="0"/>
                </a:lnTo>
                <a:lnTo>
                  <a:pt x="534259" y="255529"/>
                </a:lnTo>
                <a:lnTo>
                  <a:pt x="0" y="2555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2342" t="-55964" r="-3680" b="-80485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17707" y="8616793"/>
            <a:ext cx="6645824" cy="725502"/>
          </a:xfrm>
          <a:custGeom>
            <a:avLst/>
            <a:gdLst/>
            <a:ahLst/>
            <a:cxnLst/>
            <a:rect r="r" b="b" t="t" l="l"/>
            <a:pathLst>
              <a:path h="725502" w="6645824">
                <a:moveTo>
                  <a:pt x="0" y="0"/>
                </a:moveTo>
                <a:lnTo>
                  <a:pt x="6645824" y="0"/>
                </a:lnTo>
                <a:lnTo>
                  <a:pt x="6645824" y="725502"/>
                </a:lnTo>
                <a:lnTo>
                  <a:pt x="0" y="725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96714" y="7334360"/>
            <a:ext cx="1053758" cy="756071"/>
          </a:xfrm>
          <a:custGeom>
            <a:avLst/>
            <a:gdLst/>
            <a:ahLst/>
            <a:cxnLst/>
            <a:rect r="r" b="b" t="t" l="l"/>
            <a:pathLst>
              <a:path h="756071" w="1053758">
                <a:moveTo>
                  <a:pt x="0" y="0"/>
                </a:moveTo>
                <a:lnTo>
                  <a:pt x="1053758" y="0"/>
                </a:lnTo>
                <a:lnTo>
                  <a:pt x="1053758" y="756071"/>
                </a:lnTo>
                <a:lnTo>
                  <a:pt x="0" y="75607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520847" y="2620545"/>
            <a:ext cx="233183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خطة الإسبوع (   </a:t>
            </a:r>
            <a:r>
              <a:rPr lang="en-US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</a:t>
            </a:r>
            <a:r>
              <a:rPr lang="ar-EG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 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17111" y="3432230"/>
            <a:ext cx="635683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 والقيم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42227" y="3706634"/>
            <a:ext cx="9682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الأول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532812" y="6413225"/>
            <a:ext cx="102016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الثاني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232640" y="6413225"/>
            <a:ext cx="1089620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الثالث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38810" y="6413225"/>
            <a:ext cx="96956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80"/>
              </a:lnSpc>
            </a:pPr>
            <a:r>
              <a:rPr lang="ar-EG" sz="17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اليوم الرابع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635192" y="3687584"/>
            <a:ext cx="4017241" cy="1947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E6001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التغيرات في الأنظمة البيئية :</a:t>
            </a:r>
          </a:p>
          <a:p>
            <a:pPr algn="ctr" rtl="true">
              <a:lnSpc>
                <a:spcPts val="2800"/>
              </a:lnSpc>
            </a:pPr>
            <a:r>
              <a:rPr lang="ar-EG" sz="2000">
                <a:solidFill>
                  <a:srgbClr val="3F6C82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الأهداف: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-يشرح كيف تسبب المخلوقات الحية والأشياء غير الحية التغيرات في الأنظمة البيئية 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-يستنتج أن التغيرات في الأنظمة البيئية تؤثر في المخلوقات الحية التي تعيش فيها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D6C37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القيم/شكر الله على نعمة الموطن والدفاع عنه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193759" y="6791435"/>
            <a:ext cx="169827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هرم  الطاقة حل أختبر نفسي ص </a:t>
            </a:r>
            <a:r>
              <a:rPr lang="en-US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116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+مراجعة الدرس </a:t>
            </a: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117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77227" y="6845719"/>
            <a:ext cx="1698274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إجازة مطولة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635192" y="6865345"/>
            <a:ext cx="2008620" cy="73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52"/>
              </a:lnSpc>
            </a:pPr>
            <a:r>
              <a:rPr lang="ar-EG" sz="1394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التغيرات في الأنظمة البيئية (استكشف)</a:t>
            </a:r>
          </a:p>
          <a:p>
            <a:pPr algn="ctr" rtl="true">
              <a:lnSpc>
                <a:spcPts val="1952"/>
              </a:lnSpc>
            </a:pPr>
            <a:r>
              <a:rPr lang="ar-EG" sz="1394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ص</a:t>
            </a:r>
            <a:r>
              <a:rPr lang="en-US" sz="1394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68743" y="8726953"/>
            <a:ext cx="657997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واجبات الإسبوع/ 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واجبات المنصة- إكمال كتابة أستكشف ص 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121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 حل أختبر نفسي </a:t>
            </a:r>
          </a:p>
          <a:p>
            <a:pPr algn="ctr" rtl="true">
              <a:lnSpc>
                <a:spcPts val="1960"/>
              </a:lnSpc>
            </a:pP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ص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115</a:t>
            </a:r>
            <a:r>
              <a:rPr lang="ar-EG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-</a:t>
            </a:r>
            <a:r>
              <a:rPr lang="en-US" sz="14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117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15041" y="4081359"/>
            <a:ext cx="199027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ماالشبكة الغذائية</a:t>
            </a:r>
          </a:p>
          <a:p>
            <a:pPr algn="ctr" rtl="true">
              <a:lnSpc>
                <a:spcPts val="2100"/>
              </a:lnSpc>
            </a:pPr>
            <a:r>
              <a:rPr lang="ar-EG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حل أختبر نفسي ص</a:t>
            </a:r>
            <a:r>
              <a:rPr lang="en-US" sz="1500">
                <a:solidFill>
                  <a:srgbClr val="F80B0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115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99092" y="2471326"/>
            <a:ext cx="709284" cy="709284"/>
            <a:chOff x="0" y="0"/>
            <a:chExt cx="945712" cy="94571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945712" cy="945712"/>
            </a:xfrm>
            <a:custGeom>
              <a:avLst/>
              <a:gdLst/>
              <a:ahLst/>
              <a:cxnLst/>
              <a:rect r="r" b="b" t="t" l="l"/>
              <a:pathLst>
                <a:path h="945712" w="945712">
                  <a:moveTo>
                    <a:pt x="0" y="0"/>
                  </a:moveTo>
                  <a:lnTo>
                    <a:pt x="945712" y="0"/>
                  </a:lnTo>
                  <a:lnTo>
                    <a:pt x="945712" y="945712"/>
                  </a:lnTo>
                  <a:lnTo>
                    <a:pt x="0" y="945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-729271">
            <a:off x="1948198" y="2657158"/>
            <a:ext cx="338151" cy="414274"/>
          </a:xfrm>
          <a:custGeom>
            <a:avLst/>
            <a:gdLst/>
            <a:ahLst/>
            <a:cxnLst/>
            <a:rect r="r" b="b" t="t" l="l"/>
            <a:pathLst>
              <a:path h="414274" w="338151">
                <a:moveTo>
                  <a:pt x="0" y="0"/>
                </a:moveTo>
                <a:lnTo>
                  <a:pt x="338151" y="0"/>
                </a:lnTo>
                <a:lnTo>
                  <a:pt x="338151" y="414274"/>
                </a:lnTo>
                <a:lnTo>
                  <a:pt x="0" y="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DAGMLSyzZ3k</dc:identifier>
  <dcterms:modified xsi:type="dcterms:W3CDTF">2011-08-01T06:04:30Z</dcterms:modified>
  <cp:revision>1</cp:revision>
  <dc:title>سجل العلوم للصف رابع معلم الدقائق الخمس</dc:title>
</cp:coreProperties>
</file>