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7"/>
  </p:notesMasterIdLst>
  <p:sldIdLst>
    <p:sldId id="257" r:id="rId2"/>
    <p:sldId id="258" r:id="rId3"/>
    <p:sldId id="259"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6" r:id="rId22"/>
    <p:sldId id="283" r:id="rId23"/>
    <p:sldId id="284" r:id="rId24"/>
    <p:sldId id="285" r:id="rId25"/>
    <p:sldId id="265" r:id="rId26"/>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368" autoAdjust="0"/>
    <p:restoredTop sz="94660"/>
  </p:normalViewPr>
  <p:slideViewPr>
    <p:cSldViewPr snapToGrid="0">
      <p:cViewPr varScale="1">
        <p:scale>
          <a:sx n="26" d="100"/>
          <a:sy n="26" d="100"/>
        </p:scale>
        <p:origin x="-53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C366BFC9-29B1-4766-AEB3-61DC5EF98FE7}" type="datetimeFigureOut">
              <a:rPr lang="ar-SA" smtClean="0"/>
              <a:t>21 جمادى الثانية، 1441</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CEDB4E8-93FF-4B09-9EB7-C7F5CEFE83E0}" type="slidenum">
              <a:rPr lang="ar-SA" smtClean="0"/>
              <a:t>‹#›</a:t>
            </a:fld>
            <a:endParaRPr lang="ar-SA"/>
          </a:p>
        </p:txBody>
      </p:sp>
    </p:spTree>
    <p:extLst>
      <p:ext uri="{BB962C8B-B14F-4D97-AF65-F5344CB8AC3E}">
        <p14:creationId xmlns:p14="http://schemas.microsoft.com/office/powerpoint/2010/main" val="83165487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SA" altLang="ar-SA"/>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rtl="0" eaLnBrk="0" hangingPunct="0">
              <a:spcBef>
                <a:spcPct val="30000"/>
              </a:spcBef>
              <a:defRPr sz="1200">
                <a:solidFill>
                  <a:schemeClr val="tx1"/>
                </a:solidFill>
                <a:latin typeface="Calibri" panose="020F0502020204030204" pitchFamily="34" charset="0"/>
              </a:defRPr>
            </a:lvl1pPr>
            <a:lvl2pPr marL="742950" indent="-285750" algn="l" rtl="0" eaLnBrk="0" hangingPunct="0">
              <a:spcBef>
                <a:spcPct val="30000"/>
              </a:spcBef>
              <a:defRPr sz="1200">
                <a:solidFill>
                  <a:schemeClr val="tx1"/>
                </a:solidFill>
                <a:latin typeface="Calibri" panose="020F0502020204030204" pitchFamily="34" charset="0"/>
              </a:defRPr>
            </a:lvl2pPr>
            <a:lvl3pPr marL="1143000" indent="-228600" algn="l" rtl="0" eaLnBrk="0" hangingPunct="0">
              <a:spcBef>
                <a:spcPct val="30000"/>
              </a:spcBef>
              <a:defRPr sz="1200">
                <a:solidFill>
                  <a:schemeClr val="tx1"/>
                </a:solidFill>
                <a:latin typeface="Calibri" panose="020F0502020204030204" pitchFamily="34" charset="0"/>
              </a:defRPr>
            </a:lvl3pPr>
            <a:lvl4pPr marL="1600200" indent="-228600" algn="l" rtl="0" eaLnBrk="0" hangingPunct="0">
              <a:spcBef>
                <a:spcPct val="30000"/>
              </a:spcBef>
              <a:defRPr sz="1200">
                <a:solidFill>
                  <a:schemeClr val="tx1"/>
                </a:solidFill>
                <a:latin typeface="Calibri" panose="020F0502020204030204" pitchFamily="34" charset="0"/>
              </a:defRPr>
            </a:lvl4pPr>
            <a:lvl5pPr marL="2057400" indent="-228600" algn="l" rtl="0" eaLnBrk="0" hangingPunct="0">
              <a:spcBef>
                <a:spcPct val="30000"/>
              </a:spcBef>
              <a:defRPr sz="1200">
                <a:solidFill>
                  <a:schemeClr val="tx1"/>
                </a:solidFill>
                <a:latin typeface="Calibri" panose="020F0502020204030204" pitchFamily="34" charset="0"/>
              </a:defRPr>
            </a:lvl5pPr>
            <a:lvl6pPr marL="2514600" indent="-228600" algn="l" rtl="0" eaLnBrk="0" fontAlgn="base" hangingPunct="0">
              <a:spcBef>
                <a:spcPct val="30000"/>
              </a:spcBef>
              <a:spcAft>
                <a:spcPct val="0"/>
              </a:spcAft>
              <a:defRPr sz="1200">
                <a:solidFill>
                  <a:schemeClr val="tx1"/>
                </a:solidFill>
                <a:latin typeface="Calibri" panose="020F0502020204030204" pitchFamily="34" charset="0"/>
              </a:defRPr>
            </a:lvl6pPr>
            <a:lvl7pPr marL="2971800" indent="-228600" algn="l" rtl="0" eaLnBrk="0" fontAlgn="base" hangingPunct="0">
              <a:spcBef>
                <a:spcPct val="30000"/>
              </a:spcBef>
              <a:spcAft>
                <a:spcPct val="0"/>
              </a:spcAft>
              <a:defRPr sz="1200">
                <a:solidFill>
                  <a:schemeClr val="tx1"/>
                </a:solidFill>
                <a:latin typeface="Calibri" panose="020F0502020204030204" pitchFamily="34" charset="0"/>
              </a:defRPr>
            </a:lvl7pPr>
            <a:lvl8pPr marL="3429000" indent="-228600" algn="l" rtl="0" eaLnBrk="0" fontAlgn="base" hangingPunct="0">
              <a:spcBef>
                <a:spcPct val="30000"/>
              </a:spcBef>
              <a:spcAft>
                <a:spcPct val="0"/>
              </a:spcAft>
              <a:defRPr sz="1200">
                <a:solidFill>
                  <a:schemeClr val="tx1"/>
                </a:solidFill>
                <a:latin typeface="Calibri" panose="020F0502020204030204" pitchFamily="34" charset="0"/>
              </a:defRPr>
            </a:lvl8pPr>
            <a:lvl9pPr marL="3886200" indent="-228600" algn="l" rtl="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C2BF19DF-7DD7-4322-A63D-6A1DC62EECAD}" type="slidenum">
              <a:rPr lang="ar-SA" altLang="ar-SA"/>
              <a:pPr algn="r" eaLnBrk="1" hangingPunct="1">
                <a:spcBef>
                  <a:spcPct val="0"/>
                </a:spcBef>
              </a:pPr>
              <a:t>3</a:t>
            </a:fld>
            <a:endParaRPr lang="en-US" altLang="ar-SA"/>
          </a:p>
        </p:txBody>
      </p:sp>
    </p:spTree>
    <p:extLst>
      <p:ext uri="{BB962C8B-B14F-4D97-AF65-F5344CB8AC3E}">
        <p14:creationId xmlns:p14="http://schemas.microsoft.com/office/powerpoint/2010/main" val="752804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3825972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3437464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3296618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Rectangle 9"/>
          <p:cNvSpPr/>
          <p:nvPr/>
        </p:nvSpPr>
        <p:spPr>
          <a:xfrm>
            <a:off x="11599985" y="280989"/>
            <a:ext cx="375138" cy="555625"/>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sz="1800" dirty="0"/>
          </a:p>
        </p:txBody>
      </p:sp>
      <p:sp>
        <p:nvSpPr>
          <p:cNvPr id="5" name="Rectangle 12"/>
          <p:cNvSpPr/>
          <p:nvPr/>
        </p:nvSpPr>
        <p:spPr>
          <a:xfrm>
            <a:off x="11599985" y="1"/>
            <a:ext cx="375138"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sz="1800" dirty="0"/>
          </a:p>
        </p:txBody>
      </p:sp>
      <p:sp>
        <p:nvSpPr>
          <p:cNvPr id="6" name="Rectangle 11"/>
          <p:cNvSpPr>
            <a:spLocks noChangeArrowheads="1"/>
          </p:cNvSpPr>
          <p:nvPr userDrawn="1"/>
        </p:nvSpPr>
        <p:spPr bwMode="auto">
          <a:xfrm>
            <a:off x="6002215" y="6367464"/>
            <a:ext cx="68159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eaLnBrk="1" hangingPunct="1"/>
            <a:r>
              <a:rPr lang="en-US" altLang="ar-SA" sz="1600">
                <a:solidFill>
                  <a:schemeClr val="bg1"/>
                </a:solidFill>
                <a:latin typeface="Calibri" panose="020F0502020204030204" pitchFamily="34" charset="0"/>
              </a:rPr>
              <a:t>[        ]</a:t>
            </a:r>
          </a:p>
        </p:txBody>
      </p:sp>
      <p:cxnSp>
        <p:nvCxnSpPr>
          <p:cNvPr id="7" name="Straight Connector 11"/>
          <p:cNvCxnSpPr/>
          <p:nvPr userDrawn="1"/>
        </p:nvCxnSpPr>
        <p:spPr>
          <a:xfrm>
            <a:off x="511908" y="830263"/>
            <a:ext cx="11441723" cy="635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lvl1pPr algn="r">
              <a:buFont typeface="Arial" pitchFamily="34" charset="0"/>
              <a:buNone/>
              <a:defRPr>
                <a:solidFill>
                  <a:srgbClr val="013E36"/>
                </a:solidFill>
              </a:defRPr>
            </a:lvl1pPr>
            <a:lvl2pPr algn="r">
              <a:buFont typeface="Arial" pitchFamily="34" charset="0"/>
              <a:buNone/>
              <a:defRPr>
                <a:solidFill>
                  <a:srgbClr val="013E36"/>
                </a:solidFill>
              </a:defRPr>
            </a:lvl2pPr>
            <a:lvl3pPr algn="r">
              <a:buFont typeface="Arial" pitchFamily="34" charset="0"/>
              <a:buNone/>
              <a:defRPr>
                <a:solidFill>
                  <a:srgbClr val="013E36"/>
                </a:solidFill>
              </a:defRPr>
            </a:lvl3pPr>
            <a:lvl4pPr algn="r">
              <a:buFont typeface="Arial" pitchFamily="34" charset="0"/>
              <a:buNone/>
              <a:defRPr>
                <a:solidFill>
                  <a:srgbClr val="013E36"/>
                </a:solidFill>
              </a:defRPr>
            </a:lvl4pPr>
            <a:lvl5pPr algn="r">
              <a:buFont typeface="Arial" pitchFamily="34" charset="0"/>
              <a:buNone/>
              <a:defRPr>
                <a:solidFill>
                  <a:srgbClr val="013E3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dirty="0"/>
          </a:p>
        </p:txBody>
      </p:sp>
      <p:sp>
        <p:nvSpPr>
          <p:cNvPr id="8" name="Slide Number Placeholder 5"/>
          <p:cNvSpPr>
            <a:spLocks noGrp="1"/>
          </p:cNvSpPr>
          <p:nvPr>
            <p:ph type="sldNum" sz="quarter" idx="10"/>
          </p:nvPr>
        </p:nvSpPr>
        <p:spPr>
          <a:xfrm>
            <a:off x="6123354" y="6356351"/>
            <a:ext cx="593969" cy="365125"/>
          </a:xfrm>
        </p:spPr>
        <p:txBody>
          <a:bodyPr/>
          <a:lstStyle>
            <a:lvl1pPr algn="ctr">
              <a:defRPr smtClean="0">
                <a:cs typeface="Arial" panose="020B0604020202020204" pitchFamily="34" charset="0"/>
              </a:defRPr>
            </a:lvl1pPr>
          </a:lstStyle>
          <a:p>
            <a:fld id="{A74F2469-929F-4E59-9082-ADE741EC2FDC}" type="slidenum">
              <a:rPr lang="ar-SA" altLang="ar-SA"/>
              <a:pPr/>
              <a:t>‹#›</a:t>
            </a:fld>
            <a:endParaRPr lang="en-US" altLang="ar-SA"/>
          </a:p>
        </p:txBody>
      </p:sp>
    </p:spTree>
    <p:extLst>
      <p:ext uri="{BB962C8B-B14F-4D97-AF65-F5344CB8AC3E}">
        <p14:creationId xmlns:p14="http://schemas.microsoft.com/office/powerpoint/2010/main" val="4051547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1773586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329889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838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72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860178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3792722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3934550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2108127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2974863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CA46E7BF-6A2C-421E-B1A0-C18C5F8CEC4F}" type="datetimeFigureOut">
              <a:rPr lang="ar-SA" smtClean="0"/>
              <a:t>21 جمادى الثانية، 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175B2C6-BCC5-4DBD-9422-D0E0EBA7E40D}" type="slidenum">
              <a:rPr lang="ar-SA" smtClean="0"/>
              <a:t>‹#›</a:t>
            </a:fld>
            <a:endParaRPr lang="ar-SA"/>
          </a:p>
        </p:txBody>
      </p:sp>
    </p:spTree>
    <p:extLst>
      <p:ext uri="{BB962C8B-B14F-4D97-AF65-F5344CB8AC3E}">
        <p14:creationId xmlns:p14="http://schemas.microsoft.com/office/powerpoint/2010/main" val="1492827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A46E7BF-6A2C-421E-B1A0-C18C5F8CEC4F}" type="datetimeFigureOut">
              <a:rPr lang="ar-SA" smtClean="0"/>
              <a:t>21 جمادى الثانية، 1441</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175B2C6-BCC5-4DBD-9422-D0E0EBA7E40D}" type="slidenum">
              <a:rPr lang="ar-SA" smtClean="0"/>
              <a:t>‹#›</a:t>
            </a:fld>
            <a:endParaRPr lang="ar-SA"/>
          </a:p>
        </p:txBody>
      </p:sp>
    </p:spTree>
    <p:extLst>
      <p:ext uri="{BB962C8B-B14F-4D97-AF65-F5344CB8AC3E}">
        <p14:creationId xmlns:p14="http://schemas.microsoft.com/office/powerpoint/2010/main" val="19141464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1" anchor="t" anchorCtr="0" compatLnSpc="1">
            <a:prstTxWarp prst="textNoShape">
              <a:avLst/>
            </a:prstTxWarp>
            <a:normAutofit/>
          </a:bodyPr>
          <a:lstStyle/>
          <a:p>
            <a:pPr eaLnBrk="1" hangingPunct="1"/>
            <a:endParaRPr lang="ar-SA" altLang="ar-SA">
              <a:solidFill>
                <a:srgbClr val="376092"/>
              </a:solidFill>
              <a:cs typeface="Arial" panose="020B0604020202020204" pitchFamily="34" charset="0"/>
            </a:endParaRPr>
          </a:p>
        </p:txBody>
      </p:sp>
      <p:sp>
        <p:nvSpPr>
          <p:cNvPr id="3" name="Subtitle 2"/>
          <p:cNvSpPr>
            <a:spLocks noGrp="1"/>
          </p:cNvSpPr>
          <p:nvPr>
            <p:ph type="subTitle" idx="1"/>
          </p:nvPr>
        </p:nvSpPr>
        <p:spPr/>
        <p:txBody>
          <a:bodyPr rtlCol="0">
            <a:normAutofit/>
          </a:bodyPr>
          <a:lstStyle/>
          <a:p>
            <a:pPr>
              <a:defRPr/>
            </a:pPr>
            <a:endParaRPr lang="en-US" dirty="0">
              <a:cs typeface="+mn-cs"/>
            </a:endParaRPr>
          </a:p>
        </p:txBody>
      </p:sp>
      <p:sp>
        <p:nvSpPr>
          <p:cNvPr id="133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05A3D3E9-F163-4E0E-9396-A427B18E59E0}" type="slidenum">
              <a:rPr lang="ar-SA" altLang="ar-SA" sz="1200">
                <a:solidFill>
                  <a:schemeClr val="bg1"/>
                </a:solidFill>
              </a:rPr>
              <a:pPr eaLnBrk="1" hangingPunct="1">
                <a:spcBef>
                  <a:spcPct val="0"/>
                </a:spcBef>
                <a:buFontTx/>
                <a:buNone/>
              </a:pPr>
              <a:t>1</a:t>
            </a:fld>
            <a:endParaRPr lang="en-US" altLang="ar-SA" sz="1200">
              <a:solidFill>
                <a:schemeClr val="bg1"/>
              </a:solidFill>
            </a:endParaRPr>
          </a:p>
        </p:txBody>
      </p:sp>
      <p:sp>
        <p:nvSpPr>
          <p:cNvPr id="5" name="Rectangle 4"/>
          <p:cNvSpPr/>
          <p:nvPr/>
        </p:nvSpPr>
        <p:spPr>
          <a:xfrm>
            <a:off x="114300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6" name="Rectangle 5"/>
          <p:cNvSpPr/>
          <p:nvPr/>
        </p:nvSpPr>
        <p:spPr>
          <a:xfrm>
            <a:off x="1242218" y="136863"/>
            <a:ext cx="10111581" cy="5340596"/>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13319" name="Subtitle 2"/>
          <p:cNvSpPr txBox="1">
            <a:spLocks/>
          </p:cNvSpPr>
          <p:nvPr/>
        </p:nvSpPr>
        <p:spPr bwMode="auto">
          <a:xfrm>
            <a:off x="7164387" y="5526673"/>
            <a:ext cx="408305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algn="ctr" eaLnBrk="1" hangingPunct="1">
              <a:buFont typeface="Arial" panose="020B0604020202020204" pitchFamily="34" charset="0"/>
              <a:buNone/>
            </a:pPr>
            <a:r>
              <a:rPr lang="ar-SA" altLang="ar-SA" sz="2400" b="1" dirty="0"/>
              <a:t>جامعة تبوك</a:t>
            </a:r>
          </a:p>
          <a:p>
            <a:pPr algn="ctr" eaLnBrk="1" hangingPunct="1">
              <a:buNone/>
            </a:pPr>
            <a:r>
              <a:rPr lang="ar-SA" sz="2400" b="1" u="sng" dirty="0">
                <a:effectLst>
                  <a:outerShdw blurRad="38100" dist="38100" dir="2700000" algn="tl">
                    <a:srgbClr val="000000">
                      <a:alpha val="43137"/>
                    </a:srgbClr>
                  </a:outerShdw>
                </a:effectLst>
              </a:rPr>
              <a:t>كلية إدارة الأعمال</a:t>
            </a:r>
            <a:endParaRPr lang="en-US" sz="2400" b="1" u="sng" dirty="0">
              <a:effectLst>
                <a:outerShdw blurRad="38100" dist="38100" dir="2700000" algn="tl">
                  <a:srgbClr val="000000">
                    <a:alpha val="43137"/>
                  </a:srgbClr>
                </a:outerShdw>
              </a:effectLst>
            </a:endParaRPr>
          </a:p>
          <a:p>
            <a:pPr algn="ctr" eaLnBrk="1" hangingPunct="1">
              <a:buFont typeface="Arial" panose="020B0604020202020204" pitchFamily="34" charset="0"/>
              <a:buNone/>
            </a:pPr>
            <a:endParaRPr lang="en-US" altLang="ar-SA" sz="2400" dirty="0"/>
          </a:p>
        </p:txBody>
      </p:sp>
      <p:sp>
        <p:nvSpPr>
          <p:cNvPr id="11" name="Freeform 10"/>
          <p:cNvSpPr/>
          <p:nvPr/>
        </p:nvSpPr>
        <p:spPr>
          <a:xfrm>
            <a:off x="1143000" y="2667000"/>
            <a:ext cx="6091238" cy="1447800"/>
          </a:xfrm>
          <a:custGeom>
            <a:avLst/>
            <a:gdLst>
              <a:gd name="connsiteX0" fmla="*/ 0 w 6814457"/>
              <a:gd name="connsiteY0" fmla="*/ 723900 h 1447800"/>
              <a:gd name="connsiteX1" fmla="*/ 212026 w 6814457"/>
              <a:gd name="connsiteY1" fmla="*/ 212025 h 1447800"/>
              <a:gd name="connsiteX2" fmla="*/ 723901 w 6814457"/>
              <a:gd name="connsiteY2" fmla="*/ 0 h 1447800"/>
              <a:gd name="connsiteX3" fmla="*/ 6090557 w 6814457"/>
              <a:gd name="connsiteY3" fmla="*/ 0 h 1447800"/>
              <a:gd name="connsiteX4" fmla="*/ 6602432 w 6814457"/>
              <a:gd name="connsiteY4" fmla="*/ 212026 h 1447800"/>
              <a:gd name="connsiteX5" fmla="*/ 6814457 w 6814457"/>
              <a:gd name="connsiteY5" fmla="*/ 723901 h 1447800"/>
              <a:gd name="connsiteX6" fmla="*/ 6814457 w 6814457"/>
              <a:gd name="connsiteY6" fmla="*/ 723900 h 1447800"/>
              <a:gd name="connsiteX7" fmla="*/ 6602431 w 6814457"/>
              <a:gd name="connsiteY7" fmla="*/ 1235775 h 1447800"/>
              <a:gd name="connsiteX8" fmla="*/ 6090556 w 6814457"/>
              <a:gd name="connsiteY8" fmla="*/ 1447800 h 1447800"/>
              <a:gd name="connsiteX9" fmla="*/ 723900 w 6814457"/>
              <a:gd name="connsiteY9" fmla="*/ 1447800 h 1447800"/>
              <a:gd name="connsiteX10" fmla="*/ 212025 w 6814457"/>
              <a:gd name="connsiteY10" fmla="*/ 1235774 h 1447800"/>
              <a:gd name="connsiteX11" fmla="*/ 0 w 6814457"/>
              <a:gd name="connsiteY11" fmla="*/ 723899 h 1447800"/>
              <a:gd name="connsiteX12" fmla="*/ 0 w 6814457"/>
              <a:gd name="connsiteY12" fmla="*/ 723900 h 1447800"/>
              <a:gd name="connsiteX0" fmla="*/ 291192 w 7105649"/>
              <a:gd name="connsiteY0" fmla="*/ 723900 h 1447800"/>
              <a:gd name="connsiteX1" fmla="*/ 1015093 w 7105649"/>
              <a:gd name="connsiteY1" fmla="*/ 0 h 1447800"/>
              <a:gd name="connsiteX2" fmla="*/ 6381749 w 7105649"/>
              <a:gd name="connsiteY2" fmla="*/ 0 h 1447800"/>
              <a:gd name="connsiteX3" fmla="*/ 6893624 w 7105649"/>
              <a:gd name="connsiteY3" fmla="*/ 212026 h 1447800"/>
              <a:gd name="connsiteX4" fmla="*/ 7105649 w 7105649"/>
              <a:gd name="connsiteY4" fmla="*/ 723901 h 1447800"/>
              <a:gd name="connsiteX5" fmla="*/ 7105649 w 7105649"/>
              <a:gd name="connsiteY5" fmla="*/ 723900 h 1447800"/>
              <a:gd name="connsiteX6" fmla="*/ 6893623 w 7105649"/>
              <a:gd name="connsiteY6" fmla="*/ 1235775 h 1447800"/>
              <a:gd name="connsiteX7" fmla="*/ 6381748 w 7105649"/>
              <a:gd name="connsiteY7" fmla="*/ 1447800 h 1447800"/>
              <a:gd name="connsiteX8" fmla="*/ 1015092 w 7105649"/>
              <a:gd name="connsiteY8" fmla="*/ 1447800 h 1447800"/>
              <a:gd name="connsiteX9" fmla="*/ 503217 w 7105649"/>
              <a:gd name="connsiteY9" fmla="*/ 1235774 h 1447800"/>
              <a:gd name="connsiteX10" fmla="*/ 291192 w 7105649"/>
              <a:gd name="connsiteY10" fmla="*/ 723899 h 1447800"/>
              <a:gd name="connsiteX11" fmla="*/ 291192 w 7105649"/>
              <a:gd name="connsiteY11" fmla="*/ 723900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212025 w 6814457"/>
              <a:gd name="connsiteY9" fmla="*/ 1235774 h 1447800"/>
              <a:gd name="connsiteX10" fmla="*/ 0 w 6814457"/>
              <a:gd name="connsiteY10" fmla="*/ 723899 h 1447800"/>
              <a:gd name="connsiteX0" fmla="*/ 0 w 6814457"/>
              <a:gd name="connsiteY0" fmla="*/ 723899 h 1447800"/>
              <a:gd name="connsiteX1" fmla="*/ 723901 w 6814457"/>
              <a:gd name="connsiteY1" fmla="*/ 0 h 1447800"/>
              <a:gd name="connsiteX2" fmla="*/ 6090557 w 6814457"/>
              <a:gd name="connsiteY2" fmla="*/ 0 h 1447800"/>
              <a:gd name="connsiteX3" fmla="*/ 6602432 w 6814457"/>
              <a:gd name="connsiteY3" fmla="*/ 212026 h 1447800"/>
              <a:gd name="connsiteX4" fmla="*/ 6814457 w 6814457"/>
              <a:gd name="connsiteY4" fmla="*/ 723901 h 1447800"/>
              <a:gd name="connsiteX5" fmla="*/ 6814457 w 6814457"/>
              <a:gd name="connsiteY5" fmla="*/ 723900 h 1447800"/>
              <a:gd name="connsiteX6" fmla="*/ 6602431 w 6814457"/>
              <a:gd name="connsiteY6" fmla="*/ 1235775 h 1447800"/>
              <a:gd name="connsiteX7" fmla="*/ 6090556 w 6814457"/>
              <a:gd name="connsiteY7" fmla="*/ 1447800 h 1447800"/>
              <a:gd name="connsiteX8" fmla="*/ 723900 w 6814457"/>
              <a:gd name="connsiteY8" fmla="*/ 1447800 h 1447800"/>
              <a:gd name="connsiteX9" fmla="*/ 303465 w 6814457"/>
              <a:gd name="connsiteY9" fmla="*/ 1327214 h 1447800"/>
              <a:gd name="connsiteX0" fmla="*/ 420436 w 6510992"/>
              <a:gd name="connsiteY0" fmla="*/ 0 h 1447800"/>
              <a:gd name="connsiteX1" fmla="*/ 5787092 w 6510992"/>
              <a:gd name="connsiteY1" fmla="*/ 0 h 1447800"/>
              <a:gd name="connsiteX2" fmla="*/ 6298967 w 6510992"/>
              <a:gd name="connsiteY2" fmla="*/ 212026 h 1447800"/>
              <a:gd name="connsiteX3" fmla="*/ 6510992 w 6510992"/>
              <a:gd name="connsiteY3" fmla="*/ 723901 h 1447800"/>
              <a:gd name="connsiteX4" fmla="*/ 6510992 w 6510992"/>
              <a:gd name="connsiteY4" fmla="*/ 723900 h 1447800"/>
              <a:gd name="connsiteX5" fmla="*/ 6298966 w 6510992"/>
              <a:gd name="connsiteY5" fmla="*/ 1235775 h 1447800"/>
              <a:gd name="connsiteX6" fmla="*/ 5787091 w 6510992"/>
              <a:gd name="connsiteY6" fmla="*/ 1447800 h 1447800"/>
              <a:gd name="connsiteX7" fmla="*/ 420435 w 6510992"/>
              <a:gd name="connsiteY7" fmla="*/ 1447800 h 1447800"/>
              <a:gd name="connsiteX8" fmla="*/ 0 w 6510992"/>
              <a:gd name="connsiteY8" fmla="*/ 1327214 h 1447800"/>
              <a:gd name="connsiteX0" fmla="*/ 1 w 6090557"/>
              <a:gd name="connsiteY0" fmla="*/ 0 h 1447800"/>
              <a:gd name="connsiteX1" fmla="*/ 5366657 w 6090557"/>
              <a:gd name="connsiteY1" fmla="*/ 0 h 1447800"/>
              <a:gd name="connsiteX2" fmla="*/ 5878532 w 6090557"/>
              <a:gd name="connsiteY2" fmla="*/ 212026 h 1447800"/>
              <a:gd name="connsiteX3" fmla="*/ 6090557 w 6090557"/>
              <a:gd name="connsiteY3" fmla="*/ 723901 h 1447800"/>
              <a:gd name="connsiteX4" fmla="*/ 6090557 w 6090557"/>
              <a:gd name="connsiteY4" fmla="*/ 723900 h 1447800"/>
              <a:gd name="connsiteX5" fmla="*/ 5878531 w 6090557"/>
              <a:gd name="connsiteY5" fmla="*/ 1235775 h 1447800"/>
              <a:gd name="connsiteX6" fmla="*/ 5366656 w 6090557"/>
              <a:gd name="connsiteY6" fmla="*/ 1447800 h 1447800"/>
              <a:gd name="connsiteX7" fmla="*/ 0 w 6090557"/>
              <a:gd name="connsiteY7" fmla="*/ 144780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0557" h="1447800">
                <a:moveTo>
                  <a:pt x="1" y="0"/>
                </a:moveTo>
                <a:lnTo>
                  <a:pt x="5366657" y="0"/>
                </a:lnTo>
                <a:cubicBezTo>
                  <a:pt x="5558647" y="0"/>
                  <a:pt x="5742774" y="76268"/>
                  <a:pt x="5878532" y="212026"/>
                </a:cubicBezTo>
                <a:cubicBezTo>
                  <a:pt x="6014289" y="347784"/>
                  <a:pt x="6090557" y="531911"/>
                  <a:pt x="6090557" y="723901"/>
                </a:cubicBezTo>
                <a:lnTo>
                  <a:pt x="6090557" y="723900"/>
                </a:lnTo>
                <a:cubicBezTo>
                  <a:pt x="6090557" y="915890"/>
                  <a:pt x="6014289" y="1100017"/>
                  <a:pt x="5878531" y="1235775"/>
                </a:cubicBezTo>
                <a:cubicBezTo>
                  <a:pt x="5742773" y="1371533"/>
                  <a:pt x="5558646" y="1447800"/>
                  <a:pt x="5366656" y="1447800"/>
                </a:cubicBezTo>
                <a:lnTo>
                  <a:pt x="0" y="144780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a:defRPr/>
            </a:pPr>
            <a:endParaRPr lang="en-US" dirty="0"/>
          </a:p>
        </p:txBody>
      </p:sp>
      <p:sp>
        <p:nvSpPr>
          <p:cNvPr id="13322" name="Title 1"/>
          <p:cNvSpPr txBox="1">
            <a:spLocks/>
          </p:cNvSpPr>
          <p:nvPr/>
        </p:nvSpPr>
        <p:spPr bwMode="auto">
          <a:xfrm>
            <a:off x="596900" y="2430463"/>
            <a:ext cx="6637338" cy="4851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algn="ctr" rtl="1" eaLnBrk="1" hangingPunct="1">
              <a:spcBef>
                <a:spcPct val="0"/>
              </a:spcBef>
              <a:buFontTx/>
              <a:buNone/>
            </a:pPr>
            <a:endParaRPr lang="ar-SA" altLang="ar-SA" sz="3700" b="1" dirty="0">
              <a:solidFill>
                <a:srgbClr val="AD9968"/>
              </a:solidFill>
              <a:latin typeface="AYM Wadiy S_U normal."/>
              <a:cs typeface="Times New Roman" panose="02020603050405020304" pitchFamily="18" charset="0"/>
            </a:endParaRPr>
          </a:p>
          <a:p>
            <a:pPr algn="ctr" rtl="1" eaLnBrk="1" hangingPunct="1">
              <a:spcBef>
                <a:spcPct val="0"/>
              </a:spcBef>
              <a:buFontTx/>
              <a:buNone/>
            </a:pPr>
            <a:r>
              <a:rPr lang="ar-SA" altLang="ar-SA" sz="3700" b="1" dirty="0">
                <a:solidFill>
                  <a:srgbClr val="AD9968"/>
                </a:solidFill>
                <a:latin typeface="AYM Wadiy S_U normal."/>
                <a:cs typeface="Times New Roman" panose="02020603050405020304" pitchFamily="18" charset="0"/>
              </a:rPr>
              <a:t>مناهج البحث العلمي</a:t>
            </a:r>
          </a:p>
          <a:p>
            <a:pPr algn="ctr" rtl="1" eaLnBrk="1" hangingPunct="1">
              <a:spcBef>
                <a:spcPct val="0"/>
              </a:spcBef>
              <a:buFontTx/>
              <a:buNone/>
            </a:pPr>
            <a:endParaRPr lang="ar-SA" altLang="ar-SA" sz="3700" b="1" dirty="0">
              <a:solidFill>
                <a:srgbClr val="AD9968"/>
              </a:solidFill>
              <a:latin typeface="AYM Wadiy S_U normal."/>
              <a:cs typeface="Times New Roman" panose="02020603050405020304" pitchFamily="18" charset="0"/>
            </a:endParaRPr>
          </a:p>
          <a:p>
            <a:pPr algn="ctr" rtl="1" eaLnBrk="1" hangingPunct="1">
              <a:spcBef>
                <a:spcPct val="0"/>
              </a:spcBef>
              <a:buFontTx/>
              <a:buNone/>
            </a:pPr>
            <a:r>
              <a:rPr lang="ar-SA" altLang="ar-SA" sz="3700" b="1" dirty="0">
                <a:solidFill>
                  <a:srgbClr val="AD9968"/>
                </a:solidFill>
                <a:latin typeface="AYM Wadiy S_U normal."/>
                <a:cs typeface="Times New Roman" panose="02020603050405020304" pitchFamily="18" charset="0"/>
              </a:rPr>
              <a:t>استاذ المقرر</a:t>
            </a:r>
            <a:r>
              <a:rPr lang="ar-SA" altLang="ar-SA" sz="3700" b="1">
                <a:solidFill>
                  <a:srgbClr val="AD9968"/>
                </a:solidFill>
                <a:latin typeface="AYM Wadiy S_U normal."/>
                <a:cs typeface="Times New Roman" panose="02020603050405020304" pitchFamily="18" charset="0"/>
              </a:rPr>
              <a:t>: اعداد</a:t>
            </a:r>
            <a:r>
              <a:rPr lang="ar-SA" altLang="ar-SA" sz="3700" b="1" dirty="0">
                <a:solidFill>
                  <a:srgbClr val="AD9968"/>
                </a:solidFill>
                <a:latin typeface="AYM Wadiy S_U normal."/>
                <a:cs typeface="Times New Roman" panose="02020603050405020304" pitchFamily="18" charset="0"/>
              </a:rPr>
              <a:t>: </a:t>
            </a:r>
            <a:r>
              <a:rPr lang="ar-SA" altLang="ar-SA" sz="2800" b="1" dirty="0">
                <a:solidFill>
                  <a:srgbClr val="7F7F7F"/>
                </a:solidFill>
                <a:cs typeface="Times New Roman" panose="02020603050405020304" pitchFamily="18" charset="0"/>
              </a:rPr>
              <a:t>أعضاء هيئة التدريس المقرر</a:t>
            </a:r>
          </a:p>
          <a:p>
            <a:pPr algn="ctr" rtl="1" eaLnBrk="1" hangingPunct="1">
              <a:spcBef>
                <a:spcPct val="0"/>
              </a:spcBef>
              <a:buFontTx/>
              <a:buNone/>
            </a:pPr>
            <a:endParaRPr lang="ar-SA" altLang="ar-SA" sz="2800" b="1" dirty="0">
              <a:solidFill>
                <a:srgbClr val="006666"/>
              </a:solidFill>
              <a:cs typeface="Times New Roman" panose="02020603050405020304" pitchFamily="18" charset="0"/>
            </a:endParaRPr>
          </a:p>
          <a:p>
            <a:pPr rtl="1" eaLnBrk="1" hangingPunct="1">
              <a:spcBef>
                <a:spcPct val="0"/>
              </a:spcBef>
              <a:buFontTx/>
              <a:buNone/>
            </a:pPr>
            <a:r>
              <a:rPr lang="ar-SA" altLang="ar-SA" sz="2800" b="1" dirty="0">
                <a:solidFill>
                  <a:srgbClr val="006666"/>
                </a:solidFill>
                <a:cs typeface="Times New Roman" panose="02020603050405020304" pitchFamily="18" charset="0"/>
              </a:rPr>
              <a:t>المصدر الرئيسي: الوجيز في طرق البحث العلمي</a:t>
            </a:r>
          </a:p>
          <a:p>
            <a:pPr rtl="1" eaLnBrk="1" hangingPunct="1">
              <a:spcBef>
                <a:spcPct val="0"/>
              </a:spcBef>
              <a:buFontTx/>
              <a:buNone/>
            </a:pPr>
            <a:r>
              <a:rPr lang="ar-SA" altLang="ar-SA" sz="2800" b="1" dirty="0">
                <a:solidFill>
                  <a:srgbClr val="006666"/>
                </a:solidFill>
                <a:cs typeface="Times New Roman" panose="02020603050405020304" pitchFamily="18" charset="0"/>
              </a:rPr>
              <a:t>للأستاذ الدكتور: أحمد بن داود </a:t>
            </a:r>
            <a:r>
              <a:rPr lang="ar-SA" altLang="ar-SA" sz="2800" b="1" dirty="0" err="1">
                <a:solidFill>
                  <a:srgbClr val="006666"/>
                </a:solidFill>
                <a:cs typeface="Times New Roman" panose="02020603050405020304" pitchFamily="18" charset="0"/>
              </a:rPr>
              <a:t>المزجاجي</a:t>
            </a:r>
            <a:r>
              <a:rPr lang="ar-SA" altLang="ar-SA" sz="2800" b="1" dirty="0">
                <a:solidFill>
                  <a:srgbClr val="006666"/>
                </a:solidFill>
                <a:cs typeface="Times New Roman" panose="02020603050405020304" pitchFamily="18" charset="0"/>
              </a:rPr>
              <a:t> الأشعري</a:t>
            </a:r>
          </a:p>
          <a:p>
            <a:pPr algn="ctr" rtl="1" eaLnBrk="1" hangingPunct="1">
              <a:spcBef>
                <a:spcPct val="0"/>
              </a:spcBef>
              <a:buFontTx/>
              <a:buNone/>
            </a:pPr>
            <a:endParaRPr lang="en-US" altLang="ar-SA" sz="2800" b="1" dirty="0">
              <a:solidFill>
                <a:srgbClr val="006666"/>
              </a:solidFill>
              <a:cs typeface="Times New Roman" panose="02020603050405020304" pitchFamily="18" charset="0"/>
            </a:endParaRPr>
          </a:p>
        </p:txBody>
      </p:sp>
      <p:sp>
        <p:nvSpPr>
          <p:cNvPr id="13323" name="Slide Number Placeholder 10"/>
          <p:cNvSpPr txBox="1">
            <a:spLocks/>
          </p:cNvSpPr>
          <p:nvPr/>
        </p:nvSpPr>
        <p:spPr bwMode="auto">
          <a:xfrm>
            <a:off x="1524000" y="6405564"/>
            <a:ext cx="23114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DF045C0A-6B8F-4DC3-B1EE-2E698C48EA68}" type="slidenum">
              <a:rPr lang="ar-SA" altLang="ar-SA" sz="1200">
                <a:solidFill>
                  <a:schemeClr val="bg1"/>
                </a:solidFill>
              </a:rPr>
              <a:pPr eaLnBrk="1" hangingPunct="1">
                <a:spcBef>
                  <a:spcPct val="0"/>
                </a:spcBef>
                <a:buFontTx/>
                <a:buNone/>
              </a:pPr>
              <a:t>1</a:t>
            </a:fld>
            <a:endParaRPr lang="en-US" altLang="ar-SA" sz="1200">
              <a:solidFill>
                <a:schemeClr val="bg1"/>
              </a:solidFill>
            </a:endParaRPr>
          </a:p>
        </p:txBody>
      </p:sp>
      <p:sp>
        <p:nvSpPr>
          <p:cNvPr id="15" name="Subtitle 2"/>
          <p:cNvSpPr txBox="1">
            <a:spLocks/>
          </p:cNvSpPr>
          <p:nvPr/>
        </p:nvSpPr>
        <p:spPr bwMode="auto">
          <a:xfrm>
            <a:off x="6896100" y="5892801"/>
            <a:ext cx="4083050" cy="538163"/>
          </a:xfrm>
          <a:prstGeom prst="rect">
            <a:avLst/>
          </a:prstGeom>
          <a:noFill/>
          <a:ln w="9525">
            <a:noFill/>
            <a:miter lim="800000"/>
            <a:headEnd/>
            <a:tailEnd/>
          </a:ln>
        </p:spPr>
        <p:txBody>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pPr algn="ctr" rtl="0">
              <a:spcBef>
                <a:spcPct val="20000"/>
              </a:spcBef>
              <a:buFont typeface="Arial" pitchFamily="34" charset="0"/>
              <a:buNone/>
              <a:defRPr/>
            </a:pPr>
            <a:r>
              <a:rPr lang="ar-SA" sz="2400" dirty="0">
                <a:solidFill>
                  <a:srgbClr val="013E36"/>
                </a:solidFill>
                <a:latin typeface="Calibri" pitchFamily="34" charset="0"/>
              </a:rPr>
              <a:t>	</a:t>
            </a:r>
            <a:endParaRPr lang="en-US" sz="2400" dirty="0">
              <a:solidFill>
                <a:srgbClr val="013E36"/>
              </a:solidFill>
              <a:latin typeface="Calibri" pitchFamily="34" charset="0"/>
            </a:endParaRPr>
          </a:p>
        </p:txBody>
      </p:sp>
      <p:graphicFrame>
        <p:nvGraphicFramePr>
          <p:cNvPr id="2" name="كائن 1"/>
          <p:cNvGraphicFramePr>
            <a:graphicFrameLocks noChangeAspect="1"/>
          </p:cNvGraphicFramePr>
          <p:nvPr>
            <p:extLst>
              <p:ext uri="{D42A27DB-BD31-4B8C-83A1-F6EECF244321}">
                <p14:modId xmlns:p14="http://schemas.microsoft.com/office/powerpoint/2010/main" val="3758450786"/>
              </p:ext>
            </p:extLst>
          </p:nvPr>
        </p:nvGraphicFramePr>
        <p:xfrm>
          <a:off x="8166100" y="3632123"/>
          <a:ext cx="2171700" cy="1558128"/>
        </p:xfrm>
        <a:graphic>
          <a:graphicData uri="http://schemas.openxmlformats.org/presentationml/2006/ole">
            <mc:AlternateContent xmlns:mc="http://schemas.openxmlformats.org/markup-compatibility/2006">
              <mc:Choice xmlns:v="urn:schemas-microsoft-com:vml" Requires="v">
                <p:oleObj spid="_x0000_s1025" name="Picture" r:id="rId3" imgW="1568110" imgH="1328413" progId="StaticMetafile">
                  <p:embed/>
                </p:oleObj>
              </mc:Choice>
              <mc:Fallback>
                <p:oleObj name="Picture" r:id="rId3" imgW="1568110" imgH="1328413" progId="StaticMetafile">
                  <p:embed/>
                  <p:pic>
                    <p:nvPicPr>
                      <p:cNvPr id="2" name="كائن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66100" y="3632123"/>
                        <a:ext cx="2171700" cy="1558128"/>
                      </a:xfrm>
                      <a:prstGeom prst="rect">
                        <a:avLst/>
                      </a:prstGeom>
                      <a:noFill/>
                    </p:spPr>
                  </p:pic>
                </p:oleObj>
              </mc:Fallback>
            </mc:AlternateContent>
          </a:graphicData>
        </a:graphic>
      </p:graphicFrame>
    </p:spTree>
    <p:extLst>
      <p:ext uri="{BB962C8B-B14F-4D97-AF65-F5344CB8AC3E}">
        <p14:creationId xmlns:p14="http://schemas.microsoft.com/office/powerpoint/2010/main" val="3338786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lnSpcReduction="10000"/>
          </a:bodyPr>
          <a:lstStyle/>
          <a:p>
            <a:pPr marL="0" indent="0" algn="just">
              <a:lnSpc>
                <a:spcPct val="150000"/>
              </a:lnSpc>
            </a:pPr>
            <a:r>
              <a:rPr lang="ar-SA" dirty="0">
                <a:solidFill>
                  <a:schemeClr val="accent5">
                    <a:lumMod val="75000"/>
                  </a:schemeClr>
                </a:solidFill>
              </a:rPr>
              <a:t>البحوث النقدية </a:t>
            </a:r>
            <a:r>
              <a:rPr lang="fr-FR" dirty="0">
                <a:solidFill>
                  <a:schemeClr val="accent5">
                    <a:lumMod val="75000"/>
                  </a:schemeClr>
                </a:solidFill>
              </a:rPr>
              <a:t>Critical </a:t>
            </a:r>
            <a:r>
              <a:rPr lang="fr-FR" dirty="0" err="1">
                <a:solidFill>
                  <a:schemeClr val="accent5">
                    <a:lumMod val="75000"/>
                  </a:schemeClr>
                </a:solidFill>
              </a:rPr>
              <a:t>Researches</a:t>
            </a:r>
            <a:endParaRPr lang="fr-FR" dirty="0">
              <a:solidFill>
                <a:schemeClr val="accent5">
                  <a:lumMod val="75000"/>
                </a:schemeClr>
              </a:solidFill>
            </a:endParaRPr>
          </a:p>
          <a:p>
            <a:pPr marL="0" indent="0" algn="just">
              <a:lnSpc>
                <a:spcPct val="150000"/>
              </a:lnSpc>
            </a:pPr>
            <a:r>
              <a:rPr lang="ar-SA" sz="2400" dirty="0"/>
              <a:t>هي «التي تسعى تأكيد حقيقة قائمة بالفعل أو رفض فكرة أو تصحيح بعض المفاهيم التي أخذت في الانتشار على أنها حقائق مجردة في مجال المعرفة مع استعراض المبررات والأدلة التي تدعمها»، مثل نقد نظرية أو نقد نظام اقتصادي معين   </a:t>
            </a:r>
          </a:p>
          <a:p>
            <a:pPr marL="0" indent="0" algn="just">
              <a:lnSpc>
                <a:spcPct val="150000"/>
              </a:lnSpc>
            </a:pPr>
            <a:r>
              <a:rPr lang="ar-SA" dirty="0">
                <a:solidFill>
                  <a:schemeClr val="accent5">
                    <a:lumMod val="75000"/>
                  </a:schemeClr>
                </a:solidFill>
              </a:rPr>
              <a:t>البحوث التجميعية </a:t>
            </a:r>
            <a:r>
              <a:rPr lang="fr-FR" dirty="0">
                <a:solidFill>
                  <a:schemeClr val="accent5">
                    <a:lumMod val="75000"/>
                  </a:schemeClr>
                </a:solidFill>
              </a:rPr>
              <a:t>Collective </a:t>
            </a:r>
            <a:r>
              <a:rPr lang="fr-FR" dirty="0" err="1">
                <a:solidFill>
                  <a:schemeClr val="accent5">
                    <a:lumMod val="75000"/>
                  </a:schemeClr>
                </a:solidFill>
              </a:rPr>
              <a:t>Researches</a:t>
            </a:r>
            <a:endParaRPr lang="fr-FR" dirty="0">
              <a:solidFill>
                <a:schemeClr val="accent5">
                  <a:lumMod val="75000"/>
                </a:schemeClr>
              </a:solidFill>
            </a:endParaRPr>
          </a:p>
          <a:p>
            <a:pPr marL="0" indent="0" algn="just">
              <a:lnSpc>
                <a:spcPct val="150000"/>
              </a:lnSpc>
            </a:pPr>
            <a:r>
              <a:rPr lang="ar-SA" sz="2400" dirty="0"/>
              <a:t>تركز على «جمع شتات الأفكار المتناثرة حول قضية معينة أو عرض النظريات أو الآراء المختلفة التي تتناول ظاهرة اجتماعية معينة، وتحاول تفسير كل منها من خلال وجهات النظر المتباينة الخاصة بموضوع واحد وذلك من أجل تعميم نتائجها»، مثل دراسة أراء الفقهاء المسلمين في انشاء شركات التأمين</a:t>
            </a:r>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4</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مجالات البحوث </a:t>
            </a:r>
            <a:r>
              <a:rPr lang="en-US" altLang="en-US" sz="2400" b="1" u="sng" dirty="0">
                <a:solidFill>
                  <a:srgbClr val="C00000"/>
                </a:solidFill>
                <a:latin typeface="Arial" panose="020B0604020202020204" pitchFamily="34" charset="0"/>
                <a:cs typeface="Traditional Arabic" panose="02020603050405020304" pitchFamily="18" charset="-78"/>
              </a:rPr>
              <a:t>Research Domains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1481936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0" indent="0" algn="just">
              <a:lnSpc>
                <a:spcPct val="150000"/>
              </a:lnSpc>
            </a:pPr>
            <a:r>
              <a:rPr lang="ar-SA" dirty="0">
                <a:solidFill>
                  <a:schemeClr val="accent5">
                    <a:lumMod val="75000"/>
                  </a:schemeClr>
                </a:solidFill>
              </a:rPr>
              <a:t>المنهج القانوني :</a:t>
            </a:r>
          </a:p>
          <a:p>
            <a:pPr marL="342900" indent="-342900" algn="just">
              <a:lnSpc>
                <a:spcPct val="150000"/>
              </a:lnSpc>
              <a:buFont typeface="Wingdings" panose="05000000000000000000" pitchFamily="2" charset="2"/>
              <a:buChar char="Ø"/>
            </a:pPr>
            <a:r>
              <a:rPr lang="ar-SA" sz="2400" dirty="0"/>
              <a:t> يعتمد في دراسته للإدارة العامة على الإطار القانوني للحقوق والالتزامات التي تنشأ عن الدستور والقوانين والقرارات المختلفة المنظمة للحكومة  وعلاقاتها ببعضها.</a:t>
            </a:r>
          </a:p>
          <a:p>
            <a:pPr marL="0" indent="0" algn="just"/>
            <a:r>
              <a:rPr lang="ar-SA" sz="3200" b="1" dirty="0">
                <a:solidFill>
                  <a:srgbClr val="FFC000"/>
                </a:solidFill>
              </a:rPr>
              <a:t>سماته:</a:t>
            </a:r>
          </a:p>
          <a:p>
            <a:pPr marL="457200" indent="-457200" algn="just">
              <a:buFont typeface="+mj-lt"/>
              <a:buAutoNum type="arabicPeriod"/>
            </a:pPr>
            <a:r>
              <a:rPr lang="ar-SA" sz="2400" dirty="0"/>
              <a:t>يتعرف فيه الباحث على مجموعة القوانين والأنظمة المسيرة للعمل</a:t>
            </a:r>
          </a:p>
          <a:p>
            <a:pPr marL="457200" indent="-457200" algn="just">
              <a:buFont typeface="+mj-lt"/>
              <a:buAutoNum type="arabicPeriod"/>
            </a:pPr>
            <a:r>
              <a:rPr lang="ar-SA" sz="2400" dirty="0"/>
              <a:t>يتمكن الباحث من خلال دراسته للمنشأة معرفة الأنظمة و طبيعتها ودرجة مرونتها</a:t>
            </a:r>
          </a:p>
          <a:p>
            <a:pPr marL="457200" indent="-457200" algn="just">
              <a:buFont typeface="+mj-lt"/>
              <a:buAutoNum type="arabicPeriod"/>
            </a:pPr>
            <a:r>
              <a:rPr lang="ar-SA" sz="2400" dirty="0"/>
              <a:t>يتعرف على ما تحتاجه المنشأة حاضرا أو مستقبلا من قوانين وأنظمة</a:t>
            </a:r>
          </a:p>
          <a:p>
            <a:pPr marL="457200" indent="-457200" algn="just">
              <a:buFont typeface="+mj-lt"/>
              <a:buAutoNum type="arabicPeriod"/>
            </a:pPr>
            <a:r>
              <a:rPr lang="ar-SA" sz="2400" dirty="0"/>
              <a:t>يكتشف الغموض والازدواجية إن وجدت في القوانين والأنظمة </a:t>
            </a:r>
          </a:p>
          <a:p>
            <a:pPr marL="0" indent="0" algn="just">
              <a:lnSpc>
                <a:spcPct val="150000"/>
              </a:lnSpc>
            </a:pPr>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962942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0" indent="0" algn="just">
              <a:lnSpc>
                <a:spcPct val="150000"/>
              </a:lnSpc>
            </a:pPr>
            <a:r>
              <a:rPr lang="ar-SA" dirty="0">
                <a:solidFill>
                  <a:schemeClr val="accent5">
                    <a:lumMod val="75000"/>
                  </a:schemeClr>
                </a:solidFill>
              </a:rPr>
              <a:t>المنهج القانوني :</a:t>
            </a:r>
          </a:p>
          <a:p>
            <a:pPr marL="342900" indent="-342900" algn="just">
              <a:lnSpc>
                <a:spcPct val="150000"/>
              </a:lnSpc>
              <a:buFont typeface="Wingdings" panose="05000000000000000000" pitchFamily="2" charset="2"/>
              <a:buChar char="Ø"/>
            </a:pPr>
            <a:r>
              <a:rPr lang="ar-SA" sz="2400" dirty="0"/>
              <a:t> يعتمد في دراسته للإدارة العامة على الإطار القانوني للحقوق والالتزامات التي تنشأ عن الدستور والقوانين والقرارات المختلفة المنظمة للحكومة  وعلاقاتها ببعضها. </a:t>
            </a:r>
          </a:p>
          <a:p>
            <a:pPr marL="0" indent="0" algn="just"/>
            <a:r>
              <a:rPr lang="ar-SA" sz="3200" b="1" dirty="0">
                <a:solidFill>
                  <a:srgbClr val="FFC000"/>
                </a:solidFill>
              </a:rPr>
              <a:t>سماته:</a:t>
            </a:r>
          </a:p>
          <a:p>
            <a:pPr marL="457200" indent="-457200" algn="just">
              <a:buFont typeface="+mj-lt"/>
              <a:buAutoNum type="arabicPeriod"/>
            </a:pPr>
            <a:r>
              <a:rPr lang="ar-SA" sz="2400" dirty="0"/>
              <a:t>يتعرف فيه الباحث على مجموعة القوانين والأنظمة المسيرة للعمل.</a:t>
            </a:r>
          </a:p>
          <a:p>
            <a:pPr marL="457200" indent="-457200" algn="just">
              <a:buFont typeface="+mj-lt"/>
              <a:buAutoNum type="arabicPeriod"/>
            </a:pPr>
            <a:r>
              <a:rPr lang="ar-SA" sz="2400" dirty="0"/>
              <a:t>التمكن الباحث من خلال دراسته للمنشأة معرفة الأنظمة وطبيعتها ودرجة مرونتها أو صرامتها وتأثيرها على سير العمل انسيابيا أو تعقيدا.</a:t>
            </a:r>
          </a:p>
          <a:p>
            <a:pPr marL="457200" indent="-457200" algn="just">
              <a:buFont typeface="+mj-lt"/>
              <a:buAutoNum type="arabicPeriod"/>
            </a:pPr>
            <a:r>
              <a:rPr lang="ar-SA" sz="2400" dirty="0"/>
              <a:t>التعرف على ما تحتاجه المنشأة حاضرا أو مستقبلا من قوانين وأنظمة</a:t>
            </a:r>
          </a:p>
          <a:p>
            <a:pPr marL="457200" indent="-457200" algn="just">
              <a:buFont typeface="+mj-lt"/>
              <a:buAutoNum type="arabicPeriod"/>
            </a:pPr>
            <a:r>
              <a:rPr lang="ar-SA" sz="2400" dirty="0"/>
              <a:t>يكتشف الغموض والازدواجية إن وجدت في القوانين والأنظمة </a:t>
            </a:r>
          </a:p>
          <a:p>
            <a:pPr marL="0" indent="0" algn="just">
              <a:lnSpc>
                <a:spcPct val="150000"/>
              </a:lnSpc>
            </a:pPr>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1127306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0" indent="0" algn="just"/>
            <a:endParaRPr lang="ar-SA" sz="2400" b="1" dirty="0">
              <a:solidFill>
                <a:schemeClr val="accent1">
                  <a:lumMod val="40000"/>
                  <a:lumOff val="60000"/>
                </a:schemeClr>
              </a:solidFill>
            </a:endParaRPr>
          </a:p>
          <a:p>
            <a:pPr marL="0" indent="0" algn="just"/>
            <a:r>
              <a:rPr lang="ar-SA" sz="3200" b="1" dirty="0">
                <a:solidFill>
                  <a:srgbClr val="FFC000"/>
                </a:solidFill>
              </a:rPr>
              <a:t>كيفية استعماله:</a:t>
            </a:r>
          </a:p>
          <a:p>
            <a:pPr marL="0" indent="0" algn="just">
              <a:lnSpc>
                <a:spcPct val="150000"/>
              </a:lnSpc>
            </a:pPr>
            <a:r>
              <a:rPr lang="ar-SA" sz="2400" dirty="0"/>
              <a:t>يغوص الباحث في استعراض المواد والبنود المختلفة للوائح والقوانين والأنظمة واستعراض لجوانب قانونية صرفة. ممكن وضع فرضيات أو إثارة أسئلة لها علاقة بمشكلة بحثه، مع استخدام النقد القانوني للوصول إلى الأفضل.</a:t>
            </a:r>
          </a:p>
          <a:p>
            <a:pPr marL="0" indent="0" algn="just"/>
            <a:r>
              <a:rPr lang="ar-SA" sz="3200" b="1" dirty="0">
                <a:solidFill>
                  <a:srgbClr val="FFC000"/>
                </a:solidFill>
              </a:rPr>
              <a:t>عيوبه:</a:t>
            </a:r>
          </a:p>
          <a:p>
            <a:pPr marL="457200" indent="-457200" algn="just">
              <a:buFont typeface="+mj-lt"/>
              <a:buAutoNum type="arabicPeriod"/>
            </a:pPr>
            <a:r>
              <a:rPr lang="ar-SA" sz="2400" dirty="0"/>
              <a:t>يقتصر على سرد النصوص و تفسيرها بصورة جامدة وجافة.</a:t>
            </a:r>
          </a:p>
          <a:p>
            <a:pPr marL="457200" indent="-457200" algn="just">
              <a:buFont typeface="+mj-lt"/>
              <a:buAutoNum type="arabicPeriod"/>
            </a:pPr>
            <a:r>
              <a:rPr lang="ar-SA" sz="2400" dirty="0"/>
              <a:t>يغفل عن الجوانب الفنية في العملية الإدارية.</a:t>
            </a:r>
          </a:p>
          <a:p>
            <a:pPr marL="457200" indent="-457200" algn="just">
              <a:buFont typeface="+mj-lt"/>
              <a:buAutoNum type="arabicPeriod"/>
            </a:pPr>
            <a:r>
              <a:rPr lang="ar-SA" sz="2400" dirty="0"/>
              <a:t>لا يتناول العوامل السياسية و الاجتماعية والاقتصادية التي تتأثر بها العملية الإدارية.</a:t>
            </a:r>
          </a:p>
          <a:p>
            <a:pPr marL="457200" indent="-457200" algn="just">
              <a:buFont typeface="+mj-lt"/>
              <a:buAutoNum type="arabicPeriod"/>
            </a:pPr>
            <a:r>
              <a:rPr lang="ar-SA" sz="2400" dirty="0"/>
              <a:t>يغفل عن عوامل البيئة التي نشأ فيها النظام الإداري والتي أثرت في أصل نشأته وفي تطوره ونجاحه أو فشله.</a:t>
            </a:r>
          </a:p>
          <a:p>
            <a:pPr marL="0" indent="0" algn="just">
              <a:lnSpc>
                <a:spcPct val="150000"/>
              </a:lnSpc>
            </a:pPr>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470349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0" indent="0" algn="just">
              <a:lnSpc>
                <a:spcPct val="150000"/>
              </a:lnSpc>
            </a:pPr>
            <a:r>
              <a:rPr lang="ar-SA" dirty="0">
                <a:solidFill>
                  <a:schemeClr val="accent5">
                    <a:lumMod val="75000"/>
                  </a:schemeClr>
                </a:solidFill>
              </a:rPr>
              <a:t>المنهج الوصفي</a:t>
            </a:r>
          </a:p>
          <a:p>
            <a:pPr marL="342900" indent="-342900" algn="just">
              <a:buFont typeface="Wingdings" panose="05000000000000000000" pitchFamily="2" charset="2"/>
              <a:buChar char="Ø"/>
            </a:pPr>
            <a:r>
              <a:rPr lang="ar-SA" sz="2400" dirty="0"/>
              <a:t>يعتبر الخطوة الأولى التي يقوم بها كل باحث عند تصديه لدراسة ظاهرة معينة. </a:t>
            </a:r>
          </a:p>
          <a:p>
            <a:pPr marL="342900" indent="-342900" algn="just">
              <a:buFont typeface="Wingdings" panose="05000000000000000000" pitchFamily="2" charset="2"/>
              <a:buChar char="Ø"/>
            </a:pPr>
            <a:r>
              <a:rPr lang="ar-SA" sz="2400" dirty="0"/>
              <a:t>ويعتمد على الوصف الكمي أو الكيفي لظاهرة اجتماعية أو إنسانية أو إدارية من خلال استخدام أدوات جمع البيانات المختلفة (المقابلة والملاحظات وغيرها) مما يسهل تحديد المشكلة وتمهيدا لاختبار الفروض حولها. </a:t>
            </a:r>
          </a:p>
          <a:p>
            <a:pPr marL="342900" indent="-342900" algn="just">
              <a:buFont typeface="Wingdings" panose="05000000000000000000" pitchFamily="2" charset="2"/>
              <a:buChar char="q"/>
            </a:pPr>
            <a:r>
              <a:rPr lang="ar-SA" sz="2400" dirty="0"/>
              <a:t>الوصف الكمي (دراسة الحجم والتغيرات والارتباط بظواهر أخرى)</a:t>
            </a:r>
          </a:p>
          <a:p>
            <a:pPr marL="342900" indent="-342900" algn="just">
              <a:buFont typeface="Wingdings" panose="05000000000000000000" pitchFamily="2" charset="2"/>
              <a:buChar char="q"/>
            </a:pPr>
            <a:r>
              <a:rPr lang="ar-SA" sz="2400" dirty="0"/>
              <a:t>الوصف الكيفي (توضيح خصائص الظاهرة)</a:t>
            </a:r>
          </a:p>
          <a:p>
            <a:pPr marL="342900" indent="-342900" algn="just">
              <a:buFont typeface="Wingdings" panose="05000000000000000000" pitchFamily="2" charset="2"/>
              <a:buChar char="Ø"/>
            </a:pPr>
            <a:r>
              <a:rPr lang="ar-SA" sz="2400" dirty="0"/>
              <a:t>من الناحية التطبيقية، يعتبر عاملا مشتركا بين كل المناهج، فلا يمكن أن يستغني عنه أي باحث عند دراسته لأي ظاهرة بغض النظر عن نوع منهج البحث المستخدم في الدراسة.</a:t>
            </a:r>
          </a:p>
          <a:p>
            <a:pPr marL="342900" indent="-342900" algn="just">
              <a:buFont typeface="Wingdings" panose="05000000000000000000" pitchFamily="2" charset="2"/>
              <a:buChar char="Ø"/>
            </a:pPr>
            <a:r>
              <a:rPr lang="ar-SA" sz="2400" dirty="0"/>
              <a:t>لهذا المنهج الحيوي مناهج فرعية أخرى مثل: منهج المسح، المنهج الارتباطي، منهج دراسة الحالة و منهج التقارير السردية...</a:t>
            </a:r>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3948022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0" indent="0" algn="just"/>
            <a:endParaRPr lang="ar-SA" sz="2400" b="1" dirty="0">
              <a:solidFill>
                <a:schemeClr val="accent1">
                  <a:lumMod val="40000"/>
                  <a:lumOff val="60000"/>
                </a:schemeClr>
              </a:solidFill>
            </a:endParaRPr>
          </a:p>
          <a:p>
            <a:pPr marL="0" indent="0" algn="just"/>
            <a:r>
              <a:rPr lang="ar-SA" sz="3200" b="1" dirty="0">
                <a:solidFill>
                  <a:srgbClr val="FFC000"/>
                </a:solidFill>
              </a:rPr>
              <a:t>سماته:</a:t>
            </a:r>
          </a:p>
          <a:p>
            <a:pPr marL="457200" indent="-457200" algn="just">
              <a:lnSpc>
                <a:spcPct val="150000"/>
              </a:lnSpc>
              <a:buFont typeface="+mj-lt"/>
              <a:buAutoNum type="arabicPeriod"/>
            </a:pPr>
            <a:r>
              <a:rPr lang="ar-SA" sz="2400" dirty="0"/>
              <a:t>يعتبر أداة يستخدمها الباحث لتصوير وضع معين لمنشأة معينة في الماضي أو الحاضر أو الإثنين معا. </a:t>
            </a:r>
          </a:p>
          <a:p>
            <a:pPr marL="457200" indent="-457200" algn="just">
              <a:lnSpc>
                <a:spcPct val="150000"/>
              </a:lnSpc>
              <a:buFont typeface="+mj-lt"/>
              <a:buAutoNum type="arabicPeriod"/>
            </a:pPr>
            <a:r>
              <a:rPr lang="ar-SA" sz="2400" dirty="0"/>
              <a:t>لا يمكن أن يستغني عنه أي باحث في أي موضوع اجتماعي أو تطبيقي.</a:t>
            </a:r>
          </a:p>
          <a:p>
            <a:pPr marL="457200" indent="-457200" algn="just">
              <a:lnSpc>
                <a:spcPct val="150000"/>
              </a:lnSpc>
              <a:buFont typeface="+mj-lt"/>
              <a:buAutoNum type="arabicPeriod"/>
            </a:pPr>
            <a:r>
              <a:rPr lang="ar-SA" sz="2400" dirty="0"/>
              <a:t>يوفر كمية من المعلومات المهمة للباحث عن الحالة موضوع الدراسة.</a:t>
            </a:r>
          </a:p>
          <a:p>
            <a:pPr marL="457200" indent="-457200" algn="just">
              <a:lnSpc>
                <a:spcPct val="150000"/>
              </a:lnSpc>
              <a:buFont typeface="+mj-lt"/>
              <a:buAutoNum type="arabicPeriod"/>
            </a:pPr>
            <a:r>
              <a:rPr lang="ar-SA" sz="2400" dirty="0"/>
              <a:t>من الممكن أن يكون شامل لكل جوانب المنشأة (حين وصفه لأهدافها وإمكاناتها وأنظمتها وطبيعة نشاطها وانتاجها) أو مقتصرا على جانب واحد منها. </a:t>
            </a:r>
          </a:p>
          <a:p>
            <a:pPr marL="0" indent="0" algn="just">
              <a:lnSpc>
                <a:spcPct val="150000"/>
              </a:lnSpc>
            </a:pPr>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1976915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544638"/>
            <a:ext cx="11226800" cy="5021261"/>
          </a:xfrm>
          <a:solidFill>
            <a:schemeClr val="accent1">
              <a:lumMod val="20000"/>
              <a:lumOff val="80000"/>
            </a:schemeClr>
          </a:solidFill>
          <a:ln>
            <a:solidFill>
              <a:schemeClr val="tx1"/>
            </a:solidFill>
          </a:ln>
        </p:spPr>
        <p:txBody>
          <a:bodyPr>
            <a:normAutofit fontScale="85000" lnSpcReduction="10000"/>
          </a:bodyPr>
          <a:lstStyle/>
          <a:p>
            <a:pPr marL="0" indent="0" algn="just"/>
            <a:endParaRPr lang="ar-SA" sz="2400" b="1" dirty="0">
              <a:solidFill>
                <a:schemeClr val="accent1">
                  <a:lumMod val="40000"/>
                  <a:lumOff val="60000"/>
                </a:schemeClr>
              </a:solidFill>
            </a:endParaRPr>
          </a:p>
          <a:p>
            <a:pPr marL="0" indent="0" algn="just"/>
            <a:r>
              <a:rPr lang="ar-SA" sz="3200" b="1" dirty="0">
                <a:solidFill>
                  <a:srgbClr val="FFC000"/>
                </a:solidFill>
              </a:rPr>
              <a:t>كيفية استعماله:</a:t>
            </a:r>
          </a:p>
          <a:p>
            <a:pPr marL="342900" indent="-342900" algn="just">
              <a:lnSpc>
                <a:spcPct val="150000"/>
              </a:lnSpc>
              <a:buFont typeface="Wingdings" panose="05000000000000000000" pitchFamily="2" charset="2"/>
              <a:buChar char="Ø"/>
            </a:pPr>
            <a:r>
              <a:rPr lang="ar-SA" sz="2400" dirty="0"/>
              <a:t>المنهج الوصفي شبيه بآلة تصوير يلتقط بها صورا معينة كما هي دون زيادة أو نقصان مع إمكانية تسليطها على أجزاء من الماضي.</a:t>
            </a:r>
          </a:p>
          <a:p>
            <a:pPr marL="342900" indent="-342900" algn="just">
              <a:lnSpc>
                <a:spcPct val="150000"/>
              </a:lnSpc>
              <a:buFont typeface="Wingdings" panose="05000000000000000000" pitchFamily="2" charset="2"/>
              <a:buChar char="Ø"/>
            </a:pPr>
            <a:r>
              <a:rPr lang="ar-SA" sz="2400" dirty="0"/>
              <a:t>ولا يمنع الباحث المستخدم لهذا المنهج وضع فرضيات أو أسئلة لموضوع بحثه.</a:t>
            </a:r>
          </a:p>
          <a:p>
            <a:pPr marL="0" indent="0" algn="just"/>
            <a:r>
              <a:rPr lang="ar-SA" sz="3200" b="1" dirty="0">
                <a:solidFill>
                  <a:srgbClr val="FFC000"/>
                </a:solidFill>
              </a:rPr>
              <a:t>عيوبه:</a:t>
            </a:r>
          </a:p>
          <a:p>
            <a:pPr marL="0" indent="0" algn="just">
              <a:lnSpc>
                <a:spcPct val="150000"/>
              </a:lnSpc>
            </a:pPr>
            <a:r>
              <a:rPr lang="ar-SA" sz="2400" dirty="0"/>
              <a:t>أهم الانتقادات الموجهة ضد المنهج الوصفي عدم التعرض والخوض في: </a:t>
            </a:r>
          </a:p>
          <a:p>
            <a:pPr marL="457200" indent="-457200" algn="just">
              <a:lnSpc>
                <a:spcPct val="150000"/>
              </a:lnSpc>
              <a:buFont typeface="+mj-lt"/>
              <a:buAutoNum type="arabicPeriod"/>
            </a:pPr>
            <a:r>
              <a:rPr lang="ar-SA" sz="2400" dirty="0"/>
              <a:t> أدق التفاصيل الخاصة بموضوع البحث </a:t>
            </a:r>
          </a:p>
          <a:p>
            <a:pPr marL="457200" indent="-457200" algn="just">
              <a:lnSpc>
                <a:spcPct val="150000"/>
              </a:lnSpc>
              <a:buFont typeface="+mj-lt"/>
              <a:buAutoNum type="arabicPeriod"/>
            </a:pPr>
            <a:r>
              <a:rPr lang="ar-SA" sz="2400" dirty="0"/>
              <a:t>مسببات المشكلة أو الظاهرة التي يتم وصفها </a:t>
            </a:r>
          </a:p>
          <a:p>
            <a:pPr marL="457200" indent="-457200" algn="just">
              <a:lnSpc>
                <a:spcPct val="150000"/>
              </a:lnSpc>
              <a:buFont typeface="+mj-lt"/>
              <a:buAutoNum type="arabicPeriod"/>
            </a:pPr>
            <a:r>
              <a:rPr lang="ar-SA" sz="2400" dirty="0"/>
              <a:t>طبيعة العلاقة مع الظواهر الأخرى </a:t>
            </a:r>
          </a:p>
          <a:p>
            <a:pPr marL="0" indent="0" algn="just">
              <a:lnSpc>
                <a:spcPct val="150000"/>
              </a:lnSpc>
            </a:pPr>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1358226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0" indent="0" algn="just">
              <a:lnSpc>
                <a:spcPct val="150000"/>
              </a:lnSpc>
            </a:pPr>
            <a:r>
              <a:rPr lang="ar-SA" dirty="0">
                <a:solidFill>
                  <a:schemeClr val="accent5">
                    <a:lumMod val="75000"/>
                  </a:schemeClr>
                </a:solidFill>
              </a:rPr>
              <a:t>المنهج السلوكي</a:t>
            </a:r>
          </a:p>
          <a:p>
            <a:pPr marL="457200" indent="-457200" algn="just">
              <a:buFont typeface="Wingdings" panose="05000000000000000000" pitchFamily="2" charset="2"/>
              <a:buChar char="Ø"/>
            </a:pPr>
            <a:r>
              <a:rPr lang="ar-SA" dirty="0"/>
              <a:t>يسلط الضوء على العنصر البشري، لمعرفة العلاقات التي تنشأ بين أعضاء الفريق الواحد العامل في المنشأة. </a:t>
            </a:r>
          </a:p>
          <a:p>
            <a:pPr marL="457200" indent="-457200" algn="just">
              <a:buFont typeface="Wingdings" panose="05000000000000000000" pitchFamily="2" charset="2"/>
              <a:buChar char="Ø"/>
            </a:pPr>
            <a:r>
              <a:rPr lang="ar-SA" dirty="0"/>
              <a:t>يركز على الإنسان وعلى التعرف على مسببات سلوكه ودوافعه للعمل والإنتاج.</a:t>
            </a:r>
          </a:p>
          <a:p>
            <a:pPr marL="457200" indent="-457200" algn="just">
              <a:buFont typeface="Wingdings" panose="05000000000000000000" pitchFamily="2" charset="2"/>
              <a:buChar char="Ø"/>
            </a:pPr>
            <a:r>
              <a:rPr lang="ar-SA" dirty="0"/>
              <a:t>يهتم بالعلاقات الإنسانية في الإدارة.</a:t>
            </a:r>
          </a:p>
          <a:p>
            <a:pPr marL="457200" indent="-457200" algn="just">
              <a:buFont typeface="Wingdings" panose="05000000000000000000" pitchFamily="2" charset="2"/>
              <a:buChar char="Ø"/>
            </a:pPr>
            <a:r>
              <a:rPr lang="ar-SA" sz="2600" dirty="0"/>
              <a:t>يهتم بتحليل الهيكل التنظيمي نفسه وتبيان أثره في السلوك الإداري والبحث في طبيعة السلطة والآثار المختلفة لأدوار الجماعات وسلوكها وتفاعلها مع أهداف التنظيم الإداري، وارتباط كل ما تقدم مع عملية صنع القرارات وتكوين القيادات الإدارية وما يطرأ عليها من تغييرات.</a:t>
            </a:r>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400841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0" indent="0" algn="just"/>
            <a:endParaRPr lang="ar-SA" sz="2400" b="1" dirty="0">
              <a:solidFill>
                <a:schemeClr val="accent1">
                  <a:lumMod val="40000"/>
                  <a:lumOff val="60000"/>
                </a:schemeClr>
              </a:solidFill>
            </a:endParaRPr>
          </a:p>
          <a:p>
            <a:pPr marL="0" indent="0" algn="just"/>
            <a:r>
              <a:rPr lang="ar-SA" sz="3200" b="1" dirty="0">
                <a:solidFill>
                  <a:srgbClr val="FFC000"/>
                </a:solidFill>
              </a:rPr>
              <a:t>سماته:</a:t>
            </a:r>
          </a:p>
          <a:p>
            <a:pPr marL="457200" indent="-457200" algn="just">
              <a:lnSpc>
                <a:spcPct val="150000"/>
              </a:lnSpc>
              <a:buFont typeface="+mj-lt"/>
              <a:buAutoNum type="arabicPeriod"/>
            </a:pPr>
            <a:r>
              <a:rPr lang="ar-SA" sz="2400" dirty="0"/>
              <a:t>اعتنى بالعلاقات الإنسانية بين الرؤساء و المرؤوسين.</a:t>
            </a:r>
          </a:p>
          <a:p>
            <a:pPr marL="457200" indent="-457200" algn="just">
              <a:lnSpc>
                <a:spcPct val="150000"/>
              </a:lnSpc>
              <a:buFont typeface="+mj-lt"/>
              <a:buAutoNum type="arabicPeriod"/>
            </a:pPr>
            <a:r>
              <a:rPr lang="ar-SA" sz="2400" dirty="0"/>
              <a:t>اهتم بدراسة السلطة وطبيعتها  وأنواعها. </a:t>
            </a:r>
          </a:p>
          <a:p>
            <a:pPr marL="457200" indent="-457200" algn="just">
              <a:lnSpc>
                <a:spcPct val="150000"/>
              </a:lnSpc>
              <a:buFont typeface="+mj-lt"/>
              <a:buAutoNum type="arabicPeriod"/>
            </a:pPr>
            <a:r>
              <a:rPr lang="ar-SA" sz="2400" dirty="0"/>
              <a:t>تناول الاتصال و أنواعه و طبيعته و وسائله مركزا على الاتصالات غير الرسمية.</a:t>
            </a:r>
          </a:p>
          <a:p>
            <a:pPr marL="457200" indent="-457200" algn="just">
              <a:lnSpc>
                <a:spcPct val="150000"/>
              </a:lnSpc>
              <a:buFont typeface="+mj-lt"/>
              <a:buAutoNum type="arabicPeriod"/>
            </a:pPr>
            <a:r>
              <a:rPr lang="ar-SA" sz="2400" dirty="0"/>
              <a:t>نادى بتلبية رغبات الموظفين حفاظا على تفاعلهم مع أهداف التنظيم الإداري في المنشأة.</a:t>
            </a:r>
          </a:p>
          <a:p>
            <a:pPr marL="0" indent="0" algn="just">
              <a:lnSpc>
                <a:spcPct val="150000"/>
              </a:lnSpc>
            </a:pPr>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3160494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544638"/>
            <a:ext cx="11226800" cy="5021261"/>
          </a:xfrm>
          <a:solidFill>
            <a:schemeClr val="accent1">
              <a:lumMod val="20000"/>
              <a:lumOff val="80000"/>
            </a:schemeClr>
          </a:solidFill>
          <a:ln>
            <a:solidFill>
              <a:schemeClr val="tx1"/>
            </a:solidFill>
          </a:ln>
        </p:spPr>
        <p:txBody>
          <a:bodyPr>
            <a:normAutofit lnSpcReduction="10000"/>
          </a:bodyPr>
          <a:lstStyle/>
          <a:p>
            <a:pPr marL="0" indent="0" algn="just"/>
            <a:endParaRPr lang="ar-SA" sz="2400" b="1" dirty="0">
              <a:solidFill>
                <a:schemeClr val="accent1">
                  <a:lumMod val="40000"/>
                  <a:lumOff val="60000"/>
                </a:schemeClr>
              </a:solidFill>
            </a:endParaRPr>
          </a:p>
          <a:p>
            <a:pPr marL="0" indent="0" algn="just"/>
            <a:r>
              <a:rPr lang="ar-SA" sz="3200" b="1" dirty="0">
                <a:solidFill>
                  <a:srgbClr val="FFC000"/>
                </a:solidFill>
              </a:rPr>
              <a:t>كيفية استعماله:</a:t>
            </a:r>
          </a:p>
          <a:p>
            <a:pPr marL="342900" indent="-342900" algn="just">
              <a:lnSpc>
                <a:spcPct val="150000"/>
              </a:lnSpc>
              <a:buFont typeface="Wingdings" panose="05000000000000000000" pitchFamily="2" charset="2"/>
              <a:buChar char="Ø"/>
            </a:pPr>
            <a:r>
              <a:rPr lang="ar-SA" sz="2400" dirty="0"/>
              <a:t>يتناول السلوكيات التي له عليها ملاحظات، عند دراسة وضعية معينة، حسب ما يرغب التركيز عليه.</a:t>
            </a:r>
          </a:p>
          <a:p>
            <a:pPr marL="0" indent="0" algn="just"/>
            <a:r>
              <a:rPr lang="ar-SA" sz="3200" b="1" dirty="0">
                <a:solidFill>
                  <a:srgbClr val="FFC000"/>
                </a:solidFill>
              </a:rPr>
              <a:t>عيوبه:</a:t>
            </a:r>
          </a:p>
          <a:p>
            <a:pPr marL="0" indent="0" algn="just">
              <a:lnSpc>
                <a:spcPct val="150000"/>
              </a:lnSpc>
            </a:pPr>
            <a:r>
              <a:rPr lang="ar-SA" sz="2400" dirty="0"/>
              <a:t>أهم الانتقادات الموجهة ضد المنهج السلوكي هي: </a:t>
            </a:r>
          </a:p>
          <a:p>
            <a:pPr marL="457200" indent="-457200" algn="just">
              <a:buFont typeface="+mj-lt"/>
              <a:buAutoNum type="arabicPeriod"/>
            </a:pPr>
            <a:r>
              <a:rPr lang="ar-SA" sz="2400" dirty="0"/>
              <a:t>مغالاة السلوكيين في اهتمامهم برغبات الإنسان والمناداة بتحقيقها مما أحدث خللا في عملية التوازن بين أهداف المنشأة وأهداف منسوبيها.</a:t>
            </a:r>
          </a:p>
          <a:p>
            <a:pPr marL="457200" indent="-457200" algn="just">
              <a:buFont typeface="+mj-lt"/>
              <a:buAutoNum type="arabicPeriod"/>
            </a:pPr>
            <a:r>
              <a:rPr lang="ar-SA" sz="2400" dirty="0"/>
              <a:t>تركيز المنهج على الجوانب السلوكية للإنسان وقيمه الاجتماعية ولكنه تجاهل القيم الدينية ومدى تأثيره على أنماط السلوك.</a:t>
            </a:r>
          </a:p>
          <a:p>
            <a:pPr marL="457200" indent="-457200" algn="just">
              <a:buFont typeface="+mj-lt"/>
              <a:buAutoNum type="arabicPeriod"/>
            </a:pPr>
            <a:r>
              <a:rPr lang="ar-SA" sz="2400" dirty="0"/>
              <a:t>انقسام الكتّاب السلوكيين في دراسة اتجاهات مختلفة (ركز فريق منهم على الفرد، واهتم فريق اخر الاتصالات, واعتنى اخرون بأهداف المنشأة) مما أوجد صعوبة في ظهور رأي موحّد يمثّل كامل هذه الاتجاهات.</a:t>
            </a:r>
          </a:p>
          <a:p>
            <a:pPr marL="457200" indent="-457200" algn="just">
              <a:lnSpc>
                <a:spcPct val="150000"/>
              </a:lnSpc>
              <a:buFont typeface="+mj-lt"/>
              <a:buAutoNum type="arabicPeriod"/>
            </a:pPr>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2035374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EB3D55CF-2ADC-47BE-A58E-7A08DDBAB745}" type="slidenum">
              <a:rPr lang="ar-SA" altLang="ar-SA" sz="1200">
                <a:solidFill>
                  <a:schemeClr val="bg1"/>
                </a:solidFill>
              </a:rPr>
              <a:pPr eaLnBrk="1" hangingPunct="1">
                <a:spcBef>
                  <a:spcPct val="0"/>
                </a:spcBef>
                <a:buFontTx/>
                <a:buNone/>
              </a:pPr>
              <a:t>2</a:t>
            </a:fld>
            <a:endParaRPr lang="en-US" altLang="ar-SA" sz="1200">
              <a:solidFill>
                <a:schemeClr val="bg1"/>
              </a:solidFill>
            </a:endParaRPr>
          </a:p>
        </p:txBody>
      </p:sp>
      <p:sp>
        <p:nvSpPr>
          <p:cNvPr id="7" name="Subtitle 5"/>
          <p:cNvSpPr txBox="1">
            <a:spLocks/>
          </p:cNvSpPr>
          <p:nvPr/>
        </p:nvSpPr>
        <p:spPr bwMode="auto">
          <a:xfrm>
            <a:off x="1631950" y="3284538"/>
            <a:ext cx="8877300" cy="1752600"/>
          </a:xfrm>
          <a:prstGeom prst="rect">
            <a:avLst/>
          </a:prstGeom>
          <a:noFill/>
          <a:ln w="9525">
            <a:noFill/>
            <a:miter lim="800000"/>
            <a:headEnd/>
            <a:tailEnd/>
          </a:ln>
        </p:spPr>
        <p:txBody>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endParaRPr lang="ar-SA" sz="4000" b="1" dirty="0"/>
          </a:p>
          <a:p>
            <a:pPr rtl="1" eaLnBrk="1" fontAlgn="auto" hangingPunct="1">
              <a:spcBef>
                <a:spcPct val="0"/>
              </a:spcBef>
              <a:spcAft>
                <a:spcPts val="0"/>
              </a:spcAft>
              <a:defRPr/>
            </a:pPr>
            <a:r>
              <a:rPr lang="ar-SA" sz="4000" b="1" dirty="0"/>
              <a:t>الفصل الثالث</a:t>
            </a:r>
            <a:br>
              <a:rPr lang="ar-SA" sz="4000" b="1" dirty="0"/>
            </a:b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منهج البحث</a:t>
            </a:r>
          </a:p>
          <a:p>
            <a:pPr rtl="1" eaLnBrk="1" fontAlgn="auto" hangingPunct="1">
              <a:spcBef>
                <a:spcPct val="0"/>
              </a:spcBef>
              <a:spcAft>
                <a:spcPts val="0"/>
              </a:spcAft>
              <a:defRPr/>
            </a:pPr>
            <a:r>
              <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RESEARCH APPROACH</a:t>
            </a:r>
            <a:endParaRPr lang="ar-SA" sz="4000" dirty="0"/>
          </a:p>
        </p:txBody>
      </p:sp>
      <p:sp>
        <p:nvSpPr>
          <p:cNvPr id="6" name="عنوان 5"/>
          <p:cNvSpPr txBox="1">
            <a:spLocks noGrp="1"/>
          </p:cNvSpPr>
          <p:nvPr>
            <p:ph type="ctrTitle"/>
          </p:nvPr>
        </p:nvSpPr>
        <p:spPr>
          <a:xfrm>
            <a:off x="1905000" y="2133600"/>
            <a:ext cx="8420100" cy="1470025"/>
          </a:xfrm>
          <a:prstGeom prst="rect">
            <a:avLst/>
          </a:prstGeom>
          <a:noFill/>
        </p:spPr>
        <p:txBody>
          <a:bodyPr wrap="square" rtlCol="1">
            <a:spAutoFit/>
          </a:bodyPr>
          <a:lstStyle/>
          <a:p>
            <a:pPr algn="ctr"/>
            <a:r>
              <a:rPr lang="ar-SA" sz="5400" dirty="0">
                <a:solidFill>
                  <a:schemeClr val="tx1">
                    <a:lumMod val="95000"/>
                    <a:lumOff val="5000"/>
                  </a:schemeClr>
                </a:solidFill>
                <a:cs typeface="+mj-cs"/>
              </a:rPr>
              <a:t>(بسم الله الرحمن الرحيم)</a:t>
            </a:r>
          </a:p>
        </p:txBody>
      </p:sp>
      <p:sp>
        <p:nvSpPr>
          <p:cNvPr id="8"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2819689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0" indent="0" algn="just">
              <a:lnSpc>
                <a:spcPct val="150000"/>
              </a:lnSpc>
            </a:pPr>
            <a:r>
              <a:rPr lang="ar-SA" dirty="0">
                <a:solidFill>
                  <a:schemeClr val="accent5">
                    <a:lumMod val="75000"/>
                  </a:schemeClr>
                </a:solidFill>
              </a:rPr>
              <a:t>المنهج التجريبي </a:t>
            </a:r>
          </a:p>
          <a:p>
            <a:pPr marL="0" indent="0" algn="just">
              <a:lnSpc>
                <a:spcPct val="150000"/>
              </a:lnSpc>
            </a:pPr>
            <a:r>
              <a:rPr lang="ar-SA" dirty="0"/>
              <a:t>يقصد بالمنهج التجريبي</a:t>
            </a:r>
            <a:endParaRPr lang="ar-SA" dirty="0">
              <a:solidFill>
                <a:schemeClr val="accent5">
                  <a:lumMod val="75000"/>
                </a:schemeClr>
              </a:solidFill>
            </a:endParaRPr>
          </a:p>
          <a:p>
            <a:pPr marL="457200" indent="-457200">
              <a:buFont typeface="Wingdings" panose="05000000000000000000" pitchFamily="2" charset="2"/>
              <a:buChar char="Ø"/>
            </a:pPr>
            <a:r>
              <a:rPr lang="ar-SA" dirty="0"/>
              <a:t>استعمال التجربة كوسيلة لدراسة ظاهرة معينة وقياس كل المتغيرات التابعة لها وضبطها للوصول إلى نتائج محددة.</a:t>
            </a:r>
          </a:p>
          <a:p>
            <a:pPr marL="457200" indent="-457200">
              <a:buFont typeface="Wingdings" panose="05000000000000000000" pitchFamily="2" charset="2"/>
              <a:buChar char="Ø"/>
            </a:pPr>
            <a:r>
              <a:rPr lang="ar-SA" dirty="0"/>
              <a:t>قياس تأثير موقف خاص أو عام على ظاهرة معينة.</a:t>
            </a:r>
          </a:p>
          <a:p>
            <a:pPr marL="457200" indent="-457200">
              <a:buFont typeface="Wingdings" panose="05000000000000000000" pitchFamily="2" charset="2"/>
              <a:buChar char="Ø"/>
            </a:pPr>
            <a:r>
              <a:rPr lang="ar-SA" dirty="0"/>
              <a:t>هو أقرب مناهج البحوث لحل المشكلات بالطريقة العلمية والتجريب</a:t>
            </a:r>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484107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fontScale="92500" lnSpcReduction="10000"/>
          </a:bodyPr>
          <a:lstStyle/>
          <a:p>
            <a:pPr marL="457200" indent="-457200">
              <a:buFont typeface="Wingdings" panose="05000000000000000000" pitchFamily="2" charset="2"/>
              <a:buChar char="Ø"/>
            </a:pPr>
            <a:endParaRPr lang="ar-SA" dirty="0"/>
          </a:p>
          <a:p>
            <a:pPr marL="457200" indent="-457200">
              <a:buFont typeface="Wingdings" panose="05000000000000000000" pitchFamily="2" charset="2"/>
              <a:buChar char="Ø"/>
            </a:pPr>
            <a:r>
              <a:rPr lang="ar-SA" dirty="0"/>
              <a:t>يتحدد عمل هذا المنهج بمعرفة نوع التجربة حسب  :</a:t>
            </a:r>
          </a:p>
          <a:p>
            <a:pPr marL="971550" lvl="1" indent="-514350">
              <a:buFont typeface="+mj-lt"/>
              <a:buAutoNum type="arabicPeriod"/>
            </a:pPr>
            <a:r>
              <a:rPr lang="ar-SA" sz="2600" dirty="0"/>
              <a:t>المكان : معملية أو ميدانية. </a:t>
            </a:r>
          </a:p>
          <a:p>
            <a:pPr marL="971550" lvl="1" indent="-514350">
              <a:buFont typeface="+mj-lt"/>
              <a:buAutoNum type="arabicPeriod"/>
            </a:pPr>
            <a:r>
              <a:rPr lang="ar-SA" sz="2600" dirty="0"/>
              <a:t>الزمن : قصيرة الأجل, متوسطة الأجل, طويلة الأجل.</a:t>
            </a:r>
          </a:p>
          <a:p>
            <a:pPr marL="971550" lvl="1" indent="-514350">
              <a:buFont typeface="+mj-lt"/>
              <a:buAutoNum type="arabicPeriod"/>
            </a:pPr>
            <a:r>
              <a:rPr lang="ar-SA" sz="2600" dirty="0"/>
              <a:t>الحجم: صغيرة أو كبيرة (مثل: أفراد أو جماعات).</a:t>
            </a:r>
          </a:p>
          <a:p>
            <a:pPr marL="971550" lvl="1" indent="-514350">
              <a:buFont typeface="+mj-lt"/>
              <a:buAutoNum type="arabicPeriod"/>
            </a:pPr>
            <a:r>
              <a:rPr lang="ar-SA" sz="2600" dirty="0"/>
              <a:t>النوع: متكررة أو نادرة الحدوث.</a:t>
            </a:r>
          </a:p>
          <a:p>
            <a:pPr marL="971550" lvl="1" indent="-514350">
              <a:buFont typeface="+mj-lt"/>
              <a:buAutoNum type="arabicPeriod"/>
            </a:pPr>
            <a:r>
              <a:rPr lang="ar-SA" sz="2600" dirty="0"/>
              <a:t>درجتها: بسيطة أو معقدة من حيث الاعداد والتكاليف.</a:t>
            </a:r>
          </a:p>
          <a:p>
            <a:pPr marL="971550" lvl="1" indent="-514350">
              <a:buFont typeface="+mj-lt"/>
              <a:buAutoNum type="arabicPeriod"/>
            </a:pPr>
            <a:r>
              <a:rPr lang="ar-SA" sz="2600" dirty="0"/>
              <a:t>طبيعتها: خاصة و سرية أو عامة وعادية.</a:t>
            </a:r>
          </a:p>
          <a:p>
            <a:pPr marL="971550" lvl="1" indent="-514350">
              <a:buFont typeface="+mj-lt"/>
              <a:buAutoNum type="arabicPeriod"/>
            </a:pPr>
            <a:r>
              <a:rPr lang="ar-SA" sz="2600" dirty="0"/>
              <a:t>ظهورها: جديدة الحدوث أو سبق التعامل معها.</a:t>
            </a:r>
          </a:p>
          <a:p>
            <a:pPr marL="971550" lvl="1" indent="-514350">
              <a:buFont typeface="+mj-lt"/>
              <a:buAutoNum type="arabicPeriod"/>
            </a:pPr>
            <a:r>
              <a:rPr lang="ar-SA" sz="2600" dirty="0"/>
              <a:t>علاقاتها: مرتبطة بظواهر أخرى حولها أو مستقلة عنها جزئيا أو كليا.</a:t>
            </a:r>
          </a:p>
          <a:p>
            <a:pPr marL="971550" lvl="1" indent="-514350">
              <a:buFont typeface="+mj-lt"/>
              <a:buAutoNum type="arabicPeriod"/>
            </a:pPr>
            <a:r>
              <a:rPr lang="ar-SA" sz="2600" dirty="0"/>
              <a:t>الموقع: المدينة، الريف...</a:t>
            </a:r>
          </a:p>
          <a:p>
            <a:pPr marL="971550" lvl="1" indent="-514350">
              <a:buFont typeface="+mj-lt"/>
              <a:buAutoNum type="arabicPeriod"/>
            </a:pPr>
            <a:r>
              <a:rPr lang="ar-SA" sz="2600" dirty="0"/>
              <a:t>البيئة: نقية، ملوثة...</a:t>
            </a:r>
          </a:p>
          <a:p>
            <a:pPr marL="971550" lvl="1" indent="-514350">
              <a:buFont typeface="+mj-lt"/>
              <a:buAutoNum type="arabicPeriod"/>
            </a:pPr>
            <a:r>
              <a:rPr lang="ar-SA" sz="2600" dirty="0"/>
              <a:t>المرحلة: متقدمة، ابتدائية...</a:t>
            </a:r>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3940692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68300" y="1735138"/>
            <a:ext cx="11226800" cy="5021261"/>
          </a:xfrm>
          <a:solidFill>
            <a:schemeClr val="accent1">
              <a:lumMod val="20000"/>
              <a:lumOff val="80000"/>
            </a:schemeClr>
          </a:solidFill>
          <a:ln>
            <a:solidFill>
              <a:schemeClr val="tx1"/>
            </a:solidFill>
          </a:ln>
        </p:spPr>
        <p:txBody>
          <a:bodyPr>
            <a:normAutofit/>
          </a:bodyPr>
          <a:lstStyle/>
          <a:p>
            <a:pPr marL="0" indent="0" algn="just"/>
            <a:endParaRPr lang="ar-SA" sz="2400" b="1" dirty="0">
              <a:solidFill>
                <a:schemeClr val="accent1">
                  <a:lumMod val="40000"/>
                  <a:lumOff val="60000"/>
                </a:schemeClr>
              </a:solidFill>
            </a:endParaRPr>
          </a:p>
          <a:p>
            <a:pPr marL="0" indent="0" algn="just"/>
            <a:r>
              <a:rPr lang="ar-SA" sz="3200" b="1" dirty="0">
                <a:solidFill>
                  <a:srgbClr val="FFC000"/>
                </a:solidFill>
              </a:rPr>
              <a:t>سماته:</a:t>
            </a:r>
          </a:p>
          <a:p>
            <a:pPr marL="457200" indent="-457200">
              <a:buFont typeface="+mj-lt"/>
              <a:buAutoNum type="arabicPeriod"/>
            </a:pPr>
            <a:r>
              <a:rPr lang="ar-SA" sz="2400" dirty="0"/>
              <a:t>يمتاز بالمرونة (يمكن تكرار التجربة أكثر من مرة)</a:t>
            </a:r>
          </a:p>
          <a:p>
            <a:pPr marL="457200" indent="-457200">
              <a:buFont typeface="+mj-lt"/>
              <a:buAutoNum type="arabicPeriod"/>
            </a:pPr>
            <a:r>
              <a:rPr lang="ar-SA" sz="2400" dirty="0"/>
              <a:t>التحكم في المتغيرات التابعة للتجربة </a:t>
            </a:r>
          </a:p>
          <a:p>
            <a:pPr marL="0" indent="0" algn="just"/>
            <a:r>
              <a:rPr lang="ar-SA" sz="3200" b="1" dirty="0">
                <a:solidFill>
                  <a:srgbClr val="FFC000"/>
                </a:solidFill>
              </a:rPr>
              <a:t>عيوبه</a:t>
            </a:r>
          </a:p>
          <a:p>
            <a:pPr marL="457200" indent="-457200">
              <a:buFont typeface="+mj-lt"/>
              <a:buAutoNum type="arabicPeriod"/>
            </a:pPr>
            <a:r>
              <a:rPr lang="ar-SA" sz="2400" dirty="0"/>
              <a:t>يحتاج إلى إجراءات إدارية معقدة،</a:t>
            </a:r>
          </a:p>
          <a:p>
            <a:pPr marL="457200" indent="-457200">
              <a:buFont typeface="+mj-lt"/>
              <a:buAutoNum type="arabicPeriod"/>
            </a:pPr>
            <a:r>
              <a:rPr lang="ar-SA" sz="2400" dirty="0"/>
              <a:t>تتأثر دقة النتائج بمقدار دقة  ضبط الباحث للعوامل المؤثرة،</a:t>
            </a:r>
          </a:p>
          <a:p>
            <a:pPr marL="457200" indent="-457200">
              <a:buFont typeface="+mj-lt"/>
              <a:buAutoNum type="arabicPeriod"/>
            </a:pPr>
            <a:r>
              <a:rPr lang="ar-SA" sz="2400" dirty="0"/>
              <a:t>تتم معظمها في ظروف صناعية بعيدة عن الظروف الطبيعية،</a:t>
            </a:r>
          </a:p>
          <a:p>
            <a:pPr marL="0" indent="0" algn="just">
              <a:lnSpc>
                <a:spcPct val="150000"/>
              </a:lnSpc>
            </a:pPr>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1551391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lnSpcReduction="10000"/>
          </a:bodyPr>
          <a:lstStyle/>
          <a:p>
            <a:pPr marL="0" indent="0" algn="just">
              <a:lnSpc>
                <a:spcPct val="150000"/>
              </a:lnSpc>
            </a:pPr>
            <a:r>
              <a:rPr lang="ar-SA" dirty="0">
                <a:solidFill>
                  <a:schemeClr val="accent5">
                    <a:lumMod val="75000"/>
                  </a:schemeClr>
                </a:solidFill>
              </a:rPr>
              <a:t>المنهج التحليلي</a:t>
            </a:r>
          </a:p>
          <a:p>
            <a:pPr marL="342900" indent="-342900">
              <a:buFont typeface="Wingdings" panose="05000000000000000000" pitchFamily="2" charset="2"/>
              <a:buChar char="Ø"/>
            </a:pPr>
            <a:r>
              <a:rPr lang="ar-SA" sz="2400" dirty="0"/>
              <a:t>طريقة علمية تقوم على البحث الميداني التطبيقي، واصفة للوضع الراهن وكاشفة للجوانب السلبية والعيوب، وعارضة للحلول المثلى وذلك عن طريق:</a:t>
            </a:r>
          </a:p>
          <a:p>
            <a:pPr marL="457200" indent="-457200">
              <a:buFont typeface="+mj-lt"/>
              <a:buAutoNum type="arabicPeriod"/>
            </a:pPr>
            <a:r>
              <a:rPr lang="ar-SA" sz="2400" dirty="0"/>
              <a:t>الاعتراف بوجود المشكلة، ومن ثم تعريفها وتحديدها</a:t>
            </a:r>
          </a:p>
          <a:p>
            <a:pPr marL="457200" indent="-457200">
              <a:buFont typeface="+mj-lt"/>
              <a:buAutoNum type="arabicPeriod"/>
            </a:pPr>
            <a:r>
              <a:rPr lang="ar-SA" sz="2400" dirty="0"/>
              <a:t>جمع المعلومات وترتيبها حسب أهميتها</a:t>
            </a:r>
          </a:p>
          <a:p>
            <a:pPr marL="457200" indent="-457200">
              <a:buFont typeface="+mj-lt"/>
              <a:buAutoNum type="arabicPeriod"/>
            </a:pPr>
            <a:r>
              <a:rPr lang="ar-SA" sz="2400" dirty="0"/>
              <a:t>دراسة المعلومات دراسة فاحصة ودقيقة</a:t>
            </a:r>
          </a:p>
          <a:p>
            <a:pPr marL="457200" indent="-457200">
              <a:buFont typeface="+mj-lt"/>
              <a:buAutoNum type="arabicPeriod"/>
            </a:pPr>
            <a:r>
              <a:rPr lang="ar-SA" sz="2400" dirty="0"/>
              <a:t>عرض الحلول المقترحة والبدائل المؤقتة والنتائج المتوقعة</a:t>
            </a:r>
          </a:p>
          <a:p>
            <a:pPr marL="457200" indent="-457200">
              <a:buFont typeface="+mj-lt"/>
              <a:buAutoNum type="arabicPeriod"/>
            </a:pPr>
            <a:r>
              <a:rPr lang="ar-SA" sz="2400" dirty="0"/>
              <a:t>اختيار البديل الأمثل من بين هذه الحلول</a:t>
            </a:r>
          </a:p>
          <a:p>
            <a:pPr marL="457200" indent="-457200">
              <a:buFont typeface="+mj-lt"/>
              <a:buAutoNum type="arabicPeriod"/>
            </a:pPr>
            <a:r>
              <a:rPr lang="ar-SA" sz="2400" dirty="0"/>
              <a:t>البدء بتنفيذ أو التوصية</a:t>
            </a:r>
          </a:p>
          <a:p>
            <a:pPr marL="457200" indent="-457200">
              <a:buFont typeface="+mj-lt"/>
              <a:buAutoNum type="arabicPeriod"/>
            </a:pPr>
            <a:r>
              <a:rPr lang="ar-SA" sz="2400" dirty="0"/>
              <a:t>المتابعة والتقييم من الجهة المنفذة. </a:t>
            </a:r>
          </a:p>
          <a:p>
            <a:pPr marL="342900" indent="-342900">
              <a:buFont typeface="Wingdings" panose="05000000000000000000" pitchFamily="2" charset="2"/>
              <a:buChar char="Ø"/>
            </a:pPr>
            <a:r>
              <a:rPr lang="ar-SA" sz="2400" dirty="0"/>
              <a:t>و هو يمثل محاولة للوصول إلى المنهج الأمثل الذي يغطي عيوب المناهج الأخرى.</a:t>
            </a:r>
          </a:p>
          <a:p>
            <a:pPr marL="342900" indent="-342900">
              <a:buFont typeface="Wingdings" panose="05000000000000000000" pitchFamily="2" charset="2"/>
              <a:buChar char="Ø"/>
            </a:pPr>
            <a:endParaRPr lang="ar-SA" sz="2400" dirty="0"/>
          </a:p>
          <a:p>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1860352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68300" y="1735138"/>
            <a:ext cx="11226800" cy="5021261"/>
          </a:xfrm>
          <a:solidFill>
            <a:schemeClr val="accent1">
              <a:lumMod val="20000"/>
              <a:lumOff val="80000"/>
            </a:schemeClr>
          </a:solidFill>
          <a:ln>
            <a:solidFill>
              <a:schemeClr val="tx1"/>
            </a:solidFill>
          </a:ln>
        </p:spPr>
        <p:txBody>
          <a:bodyPr>
            <a:normAutofit/>
          </a:bodyPr>
          <a:lstStyle/>
          <a:p>
            <a:pPr marL="0" indent="0" algn="just"/>
            <a:endParaRPr lang="ar-SA" sz="2400" b="1" dirty="0">
              <a:solidFill>
                <a:schemeClr val="accent1">
                  <a:lumMod val="40000"/>
                  <a:lumOff val="60000"/>
                </a:schemeClr>
              </a:solidFill>
            </a:endParaRPr>
          </a:p>
          <a:p>
            <a:pPr marL="0" indent="0" algn="just"/>
            <a:r>
              <a:rPr lang="ar-SA" sz="3200" b="1" dirty="0">
                <a:solidFill>
                  <a:srgbClr val="FFC000"/>
                </a:solidFill>
              </a:rPr>
              <a:t>سماته:</a:t>
            </a:r>
          </a:p>
          <a:p>
            <a:pPr marL="457200" indent="-457200">
              <a:buFont typeface="+mj-lt"/>
              <a:buAutoNum type="arabicPeriod"/>
            </a:pPr>
            <a:r>
              <a:rPr lang="ar-SA" sz="2400" dirty="0"/>
              <a:t>يغلب عليه طابع الموضوعية و الدقة من أجل تحقيق هدف الدراسة </a:t>
            </a:r>
          </a:p>
          <a:p>
            <a:pPr marL="457200" indent="-457200">
              <a:buFont typeface="+mj-lt"/>
              <a:buAutoNum type="arabicPeriod"/>
            </a:pPr>
            <a:r>
              <a:rPr lang="ar-SA" sz="2400" dirty="0"/>
              <a:t>يشمل المنهج المقارن. يقارن بين ما كان وكيف يجب أن يكون ليصل الى الوضع الأمثل.</a:t>
            </a:r>
          </a:p>
          <a:p>
            <a:pPr marL="0" indent="0" algn="just"/>
            <a:r>
              <a:rPr lang="ar-SA" sz="3200" b="1" dirty="0">
                <a:solidFill>
                  <a:srgbClr val="FFC000"/>
                </a:solidFill>
              </a:rPr>
              <a:t>عيوبه</a:t>
            </a:r>
          </a:p>
          <a:p>
            <a:pPr marL="457200" indent="-457200" algn="just">
              <a:lnSpc>
                <a:spcPct val="150000"/>
              </a:lnSpc>
              <a:buFont typeface="+mj-lt"/>
              <a:buAutoNum type="arabicPeriod"/>
            </a:pPr>
            <a:r>
              <a:rPr lang="ar-SA" sz="2400" dirty="0"/>
              <a:t>لا يستطيع سبر أغوار السلوك الإنساني.</a:t>
            </a:r>
          </a:p>
          <a:p>
            <a:pPr marL="457200" indent="-457200" algn="just">
              <a:lnSpc>
                <a:spcPct val="150000"/>
              </a:lnSpc>
              <a:buFont typeface="+mj-lt"/>
              <a:buAutoNum type="arabicPeriod"/>
            </a:pPr>
            <a:r>
              <a:rPr lang="ar-SA" sz="2400" dirty="0"/>
              <a:t>يحكم على النتائج دون التأكد من سلامة منظومة الأخلاق أو القيم وبالتالي لا يمكن تحديد ما إذا كان السلوك مقبول أو مرفوض</a:t>
            </a:r>
          </a:p>
          <a:p>
            <a:pPr marL="0" indent="0" algn="just">
              <a:lnSpc>
                <a:spcPct val="150000"/>
              </a:lnSpc>
            </a:pPr>
            <a:endParaRPr lang="ar-SA" sz="2400" dirty="0"/>
          </a:p>
          <a:p>
            <a:pPr marL="0" indent="0" algn="just">
              <a:lnSpc>
                <a:spcPct val="150000"/>
              </a:lnSpc>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5</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أنواع المناهج </a:t>
            </a:r>
            <a:r>
              <a:rPr lang="en-US" altLang="en-US" sz="2400" b="1" u="sng" dirty="0">
                <a:solidFill>
                  <a:srgbClr val="C00000"/>
                </a:solidFill>
                <a:latin typeface="Arial" panose="020B0604020202020204" pitchFamily="34" charset="0"/>
                <a:cs typeface="Traditional Arabic" panose="02020603050405020304" pitchFamily="18" charset="-78"/>
              </a:rPr>
              <a:t>Research Approaches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210041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0"/>
            <a:ext cx="9906000" cy="68580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a:defRPr/>
            </a:pPr>
            <a:endParaRPr lang="en-US" dirty="0"/>
          </a:p>
        </p:txBody>
      </p:sp>
      <p:sp>
        <p:nvSpPr>
          <p:cNvPr id="21508" name="Rectangle 8"/>
          <p:cNvSpPr>
            <a:spLocks noChangeArrowheads="1"/>
          </p:cNvSpPr>
          <p:nvPr/>
        </p:nvSpPr>
        <p:spPr bwMode="auto">
          <a:xfrm>
            <a:off x="4572000" y="3352800"/>
            <a:ext cx="2819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algn="l" eaLnBrk="1" hangingPunct="1">
              <a:spcBef>
                <a:spcPct val="0"/>
              </a:spcBef>
              <a:buFontTx/>
              <a:buNone/>
            </a:pPr>
            <a:r>
              <a:rPr lang="ar-EG" altLang="ar-SA" sz="7200" dirty="0">
                <a:solidFill>
                  <a:schemeClr val="bg1"/>
                </a:solidFill>
              </a:rPr>
              <a:t>بحمد الله</a:t>
            </a:r>
            <a:endParaRPr lang="en-US" altLang="ar-SA" sz="7200" dirty="0">
              <a:solidFill>
                <a:schemeClr val="bg1"/>
              </a:solidFill>
            </a:endParaRPr>
          </a:p>
        </p:txBody>
      </p:sp>
      <p:sp>
        <p:nvSpPr>
          <p:cNvPr id="21509" name="Freeform 6"/>
          <p:cNvSpPr>
            <a:spLocks noEditPoints="1"/>
          </p:cNvSpPr>
          <p:nvPr/>
        </p:nvSpPr>
        <p:spPr bwMode="auto">
          <a:xfrm>
            <a:off x="4572001" y="2209801"/>
            <a:ext cx="2689225" cy="1236663"/>
          </a:xfrm>
          <a:custGeom>
            <a:avLst/>
            <a:gdLst>
              <a:gd name="T0" fmla="*/ 2147483647 w 1687"/>
              <a:gd name="T1" fmla="*/ 2147483647 h 775"/>
              <a:gd name="T2" fmla="*/ 2147483647 w 1687"/>
              <a:gd name="T3" fmla="*/ 2147483647 h 775"/>
              <a:gd name="T4" fmla="*/ 2147483647 w 1687"/>
              <a:gd name="T5" fmla="*/ 2147483647 h 775"/>
              <a:gd name="T6" fmla="*/ 2147483647 w 1687"/>
              <a:gd name="T7" fmla="*/ 2147483647 h 775"/>
              <a:gd name="T8" fmla="*/ 2147483647 w 1687"/>
              <a:gd name="T9" fmla="*/ 2147483647 h 775"/>
              <a:gd name="T10" fmla="*/ 2147483647 w 1687"/>
              <a:gd name="T11" fmla="*/ 2147483647 h 775"/>
              <a:gd name="T12" fmla="*/ 2147483647 w 1687"/>
              <a:gd name="T13" fmla="*/ 2147483647 h 775"/>
              <a:gd name="T14" fmla="*/ 2147483647 w 1687"/>
              <a:gd name="T15" fmla="*/ 2147483647 h 775"/>
              <a:gd name="T16" fmla="*/ 2147483647 w 1687"/>
              <a:gd name="T17" fmla="*/ 2147483647 h 775"/>
              <a:gd name="T18" fmla="*/ 2147483647 w 1687"/>
              <a:gd name="T19" fmla="*/ 2147483647 h 775"/>
              <a:gd name="T20" fmla="*/ 2147483647 w 1687"/>
              <a:gd name="T21" fmla="*/ 2147483647 h 775"/>
              <a:gd name="T22" fmla="*/ 0 w 1687"/>
              <a:gd name="T23" fmla="*/ 2147483647 h 775"/>
              <a:gd name="T24" fmla="*/ 2147483647 w 1687"/>
              <a:gd name="T25" fmla="*/ 2147483647 h 775"/>
              <a:gd name="T26" fmla="*/ 2147483647 w 1687"/>
              <a:gd name="T27" fmla="*/ 2147483647 h 775"/>
              <a:gd name="T28" fmla="*/ 2147483647 w 1687"/>
              <a:gd name="T29" fmla="*/ 2147483647 h 775"/>
              <a:gd name="T30" fmla="*/ 2147483647 w 1687"/>
              <a:gd name="T31" fmla="*/ 2147483647 h 775"/>
              <a:gd name="T32" fmla="*/ 2147483647 w 1687"/>
              <a:gd name="T33" fmla="*/ 2147483647 h 775"/>
              <a:gd name="T34" fmla="*/ 2147483647 w 1687"/>
              <a:gd name="T35" fmla="*/ 2147483647 h 775"/>
              <a:gd name="T36" fmla="*/ 2147483647 w 1687"/>
              <a:gd name="T37" fmla="*/ 2147483647 h 775"/>
              <a:gd name="T38" fmla="*/ 2147483647 w 1687"/>
              <a:gd name="T39" fmla="*/ 2147483647 h 775"/>
              <a:gd name="T40" fmla="*/ 2147483647 w 1687"/>
              <a:gd name="T41" fmla="*/ 2147483647 h 775"/>
              <a:gd name="T42" fmla="*/ 2147483647 w 1687"/>
              <a:gd name="T43" fmla="*/ 2147483647 h 775"/>
              <a:gd name="T44" fmla="*/ 2147483647 w 1687"/>
              <a:gd name="T45" fmla="*/ 2147483647 h 775"/>
              <a:gd name="T46" fmla="*/ 2147483647 w 1687"/>
              <a:gd name="T47" fmla="*/ 2147483647 h 775"/>
              <a:gd name="T48" fmla="*/ 2147483647 w 1687"/>
              <a:gd name="T49" fmla="*/ 2147483647 h 775"/>
              <a:gd name="T50" fmla="*/ 2147483647 w 1687"/>
              <a:gd name="T51" fmla="*/ 2147483647 h 775"/>
              <a:gd name="T52" fmla="*/ 2147483647 w 1687"/>
              <a:gd name="T53" fmla="*/ 2147483647 h 775"/>
              <a:gd name="T54" fmla="*/ 2147483647 w 1687"/>
              <a:gd name="T55" fmla="*/ 2147483647 h 775"/>
              <a:gd name="T56" fmla="*/ 2147483647 w 1687"/>
              <a:gd name="T57" fmla="*/ 2147483647 h 775"/>
              <a:gd name="T58" fmla="*/ 2147483647 w 1687"/>
              <a:gd name="T59" fmla="*/ 2147483647 h 775"/>
              <a:gd name="T60" fmla="*/ 2147483647 w 1687"/>
              <a:gd name="T61" fmla="*/ 2147483647 h 775"/>
              <a:gd name="T62" fmla="*/ 2147483647 w 1687"/>
              <a:gd name="T63" fmla="*/ 2147483647 h 775"/>
              <a:gd name="T64" fmla="*/ 2147483647 w 1687"/>
              <a:gd name="T65" fmla="*/ 2147483647 h 775"/>
              <a:gd name="T66" fmla="*/ 2147483647 w 1687"/>
              <a:gd name="T67" fmla="*/ 2147483647 h 775"/>
              <a:gd name="T68" fmla="*/ 2147483647 w 1687"/>
              <a:gd name="T69" fmla="*/ 2147483647 h 775"/>
              <a:gd name="T70" fmla="*/ 2147483647 w 1687"/>
              <a:gd name="T71" fmla="*/ 2147483647 h 775"/>
              <a:gd name="T72" fmla="*/ 2147483647 w 1687"/>
              <a:gd name="T73" fmla="*/ 2147483647 h 775"/>
              <a:gd name="T74" fmla="*/ 2147483647 w 1687"/>
              <a:gd name="T75" fmla="*/ 2147483647 h 775"/>
              <a:gd name="T76" fmla="*/ 2147483647 w 1687"/>
              <a:gd name="T77" fmla="*/ 2147483647 h 775"/>
              <a:gd name="T78" fmla="*/ 2147483647 w 1687"/>
              <a:gd name="T79" fmla="*/ 2147483647 h 775"/>
              <a:gd name="T80" fmla="*/ 2147483647 w 1687"/>
              <a:gd name="T81" fmla="*/ 2147483647 h 775"/>
              <a:gd name="T82" fmla="*/ 2147483647 w 1687"/>
              <a:gd name="T83" fmla="*/ 2147483647 h 775"/>
              <a:gd name="T84" fmla="*/ 2147483647 w 1687"/>
              <a:gd name="T85" fmla="*/ 2147483647 h 775"/>
              <a:gd name="T86" fmla="*/ 2147483647 w 1687"/>
              <a:gd name="T87" fmla="*/ 2147483647 h 775"/>
              <a:gd name="T88" fmla="*/ 2147483647 w 1687"/>
              <a:gd name="T89" fmla="*/ 2147483647 h 775"/>
              <a:gd name="T90" fmla="*/ 2147483647 w 1687"/>
              <a:gd name="T91" fmla="*/ 2147483647 h 775"/>
              <a:gd name="T92" fmla="*/ 2147483647 w 1687"/>
              <a:gd name="T93" fmla="*/ 2147483647 h 775"/>
              <a:gd name="T94" fmla="*/ 2147483647 w 1687"/>
              <a:gd name="T95" fmla="*/ 2147483647 h 775"/>
              <a:gd name="T96" fmla="*/ 2147483647 w 1687"/>
              <a:gd name="T97" fmla="*/ 2147483647 h 775"/>
              <a:gd name="T98" fmla="*/ 2147483647 w 1687"/>
              <a:gd name="T99" fmla="*/ 2147483647 h 775"/>
              <a:gd name="T100" fmla="*/ 2147483647 w 1687"/>
              <a:gd name="T101" fmla="*/ 2147483647 h 775"/>
              <a:gd name="T102" fmla="*/ 2147483647 w 1687"/>
              <a:gd name="T103" fmla="*/ 2147483647 h 775"/>
              <a:gd name="T104" fmla="*/ 2147483647 w 1687"/>
              <a:gd name="T105" fmla="*/ 2147483647 h 775"/>
              <a:gd name="T106" fmla="*/ 2147483647 w 1687"/>
              <a:gd name="T107" fmla="*/ 2147483647 h 775"/>
              <a:gd name="T108" fmla="*/ 2147483647 w 1687"/>
              <a:gd name="T109" fmla="*/ 2147483647 h 775"/>
              <a:gd name="T110" fmla="*/ 2147483647 w 1687"/>
              <a:gd name="T111" fmla="*/ 2147483647 h 775"/>
              <a:gd name="T112" fmla="*/ 2147483647 w 1687"/>
              <a:gd name="T113" fmla="*/ 2147483647 h 775"/>
              <a:gd name="T114" fmla="*/ 2147483647 w 1687"/>
              <a:gd name="T115" fmla="*/ 2147483647 h 775"/>
              <a:gd name="T116" fmla="*/ 2147483647 w 1687"/>
              <a:gd name="T117" fmla="*/ 2147483647 h 775"/>
              <a:gd name="T118" fmla="*/ 2147483647 w 1687"/>
              <a:gd name="T119" fmla="*/ 2147483647 h 775"/>
              <a:gd name="T120" fmla="*/ 2147483647 w 1687"/>
              <a:gd name="T121" fmla="*/ 2147483647 h 775"/>
              <a:gd name="T122" fmla="*/ 2147483647 w 1687"/>
              <a:gd name="T123" fmla="*/ 2147483647 h 77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687"/>
              <a:gd name="T187" fmla="*/ 0 h 775"/>
              <a:gd name="T188" fmla="*/ 1687 w 1687"/>
              <a:gd name="T189" fmla="*/ 775 h 77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687" h="775">
                <a:moveTo>
                  <a:pt x="1374" y="74"/>
                </a:moveTo>
                <a:lnTo>
                  <a:pt x="1308" y="141"/>
                </a:lnTo>
                <a:lnTo>
                  <a:pt x="1248" y="80"/>
                </a:lnTo>
                <a:lnTo>
                  <a:pt x="1177" y="152"/>
                </a:lnTo>
                <a:lnTo>
                  <a:pt x="1100" y="75"/>
                </a:lnTo>
                <a:lnTo>
                  <a:pt x="1169" y="8"/>
                </a:lnTo>
                <a:lnTo>
                  <a:pt x="1229" y="68"/>
                </a:lnTo>
                <a:lnTo>
                  <a:pt x="1298" y="0"/>
                </a:lnTo>
                <a:lnTo>
                  <a:pt x="1374" y="74"/>
                </a:lnTo>
                <a:close/>
                <a:moveTo>
                  <a:pt x="1687" y="612"/>
                </a:moveTo>
                <a:lnTo>
                  <a:pt x="1686" y="635"/>
                </a:lnTo>
                <a:lnTo>
                  <a:pt x="1683" y="657"/>
                </a:lnTo>
                <a:lnTo>
                  <a:pt x="1677" y="678"/>
                </a:lnTo>
                <a:lnTo>
                  <a:pt x="1669" y="698"/>
                </a:lnTo>
                <a:lnTo>
                  <a:pt x="1656" y="723"/>
                </a:lnTo>
                <a:lnTo>
                  <a:pt x="1649" y="731"/>
                </a:lnTo>
                <a:lnTo>
                  <a:pt x="1641" y="739"/>
                </a:lnTo>
                <a:lnTo>
                  <a:pt x="1633" y="745"/>
                </a:lnTo>
                <a:lnTo>
                  <a:pt x="1623" y="750"/>
                </a:lnTo>
                <a:lnTo>
                  <a:pt x="1603" y="753"/>
                </a:lnTo>
                <a:lnTo>
                  <a:pt x="1583" y="751"/>
                </a:lnTo>
                <a:lnTo>
                  <a:pt x="1561" y="743"/>
                </a:lnTo>
                <a:lnTo>
                  <a:pt x="1542" y="731"/>
                </a:lnTo>
                <a:lnTo>
                  <a:pt x="1523" y="715"/>
                </a:lnTo>
                <a:lnTo>
                  <a:pt x="1504" y="695"/>
                </a:lnTo>
                <a:lnTo>
                  <a:pt x="1488" y="672"/>
                </a:lnTo>
                <a:lnTo>
                  <a:pt x="1474" y="646"/>
                </a:lnTo>
                <a:lnTo>
                  <a:pt x="1462" y="619"/>
                </a:lnTo>
                <a:lnTo>
                  <a:pt x="1425" y="640"/>
                </a:lnTo>
                <a:lnTo>
                  <a:pt x="1387" y="660"/>
                </a:lnTo>
                <a:lnTo>
                  <a:pt x="1346" y="678"/>
                </a:lnTo>
                <a:lnTo>
                  <a:pt x="1305" y="694"/>
                </a:lnTo>
                <a:lnTo>
                  <a:pt x="1251" y="710"/>
                </a:lnTo>
                <a:lnTo>
                  <a:pt x="1198" y="722"/>
                </a:lnTo>
                <a:lnTo>
                  <a:pt x="1146" y="729"/>
                </a:lnTo>
                <a:lnTo>
                  <a:pt x="1095" y="731"/>
                </a:lnTo>
                <a:lnTo>
                  <a:pt x="1060" y="728"/>
                </a:lnTo>
                <a:lnTo>
                  <a:pt x="1025" y="719"/>
                </a:lnTo>
                <a:lnTo>
                  <a:pt x="1008" y="711"/>
                </a:lnTo>
                <a:lnTo>
                  <a:pt x="991" y="702"/>
                </a:lnTo>
                <a:lnTo>
                  <a:pt x="974" y="691"/>
                </a:lnTo>
                <a:lnTo>
                  <a:pt x="957" y="678"/>
                </a:lnTo>
                <a:lnTo>
                  <a:pt x="929" y="653"/>
                </a:lnTo>
                <a:lnTo>
                  <a:pt x="908" y="627"/>
                </a:lnTo>
                <a:lnTo>
                  <a:pt x="900" y="615"/>
                </a:lnTo>
                <a:lnTo>
                  <a:pt x="895" y="603"/>
                </a:lnTo>
                <a:lnTo>
                  <a:pt x="889" y="577"/>
                </a:lnTo>
                <a:lnTo>
                  <a:pt x="780" y="628"/>
                </a:lnTo>
                <a:lnTo>
                  <a:pt x="659" y="683"/>
                </a:lnTo>
                <a:lnTo>
                  <a:pt x="603" y="706"/>
                </a:lnTo>
                <a:lnTo>
                  <a:pt x="552" y="724"/>
                </a:lnTo>
                <a:lnTo>
                  <a:pt x="481" y="746"/>
                </a:lnTo>
                <a:lnTo>
                  <a:pt x="415" y="762"/>
                </a:lnTo>
                <a:lnTo>
                  <a:pt x="355" y="772"/>
                </a:lnTo>
                <a:lnTo>
                  <a:pt x="302" y="775"/>
                </a:lnTo>
                <a:lnTo>
                  <a:pt x="268" y="774"/>
                </a:lnTo>
                <a:lnTo>
                  <a:pt x="236" y="772"/>
                </a:lnTo>
                <a:lnTo>
                  <a:pt x="206" y="769"/>
                </a:lnTo>
                <a:lnTo>
                  <a:pt x="178" y="764"/>
                </a:lnTo>
                <a:lnTo>
                  <a:pt x="153" y="758"/>
                </a:lnTo>
                <a:lnTo>
                  <a:pt x="129" y="751"/>
                </a:lnTo>
                <a:lnTo>
                  <a:pt x="107" y="741"/>
                </a:lnTo>
                <a:lnTo>
                  <a:pt x="88" y="731"/>
                </a:lnTo>
                <a:lnTo>
                  <a:pt x="68" y="717"/>
                </a:lnTo>
                <a:lnTo>
                  <a:pt x="50" y="701"/>
                </a:lnTo>
                <a:lnTo>
                  <a:pt x="35" y="681"/>
                </a:lnTo>
                <a:lnTo>
                  <a:pt x="22" y="661"/>
                </a:lnTo>
                <a:lnTo>
                  <a:pt x="12" y="639"/>
                </a:lnTo>
                <a:lnTo>
                  <a:pt x="8" y="626"/>
                </a:lnTo>
                <a:lnTo>
                  <a:pt x="5" y="613"/>
                </a:lnTo>
                <a:lnTo>
                  <a:pt x="1" y="587"/>
                </a:lnTo>
                <a:lnTo>
                  <a:pt x="0" y="558"/>
                </a:lnTo>
                <a:lnTo>
                  <a:pt x="2" y="523"/>
                </a:lnTo>
                <a:lnTo>
                  <a:pt x="6" y="491"/>
                </a:lnTo>
                <a:lnTo>
                  <a:pt x="13" y="459"/>
                </a:lnTo>
                <a:lnTo>
                  <a:pt x="23" y="428"/>
                </a:lnTo>
                <a:lnTo>
                  <a:pt x="34" y="407"/>
                </a:lnTo>
                <a:lnTo>
                  <a:pt x="48" y="381"/>
                </a:lnTo>
                <a:lnTo>
                  <a:pt x="66" y="379"/>
                </a:lnTo>
                <a:lnTo>
                  <a:pt x="52" y="411"/>
                </a:lnTo>
                <a:lnTo>
                  <a:pt x="45" y="432"/>
                </a:lnTo>
                <a:lnTo>
                  <a:pt x="41" y="455"/>
                </a:lnTo>
                <a:lnTo>
                  <a:pt x="38" y="478"/>
                </a:lnTo>
                <a:lnTo>
                  <a:pt x="37" y="502"/>
                </a:lnTo>
                <a:lnTo>
                  <a:pt x="38" y="522"/>
                </a:lnTo>
                <a:lnTo>
                  <a:pt x="42" y="540"/>
                </a:lnTo>
                <a:lnTo>
                  <a:pt x="47" y="557"/>
                </a:lnTo>
                <a:lnTo>
                  <a:pt x="55" y="573"/>
                </a:lnTo>
                <a:lnTo>
                  <a:pt x="66" y="588"/>
                </a:lnTo>
                <a:lnTo>
                  <a:pt x="78" y="603"/>
                </a:lnTo>
                <a:lnTo>
                  <a:pt x="93" y="616"/>
                </a:lnTo>
                <a:lnTo>
                  <a:pt x="110" y="629"/>
                </a:lnTo>
                <a:lnTo>
                  <a:pt x="128" y="641"/>
                </a:lnTo>
                <a:lnTo>
                  <a:pt x="149" y="650"/>
                </a:lnTo>
                <a:lnTo>
                  <a:pt x="171" y="659"/>
                </a:lnTo>
                <a:lnTo>
                  <a:pt x="183" y="662"/>
                </a:lnTo>
                <a:lnTo>
                  <a:pt x="194" y="665"/>
                </a:lnTo>
                <a:lnTo>
                  <a:pt x="220" y="671"/>
                </a:lnTo>
                <a:lnTo>
                  <a:pt x="245" y="675"/>
                </a:lnTo>
                <a:lnTo>
                  <a:pt x="274" y="677"/>
                </a:lnTo>
                <a:lnTo>
                  <a:pt x="304" y="678"/>
                </a:lnTo>
                <a:lnTo>
                  <a:pt x="352" y="676"/>
                </a:lnTo>
                <a:lnTo>
                  <a:pt x="379" y="673"/>
                </a:lnTo>
                <a:lnTo>
                  <a:pt x="405" y="669"/>
                </a:lnTo>
                <a:lnTo>
                  <a:pt x="462" y="657"/>
                </a:lnTo>
                <a:lnTo>
                  <a:pt x="522" y="641"/>
                </a:lnTo>
                <a:lnTo>
                  <a:pt x="571" y="625"/>
                </a:lnTo>
                <a:lnTo>
                  <a:pt x="623" y="606"/>
                </a:lnTo>
                <a:lnTo>
                  <a:pt x="738" y="559"/>
                </a:lnTo>
                <a:lnTo>
                  <a:pt x="923" y="476"/>
                </a:lnTo>
                <a:lnTo>
                  <a:pt x="927" y="494"/>
                </a:lnTo>
                <a:lnTo>
                  <a:pt x="932" y="512"/>
                </a:lnTo>
                <a:lnTo>
                  <a:pt x="940" y="529"/>
                </a:lnTo>
                <a:lnTo>
                  <a:pt x="949" y="545"/>
                </a:lnTo>
                <a:lnTo>
                  <a:pt x="961" y="561"/>
                </a:lnTo>
                <a:lnTo>
                  <a:pt x="975" y="575"/>
                </a:lnTo>
                <a:lnTo>
                  <a:pt x="990" y="588"/>
                </a:lnTo>
                <a:lnTo>
                  <a:pt x="1007" y="600"/>
                </a:lnTo>
                <a:lnTo>
                  <a:pt x="1035" y="617"/>
                </a:lnTo>
                <a:lnTo>
                  <a:pt x="1049" y="624"/>
                </a:lnTo>
                <a:lnTo>
                  <a:pt x="1064" y="629"/>
                </a:lnTo>
                <a:lnTo>
                  <a:pt x="1092" y="637"/>
                </a:lnTo>
                <a:lnTo>
                  <a:pt x="1106" y="639"/>
                </a:lnTo>
                <a:lnTo>
                  <a:pt x="1120" y="639"/>
                </a:lnTo>
                <a:lnTo>
                  <a:pt x="1164" y="638"/>
                </a:lnTo>
                <a:lnTo>
                  <a:pt x="1210" y="631"/>
                </a:lnTo>
                <a:lnTo>
                  <a:pt x="1256" y="622"/>
                </a:lnTo>
                <a:lnTo>
                  <a:pt x="1304" y="608"/>
                </a:lnTo>
                <a:lnTo>
                  <a:pt x="1343" y="593"/>
                </a:lnTo>
                <a:lnTo>
                  <a:pt x="1379" y="578"/>
                </a:lnTo>
                <a:lnTo>
                  <a:pt x="1411" y="561"/>
                </a:lnTo>
                <a:lnTo>
                  <a:pt x="1439" y="543"/>
                </a:lnTo>
                <a:lnTo>
                  <a:pt x="1429" y="509"/>
                </a:lnTo>
                <a:lnTo>
                  <a:pt x="1415" y="445"/>
                </a:lnTo>
                <a:lnTo>
                  <a:pt x="1409" y="413"/>
                </a:lnTo>
                <a:lnTo>
                  <a:pt x="1406" y="365"/>
                </a:lnTo>
                <a:lnTo>
                  <a:pt x="1403" y="317"/>
                </a:lnTo>
                <a:lnTo>
                  <a:pt x="1385" y="251"/>
                </a:lnTo>
                <a:lnTo>
                  <a:pt x="1411" y="149"/>
                </a:lnTo>
                <a:lnTo>
                  <a:pt x="1507" y="340"/>
                </a:lnTo>
                <a:lnTo>
                  <a:pt x="1507" y="365"/>
                </a:lnTo>
                <a:lnTo>
                  <a:pt x="1465" y="336"/>
                </a:lnTo>
                <a:lnTo>
                  <a:pt x="1461" y="341"/>
                </a:lnTo>
                <a:lnTo>
                  <a:pt x="1458" y="347"/>
                </a:lnTo>
                <a:lnTo>
                  <a:pt x="1461" y="381"/>
                </a:lnTo>
                <a:lnTo>
                  <a:pt x="1469" y="424"/>
                </a:lnTo>
                <a:lnTo>
                  <a:pt x="1475" y="451"/>
                </a:lnTo>
                <a:lnTo>
                  <a:pt x="1483" y="475"/>
                </a:lnTo>
                <a:lnTo>
                  <a:pt x="1491" y="495"/>
                </a:lnTo>
                <a:lnTo>
                  <a:pt x="1501" y="511"/>
                </a:lnTo>
                <a:lnTo>
                  <a:pt x="1525" y="498"/>
                </a:lnTo>
                <a:lnTo>
                  <a:pt x="1549" y="490"/>
                </a:lnTo>
                <a:lnTo>
                  <a:pt x="1571" y="483"/>
                </a:lnTo>
                <a:lnTo>
                  <a:pt x="1592" y="481"/>
                </a:lnTo>
                <a:lnTo>
                  <a:pt x="1616" y="484"/>
                </a:lnTo>
                <a:lnTo>
                  <a:pt x="1626" y="488"/>
                </a:lnTo>
                <a:lnTo>
                  <a:pt x="1636" y="494"/>
                </a:lnTo>
                <a:lnTo>
                  <a:pt x="1651" y="506"/>
                </a:lnTo>
                <a:lnTo>
                  <a:pt x="1663" y="518"/>
                </a:lnTo>
                <a:lnTo>
                  <a:pt x="1672" y="532"/>
                </a:lnTo>
                <a:lnTo>
                  <a:pt x="1680" y="548"/>
                </a:lnTo>
                <a:lnTo>
                  <a:pt x="1685" y="576"/>
                </a:lnTo>
                <a:lnTo>
                  <a:pt x="1687" y="612"/>
                </a:lnTo>
                <a:close/>
                <a:moveTo>
                  <a:pt x="553" y="364"/>
                </a:moveTo>
                <a:lnTo>
                  <a:pt x="487" y="431"/>
                </a:lnTo>
                <a:lnTo>
                  <a:pt x="428" y="370"/>
                </a:lnTo>
                <a:lnTo>
                  <a:pt x="356" y="441"/>
                </a:lnTo>
                <a:lnTo>
                  <a:pt x="280" y="365"/>
                </a:lnTo>
                <a:lnTo>
                  <a:pt x="347" y="297"/>
                </a:lnTo>
                <a:lnTo>
                  <a:pt x="409" y="359"/>
                </a:lnTo>
                <a:lnTo>
                  <a:pt x="479" y="289"/>
                </a:lnTo>
                <a:lnTo>
                  <a:pt x="553" y="364"/>
                </a:lnTo>
                <a:close/>
                <a:moveTo>
                  <a:pt x="1636" y="637"/>
                </a:moveTo>
                <a:lnTo>
                  <a:pt x="1622" y="613"/>
                </a:lnTo>
                <a:lnTo>
                  <a:pt x="1605" y="593"/>
                </a:lnTo>
                <a:lnTo>
                  <a:pt x="1597" y="587"/>
                </a:lnTo>
                <a:lnTo>
                  <a:pt x="1589" y="583"/>
                </a:lnTo>
                <a:lnTo>
                  <a:pt x="1577" y="582"/>
                </a:lnTo>
                <a:lnTo>
                  <a:pt x="1561" y="584"/>
                </a:lnTo>
                <a:lnTo>
                  <a:pt x="1543" y="591"/>
                </a:lnTo>
                <a:lnTo>
                  <a:pt x="1536" y="595"/>
                </a:lnTo>
                <a:lnTo>
                  <a:pt x="1556" y="624"/>
                </a:lnTo>
                <a:lnTo>
                  <a:pt x="1568" y="636"/>
                </a:lnTo>
                <a:lnTo>
                  <a:pt x="1580" y="644"/>
                </a:lnTo>
                <a:lnTo>
                  <a:pt x="1590" y="649"/>
                </a:lnTo>
                <a:lnTo>
                  <a:pt x="1601" y="652"/>
                </a:lnTo>
                <a:lnTo>
                  <a:pt x="1611" y="649"/>
                </a:lnTo>
                <a:lnTo>
                  <a:pt x="1625" y="644"/>
                </a:lnTo>
                <a:lnTo>
                  <a:pt x="1636" y="637"/>
                </a:lnTo>
                <a:close/>
                <a:moveTo>
                  <a:pt x="1288" y="458"/>
                </a:moveTo>
                <a:lnTo>
                  <a:pt x="1287" y="475"/>
                </a:lnTo>
                <a:lnTo>
                  <a:pt x="1285" y="489"/>
                </a:lnTo>
                <a:lnTo>
                  <a:pt x="1280" y="500"/>
                </a:lnTo>
                <a:lnTo>
                  <a:pt x="1275" y="509"/>
                </a:lnTo>
                <a:lnTo>
                  <a:pt x="1268" y="516"/>
                </a:lnTo>
                <a:lnTo>
                  <a:pt x="1259" y="522"/>
                </a:lnTo>
                <a:lnTo>
                  <a:pt x="1248" y="525"/>
                </a:lnTo>
                <a:lnTo>
                  <a:pt x="1237" y="526"/>
                </a:lnTo>
                <a:lnTo>
                  <a:pt x="1222" y="523"/>
                </a:lnTo>
                <a:lnTo>
                  <a:pt x="1214" y="518"/>
                </a:lnTo>
                <a:lnTo>
                  <a:pt x="1208" y="513"/>
                </a:lnTo>
                <a:lnTo>
                  <a:pt x="1198" y="499"/>
                </a:lnTo>
                <a:lnTo>
                  <a:pt x="1191" y="483"/>
                </a:lnTo>
                <a:lnTo>
                  <a:pt x="1183" y="505"/>
                </a:lnTo>
                <a:lnTo>
                  <a:pt x="1179" y="513"/>
                </a:lnTo>
                <a:lnTo>
                  <a:pt x="1173" y="523"/>
                </a:lnTo>
                <a:lnTo>
                  <a:pt x="1165" y="529"/>
                </a:lnTo>
                <a:lnTo>
                  <a:pt x="1158" y="534"/>
                </a:lnTo>
                <a:lnTo>
                  <a:pt x="1150" y="538"/>
                </a:lnTo>
                <a:lnTo>
                  <a:pt x="1142" y="539"/>
                </a:lnTo>
                <a:lnTo>
                  <a:pt x="1134" y="538"/>
                </a:lnTo>
                <a:lnTo>
                  <a:pt x="1123" y="534"/>
                </a:lnTo>
                <a:lnTo>
                  <a:pt x="1114" y="529"/>
                </a:lnTo>
                <a:lnTo>
                  <a:pt x="1107" y="522"/>
                </a:lnTo>
                <a:lnTo>
                  <a:pt x="1101" y="513"/>
                </a:lnTo>
                <a:lnTo>
                  <a:pt x="1097" y="504"/>
                </a:lnTo>
                <a:lnTo>
                  <a:pt x="1094" y="492"/>
                </a:lnTo>
                <a:lnTo>
                  <a:pt x="1092" y="466"/>
                </a:lnTo>
                <a:lnTo>
                  <a:pt x="1095" y="430"/>
                </a:lnTo>
                <a:lnTo>
                  <a:pt x="1098" y="407"/>
                </a:lnTo>
                <a:lnTo>
                  <a:pt x="1070" y="439"/>
                </a:lnTo>
                <a:lnTo>
                  <a:pt x="1070" y="427"/>
                </a:lnTo>
                <a:lnTo>
                  <a:pt x="1079" y="408"/>
                </a:lnTo>
                <a:lnTo>
                  <a:pt x="1094" y="387"/>
                </a:lnTo>
                <a:lnTo>
                  <a:pt x="1113" y="373"/>
                </a:lnTo>
                <a:lnTo>
                  <a:pt x="1112" y="399"/>
                </a:lnTo>
                <a:lnTo>
                  <a:pt x="1112" y="424"/>
                </a:lnTo>
                <a:lnTo>
                  <a:pt x="1113" y="455"/>
                </a:lnTo>
                <a:lnTo>
                  <a:pt x="1117" y="476"/>
                </a:lnTo>
                <a:lnTo>
                  <a:pt x="1122" y="483"/>
                </a:lnTo>
                <a:lnTo>
                  <a:pt x="1127" y="490"/>
                </a:lnTo>
                <a:lnTo>
                  <a:pt x="1133" y="493"/>
                </a:lnTo>
                <a:lnTo>
                  <a:pt x="1142" y="494"/>
                </a:lnTo>
                <a:lnTo>
                  <a:pt x="1157" y="490"/>
                </a:lnTo>
                <a:lnTo>
                  <a:pt x="1164" y="485"/>
                </a:lnTo>
                <a:lnTo>
                  <a:pt x="1172" y="480"/>
                </a:lnTo>
                <a:lnTo>
                  <a:pt x="1181" y="467"/>
                </a:lnTo>
                <a:lnTo>
                  <a:pt x="1186" y="455"/>
                </a:lnTo>
                <a:lnTo>
                  <a:pt x="1182" y="433"/>
                </a:lnTo>
                <a:lnTo>
                  <a:pt x="1175" y="403"/>
                </a:lnTo>
                <a:lnTo>
                  <a:pt x="1171" y="387"/>
                </a:lnTo>
                <a:lnTo>
                  <a:pt x="1191" y="359"/>
                </a:lnTo>
                <a:lnTo>
                  <a:pt x="1196" y="376"/>
                </a:lnTo>
                <a:lnTo>
                  <a:pt x="1203" y="399"/>
                </a:lnTo>
                <a:lnTo>
                  <a:pt x="1206" y="425"/>
                </a:lnTo>
                <a:lnTo>
                  <a:pt x="1210" y="448"/>
                </a:lnTo>
                <a:lnTo>
                  <a:pt x="1214" y="464"/>
                </a:lnTo>
                <a:lnTo>
                  <a:pt x="1221" y="473"/>
                </a:lnTo>
                <a:lnTo>
                  <a:pt x="1227" y="480"/>
                </a:lnTo>
                <a:lnTo>
                  <a:pt x="1236" y="483"/>
                </a:lnTo>
                <a:lnTo>
                  <a:pt x="1246" y="484"/>
                </a:lnTo>
                <a:lnTo>
                  <a:pt x="1255" y="483"/>
                </a:lnTo>
                <a:lnTo>
                  <a:pt x="1261" y="479"/>
                </a:lnTo>
                <a:lnTo>
                  <a:pt x="1265" y="473"/>
                </a:lnTo>
                <a:lnTo>
                  <a:pt x="1268" y="464"/>
                </a:lnTo>
                <a:lnTo>
                  <a:pt x="1263" y="444"/>
                </a:lnTo>
                <a:lnTo>
                  <a:pt x="1260" y="431"/>
                </a:lnTo>
                <a:lnTo>
                  <a:pt x="1254" y="415"/>
                </a:lnTo>
                <a:lnTo>
                  <a:pt x="1239" y="384"/>
                </a:lnTo>
                <a:lnTo>
                  <a:pt x="1261" y="353"/>
                </a:lnTo>
                <a:lnTo>
                  <a:pt x="1279" y="401"/>
                </a:lnTo>
                <a:lnTo>
                  <a:pt x="1286" y="429"/>
                </a:lnTo>
                <a:lnTo>
                  <a:pt x="1288" y="458"/>
                </a:lnTo>
                <a:close/>
                <a:moveTo>
                  <a:pt x="846" y="364"/>
                </a:moveTo>
                <a:lnTo>
                  <a:pt x="1275" y="242"/>
                </a:lnTo>
                <a:lnTo>
                  <a:pt x="1222" y="284"/>
                </a:lnTo>
                <a:lnTo>
                  <a:pt x="792" y="406"/>
                </a:lnTo>
                <a:lnTo>
                  <a:pt x="846" y="364"/>
                </a:lnTo>
                <a:close/>
                <a:moveTo>
                  <a:pt x="892" y="106"/>
                </a:moveTo>
                <a:lnTo>
                  <a:pt x="881" y="110"/>
                </a:lnTo>
                <a:lnTo>
                  <a:pt x="875" y="101"/>
                </a:lnTo>
                <a:lnTo>
                  <a:pt x="869" y="95"/>
                </a:lnTo>
                <a:lnTo>
                  <a:pt x="863" y="92"/>
                </a:lnTo>
                <a:lnTo>
                  <a:pt x="859" y="95"/>
                </a:lnTo>
                <a:lnTo>
                  <a:pt x="853" y="100"/>
                </a:lnTo>
                <a:lnTo>
                  <a:pt x="844" y="125"/>
                </a:lnTo>
                <a:lnTo>
                  <a:pt x="834" y="162"/>
                </a:lnTo>
                <a:lnTo>
                  <a:pt x="825" y="205"/>
                </a:lnTo>
                <a:lnTo>
                  <a:pt x="813" y="205"/>
                </a:lnTo>
                <a:lnTo>
                  <a:pt x="805" y="178"/>
                </a:lnTo>
                <a:lnTo>
                  <a:pt x="797" y="156"/>
                </a:lnTo>
                <a:lnTo>
                  <a:pt x="787" y="144"/>
                </a:lnTo>
                <a:lnTo>
                  <a:pt x="780" y="140"/>
                </a:lnTo>
                <a:lnTo>
                  <a:pt x="762" y="140"/>
                </a:lnTo>
                <a:lnTo>
                  <a:pt x="754" y="138"/>
                </a:lnTo>
                <a:lnTo>
                  <a:pt x="748" y="134"/>
                </a:lnTo>
                <a:lnTo>
                  <a:pt x="743" y="128"/>
                </a:lnTo>
                <a:lnTo>
                  <a:pt x="738" y="121"/>
                </a:lnTo>
                <a:lnTo>
                  <a:pt x="736" y="115"/>
                </a:lnTo>
                <a:lnTo>
                  <a:pt x="736" y="106"/>
                </a:lnTo>
                <a:lnTo>
                  <a:pt x="737" y="96"/>
                </a:lnTo>
                <a:lnTo>
                  <a:pt x="741" y="88"/>
                </a:lnTo>
                <a:lnTo>
                  <a:pt x="747" y="84"/>
                </a:lnTo>
                <a:lnTo>
                  <a:pt x="755" y="83"/>
                </a:lnTo>
                <a:lnTo>
                  <a:pt x="769" y="85"/>
                </a:lnTo>
                <a:lnTo>
                  <a:pt x="781" y="94"/>
                </a:lnTo>
                <a:lnTo>
                  <a:pt x="793" y="106"/>
                </a:lnTo>
                <a:lnTo>
                  <a:pt x="802" y="125"/>
                </a:lnTo>
                <a:lnTo>
                  <a:pt x="820" y="165"/>
                </a:lnTo>
                <a:lnTo>
                  <a:pt x="828" y="129"/>
                </a:lnTo>
                <a:lnTo>
                  <a:pt x="834" y="103"/>
                </a:lnTo>
                <a:lnTo>
                  <a:pt x="842" y="83"/>
                </a:lnTo>
                <a:lnTo>
                  <a:pt x="846" y="74"/>
                </a:lnTo>
                <a:lnTo>
                  <a:pt x="850" y="68"/>
                </a:lnTo>
                <a:lnTo>
                  <a:pt x="854" y="63"/>
                </a:lnTo>
                <a:lnTo>
                  <a:pt x="859" y="59"/>
                </a:lnTo>
                <a:lnTo>
                  <a:pt x="867" y="56"/>
                </a:lnTo>
                <a:lnTo>
                  <a:pt x="874" y="57"/>
                </a:lnTo>
                <a:lnTo>
                  <a:pt x="880" y="61"/>
                </a:lnTo>
                <a:lnTo>
                  <a:pt x="893" y="75"/>
                </a:lnTo>
                <a:lnTo>
                  <a:pt x="892" y="106"/>
                </a:lnTo>
                <a:close/>
                <a:moveTo>
                  <a:pt x="500" y="84"/>
                </a:moveTo>
                <a:lnTo>
                  <a:pt x="500" y="92"/>
                </a:lnTo>
                <a:lnTo>
                  <a:pt x="497" y="101"/>
                </a:lnTo>
                <a:lnTo>
                  <a:pt x="487" y="117"/>
                </a:lnTo>
                <a:lnTo>
                  <a:pt x="481" y="123"/>
                </a:lnTo>
                <a:lnTo>
                  <a:pt x="472" y="131"/>
                </a:lnTo>
                <a:lnTo>
                  <a:pt x="450" y="143"/>
                </a:lnTo>
                <a:lnTo>
                  <a:pt x="389" y="167"/>
                </a:lnTo>
                <a:lnTo>
                  <a:pt x="356" y="167"/>
                </a:lnTo>
                <a:lnTo>
                  <a:pt x="398" y="148"/>
                </a:lnTo>
                <a:lnTo>
                  <a:pt x="420" y="136"/>
                </a:lnTo>
                <a:lnTo>
                  <a:pt x="440" y="123"/>
                </a:lnTo>
                <a:lnTo>
                  <a:pt x="471" y="98"/>
                </a:lnTo>
                <a:lnTo>
                  <a:pt x="395" y="98"/>
                </a:lnTo>
                <a:lnTo>
                  <a:pt x="387" y="99"/>
                </a:lnTo>
                <a:lnTo>
                  <a:pt x="370" y="112"/>
                </a:lnTo>
                <a:lnTo>
                  <a:pt x="370" y="91"/>
                </a:lnTo>
                <a:lnTo>
                  <a:pt x="383" y="72"/>
                </a:lnTo>
                <a:lnTo>
                  <a:pt x="393" y="64"/>
                </a:lnTo>
                <a:lnTo>
                  <a:pt x="404" y="62"/>
                </a:lnTo>
                <a:lnTo>
                  <a:pt x="500" y="62"/>
                </a:lnTo>
                <a:lnTo>
                  <a:pt x="502" y="69"/>
                </a:lnTo>
                <a:lnTo>
                  <a:pt x="500" y="84"/>
                </a:lnTo>
                <a:close/>
                <a:moveTo>
                  <a:pt x="117" y="259"/>
                </a:moveTo>
                <a:lnTo>
                  <a:pt x="113" y="276"/>
                </a:lnTo>
                <a:lnTo>
                  <a:pt x="105" y="294"/>
                </a:lnTo>
                <a:lnTo>
                  <a:pt x="96" y="303"/>
                </a:lnTo>
                <a:lnTo>
                  <a:pt x="88" y="310"/>
                </a:lnTo>
                <a:lnTo>
                  <a:pt x="78" y="314"/>
                </a:lnTo>
                <a:lnTo>
                  <a:pt x="68" y="315"/>
                </a:lnTo>
                <a:lnTo>
                  <a:pt x="58" y="314"/>
                </a:lnTo>
                <a:lnTo>
                  <a:pt x="48" y="310"/>
                </a:lnTo>
                <a:lnTo>
                  <a:pt x="41" y="303"/>
                </a:lnTo>
                <a:lnTo>
                  <a:pt x="35" y="294"/>
                </a:lnTo>
                <a:lnTo>
                  <a:pt x="29" y="282"/>
                </a:lnTo>
                <a:lnTo>
                  <a:pt x="25" y="270"/>
                </a:lnTo>
                <a:lnTo>
                  <a:pt x="23" y="259"/>
                </a:lnTo>
                <a:lnTo>
                  <a:pt x="22" y="246"/>
                </a:lnTo>
                <a:lnTo>
                  <a:pt x="23" y="227"/>
                </a:lnTo>
                <a:lnTo>
                  <a:pt x="26" y="205"/>
                </a:lnTo>
                <a:lnTo>
                  <a:pt x="33" y="182"/>
                </a:lnTo>
                <a:lnTo>
                  <a:pt x="40" y="156"/>
                </a:lnTo>
                <a:lnTo>
                  <a:pt x="50" y="131"/>
                </a:lnTo>
                <a:lnTo>
                  <a:pt x="60" y="107"/>
                </a:lnTo>
                <a:lnTo>
                  <a:pt x="71" y="86"/>
                </a:lnTo>
                <a:lnTo>
                  <a:pt x="84" y="67"/>
                </a:lnTo>
                <a:lnTo>
                  <a:pt x="83" y="80"/>
                </a:lnTo>
                <a:lnTo>
                  <a:pt x="79" y="97"/>
                </a:lnTo>
                <a:lnTo>
                  <a:pt x="74" y="117"/>
                </a:lnTo>
                <a:lnTo>
                  <a:pt x="68" y="140"/>
                </a:lnTo>
                <a:lnTo>
                  <a:pt x="55" y="184"/>
                </a:lnTo>
                <a:lnTo>
                  <a:pt x="52" y="202"/>
                </a:lnTo>
                <a:lnTo>
                  <a:pt x="51" y="217"/>
                </a:lnTo>
                <a:lnTo>
                  <a:pt x="53" y="231"/>
                </a:lnTo>
                <a:lnTo>
                  <a:pt x="57" y="245"/>
                </a:lnTo>
                <a:lnTo>
                  <a:pt x="64" y="256"/>
                </a:lnTo>
                <a:lnTo>
                  <a:pt x="70" y="260"/>
                </a:lnTo>
                <a:lnTo>
                  <a:pt x="75" y="261"/>
                </a:lnTo>
                <a:lnTo>
                  <a:pt x="84" y="258"/>
                </a:lnTo>
                <a:lnTo>
                  <a:pt x="91" y="249"/>
                </a:lnTo>
                <a:lnTo>
                  <a:pt x="100" y="234"/>
                </a:lnTo>
                <a:lnTo>
                  <a:pt x="109" y="212"/>
                </a:lnTo>
                <a:lnTo>
                  <a:pt x="112" y="217"/>
                </a:lnTo>
                <a:lnTo>
                  <a:pt x="116" y="225"/>
                </a:lnTo>
                <a:lnTo>
                  <a:pt x="117" y="242"/>
                </a:lnTo>
                <a:lnTo>
                  <a:pt x="117" y="25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ar-SA"/>
          </a:p>
        </p:txBody>
      </p:sp>
    </p:spTree>
    <p:extLst>
      <p:ext uri="{BB962C8B-B14F-4D97-AF65-F5344CB8AC3E}">
        <p14:creationId xmlns:p14="http://schemas.microsoft.com/office/powerpoint/2010/main" val="1902349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bwMode="auto">
          <a:xfrm>
            <a:off x="6118225" y="6381750"/>
            <a:ext cx="482600" cy="287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eaLnBrk="1" hangingPunct="1">
              <a:spcBef>
                <a:spcPct val="0"/>
              </a:spcBef>
              <a:buFontTx/>
              <a:buNone/>
            </a:pPr>
            <a:fld id="{A2D429D3-93E0-4652-81D7-C59EB88DF1E5}" type="slidenum">
              <a:rPr lang="ar-SA" altLang="ar-SA" sz="1200">
                <a:solidFill>
                  <a:schemeClr val="bg1"/>
                </a:solidFill>
              </a:rPr>
              <a:pPr eaLnBrk="1" hangingPunct="1">
                <a:spcBef>
                  <a:spcPct val="0"/>
                </a:spcBef>
                <a:buFontTx/>
                <a:buNone/>
              </a:pPr>
              <a:t>3</a:t>
            </a:fld>
            <a:endParaRPr lang="en-US" altLang="ar-SA" sz="1200">
              <a:solidFill>
                <a:schemeClr val="bg1"/>
              </a:solidFill>
            </a:endParaRPr>
          </a:p>
        </p:txBody>
      </p:sp>
      <p:sp>
        <p:nvSpPr>
          <p:cNvPr id="7" name="Text Box 2"/>
          <p:cNvSpPr txBox="1">
            <a:spLocks noChangeArrowheads="1"/>
          </p:cNvSpPr>
          <p:nvPr/>
        </p:nvSpPr>
        <p:spPr bwMode="auto">
          <a:xfrm>
            <a:off x="8256589" y="1125538"/>
            <a:ext cx="3338511"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1</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محتويات الفصل</a:t>
            </a:r>
            <a:endParaRPr lang="en-US" altLang="en-US" b="1" u="sng" dirty="0">
              <a:solidFill>
                <a:srgbClr val="C00000"/>
              </a:solidFill>
              <a:latin typeface="Arial" panose="020B0604020202020204" pitchFamily="34" charset="0"/>
              <a:cs typeface="Traditional Arabic" panose="02020603050405020304" pitchFamily="18" charset="-78"/>
            </a:endParaRPr>
          </a:p>
        </p:txBody>
      </p:sp>
      <p:graphicFrame>
        <p:nvGraphicFramePr>
          <p:cNvPr id="9" name="Table 8"/>
          <p:cNvGraphicFramePr>
            <a:graphicFrameLocks noGrp="1"/>
          </p:cNvGraphicFramePr>
          <p:nvPr>
            <p:extLst>
              <p:ext uri="{D42A27DB-BD31-4B8C-83A1-F6EECF244321}">
                <p14:modId xmlns:p14="http://schemas.microsoft.com/office/powerpoint/2010/main" val="1052639909"/>
              </p:ext>
            </p:extLst>
          </p:nvPr>
        </p:nvGraphicFramePr>
        <p:xfrm>
          <a:off x="955676" y="1782763"/>
          <a:ext cx="10639424" cy="4747419"/>
        </p:xfrm>
        <a:graphic>
          <a:graphicData uri="http://schemas.openxmlformats.org/drawingml/2006/table">
            <a:tbl>
              <a:tblPr/>
              <a:tblGrid>
                <a:gridCol w="10639424">
                  <a:extLst>
                    <a:ext uri="{9D8B030D-6E8A-4147-A177-3AD203B41FA5}">
                      <a16:colId xmlns:a16="http://schemas.microsoft.com/office/drawing/2014/main" val="20000"/>
                    </a:ext>
                  </a:extLst>
                </a:gridCol>
              </a:tblGrid>
              <a:tr h="4747419">
                <a:tc>
                  <a:txBody>
                    <a:bodyPr/>
                    <a:lstStyle/>
                    <a:p>
                      <a:pPr marL="457200" indent="-457200" algn="just">
                        <a:lnSpc>
                          <a:spcPct val="300000"/>
                        </a:lnSpc>
                        <a:buAutoNum type="arabicPeriod"/>
                      </a:pPr>
                      <a:r>
                        <a:rPr lang="ar-SA" altLang="ar-SA" sz="3200" b="1" baseline="0" dirty="0"/>
                        <a:t>مفهوم المنهج </a:t>
                      </a:r>
                    </a:p>
                    <a:p>
                      <a:pPr marL="457200" indent="-457200" algn="just">
                        <a:lnSpc>
                          <a:spcPct val="300000"/>
                        </a:lnSpc>
                        <a:buAutoNum type="arabicPeriod"/>
                      </a:pPr>
                      <a:r>
                        <a:rPr lang="ar-SA" altLang="ar-SA" sz="3200" b="1" baseline="0" dirty="0"/>
                        <a:t>مجالات البحوث</a:t>
                      </a:r>
                    </a:p>
                    <a:p>
                      <a:pPr marL="457200" indent="-457200" algn="just">
                        <a:lnSpc>
                          <a:spcPct val="300000"/>
                        </a:lnSpc>
                        <a:buAutoNum type="arabicPeriod"/>
                      </a:pPr>
                      <a:r>
                        <a:rPr lang="ar-SA" altLang="ar-SA" sz="3200" b="1" baseline="0" dirty="0"/>
                        <a:t>أنواع المناهج</a:t>
                      </a:r>
                      <a:endParaRPr lang="ar-EG" altLang="ar-SA" sz="3200" b="1" dirty="0"/>
                    </a:p>
                  </a:txBody>
                  <a:tcPr marL="68580" marR="68580" marT="0" marB="0" horzOverflow="overflow">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EF5F7"/>
                    </a:solidFill>
                  </a:tcPr>
                </a:tc>
                <a:extLst>
                  <a:ext uri="{0D108BD9-81ED-4DB2-BD59-A6C34878D82A}">
                    <a16:rowId xmlns:a16="http://schemas.microsoft.com/office/drawing/2014/main" val="10000"/>
                  </a:ext>
                </a:extLst>
              </a:tr>
            </a:tbl>
          </a:graphicData>
        </a:graphic>
      </p:graphicFrame>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588237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342900" indent="-342900" algn="just">
              <a:buFont typeface="Wingdings" panose="05000000000000000000" pitchFamily="2" charset="2"/>
              <a:buChar char="Ø"/>
            </a:pPr>
            <a:endParaRPr lang="ar-SA" sz="2400" dirty="0"/>
          </a:p>
          <a:p>
            <a:pPr marL="342900" indent="-342900" algn="just">
              <a:buFont typeface="Wingdings" panose="05000000000000000000" pitchFamily="2" charset="2"/>
              <a:buChar char="Ø"/>
            </a:pPr>
            <a:endParaRPr lang="ar-SA" sz="2400" dirty="0"/>
          </a:p>
          <a:p>
            <a:pPr marL="342900" indent="-342900" algn="just">
              <a:buFont typeface="Wingdings" panose="05000000000000000000" pitchFamily="2" charset="2"/>
              <a:buChar char="Ø"/>
            </a:pPr>
            <a:r>
              <a:rPr lang="ar-SA" sz="2400" dirty="0"/>
              <a:t>تحدثنا في الفصول السابقة عن معظم محتويات البحث العلمي من المقدمة الى خطة البحث.</a:t>
            </a:r>
          </a:p>
          <a:p>
            <a:pPr marL="342900" indent="-342900" algn="just">
              <a:buFont typeface="Wingdings" panose="05000000000000000000" pitchFamily="2" charset="2"/>
              <a:buChar char="Ø"/>
            </a:pPr>
            <a:endParaRPr lang="ar-SA" sz="2400" dirty="0"/>
          </a:p>
          <a:p>
            <a:pPr marL="342900" indent="-342900" algn="just">
              <a:buFont typeface="Wingdings" panose="05000000000000000000" pitchFamily="2" charset="2"/>
              <a:buChar char="Ø"/>
            </a:pPr>
            <a:r>
              <a:rPr lang="ar-SA" sz="2400" dirty="0"/>
              <a:t>في هذا الفصل شرح لمجالات البحوث العلمية مع توضيح موجز لبعض المناهج الشائعة الاستعمال.</a:t>
            </a:r>
            <a:endParaRPr lang="en-US" sz="2400" dirty="0"/>
          </a:p>
          <a:p>
            <a:pPr marL="342900" indent="-342900" algn="just">
              <a:buFont typeface="Wingdings" panose="05000000000000000000" pitchFamily="2" charset="2"/>
              <a:buChar char="Ø"/>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2</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المقدمة</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4147361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0" indent="0" algn="just"/>
            <a:r>
              <a:rPr lang="ar-SA" sz="2400" dirty="0"/>
              <a:t>المنهج هو الطريق والاتجاه، يقول الله تبارك وتعالى:</a:t>
            </a:r>
          </a:p>
          <a:p>
            <a:pPr marL="0" indent="0" algn="just"/>
            <a:r>
              <a:rPr lang="ar-SA" sz="2400" dirty="0"/>
              <a:t>«...لكل جعلنا منكم شرعة ومنهاجا...» سورة: المائدة، الآية: 84</a:t>
            </a:r>
          </a:p>
          <a:p>
            <a:pPr marL="342900" indent="-342900" algn="just">
              <a:buFont typeface="Wingdings" panose="05000000000000000000" pitchFamily="2" charset="2"/>
              <a:buChar char="Ø"/>
            </a:pPr>
            <a:endParaRPr lang="ar-SA" sz="2400" dirty="0"/>
          </a:p>
          <a:p>
            <a:pPr marL="342900" indent="-342900" algn="just">
              <a:buFont typeface="Wingdings" panose="05000000000000000000" pitchFamily="2" charset="2"/>
              <a:buChar char="Ø"/>
            </a:pPr>
            <a:r>
              <a:rPr lang="ar-SA" sz="2400" dirty="0"/>
              <a:t>لغة: المنهج في تفسير ابن كثير هو «الطريق الواضح السهل»</a:t>
            </a:r>
          </a:p>
          <a:p>
            <a:pPr marL="342900" indent="-342900" algn="just">
              <a:buFont typeface="Wingdings" panose="05000000000000000000" pitchFamily="2" charset="2"/>
              <a:buChar char="Ø"/>
            </a:pPr>
            <a:r>
              <a:rPr lang="ar-SA" sz="2400" dirty="0"/>
              <a:t>اصطلاحا: يمكن تعريف المنهج على أنه: «طريقة للتعامل المباشر مع الظواهر غير المحددة تماما وذلك بهدف تحديدها وتحليلها وكشف قوانين حركتها، دون الاستناد الى أي عوامل أو متغيرات مثبتة في الذهن مسبقا» (عساف، 1982)</a:t>
            </a:r>
          </a:p>
          <a:p>
            <a:pPr marL="342900" indent="-342900" algn="just">
              <a:buFont typeface="Wingdings" panose="05000000000000000000" pitchFamily="2" charset="2"/>
              <a:buChar char="Ø"/>
            </a:pPr>
            <a:r>
              <a:rPr lang="ar-SA" sz="2400" dirty="0"/>
              <a:t>كمصطلح علمي :هو إطار علمي معين يستخدمه العقل البشري لدراسة ظاهرة معينة وذلك من أجل الوصول إلى حقيقة معينة أو حكم معين.</a:t>
            </a:r>
          </a:p>
          <a:p>
            <a:pPr marL="342900" indent="-342900" algn="just">
              <a:buFont typeface="Wingdings" panose="05000000000000000000" pitchFamily="2" charset="2"/>
              <a:buChar char="Ø"/>
            </a:pPr>
            <a:endParaRPr lang="ar-SA" sz="2400" dirty="0"/>
          </a:p>
          <a:p>
            <a:pPr marL="342900" indent="-342900" algn="just">
              <a:buFont typeface="Wingdings" panose="05000000000000000000" pitchFamily="2" charset="2"/>
              <a:buChar char="Ø"/>
            </a:pPr>
            <a:r>
              <a:rPr lang="ar-SA" sz="3200" dirty="0"/>
              <a:t>طريقة علمية يستخدمها الباحث لفحص وتشخيص حالة معينة للبت في أمرها.</a:t>
            </a:r>
            <a:endParaRPr lang="en-US" sz="3200" dirty="0"/>
          </a:p>
          <a:p>
            <a:pPr marL="342900" indent="-342900" algn="just">
              <a:buFont typeface="Wingdings" panose="05000000000000000000" pitchFamily="2" charset="2"/>
              <a:buChar char="Ø"/>
            </a:pPr>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3</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مفهوم المنهج</a:t>
            </a:r>
            <a:r>
              <a:rPr lang="en-US" altLang="en-US" sz="2400" b="1" u="sng" dirty="0">
                <a:solidFill>
                  <a:srgbClr val="C00000"/>
                </a:solidFill>
                <a:latin typeface="Arial" panose="020B0604020202020204" pitchFamily="34" charset="0"/>
                <a:cs typeface="Traditional Arabic" panose="02020603050405020304" pitchFamily="18" charset="-78"/>
              </a:rPr>
              <a:t>Approach</a:t>
            </a:r>
            <a:r>
              <a:rPr lang="en-US" altLang="en-US" b="1" u="sng"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4137512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342900" indent="-342900" algn="just">
              <a:buFont typeface="Wingdings" panose="05000000000000000000" pitchFamily="2" charset="2"/>
              <a:buChar char="Ø"/>
            </a:pPr>
            <a:r>
              <a:rPr lang="ar-SA" sz="2400" dirty="0"/>
              <a:t>المجالات الرئيسية للبحوث العلمية خمسة</a:t>
            </a:r>
          </a:p>
          <a:p>
            <a:pPr marL="0" indent="0" algn="just"/>
            <a:endParaRPr lang="ar-SA" sz="2400" dirty="0"/>
          </a:p>
          <a:p>
            <a:pPr marL="457200" indent="-457200" algn="just">
              <a:buFont typeface="+mj-lt"/>
              <a:buAutoNum type="arabicPeriod"/>
            </a:pPr>
            <a:r>
              <a:rPr lang="ar-SA" sz="2400" dirty="0">
                <a:solidFill>
                  <a:schemeClr val="accent5">
                    <a:lumMod val="75000"/>
                  </a:schemeClr>
                </a:solidFill>
              </a:rPr>
              <a:t>البحوث الوصفية </a:t>
            </a:r>
            <a:r>
              <a:rPr lang="fr-FR" sz="2400" dirty="0">
                <a:solidFill>
                  <a:schemeClr val="accent5">
                    <a:lumMod val="75000"/>
                  </a:schemeClr>
                </a:solidFill>
              </a:rPr>
              <a:t>Descriptive </a:t>
            </a:r>
            <a:r>
              <a:rPr lang="fr-FR" sz="2400" dirty="0" err="1">
                <a:solidFill>
                  <a:schemeClr val="accent5">
                    <a:lumMod val="75000"/>
                  </a:schemeClr>
                </a:solidFill>
              </a:rPr>
              <a:t>Researches</a:t>
            </a:r>
            <a:endParaRPr lang="fr-FR" sz="2400" dirty="0">
              <a:solidFill>
                <a:schemeClr val="accent5">
                  <a:lumMod val="75000"/>
                </a:schemeClr>
              </a:solidFill>
            </a:endParaRPr>
          </a:p>
          <a:p>
            <a:pPr marL="0" indent="0" algn="just"/>
            <a:endParaRPr lang="fr-FR" sz="2400" dirty="0">
              <a:solidFill>
                <a:schemeClr val="accent5">
                  <a:lumMod val="75000"/>
                </a:schemeClr>
              </a:solidFill>
            </a:endParaRPr>
          </a:p>
          <a:p>
            <a:pPr marL="342900" indent="-342900" algn="just">
              <a:lnSpc>
                <a:spcPct val="150000"/>
              </a:lnSpc>
              <a:buFont typeface="Wingdings" panose="05000000000000000000" pitchFamily="2" charset="2"/>
              <a:buChar char="Ø"/>
            </a:pPr>
            <a:r>
              <a:rPr lang="ar-SA" sz="2400" dirty="0"/>
              <a:t>دراسة الحقائق الراهنة المتعلقة بطبيعة ظاهرة أو موقف أو مجموعة من الناس أو مجموعة من الأوضاع، </a:t>
            </a:r>
          </a:p>
          <a:p>
            <a:pPr marL="342900" indent="-342900" algn="just">
              <a:lnSpc>
                <a:spcPct val="150000"/>
              </a:lnSpc>
              <a:buFont typeface="Wingdings" panose="05000000000000000000" pitchFamily="2" charset="2"/>
              <a:buChar char="Ø"/>
            </a:pPr>
            <a:r>
              <a:rPr lang="ar-SA" sz="2400" dirty="0"/>
              <a:t>وهي لا تتضمن فرضيات تذهب الى أن متغيرا معينا يؤدي الى متغير آخر،</a:t>
            </a:r>
          </a:p>
          <a:p>
            <a:pPr marL="342900" indent="-342900" algn="just">
              <a:lnSpc>
                <a:spcPct val="150000"/>
              </a:lnSpc>
              <a:buFont typeface="Wingdings" panose="05000000000000000000" pitchFamily="2" charset="2"/>
              <a:buChar char="Ø"/>
            </a:pPr>
            <a:r>
              <a:rPr lang="ar-SA" sz="2400" dirty="0"/>
              <a:t>وانما تكون فرضيتها في الغالب حول وجود أمر ما أو عدم وجوده،</a:t>
            </a:r>
          </a:p>
          <a:p>
            <a:pPr marL="342900" indent="-342900" algn="just">
              <a:lnSpc>
                <a:spcPct val="150000"/>
              </a:lnSpc>
              <a:buFont typeface="Wingdings" panose="05000000000000000000" pitchFamily="2" charset="2"/>
              <a:buChar char="Ø"/>
            </a:pPr>
            <a:r>
              <a:rPr lang="ar-SA" sz="2400" dirty="0"/>
              <a:t>وإثبات ذلك من خلال الاستقراء والاستنباط </a:t>
            </a:r>
          </a:p>
          <a:p>
            <a:pPr marL="0" indent="0" algn="just"/>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4</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مجالات البحوث </a:t>
            </a:r>
            <a:r>
              <a:rPr lang="en-US" altLang="en-US" sz="2400" b="1" u="sng" dirty="0">
                <a:solidFill>
                  <a:srgbClr val="C00000"/>
                </a:solidFill>
                <a:latin typeface="Arial" panose="020B0604020202020204" pitchFamily="34" charset="0"/>
                <a:cs typeface="Traditional Arabic" panose="02020603050405020304" pitchFamily="18" charset="-78"/>
              </a:rPr>
              <a:t>Research Domains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1803026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a:bodyPr>
          <a:lstStyle/>
          <a:p>
            <a:pPr marL="342900" indent="-342900" algn="just">
              <a:lnSpc>
                <a:spcPct val="150000"/>
              </a:lnSpc>
              <a:buFont typeface="Wingdings" panose="05000000000000000000" pitchFamily="2" charset="2"/>
              <a:buChar char="q"/>
            </a:pPr>
            <a:r>
              <a:rPr lang="ar-SA" sz="2400" b="1" dirty="0">
                <a:effectLst>
                  <a:outerShdw blurRad="38100" dist="38100" dir="2700000" algn="tl">
                    <a:srgbClr val="000000">
                      <a:alpha val="43137"/>
                    </a:srgbClr>
                  </a:outerShdw>
                </a:effectLst>
              </a:rPr>
              <a:t>ا</a:t>
            </a:r>
            <a:r>
              <a:rPr lang="ar-SA" sz="2400" b="1" u="sng" dirty="0">
                <a:effectLst>
                  <a:outerShdw blurRad="38100" dist="38100" dir="2700000" algn="tl">
                    <a:srgbClr val="000000">
                      <a:alpha val="43137"/>
                    </a:srgbClr>
                  </a:outerShdw>
                </a:effectLst>
              </a:rPr>
              <a:t>لاستقراء</a:t>
            </a:r>
            <a:r>
              <a:rPr lang="fr-FR" sz="2400" b="1" dirty="0">
                <a:effectLst>
                  <a:outerShdw blurRad="38100" dist="38100" dir="2700000" algn="tl">
                    <a:srgbClr val="000000">
                      <a:alpha val="43137"/>
                    </a:srgbClr>
                  </a:outerShdw>
                </a:effectLst>
              </a:rPr>
              <a:t>  </a:t>
            </a:r>
            <a:r>
              <a:rPr lang="fr-FR" sz="2400" b="1" u="sng" dirty="0">
                <a:effectLst>
                  <a:outerShdw blurRad="38100" dist="38100" dir="2700000" algn="tl">
                    <a:srgbClr val="000000">
                      <a:alpha val="43137"/>
                    </a:srgbClr>
                  </a:outerShdw>
                </a:effectLst>
              </a:rPr>
              <a:t>Induction</a:t>
            </a:r>
            <a:r>
              <a:rPr lang="fr-FR" sz="2400" b="1" dirty="0">
                <a:effectLst>
                  <a:outerShdw blurRad="38100" dist="38100" dir="2700000" algn="tl">
                    <a:srgbClr val="000000">
                      <a:alpha val="43137"/>
                    </a:srgbClr>
                  </a:outerShdw>
                </a:effectLst>
              </a:rPr>
              <a:t> </a:t>
            </a:r>
            <a:r>
              <a:rPr lang="ar-SA" sz="2400" dirty="0"/>
              <a:t>دراسة الحالات أو الأفكار التي يهتم بها الباحث وذلك في جزئياتها من أجل الوصول إلى الكليات. ومن خلال الاستقراء يتوصل الباحث إلى نتيجة يمكن تعميمها على الحالات المشابهة.</a:t>
            </a:r>
          </a:p>
          <a:p>
            <a:pPr marL="0" indent="0" algn="just">
              <a:lnSpc>
                <a:spcPct val="150000"/>
              </a:lnSpc>
            </a:pPr>
            <a:r>
              <a:rPr lang="ar-SA" sz="2400" dirty="0"/>
              <a:t>مثال: </a:t>
            </a:r>
            <a:r>
              <a:rPr lang="ar-SA" sz="2400" u="sng" dirty="0"/>
              <a:t>يتقصى</a:t>
            </a:r>
            <a:r>
              <a:rPr lang="ar-SA" sz="2400" dirty="0"/>
              <a:t> الباحث </a:t>
            </a:r>
            <a:r>
              <a:rPr lang="ar-SA" sz="2400" u="sng" dirty="0"/>
              <a:t>أسباب </a:t>
            </a:r>
            <a:r>
              <a:rPr lang="ar-SA" sz="2400" dirty="0"/>
              <a:t>بطء سير العملية الإدارية في إدارة العلاقات العامة في الكلية: فيبحث في </a:t>
            </a:r>
            <a:r>
              <a:rPr lang="ar-SA" sz="2400" u="sng" dirty="0"/>
              <a:t>جزئيات</a:t>
            </a:r>
            <a:r>
              <a:rPr lang="ar-SA" sz="2400" dirty="0"/>
              <a:t> هذه المشكلة من ناحية تاريخها وأسبابها وامكاناتها وموقعها. ثم </a:t>
            </a:r>
            <a:r>
              <a:rPr lang="ar-SA" sz="2400" u="sng" dirty="0"/>
              <a:t>يكتشف</a:t>
            </a:r>
            <a:r>
              <a:rPr lang="ar-SA" sz="2400" dirty="0"/>
              <a:t> أن عدم متابعة القائد الإداري لنشاطاتها واكتفاءه بالخدمات المقدمة اليه هو من الأسباب الرئيسية وراء مشكلة بطء العمل.              اذا من خلال </a:t>
            </a:r>
            <a:r>
              <a:rPr lang="ar-SA" sz="2400" dirty="0">
                <a:solidFill>
                  <a:srgbClr val="FF0000"/>
                </a:solidFill>
              </a:rPr>
              <a:t>الاستقراء</a:t>
            </a:r>
            <a:r>
              <a:rPr lang="ar-SA" sz="2400" dirty="0"/>
              <a:t> يصبح </a:t>
            </a:r>
            <a:r>
              <a:rPr lang="ar-SA" sz="2400" dirty="0">
                <a:solidFill>
                  <a:schemeClr val="accent2">
                    <a:lumMod val="75000"/>
                  </a:schemeClr>
                </a:solidFill>
              </a:rPr>
              <a:t>بطء العمل سببه عدم متابعة القائد الإداري لنشاطاتها واكتفاءه بالخدمات المقدمة اليه </a:t>
            </a:r>
          </a:p>
          <a:p>
            <a:pPr marL="0" indent="0" algn="just"/>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4</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مجالات البحوث </a:t>
            </a:r>
            <a:r>
              <a:rPr lang="en-US" altLang="en-US" sz="2400" b="1" u="sng" dirty="0">
                <a:solidFill>
                  <a:srgbClr val="C00000"/>
                </a:solidFill>
                <a:latin typeface="Arial" panose="020B0604020202020204" pitchFamily="34" charset="0"/>
                <a:cs typeface="Traditional Arabic" panose="02020603050405020304" pitchFamily="18" charset="-78"/>
              </a:rPr>
              <a:t>Research Domains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
        <p:nvSpPr>
          <p:cNvPr id="5" name="سهم إلى اليسار 4"/>
          <p:cNvSpPr/>
          <p:nvPr/>
        </p:nvSpPr>
        <p:spPr>
          <a:xfrm>
            <a:off x="3670300" y="4292600"/>
            <a:ext cx="990600" cy="21589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1212097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lnSpcReduction="10000"/>
          </a:bodyPr>
          <a:lstStyle/>
          <a:p>
            <a:pPr marL="342900" indent="-342900" algn="just">
              <a:lnSpc>
                <a:spcPct val="150000"/>
              </a:lnSpc>
              <a:buFont typeface="Wingdings" panose="05000000000000000000" pitchFamily="2" charset="2"/>
              <a:buChar char="q"/>
            </a:pPr>
            <a:r>
              <a:rPr lang="ar-SA" sz="2400" b="1" u="sng" dirty="0">
                <a:effectLst>
                  <a:outerShdw blurRad="38100" dist="38100" dir="2700000" algn="tl">
                    <a:srgbClr val="000000">
                      <a:alpha val="43137"/>
                    </a:srgbClr>
                  </a:outerShdw>
                </a:effectLst>
              </a:rPr>
              <a:t>الاستنباط</a:t>
            </a:r>
            <a:r>
              <a:rPr lang="fr-FR" sz="2400" b="1" u="sng" dirty="0" err="1">
                <a:effectLst>
                  <a:outerShdw blurRad="38100" dist="38100" dir="2700000" algn="tl">
                    <a:srgbClr val="000000">
                      <a:alpha val="43137"/>
                    </a:srgbClr>
                  </a:outerShdw>
                </a:effectLst>
              </a:rPr>
              <a:t>Deduction</a:t>
            </a:r>
            <a:r>
              <a:rPr lang="fr-FR" sz="2400" b="1" u="sng" dirty="0">
                <a:effectLst>
                  <a:outerShdw blurRad="38100" dist="38100" dir="2700000" algn="tl">
                    <a:srgbClr val="000000">
                      <a:alpha val="43137"/>
                    </a:srgbClr>
                  </a:outerShdw>
                </a:effectLst>
              </a:rPr>
              <a:t>  </a:t>
            </a:r>
            <a:r>
              <a:rPr lang="ar-SA" sz="2400" b="1" dirty="0">
                <a:effectLst>
                  <a:outerShdw blurRad="38100" dist="38100" dir="2700000" algn="tl">
                    <a:srgbClr val="000000">
                      <a:alpha val="43137"/>
                    </a:srgbClr>
                  </a:outerShdw>
                </a:effectLst>
              </a:rPr>
              <a:t> </a:t>
            </a:r>
            <a:r>
              <a:rPr lang="ar-SA" sz="2400" dirty="0"/>
              <a:t>هو الاستنتاج أي دراسة مشكلة معينة من أجل الحصول على معلومات تعتبر حكما عاما كليّا لاستخدامه على الجزء موضوع الدراسة. بحيث ما يصدق على الكل يصدق على الجزء، مثال:</a:t>
            </a:r>
          </a:p>
          <a:p>
            <a:pPr marL="0" indent="0">
              <a:lnSpc>
                <a:spcPct val="100000"/>
              </a:lnSpc>
            </a:pPr>
            <a:r>
              <a:rPr lang="ar-SA" sz="2400" dirty="0"/>
              <a:t>كل دكتور باحث (مقدمة كبرى)، مشعل دكتور (مقدمة صغرى)، اذا مشعل باحث (استنتاج)</a:t>
            </a:r>
          </a:p>
          <a:p>
            <a:pPr marL="342900" indent="-342900" algn="just">
              <a:lnSpc>
                <a:spcPct val="150000"/>
              </a:lnSpc>
              <a:buFont typeface="Wingdings" panose="05000000000000000000" pitchFamily="2" charset="2"/>
              <a:buChar char="Ø"/>
            </a:pPr>
            <a:r>
              <a:rPr lang="ar-SA" sz="2400" dirty="0"/>
              <a:t>والاستنباط هو طريقة تفسير وتوضيح وله دور في اكتشاف الحقائق العلمية في الماضي والحاضر والمستقبل، وهو مع الاستقراء وجهان لعملة واحدة يكمل أحدهما الآخر، ويتأثر بطبيعة مقدمته فاذا كانت صحيحة فالنتيجة في الأغلب وليست دائما صحيحة، مثال:</a:t>
            </a:r>
          </a:p>
          <a:p>
            <a:pPr marL="0" indent="0" algn="just">
              <a:lnSpc>
                <a:spcPct val="150000"/>
              </a:lnSpc>
            </a:pPr>
            <a:r>
              <a:rPr lang="ar-SA" sz="2400" dirty="0"/>
              <a:t>أهل جدة يحبون السمك لموقعهم البحري (مقدمة كبرى)، مشعل من أهل جدة (مقدمة صغرى)اذا مشعل يحب السمك(استنتاج): طبعا هذا الاستنتاج قاصر لأن مشعل لا يطيق السمك         ولذا توجب الحذر عند الاستنباط خاصة في العلوم الاجتماعية</a:t>
            </a:r>
          </a:p>
          <a:p>
            <a:pPr marL="0" indent="0" algn="just">
              <a:lnSpc>
                <a:spcPct val="150000"/>
              </a:lnSpc>
            </a:pPr>
            <a:endParaRPr lang="ar-SA" sz="2400" dirty="0"/>
          </a:p>
          <a:p>
            <a:pPr marL="0" indent="0" algn="just"/>
            <a:endParaRPr lang="ar-SA" sz="2400" dirty="0"/>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4</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مجالات البحوث </a:t>
            </a:r>
            <a:r>
              <a:rPr lang="en-US" altLang="en-US" sz="2400" b="1" u="sng" dirty="0">
                <a:solidFill>
                  <a:srgbClr val="C00000"/>
                </a:solidFill>
                <a:latin typeface="Arial" panose="020B0604020202020204" pitchFamily="34" charset="0"/>
                <a:cs typeface="Traditional Arabic" panose="02020603050405020304" pitchFamily="18" charset="-78"/>
              </a:rPr>
              <a:t>Research Domains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
        <p:nvSpPr>
          <p:cNvPr id="3" name="سهم إلى اليسار 2"/>
          <p:cNvSpPr/>
          <p:nvPr/>
        </p:nvSpPr>
        <p:spPr>
          <a:xfrm>
            <a:off x="3797301" y="5715000"/>
            <a:ext cx="723900" cy="16001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479807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508000" y="1684338"/>
            <a:ext cx="11226800" cy="5021261"/>
          </a:xfrm>
          <a:solidFill>
            <a:schemeClr val="accent1">
              <a:lumMod val="20000"/>
              <a:lumOff val="80000"/>
            </a:schemeClr>
          </a:solidFill>
          <a:ln>
            <a:solidFill>
              <a:schemeClr val="tx1"/>
            </a:solidFill>
          </a:ln>
        </p:spPr>
        <p:txBody>
          <a:bodyPr>
            <a:normAutofit lnSpcReduction="10000"/>
          </a:bodyPr>
          <a:lstStyle/>
          <a:p>
            <a:pPr marL="0" indent="0" algn="just">
              <a:lnSpc>
                <a:spcPct val="150000"/>
              </a:lnSpc>
            </a:pPr>
            <a:r>
              <a:rPr lang="ar-SA" dirty="0">
                <a:solidFill>
                  <a:schemeClr val="accent5">
                    <a:lumMod val="75000"/>
                  </a:schemeClr>
                </a:solidFill>
              </a:rPr>
              <a:t>البحوث الاستطلاعية </a:t>
            </a:r>
            <a:r>
              <a:rPr lang="fr-FR" dirty="0" err="1">
                <a:solidFill>
                  <a:schemeClr val="accent5">
                    <a:lumMod val="75000"/>
                  </a:schemeClr>
                </a:solidFill>
              </a:rPr>
              <a:t>Exploratory</a:t>
            </a:r>
            <a:r>
              <a:rPr lang="fr-FR" dirty="0">
                <a:solidFill>
                  <a:schemeClr val="accent5">
                    <a:lumMod val="75000"/>
                  </a:schemeClr>
                </a:solidFill>
              </a:rPr>
              <a:t> </a:t>
            </a:r>
            <a:r>
              <a:rPr lang="fr-FR" dirty="0" err="1">
                <a:solidFill>
                  <a:schemeClr val="accent5">
                    <a:lumMod val="75000"/>
                  </a:schemeClr>
                </a:solidFill>
              </a:rPr>
              <a:t>Researches</a:t>
            </a:r>
            <a:endParaRPr lang="fr-FR" dirty="0">
              <a:solidFill>
                <a:schemeClr val="accent5">
                  <a:lumMod val="75000"/>
                </a:schemeClr>
              </a:solidFill>
            </a:endParaRPr>
          </a:p>
          <a:p>
            <a:pPr marL="0" indent="0" algn="just">
              <a:lnSpc>
                <a:spcPct val="150000"/>
              </a:lnSpc>
            </a:pPr>
            <a:r>
              <a:rPr lang="ar-SA" sz="2400" dirty="0"/>
              <a:t>الكشف على حلقات مفقودة أو غامضة في تسلسل التفكير الإنساني بوجه عام، يساعد على الربط والتحليل والتفسير العلمي الذي يضيف إلى المعرفة الإنسانية ركائز جديدة، ويحتاج الباحث هنا الى قدرات ذاتية ومهارات استدلالية عالية. </a:t>
            </a:r>
          </a:p>
          <a:p>
            <a:pPr marL="0" indent="0" algn="just">
              <a:lnSpc>
                <a:spcPct val="150000"/>
              </a:lnSpc>
            </a:pPr>
            <a:r>
              <a:rPr lang="ar-SA" dirty="0">
                <a:solidFill>
                  <a:schemeClr val="accent5">
                    <a:lumMod val="75000"/>
                  </a:schemeClr>
                </a:solidFill>
              </a:rPr>
              <a:t>البحوث التشخيصية </a:t>
            </a:r>
            <a:r>
              <a:rPr lang="fr-FR" dirty="0" err="1">
                <a:solidFill>
                  <a:schemeClr val="accent5">
                    <a:lumMod val="75000"/>
                  </a:schemeClr>
                </a:solidFill>
              </a:rPr>
              <a:t>Analytical</a:t>
            </a:r>
            <a:r>
              <a:rPr lang="fr-FR" dirty="0">
                <a:solidFill>
                  <a:schemeClr val="accent5">
                    <a:lumMod val="75000"/>
                  </a:schemeClr>
                </a:solidFill>
              </a:rPr>
              <a:t> </a:t>
            </a:r>
            <a:r>
              <a:rPr lang="fr-FR" dirty="0" err="1">
                <a:solidFill>
                  <a:schemeClr val="accent5">
                    <a:lumMod val="75000"/>
                  </a:schemeClr>
                </a:solidFill>
              </a:rPr>
              <a:t>Researches</a:t>
            </a:r>
            <a:endParaRPr lang="fr-FR" dirty="0">
              <a:solidFill>
                <a:schemeClr val="accent5">
                  <a:lumMod val="75000"/>
                </a:schemeClr>
              </a:solidFill>
            </a:endParaRPr>
          </a:p>
          <a:p>
            <a:pPr marL="0" indent="0" algn="just">
              <a:lnSpc>
                <a:spcPct val="150000"/>
              </a:lnSpc>
            </a:pPr>
            <a:r>
              <a:rPr lang="ar-SA" sz="2400" dirty="0"/>
              <a:t>تتناول الأسباب المختلفة المحتملة المؤدية للظواهر الاجتماعية وما يمكن عمله لتعديل بعضها أو التصدي لها نظرا لاهتمام هذا النوع من البحوث بالرجوع الى عوامل متعددة وليس الى عامل واحد لحدوث الظاهرة تحت الدراسة، وقد يقود ذلك الى القيام بتجربة يظهر على اثرها المنهج التجريبي</a:t>
            </a:r>
          </a:p>
        </p:txBody>
      </p:sp>
      <p:sp>
        <p:nvSpPr>
          <p:cNvPr id="4" name="Text Box 2"/>
          <p:cNvSpPr txBox="1">
            <a:spLocks noChangeArrowheads="1"/>
          </p:cNvSpPr>
          <p:nvPr/>
        </p:nvSpPr>
        <p:spPr bwMode="auto">
          <a:xfrm>
            <a:off x="4521201" y="958850"/>
            <a:ext cx="7213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rtl="0" eaLnBrk="0" hangingPunct="0">
              <a:spcBef>
                <a:spcPct val="20000"/>
              </a:spcBef>
              <a:buFont typeface="Arial" panose="020B0604020202020204" pitchFamily="34" charset="0"/>
              <a:buChar char="•"/>
              <a:defRPr sz="3200">
                <a:solidFill>
                  <a:srgbClr val="013E36"/>
                </a:solidFill>
                <a:latin typeface="Calibri" panose="020F0502020204030204" pitchFamily="34" charset="0"/>
                <a:cs typeface="Arial" panose="020B0604020202020204" pitchFamily="34" charset="0"/>
              </a:defRPr>
            </a:lvl1pPr>
            <a:lvl2pPr marL="742950" indent="-285750" rtl="0" eaLnBrk="0" hangingPunct="0">
              <a:spcBef>
                <a:spcPct val="20000"/>
              </a:spcBef>
              <a:buFont typeface="Arial" panose="020B0604020202020204" pitchFamily="34" charset="0"/>
              <a:buChar char="–"/>
              <a:defRPr sz="2800">
                <a:solidFill>
                  <a:srgbClr val="013E36"/>
                </a:solidFill>
                <a:latin typeface="Calibri" panose="020F0502020204030204" pitchFamily="34" charset="0"/>
                <a:cs typeface="Arial" panose="020B0604020202020204" pitchFamily="34" charset="0"/>
              </a:defRPr>
            </a:lvl2pPr>
            <a:lvl3pPr marL="1143000" indent="-228600" rtl="0" eaLnBrk="0" hangingPunct="0">
              <a:spcBef>
                <a:spcPct val="20000"/>
              </a:spcBef>
              <a:buFont typeface="Arial" panose="020B0604020202020204" pitchFamily="34" charset="0"/>
              <a:buChar char="•"/>
              <a:defRPr sz="2400">
                <a:solidFill>
                  <a:srgbClr val="013E36"/>
                </a:solidFill>
                <a:latin typeface="Calibri" panose="020F0502020204030204" pitchFamily="34" charset="0"/>
                <a:cs typeface="Arial" panose="020B0604020202020204" pitchFamily="34" charset="0"/>
              </a:defRPr>
            </a:lvl3pPr>
            <a:lvl4pPr marL="16002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4pPr>
            <a:lvl5pPr marL="2057400" indent="-228600" rtl="0" eaLnBrk="0" hangingPunct="0">
              <a:spcBef>
                <a:spcPct val="20000"/>
              </a:spcBef>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rgbClr val="013E36"/>
                </a:solidFill>
                <a:latin typeface="Calibri" panose="020F0502020204030204" pitchFamily="34" charset="0"/>
                <a:cs typeface="Arial" panose="020B0604020202020204" pitchFamily="34" charset="0"/>
              </a:defRPr>
            </a:lvl9pPr>
          </a:lstStyle>
          <a:p>
            <a:pPr rtl="1" eaLnBrk="1" hangingPunct="1">
              <a:spcBef>
                <a:spcPct val="50000"/>
              </a:spcBef>
              <a:buFontTx/>
              <a:buNone/>
            </a:pPr>
            <a:r>
              <a:rPr lang="ar-SA" altLang="en-US" b="1" dirty="0">
                <a:solidFill>
                  <a:srgbClr val="C00000"/>
                </a:solidFill>
                <a:latin typeface="Arial" panose="020B0604020202020204" pitchFamily="34" charset="0"/>
                <a:cs typeface="Traditional Arabic" panose="02020603050405020304" pitchFamily="18" charset="-78"/>
              </a:rPr>
              <a:t>(</a:t>
            </a:r>
            <a:r>
              <a:rPr lang="en-US" altLang="en-US" sz="2200" b="1" dirty="0">
                <a:solidFill>
                  <a:srgbClr val="C00000"/>
                </a:solidFill>
                <a:latin typeface="Arial" panose="020B0604020202020204" pitchFamily="34" charset="0"/>
                <a:cs typeface="Traditional Arabic" panose="02020603050405020304" pitchFamily="18" charset="-78"/>
              </a:rPr>
              <a:t>4</a:t>
            </a:r>
            <a:r>
              <a:rPr lang="ar-SA" altLang="en-US" b="1" dirty="0">
                <a:solidFill>
                  <a:srgbClr val="C00000"/>
                </a:solidFill>
                <a:latin typeface="Arial" panose="020B0604020202020204" pitchFamily="34" charset="0"/>
                <a:cs typeface="Traditional Arabic" panose="02020603050405020304" pitchFamily="18" charset="-78"/>
              </a:rPr>
              <a:t>) </a:t>
            </a:r>
            <a:r>
              <a:rPr lang="ar-SA" altLang="en-US" b="1" u="sng" dirty="0">
                <a:solidFill>
                  <a:srgbClr val="C00000"/>
                </a:solidFill>
                <a:latin typeface="Arial" panose="020B0604020202020204" pitchFamily="34" charset="0"/>
                <a:cs typeface="Traditional Arabic" panose="02020603050405020304" pitchFamily="18" charset="-78"/>
              </a:rPr>
              <a:t>مجالات البحوث </a:t>
            </a:r>
            <a:r>
              <a:rPr lang="en-US" altLang="en-US" sz="2400" b="1" u="sng" dirty="0">
                <a:solidFill>
                  <a:srgbClr val="C00000"/>
                </a:solidFill>
                <a:latin typeface="Arial" panose="020B0604020202020204" pitchFamily="34" charset="0"/>
                <a:cs typeface="Traditional Arabic" panose="02020603050405020304" pitchFamily="18" charset="-78"/>
              </a:rPr>
              <a:t>Research Domains</a:t>
            </a:r>
            <a:r>
              <a:rPr lang="ar-SA" altLang="en-US" b="1" u="sng" dirty="0">
                <a:solidFill>
                  <a:srgbClr val="C00000"/>
                </a:solidFill>
                <a:latin typeface="Arial" panose="020B0604020202020204" pitchFamily="34" charset="0"/>
                <a:cs typeface="Traditional Arabic" panose="02020603050405020304" pitchFamily="18" charset="-78"/>
              </a:rPr>
              <a:t> </a:t>
            </a:r>
            <a:endParaRPr lang="en-US" altLang="en-US" b="1" u="sng" dirty="0">
              <a:solidFill>
                <a:srgbClr val="C00000"/>
              </a:solidFill>
              <a:latin typeface="Arial" panose="020B0604020202020204" pitchFamily="34" charset="0"/>
              <a:cs typeface="Traditional Arabic" panose="02020603050405020304" pitchFamily="18" charset="-78"/>
            </a:endParaRPr>
          </a:p>
        </p:txBody>
      </p:sp>
      <p:sp>
        <p:nvSpPr>
          <p:cNvPr id="6" name="Title 1"/>
          <p:cNvSpPr txBox="1">
            <a:spLocks/>
          </p:cNvSpPr>
          <p:nvPr/>
        </p:nvSpPr>
        <p:spPr>
          <a:xfrm>
            <a:off x="508000" y="276225"/>
            <a:ext cx="11087100" cy="776288"/>
          </a:xfrm>
          <a:prstGeom prst="rect">
            <a:avLst/>
          </a:prstGeom>
        </p:spPr>
        <p:txBody>
          <a:bodyPr/>
          <a:lstStyle>
            <a:lvl1pPr algn="r" rtl="0" eaLnBrk="1" fontAlgn="base" hangingPunct="1">
              <a:spcBef>
                <a:spcPct val="0"/>
              </a:spcBef>
              <a:spcAft>
                <a:spcPct val="0"/>
              </a:spcAft>
              <a:defRPr sz="2400" b="1" kern="1200" baseline="0">
                <a:solidFill>
                  <a:srgbClr val="ECA02F"/>
                </a:solidFill>
                <a:latin typeface="+mj-lt"/>
                <a:ea typeface="+mj-ea"/>
                <a:cs typeface="Arial" charset="0"/>
              </a:defRPr>
            </a:lvl1pPr>
            <a:lvl2pPr algn="r" rtl="0" eaLnBrk="1" fontAlgn="base" hangingPunct="1">
              <a:spcBef>
                <a:spcPct val="0"/>
              </a:spcBef>
              <a:spcAft>
                <a:spcPct val="0"/>
              </a:spcAft>
              <a:defRPr sz="4400">
                <a:solidFill>
                  <a:srgbClr val="376092"/>
                </a:solidFill>
                <a:latin typeface="Calibri" pitchFamily="34" charset="0"/>
                <a:cs typeface="Arial" charset="0"/>
              </a:defRPr>
            </a:lvl2pPr>
            <a:lvl3pPr algn="r" rtl="0" eaLnBrk="1" fontAlgn="base" hangingPunct="1">
              <a:spcBef>
                <a:spcPct val="0"/>
              </a:spcBef>
              <a:spcAft>
                <a:spcPct val="0"/>
              </a:spcAft>
              <a:defRPr sz="4400">
                <a:solidFill>
                  <a:srgbClr val="376092"/>
                </a:solidFill>
                <a:latin typeface="Calibri" pitchFamily="34" charset="0"/>
                <a:cs typeface="Arial" charset="0"/>
              </a:defRPr>
            </a:lvl3pPr>
            <a:lvl4pPr algn="r" rtl="0" eaLnBrk="1" fontAlgn="base" hangingPunct="1">
              <a:spcBef>
                <a:spcPct val="0"/>
              </a:spcBef>
              <a:spcAft>
                <a:spcPct val="0"/>
              </a:spcAft>
              <a:defRPr sz="4400">
                <a:solidFill>
                  <a:srgbClr val="376092"/>
                </a:solidFill>
                <a:latin typeface="Calibri" pitchFamily="34" charset="0"/>
                <a:cs typeface="Arial" charset="0"/>
              </a:defRPr>
            </a:lvl4pPr>
            <a:lvl5pPr algn="r" rtl="0" eaLnBrk="1" fontAlgn="base" hangingPunct="1">
              <a:spcBef>
                <a:spcPct val="0"/>
              </a:spcBef>
              <a:spcAft>
                <a:spcPct val="0"/>
              </a:spcAft>
              <a:defRPr sz="4400">
                <a:solidFill>
                  <a:srgbClr val="376092"/>
                </a:solidFill>
                <a:latin typeface="Calibri" pitchFamily="34" charset="0"/>
                <a:cs typeface="Arial" charset="0"/>
              </a:defRPr>
            </a:lvl5pPr>
            <a:lvl6pPr marL="457200" algn="r" rtl="0" eaLnBrk="1" fontAlgn="base" hangingPunct="1">
              <a:spcBef>
                <a:spcPct val="0"/>
              </a:spcBef>
              <a:spcAft>
                <a:spcPct val="0"/>
              </a:spcAft>
              <a:defRPr sz="4400">
                <a:solidFill>
                  <a:srgbClr val="376092"/>
                </a:solidFill>
                <a:latin typeface="Calibri" pitchFamily="34" charset="0"/>
                <a:cs typeface="Arial" charset="0"/>
              </a:defRPr>
            </a:lvl6pPr>
            <a:lvl7pPr marL="914400" algn="r" rtl="0" eaLnBrk="1" fontAlgn="base" hangingPunct="1">
              <a:spcBef>
                <a:spcPct val="0"/>
              </a:spcBef>
              <a:spcAft>
                <a:spcPct val="0"/>
              </a:spcAft>
              <a:defRPr sz="4400">
                <a:solidFill>
                  <a:srgbClr val="376092"/>
                </a:solidFill>
                <a:latin typeface="Calibri" pitchFamily="34" charset="0"/>
                <a:cs typeface="Arial" charset="0"/>
              </a:defRPr>
            </a:lvl7pPr>
            <a:lvl8pPr marL="1371600" algn="r" rtl="0" eaLnBrk="1" fontAlgn="base" hangingPunct="1">
              <a:spcBef>
                <a:spcPct val="0"/>
              </a:spcBef>
              <a:spcAft>
                <a:spcPct val="0"/>
              </a:spcAft>
              <a:defRPr sz="4400">
                <a:solidFill>
                  <a:srgbClr val="376092"/>
                </a:solidFill>
                <a:latin typeface="Calibri" pitchFamily="34" charset="0"/>
                <a:cs typeface="Arial" charset="0"/>
              </a:defRPr>
            </a:lvl8pPr>
            <a:lvl9pPr marL="1828800" algn="r" rtl="0" eaLnBrk="1" fontAlgn="base" hangingPunct="1">
              <a:spcBef>
                <a:spcPct val="0"/>
              </a:spcBef>
              <a:spcAft>
                <a:spcPct val="0"/>
              </a:spcAft>
              <a:defRPr sz="4400">
                <a:solidFill>
                  <a:srgbClr val="376092"/>
                </a:solidFill>
                <a:latin typeface="Calibri" pitchFamily="34" charset="0"/>
                <a:cs typeface="Arial" charset="0"/>
              </a:defRPr>
            </a:lvl9pPr>
          </a:lstStyle>
          <a:p>
            <a:pPr>
              <a:defRPr/>
            </a:pPr>
            <a:r>
              <a:rPr lang="ar-SA" sz="2000" dirty="0"/>
              <a:t>مناهج البحث العلمي                                                                                                  الفصل الثالث-منهج البحث</a:t>
            </a:r>
            <a:endParaRPr lang="en-US" sz="2000" dirty="0"/>
          </a:p>
        </p:txBody>
      </p:sp>
    </p:spTree>
    <p:extLst>
      <p:ext uri="{BB962C8B-B14F-4D97-AF65-F5344CB8AC3E}">
        <p14:creationId xmlns:p14="http://schemas.microsoft.com/office/powerpoint/2010/main" val="2376309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9658</TotalTime>
  <Words>2017</Words>
  <Application>Microsoft Office PowerPoint</Application>
  <PresentationFormat>شاشة عريضة</PresentationFormat>
  <Paragraphs>210</Paragraphs>
  <Slides>25</Slides>
  <Notes>1</Notes>
  <HiddenSlides>0</HiddenSlides>
  <MMClips>0</MMClips>
  <ScaleCrop>false</ScaleCrop>
  <HeadingPairs>
    <vt:vector size="4" baseType="variant">
      <vt:variant>
        <vt:lpstr>نسق</vt:lpstr>
      </vt:variant>
      <vt:variant>
        <vt:i4>1</vt:i4>
      </vt:variant>
      <vt:variant>
        <vt:lpstr>عناوين الشرائح</vt:lpstr>
      </vt:variant>
      <vt:variant>
        <vt:i4>25</vt:i4>
      </vt:variant>
    </vt:vector>
  </HeadingPairs>
  <TitlesOfParts>
    <vt:vector size="26" baseType="lpstr">
      <vt:lpstr>نسق Office</vt:lpstr>
      <vt:lpstr>عرض تقديمي في PowerPoint</vt:lpstr>
      <vt:lpstr>(بسم الله الرحمن الرحيم)</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Microsoft Office User</cp:lastModifiedBy>
  <cp:revision>112</cp:revision>
  <dcterms:created xsi:type="dcterms:W3CDTF">2015-09-02T04:50:08Z</dcterms:created>
  <dcterms:modified xsi:type="dcterms:W3CDTF">2020-02-15T09:26:46Z</dcterms:modified>
</cp:coreProperties>
</file>