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26"/>
  </p:notesMasterIdLst>
  <p:sldIdLst>
    <p:sldId id="256" r:id="rId2"/>
    <p:sldId id="257" r:id="rId3"/>
    <p:sldId id="258" r:id="rId4"/>
    <p:sldId id="280" r:id="rId5"/>
    <p:sldId id="260" r:id="rId6"/>
    <p:sldId id="261" r:id="rId7"/>
    <p:sldId id="262" r:id="rId8"/>
    <p:sldId id="263" r:id="rId9"/>
    <p:sldId id="264" r:id="rId10"/>
    <p:sldId id="265" r:id="rId11"/>
    <p:sldId id="278" r:id="rId12"/>
    <p:sldId id="266" r:id="rId13"/>
    <p:sldId id="267" r:id="rId14"/>
    <p:sldId id="268" r:id="rId15"/>
    <p:sldId id="269" r:id="rId16"/>
    <p:sldId id="270" r:id="rId17"/>
    <p:sldId id="271" r:id="rId18"/>
    <p:sldId id="282" r:id="rId19"/>
    <p:sldId id="272" r:id="rId20"/>
    <p:sldId id="273" r:id="rId21"/>
    <p:sldId id="274" r:id="rId22"/>
    <p:sldId id="279" r:id="rId23"/>
    <p:sldId id="275" r:id="rId24"/>
    <p:sldId id="276" r:id="rId2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8" d="100"/>
          <a:sy n="68" d="100"/>
        </p:scale>
        <p:origin x="1446"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8A2A387-511D-451B-A72E-FC22AA883839}" type="datetimeFigureOut">
              <a:rPr lang="ar-SA" smtClean="0"/>
              <a:pPr/>
              <a:t>05/03/44</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E364A27-DC06-47BA-BC4F-505BA75550E4}"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8" name="عنصر نائب للتاريخ 27"/>
          <p:cNvSpPr>
            <a:spLocks noGrp="1"/>
          </p:cNvSpPr>
          <p:nvPr>
            <p:ph type="dt" sz="half" idx="10"/>
          </p:nvPr>
        </p:nvSpPr>
        <p:spPr/>
        <p:txBody>
          <a:bodyPr/>
          <a:lstStyle/>
          <a:p>
            <a:fld id="{5A5F7ADC-9558-4C2B-96F4-8ED8F0AAA7AE}" type="datetimeFigureOut">
              <a:rPr lang="ar-SA" smtClean="0"/>
              <a:pPr/>
              <a:t>05/03/44</a:t>
            </a:fld>
            <a:endParaRPr lang="ar-SA"/>
          </a:p>
        </p:txBody>
      </p:sp>
      <p:sp>
        <p:nvSpPr>
          <p:cNvPr id="17" name="عنصر نائب للتذييل 16"/>
          <p:cNvSpPr>
            <a:spLocks noGrp="1"/>
          </p:cNvSpPr>
          <p:nvPr>
            <p:ph type="ftr" sz="quarter" idx="11"/>
          </p:nvPr>
        </p:nvSpPr>
        <p:spPr/>
        <p:txBody>
          <a:bodyPr/>
          <a:lstStyle/>
          <a:p>
            <a:endParaRPr lang="ar-SA"/>
          </a:p>
        </p:txBody>
      </p:sp>
      <p:sp>
        <p:nvSpPr>
          <p:cNvPr id="29" name="عنصر نائب لرقم الشريحة 28"/>
          <p:cNvSpPr>
            <a:spLocks noGrp="1"/>
          </p:cNvSpPr>
          <p:nvPr>
            <p:ph type="sldNum" sz="quarter" idx="12"/>
          </p:nvPr>
        </p:nvSpPr>
        <p:spPr/>
        <p:txBody>
          <a:bodyPr/>
          <a:lstStyle/>
          <a:p>
            <a:fld id="{0E8E7FE7-7E8F-432E-A613-B868BF3BEE58}" type="slidenum">
              <a:rPr lang="ar-SA" smtClean="0"/>
              <a:pPr/>
              <a:t>‹#›</a:t>
            </a:fld>
            <a:endParaRPr lang="ar-SA"/>
          </a:p>
        </p:txBody>
      </p:sp>
      <p:sp>
        <p:nvSpPr>
          <p:cNvPr id="32" name="مستطيل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مستطيل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مستطيل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مستطيل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مستطيل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عنوان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ar-SA"/>
              <a:t>انقر لتحرير نمط العنوان الرئيسي</a:t>
            </a:r>
            <a:endParaRPr kumimoji="0" lang="en-US"/>
          </a:p>
        </p:txBody>
      </p:sp>
      <p:sp>
        <p:nvSpPr>
          <p:cNvPr id="9" name="عنوان فرعي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a:t>انقر لتحرير نمط العنوان الثانوي الرئيسي</a:t>
            </a:r>
            <a:endParaRPr kumimoji="0" lang="en-US"/>
          </a:p>
        </p:txBody>
      </p:sp>
      <p:sp>
        <p:nvSpPr>
          <p:cNvPr id="56" name="مستطيل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مستطيل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مستطيل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مستطيل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5A5F7ADC-9558-4C2B-96F4-8ED8F0AAA7AE}" type="datetimeFigureOut">
              <a:rPr lang="ar-SA" smtClean="0"/>
              <a:pPr/>
              <a:t>05/03/44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E8E7FE7-7E8F-432E-A613-B868BF3BEE58}"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981200" cy="5851525"/>
          </a:xfrm>
        </p:spPr>
        <p:txBody>
          <a:bodyPr vert="eaVert" anchor="ct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609600" y="274639"/>
            <a:ext cx="58674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5A5F7ADC-9558-4C2B-96F4-8ED8F0AAA7AE}" type="datetimeFigureOut">
              <a:rPr lang="ar-SA" smtClean="0"/>
              <a:pPr/>
              <a:t>05/03/44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E8E7FE7-7E8F-432E-A613-B868BF3BEE58}"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5A5F7ADC-9558-4C2B-96F4-8ED8F0AAA7AE}" type="datetimeFigureOut">
              <a:rPr lang="ar-SA" smtClean="0"/>
              <a:pPr/>
              <a:t>05/03/44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E8E7FE7-7E8F-432E-A613-B868BF3BEE58}"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14" name="شكل حر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شكل حر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شكل حر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شكل حر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شكل حر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شكل حر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شكل حر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شكل حر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شكل حر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شكل حر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شكل حر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شكل حر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شكل حر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عنصر نائب للنص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p:txBody>
          <a:bodyPr/>
          <a:lstStyle/>
          <a:p>
            <a:fld id="{5A5F7ADC-9558-4C2B-96F4-8ED8F0AAA7AE}" type="datetimeFigureOut">
              <a:rPr lang="ar-SA" smtClean="0"/>
              <a:pPr/>
              <a:t>05/03/44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E8E7FE7-7E8F-432E-A613-B868BF3BEE58}" type="slidenum">
              <a:rPr lang="ar-SA" smtClean="0"/>
              <a:pPr/>
              <a:t>‹#›</a:t>
            </a:fld>
            <a:endParaRPr lang="ar-SA"/>
          </a:p>
        </p:txBody>
      </p:sp>
      <p:sp>
        <p:nvSpPr>
          <p:cNvPr id="7" name="مستطيل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ar-SA"/>
              <a:t>انقر لتحرير نمط العنوان الرئيسي</a:t>
            </a:r>
            <a:endParaRPr kumimoji="0" lang="en-US"/>
          </a:p>
        </p:txBody>
      </p:sp>
      <p:sp>
        <p:nvSpPr>
          <p:cNvPr id="8" name="مستطيل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مستطيل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مستطيل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مستطيل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2064"/>
            <a:ext cx="8229600" cy="914400"/>
          </a:xfrm>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محتوى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5A5F7ADC-9558-4C2B-96F4-8ED8F0AAA7AE}" type="datetimeFigureOut">
              <a:rPr lang="ar-SA" smtClean="0"/>
              <a:pPr/>
              <a:t>05/03/44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E8E7FE7-7E8F-432E-A613-B868BF3BEE58}"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5" name="مستطيل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504824" y="512064"/>
            <a:ext cx="7772400" cy="914400"/>
          </a:xfrm>
        </p:spPr>
        <p:txBody>
          <a:bodyPr anchor="t"/>
          <a:lstStyle>
            <a:lvl1pPr>
              <a:defRPr sz="400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5" name="عنصر نائب للمحتوى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عنصر نائب للمحتوى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0"/>
          </p:nvPr>
        </p:nvSpPr>
        <p:spPr/>
        <p:txBody>
          <a:bodyPr/>
          <a:lstStyle/>
          <a:p>
            <a:fld id="{5A5F7ADC-9558-4C2B-96F4-8ED8F0AAA7AE}" type="datetimeFigureOut">
              <a:rPr lang="ar-SA" smtClean="0"/>
              <a:pPr/>
              <a:t>05/03/44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E8E7FE7-7E8F-432E-A613-B868BF3BEE58}" type="slidenum">
              <a:rPr lang="ar-SA" smtClean="0"/>
              <a:pPr/>
              <a:t>‹#›</a:t>
            </a:fld>
            <a:endParaRPr lang="ar-SA"/>
          </a:p>
        </p:txBody>
      </p:sp>
      <p:sp>
        <p:nvSpPr>
          <p:cNvPr id="16" name="مستطيل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مستطيل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مستطيل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مستطيل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مستطيل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مستطيل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مستطيل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مستطيل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2064"/>
            <a:ext cx="7772400" cy="914400"/>
          </a:xfrm>
        </p:spPr>
        <p:txBody>
          <a:bodyPr/>
          <a:lstStyle>
            <a:lvl1pPr>
              <a:defRPr sz="4000" cap="none" baseline="0"/>
            </a:lvl1pPr>
            <a:extLst/>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5A5F7ADC-9558-4C2B-96F4-8ED8F0AAA7AE}" type="datetimeFigureOut">
              <a:rPr lang="ar-SA" smtClean="0"/>
              <a:pPr/>
              <a:t>05/03/44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E8E7FE7-7E8F-432E-A613-B868BF3BEE58}"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A5F7ADC-9558-4C2B-96F4-8ED8F0AAA7AE}" type="datetimeFigureOut">
              <a:rPr lang="ar-SA" smtClean="0"/>
              <a:pPr/>
              <a:t>05/03/44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E8E7FE7-7E8F-432E-A613-B868BF3BEE58}"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273050"/>
            <a:ext cx="8229600" cy="1162050"/>
          </a:xfrm>
        </p:spPr>
        <p:txBody>
          <a:bodyPr anchor="ctr"/>
          <a:lstStyle>
            <a:lvl1pPr algn="l">
              <a:buNone/>
              <a:defRPr sz="3600" b="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ar-SA"/>
              <a:t>انقر لتحرير أنماط النص الرئيسي</a:t>
            </a:r>
          </a:p>
        </p:txBody>
      </p:sp>
      <p:sp>
        <p:nvSpPr>
          <p:cNvPr id="4" name="عنصر نائب للمحتوى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5A5F7ADC-9558-4C2B-96F4-8ED8F0AAA7AE}" type="datetimeFigureOut">
              <a:rPr lang="ar-SA" smtClean="0"/>
              <a:pPr/>
              <a:t>05/03/44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E8E7FE7-7E8F-432E-A613-B868BF3BEE58}"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8" name="مستطيل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رابط مستقيم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مجموعة 9"/>
          <p:cNvGrpSpPr/>
          <p:nvPr/>
        </p:nvGrpSpPr>
        <p:grpSpPr>
          <a:xfrm rot="5400000">
            <a:off x="8514581" y="1219200"/>
            <a:ext cx="132763" cy="128466"/>
            <a:chOff x="6668087" y="1297746"/>
            <a:chExt cx="161840" cy="156602"/>
          </a:xfrm>
        </p:grpSpPr>
        <p:cxnSp>
          <p:nvCxnSpPr>
            <p:cNvPr id="15" name="رابط مستقيم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رابط مستقيم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رابط مستقيم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عنوان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ar-SA"/>
              <a:t>انقر لتحرير نمط العنوان الرئيسي</a:t>
            </a:r>
            <a:endParaRPr kumimoji="0" lang="en-US"/>
          </a:p>
        </p:txBody>
      </p:sp>
      <p:sp>
        <p:nvSpPr>
          <p:cNvPr id="3" name="عنصر نائب للصورة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ar-SA"/>
              <a:t>انقر فوق الرمز لإضافة صورة</a:t>
            </a:r>
            <a:endParaRPr kumimoji="0" lang="en-US"/>
          </a:p>
        </p:txBody>
      </p:sp>
      <p:sp>
        <p:nvSpPr>
          <p:cNvPr id="4" name="عنصر نائب للنص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ar-SA"/>
              <a:t>انقر لتحرير أنماط النص الرئيسي</a:t>
            </a:r>
          </a:p>
        </p:txBody>
      </p:sp>
      <p:grpSp>
        <p:nvGrpSpPr>
          <p:cNvPr id="14" name="مجموعة 13"/>
          <p:cNvGrpSpPr/>
          <p:nvPr/>
        </p:nvGrpSpPr>
        <p:grpSpPr>
          <a:xfrm rot="5400000">
            <a:off x="8666981" y="1371600"/>
            <a:ext cx="132763" cy="128466"/>
            <a:chOff x="6668087" y="1297746"/>
            <a:chExt cx="161840" cy="156602"/>
          </a:xfrm>
        </p:grpSpPr>
        <p:cxnSp>
          <p:nvCxnSpPr>
            <p:cNvPr id="11" name="رابط مستقيم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رابط مستقيم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رابط مستقيم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مجموعة 17"/>
          <p:cNvGrpSpPr/>
          <p:nvPr/>
        </p:nvGrpSpPr>
        <p:grpSpPr>
          <a:xfrm rot="5400000">
            <a:off x="8320088" y="1474763"/>
            <a:ext cx="132763" cy="128466"/>
            <a:chOff x="6668087" y="1297746"/>
            <a:chExt cx="161840" cy="156602"/>
          </a:xfrm>
        </p:grpSpPr>
        <p:cxnSp>
          <p:nvCxnSpPr>
            <p:cNvPr id="19" name="رابط مستقيم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رابط مستقيم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رابط مستقيم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عنصر نائب للتاريخ 4"/>
          <p:cNvSpPr>
            <a:spLocks noGrp="1"/>
          </p:cNvSpPr>
          <p:nvPr>
            <p:ph type="dt" sz="half" idx="10"/>
          </p:nvPr>
        </p:nvSpPr>
        <p:spPr>
          <a:xfrm>
            <a:off x="6477000" y="55499"/>
            <a:ext cx="2133600" cy="365125"/>
          </a:xfrm>
        </p:spPr>
        <p:txBody>
          <a:bodyPr/>
          <a:lstStyle/>
          <a:p>
            <a:fld id="{5A5F7ADC-9558-4C2B-96F4-8ED8F0AAA7AE}" type="datetimeFigureOut">
              <a:rPr lang="ar-SA" smtClean="0"/>
              <a:pPr/>
              <a:t>05/03/44</a:t>
            </a:fld>
            <a:endParaRPr lang="ar-SA"/>
          </a:p>
        </p:txBody>
      </p:sp>
      <p:sp>
        <p:nvSpPr>
          <p:cNvPr id="6" name="عنصر نائب للتذييل 5"/>
          <p:cNvSpPr>
            <a:spLocks noGrp="1"/>
          </p:cNvSpPr>
          <p:nvPr>
            <p:ph type="ftr" sz="quarter" idx="11"/>
          </p:nvPr>
        </p:nvSpPr>
        <p:spPr>
          <a:xfrm>
            <a:off x="914400" y="55499"/>
            <a:ext cx="5562600" cy="365125"/>
          </a:xfrm>
        </p:spPr>
        <p:txBody>
          <a:bodyPr/>
          <a:lstStyle/>
          <a:p>
            <a:endParaRPr lang="ar-SA"/>
          </a:p>
        </p:txBody>
      </p:sp>
      <p:sp>
        <p:nvSpPr>
          <p:cNvPr id="7" name="عنصر نائب لرقم الشريحة 6"/>
          <p:cNvSpPr>
            <a:spLocks noGrp="1"/>
          </p:cNvSpPr>
          <p:nvPr>
            <p:ph type="sldNum" sz="quarter" idx="12"/>
          </p:nvPr>
        </p:nvSpPr>
        <p:spPr>
          <a:xfrm>
            <a:off x="8610600" y="55499"/>
            <a:ext cx="457200" cy="365125"/>
          </a:xfrm>
        </p:spPr>
        <p:txBody>
          <a:bodyPr/>
          <a:lstStyle/>
          <a:p>
            <a:fld id="{0E8E7FE7-7E8F-432E-A613-B868BF3BEE58}"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مستطيل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مستطيل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مستطيل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مستطيل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مستطيل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عنصر نائب للعنوان 21"/>
          <p:cNvSpPr>
            <a:spLocks noGrp="1"/>
          </p:cNvSpPr>
          <p:nvPr>
            <p:ph type="title"/>
          </p:nvPr>
        </p:nvSpPr>
        <p:spPr>
          <a:xfrm>
            <a:off x="914400" y="512064"/>
            <a:ext cx="7772400" cy="914400"/>
          </a:xfrm>
          <a:prstGeom prst="rect">
            <a:avLst/>
          </a:prstGeom>
        </p:spPr>
        <p:txBody>
          <a:bodyPr vert="horz" anchor="t">
            <a:no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4" name="عنصر نائب للتاريخ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5A5F7ADC-9558-4C2B-96F4-8ED8F0AAA7AE}" type="datetimeFigureOut">
              <a:rPr lang="ar-SA" smtClean="0"/>
              <a:pPr/>
              <a:t>05/03/44</a:t>
            </a:fld>
            <a:endParaRPr lang="ar-SA"/>
          </a:p>
        </p:txBody>
      </p:sp>
      <p:sp>
        <p:nvSpPr>
          <p:cNvPr id="3" name="عنصر نائب للتذييل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ar-SA"/>
          </a:p>
        </p:txBody>
      </p:sp>
      <p:sp>
        <p:nvSpPr>
          <p:cNvPr id="23" name="عنصر نائب لرقم الشريحة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0E8E7FE7-7E8F-432E-A613-B868BF3BEE58}" type="slidenum">
              <a:rPr lang="ar-SA" smtClean="0"/>
              <a:pPr/>
              <a:t>‹#›</a:t>
            </a:fld>
            <a:endParaRPr lang="ar-SA"/>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r" rtl="1"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r" rtl="1"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r" rtl="1"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r" rtl="1"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r" rtl="1"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r" rtl="1"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almrsal.com/post/441238"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almrsal.com/post/441303"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almrsal.com/post/477643"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almrsal.com/post/253073"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a:t>l</a:t>
            </a:r>
            <a:endParaRPr lang="ar-SA" dirty="0"/>
          </a:p>
        </p:txBody>
      </p:sp>
      <p:sp>
        <p:nvSpPr>
          <p:cNvPr id="3" name="عنوان فرعي 2"/>
          <p:cNvSpPr>
            <a:spLocks noGrp="1"/>
          </p:cNvSpPr>
          <p:nvPr>
            <p:ph type="subTitle" idx="1"/>
          </p:nvPr>
        </p:nvSpPr>
        <p:spPr/>
        <p:txBody>
          <a:bodyPr/>
          <a:lstStyle/>
          <a:p>
            <a:endParaRPr lang="ar-SA"/>
          </a:p>
        </p:txBody>
      </p:sp>
      <p:pic>
        <p:nvPicPr>
          <p:cNvPr id="1026" name="Picture 2" descr="تعرف على مخاطر الالعاب الالكترونية - تذكرة نت"/>
          <p:cNvPicPr>
            <a:picLocks noChangeAspect="1" noChangeArrowheads="1"/>
          </p:cNvPicPr>
          <p:nvPr/>
        </p:nvPicPr>
        <p:blipFill>
          <a:blip r:embed="rId2"/>
          <a:srcRect/>
          <a:stretch>
            <a:fillRect/>
          </a:stretch>
        </p:blipFill>
        <p:spPr bwMode="auto">
          <a:xfrm>
            <a:off x="914400" y="1752389"/>
            <a:ext cx="7906072" cy="325409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صورة 4">
            <a:extLst>
              <a:ext uri="{FF2B5EF4-FFF2-40B4-BE49-F238E27FC236}">
                <a16:creationId xmlns:a16="http://schemas.microsoft.com/office/drawing/2014/main" id="{BCBD7DE9-00E4-D16B-9DEE-D9255C56EEA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15782" y="259292"/>
            <a:ext cx="1569636" cy="1389373"/>
          </a:xfrm>
          <a:prstGeom prst="rect">
            <a:avLst/>
          </a:prstGeom>
        </p:spPr>
      </p:pic>
      <p:sp>
        <p:nvSpPr>
          <p:cNvPr id="6" name="مستطيل: زوايا مستديرة 5">
            <a:extLst>
              <a:ext uri="{FF2B5EF4-FFF2-40B4-BE49-F238E27FC236}">
                <a16:creationId xmlns:a16="http://schemas.microsoft.com/office/drawing/2014/main" id="{7A77490D-A069-C92C-5493-656B66285A09}"/>
              </a:ext>
            </a:extLst>
          </p:cNvPr>
          <p:cNvSpPr/>
          <p:nvPr/>
        </p:nvSpPr>
        <p:spPr>
          <a:xfrm>
            <a:off x="3680232" y="5301208"/>
            <a:ext cx="1914985" cy="1297500"/>
          </a:xfrm>
          <a:prstGeom prst="roundRect">
            <a:avLst/>
          </a:prstGeom>
          <a:solidFill>
            <a:schemeClr val="tx1"/>
          </a:solidFill>
          <a:effectLst>
            <a:glow rad="63500">
              <a:schemeClr val="accent4">
                <a:alpha val="45000"/>
                <a:satMod val="120000"/>
              </a:schemeClr>
            </a:glow>
            <a:innerShdw blurRad="114300">
              <a:prstClr val="black"/>
            </a:innerShdw>
          </a:effectLst>
        </p:spPr>
        <p:style>
          <a:lnRef idx="1">
            <a:schemeClr val="accent4"/>
          </a:lnRef>
          <a:fillRef idx="2">
            <a:schemeClr val="accent4"/>
          </a:fillRef>
          <a:effectRef idx="1">
            <a:schemeClr val="accent4"/>
          </a:effectRef>
          <a:fontRef idx="minor">
            <a:schemeClr val="dk1"/>
          </a:fontRef>
        </p:style>
        <p:txBody>
          <a:bodyPr rtlCol="1" anchor="ctr"/>
          <a:lstStyle/>
          <a:p>
            <a:pPr algn="ctr"/>
            <a:r>
              <a:rPr lang="ar-SA" sz="2000" b="1" dirty="0">
                <a:solidFill>
                  <a:srgbClr val="C00000"/>
                </a:solidFill>
                <a:cs typeface="Akhbar MT" pitchFamily="2" charset="-78"/>
              </a:rPr>
              <a:t>الموجه الطلابي</a:t>
            </a:r>
          </a:p>
          <a:p>
            <a:pPr algn="ctr"/>
            <a:r>
              <a:rPr lang="ar-SA" sz="2000" b="1" dirty="0">
                <a:solidFill>
                  <a:srgbClr val="C00000"/>
                </a:solidFill>
                <a:cs typeface="Akhbar MT" pitchFamily="2" charset="-78"/>
              </a:rPr>
              <a:t>عبدالله الغامدي</a:t>
            </a:r>
          </a:p>
          <a:p>
            <a:pPr algn="ctr"/>
            <a:r>
              <a:rPr lang="ar-SA" sz="2000" b="1" dirty="0">
                <a:solidFill>
                  <a:srgbClr val="C00000"/>
                </a:solidFill>
                <a:cs typeface="Akhbar MT" pitchFamily="2" charset="-78"/>
              </a:rPr>
              <a:t>عبدالله الزهراني</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pPr algn="ctr"/>
            <a:r>
              <a:rPr lang="ar-SA" dirty="0"/>
              <a:t>إيجابيات الألعاب السلوكية </a:t>
            </a:r>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endParaRPr lang="ar-SA" dirty="0"/>
          </a:p>
          <a:p>
            <a:r>
              <a:rPr lang="ar-SA" dirty="0"/>
              <a:t>تظهرُ فوائد الألعاب الإلكترونيّة ومَيّزاتها في نواحي عديدة من حياة الفرد؛ فهي إلى جانبِ التّعليم الذي يَكتسبه الطّفل منها من خلال زيادة المَفاهيم والمعلومات وتطوير المهارات فإنّها تُنمّي الذكاء وسرعة التفكير لديه؛ حيث تَحتوي العَديد من الألعاب على الألغاز، وتَحتاج إلى مَهاراتٍ عقليةٍ لحلّها، وكذلك تَزيد من قُدرته على التّخطيط والمُبادرة، وتُشبع خيال الطفل بشكلٍ لا مثيل له، وتزيد من نشاطه وحيويّته، ويُصبح ذا معرفةٍ عالية بالتقنية الحديثة، ويُجيد التّعامل معها واستخدامها وتَكريسها لمَصلحته.</a:t>
            </a:r>
            <a:br>
              <a:rPr lang="ar-SA" dirty="0"/>
            </a:br>
            <a:br>
              <a:rPr lang="ar-SA" dirty="0"/>
            </a:br>
            <a:endParaRPr lang="ar-SA" dirty="0"/>
          </a:p>
          <a:p>
            <a:r>
              <a:rPr lang="ar-SA" dirty="0"/>
              <a:t>ومن إيجابيّات الألعاب الإلكترونيّة أنّها تُشجّع الطّفل على ابتكار الحلول الإبداعية للتكيّف والتأقلم مع ظروف اللعبة، ويمتدّ أثرها إلى الواقع العملي؛ حيثُ يُمكنه تَطبيق بعض المهارات التي اكتسبها من خلال اللعب على أرض الواقع في حياته العمليّة الحقيقية.</a:t>
            </a:r>
            <a:br>
              <a:rPr lang="ar-SA" dirty="0"/>
            </a:br>
            <a:br>
              <a:rPr lang="ar-SA" dirty="0"/>
            </a:b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عنصر نائب للمحتوى 5" descr="أضرار_الألعاب_الإلكترونية_على_الأطفال.jpg"/>
          <p:cNvPicPr>
            <a:picLocks noGrp="1" noChangeAspect="1"/>
          </p:cNvPicPr>
          <p:nvPr>
            <p:ph idx="1"/>
          </p:nvPr>
        </p:nvPicPr>
        <p:blipFill>
          <a:blip r:embed="rId2"/>
          <a:stretch>
            <a:fillRect/>
          </a:stretch>
        </p:blipFill>
        <p:spPr>
          <a:xfrm>
            <a:off x="395536" y="214290"/>
            <a:ext cx="8605620" cy="6286544"/>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868346"/>
          </a:xfrm>
        </p:spPr>
        <p:style>
          <a:lnRef idx="1">
            <a:schemeClr val="accent3"/>
          </a:lnRef>
          <a:fillRef idx="2">
            <a:schemeClr val="accent3"/>
          </a:fillRef>
          <a:effectRef idx="1">
            <a:schemeClr val="accent3"/>
          </a:effectRef>
          <a:fontRef idx="minor">
            <a:schemeClr val="dk1"/>
          </a:fontRef>
        </p:style>
        <p:txBody>
          <a:bodyPr/>
          <a:lstStyle/>
          <a:p>
            <a:pPr algn="ctr"/>
            <a:r>
              <a:rPr lang="ar-SA" b="1" dirty="0">
                <a:solidFill>
                  <a:srgbClr val="C00000"/>
                </a:solidFill>
              </a:rPr>
              <a:t>خطورة الألعاب الإلكترونية </a:t>
            </a:r>
            <a:endParaRPr lang="ar-SA" dirty="0">
              <a:solidFill>
                <a:srgbClr val="C00000"/>
              </a:solidFill>
            </a:endParaRPr>
          </a:p>
        </p:txBody>
      </p:sp>
      <p:sp>
        <p:nvSpPr>
          <p:cNvPr id="3" name="عنصر نائب للمحتوى 2"/>
          <p:cNvSpPr>
            <a:spLocks noGrp="1"/>
          </p:cNvSpPr>
          <p:nvPr>
            <p:ph idx="1"/>
          </p:nvPr>
        </p:nvSpPr>
        <p:spPr>
          <a:xfrm>
            <a:off x="457200" y="1285860"/>
            <a:ext cx="8472518" cy="5286412"/>
          </a:xfrm>
        </p:spPr>
        <p:style>
          <a:lnRef idx="1">
            <a:schemeClr val="accent5"/>
          </a:lnRef>
          <a:fillRef idx="2">
            <a:schemeClr val="accent5"/>
          </a:fillRef>
          <a:effectRef idx="1">
            <a:schemeClr val="accent5"/>
          </a:effectRef>
          <a:fontRef idx="minor">
            <a:schemeClr val="dk1"/>
          </a:fontRef>
        </p:style>
        <p:txBody>
          <a:bodyPr>
            <a:normAutofit lnSpcReduction="10000"/>
          </a:bodyPr>
          <a:lstStyle/>
          <a:p>
            <a:r>
              <a:rPr lang="ar-SA" b="1" dirty="0"/>
              <a:t>صعوبة التأقلم مع الحياة الطبيعية </a:t>
            </a:r>
            <a:br>
              <a:rPr lang="ar-SA" dirty="0"/>
            </a:br>
            <a:r>
              <a:rPr lang="ar-SA" dirty="0"/>
              <a:t>تتسبب الألعاب الالكترونية في إدمان الشخص عليها يومياً ، مما يتسبب في شعوره بصعوبة في التأقلم مع الحياة والاندماج مع الآخرين ، وغالباً ما يؤدي هذا الأمر إلى شعوره بالفراغ والوحدة والاكتئاب .</a:t>
            </a:r>
          </a:p>
          <a:p>
            <a:r>
              <a:rPr lang="ar-SA" b="1" dirty="0"/>
              <a:t>توليد التحدي والعنف مع الآخرين </a:t>
            </a:r>
            <a:br>
              <a:rPr lang="ar-SA" dirty="0"/>
            </a:br>
            <a:r>
              <a:rPr lang="ar-SA" dirty="0"/>
              <a:t>كثيراً ما تحتوي الألعاب الالكترونية على مشاهد عنيفة وجرائم قتل ، ويتسبب هذا الأمر في توليد العنف والتحدي لدى الأطفال ، ومن الممكن أن يكتسبوا هذه الأفكار في عقلهم بسبب كثرة مشاهدتها باستمرار.</a:t>
            </a:r>
          </a:p>
          <a:p>
            <a:endParaRPr lang="ar-SA" dirty="0"/>
          </a:p>
          <a:p>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pPr algn="ctr"/>
            <a:r>
              <a:rPr lang="ar-SA" dirty="0">
                <a:solidFill>
                  <a:srgbClr val="C00000"/>
                </a:solidFill>
              </a:rPr>
              <a:t>تابع خطورة الألعاب الإلكترونية</a:t>
            </a:r>
          </a:p>
        </p:txBody>
      </p:sp>
      <p:sp>
        <p:nvSpPr>
          <p:cNvPr id="3" name="عنصر نائب للمحتوى 2"/>
          <p:cNvSpPr>
            <a:spLocks noGrp="1"/>
          </p:cNvSpPr>
          <p:nvPr>
            <p:ph idx="1"/>
          </p:nvPr>
        </p:nvSpPr>
        <p:spPr>
          <a:xfrm>
            <a:off x="500034" y="1571612"/>
            <a:ext cx="8229600" cy="4525963"/>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r>
              <a:rPr lang="ar-SA" b="1" dirty="0"/>
              <a:t>– توليد التحدي والعنف مع الآخرين :</a:t>
            </a:r>
            <a:br>
              <a:rPr lang="ar-SA" dirty="0"/>
            </a:br>
            <a:r>
              <a:rPr lang="ar-SA" dirty="0"/>
              <a:t>كثيراً ما تحتوي الألعاب الالكترونية على مشاهد عنيفة </a:t>
            </a:r>
            <a:r>
              <a:rPr lang="ar-SA" dirty="0" err="1"/>
              <a:t>و</a:t>
            </a:r>
            <a:r>
              <a:rPr lang="ar-SA" dirty="0"/>
              <a:t> جرائم قتل ،و يتسبب هذا الأمر في توليد العنف </a:t>
            </a:r>
            <a:r>
              <a:rPr lang="ar-SA" dirty="0" err="1"/>
              <a:t>و</a:t>
            </a:r>
            <a:r>
              <a:rPr lang="ar-SA" dirty="0"/>
              <a:t> التحدي لدى الأطفال ، ومن الممكن أن يكتسبوا هذه الأفكار في عقلهم بسبب كثرة مشاهدتها باستمرار .</a:t>
            </a:r>
          </a:p>
          <a:p>
            <a:r>
              <a:rPr lang="ar-SA" b="1" dirty="0"/>
              <a:t> بث أفكار غير متناسبة مع الدين :</a:t>
            </a:r>
            <a:br>
              <a:rPr lang="ar-SA" dirty="0"/>
            </a:br>
            <a:r>
              <a:rPr lang="ar-SA" dirty="0"/>
              <a:t>هناك بعض الألعاب الالكترونية التي تحتوي على عادات لا تتناسب مع الدين الإسلامي ، كما أنها قد تضم بعض الأفكار الإباحية والتي تتسبب في تدمير عقول الأشخاص من الأطفال </a:t>
            </a:r>
            <a:r>
              <a:rPr lang="ar-SA" dirty="0">
                <a:solidFill>
                  <a:schemeClr val="tx1"/>
                </a:solidFill>
              </a:rPr>
              <a:t>و</a:t>
            </a:r>
            <a:r>
              <a:rPr lang="ar-SA" dirty="0">
                <a:solidFill>
                  <a:schemeClr val="tx1"/>
                </a:solidFill>
                <a:hlinkClick r:id="rId2"/>
              </a:rPr>
              <a:t>المر</a:t>
            </a:r>
            <a:r>
              <a:rPr lang="ar-SA" i="1" dirty="0">
                <a:solidFill>
                  <a:schemeClr val="tx1"/>
                </a:solidFill>
                <a:hlinkClick r:id="rId2"/>
              </a:rPr>
              <a:t>اهقين</a:t>
            </a:r>
            <a:r>
              <a:rPr lang="ar-SA" dirty="0">
                <a:solidFill>
                  <a:schemeClr val="tx1"/>
                </a:solidFill>
              </a:rPr>
              <a:t> </a:t>
            </a:r>
            <a:r>
              <a:rPr lang="ar-SA"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pPr algn="ctr"/>
            <a:r>
              <a:rPr lang="ar-SA" dirty="0">
                <a:solidFill>
                  <a:srgbClr val="C00000"/>
                </a:solidFill>
              </a:rPr>
              <a:t>تابع خطورة الألعاب الإلكترونية</a:t>
            </a:r>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marL="177800" indent="0"/>
            <a:r>
              <a:rPr lang="ar-SA" b="1" dirty="0"/>
              <a:t>– الإصابة بأمراض العضلات والعظام :</a:t>
            </a:r>
            <a:br>
              <a:rPr lang="ar-SA" dirty="0"/>
            </a:br>
            <a:r>
              <a:rPr lang="ar-SA" dirty="0"/>
              <a:t>تحتاج أغلب الألعاب الالكترونية إلى وجود تفاعل سريع من اللاعب ،و قيامه بعدة حركات سريعة يُمكن أن تكرر الكثير من المرات ، ويؤدي هذا الأمر إلى التأثير بالسلب على كل من الجهاز العضلي والعظمي .</a:t>
            </a:r>
          </a:p>
          <a:p>
            <a:pPr marL="177800" indent="0"/>
            <a:r>
              <a:rPr lang="ar-SA" b="1" dirty="0"/>
              <a:t>– الشعور بآلام في منطقة الظهر :</a:t>
            </a:r>
            <a:br>
              <a:rPr lang="ar-SA" dirty="0"/>
            </a:br>
            <a:r>
              <a:rPr lang="ar-SA" dirty="0"/>
              <a:t>يؤدي الجلوس لفترات طويلة أمام هذه الألعاب في شعور الشخص بآلام في المنطقة التي تقع أسفل الظهر ، حيث يعتبر الظهر من أكثر الأماكن الجسدية التي تتضرر من كثرة الجلوس وعدم القيام بأنشطة بدنية أخرى .</a:t>
            </a:r>
          </a:p>
          <a:p>
            <a:pPr marL="177800" indent="0"/>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939784"/>
          </a:xfrm>
        </p:spPr>
        <p:style>
          <a:lnRef idx="1">
            <a:schemeClr val="accent3"/>
          </a:lnRef>
          <a:fillRef idx="2">
            <a:schemeClr val="accent3"/>
          </a:fillRef>
          <a:effectRef idx="1">
            <a:schemeClr val="accent3"/>
          </a:effectRef>
          <a:fontRef idx="minor">
            <a:schemeClr val="dk1"/>
          </a:fontRef>
        </p:style>
        <p:txBody>
          <a:bodyPr/>
          <a:lstStyle/>
          <a:p>
            <a:pPr algn="ctr"/>
            <a:r>
              <a:rPr lang="ar-SA" dirty="0">
                <a:solidFill>
                  <a:srgbClr val="FF0000"/>
                </a:solidFill>
              </a:rPr>
              <a:t>تابع خطورة الألعاب الإلكترونية</a:t>
            </a:r>
          </a:p>
        </p:txBody>
      </p:sp>
      <p:sp>
        <p:nvSpPr>
          <p:cNvPr id="3" name="عنصر نائب للمحتوى 2"/>
          <p:cNvSpPr>
            <a:spLocks noGrp="1"/>
          </p:cNvSpPr>
          <p:nvPr>
            <p:ph idx="1"/>
          </p:nvPr>
        </p:nvSpPr>
        <p:spPr>
          <a:xfrm>
            <a:off x="357126" y="1484784"/>
            <a:ext cx="8786874" cy="5214974"/>
          </a:xfrm>
        </p:spPr>
        <p:style>
          <a:lnRef idx="1">
            <a:schemeClr val="accent5"/>
          </a:lnRef>
          <a:fillRef idx="2">
            <a:schemeClr val="accent5"/>
          </a:fillRef>
          <a:effectRef idx="1">
            <a:schemeClr val="accent5"/>
          </a:effectRef>
          <a:fontRef idx="minor">
            <a:schemeClr val="dk1"/>
          </a:fontRef>
        </p:style>
        <p:txBody>
          <a:bodyPr>
            <a:normAutofit/>
          </a:bodyPr>
          <a:lstStyle/>
          <a:p>
            <a:r>
              <a:rPr lang="ar-SA" b="1" dirty="0"/>
              <a:t>– زيادة احتمالية الإصابة بضعف البصر :</a:t>
            </a:r>
            <a:br>
              <a:rPr lang="ar-SA" dirty="0"/>
            </a:br>
            <a:r>
              <a:rPr lang="ar-SA" dirty="0"/>
              <a:t>يجلس الأشخاص لمدة طويلة </a:t>
            </a:r>
            <a:r>
              <a:rPr lang="ar-SA" dirty="0" err="1"/>
              <a:t>و</a:t>
            </a:r>
            <a:r>
              <a:rPr lang="ar-SA" dirty="0"/>
              <a:t> هم ينظرون إلى الشاشة من أجل اللعب على الألعاب الالكترونية ، مما يجعلهم يتعرضون إلى </a:t>
            </a:r>
            <a:r>
              <a:rPr lang="ar-SA" dirty="0">
                <a:hlinkClick r:id="rId2"/>
              </a:rPr>
              <a:t>الأشعة الكهرومغناطيسية</a:t>
            </a:r>
            <a:r>
              <a:rPr lang="ar-SA" dirty="0"/>
              <a:t> بكميات كبيرة ، والتي تؤدي بدورها إلى الإصابة بضعف البصر .</a:t>
            </a:r>
          </a:p>
          <a:p>
            <a:r>
              <a:rPr lang="ar-SA" b="1" dirty="0"/>
              <a:t>– إهمال الجانب الدراسي :</a:t>
            </a:r>
            <a:br>
              <a:rPr lang="ar-SA" dirty="0"/>
            </a:br>
            <a:r>
              <a:rPr lang="ar-SA" dirty="0"/>
              <a:t>عندما يدمن الشخص اللعب على الألعاب الالكترونية فإن ذلك سيؤثر على أدائه في الدراسة بشكل عام كما سيعرضه لمشاكل في التعليم ، لأنه لن يكون منتبهاً لها جيداً </a:t>
            </a:r>
            <a:r>
              <a:rPr lang="ar-SA" dirty="0" err="1"/>
              <a:t>و</a:t>
            </a:r>
            <a:r>
              <a:rPr lang="ar-SA" dirty="0"/>
              <a:t> سينشغل باللعب فقط لا غير .</a:t>
            </a:r>
          </a:p>
          <a:p>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28662" y="571480"/>
            <a:ext cx="7772400" cy="914400"/>
          </a:xfrm>
        </p:spPr>
        <p:style>
          <a:lnRef idx="1">
            <a:schemeClr val="accent3"/>
          </a:lnRef>
          <a:fillRef idx="2">
            <a:schemeClr val="accent3"/>
          </a:fillRef>
          <a:effectRef idx="1">
            <a:schemeClr val="accent3"/>
          </a:effectRef>
          <a:fontRef idx="minor">
            <a:schemeClr val="dk1"/>
          </a:fontRef>
        </p:style>
        <p:txBody>
          <a:bodyPr/>
          <a:lstStyle/>
          <a:p>
            <a:pPr algn="ctr"/>
            <a:r>
              <a:rPr lang="ar-SA" dirty="0">
                <a:solidFill>
                  <a:srgbClr val="FF0000"/>
                </a:solidFill>
              </a:rPr>
              <a:t>تابع خطورة الألعاب الإلكترونية</a:t>
            </a:r>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r>
              <a:rPr lang="ar-SA" b="1" dirty="0"/>
              <a:t>– قلة القدرة على التركيز :</a:t>
            </a:r>
            <a:br>
              <a:rPr lang="ar-SA" dirty="0"/>
            </a:br>
            <a:r>
              <a:rPr lang="ar-SA" dirty="0"/>
              <a:t>غالباً ما يقوم الأشخاص بالسهر لفترات طويلة من أجل استخدام الألعاب الالكترونية ، </a:t>
            </a:r>
            <a:r>
              <a:rPr lang="ar-SA" dirty="0" err="1"/>
              <a:t>و</a:t>
            </a:r>
            <a:r>
              <a:rPr lang="ar-SA" dirty="0"/>
              <a:t> يتسبب هذا الأمر في شعورهم بعد ذلك بقلة التركيز </a:t>
            </a:r>
            <a:r>
              <a:rPr lang="ar-SA" dirty="0" err="1"/>
              <a:t>و</a:t>
            </a:r>
            <a:r>
              <a:rPr lang="ar-SA" dirty="0"/>
              <a:t> خاصةً إذا كانوا ذاهبين في الصباح للعمل أو الدراسة .</a:t>
            </a:r>
          </a:p>
          <a:p>
            <a:r>
              <a:rPr lang="ar-SA" b="1" dirty="0"/>
              <a:t>– الصداع </a:t>
            </a:r>
            <a:r>
              <a:rPr lang="ar-SA" b="1" dirty="0" err="1"/>
              <a:t>و</a:t>
            </a:r>
            <a:r>
              <a:rPr lang="ar-SA" b="1" dirty="0"/>
              <a:t> حدوث مشاكل بالأعصاب :</a:t>
            </a:r>
            <a:br>
              <a:rPr lang="ar-SA" dirty="0"/>
            </a:br>
            <a:r>
              <a:rPr lang="ar-SA" dirty="0"/>
              <a:t>إن قضاء وقت طويل للعب على الألعاب الالكترونية يؤدي إلى حدوث الصداع النصفي ، </a:t>
            </a:r>
            <a:r>
              <a:rPr lang="ar-SA" dirty="0" err="1"/>
              <a:t>و</a:t>
            </a:r>
            <a:r>
              <a:rPr lang="ar-SA" dirty="0"/>
              <a:t> قد يستمر وجود هذا </a:t>
            </a:r>
            <a:r>
              <a:rPr lang="ar-SA" dirty="0">
                <a:hlinkClick r:id="rId2"/>
              </a:rPr>
              <a:t>الصداع </a:t>
            </a:r>
            <a:r>
              <a:rPr lang="ar-SA" dirty="0"/>
              <a:t>لعدة ساعات أو قد يصل إلى أيام ، كما أنه يؤثر على الجهاز العصبي بسبب الأشعة الضارة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pPr algn="ctr"/>
            <a:r>
              <a:rPr lang="ar-SA" dirty="0">
                <a:solidFill>
                  <a:srgbClr val="FF0000"/>
                </a:solidFill>
              </a:rPr>
              <a:t>تابع خطورة الألعاب الإلكترونية</a:t>
            </a:r>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r>
              <a:rPr lang="ar-SA" b="1" dirty="0"/>
              <a:t> إهمال النظافة الشخصية والتغذية :</a:t>
            </a:r>
            <a:br>
              <a:rPr lang="ar-SA" dirty="0"/>
            </a:br>
            <a:r>
              <a:rPr lang="ar-SA" dirty="0"/>
              <a:t>يعمل قضاء الأشخاص لساعات طويلة أمام الألعاب الالكترونية على نسيانهم لتناول الطعام وإهمالهم للنظافة ، وذلك بسبب نفاذ الوقت بسرعة كبيرة مما يؤثر على صحتهم ويجعلهم في حالة سيئة </a:t>
            </a:r>
            <a:r>
              <a:rPr lang="ar-SA" dirty="0" err="1"/>
              <a:t>و</a:t>
            </a:r>
            <a:r>
              <a:rPr lang="ar-SA" dirty="0"/>
              <a:t> مظهر غير جيد .</a:t>
            </a:r>
          </a:p>
          <a:p>
            <a:r>
              <a:rPr lang="ar-SA" b="1" dirty="0"/>
              <a:t>– خطر التعرض للموت المفاجئ :</a:t>
            </a:r>
            <a:br>
              <a:rPr lang="ar-SA" dirty="0"/>
            </a:br>
            <a:r>
              <a:rPr lang="ar-SA" dirty="0"/>
              <a:t>هناك العديد من الحالات التي تعرضت للموت المفاجئ وكان ذلك بسبب قضائهم ما يزيد عن ثلاثة أيام أمام شاشة الألعاب الإلكترونية  و نسيانهم لتناول الطعام أو الشراب فلا يحتمل جسدهم هذا الأمر ويموتون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pic>
        <p:nvPicPr>
          <p:cNvPr id="5122" name="Picture 2" descr="https://www.almrsal.com/wp-content/uploads/2017/09/%D8%AE%D8%B7%D9%88%D8%B1%D8%A9-%D8%A7%D9%84%D8%A7%D9%84%D8%B9%D8%A7%D8%A8-%D8%A7%D9%84%D8%A7%D9%84%D9%83%D8%AA%D8%B1%D9%88%D9%86%D9%8A%D8%A9.jpg"/>
          <p:cNvPicPr>
            <a:picLocks noChangeAspect="1" noChangeArrowheads="1"/>
          </p:cNvPicPr>
          <p:nvPr/>
        </p:nvPicPr>
        <p:blipFill>
          <a:blip r:embed="rId2"/>
          <a:srcRect/>
          <a:stretch>
            <a:fillRect/>
          </a:stretch>
        </p:blipFill>
        <p:spPr bwMode="auto">
          <a:xfrm>
            <a:off x="179512" y="1"/>
            <a:ext cx="8964488" cy="68580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643050"/>
            <a:ext cx="8229600" cy="4483113"/>
          </a:xfrm>
        </p:spPr>
        <p:txBody>
          <a:bodyPr/>
          <a:lstStyle/>
          <a:p>
            <a:pPr>
              <a:buNone/>
            </a:pPr>
            <a:endParaRPr lang="ar-SA" dirty="0"/>
          </a:p>
        </p:txBody>
      </p:sp>
      <p:pic>
        <p:nvPicPr>
          <p:cNvPr id="19458" name="Picture 2" descr="https://www.almrsal.com/wp-content/uploads/2017/09/%D9%85%D8%AE%D8%A7%D8%B7%D8%B1-%D8%A7%D9%84%D8%A7%D9%84%D8%B9%D8%A7%D8%A8-%D8%A7%D9%84%D8%A7%D9%84%D9%83%D8%AA%D8%B1%D9%88%D9%86%D9%8A%D8%A9.jpg"/>
          <p:cNvPicPr>
            <a:picLocks noChangeAspect="1" noChangeArrowheads="1"/>
          </p:cNvPicPr>
          <p:nvPr/>
        </p:nvPicPr>
        <p:blipFill>
          <a:blip r:embed="rId2"/>
          <a:srcRect/>
          <a:stretch>
            <a:fillRect/>
          </a:stretch>
        </p:blipFill>
        <p:spPr bwMode="auto">
          <a:xfrm>
            <a:off x="457200" y="285728"/>
            <a:ext cx="8401080" cy="628654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a:p>
        </p:txBody>
      </p:sp>
      <p:sp>
        <p:nvSpPr>
          <p:cNvPr id="7170" name="AutoShape 2" descr="مخاطر الألعاب الإلكترونية على الطفل"/>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pic>
        <p:nvPicPr>
          <p:cNvPr id="7174" name="Picture 6" descr="مخاطر الألعاب الإلكترونية على الطفل"/>
          <p:cNvPicPr>
            <a:picLocks noChangeAspect="1" noChangeArrowheads="1"/>
          </p:cNvPicPr>
          <p:nvPr/>
        </p:nvPicPr>
        <p:blipFill>
          <a:blip r:embed="rId2"/>
          <a:srcRect/>
          <a:stretch>
            <a:fillRect/>
          </a:stretch>
        </p:blipFill>
        <p:spPr bwMode="auto">
          <a:xfrm>
            <a:off x="457200" y="214290"/>
            <a:ext cx="8258204" cy="6215106"/>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pPr algn="ctr"/>
            <a:r>
              <a:rPr lang="ar-SA" dirty="0">
                <a:solidFill>
                  <a:srgbClr val="FF0000"/>
                </a:solidFill>
              </a:rPr>
              <a:t>إدمان الألعاب الإلكترونية</a:t>
            </a:r>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r>
              <a:rPr lang="en-US" dirty="0"/>
              <a:t> 175</a:t>
            </a:r>
            <a:r>
              <a:rPr lang="ar-SA" dirty="0"/>
              <a:t>ألف حالة مرضية نتيجة إدمان الألعاب الإلكترونية في العالم .</a:t>
            </a:r>
          </a:p>
          <a:p>
            <a:r>
              <a:rPr lang="ar-SA" dirty="0"/>
              <a:t>أعراض إدمان الألعاب الإلكترونية</a:t>
            </a:r>
          </a:p>
          <a:p>
            <a:r>
              <a:rPr lang="ar-SA" dirty="0"/>
              <a:t>عندما يتعلق الأمر بالأطفال، فإن ظهور أعراض إدمان الألعاب الإلكترونية يبدأ من ملاحظة قضاء الكثير من الوقت في لعب ألعاب الفيديو - أحيانًا لأكثر من 12 ساعة في اليوم، فالأطفال المدمنون حقًا هم أولئك الذين يقضون معظم وقتهم في ممارسة الألعاب الإلكترونية بدلاً من القيام بأشياء أخرى في حياتهم مثل التواصل مع الآخرين أو التمارين الرياضية أو ممارسة الهوايات الحركية المختلفة.</a:t>
            </a:r>
            <a:br>
              <a:rPr lang="ar-SA" dirty="0"/>
            </a:br>
            <a:br>
              <a:rPr lang="ar-SA" dirty="0"/>
            </a:br>
            <a:endParaRPr lang="ar-SA" dirty="0"/>
          </a:p>
          <a:p>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52322" y="142852"/>
            <a:ext cx="7877311" cy="765868"/>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ar-SA" dirty="0">
                <a:solidFill>
                  <a:schemeClr val="bg2"/>
                </a:solidFill>
              </a:rPr>
              <a:t>من أعراض إدمان الألعاب الإلكترونية</a:t>
            </a:r>
          </a:p>
        </p:txBody>
      </p:sp>
      <p:sp>
        <p:nvSpPr>
          <p:cNvPr id="3" name="عنصر نائب للمحتوى 2"/>
          <p:cNvSpPr>
            <a:spLocks noGrp="1"/>
          </p:cNvSpPr>
          <p:nvPr>
            <p:ph idx="1"/>
          </p:nvPr>
        </p:nvSpPr>
        <p:spPr>
          <a:xfrm>
            <a:off x="852323" y="1196752"/>
            <a:ext cx="8046066" cy="5373216"/>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r>
              <a:rPr lang="ar-SA" sz="6400" dirty="0">
                <a:solidFill>
                  <a:srgbClr val="FF0000"/>
                </a:solidFill>
              </a:rPr>
              <a:t>السلوك المهووس</a:t>
            </a:r>
            <a:r>
              <a:rPr lang="ar-SA" sz="6400" dirty="0"/>
              <a:t>: ينشغل الطفل دائمًا بالعودة إلى اللعبة وإظهار السلوك العصبي والعدواني عند التوقف لأي سبب عن ممارسة اللعبة.</a:t>
            </a:r>
          </a:p>
          <a:p>
            <a:r>
              <a:rPr lang="ar-SA" sz="6400" dirty="0">
                <a:solidFill>
                  <a:srgbClr val="FF0000"/>
                </a:solidFill>
              </a:rPr>
              <a:t>قلة النوم</a:t>
            </a:r>
            <a:r>
              <a:rPr lang="ar-SA" sz="6400" dirty="0"/>
              <a:t>: الأطفال الذين يلعبون بشكل مفرط يفعلون ذلك حتى الساعات الأولى من الصباح. يصابون بالقلق والتوتر والصداع وصعوبات النوم وما يعرف بمتلازمة الجز على الأسنان.</a:t>
            </a:r>
          </a:p>
          <a:p>
            <a:r>
              <a:rPr lang="ar-SA" sz="6400" dirty="0">
                <a:solidFill>
                  <a:srgbClr val="FF0000"/>
                </a:solidFill>
              </a:rPr>
              <a:t>السمنة أو النحافة الشديدة</a:t>
            </a:r>
            <a:r>
              <a:rPr lang="ar-SA" sz="6400" dirty="0"/>
              <a:t>: عدم ممارسة الرياضة البدنية تؤدي عادة لأن يصاب الأطفال مدني الألعاب الإلكترونية بالسمنة أو النحافة الشديدة نتيجة تناول الطعام بشراهة أو إهمال تناول الطعام تمامًا من أجل قضاء معظم الوقت في اللعب فقط.</a:t>
            </a:r>
          </a:p>
          <a:p>
            <a:r>
              <a:rPr lang="ar-SA" sz="6400" dirty="0">
                <a:solidFill>
                  <a:srgbClr val="FF0000"/>
                </a:solidFill>
              </a:rPr>
              <a:t>مشاكل العين والظهر</a:t>
            </a:r>
            <a:r>
              <a:rPr lang="ar-SA" sz="6400" dirty="0"/>
              <a:t>: قد يؤدي الإفراط في استخدام الماوس أو جهاز التحكم إلى متلازمة النفق الرسغي، يشكو البعض الآخر من جفاف العين وصداع الشقيقة وآلام الظهر.</a:t>
            </a:r>
          </a:p>
          <a:p>
            <a:r>
              <a:rPr lang="ar-SA" sz="6400" dirty="0">
                <a:solidFill>
                  <a:srgbClr val="FF0000"/>
                </a:solidFill>
              </a:rPr>
              <a:t>العزلة الاجتماعية</a:t>
            </a:r>
            <a:r>
              <a:rPr lang="ar-SA" sz="6400" dirty="0"/>
              <a:t>: اللعب المفرط يستغرق وقتًا بعيدًا عن التفاعل مع أفراد العائلة والأصدقاء. إن العزلة معظم الوقت تحرم الطفل من تطوير المهارات الاجتماعية التي يمكن أن يتعلمها من التواصل مع الأصدقاء، على الرغم من أن الألعاب عبر الإنترنت هي في الغالب اجتماعية، إلا أن المهارات التي يمكن للأطفال تعلمها محدودة جدًا لأنها ليست تفاعلات وجهًا لوجه.</a:t>
            </a:r>
          </a:p>
          <a:p>
            <a:r>
              <a:rPr lang="ar-SA" sz="6400" dirty="0">
                <a:solidFill>
                  <a:srgbClr val="FF0000"/>
                </a:solidFill>
              </a:rPr>
              <a:t>إهمال الأنشطة المدرسية والمسؤوليات الدراسية</a:t>
            </a:r>
            <a:r>
              <a:rPr lang="ar-SA" sz="6400" dirty="0"/>
              <a:t>. عدم الاهتمام بالقراءة والهوايات الأخرى التي لها فائدة تعليمية: عندما يلعب الطفل بشكل مفرط، فهو أقل اهتمامًا بهوايات أخرى تجعله يتطور فكريًا مثل قراءة مجموعة متنوعة من الكتب والانخراط في أنشطة إبداعية أو مهارات أخرى قد يحتاج إليها المستقبل .</a:t>
            </a:r>
          </a:p>
          <a:p>
            <a:r>
              <a:rPr lang="ar-SA" sz="6400" dirty="0">
                <a:solidFill>
                  <a:srgbClr val="FF0000"/>
                </a:solidFill>
              </a:rPr>
              <a:t>الهروب من مشاكل الحياة بدلاً من مواجهتها</a:t>
            </a:r>
            <a:r>
              <a:rPr lang="ar-SA" sz="6400" dirty="0"/>
              <a:t>: يجد بعض الأطفال الذين يعيشون حياة مرهقة الهروب في عالم اللعبة الخيالي وهي مهارة حياتية مهمة يجب تطويرها أثناء صغرهم.</a:t>
            </a:r>
          </a:p>
          <a:p>
            <a:r>
              <a:rPr lang="ar-SA" sz="6400" dirty="0">
                <a:solidFill>
                  <a:srgbClr val="FF0000"/>
                </a:solidFill>
              </a:rPr>
              <a:t>الاكتئاب</a:t>
            </a:r>
            <a:r>
              <a:rPr lang="ar-SA" sz="6400" dirty="0"/>
              <a:t>: يمكن أن يسبب إدمان الألعاب الالكترونية الاكتئاب للأطفال خاصة عندما </a:t>
            </a:r>
            <a:r>
              <a:rPr lang="ar-SA" sz="6400" dirty="0" err="1"/>
              <a:t>يتوجدون</a:t>
            </a:r>
            <a:r>
              <a:rPr lang="ar-SA" sz="6400" dirty="0"/>
              <a:t> مع شخصيات اللعبة وعالمهم ويتأثرون بالمكسب والخسارة.</a:t>
            </a:r>
          </a:p>
          <a:p>
            <a:br>
              <a:rPr lang="ar-SA" sz="7200" dirty="0"/>
            </a:br>
            <a:br>
              <a:rPr lang="ar-SA" sz="7200" dirty="0"/>
            </a:br>
            <a:br>
              <a:rPr lang="ar-SA" dirty="0"/>
            </a:br>
            <a:br>
              <a:rPr lang="ar-SA" dirty="0"/>
            </a:br>
            <a:br>
              <a:rPr lang="ar-SA" dirty="0"/>
            </a:br>
            <a:br>
              <a:rPr lang="ar-SA" dirty="0"/>
            </a:br>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الالعاب.jpg"/>
          <p:cNvPicPr>
            <a:picLocks noGrp="1" noChangeAspect="1"/>
          </p:cNvPicPr>
          <p:nvPr>
            <p:ph idx="1"/>
          </p:nvPr>
        </p:nvPicPr>
        <p:blipFill>
          <a:blip r:embed="rId2"/>
          <a:stretch>
            <a:fillRect/>
          </a:stretch>
        </p:blipFill>
        <p:spPr>
          <a:xfrm>
            <a:off x="395536" y="142852"/>
            <a:ext cx="8534182" cy="6500858"/>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71546"/>
            <a:ext cx="8186766" cy="5054617"/>
          </a:xfrm>
        </p:spPr>
        <p:txBody>
          <a:bodyPr/>
          <a:lstStyle/>
          <a:p>
            <a:endParaRPr lang="ar-SA" dirty="0"/>
          </a:p>
        </p:txBody>
      </p:sp>
      <p:pic>
        <p:nvPicPr>
          <p:cNvPr id="31746" name="Picture 2" descr="اعراض ادمان الالعاب الالكترونية"/>
          <p:cNvPicPr>
            <a:picLocks noChangeAspect="1" noChangeArrowheads="1"/>
          </p:cNvPicPr>
          <p:nvPr/>
        </p:nvPicPr>
        <p:blipFill>
          <a:blip r:embed="rId2"/>
          <a:srcRect/>
          <a:stretch>
            <a:fillRect/>
          </a:stretch>
        </p:blipFill>
        <p:spPr bwMode="auto">
          <a:xfrm>
            <a:off x="457200" y="214290"/>
            <a:ext cx="8472518" cy="6286544"/>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04800" y="142852"/>
            <a:ext cx="8482042" cy="1053900"/>
          </a:xfrm>
        </p:spPr>
        <p:style>
          <a:lnRef idx="1">
            <a:schemeClr val="accent3"/>
          </a:lnRef>
          <a:fillRef idx="2">
            <a:schemeClr val="accent3"/>
          </a:fillRef>
          <a:effectRef idx="1">
            <a:schemeClr val="accent3"/>
          </a:effectRef>
          <a:fontRef idx="minor">
            <a:schemeClr val="dk1"/>
          </a:fontRef>
        </p:style>
        <p:txBody>
          <a:bodyPr/>
          <a:lstStyle/>
          <a:p>
            <a:pPr algn="ctr"/>
            <a:r>
              <a:rPr lang="ar-SA" dirty="0">
                <a:solidFill>
                  <a:schemeClr val="bg2"/>
                </a:solidFill>
              </a:rPr>
              <a:t>علاج إدمان الألعاب الإلكترونية</a:t>
            </a:r>
          </a:p>
        </p:txBody>
      </p:sp>
      <p:sp>
        <p:nvSpPr>
          <p:cNvPr id="3" name="عنصر نائب للمحتوى 2"/>
          <p:cNvSpPr>
            <a:spLocks noGrp="1"/>
          </p:cNvSpPr>
          <p:nvPr>
            <p:ph idx="1"/>
          </p:nvPr>
        </p:nvSpPr>
        <p:spPr>
          <a:xfrm>
            <a:off x="357158" y="1268760"/>
            <a:ext cx="8358246" cy="4968552"/>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buNone/>
            </a:pPr>
            <a:endParaRPr lang="ar-SA" sz="6400" dirty="0"/>
          </a:p>
          <a:p>
            <a:pPr indent="12700">
              <a:buNone/>
            </a:pPr>
            <a:r>
              <a:rPr lang="ar-SA" sz="6400" dirty="0"/>
              <a:t>والآن إذا كانت معظم الأمثلة المذكورة أعلاه تعبر عن طفلك، أو إذا أصبح طفلك مدمرًا أو عدوانيًا أو مهددًا أو عنيفًا عندما تحاول فرض أو وضع قيود على الألعاب الإلكترونية فانتبه عزيزي طفلك يعاني من أعراض إدمان الألعاب الإلكترونية وعليكِ البدء في علاجه.</a:t>
            </a:r>
          </a:p>
          <a:p>
            <a:r>
              <a:rPr lang="ar-SA" sz="6400" dirty="0"/>
              <a:t>في كثير من الأحيان علاج إدمان الألعاب الإلكترونية لا يحتاج لتدخل متخصصين إذا كنت علاقة الأبوين بالطفل في أساسها جيدة والظروف الأسرية مستقرة وبدأتِ ملاحظة الأعراض مبكرًا.</a:t>
            </a:r>
          </a:p>
          <a:p>
            <a:r>
              <a:rPr lang="ar-SA" sz="6400" dirty="0"/>
              <a:t>من طرق العلاج كيفية فرض حدود الألعاب الإلكترونية بشكل فعال مع طفلك.</a:t>
            </a:r>
          </a:p>
          <a:p>
            <a:r>
              <a:rPr lang="ar-SA" sz="6400" dirty="0"/>
              <a:t>1- ابدأ ببطء: توصي الأكاديمية الأمريكية لطب الأطفال بقصر ألعاب الفيديو على ساعة واحدة في اليوم. لا تهلع وابدأ ببطء حتى لا يعاني طفلك من أعراض الانسحاب للألعاب الإلكترونية، قلل الوقت يوميًا بالتدريج حتى تصل للتوقيت الأمثل له ولك .</a:t>
            </a:r>
          </a:p>
          <a:p>
            <a:r>
              <a:rPr lang="ar-SA" sz="6400" dirty="0"/>
              <a:t>2- كون محدد : وضع حدود مع طفلك لتوقيت ألعاب الفيديو يوفر عليكِ الكثير من الجدال. احرصي على وضع هذه الحدود معًا ليلتزم بها وكذلك العقاب المقابل لعدم الالتزام.</a:t>
            </a:r>
          </a:p>
          <a:p>
            <a:r>
              <a:rPr lang="ar-SA" sz="6400" dirty="0"/>
              <a:t>3- ناقش طفلك وتحدث معه كصديق : تحدث مع طفلك لإيجاد أسلوب جديد يمكنه استخدامه لمحاولة إغلاق ألعاب الفيديو في الوقت المناسب. على سبيل المثال، يمكن إنشاء نظام مكافآت لإيقاف تشغيل اللعبة عندما ينقضي الوقت المحدد لاحقًا.</a:t>
            </a:r>
          </a:p>
          <a:p>
            <a:r>
              <a:rPr lang="ar-SA" sz="6400" dirty="0"/>
              <a:t>4- وفر بديل لوقت الفراغ: ضع في اعتبارك أيضًا كيف يمكن لطفلك التعامل مع المشاعر الناجمة عن إيقاف اللعبة مثل الضيق والزهق، أو مناقشة الأنشطة الترفيهية الأخرى التي يمكنه القيام بها إذا كان يشعر بالملل.</a:t>
            </a:r>
          </a:p>
          <a:p>
            <a:r>
              <a:rPr lang="ar-SA" sz="6400" dirty="0"/>
              <a:t>استخدم الأدوات لتحديد وقت اللعبة: إذا فشلت الحلول السابقة، استخدم مؤقت يقوم تلقائيًا بإيقاف تشغيل جهاز الكمبيوتر الخاص بالطفل بعد فترة زمنية معينة.</a:t>
            </a:r>
            <a:br>
              <a:rPr lang="ar-SA" dirty="0"/>
            </a:br>
            <a:br>
              <a:rPr lang="ar-SA" dirty="0"/>
            </a:br>
            <a:br>
              <a:rPr lang="ar-SA" dirty="0"/>
            </a:br>
            <a:br>
              <a:rPr lang="ar-SA" dirty="0"/>
            </a:br>
            <a:br>
              <a:rPr lang="ar-SA" dirty="0"/>
            </a:br>
            <a:br>
              <a:rPr lang="ar-SA" dirty="0"/>
            </a:br>
            <a:br>
              <a:rPr lang="ar-SA" dirty="0"/>
            </a:br>
            <a:br>
              <a:rPr lang="ar-SA" dirty="0"/>
            </a:br>
            <a:br>
              <a:rPr lang="ar-SA" dirty="0"/>
            </a:br>
            <a:br>
              <a:rPr lang="ar-SA" dirty="0"/>
            </a:br>
            <a:br>
              <a:rPr lang="ar-SA" dirty="0"/>
            </a:b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pPr algn="ctr"/>
            <a:r>
              <a:rPr lang="ar-SA" dirty="0"/>
              <a:t>تعريف الألعاب الإلكترونية</a:t>
            </a:r>
          </a:p>
        </p:txBody>
      </p:sp>
      <p:sp>
        <p:nvSpPr>
          <p:cNvPr id="3" name="عنصر نائب للمحتوى 2"/>
          <p:cNvSpPr>
            <a:spLocks noGrp="1"/>
          </p:cNvSpPr>
          <p:nvPr>
            <p:ph idx="1"/>
          </p:nvPr>
        </p:nvSpPr>
        <p:spPr/>
        <p:txBody>
          <a:bodyPr/>
          <a:lstStyle/>
          <a:p>
            <a:pPr>
              <a:buNone/>
            </a:pPr>
            <a:endParaRPr lang="en-US" dirty="0"/>
          </a:p>
          <a:p>
            <a:pPr>
              <a:buNone/>
            </a:pPr>
            <a:endParaRPr lang="ar-SA" dirty="0"/>
          </a:p>
        </p:txBody>
      </p:sp>
      <p:sp>
        <p:nvSpPr>
          <p:cNvPr id="4" name="مستطيل 3"/>
          <p:cNvSpPr/>
          <p:nvPr/>
        </p:nvSpPr>
        <p:spPr>
          <a:xfrm>
            <a:off x="428596" y="1643050"/>
            <a:ext cx="8215370" cy="424731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endParaRPr lang="ar-SA" dirty="0"/>
          </a:p>
          <a:p>
            <a:r>
              <a:rPr lang="ar-SA" dirty="0"/>
              <a:t> يُشار إلى مصطلح الألعاب الإلكترونية</a:t>
            </a:r>
          </a:p>
          <a:p>
            <a:r>
              <a:rPr lang="ar-SA" dirty="0"/>
              <a:t> (بالإنجليزية: </a:t>
            </a:r>
            <a:r>
              <a:rPr lang="en-US" dirty="0"/>
              <a:t>Electronic Games)</a:t>
            </a:r>
            <a:r>
              <a:rPr lang="ar-SA" dirty="0"/>
              <a:t> بمصطلح ألعاب الفيديو (بالإنجليزية: </a:t>
            </a:r>
            <a:r>
              <a:rPr lang="en-US" dirty="0"/>
              <a:t>Video games)،[</a:t>
            </a:r>
          </a:p>
          <a:p>
            <a:endParaRPr lang="ar-SA" dirty="0"/>
          </a:p>
          <a:p>
            <a:r>
              <a:rPr lang="ar-SA" dirty="0"/>
              <a:t>1</a:t>
            </a:r>
            <a:r>
              <a:rPr lang="en-US" dirty="0"/>
              <a:t> -</a:t>
            </a:r>
            <a:r>
              <a:rPr lang="ar-SA" dirty="0"/>
              <a:t>وتُعرّف الألعاب الإلكترونية بأنّها ألعاب تفاعلية تُشغل باستخدام أي جهاز إلكتروني مُتخصص؛ كأجهزة الحاسوب، وأجهزة الهواتف الذكية، وأجهزة التلفاز.</a:t>
            </a:r>
          </a:p>
          <a:p>
            <a:endParaRPr lang="ar-SA" dirty="0"/>
          </a:p>
          <a:p>
            <a:r>
              <a:rPr lang="ar-SA" dirty="0"/>
              <a:t>٢- كما يُمكن تشغيل الألعاب الإلكترونية من خلال الشبكات المُعتمدة على وجود خوادم خاصة، والتي يمكن الوصول إليها من خلال الإنترنت، حيث تسمح تلك الخوادم للمُستخدِمين بممارسة اللعب وحدهم أو مع أشخاص آخرين .</a:t>
            </a:r>
          </a:p>
          <a:p>
            <a:endParaRPr lang="ar-SA" dirty="0"/>
          </a:p>
          <a:p>
            <a:endParaRPr lang="ar-SA" dirty="0"/>
          </a:p>
          <a:p>
            <a:r>
              <a:rPr lang="ar-SA" dirty="0"/>
              <a:t> </a:t>
            </a:r>
            <a:br>
              <a:rPr lang="ar-SA" dirty="0"/>
            </a:br>
            <a:br>
              <a:rPr lang="ar-SA" dirty="0"/>
            </a:b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الالعاب 2.jpg"/>
          <p:cNvPicPr>
            <a:picLocks noGrp="1" noChangeAspect="1"/>
          </p:cNvPicPr>
          <p:nvPr>
            <p:ph idx="1"/>
          </p:nvPr>
        </p:nvPicPr>
        <p:blipFill>
          <a:blip r:embed="rId2"/>
          <a:stretch>
            <a:fillRect/>
          </a:stretch>
        </p:blipFill>
        <p:spPr>
          <a:xfrm>
            <a:off x="467544" y="273473"/>
            <a:ext cx="8462174" cy="6311054"/>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214290"/>
            <a:ext cx="8215370" cy="1357322"/>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ctr"/>
            <a:br>
              <a:rPr lang="ar-SA" dirty="0"/>
            </a:br>
            <a:r>
              <a:rPr lang="ar-SA" dirty="0"/>
              <a:t>مفهوم الألعاب الإلكترونية</a:t>
            </a:r>
            <a:br>
              <a:rPr lang="ar-SA" dirty="0"/>
            </a:br>
            <a:endParaRPr lang="ar-SA" dirty="0"/>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endParaRPr lang="ar-SA" sz="1400" dirty="0"/>
          </a:p>
          <a:p>
            <a:r>
              <a:rPr lang="ar-SA" sz="2400" dirty="0"/>
              <a:t>برزت الألعاب الإلكترونية في بداية الثمانينات مع التطور العلمي والتكنولوجي والاستخدامات المتعددة للحاسوب، فكانت نقلةً نوعيةً ومُتميزةً، وأصبحت مدار بحثٍ وجدلٍ كبيرين بالنسبة لأهميّتها ودورها التربوي وتأثيرها على الكبار والصغار، وفوائدها في تنمية المهارات وخاصّةً مهارة التفكير والتخطيط، وبهذا فقد أصبَحت هذه الألعاب محطّ اهتمام الجميع. تُعدّ الألعاب الإلكترونية المرحلة المتقدّمة من ألعابِ الفيديو؛ حيث مَرّت بمَراحل عديدة حَتى وصلت إلى شكلِها الحالي. </a:t>
            </a:r>
            <a:br>
              <a:rPr lang="ar-SA" sz="2400" dirty="0"/>
            </a:br>
            <a:br>
              <a:rPr lang="ar-SA" sz="2400" dirty="0"/>
            </a:br>
            <a:endParaRPr lang="ar-SA"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pPr algn="ctr"/>
            <a:r>
              <a:rPr lang="ar-SA" dirty="0"/>
              <a:t>مجالات الألعاب الإلكترونية</a:t>
            </a:r>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r>
              <a:rPr lang="ar-SA" dirty="0"/>
              <a:t>لِلألعابِ الإلكترونيّة مَجالات عديدة يُمكن من خلالها اللعب بها، وهي تعدّدت بعد التطوّر التقني الكبير الذي شهده مجال الألعاب، ومنها:</a:t>
            </a:r>
          </a:p>
          <a:p>
            <a:r>
              <a:rPr lang="ar-SA" dirty="0"/>
              <a:t> 1-  الألعاب الإلكترونيّة على الهَواتف المَحمولة.</a:t>
            </a:r>
          </a:p>
          <a:p>
            <a:r>
              <a:rPr lang="ar-SA" dirty="0"/>
              <a:t> 2- الألعاب الإلكترونية على جهاز الكمبيوتر. </a:t>
            </a:r>
          </a:p>
          <a:p>
            <a:r>
              <a:rPr lang="ar-SA" dirty="0"/>
              <a:t> 3- الألعاب الإلكترونية على شبكة الإنترنت. </a:t>
            </a:r>
          </a:p>
          <a:p>
            <a:r>
              <a:rPr lang="ar-SA" dirty="0"/>
              <a:t>4- الألعاب الإلكترونيّة على عارضات التحكّم؛ وهو جِهاز حاسب إلكتروني يتميّز بمواصفات عالية وكفاءة بالغَة الجودة.</a:t>
            </a:r>
          </a:p>
          <a:p>
            <a:r>
              <a:rPr lang="ar-SA" dirty="0"/>
              <a:t> 5- أجهزة قاعات الألعاب الإلكترونيّة العمومية.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pPr algn="ctr"/>
            <a:r>
              <a:rPr lang="ar-SA" dirty="0"/>
              <a:t>آثار الألعاب الإلكترونية</a:t>
            </a:r>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endParaRPr lang="ar-SA" dirty="0"/>
          </a:p>
          <a:p>
            <a:r>
              <a:rPr lang="ar-SA" dirty="0"/>
              <a:t>  إنّ الاهتمام الكبير والمتزايد بالألعاب الإلكترونية وارتباطها ارتباطا كبيراً بالأطفال دفع عُلماء النفس والتربية إلى دراسة هذه الألعاب وأثرها على مستعمليها من النواحي المختلفة؛ الصحية، والانفعالية، والثقافية، والسلوكية، </a:t>
            </a:r>
          </a:p>
          <a:p>
            <a:r>
              <a:rPr lang="ar-SA" dirty="0"/>
              <a:t>فهي سلاحٌ ذو حدين. </a:t>
            </a:r>
            <a:br>
              <a:rPr lang="ar-SA" dirty="0"/>
            </a:br>
            <a:br>
              <a:rPr lang="ar-SA" dirty="0"/>
            </a:b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pPr algn="ctr"/>
            <a:r>
              <a:rPr lang="ar-SA" dirty="0">
                <a:hlinkClick r:id="rId2"/>
              </a:rPr>
              <a:t>الألعاب الالكترونية</a:t>
            </a:r>
            <a:endParaRPr lang="ar-SA" dirty="0"/>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buNone/>
            </a:pPr>
            <a:r>
              <a:rPr lang="ar-SA" dirty="0"/>
              <a:t>  إن  </a:t>
            </a:r>
            <a:r>
              <a:rPr lang="ar-SA" dirty="0">
                <a:hlinkClick r:id="rId2"/>
              </a:rPr>
              <a:t>الألعاب الالكترونية</a:t>
            </a:r>
            <a:r>
              <a:rPr lang="ar-SA" dirty="0"/>
              <a:t> هي عبارة عن ألعاب تحتاج إلى مجهودات ذهنية أو حركية أو كلاهما معاً ، </a:t>
            </a:r>
            <a:r>
              <a:rPr lang="ar-SA" dirty="0" err="1"/>
              <a:t>و</a:t>
            </a:r>
            <a:r>
              <a:rPr lang="ar-SA" dirty="0"/>
              <a:t> قد تطورت تلك الألعاب مع تطور التكنولوجيا وظهرت العديد منها المخصص فقط للأطفال ، مما جعلهم يقبلون عليها بشكل كبير ويتركون الألعاب التقليدية القديمة ، ولكن مع الأسف فإن ممارسة هذه الألعاب بشكل مستمر ينجم عنه آثار سلبية متعددة الجوانب .</a:t>
            </a:r>
          </a:p>
        </p:txBody>
      </p:sp>
      <p:sp>
        <p:nvSpPr>
          <p:cNvPr id="4" name="مستطيل 3"/>
          <p:cNvSpPr/>
          <p:nvPr/>
        </p:nvSpPr>
        <p:spPr>
          <a:xfrm>
            <a:off x="428596" y="1643050"/>
            <a:ext cx="8215370" cy="523220"/>
          </a:xfrm>
          <a:prstGeom prst="rect">
            <a:avLst/>
          </a:prstGeom>
        </p:spPr>
        <p:txBody>
          <a:bodyPr wrap="square">
            <a:spAutoFit/>
          </a:bodyPr>
          <a:lstStyle/>
          <a:p>
            <a:r>
              <a:rPr lang="ar-SA" sz="2800"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339752" y="116632"/>
            <a:ext cx="4647460" cy="864096"/>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ctr"/>
            <a:br>
              <a:rPr lang="ar-SA" sz="2800" dirty="0"/>
            </a:br>
            <a:r>
              <a:rPr lang="ar-SA" sz="2800" dirty="0"/>
              <a:t>سلبيات الألعاب الإلكترونية</a:t>
            </a:r>
          </a:p>
        </p:txBody>
      </p:sp>
      <p:sp>
        <p:nvSpPr>
          <p:cNvPr id="4" name="مستطيل 3"/>
          <p:cNvSpPr/>
          <p:nvPr/>
        </p:nvSpPr>
        <p:spPr>
          <a:xfrm>
            <a:off x="611560" y="1071547"/>
            <a:ext cx="8103844" cy="535531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ar-SA" dirty="0"/>
              <a:t>على الرّغم من وُجود العَديد من الفوائد والإيجابيّات للألعاب الإلكترونية إلا أنّ لها جوانب سلبيّة متشعّبة تظهر آثارها على الفرد خاصّةً وعلى المُجتمع عامةً؛ فهي على الصّعيد الشخصي تُنمّي لدى الطفل العُنف وحسّ الجريمة وذلك لأنّ النّسبة الكُبرى من هذه الألعاب تَعتمدُ على تسلية الطفل واستمتاعه بقتلِ الآخرين، وتُعلّم المراهقين أساليب وطُرق ارتكاب الجريمة وحيلها، كما تُنمّي في عقولِهم العُنف والعدوان من خلال كثرة ممارسة مثل هذه الألعاب، فيكون الناتج طفلاً عنيفاً وعدوانياً.</a:t>
            </a:r>
          </a:p>
          <a:p>
            <a:endParaRPr lang="ar-SA" dirty="0"/>
          </a:p>
          <a:p>
            <a:r>
              <a:rPr lang="ar-SA" dirty="0"/>
              <a:t> أيضاً تَجعلُ هذه الألعاب الطفل يَعيش في عُزلةٍ عن الآخرين، والهدف الأسمى لديه إشباع رَغَباته في اللعب، وبالتالي تتكون الشخصية الأنانيّة وحب النفس عند الطفل، وقد أثبتت الدراسات الحديثة أنّ الأطفال الذين يميلون لألعاب العنف ويمارسونها بشكلٍ كبير لديهم تراجع وضعف في التحصيل الأكاديمي.</a:t>
            </a:r>
          </a:p>
          <a:p>
            <a:br>
              <a:rPr lang="ar-SA" dirty="0"/>
            </a:br>
            <a:r>
              <a:rPr lang="ar-SA" dirty="0"/>
              <a:t>أثّرت الألعابُ الإلكترونيّةُ على المجتمعات التي تنتشر فيها انتشاراً واسعاً؛ فقد ثبت أنّ نِسبة جرائم القتل والسرقة قد ارتفعت بشكلٍ ملحوظ، وكذلك الجرائم الأخلاقيّة كالاعتداء، والزنا، والسبب في ذلك ألعاب العنف التي يُمارسها الأفراد، كما ثبت أنّ هذه الألعاب تُؤثّر أيضاً على الصحّة العامّة للطفل على المدى البعيد؛ فهي تؤدّي إلى إصابته بالتهابات المفاصل، وقلّة المُرونة الحركيّة، والاضطرابات النفسيّة، كما أنّ اللعب لفتراتٍ طَويلة يُكوّن لدى الطفل السلوك ألإدماني ألوسواسي .</a:t>
            </a:r>
            <a:br>
              <a:rPr lang="ar-SA" dirty="0"/>
            </a:br>
            <a:endParaRPr lang="ar-S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ركة">
  <a:themeElements>
    <a:clrScheme name="حركة">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حركة">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حركة">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spDef>
      <a:spPr/>
      <a:bodyPr rtlCol="1" anchor="ctr"/>
      <a:lstStyle>
        <a:defPPr algn="ctr">
          <a:defRPr sz="2000" b="1" dirty="0" smtClean="0">
            <a:solidFill>
              <a:srgbClr val="C00000"/>
            </a:solidFill>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410</TotalTime>
  <Words>1877</Words>
  <Application>Microsoft Office PowerPoint</Application>
  <PresentationFormat>عرض على الشاشة (4:3)</PresentationFormat>
  <Paragraphs>83</Paragraphs>
  <Slides>24</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24</vt:i4>
      </vt:variant>
    </vt:vector>
  </HeadingPairs>
  <TitlesOfParts>
    <vt:vector size="31" baseType="lpstr">
      <vt:lpstr>Calibri</vt:lpstr>
      <vt:lpstr>Consolas</vt:lpstr>
      <vt:lpstr>Corbel</vt:lpstr>
      <vt:lpstr>Wingdings</vt:lpstr>
      <vt:lpstr>Wingdings 2</vt:lpstr>
      <vt:lpstr>Wingdings 3</vt:lpstr>
      <vt:lpstr>حركة</vt:lpstr>
      <vt:lpstr>l</vt:lpstr>
      <vt:lpstr>عرض تقديمي في PowerPoint</vt:lpstr>
      <vt:lpstr>تعريف الألعاب الإلكترونية</vt:lpstr>
      <vt:lpstr>عرض تقديمي في PowerPoint</vt:lpstr>
      <vt:lpstr> مفهوم الألعاب الإلكترونية </vt:lpstr>
      <vt:lpstr>مجالات الألعاب الإلكترونية</vt:lpstr>
      <vt:lpstr>آثار الألعاب الإلكترونية</vt:lpstr>
      <vt:lpstr>الألعاب الالكترونية</vt:lpstr>
      <vt:lpstr> سلبيات الألعاب الإلكترونية</vt:lpstr>
      <vt:lpstr>إيجابيات الألعاب السلوكية </vt:lpstr>
      <vt:lpstr>عرض تقديمي في PowerPoint</vt:lpstr>
      <vt:lpstr>خطورة الألعاب الإلكترونية </vt:lpstr>
      <vt:lpstr>تابع خطورة الألعاب الإلكترونية</vt:lpstr>
      <vt:lpstr>تابع خطورة الألعاب الإلكترونية</vt:lpstr>
      <vt:lpstr>تابع خطورة الألعاب الإلكترونية</vt:lpstr>
      <vt:lpstr>تابع خطورة الألعاب الإلكترونية</vt:lpstr>
      <vt:lpstr>تابع خطورة الألعاب الإلكترونية</vt:lpstr>
      <vt:lpstr>عرض تقديمي في PowerPoint</vt:lpstr>
      <vt:lpstr>عرض تقديمي في PowerPoint</vt:lpstr>
      <vt:lpstr>إدمان الألعاب الإلكترونية</vt:lpstr>
      <vt:lpstr>من أعراض إدمان الألعاب الإلكترونية</vt:lpstr>
      <vt:lpstr>عرض تقديمي في PowerPoint</vt:lpstr>
      <vt:lpstr>عرض تقديمي في PowerPoint</vt:lpstr>
      <vt:lpstr>علاج إدمان الألعاب الإلكترونية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dc:title>
  <dc:creator>M.musfata</dc:creator>
  <cp:lastModifiedBy>ACER</cp:lastModifiedBy>
  <cp:revision>45</cp:revision>
  <dcterms:created xsi:type="dcterms:W3CDTF">2021-12-22T06:28:33Z</dcterms:created>
  <dcterms:modified xsi:type="dcterms:W3CDTF">2022-09-30T18:46:11Z</dcterms:modified>
</cp:coreProperties>
</file>