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2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  <p:sldMasterId id="2147483672" r:id="rId2"/>
  </p:sldMasterIdLst>
  <p:sldIdLst>
    <p:sldId id="260" r:id="rId3"/>
    <p:sldId id="257" r:id="rId4"/>
    <p:sldId id="258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229623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326551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461387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4649096" y="-21510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6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6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1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9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5" y="1516829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7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7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srgbClr val="0F6FC6"/>
                </a:solidFill>
              </a:rPr>
              <a:pPr/>
              <a:t>‹#›</a:t>
            </a:fld>
            <a:endParaRPr lang="ar-SA">
              <a:solidFill>
                <a:srgbClr val="0F6FC6"/>
              </a:solidFill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47040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50655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30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6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1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3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5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9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7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83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9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6758191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964182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8" y="2316011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119" indent="0">
              <a:buNone/>
              <a:defRPr sz="2000" b="1"/>
            </a:lvl2pPr>
            <a:lvl3pPr marL="914239" indent="0">
              <a:buNone/>
              <a:defRPr sz="1800" b="1"/>
            </a:lvl3pPr>
            <a:lvl4pPr marL="1371358" indent="0">
              <a:buNone/>
              <a:defRPr sz="1600" b="1"/>
            </a:lvl4pPr>
            <a:lvl5pPr marL="1828477" indent="0">
              <a:buNone/>
              <a:defRPr sz="1600" b="1"/>
            </a:lvl5pPr>
            <a:lvl6pPr marL="2285596" indent="0">
              <a:buNone/>
              <a:defRPr sz="1600" b="1"/>
            </a:lvl6pPr>
            <a:lvl7pPr marL="2742716" indent="0">
              <a:buNone/>
              <a:defRPr sz="1600" b="1"/>
            </a:lvl7pPr>
            <a:lvl8pPr marL="3199835" indent="0">
              <a:buNone/>
              <a:defRPr sz="1600" b="1"/>
            </a:lvl8pPr>
            <a:lvl9pPr marL="3656954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436029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426473875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2456550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58" name="Rectangle 57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8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4" y="2657435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</p:spTree>
    <p:extLst>
      <p:ext uri="{BB962C8B-B14F-4D97-AF65-F5344CB8AC3E}">
        <p14:creationId xmlns:p14="http://schemas.microsoft.com/office/powerpoint/2010/main" xmlns="" val="3406657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7124600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905571" y="601884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9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119" indent="0">
              <a:buNone/>
              <a:defRPr sz="2800"/>
            </a:lvl2pPr>
            <a:lvl3pPr marL="914239" indent="0">
              <a:buNone/>
              <a:defRPr sz="2400"/>
            </a:lvl3pPr>
            <a:lvl4pPr marL="1371358" indent="0">
              <a:buNone/>
              <a:defRPr sz="2000"/>
            </a:lvl4pPr>
            <a:lvl5pPr marL="1828477" indent="0">
              <a:buNone/>
              <a:defRPr sz="2000"/>
            </a:lvl5pPr>
            <a:lvl6pPr marL="2285596" indent="0">
              <a:buNone/>
              <a:defRPr sz="2000"/>
            </a:lvl6pPr>
            <a:lvl7pPr marL="2742716" indent="0">
              <a:buNone/>
              <a:defRPr sz="2000"/>
            </a:lvl7pPr>
            <a:lvl8pPr marL="3199835" indent="0">
              <a:buNone/>
              <a:defRPr sz="2000"/>
            </a:lvl8pPr>
            <a:lvl9pPr marL="3656954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1" y="4133089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119" indent="0">
              <a:buNone/>
              <a:defRPr sz="1200"/>
            </a:lvl2pPr>
            <a:lvl3pPr marL="914239" indent="0">
              <a:buNone/>
              <a:defRPr sz="1000"/>
            </a:lvl3pPr>
            <a:lvl4pPr marL="1371358" indent="0">
              <a:buNone/>
              <a:defRPr sz="900"/>
            </a:lvl4pPr>
            <a:lvl5pPr marL="1828477" indent="0">
              <a:buNone/>
              <a:defRPr sz="900"/>
            </a:lvl5pPr>
            <a:lvl6pPr marL="2285596" indent="0">
              <a:buNone/>
              <a:defRPr sz="900"/>
            </a:lvl6pPr>
            <a:lvl7pPr marL="2742716" indent="0">
              <a:buNone/>
              <a:defRPr sz="900"/>
            </a:lvl7pPr>
            <a:lvl8pPr marL="3199835" indent="0">
              <a:buNone/>
              <a:defRPr sz="900"/>
            </a:lvl8pPr>
            <a:lvl9pPr marL="3656954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6"/>
            <a:ext cx="3493664" cy="365125"/>
          </a:xfrm>
        </p:spPr>
        <p:txBody>
          <a:bodyPr>
            <a:normAutofit/>
          </a:bodyPr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9536386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7886867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1030148"/>
            <a:ext cx="1484453" cy="4780344"/>
          </a:xfrm>
        </p:spPr>
        <p:txBody>
          <a:bodyPr vert="eaVert" anchor="ctr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7" y="1030148"/>
            <a:ext cx="5423704" cy="4780344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415662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458589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84927830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665999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961773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7451768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2544565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6425606"/>
      </p:ext>
    </p:extLst>
  </p:cSld>
  <p:clrMapOvr>
    <a:masterClrMapping/>
  </p:clrMapOvr>
  <p:transition>
    <p:zoom/>
    <p:sndAc>
      <p:stSnd>
        <p:snd r:embed="rId1" name="laser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w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12/02/38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1089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zoom/>
    <p:sndAc>
      <p:stSnd>
        <p:snd r:embed="rId13" name="laser.wav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70983"/>
                  <a:endParaRPr lang="en-US" sz="1900">
                    <a:solidFill>
                      <a:prstClr val="white"/>
                    </a:solidFill>
                  </a:endParaRPr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70983"/>
                <a:endParaRPr lang="en-US" sz="19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black"/>
                </a:solidFill>
              </a:endParaRPr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70983"/>
              <a:endParaRPr lang="en-US" sz="1900">
                <a:solidFill>
                  <a:prstClr val="white"/>
                </a:solidFill>
              </a:endParaRPr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8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4" tIns="45712" rIns="91424" bIns="45712" rtlCol="0" anchor="ctr"/>
          <a:lstStyle/>
          <a:p>
            <a:pPr algn="ctr" defTabSz="970983"/>
            <a:endParaRPr lang="en-US" sz="1900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24" tIns="45712" rIns="91424" bIns="45712" rtlCol="0" anchor="b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3"/>
            <a:ext cx="6777317" cy="3508977"/>
          </a:xfrm>
          <a:prstGeom prst="rect">
            <a:avLst/>
          </a:prstGeom>
        </p:spPr>
        <p:txBody>
          <a:bodyPr vert="horz" lIns="91424" tIns="45712" rIns="91424" bIns="45712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9" y="224493"/>
            <a:ext cx="2133600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1B8ABB09-4A1D-463E-8065-109CC2B7EFAA}" type="datetimeFigureOut">
              <a:rPr lang="ar-SA" smtClean="0"/>
              <a:pPr defTabSz="970983"/>
              <a:t>12/02/38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1"/>
            <a:ext cx="3502152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pPr defTabSz="970983"/>
            <a:endParaRPr lang="ar-SA">
              <a:solidFill>
                <a:srgbClr val="0F6FC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2"/>
            <a:ext cx="1332156" cy="365125"/>
          </a:xfrm>
          <a:prstGeom prst="rect">
            <a:avLst/>
          </a:prstGeom>
        </p:spPr>
        <p:txBody>
          <a:bodyPr vert="horz" lIns="91424" tIns="45712" rIns="91424" bIns="45712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pPr defTabSz="970983"/>
            <a:fld id="{0B34F065-1154-456A-91E3-76DE8E75E17B}" type="slidenum">
              <a:rPr lang="ar-SA" smtClean="0"/>
              <a:pPr defTabSz="970983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244774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239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839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39967" indent="-274272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239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51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64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636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8768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19901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034" indent="-228560" algn="r" defTabSz="914239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1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39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58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77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9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16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835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54" algn="r" defTabSz="914239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audio" Target="../media/audio2.wav"/><Relationship Id="rId7" Type="http://schemas.openxmlformats.org/officeDocument/2006/relationships/image" Target="../media/image4.gi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.xml"/><Relationship Id="rId6" Type="http://schemas.microsoft.com/office/2007/relationships/hdphoto" Target="../media/hdphoto1.wdp"/><Relationship Id="rId11" Type="http://schemas.openxmlformats.org/officeDocument/2006/relationships/image" Target="../media/image7.png"/><Relationship Id="rId10" Type="http://schemas.microsoft.com/office/2007/relationships/hdphoto" Target="../media/hdphoto2.wdp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audio" Target="../media/audio31.wav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audio" Target="NULL"/><Relationship Id="rId7" Type="http://schemas.microsoft.com/office/2007/relationships/hdphoto" Target="../media/hdphoto3.wdp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audio" Target="../media/audio3.wav"/><Relationship Id="rId9" Type="http://schemas.openxmlformats.org/officeDocument/2006/relationships/audio" Target="../media/audio3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31.wav"/><Relationship Id="rId3" Type="http://schemas.openxmlformats.org/officeDocument/2006/relationships/audio" Target="NUL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11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3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3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7" Type="http://schemas.openxmlformats.org/officeDocument/2006/relationships/audio" Target="../media/audio3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4.png"/><Relationship Id="rId5" Type="http://schemas.openxmlformats.org/officeDocument/2006/relationships/image" Target="../media/image8.png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مجموعة 12"/>
          <p:cNvGrpSpPr/>
          <p:nvPr/>
        </p:nvGrpSpPr>
        <p:grpSpPr>
          <a:xfrm>
            <a:off x="2271143" y="2"/>
            <a:ext cx="4457700" cy="1179698"/>
            <a:chOff x="2274540" y="0"/>
            <a:chExt cx="4457700" cy="845423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2739879" y="116632"/>
              <a:ext cx="3363421" cy="675777"/>
            </a:xfrm>
            <a:prstGeom prst="downArrowCallou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</a:bodyPr>
            <a:lstStyle/>
            <a:p>
              <a:pPr algn="ctr" defTabSz="970811"/>
              <a:r>
                <a:rPr lang="ar-SA" sz="3400" b="1" dirty="0">
                  <a:ln w="10541" cmpd="sng">
                    <a:solidFill>
                      <a:srgbClr val="0F6FC6">
                        <a:shade val="88000"/>
                        <a:satMod val="110000"/>
                      </a:srgb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أعواد المثلجات</a:t>
              </a:r>
              <a:endParaRPr lang="ar-EG" sz="34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12" name="مجموعة 11"/>
          <p:cNvGrpSpPr/>
          <p:nvPr/>
        </p:nvGrpSpPr>
        <p:grpSpPr>
          <a:xfrm>
            <a:off x="6728472" y="116633"/>
            <a:ext cx="2224176" cy="1055607"/>
            <a:chOff x="2144066" y="-103761"/>
            <a:chExt cx="4588173" cy="976672"/>
          </a:xfrm>
          <a:scene3d>
            <a:camera prst="orthographicFront">
              <a:rot lat="0" lon="0" rev="0"/>
            </a:camera>
            <a:lightRig rig="brightRoom" dir="t">
              <a:rot lat="0" lon="0" rev="600000"/>
            </a:lightRig>
          </a:scene3d>
        </p:grpSpPr>
        <p:pic>
          <p:nvPicPr>
            <p:cNvPr id="16" name="صورة 15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 xmlns="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699" cy="845423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19" name="مستطيل 8"/>
            <p:cNvSpPr/>
            <p:nvPr/>
          </p:nvSpPr>
          <p:spPr>
            <a:xfrm>
              <a:off x="2144066" y="-103761"/>
              <a:ext cx="4555097" cy="976672"/>
            </a:xfrm>
            <a:prstGeom prst="roundRect">
              <a:avLst/>
            </a:prstGeom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  <a:sp3d prstMaterial="metal">
              <a:bevelT w="38100" h="57150" prst="angle"/>
            </a:sp3d>
          </p:spPr>
          <p:txBody>
            <a:bodyPr wrap="none">
              <a:spAutoFit/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 algn="ctr" defTabSz="970811"/>
              <a:r>
                <a:rPr lang="ar-SA" sz="2800" b="1" dirty="0" smtClean="0">
                  <a:ln w="11430"/>
                  <a:solidFill>
                    <a:prstClr val="black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دعوة النبي </a:t>
              </a:r>
            </a:p>
            <a:p>
              <a:pPr algn="ctr" defTabSz="970811"/>
              <a:r>
                <a:rPr lang="ar-SA" sz="2800" b="1" dirty="0" smtClean="0">
                  <a:ln w="11430"/>
                  <a:solidFill>
                    <a:prstClr val="black"/>
                  </a:solidFill>
                  <a:effectLst>
                    <a:glow rad="101600">
                      <a:srgbClr val="FFFF00">
                        <a:alpha val="60000"/>
                      </a:srgbClr>
                    </a:glo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صلى الله عليه وسلم</a:t>
              </a:r>
              <a:endParaRPr lang="ar-EG" sz="2800" b="1" dirty="0">
                <a:ln w="11430"/>
                <a:solidFill>
                  <a:prstClr val="black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3" name="مجموعة 2"/>
          <p:cNvGrpSpPr/>
          <p:nvPr/>
        </p:nvGrpSpPr>
        <p:grpSpPr>
          <a:xfrm>
            <a:off x="877529" y="1196755"/>
            <a:ext cx="7222864" cy="4464495"/>
            <a:chOff x="1026221" y="1319476"/>
            <a:chExt cx="8446738" cy="4922313"/>
          </a:xfrm>
        </p:grpSpPr>
        <p:grpSp>
          <p:nvGrpSpPr>
            <p:cNvPr id="22" name="مجموعة 21"/>
            <p:cNvGrpSpPr/>
            <p:nvPr/>
          </p:nvGrpSpPr>
          <p:grpSpPr>
            <a:xfrm>
              <a:off x="1026221" y="1319476"/>
              <a:ext cx="8446738" cy="4922313"/>
              <a:chOff x="1026221" y="1319476"/>
              <a:chExt cx="8446738" cy="4922313"/>
            </a:xfrm>
          </p:grpSpPr>
          <p:pic>
            <p:nvPicPr>
              <p:cNvPr id="23" name="صورة 22"/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tretch>
                <a:fillRect/>
              </a:stretch>
            </p:blipFill>
            <p:spPr>
              <a:xfrm>
                <a:off x="1026221" y="1319476"/>
                <a:ext cx="8446738" cy="4922313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</p:pic>
          <p:sp>
            <p:nvSpPr>
              <p:cNvPr id="25" name="مستطيل 24"/>
              <p:cNvSpPr/>
              <p:nvPr/>
            </p:nvSpPr>
            <p:spPr>
              <a:xfrm>
                <a:off x="1170235" y="1470008"/>
                <a:ext cx="3827721" cy="4610100"/>
              </a:xfrm>
              <a:prstGeom prst="rect">
                <a:avLst/>
              </a:prstGeom>
              <a:scene3d>
                <a:camera prst="orthographicFront"/>
                <a:lightRig rig="threePt" dir="t"/>
              </a:scene3d>
              <a:sp3d>
                <a:bevelT prst="relaxedInset"/>
              </a:sp3d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1" anchor="ctr"/>
              <a:lstStyle/>
              <a:p>
                <a:pPr algn="ctr" defTabSz="970811"/>
                <a:r>
                  <a:rPr lang="ar-SA" sz="1900" b="1" u="sng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خطوات تنفيذ الاستراتيجية</a:t>
                </a:r>
              </a:p>
              <a:p>
                <a:pPr algn="ctr" defTabSz="970811"/>
                <a:endParaRPr lang="ar-SA" sz="1900" b="1" dirty="0">
                  <a:solidFill>
                    <a:prstClr val="black"/>
                  </a:solidFill>
                </a:endParaRPr>
              </a:p>
              <a:p>
                <a:pPr marL="300499" indent="-300499" defTabSz="970811">
                  <a:buFont typeface="Wingdings" panose="05000000000000000000" pitchFamily="2" charset="2"/>
                  <a:buChar char="q"/>
                </a:pPr>
                <a:r>
                  <a:rPr lang="ar-SA" sz="1900" b="1" dirty="0">
                    <a:solidFill>
                      <a:srgbClr val="FF0000"/>
                    </a:solidFill>
                  </a:rPr>
                  <a:t>يكتب أسماء الطلاب على أعواد المثلجات ويضعها في علبة أول الفصل.</a:t>
                </a:r>
              </a:p>
              <a:p>
                <a:pPr marL="300499" indent="-300499" defTabSz="970811">
                  <a:buFont typeface="Wingdings" panose="05000000000000000000" pitchFamily="2" charset="2"/>
                  <a:buChar char="q"/>
                </a:pPr>
                <a:r>
                  <a:rPr lang="ar-SA" sz="1900" b="1" dirty="0">
                    <a:solidFill>
                      <a:srgbClr val="FF0000"/>
                    </a:solidFill>
                  </a:rPr>
                  <a:t>أخبرهم بالطريقة وكيف تتم </a:t>
                </a:r>
              </a:p>
              <a:p>
                <a:pPr marL="300499" indent="-300499" defTabSz="970811">
                  <a:buFont typeface="Wingdings" panose="05000000000000000000" pitchFamily="2" charset="2"/>
                  <a:buChar char="q"/>
                </a:pPr>
                <a:r>
                  <a:rPr lang="ar-SA" sz="1900" b="1" dirty="0">
                    <a:solidFill>
                      <a:srgbClr val="002060"/>
                    </a:solidFill>
                  </a:rPr>
                  <a:t>يشرح المعلم عنصرا من الدرس ويختار عودا من العلبة .</a:t>
                </a:r>
              </a:p>
              <a:p>
                <a:pPr marL="300499" indent="-300499" defTabSz="970811">
                  <a:buFont typeface="Wingdings" panose="05000000000000000000" pitchFamily="2" charset="2"/>
                  <a:buChar char="q"/>
                </a:pPr>
                <a:r>
                  <a:rPr lang="ar-SA" sz="1900" b="1" dirty="0">
                    <a:solidFill>
                      <a:srgbClr val="0BD0D9">
                        <a:lumMod val="50000"/>
                      </a:srgbClr>
                    </a:solidFill>
                  </a:rPr>
                  <a:t>يوجه سؤالا للطالب ثم يعيد العود للعلبة مرة ثانيه وهكذا</a:t>
                </a:r>
                <a:endParaRPr lang="ar-EG" sz="1900" b="1" dirty="0">
                  <a:solidFill>
                    <a:srgbClr val="0BD0D9">
                      <a:lumMod val="50000"/>
                    </a:srgbClr>
                  </a:solidFill>
                </a:endParaRPr>
              </a:p>
            </p:txBody>
          </p:sp>
        </p:grpSp>
        <p:pic>
          <p:nvPicPr>
            <p:cNvPr id="2" name="صورة 1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tretch>
              <a:fillRect/>
            </a:stretch>
          </p:blipFill>
          <p:spPr>
            <a:xfrm>
              <a:off x="4989515" y="1470008"/>
              <a:ext cx="4293096" cy="4610100"/>
            </a:xfrm>
            <a:prstGeom prst="rect">
              <a:avLst/>
            </a:prstGeom>
          </p:spPr>
        </p:pic>
      </p:grpSp>
      <p:pic>
        <p:nvPicPr>
          <p:cNvPr id="15" name="صورة 14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 xmlns="">
                  <a14:imgLayer r:embed="rId10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 flipH="1" flipV="1">
            <a:off x="1649076" y="5874418"/>
            <a:ext cx="1011187" cy="953342"/>
          </a:xfrm>
          <a:prstGeom prst="rect">
            <a:avLst/>
          </a:prstGeom>
        </p:spPr>
      </p:pic>
      <p:pic>
        <p:nvPicPr>
          <p:cNvPr id="17" name="صورة 16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84" y="5925927"/>
            <a:ext cx="909360" cy="9645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1266321700"/>
      </p:ext>
    </p:extLst>
  </p:cSld>
  <p:clrMapOvr>
    <a:masterClrMapping/>
  </p:clrMapOvr>
  <p:transition spd="slow">
    <p:cover dir="r"/>
    <p:sndAc>
      <p:stSnd>
        <p:snd r:embed="rId3" name="click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تمرير أفقي 8">
            <a:hlinkClick r:id="" action="ppaction://noaction"/>
          </p:cNvPr>
          <p:cNvSpPr/>
          <p:nvPr/>
        </p:nvSpPr>
        <p:spPr>
          <a:xfrm>
            <a:off x="2231155" y="2209852"/>
            <a:ext cx="4107437" cy="1033272"/>
          </a:xfrm>
          <a:prstGeom prst="horizontalScroll">
            <a:avLst/>
          </a:prstGeom>
          <a:scene3d>
            <a:camera prst="orthographicFront"/>
            <a:lightRig rig="threePt" dir="t"/>
          </a:scene3d>
          <a:sp3d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دعوة النبي  </a:t>
            </a:r>
            <a:r>
              <a:rPr lang="ar-SA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  <a:sym typeface="AGA Arabesque"/>
              </a:rPr>
              <a:t></a:t>
            </a:r>
            <a:endParaRPr lang="en-US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5975571" y="1951968"/>
            <a:ext cx="1548757" cy="1549040"/>
          </a:xfrm>
          <a:prstGeom prst="ellipse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SA" sz="3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الدرس 3</a:t>
            </a:r>
            <a:endParaRPr lang="en-US" sz="3600" b="1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11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مجموعة 18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0" name="سهم مسنن إلى اليمين 19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1" name="سهم مسنن إلى اليمين 20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2" name="مخطط انسيابي: تحضير 21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xmlns="" val="326802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6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مجموعة 18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0" name="سهم مسنن إلى اليمين 19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1" name="سهم مسنن إلى اليمين 20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2" name="مخطط انسيابي: تحضير 21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68336" y="943372"/>
            <a:ext cx="7362825" cy="1333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57250" y="2811760"/>
            <a:ext cx="74295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0838109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9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مجموعة 18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0" name="سهم مسنن إلى اليمين 19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1" name="سهم مسنن إلى اليمين 20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2" name="مخطط انسيابي: تحضير 21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1684" y="404664"/>
            <a:ext cx="7353300" cy="2162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80928"/>
            <a:ext cx="7458075" cy="2390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333108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8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مجموعة 18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0" name="سهم مسنن إلى اليمين 19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1" name="سهم مسنن إلى اليمين 20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2" name="مخطط انسيابي: تحضير 21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3283" y="460902"/>
            <a:ext cx="7524750" cy="4480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ربع نص 1"/>
          <p:cNvSpPr txBox="1"/>
          <p:nvPr/>
        </p:nvSpPr>
        <p:spPr>
          <a:xfrm>
            <a:off x="2913060" y="3121804"/>
            <a:ext cx="14401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70C0"/>
                </a:solidFill>
              </a:rPr>
              <a:t>التوحيد</a:t>
            </a:r>
            <a:endParaRPr lang="ar-SA" sz="2800" b="1" dirty="0">
              <a:solidFill>
                <a:srgbClr val="0070C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915816" y="3789040"/>
            <a:ext cx="144016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0070C0"/>
                </a:solidFill>
              </a:rPr>
              <a:t>الشرك</a:t>
            </a:r>
            <a:endParaRPr lang="ar-SA" sz="2800" b="1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029475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7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D:\Work2\exxit.png">
            <a:hlinkClick r:id="" action="ppaction://hlinkshowjump?jump=endshow"/>
            <a:hlinkHover r:id="" action="ppaction://noaction" highlightClick="1">
              <a:snd r:embed="rId4" name="الترجمة من Google_2.wav"/>
            </a:hlinkHover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7504" y="5796717"/>
            <a:ext cx="981313" cy="98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9" name="مجموعة 18"/>
          <p:cNvGrpSpPr/>
          <p:nvPr/>
        </p:nvGrpSpPr>
        <p:grpSpPr>
          <a:xfrm>
            <a:off x="1552334" y="5792496"/>
            <a:ext cx="6443601" cy="1065706"/>
            <a:chOff x="1691680" y="5715517"/>
            <a:chExt cx="6443601" cy="1065706"/>
          </a:xfrm>
          <a:effectLst>
            <a:glow rad="101600">
              <a:schemeClr val="accent2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</p:grpSpPr>
        <p:sp>
          <p:nvSpPr>
            <p:cNvPr id="20" name="سهم مسنن إلى اليمين 19">
              <a:hlinkClick r:id="" action="ppaction://hlinkshowjump?jump=previousslide"/>
            </p:cNvPr>
            <p:cNvSpPr/>
            <p:nvPr/>
          </p:nvSpPr>
          <p:spPr>
            <a:xfrm>
              <a:off x="5542993" y="5730239"/>
              <a:ext cx="2592288" cy="1050984"/>
            </a:xfrm>
            <a:prstGeom prst="notchedRightArrow">
              <a:avLst>
                <a:gd name="adj1" fmla="val 50000"/>
                <a:gd name="adj2" fmla="val 37571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السابق</a:t>
              </a:r>
            </a:p>
          </p:txBody>
        </p:sp>
        <p:sp>
          <p:nvSpPr>
            <p:cNvPr id="21" name="سهم مسنن إلى اليمين 20">
              <a:hlinkClick r:id="" action="ppaction://hlinkshowjump?jump=nextslide"/>
            </p:cNvPr>
            <p:cNvSpPr/>
            <p:nvPr/>
          </p:nvSpPr>
          <p:spPr>
            <a:xfrm flipH="1">
              <a:off x="1691680" y="5715517"/>
              <a:ext cx="2721452" cy="1050984"/>
            </a:xfrm>
            <a:prstGeom prst="notchedRightArrow">
              <a:avLst>
                <a:gd name="adj1" fmla="val 50000"/>
                <a:gd name="adj2" fmla="val 41714"/>
              </a:avLst>
            </a:prstGeom>
            <a:ln/>
            <a:sp3d>
              <a:bevelT prst="angle"/>
            </a:sp3d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0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التالي</a:t>
              </a:r>
            </a:p>
          </p:txBody>
        </p:sp>
        <p:sp>
          <p:nvSpPr>
            <p:cNvPr id="22" name="مخطط انسيابي: تحضير 21">
              <a:hlinkClick r:id="" action="ppaction://hlinkshowjump?jump=firstslide"/>
            </p:cNvPr>
            <p:cNvSpPr/>
            <p:nvPr/>
          </p:nvSpPr>
          <p:spPr>
            <a:xfrm>
              <a:off x="3412931" y="5792496"/>
              <a:ext cx="2952328" cy="926470"/>
            </a:xfrm>
            <a:prstGeom prst="flowChartPreparation">
              <a:avLst/>
            </a:prstGeom>
            <a:ln/>
            <a:sp3d>
              <a:bevelT prst="angle"/>
            </a:sp3d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SA" sz="4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Gabriola" pitchFamily="82" charset="0"/>
                  <a:cs typeface="Arabic Typesetting" pitchFamily="66" charset="-78"/>
                </a:rPr>
                <a:t>الرئــــيسية</a:t>
              </a:r>
            </a:p>
          </p:txBody>
        </p:sp>
      </p:grpSp>
      <p:sp>
        <p:nvSpPr>
          <p:cNvPr id="2" name="مربع نص 1"/>
          <p:cNvSpPr txBox="1"/>
          <p:nvPr/>
        </p:nvSpPr>
        <p:spPr>
          <a:xfrm>
            <a:off x="2650048" y="1537628"/>
            <a:ext cx="640871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س: ماذا تتضمّن دعوة النبي صلى الله عليه وسلم؟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2913060" y="2114853"/>
            <a:ext cx="5742286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514350" indent="-514350">
              <a:buAutoNum type="arabicParenR"/>
            </a:pPr>
            <a:r>
              <a:rPr lang="ar-SA" sz="2800" b="1" dirty="0" smtClean="0">
                <a:solidFill>
                  <a:srgbClr val="0070C0"/>
                </a:solidFill>
              </a:rPr>
              <a:t>الأمر بتوحيد الله وطاعته.</a:t>
            </a:r>
          </a:p>
          <a:p>
            <a:pPr marL="514350" indent="-514350">
              <a:buAutoNum type="arabicParenR"/>
            </a:pPr>
            <a:r>
              <a:rPr lang="ar-SA" sz="2800" b="1" dirty="0" smtClean="0">
                <a:solidFill>
                  <a:srgbClr val="0070C0"/>
                </a:solidFill>
              </a:rPr>
              <a:t>النهي عن الإشراك بالله ومعصيته.</a:t>
            </a:r>
            <a:endParaRPr lang="ar-SA" sz="2800" b="1" dirty="0">
              <a:solidFill>
                <a:srgbClr val="0070C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86374" y="27459"/>
            <a:ext cx="3857625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مربع نص 12"/>
          <p:cNvSpPr txBox="1"/>
          <p:nvPr/>
        </p:nvSpPr>
        <p:spPr>
          <a:xfrm>
            <a:off x="2483768" y="3140968"/>
            <a:ext cx="640871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FF0000"/>
                </a:solidFill>
              </a:rPr>
              <a:t>س: ما الذي بشر به النبي صلى الله عليه وسلم؟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2890796" y="3697868"/>
            <a:ext cx="574228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بشر بالجنة.</a:t>
            </a:r>
            <a:endParaRPr lang="ar-SA" sz="2800" b="1" dirty="0">
              <a:solidFill>
                <a:srgbClr val="0070C0"/>
              </a:solidFill>
            </a:endParaRPr>
          </a:p>
        </p:txBody>
      </p:sp>
      <p:sp>
        <p:nvSpPr>
          <p:cNvPr id="15" name="مربع نص 14"/>
          <p:cNvSpPr txBox="1"/>
          <p:nvPr/>
        </p:nvSpPr>
        <p:spPr>
          <a:xfrm>
            <a:off x="2267744" y="4345940"/>
            <a:ext cx="676875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 smtClean="0">
                <a:solidFill>
                  <a:srgbClr val="FF0000"/>
                </a:solidFill>
              </a:rPr>
              <a:t>س: ما الذي أنذر النبي صلى الله عليه وسلم منه الناس؟</a:t>
            </a:r>
            <a:endParaRPr lang="ar-SA" sz="2800" b="1" dirty="0">
              <a:solidFill>
                <a:srgbClr val="FF0000"/>
              </a:solidFill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2890796" y="4849996"/>
            <a:ext cx="5742286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800" b="1" dirty="0" smtClean="0">
                <a:solidFill>
                  <a:srgbClr val="0070C0"/>
                </a:solidFill>
              </a:rPr>
              <a:t>أنذرهم من النار.</a:t>
            </a:r>
            <a:endParaRPr lang="ar-SA" sz="2800" b="1" dirty="0">
              <a:solidFill>
                <a:srgbClr val="0070C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1128562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4000">
        <p14:vortex dir="u"/>
        <p:sndAc>
          <p:stSnd>
            <p:snd r:embed="rId7" name="wind.wav"/>
          </p:stSnd>
        </p:sndAc>
      </p:transition>
    </mc:Choice>
    <mc:Fallback>
      <p:transition spd="slow">
        <p:fade/>
        <p:sndAc>
          <p:stSnd>
            <p:snd r:embed="rId3" name="wind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14" grpId="0"/>
      <p:bldP spid="15" grpId="0"/>
      <p:bldP spid="1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أوستن">
  <a:themeElements>
    <a:clrScheme name="تدفق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1">
      <a:majorFont>
        <a:latin typeface="Sakkal Majalla"/>
        <a:ea typeface=""/>
        <a:cs typeface="Sakkal Majalla"/>
      </a:majorFont>
      <a:minorFont>
        <a:latin typeface="Sakkal Majalla"/>
        <a:ea typeface=""/>
        <a:cs typeface="Sakkal Majalla"/>
      </a:minorFont>
    </a:fontScheme>
    <a:fmtScheme name="حضري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124</Words>
  <Application>Microsoft Office PowerPoint</Application>
  <PresentationFormat>عرض على الشاشة (3:4)‏</PresentationFormat>
  <Paragraphs>35</Paragraphs>
  <Slides>6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2</vt:i4>
      </vt:variant>
      <vt:variant>
        <vt:lpstr>عناوين الشرائح</vt:lpstr>
      </vt:variant>
      <vt:variant>
        <vt:i4>6</vt:i4>
      </vt:variant>
    </vt:vector>
  </HeadingPairs>
  <TitlesOfParts>
    <vt:vector size="8" baseType="lpstr">
      <vt:lpstr>سمة Office</vt:lpstr>
      <vt:lpstr>أوستن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0</dc:creator>
  <cp:lastModifiedBy>TSC</cp:lastModifiedBy>
  <cp:revision>5</cp:revision>
  <dcterms:created xsi:type="dcterms:W3CDTF">2015-10-13T18:44:58Z</dcterms:created>
  <dcterms:modified xsi:type="dcterms:W3CDTF">2016-11-12T16:37:53Z</dcterms:modified>
</cp:coreProperties>
</file>