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5" d="100"/>
          <a:sy n="65" d="100"/>
        </p:scale>
        <p:origin x="-660" y="-72"/>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E4FC971-BDA6-4035-BDE3-89C9BDF1536F}" type="datetimeFigureOut">
              <a:rPr lang="en-US" smtClean="0"/>
              <a:t>3/7/2017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B5F9B15-D785-40F9-AE73-CC358B949CF1}" type="slidenum">
              <a:rPr lang="en-US" smtClean="0"/>
              <a:t>‹#›</a:t>
            </a:fld>
            <a:endParaRPr lang="en-US"/>
          </a:p>
        </p:txBody>
      </p:sp>
    </p:spTree>
    <p:extLst>
      <p:ext uri="{BB962C8B-B14F-4D97-AF65-F5344CB8AC3E}">
        <p14:creationId xmlns:p14="http://schemas.microsoft.com/office/powerpoint/2010/main" val="161671709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E4FC971-BDA6-4035-BDE3-89C9BDF1536F}" type="datetimeFigureOut">
              <a:rPr lang="en-US" smtClean="0"/>
              <a:t>3/7/2017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B5F9B15-D785-40F9-AE73-CC358B949CF1}" type="slidenum">
              <a:rPr lang="en-US" smtClean="0"/>
              <a:t>‹#›</a:t>
            </a:fld>
            <a:endParaRPr lang="en-US"/>
          </a:p>
        </p:txBody>
      </p:sp>
    </p:spTree>
    <p:extLst>
      <p:ext uri="{BB962C8B-B14F-4D97-AF65-F5344CB8AC3E}">
        <p14:creationId xmlns:p14="http://schemas.microsoft.com/office/powerpoint/2010/main" val="37995842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E4FC971-BDA6-4035-BDE3-89C9BDF1536F}" type="datetimeFigureOut">
              <a:rPr lang="en-US" smtClean="0"/>
              <a:t>3/7/2017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B5F9B15-D785-40F9-AE73-CC358B949CF1}" type="slidenum">
              <a:rPr lang="en-US" smtClean="0"/>
              <a:t>‹#›</a:t>
            </a:fld>
            <a:endParaRPr lang="en-US"/>
          </a:p>
        </p:txBody>
      </p:sp>
    </p:spTree>
    <p:extLst>
      <p:ext uri="{BB962C8B-B14F-4D97-AF65-F5344CB8AC3E}">
        <p14:creationId xmlns:p14="http://schemas.microsoft.com/office/powerpoint/2010/main" val="2344427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E4FC971-BDA6-4035-BDE3-89C9BDF1536F}" type="datetimeFigureOut">
              <a:rPr lang="en-US" smtClean="0"/>
              <a:t>3/7/2017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B5F9B15-D785-40F9-AE73-CC358B949CF1}" type="slidenum">
              <a:rPr lang="en-US" smtClean="0"/>
              <a:t>‹#›</a:t>
            </a:fld>
            <a:endParaRPr lang="en-US"/>
          </a:p>
        </p:txBody>
      </p:sp>
    </p:spTree>
    <p:extLst>
      <p:ext uri="{BB962C8B-B14F-4D97-AF65-F5344CB8AC3E}">
        <p14:creationId xmlns:p14="http://schemas.microsoft.com/office/powerpoint/2010/main" val="18458610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E4FC971-BDA6-4035-BDE3-89C9BDF1536F}" type="datetimeFigureOut">
              <a:rPr lang="en-US" smtClean="0"/>
              <a:t>3/7/2017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B5F9B15-D785-40F9-AE73-CC358B949CF1}" type="slidenum">
              <a:rPr lang="en-US" smtClean="0"/>
              <a:t>‹#›</a:t>
            </a:fld>
            <a:endParaRPr lang="en-US"/>
          </a:p>
        </p:txBody>
      </p:sp>
    </p:spTree>
    <p:extLst>
      <p:ext uri="{BB962C8B-B14F-4D97-AF65-F5344CB8AC3E}">
        <p14:creationId xmlns:p14="http://schemas.microsoft.com/office/powerpoint/2010/main" val="385334163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E4FC971-BDA6-4035-BDE3-89C9BDF1536F}" type="datetimeFigureOut">
              <a:rPr lang="en-US" smtClean="0"/>
              <a:t>3/7/2017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B5F9B15-D785-40F9-AE73-CC358B949CF1}" type="slidenum">
              <a:rPr lang="en-US" smtClean="0"/>
              <a:t>‹#›</a:t>
            </a:fld>
            <a:endParaRPr lang="en-US"/>
          </a:p>
        </p:txBody>
      </p:sp>
    </p:spTree>
    <p:extLst>
      <p:ext uri="{BB962C8B-B14F-4D97-AF65-F5344CB8AC3E}">
        <p14:creationId xmlns:p14="http://schemas.microsoft.com/office/powerpoint/2010/main" val="332752519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E4FC971-BDA6-4035-BDE3-89C9BDF1536F}" type="datetimeFigureOut">
              <a:rPr lang="en-US" smtClean="0"/>
              <a:t>3/7/2017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B5F9B15-D785-40F9-AE73-CC358B949CF1}" type="slidenum">
              <a:rPr lang="en-US" smtClean="0"/>
              <a:t>‹#›</a:t>
            </a:fld>
            <a:endParaRPr lang="en-US"/>
          </a:p>
        </p:txBody>
      </p:sp>
    </p:spTree>
    <p:extLst>
      <p:ext uri="{BB962C8B-B14F-4D97-AF65-F5344CB8AC3E}">
        <p14:creationId xmlns:p14="http://schemas.microsoft.com/office/powerpoint/2010/main" val="295836425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E4FC971-BDA6-4035-BDE3-89C9BDF1536F}" type="datetimeFigureOut">
              <a:rPr lang="en-US" smtClean="0"/>
              <a:t>3/7/2017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B5F9B15-D785-40F9-AE73-CC358B949CF1}" type="slidenum">
              <a:rPr lang="en-US" smtClean="0"/>
              <a:t>‹#›</a:t>
            </a:fld>
            <a:endParaRPr lang="en-US"/>
          </a:p>
        </p:txBody>
      </p:sp>
    </p:spTree>
    <p:extLst>
      <p:ext uri="{BB962C8B-B14F-4D97-AF65-F5344CB8AC3E}">
        <p14:creationId xmlns:p14="http://schemas.microsoft.com/office/powerpoint/2010/main" val="31429834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E4FC971-BDA6-4035-BDE3-89C9BDF1536F}" type="datetimeFigureOut">
              <a:rPr lang="en-US" smtClean="0"/>
              <a:t>3/7/2017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B5F9B15-D785-40F9-AE73-CC358B949CF1}" type="slidenum">
              <a:rPr lang="en-US" smtClean="0"/>
              <a:t>‹#›</a:t>
            </a:fld>
            <a:endParaRPr lang="en-US"/>
          </a:p>
        </p:txBody>
      </p:sp>
    </p:spTree>
    <p:extLst>
      <p:ext uri="{BB962C8B-B14F-4D97-AF65-F5344CB8AC3E}">
        <p14:creationId xmlns:p14="http://schemas.microsoft.com/office/powerpoint/2010/main" val="38306498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E4FC971-BDA6-4035-BDE3-89C9BDF1536F}" type="datetimeFigureOut">
              <a:rPr lang="en-US" smtClean="0"/>
              <a:t>3/7/2017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B5F9B15-D785-40F9-AE73-CC358B949CF1}" type="slidenum">
              <a:rPr lang="en-US" smtClean="0"/>
              <a:t>‹#›</a:t>
            </a:fld>
            <a:endParaRPr lang="en-US"/>
          </a:p>
        </p:txBody>
      </p:sp>
    </p:spTree>
    <p:extLst>
      <p:ext uri="{BB962C8B-B14F-4D97-AF65-F5344CB8AC3E}">
        <p14:creationId xmlns:p14="http://schemas.microsoft.com/office/powerpoint/2010/main" val="317668119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E4FC971-BDA6-4035-BDE3-89C9BDF1536F}" type="datetimeFigureOut">
              <a:rPr lang="en-US" smtClean="0"/>
              <a:t>3/7/2017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B5F9B15-D785-40F9-AE73-CC358B949CF1}" type="slidenum">
              <a:rPr lang="en-US" smtClean="0"/>
              <a:t>‹#›</a:t>
            </a:fld>
            <a:endParaRPr lang="en-US"/>
          </a:p>
        </p:txBody>
      </p:sp>
    </p:spTree>
    <p:extLst>
      <p:ext uri="{BB962C8B-B14F-4D97-AF65-F5344CB8AC3E}">
        <p14:creationId xmlns:p14="http://schemas.microsoft.com/office/powerpoint/2010/main" val="41166904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E4FC971-BDA6-4035-BDE3-89C9BDF1536F}" type="datetimeFigureOut">
              <a:rPr lang="en-US" smtClean="0"/>
              <a:t>3/7/2017</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B5F9B15-D785-40F9-AE73-CC358B949CF1}" type="slidenum">
              <a:rPr lang="en-US" smtClean="0"/>
              <a:t>‹#›</a:t>
            </a:fld>
            <a:endParaRPr lang="en-US"/>
          </a:p>
        </p:txBody>
      </p:sp>
    </p:spTree>
    <p:extLst>
      <p:ext uri="{BB962C8B-B14F-4D97-AF65-F5344CB8AC3E}">
        <p14:creationId xmlns:p14="http://schemas.microsoft.com/office/powerpoint/2010/main" val="162563962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96766" y="0"/>
            <a:ext cx="10905423" cy="7109639"/>
          </a:xfrm>
          <a:prstGeom prst="rect">
            <a:avLst/>
          </a:prstGeom>
        </p:spPr>
        <p:txBody>
          <a:bodyPr wrap="square">
            <a:spAutoFit/>
          </a:bodyPr>
          <a:lstStyle/>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1</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A scatter diagram is a graphical depiction of the relationship between the dependent and independent variables.</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p>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2</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There is no relationship between variables unless the data points lie in a straight line.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FALSE</a:t>
            </a:r>
          </a:p>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3</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Error is the difference in the actual value and the predicted value.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p>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4</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The regression line minimizes the sum of the squared errors.</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p>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5</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The SSR indicates how much of the total variability in the dependent variable is explained by the regression model.</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p>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6</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The coefficient of determination takes on values between -1 and + 1.</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FALSE</a:t>
            </a:r>
          </a:p>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7</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The coefficient of determination gives the proportion of the variability in the dependent variable that is explained by the regression equation.</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p>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8</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The correlation coefficient has values between −1 and +1.</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endParaRPr lang="en-US" sz="2400" dirty="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84393596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13886" y="599995"/>
            <a:ext cx="11155680" cy="5632311"/>
          </a:xfrm>
          <a:prstGeom prst="rect">
            <a:avLst/>
          </a:prstGeom>
        </p:spPr>
        <p:txBody>
          <a:bodyPr wrap="square">
            <a:spAutoFit/>
          </a:bodyPr>
          <a:lstStyle/>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9</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Errors are also called residuals.</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10) The regression model assumes the errors are normally distributed.</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p>
          <a:p>
            <a:r>
              <a:rPr lang="en-US" sz="2400"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11</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An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F</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-test is used to determine if there is a relationship between the dependent and independent variables.</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p>
          <a:p>
            <a:r>
              <a:rPr lang="en-US" sz="2400"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12</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The multiple regression model includes several dependent variables.</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FALSE</a:t>
            </a:r>
          </a:p>
          <a:p>
            <a:r>
              <a:rPr lang="en-US" sz="2400"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13</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Another name for a dummy variable is a binary variable.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p>
          <a:p>
            <a:r>
              <a:rPr lang="en-US" sz="2400"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14</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The best model is a statistically significant model with a high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r</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2 and few variables.</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p>
          <a:p>
            <a:r>
              <a:rPr lang="en-US" sz="2400"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15</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a:t>
            </a:r>
            <a:r>
              <a:rPr lang="en-US" sz="2400" dirty="0" err="1"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Multicollinearity</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exists </a:t>
            </a:r>
            <a:r>
              <a:rPr lang="en-US" sz="240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when </a:t>
            </a:r>
            <a:r>
              <a:rPr lang="en-US" sz="240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 independent variable </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is correlated to other variables.</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TRUE</a:t>
            </a:r>
            <a:endParaRPr lang="en-US" sz="2400" dirty="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81972332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62013" y="229446"/>
            <a:ext cx="8643486" cy="5632311"/>
          </a:xfrm>
          <a:prstGeom prst="rect">
            <a:avLst/>
          </a:prstGeom>
        </p:spPr>
        <p:txBody>
          <a:bodyPr wrap="square">
            <a:spAutoFit/>
          </a:bodyPr>
          <a:lstStyle/>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1</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Which of the following equalities is correct?</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 SST = SSR + SSE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 SSR = SST + SSE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C) SSE = SSR + SST</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D) SST = SSC + SSR</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E) SSE = Actual Value - Predicted Value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A</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a:t>
            </a:r>
          </a:p>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2</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The sum of squared error (SSE) is</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 a measure of the total variation in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Y</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about the mean.</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 a measure of the total variation in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about the mean.</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C) a measure in the variation of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Y</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about the regression line.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D) a measure in the variation of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about the regression line.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E) None of the above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C</a:t>
            </a:r>
            <a:endParaRPr lang="en-US" sz="2400" dirty="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90115880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94636" y="301090"/>
            <a:ext cx="11280808" cy="6370975"/>
          </a:xfrm>
          <a:prstGeom prst="rect">
            <a:avLst/>
          </a:prstGeom>
        </p:spPr>
        <p:txBody>
          <a:bodyPr wrap="square">
            <a:spAutoFit/>
          </a:bodyPr>
          <a:lstStyle/>
          <a:p>
            <a:r>
              <a:rPr lang="en-US" sz="2400" dirty="0">
                <a:solidFill>
                  <a:srgbClr val="000000"/>
                </a:solidFill>
                <a:latin typeface="Palatino Linotype" panose="02040502050505030304" pitchFamily="18" charset="0"/>
                <a:ea typeface="Times New Roman" panose="02020603050405020304" pitchFamily="18" charset="0"/>
                <a:cs typeface="Palatino Linotype" panose="02040502050505030304" pitchFamily="18" charset="0"/>
              </a:rPr>
              <a:t>3</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If computing a causal linear regression model of </a:t>
            </a:r>
            <a:r>
              <a:rPr lang="en-US" sz="2400" i="1"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Y</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a:t>
            </a:r>
            <a:r>
              <a:rPr lang="en-US" sz="2400" dirty="0" smtClean="0">
                <a:solidFill>
                  <a:srgbClr val="000000"/>
                </a:solidFill>
                <a:effectLst/>
                <a:latin typeface="TestGen"/>
                <a:ea typeface="Times New Roman" panose="02020603050405020304" pitchFamily="18" charset="0"/>
                <a:cs typeface="TestGen"/>
              </a:rPr>
              <a:t>=</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a </a:t>
            </a:r>
            <a:r>
              <a:rPr lang="en-US" sz="2400" dirty="0" smtClean="0">
                <a:solidFill>
                  <a:srgbClr val="000000"/>
                </a:solidFill>
                <a:effectLst/>
                <a:latin typeface="TestGen"/>
                <a:ea typeface="Times New Roman" panose="02020603050405020304" pitchFamily="18" charset="0"/>
                <a:cs typeface="TestGen"/>
              </a:rPr>
              <a:t>+</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a:t>
            </a:r>
            <a:r>
              <a:rPr lang="en-US" sz="2400" dirty="0" err="1"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b</a:t>
            </a:r>
            <a:r>
              <a:rPr lang="en-US" sz="2400" i="1" dirty="0" err="1"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X</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and the resultant </a:t>
            </a:r>
            <a:r>
              <a:rPr lang="en-US" sz="2400" i="1"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r</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2 is very near zero, then one would be able to conclude that</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A) Y </a:t>
            </a:r>
            <a:r>
              <a:rPr lang="en-US" sz="2400" dirty="0" smtClean="0">
                <a:solidFill>
                  <a:srgbClr val="000000"/>
                </a:solidFill>
                <a:effectLst/>
                <a:latin typeface="TestGen"/>
                <a:ea typeface="Times New Roman" panose="02020603050405020304" pitchFamily="18" charset="0"/>
                <a:cs typeface="TestGen"/>
              </a:rPr>
              <a:t>=</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a </a:t>
            </a:r>
            <a:r>
              <a:rPr lang="en-US" sz="2400" dirty="0" smtClean="0">
                <a:solidFill>
                  <a:srgbClr val="000000"/>
                </a:solidFill>
                <a:effectLst/>
                <a:latin typeface="TestGen"/>
                <a:ea typeface="Times New Roman" panose="02020603050405020304" pitchFamily="18" charset="0"/>
                <a:cs typeface="TestGen"/>
              </a:rPr>
              <a:t>+</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a:t>
            </a:r>
            <a:r>
              <a:rPr lang="en-US" sz="2400" dirty="0" err="1"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bX</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is a good forecasting method.</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B) Y </a:t>
            </a:r>
            <a:r>
              <a:rPr lang="en-US" sz="2400" dirty="0" smtClean="0">
                <a:solidFill>
                  <a:srgbClr val="000000"/>
                </a:solidFill>
                <a:effectLst/>
                <a:latin typeface="TestGen"/>
                <a:ea typeface="Times New Roman" panose="02020603050405020304" pitchFamily="18" charset="0"/>
                <a:cs typeface="TestGen"/>
              </a:rPr>
              <a:t>=</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a </a:t>
            </a:r>
            <a:r>
              <a:rPr lang="en-US" sz="2400" dirty="0" smtClean="0">
                <a:solidFill>
                  <a:srgbClr val="000000"/>
                </a:solidFill>
                <a:effectLst/>
                <a:latin typeface="TestGen"/>
                <a:ea typeface="Times New Roman" panose="02020603050405020304" pitchFamily="18" charset="0"/>
                <a:cs typeface="TestGen"/>
              </a:rPr>
              <a:t>+</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a:t>
            </a:r>
            <a:r>
              <a:rPr lang="en-US" sz="2400" dirty="0" err="1"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bX</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is not a good forecasting method.</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C) a multiple linear regression model is a good forecasting method for the data.</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D) a multiple linear regression model is not a good forecasting method for the data.</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E) None of the above</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Answer:  B</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a:t>
            </a:r>
          </a:p>
          <a:p>
            <a:r>
              <a:rPr lang="en-US" sz="2400" dirty="0">
                <a:solidFill>
                  <a:srgbClr val="000000"/>
                </a:solidFill>
                <a:latin typeface="Palatino Linotype" panose="02040502050505030304" pitchFamily="18" charset="0"/>
                <a:ea typeface="Times New Roman" panose="02020603050405020304" pitchFamily="18" charset="0"/>
                <a:cs typeface="Palatino Linotype" panose="02040502050505030304" pitchFamily="18" charset="0"/>
              </a:rPr>
              <a:t>4</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Which of the following statements is true about </a:t>
            </a:r>
            <a:r>
              <a:rPr lang="en-US" sz="2400" i="1"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r</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2?</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A) It is also called the coefficient of correlation.</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B) It is also called the coefficient of determination.</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C) It represents the percent of variation in </a:t>
            </a:r>
            <a:r>
              <a:rPr lang="en-US" sz="2400" i="1"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X</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that is explained by </a:t>
            </a:r>
            <a:r>
              <a:rPr lang="en-US" sz="2400" i="1"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Y</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D) It represents the percent of variation in the error that is explained by </a:t>
            </a:r>
            <a:r>
              <a:rPr lang="en-US" sz="2400" i="1"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Y</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E) It ranges in value from </a:t>
            </a:r>
            <a:r>
              <a:rPr lang="en-US" sz="2400" dirty="0" smtClean="0">
                <a:solidFill>
                  <a:srgbClr val="000000"/>
                </a:solidFill>
                <a:effectLst/>
                <a:latin typeface="TestGen"/>
                <a:ea typeface="Times New Roman" panose="02020603050405020304" pitchFamily="18" charset="0"/>
                <a:cs typeface="TestGen"/>
              </a:rPr>
              <a:t>-</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1 to </a:t>
            </a:r>
            <a:r>
              <a:rPr lang="en-US" sz="2400" dirty="0" smtClean="0">
                <a:solidFill>
                  <a:srgbClr val="000000"/>
                </a:solidFill>
                <a:effectLst/>
                <a:latin typeface="TestGen"/>
                <a:ea typeface="Times New Roman" panose="02020603050405020304" pitchFamily="18" charset="0"/>
                <a:cs typeface="TestGen"/>
              </a:rPr>
              <a:t>+</a:t>
            </a:r>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 1.</a:t>
            </a:r>
          </a:p>
          <a:p>
            <a:r>
              <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rPr>
              <a:t>Answer:  B</a:t>
            </a:r>
            <a:endParaRPr lang="en-US" sz="2400" dirty="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p:txBody>
      </p:sp>
    </p:spTree>
    <p:extLst>
      <p:ext uri="{BB962C8B-B14F-4D97-AF65-F5344CB8AC3E}">
        <p14:creationId xmlns:p14="http://schemas.microsoft.com/office/powerpoint/2010/main" val="146379131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8008" y="335846"/>
            <a:ext cx="11473313" cy="6370975"/>
          </a:xfrm>
          <a:prstGeom prst="rect">
            <a:avLst/>
          </a:prstGeom>
        </p:spPr>
        <p:txBody>
          <a:bodyPr wrap="square">
            <a:spAutoFit/>
          </a:bodyPr>
          <a:lstStyle/>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5) The correlation coefficient resulting from a particular regression analysis was 0.25.  What was the coefficient of determination?</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 0.5</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 -0.5</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C) 0.0625</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D) There is insufficient information to answer the question.</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E) None of the above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C</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a:t>
            </a:r>
          </a:p>
          <a:p>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6</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The coefficient of determination resulting from a particular regression analysis was 0.85.  What was the correlation coefficient, assuming a positive linear relationship?</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 0.5</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 -0.5</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C) 0.922</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D) There is insufficient information to answer the question.</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E) None of the above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C</a:t>
            </a:r>
            <a:endParaRPr lang="en-US" sz="2400" dirty="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4640515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17632" y="99018"/>
            <a:ext cx="11223059" cy="6524863"/>
          </a:xfrm>
          <a:prstGeom prst="rect">
            <a:avLst/>
          </a:prstGeom>
        </p:spPr>
        <p:txBody>
          <a:bodyPr wrap="square">
            <a:spAutoFit/>
          </a:bodyPr>
          <a:lstStyle/>
          <a:p>
            <a:pPr>
              <a:spcAft>
                <a:spcPts val="1200"/>
              </a:spcAft>
            </a:pPr>
            <a:r>
              <a:rPr lang="en-US" sz="2400"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7</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A healthcare executive is using regression to predict total revenues. She has decided to include both patient length of stay and insurance type in her model. Insurance type can be grouped into three categories: Government-Funded, Private-Pay, and Other. Her model is</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Y</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0.</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Y</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0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1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1.</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C)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Y</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0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1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1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2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2.</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D)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Y</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0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1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1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2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2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3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3.</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E)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Y</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0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1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1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2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2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3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3 +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4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X</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4.</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D</a:t>
            </a:r>
          </a:p>
          <a:p>
            <a:r>
              <a:rPr lang="en-US" sz="240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8</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 The condition of an independent variable being correlated to one or more other independent variables is referred to as</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 </a:t>
            </a:r>
            <a:r>
              <a:rPr lang="en-US" sz="2400" dirty="0" err="1"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multicollinearity</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B) statistical significance.</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C) linearity.</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D) nonlinearity.</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E) The significance level for the </a:t>
            </a:r>
            <a:r>
              <a:rPr lang="en-US" sz="2400" i="1"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F</a:t>
            </a:r>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-test is not valid.</a:t>
            </a:r>
          </a:p>
          <a:p>
            <a:r>
              <a:rPr lang="en-US" sz="2400" dirty="0" smtClean="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Answer:  A</a:t>
            </a:r>
            <a:endParaRPr lang="en-US" sz="2400" dirty="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8301980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12</TotalTime>
  <Words>649</Words>
  <Application>Microsoft Office PowerPoint</Application>
  <PresentationFormat>Custom</PresentationFormat>
  <Paragraphs>89</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Office Theme</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Dr. Mustafa Kamal</dc:creator>
  <cp:lastModifiedBy>Dr. Mustafa Kamal</cp:lastModifiedBy>
  <cp:revision>7</cp:revision>
  <dcterms:created xsi:type="dcterms:W3CDTF">2016-10-18T14:37:10Z</dcterms:created>
  <dcterms:modified xsi:type="dcterms:W3CDTF">2017-03-06T22:58:45Z</dcterms:modified>
</cp:coreProperties>
</file>

<file path=docProps/thumbnail.jpeg>
</file>