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58"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660"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17DB95-12AE-4F02-AF96-9692526E2992}" type="datetimeFigureOut">
              <a:rPr lang="en-US" smtClean="0"/>
              <a:t>12/24/2017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9F6723-1F48-49C0-A161-2688E4197F72}" type="slidenum">
              <a:rPr lang="en-US" smtClean="0"/>
              <a:t>‹#›</a:t>
            </a:fld>
            <a:endParaRPr lang="en-US"/>
          </a:p>
        </p:txBody>
      </p:sp>
    </p:spTree>
    <p:extLst>
      <p:ext uri="{BB962C8B-B14F-4D97-AF65-F5344CB8AC3E}">
        <p14:creationId xmlns:p14="http://schemas.microsoft.com/office/powerpoint/2010/main" val="1976473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17DB95-12AE-4F02-AF96-9692526E2992}" type="datetimeFigureOut">
              <a:rPr lang="en-US" smtClean="0"/>
              <a:t>12/24/2017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9F6723-1F48-49C0-A161-2688E4197F72}" type="slidenum">
              <a:rPr lang="en-US" smtClean="0"/>
              <a:t>‹#›</a:t>
            </a:fld>
            <a:endParaRPr lang="en-US"/>
          </a:p>
        </p:txBody>
      </p:sp>
    </p:spTree>
    <p:extLst>
      <p:ext uri="{BB962C8B-B14F-4D97-AF65-F5344CB8AC3E}">
        <p14:creationId xmlns:p14="http://schemas.microsoft.com/office/powerpoint/2010/main" val="2660865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17DB95-12AE-4F02-AF96-9692526E2992}" type="datetimeFigureOut">
              <a:rPr lang="en-US" smtClean="0"/>
              <a:t>12/24/2017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9F6723-1F48-49C0-A161-2688E4197F72}" type="slidenum">
              <a:rPr lang="en-US" smtClean="0"/>
              <a:t>‹#›</a:t>
            </a:fld>
            <a:endParaRPr lang="en-US"/>
          </a:p>
        </p:txBody>
      </p:sp>
    </p:spTree>
    <p:extLst>
      <p:ext uri="{BB962C8B-B14F-4D97-AF65-F5344CB8AC3E}">
        <p14:creationId xmlns:p14="http://schemas.microsoft.com/office/powerpoint/2010/main" val="3339377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17DB95-12AE-4F02-AF96-9692526E2992}" type="datetimeFigureOut">
              <a:rPr lang="en-US" smtClean="0"/>
              <a:t>12/24/2017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9F6723-1F48-49C0-A161-2688E4197F72}" type="slidenum">
              <a:rPr lang="en-US" smtClean="0"/>
              <a:t>‹#›</a:t>
            </a:fld>
            <a:endParaRPr lang="en-US"/>
          </a:p>
        </p:txBody>
      </p:sp>
    </p:spTree>
    <p:extLst>
      <p:ext uri="{BB962C8B-B14F-4D97-AF65-F5344CB8AC3E}">
        <p14:creationId xmlns:p14="http://schemas.microsoft.com/office/powerpoint/2010/main" val="4019275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17DB95-12AE-4F02-AF96-9692526E2992}" type="datetimeFigureOut">
              <a:rPr lang="en-US" smtClean="0"/>
              <a:t>12/24/2017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9F6723-1F48-49C0-A161-2688E4197F72}" type="slidenum">
              <a:rPr lang="en-US" smtClean="0"/>
              <a:t>‹#›</a:t>
            </a:fld>
            <a:endParaRPr lang="en-US"/>
          </a:p>
        </p:txBody>
      </p:sp>
    </p:spTree>
    <p:extLst>
      <p:ext uri="{BB962C8B-B14F-4D97-AF65-F5344CB8AC3E}">
        <p14:creationId xmlns:p14="http://schemas.microsoft.com/office/powerpoint/2010/main" val="1389034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17DB95-12AE-4F02-AF96-9692526E2992}" type="datetimeFigureOut">
              <a:rPr lang="en-US" smtClean="0"/>
              <a:t>12/24/2017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9F6723-1F48-49C0-A161-2688E4197F72}" type="slidenum">
              <a:rPr lang="en-US" smtClean="0"/>
              <a:t>‹#›</a:t>
            </a:fld>
            <a:endParaRPr lang="en-US"/>
          </a:p>
        </p:txBody>
      </p:sp>
    </p:spTree>
    <p:extLst>
      <p:ext uri="{BB962C8B-B14F-4D97-AF65-F5344CB8AC3E}">
        <p14:creationId xmlns:p14="http://schemas.microsoft.com/office/powerpoint/2010/main" val="4023222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17DB95-12AE-4F02-AF96-9692526E2992}" type="datetimeFigureOut">
              <a:rPr lang="en-US" smtClean="0"/>
              <a:t>12/24/2017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9F6723-1F48-49C0-A161-2688E4197F72}" type="slidenum">
              <a:rPr lang="en-US" smtClean="0"/>
              <a:t>‹#›</a:t>
            </a:fld>
            <a:endParaRPr lang="en-US"/>
          </a:p>
        </p:txBody>
      </p:sp>
    </p:spTree>
    <p:extLst>
      <p:ext uri="{BB962C8B-B14F-4D97-AF65-F5344CB8AC3E}">
        <p14:creationId xmlns:p14="http://schemas.microsoft.com/office/powerpoint/2010/main" val="459760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17DB95-12AE-4F02-AF96-9692526E2992}" type="datetimeFigureOut">
              <a:rPr lang="en-US" smtClean="0"/>
              <a:t>12/24/2017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9F6723-1F48-49C0-A161-2688E4197F72}" type="slidenum">
              <a:rPr lang="en-US" smtClean="0"/>
              <a:t>‹#›</a:t>
            </a:fld>
            <a:endParaRPr lang="en-US"/>
          </a:p>
        </p:txBody>
      </p:sp>
    </p:spTree>
    <p:extLst>
      <p:ext uri="{BB962C8B-B14F-4D97-AF65-F5344CB8AC3E}">
        <p14:creationId xmlns:p14="http://schemas.microsoft.com/office/powerpoint/2010/main" val="89208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17DB95-12AE-4F02-AF96-9692526E2992}" type="datetimeFigureOut">
              <a:rPr lang="en-US" smtClean="0"/>
              <a:t>12/24/2017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9F6723-1F48-49C0-A161-2688E4197F72}" type="slidenum">
              <a:rPr lang="en-US" smtClean="0"/>
              <a:t>‹#›</a:t>
            </a:fld>
            <a:endParaRPr lang="en-US"/>
          </a:p>
        </p:txBody>
      </p:sp>
    </p:spTree>
    <p:extLst>
      <p:ext uri="{BB962C8B-B14F-4D97-AF65-F5344CB8AC3E}">
        <p14:creationId xmlns:p14="http://schemas.microsoft.com/office/powerpoint/2010/main" val="547528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17DB95-12AE-4F02-AF96-9692526E2992}" type="datetimeFigureOut">
              <a:rPr lang="en-US" smtClean="0"/>
              <a:t>12/24/2017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9F6723-1F48-49C0-A161-2688E4197F72}" type="slidenum">
              <a:rPr lang="en-US" smtClean="0"/>
              <a:t>‹#›</a:t>
            </a:fld>
            <a:endParaRPr lang="en-US"/>
          </a:p>
        </p:txBody>
      </p:sp>
    </p:spTree>
    <p:extLst>
      <p:ext uri="{BB962C8B-B14F-4D97-AF65-F5344CB8AC3E}">
        <p14:creationId xmlns:p14="http://schemas.microsoft.com/office/powerpoint/2010/main" val="2054769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17DB95-12AE-4F02-AF96-9692526E2992}" type="datetimeFigureOut">
              <a:rPr lang="en-US" smtClean="0"/>
              <a:t>12/24/2017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9F6723-1F48-49C0-A161-2688E4197F72}" type="slidenum">
              <a:rPr lang="en-US" smtClean="0"/>
              <a:t>‹#›</a:t>
            </a:fld>
            <a:endParaRPr lang="en-US"/>
          </a:p>
        </p:txBody>
      </p:sp>
    </p:spTree>
    <p:extLst>
      <p:ext uri="{BB962C8B-B14F-4D97-AF65-F5344CB8AC3E}">
        <p14:creationId xmlns:p14="http://schemas.microsoft.com/office/powerpoint/2010/main" val="2667310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17DB95-12AE-4F02-AF96-9692526E2992}" type="datetimeFigureOut">
              <a:rPr lang="en-US" smtClean="0"/>
              <a:t>12/24/2017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9F6723-1F48-49C0-A161-2688E4197F72}" type="slidenum">
              <a:rPr lang="en-US" smtClean="0"/>
              <a:t>‹#›</a:t>
            </a:fld>
            <a:endParaRPr lang="en-US"/>
          </a:p>
        </p:txBody>
      </p:sp>
    </p:spTree>
    <p:extLst>
      <p:ext uri="{BB962C8B-B14F-4D97-AF65-F5344CB8AC3E}">
        <p14:creationId xmlns:p14="http://schemas.microsoft.com/office/powerpoint/2010/main" val="1413447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9133" y="142990"/>
            <a:ext cx="11656193" cy="6632585"/>
          </a:xfrm>
          <a:prstGeom prst="rect">
            <a:avLst/>
          </a:prstGeom>
        </p:spPr>
        <p:txBody>
          <a:bodyPr wrap="square">
            <a:spAutoFit/>
          </a:bodyPr>
          <a:lstStyle/>
          <a:p>
            <a:r>
              <a:rPr lang="en-US" sz="20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Section 1-True/False (Attempt any 7)</a:t>
            </a:r>
            <a:endPar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Any linear programming problem can be solved using the graphical solution procedure.</a:t>
            </a:r>
          </a:p>
          <a:p>
            <a:pPr>
              <a:lnSpc>
                <a:spcPct val="115000"/>
              </a:lnSpc>
            </a:pPr>
            <a:r>
              <a:rPr lang="en-US"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Answer:  FALSE</a:t>
            </a:r>
          </a:p>
          <a:p>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There are no limitations on the number of constraints or variables that can be graphed to solve an LP problem.</a:t>
            </a:r>
          </a:p>
          <a:p>
            <a:pPr>
              <a:lnSpc>
                <a:spcPct val="115000"/>
              </a:lnSpc>
            </a:pPr>
            <a:r>
              <a:rPr lang="en-US"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Answer:  FALSE</a:t>
            </a:r>
          </a:p>
          <a:p>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Resource restrictions are called constraints.</a:t>
            </a:r>
          </a:p>
          <a:p>
            <a:pPr>
              <a:lnSpc>
                <a:spcPct val="115000"/>
              </a:lnSpc>
            </a:pPr>
            <a:r>
              <a:rPr lang="en-US"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Answer:  TRUE</a:t>
            </a:r>
          </a:p>
          <a:p>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The solution to a linear programming problem must always lie on a constraint.</a:t>
            </a:r>
          </a:p>
          <a:p>
            <a:pPr>
              <a:lnSpc>
                <a:spcPct val="115000"/>
              </a:lnSpc>
            </a:pPr>
            <a:r>
              <a:rPr lang="en-US"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Answer:  TRUE</a:t>
            </a:r>
          </a:p>
          <a:p>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 In a linear program, the constraints must be linear, but the objective function may be nonlinear.</a:t>
            </a:r>
          </a:p>
          <a:p>
            <a:pPr>
              <a:lnSpc>
                <a:spcPct val="115000"/>
              </a:lnSpc>
            </a:pPr>
            <a:r>
              <a:rPr lang="en-US"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Answer:  FALSE</a:t>
            </a:r>
          </a:p>
          <a:p>
            <a:pPr>
              <a:spcAft>
                <a:spcPts val="1200"/>
              </a:spcAft>
            </a:pPr>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 Any time that we have an </a:t>
            </a:r>
            <a:r>
              <a:rPr lang="en-US" sz="20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isoprofit</a:t>
            </a:r>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line that is parallel to a constraint, we have the possibility of multiple solutions.</a:t>
            </a:r>
          </a:p>
          <a:p>
            <a:pPr>
              <a:spcAft>
                <a:spcPts val="1200"/>
              </a:spcAft>
            </a:pPr>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p>
          <a:p>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 When two or more constraints conflict with one another, we have a condition called unboundedness.</a:t>
            </a:r>
          </a:p>
          <a:p>
            <a:pPr>
              <a:spcAft>
                <a:spcPts val="1200"/>
              </a:spcAft>
            </a:pPr>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FALSE</a:t>
            </a:r>
          </a:p>
          <a:p>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 Sensitivity analysis enables us to look at the effects of changing the coefficients in the objective function, one at a time.</a:t>
            </a:r>
          </a:p>
          <a:p>
            <a:pPr>
              <a:spcAft>
                <a:spcPts val="1200"/>
              </a:spcAft>
            </a:pPr>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81140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171855"/>
            <a:ext cx="8382000" cy="1143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mtClean="0"/>
              <a:t>Example 2: Graphical Solution</a:t>
            </a:r>
            <a:endParaRPr lang="en-US" dirty="0"/>
          </a:p>
        </p:txBody>
      </p:sp>
      <p:sp>
        <p:nvSpPr>
          <p:cNvPr id="3" name="Content Placeholder 2"/>
          <p:cNvSpPr txBox="1">
            <a:spLocks/>
          </p:cNvSpPr>
          <p:nvPr/>
        </p:nvSpPr>
        <p:spPr>
          <a:xfrm>
            <a:off x="5467350" y="1391055"/>
            <a:ext cx="3371850" cy="4267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mtClean="0"/>
              <a:t>Optimum solution will be one of the corner solutions!!</a:t>
            </a:r>
          </a:p>
          <a:p>
            <a:pPr marL="914400" lvl="1" indent="-457200">
              <a:buFont typeface="+mj-lt"/>
              <a:buAutoNum type="arabicPeriod"/>
            </a:pPr>
            <a:r>
              <a:rPr lang="en-US" sz="2000" smtClean="0"/>
              <a:t>Graph the constraints</a:t>
            </a:r>
          </a:p>
          <a:p>
            <a:pPr marL="914400" lvl="1" indent="-457200">
              <a:buFont typeface="+mj-lt"/>
              <a:buAutoNum type="arabicPeriod"/>
            </a:pPr>
            <a:r>
              <a:rPr lang="en-US" sz="2000" smtClean="0"/>
              <a:t>Define your feasible region</a:t>
            </a:r>
          </a:p>
          <a:p>
            <a:pPr marL="914400" lvl="1" indent="-457200">
              <a:buFont typeface="+mj-lt"/>
              <a:buAutoNum type="arabicPeriod"/>
            </a:pPr>
            <a:r>
              <a:rPr lang="en-US" sz="2000" smtClean="0"/>
              <a:t>Evaluate the corner points (or draw iso-lines until you leave feasible region)</a:t>
            </a:r>
          </a:p>
          <a:p>
            <a:pPr marL="914400" lvl="1" indent="-457200">
              <a:buFont typeface="+mj-lt"/>
              <a:buAutoNum type="arabicPeriod"/>
            </a:pPr>
            <a:r>
              <a:rPr lang="en-US" sz="2000" smtClean="0"/>
              <a:t>Choose the best corner point</a:t>
            </a:r>
            <a:endParaRPr lang="en-US" sz="2000" dirty="0"/>
          </a:p>
        </p:txBody>
      </p:sp>
      <p:pic>
        <p:nvPicPr>
          <p:cNvPr id="4" name="Picture 2" descr="E:\MEMPHIS ACADEMIC\Co-instructing (CVL 7907)\Introduction to Linear Programming\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162455"/>
            <a:ext cx="5086350"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5546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86184"/>
            <a:ext cx="10610248" cy="2031325"/>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1) A feasible solution to a linear programming problem</a:t>
            </a:r>
            <a:endParaRPr lang="en-US" sz="12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endParaRPr>
          </a:p>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A) must be a corner point of the feasible region.</a:t>
            </a:r>
            <a:endParaRPr lang="en-US" sz="12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endParaRPr>
          </a:p>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B) must satisfy all of the problem's constraints simultaneously.</a:t>
            </a:r>
            <a:endParaRPr lang="en-US" sz="12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endParaRPr>
          </a:p>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C) need not satisfy all of the constraints, only the non-negativity constraints.</a:t>
            </a:r>
            <a:endParaRPr lang="en-US" sz="12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endParaRPr>
          </a:p>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D) must give the maximum possible profit.</a:t>
            </a:r>
            <a:endParaRPr lang="en-US" sz="12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endParaRPr>
          </a:p>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E) must give the minimum possible cost.</a:t>
            </a:r>
            <a:endParaRPr lang="en-US" sz="12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endParaRPr>
          </a:p>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Answer:  B</a:t>
            </a:r>
            <a:endParaRPr lang="en-US" sz="1200" dirty="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p:txBody>
      </p:sp>
      <p:sp>
        <p:nvSpPr>
          <p:cNvPr id="3" name="Rectangle 2"/>
          <p:cNvSpPr/>
          <p:nvPr/>
        </p:nvSpPr>
        <p:spPr>
          <a:xfrm>
            <a:off x="401053" y="2416561"/>
            <a:ext cx="5352747"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2) Consider the following linear programming problem:</a:t>
            </a:r>
            <a:endParaRPr lang="en-US" sz="1200" dirty="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38688" y="2785892"/>
            <a:ext cx="2547788" cy="1102713"/>
          </a:xfrm>
          <a:prstGeom prst="rect">
            <a:avLst/>
          </a:prstGeom>
          <a:noFill/>
          <a:ln>
            <a:noFill/>
          </a:ln>
        </p:spPr>
      </p:pic>
      <p:sp>
        <p:nvSpPr>
          <p:cNvPr id="5" name="Rectangle 4"/>
          <p:cNvSpPr/>
          <p:nvPr/>
        </p:nvSpPr>
        <p:spPr>
          <a:xfrm>
            <a:off x="545432" y="4007386"/>
            <a:ext cx="6096000" cy="2308324"/>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The feasible corner points are (48,84), (0,120), (0,0), (90,0).  What is the maximum possible value for the objective function?</a:t>
            </a:r>
            <a:endParaRPr lang="en-US" sz="12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endParaRPr>
          </a:p>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A) 1032</a:t>
            </a:r>
            <a:endParaRPr lang="en-US" sz="12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endParaRPr>
          </a:p>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B) 1200</a:t>
            </a:r>
            <a:endParaRPr lang="en-US" sz="12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endParaRPr>
          </a:p>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C) 360</a:t>
            </a:r>
            <a:endParaRPr lang="en-US" sz="12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endParaRPr>
          </a:p>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D) 1600</a:t>
            </a:r>
            <a:endParaRPr lang="en-US" sz="12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endParaRPr>
          </a:p>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E) None of the above</a:t>
            </a:r>
            <a:endParaRPr lang="en-US" sz="12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endParaRPr>
          </a:p>
          <a:p>
            <a:r>
              <a:rPr lang="en-US"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Answer:  B</a:t>
            </a:r>
            <a:endParaRPr lang="en-US" sz="1200" dirty="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p:txBody>
      </p:sp>
    </p:spTree>
    <p:extLst>
      <p:ext uri="{BB962C8B-B14F-4D97-AF65-F5344CB8AC3E}">
        <p14:creationId xmlns:p14="http://schemas.microsoft.com/office/powerpoint/2010/main" val="1387290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7463" y="535901"/>
            <a:ext cx="11694695" cy="5632311"/>
          </a:xfrm>
          <a:prstGeom prst="rect">
            <a:avLst/>
          </a:prstGeom>
        </p:spPr>
        <p:txBody>
          <a:bodyPr wrap="square">
            <a:spAutoFit/>
          </a:bodyPr>
          <a:lstStyle/>
          <a:p>
            <a:pPr algn="just"/>
            <a:r>
              <a:rPr lang="en-US" sz="2400"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3) </a:t>
            </a:r>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Infeasibility in a linear programming problem occurs when</a:t>
            </a:r>
          </a:p>
          <a:p>
            <a:pPr algn="just"/>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A) there is an infinite solution.</a:t>
            </a:r>
          </a:p>
          <a:p>
            <a:pPr algn="just"/>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B) a constraint is redundant.</a:t>
            </a:r>
          </a:p>
          <a:p>
            <a:pPr algn="just"/>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C) more than one solution is optimal.</a:t>
            </a:r>
          </a:p>
          <a:p>
            <a:pPr algn="just"/>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D) </a:t>
            </a:r>
            <a:r>
              <a:rPr lang="en-US" sz="2400" dirty="0" smtClean="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there </a:t>
            </a:r>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is no solution that satisfies all the constraints given.</a:t>
            </a:r>
          </a:p>
          <a:p>
            <a:pPr algn="just"/>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Answer:  </a:t>
            </a:r>
            <a:r>
              <a:rPr lang="en-US" sz="2400" dirty="0" smtClean="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D</a:t>
            </a:r>
            <a:endPar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endParaRPr>
          </a:p>
          <a:p>
            <a:pPr algn="just"/>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 </a:t>
            </a:r>
          </a:p>
          <a:p>
            <a:pPr algn="just"/>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4) In a maximization problem, when one or more of the solution variables and the profit can be made infinitely large without violating any constraints, the linear program has</a:t>
            </a:r>
          </a:p>
          <a:p>
            <a:pPr algn="just"/>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A) an infeasible solution.</a:t>
            </a:r>
          </a:p>
          <a:p>
            <a:pPr algn="just"/>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B) an unbounded solution.</a:t>
            </a:r>
          </a:p>
          <a:p>
            <a:pPr algn="just"/>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C) a redundant constraint.</a:t>
            </a:r>
          </a:p>
          <a:p>
            <a:pPr algn="just"/>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D) alternate optimal solutions.</a:t>
            </a:r>
          </a:p>
          <a:p>
            <a:pPr algn="just"/>
            <a:r>
              <a:rPr lang="en-US" sz="2400" dirty="0" smtClean="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Answer</a:t>
            </a:r>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  B</a:t>
            </a:r>
            <a:endParaRPr lang="en-US" sz="2400" dirty="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p:txBody>
      </p:sp>
    </p:spTree>
    <p:extLst>
      <p:ext uri="{BB962C8B-B14F-4D97-AF65-F5344CB8AC3E}">
        <p14:creationId xmlns:p14="http://schemas.microsoft.com/office/powerpoint/2010/main" val="1094507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2925" y="138029"/>
            <a:ext cx="10186737" cy="2031325"/>
          </a:xfrm>
          <a:prstGeom prst="rect">
            <a:avLst/>
          </a:prstGeom>
        </p:spPr>
        <p:txBody>
          <a:bodyPr wrap="square">
            <a:spAutoFit/>
          </a:bodyPr>
          <a:lstStyle/>
          <a:p>
            <a:r>
              <a:rPr lang="en-US"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5) Which of the following is </a:t>
            </a:r>
            <a:r>
              <a:rPr lang="en-US" u="sng"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not</a:t>
            </a:r>
            <a:r>
              <a:rPr lang="en-US"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 a part of every linear programming problem formulation?</a:t>
            </a:r>
          </a:p>
          <a:p>
            <a:r>
              <a:rPr lang="en-US"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A) an objective function</a:t>
            </a:r>
          </a:p>
          <a:p>
            <a:r>
              <a:rPr lang="en-US"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B) a set of constraints</a:t>
            </a:r>
          </a:p>
          <a:p>
            <a:r>
              <a:rPr lang="en-US"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C) non</a:t>
            </a:r>
            <a:r>
              <a:rPr lang="en-US" dirty="0">
                <a:solidFill>
                  <a:srgbClr val="000000"/>
                </a:solidFill>
                <a:latin typeface="TestGen"/>
                <a:ea typeface="Times New Roman" panose="02020603050405020304" pitchFamily="18" charset="0"/>
                <a:cs typeface="TestGen"/>
              </a:rPr>
              <a:t>-</a:t>
            </a:r>
            <a:r>
              <a:rPr lang="en-US"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negativity constraints</a:t>
            </a:r>
          </a:p>
          <a:p>
            <a:r>
              <a:rPr lang="en-US"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D) a redundant constraint</a:t>
            </a:r>
          </a:p>
          <a:p>
            <a:r>
              <a:rPr lang="en-US"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E) maximization or minimization of a linear function</a:t>
            </a:r>
          </a:p>
          <a:p>
            <a:r>
              <a:rPr lang="en-US"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Answer:  D</a:t>
            </a:r>
            <a:endParaRPr lang="en-US" dirty="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p:txBody>
      </p:sp>
      <p:pic>
        <p:nvPicPr>
          <p:cNvPr id="3" name="Picture 2"/>
          <p:cNvPicPr>
            <a:picLocks noChangeAspect="1"/>
          </p:cNvPicPr>
          <p:nvPr/>
        </p:nvPicPr>
        <p:blipFill>
          <a:blip r:embed="rId2"/>
          <a:stretch>
            <a:fillRect/>
          </a:stretch>
        </p:blipFill>
        <p:spPr>
          <a:xfrm>
            <a:off x="445167" y="2277427"/>
            <a:ext cx="10496035" cy="3969369"/>
          </a:xfrm>
          <a:prstGeom prst="rect">
            <a:avLst/>
          </a:prstGeom>
        </p:spPr>
      </p:pic>
    </p:spTree>
    <p:extLst>
      <p:ext uri="{BB962C8B-B14F-4D97-AF65-F5344CB8AC3E}">
        <p14:creationId xmlns:p14="http://schemas.microsoft.com/office/powerpoint/2010/main" val="2072276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29390" y="204221"/>
            <a:ext cx="9432757" cy="6502886"/>
          </a:xfrm>
          <a:prstGeom prst="rect">
            <a:avLst/>
          </a:prstGeom>
        </p:spPr>
      </p:pic>
    </p:spTree>
    <p:extLst>
      <p:ext uri="{BB962C8B-B14F-4D97-AF65-F5344CB8AC3E}">
        <p14:creationId xmlns:p14="http://schemas.microsoft.com/office/powerpoint/2010/main" val="1933418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233463" y="197826"/>
                <a:ext cx="11575915" cy="5632311"/>
              </a:xfrm>
              <a:prstGeom prst="rect">
                <a:avLst/>
              </a:prstGeom>
            </p:spPr>
            <p:txBody>
              <a:bodyPr wrap="square">
                <a:spAutoFit/>
              </a:bodyPr>
              <a:lstStyle/>
              <a:p>
                <a:pPr lvl="0" algn="just"/>
                <a:r>
                  <a:rPr lang="en-US" b="1" dirty="0" smtClean="0"/>
                  <a:t>Problem: </a:t>
                </a:r>
                <a:r>
                  <a:rPr lang="en-US" dirty="0" smtClean="0"/>
                  <a:t>A </a:t>
                </a:r>
                <a:r>
                  <a:rPr lang="en-US" dirty="0"/>
                  <a:t>small furniture manufacturer produces tables and chairs.  Each product must go through three stages of the manufacturing process: assembly, finishing, and inspection.  Each table requires 3 hours of assembly, 2 hours of finishing, and 1 hour of inspection.  Each chair requires 2 hours of assembly, 2 hours of finishing, and 1 hour of inspection.  The profit per table is $120, while the profit per chair is $80.  Currently, each week there are 200 hours of assembly time available, 180 hours of finishing time, and 40 hours of inspection time.  To keep a balance, the number of chairs produced should be at least twice the number of tables. In addition, the number of chairs cannot exceed six times the number of tables.  How many tables and chairs should the furniture manufacturer produce to maximize profit?</a:t>
                </a:r>
              </a:p>
              <a:p>
                <a:pPr algn="just"/>
                <a:r>
                  <a:rPr lang="en-US" dirty="0"/>
                  <a:t> </a:t>
                </a:r>
              </a:p>
              <a:p>
                <a:r>
                  <a:rPr lang="en-US" dirty="0"/>
                  <a:t>Solution:  </a:t>
                </a:r>
              </a:p>
              <a:p>
                <a:r>
                  <a:rPr lang="en-US" dirty="0"/>
                  <a:t>Let T=number of tables produced</a:t>
                </a:r>
              </a:p>
              <a:p>
                <a:r>
                  <a:rPr lang="en-US" dirty="0"/>
                  <a:t>       C= number of chairs produced</a:t>
                </a:r>
              </a:p>
              <a:p>
                <a:r>
                  <a:rPr lang="en-US" dirty="0"/>
                  <a:t>Maximize 120T+80C</a:t>
                </a:r>
              </a:p>
              <a:p>
                <a:r>
                  <a:rPr lang="en-US" dirty="0"/>
                  <a:t>Subject to 3T+2C</a:t>
                </a:r>
                <a14:m>
                  <m:oMath xmlns:m="http://schemas.openxmlformats.org/officeDocument/2006/math">
                    <m:r>
                      <a:rPr lang="en-US" i="1">
                        <a:latin typeface="Cambria Math"/>
                      </a:rPr>
                      <m:t>≤</m:t>
                    </m:r>
                  </m:oMath>
                </a14:m>
                <a:r>
                  <a:rPr lang="en-US" dirty="0"/>
                  <a:t> 200</a:t>
                </a:r>
              </a:p>
              <a:p>
                <a:r>
                  <a:rPr lang="en-US" dirty="0"/>
                  <a:t>		      2T+2C</a:t>
                </a:r>
                <a14:m>
                  <m:oMath xmlns:m="http://schemas.openxmlformats.org/officeDocument/2006/math">
                    <m:r>
                      <a:rPr lang="en-US" i="1">
                        <a:latin typeface="Cambria Math"/>
                      </a:rPr>
                      <m:t>≤</m:t>
                    </m:r>
                  </m:oMath>
                </a14:m>
                <a:r>
                  <a:rPr lang="en-US" dirty="0"/>
                  <a:t>180</a:t>
                </a:r>
              </a:p>
              <a:p>
                <a:r>
                  <a:rPr lang="en-US" dirty="0"/>
                  <a:t>		      T+C</a:t>
                </a:r>
                <a14:m>
                  <m:oMath xmlns:m="http://schemas.openxmlformats.org/officeDocument/2006/math">
                    <m:r>
                      <a:rPr lang="en-US" i="1">
                        <a:latin typeface="Cambria Math"/>
                      </a:rPr>
                      <m:t>≤40</m:t>
                    </m:r>
                  </m:oMath>
                </a14:m>
                <a:endParaRPr lang="en-US" dirty="0"/>
              </a:p>
              <a:p>
                <a:r>
                  <a:rPr lang="en-US" dirty="0"/>
                  <a:t>                </a:t>
                </a:r>
                <a:r>
                  <a:rPr lang="en-US" dirty="0" smtClean="0"/>
                  <a:t>		    -</a:t>
                </a:r>
                <a:r>
                  <a:rPr lang="en-US" dirty="0"/>
                  <a:t>2T+C</a:t>
                </a:r>
                <a14:m>
                  <m:oMath xmlns:m="http://schemas.openxmlformats.org/officeDocument/2006/math">
                    <m:r>
                      <a:rPr lang="en-US" i="1">
                        <a:latin typeface="Cambria Math"/>
                      </a:rPr>
                      <m:t>≥0</m:t>
                    </m:r>
                  </m:oMath>
                </a14:m>
                <a:endParaRPr lang="en-US" dirty="0"/>
              </a:p>
              <a:p>
                <a:r>
                  <a:rPr lang="en-US" dirty="0"/>
                  <a:t>                  </a:t>
                </a:r>
                <a:r>
                  <a:rPr lang="en-US" dirty="0" smtClean="0"/>
                  <a:t>	    -</a:t>
                </a:r>
                <a:r>
                  <a:rPr lang="en-US" dirty="0"/>
                  <a:t>6T+C</a:t>
                </a:r>
                <a14:m>
                  <m:oMath xmlns:m="http://schemas.openxmlformats.org/officeDocument/2006/math">
                    <m:r>
                      <a:rPr lang="en-US" i="1">
                        <a:latin typeface="Cambria Math"/>
                      </a:rPr>
                      <m:t>≤</m:t>
                    </m:r>
                  </m:oMath>
                </a14:m>
                <a:r>
                  <a:rPr lang="en-US" dirty="0"/>
                  <a:t>0</a:t>
                </a:r>
              </a:p>
              <a:p>
                <a:r>
                  <a:rPr lang="en-US" dirty="0"/>
                  <a:t>                   </a:t>
                </a:r>
                <a:r>
                  <a:rPr lang="en-US" dirty="0" smtClean="0"/>
                  <a:t>	      C</a:t>
                </a:r>
                <a:r>
                  <a:rPr lang="en-US" dirty="0"/>
                  <a:t>, T</a:t>
                </a:r>
                <a14:m>
                  <m:oMath xmlns:m="http://schemas.openxmlformats.org/officeDocument/2006/math">
                    <m:r>
                      <a:rPr lang="en-US" i="1">
                        <a:latin typeface="Cambria Math"/>
                      </a:rPr>
                      <m:t>≥</m:t>
                    </m:r>
                  </m:oMath>
                </a14:m>
                <a:r>
                  <a:rPr lang="en-US" dirty="0"/>
                  <a:t>0</a:t>
                </a:r>
              </a:p>
              <a:p>
                <a:r>
                  <a:rPr lang="en-US" dirty="0"/>
                  <a:t> </a:t>
                </a:r>
              </a:p>
              <a:p>
                <a:r>
                  <a:rPr lang="en-US" dirty="0"/>
                  <a:t>Hence C = 26.67, T = 13.33, Objective function = $3733.33</a:t>
                </a:r>
              </a:p>
            </p:txBody>
          </p:sp>
        </mc:Choice>
        <mc:Fallback xmlns="">
          <p:sp>
            <p:nvSpPr>
              <p:cNvPr id="2" name="Rectangle 1"/>
              <p:cNvSpPr>
                <a:spLocks noRot="1" noChangeAspect="1" noMove="1" noResize="1" noEditPoints="1" noAdjustHandles="1" noChangeArrowheads="1" noChangeShapeType="1" noTextEdit="1"/>
              </p:cNvSpPr>
              <p:nvPr/>
            </p:nvSpPr>
            <p:spPr>
              <a:xfrm>
                <a:off x="233463" y="197826"/>
                <a:ext cx="11575915" cy="5632311"/>
              </a:xfrm>
              <a:prstGeom prst="rect">
                <a:avLst/>
              </a:prstGeom>
              <a:blipFill rotWithShape="1">
                <a:blip r:embed="rId2"/>
                <a:stretch>
                  <a:fillRect l="-421" t="-541" r="-474" b="-758"/>
                </a:stretch>
              </a:blipFill>
            </p:spPr>
            <p:txBody>
              <a:bodyPr/>
              <a:lstStyle/>
              <a:p>
                <a:r>
                  <a:rPr lang="en-US">
                    <a:noFill/>
                  </a:rPr>
                  <a:t> </a:t>
                </a:r>
              </a:p>
            </p:txBody>
          </p:sp>
        </mc:Fallback>
      </mc:AlternateContent>
    </p:spTree>
    <p:extLst>
      <p:ext uri="{BB962C8B-B14F-4D97-AF65-F5344CB8AC3E}">
        <p14:creationId xmlns:p14="http://schemas.microsoft.com/office/powerpoint/2010/main" val="1430652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609600"/>
            <a:ext cx="8382000" cy="1143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mtClean="0"/>
              <a:t>Example 2: Product Mix Problem</a:t>
            </a:r>
            <a:endParaRPr lang="en-US" dirty="0"/>
          </a:p>
        </p:txBody>
      </p:sp>
      <p:sp>
        <p:nvSpPr>
          <p:cNvPr id="3" name="Content Placeholder 2"/>
          <p:cNvSpPr txBox="1">
            <a:spLocks/>
          </p:cNvSpPr>
          <p:nvPr/>
        </p:nvSpPr>
        <p:spPr>
          <a:xfrm>
            <a:off x="381000" y="1828800"/>
            <a:ext cx="10698804" cy="4267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Maximize your profit</a:t>
            </a:r>
          </a:p>
          <a:p>
            <a:pPr lvl="1"/>
            <a:r>
              <a:rPr lang="en-US" dirty="0" smtClean="0"/>
              <a:t>Decide how many to produce product types 1,2</a:t>
            </a:r>
          </a:p>
          <a:p>
            <a:pPr lvl="1"/>
            <a:r>
              <a:rPr lang="en-US" dirty="0" smtClean="0"/>
              <a:t>To be produced, each product requires different amount of 2 resources per unit</a:t>
            </a:r>
          </a:p>
          <a:p>
            <a:pPr lvl="1"/>
            <a:r>
              <a:rPr lang="en-US" dirty="0" smtClean="0"/>
              <a:t>Each resource is limited</a:t>
            </a:r>
            <a:endParaRPr lang="en-US" dirty="0"/>
          </a:p>
        </p:txBody>
      </p:sp>
      <p:pic>
        <p:nvPicPr>
          <p:cNvPr id="4" name="Picture 2" descr="E:\MEMPHIS ACADEMIC\Co-instructing (CVL 7907)\Introduction to Linear Programming\promix.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4199205"/>
            <a:ext cx="5951903" cy="1752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0029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609600"/>
            <a:ext cx="8382000" cy="1143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mtClean="0"/>
              <a:t>Example 2: LP formulation</a:t>
            </a:r>
            <a:endParaRPr lang="en-US" dirty="0"/>
          </a:p>
        </p:txBody>
      </p:sp>
      <mc:AlternateContent xmlns:mc="http://schemas.openxmlformats.org/markup-compatibility/2006">
        <mc:Choice xmlns:a14="http://schemas.microsoft.com/office/drawing/2010/main" Requires="a14">
          <p:sp>
            <p:nvSpPr>
              <p:cNvPr id="3" name="Content Placeholder 2"/>
              <p:cNvSpPr txBox="1">
                <a:spLocks/>
              </p:cNvSpPr>
              <p:nvPr/>
            </p:nvSpPr>
            <p:spPr>
              <a:xfrm>
                <a:off x="381000" y="1828800"/>
                <a:ext cx="8382000" cy="4267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You can formulate the following LP model</a:t>
                </a:r>
              </a:p>
              <a:p>
                <a:pPr lvl="2"/>
                <a14:m>
                  <m:oMath xmlns:m="http://schemas.openxmlformats.org/officeDocument/2006/math">
                    <m:sSub>
                      <m:sSubPr>
                        <m:ctrlPr>
                          <a:rPr lang="en-US" sz="2200" i="1">
                            <a:latin typeface="Cambria Math"/>
                          </a:rPr>
                        </m:ctrlPr>
                      </m:sSubPr>
                      <m:e>
                        <m:r>
                          <a:rPr lang="en-US" sz="2200" i="1">
                            <a:latin typeface="Cambria Math"/>
                          </a:rPr>
                          <m:t>𝑥</m:t>
                        </m:r>
                      </m:e>
                      <m:sub>
                        <m:r>
                          <a:rPr lang="en-US" sz="2200" i="1">
                            <a:latin typeface="Cambria Math"/>
                          </a:rPr>
                          <m:t>1</m:t>
                        </m:r>
                      </m:sub>
                    </m:sSub>
                    <m:r>
                      <a:rPr lang="en-US" sz="2200" i="1">
                        <a:latin typeface="Cambria Math"/>
                      </a:rPr>
                      <m:t>:</m:t>
                    </m:r>
                    <m:r>
                      <a:rPr lang="en-US" sz="2200" i="1">
                        <a:latin typeface="Cambria Math"/>
                      </a:rPr>
                      <m:t>𝑡h𝑒</m:t>
                    </m:r>
                    <m:r>
                      <a:rPr lang="en-US" sz="2200" i="1">
                        <a:latin typeface="Cambria Math"/>
                      </a:rPr>
                      <m:t> </m:t>
                    </m:r>
                    <m:r>
                      <a:rPr lang="en-US" sz="2200" i="1">
                        <a:latin typeface="Cambria Math"/>
                      </a:rPr>
                      <m:t>𝑎𝑚𝑜𝑢𝑛𝑡</m:t>
                    </m:r>
                    <m:r>
                      <a:rPr lang="en-US" sz="2200" i="1">
                        <a:latin typeface="Cambria Math"/>
                      </a:rPr>
                      <m:t> </m:t>
                    </m:r>
                    <m:r>
                      <a:rPr lang="en-US" sz="2200" i="1">
                        <a:latin typeface="Cambria Math"/>
                      </a:rPr>
                      <m:t>𝑜𝑓</m:t>
                    </m:r>
                    <m:r>
                      <a:rPr lang="en-US" sz="2200" i="1">
                        <a:latin typeface="Cambria Math"/>
                      </a:rPr>
                      <m:t> </m:t>
                    </m:r>
                    <m:r>
                      <a:rPr lang="en-US" sz="2200" i="1" smtClean="0">
                        <a:latin typeface="Cambria Math"/>
                      </a:rPr>
                      <m:t>𝑝𝑟𝑜𝑑𝑢𝑐𝑡</m:t>
                    </m:r>
                  </m:oMath>
                </a14:m>
                <a:r>
                  <a:rPr lang="en-US" sz="2200" i="1" dirty="0" smtClean="0">
                    <a:latin typeface="Cambria Math"/>
                  </a:rPr>
                  <a:t> type 1 produced (units)</a:t>
                </a:r>
              </a:p>
              <a:p>
                <a:pPr lvl="2"/>
                <a14:m>
                  <m:oMath xmlns:m="http://schemas.openxmlformats.org/officeDocument/2006/math">
                    <m:sSub>
                      <m:sSubPr>
                        <m:ctrlPr>
                          <a:rPr lang="en-US" sz="2200" i="1">
                            <a:latin typeface="Cambria Math"/>
                          </a:rPr>
                        </m:ctrlPr>
                      </m:sSubPr>
                      <m:e>
                        <m:r>
                          <a:rPr lang="en-US" sz="2200" i="1">
                            <a:latin typeface="Cambria Math"/>
                          </a:rPr>
                          <m:t>𝑥</m:t>
                        </m:r>
                      </m:e>
                      <m:sub>
                        <m:r>
                          <a:rPr lang="en-US" sz="2200" i="1">
                            <a:latin typeface="Cambria Math"/>
                          </a:rPr>
                          <m:t>2</m:t>
                        </m:r>
                      </m:sub>
                    </m:sSub>
                    <m:r>
                      <a:rPr lang="en-US" sz="2200" i="1">
                        <a:latin typeface="Cambria Math"/>
                      </a:rPr>
                      <m:t>:</m:t>
                    </m:r>
                    <m:r>
                      <a:rPr lang="en-US" sz="2200" i="1">
                        <a:latin typeface="Cambria Math"/>
                      </a:rPr>
                      <m:t>𝑡h𝑒</m:t>
                    </m:r>
                    <m:r>
                      <a:rPr lang="en-US" sz="2200" i="1">
                        <a:latin typeface="Cambria Math"/>
                      </a:rPr>
                      <m:t> </m:t>
                    </m:r>
                    <m:r>
                      <a:rPr lang="en-US" sz="2200" i="1">
                        <a:latin typeface="Cambria Math"/>
                      </a:rPr>
                      <m:t>𝑎𝑚𝑜𝑢𝑛𝑑</m:t>
                    </m:r>
                    <m:r>
                      <a:rPr lang="en-US" sz="2200" i="1">
                        <a:latin typeface="Cambria Math"/>
                      </a:rPr>
                      <m:t> </m:t>
                    </m:r>
                    <m:r>
                      <a:rPr lang="en-US" sz="2200" i="1">
                        <a:latin typeface="Cambria Math"/>
                      </a:rPr>
                      <m:t>𝑜𝑓𝑝𝑟𝑜𝑑𝑢𝑐𝑡</m:t>
                    </m:r>
                    <m:r>
                      <m:rPr>
                        <m:nor/>
                      </m:rPr>
                      <a:rPr lang="en-US" sz="2200" i="1" dirty="0">
                        <a:latin typeface="Cambria Math"/>
                      </a:rPr>
                      <m:t> </m:t>
                    </m:r>
                    <m:r>
                      <m:rPr>
                        <m:nor/>
                      </m:rPr>
                      <a:rPr lang="en-US" sz="2200" i="1" dirty="0">
                        <a:latin typeface="Cambria Math"/>
                      </a:rPr>
                      <m:t>type</m:t>
                    </m:r>
                    <m:r>
                      <m:rPr>
                        <m:nor/>
                      </m:rPr>
                      <a:rPr lang="en-US" sz="2200" i="1" dirty="0">
                        <a:latin typeface="Cambria Math"/>
                      </a:rPr>
                      <m:t> 2 </m:t>
                    </m:r>
                    <m:r>
                      <m:rPr>
                        <m:nor/>
                      </m:rPr>
                      <a:rPr lang="en-US" sz="2200" i="1" dirty="0">
                        <a:latin typeface="Cambria Math"/>
                      </a:rPr>
                      <m:t>produced</m:t>
                    </m:r>
                  </m:oMath>
                </a14:m>
                <a:r>
                  <a:rPr lang="en-US" sz="2200" i="1" dirty="0" smtClean="0">
                    <a:latin typeface="Cambria Math"/>
                  </a:rPr>
                  <a:t> (units)</a:t>
                </a:r>
                <a:endParaRPr lang="en-US" sz="2200" i="1" dirty="0">
                  <a:latin typeface="Cambria Math"/>
                </a:endParaRPr>
              </a:p>
              <a:p>
                <a:pPr lvl="1"/>
                <a:endParaRPr lang="en-US" dirty="0"/>
              </a:p>
            </p:txBody>
          </p:sp>
        </mc:Choice>
        <mc:Fallback>
          <p:sp>
            <p:nvSpPr>
              <p:cNvPr id="3" name="Content Placeholder 2"/>
              <p:cNvSpPr txBox="1">
                <a:spLocks noRot="1" noChangeAspect="1" noMove="1" noResize="1" noEditPoints="1" noAdjustHandles="1" noChangeArrowheads="1" noChangeShapeType="1" noTextEdit="1"/>
              </p:cNvSpPr>
              <p:nvPr/>
            </p:nvSpPr>
            <p:spPr>
              <a:xfrm>
                <a:off x="381000" y="1828800"/>
                <a:ext cx="8382000" cy="4267200"/>
              </a:xfrm>
              <a:prstGeom prst="rect">
                <a:avLst/>
              </a:prstGeom>
              <a:blipFill rotWithShape="1">
                <a:blip r:embed="rId2"/>
                <a:stretch>
                  <a:fillRect l="-1309" t="-2286"/>
                </a:stretch>
              </a:blipFill>
            </p:spPr>
            <p:txBody>
              <a:bodyPr/>
              <a:lstStyle/>
              <a:p>
                <a:r>
                  <a:rPr lang="en-US">
                    <a:noFill/>
                  </a:rPr>
                  <a:t> </a:t>
                </a:r>
              </a:p>
            </p:txBody>
          </p:sp>
        </mc:Fallback>
      </mc:AlternateContent>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3295210"/>
            <a:ext cx="5210701" cy="2495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ular Callout 4"/>
          <p:cNvSpPr/>
          <p:nvPr/>
        </p:nvSpPr>
        <p:spPr bwMode="auto">
          <a:xfrm>
            <a:off x="6507480" y="3860775"/>
            <a:ext cx="2104499" cy="412396"/>
          </a:xfrm>
          <a:prstGeom prst="wedgeRectCallout">
            <a:avLst>
              <a:gd name="adj1" fmla="val -78321"/>
              <a:gd name="adj2" fmla="val 16109"/>
            </a:avLst>
          </a:prstGeom>
          <a:noFill/>
          <a:ln w="9525" cap="flat" cmpd="sng" algn="ctr">
            <a:solidFill>
              <a:srgbClr val="00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ea typeface="ＭＳ Ｐゴシック" pitchFamily="16" charset="-128"/>
              </a:rPr>
              <a:t>Resource A limit</a:t>
            </a:r>
          </a:p>
        </p:txBody>
      </p:sp>
      <p:sp>
        <p:nvSpPr>
          <p:cNvPr id="6" name="Rectangular Callout 5"/>
          <p:cNvSpPr/>
          <p:nvPr/>
        </p:nvSpPr>
        <p:spPr bwMode="auto">
          <a:xfrm>
            <a:off x="6553200" y="4349371"/>
            <a:ext cx="2104499" cy="356272"/>
          </a:xfrm>
          <a:prstGeom prst="wedgeRectCallout">
            <a:avLst>
              <a:gd name="adj1" fmla="val -72304"/>
              <a:gd name="adj2" fmla="val 2446"/>
            </a:avLst>
          </a:prstGeom>
          <a:noFill/>
          <a:ln w="9525" cap="flat" cmpd="sng" algn="ctr">
            <a:solidFill>
              <a:srgbClr val="00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ea typeface="ＭＳ Ｐゴシック" pitchFamily="16" charset="-128"/>
              </a:rPr>
              <a:t>Resource B limit</a:t>
            </a:r>
          </a:p>
        </p:txBody>
      </p:sp>
      <p:sp>
        <p:nvSpPr>
          <p:cNvPr id="7" name="Right Brace 6"/>
          <p:cNvSpPr/>
          <p:nvPr/>
        </p:nvSpPr>
        <p:spPr bwMode="auto">
          <a:xfrm>
            <a:off x="5943600" y="4813240"/>
            <a:ext cx="563880" cy="730604"/>
          </a:xfrm>
          <a:prstGeom prst="rightBrace">
            <a:avLst>
              <a:gd name="adj1" fmla="val 8333"/>
              <a:gd name="adj2" fmla="val 5000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8" name="TextBox 7"/>
          <p:cNvSpPr txBox="1"/>
          <p:nvPr/>
        </p:nvSpPr>
        <p:spPr>
          <a:xfrm>
            <a:off x="6553200" y="4934243"/>
            <a:ext cx="1918585" cy="400110"/>
          </a:xfrm>
          <a:prstGeom prst="rect">
            <a:avLst/>
          </a:prstGeom>
          <a:noFill/>
          <a:ln>
            <a:solidFill>
              <a:srgbClr val="003300"/>
            </a:solidFill>
          </a:ln>
        </p:spPr>
        <p:txBody>
          <a:bodyPr wrap="square" rtlCol="0">
            <a:spAutoFit/>
          </a:bodyPr>
          <a:lstStyle/>
          <a:p>
            <a:r>
              <a:rPr lang="en-US" sz="2000" dirty="0" smtClean="0"/>
              <a:t>Non-negativity</a:t>
            </a:r>
            <a:endParaRPr lang="en-US" sz="2000" dirty="0"/>
          </a:p>
        </p:txBody>
      </p:sp>
      <p:sp>
        <p:nvSpPr>
          <p:cNvPr id="9" name="Rectangular Callout 8"/>
          <p:cNvSpPr/>
          <p:nvPr/>
        </p:nvSpPr>
        <p:spPr bwMode="auto">
          <a:xfrm>
            <a:off x="5607631" y="3400461"/>
            <a:ext cx="1478970" cy="387668"/>
          </a:xfrm>
          <a:prstGeom prst="wedgeRectCallout">
            <a:avLst>
              <a:gd name="adj1" fmla="val -99170"/>
              <a:gd name="adj2" fmla="val 39553"/>
            </a:avLst>
          </a:prstGeom>
          <a:noFill/>
          <a:ln w="9525" cap="flat" cmpd="sng" algn="ctr">
            <a:solidFill>
              <a:srgbClr val="00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ea typeface="ＭＳ Ｐゴシック" pitchFamily="16" charset="-128"/>
              </a:rPr>
              <a:t>Total profit</a:t>
            </a:r>
          </a:p>
        </p:txBody>
      </p:sp>
    </p:spTree>
    <p:extLst>
      <p:ext uri="{BB962C8B-B14F-4D97-AF65-F5344CB8AC3E}">
        <p14:creationId xmlns:p14="http://schemas.microsoft.com/office/powerpoint/2010/main" val="2243044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609600"/>
            <a:ext cx="8382000" cy="1143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mtClean="0"/>
              <a:t>Example 2: Graphical Solution</a:t>
            </a:r>
            <a:endParaRPr lang="en-US" dirty="0"/>
          </a:p>
        </p:txBody>
      </p:sp>
      <p:sp>
        <p:nvSpPr>
          <p:cNvPr id="3" name="Content Placeholder 2"/>
          <p:cNvSpPr txBox="1">
            <a:spLocks/>
          </p:cNvSpPr>
          <p:nvPr/>
        </p:nvSpPr>
        <p:spPr>
          <a:xfrm>
            <a:off x="6376886" y="1809345"/>
            <a:ext cx="3524250" cy="4267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Define the feasible region</a:t>
            </a:r>
          </a:p>
          <a:p>
            <a:pPr lvl="1"/>
            <a:r>
              <a:rPr lang="en-US" dirty="0" smtClean="0"/>
              <a:t>It is the region defined by the intersection of all of your constraints</a:t>
            </a:r>
          </a:p>
          <a:p>
            <a:pPr lvl="1"/>
            <a:r>
              <a:rPr lang="en-US" dirty="0" smtClean="0"/>
              <a:t>It includes all of the feasible solutions to your LP</a:t>
            </a:r>
            <a:endParaRPr lang="en-US" dirty="0"/>
          </a:p>
        </p:txBody>
      </p:sp>
      <p:pic>
        <p:nvPicPr>
          <p:cNvPr id="4" name="Picture 2" descr="E:\MEMPHIS ACADEMIC\Co-instructing (CVL 7907)\Introduction to Linear Programming\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0536" y="1352127"/>
            <a:ext cx="5086350" cy="52578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konurd\Desktop\Captu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57912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konurd\Desktop\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 y="1985135"/>
            <a:ext cx="342900" cy="325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72469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732</Words>
  <Application>Microsoft Office PowerPoint</Application>
  <PresentationFormat>Custom</PresentationFormat>
  <Paragraphs>89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Mustafa Kamal</dc:creator>
  <cp:lastModifiedBy>Dr. Mustafa Kamal</cp:lastModifiedBy>
  <cp:revision>9</cp:revision>
  <dcterms:created xsi:type="dcterms:W3CDTF">2016-03-01T13:54:23Z</dcterms:created>
  <dcterms:modified xsi:type="dcterms:W3CDTF">2017-12-24T13:17:21Z</dcterms:modified>
</cp:coreProperties>
</file>