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4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6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8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2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06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9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7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8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6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9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2B5EA-E406-4FDC-B326-FEB5C4EE5E90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C6074-EBA4-4700-BDB0-2DEC4964D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9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011" y="666064"/>
            <a:ext cx="11309684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True/False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goal of many waiting line problems is to help a firm find the ideal level of services that minimize the cost of waiting and the cost of providing the service. 		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Balking refers to customers who refuse to join the queue. 		          	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M/M/2 model has Poisson arrivals exponential service times and two channels. 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looking at the arrivals at the ticket counter of a movie theater, we can assume an unlimited queue. 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multichannel model (M/M/m), we must assume that the average service time for all channels is the same. 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automatic car wash is an example of a constant service time model. Answer:  TRUE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42900" algn="l"/>
                <a:tab pos="628650" algn="l"/>
              </a:tabLs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hospital ward with only 30 beds could be modeled using a finite population model. Answer:  TRUE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61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633" y="162592"/>
            <a:ext cx="1153106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1. Which of the following distributions is most often used to estimate the arrival pattern?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 Negative exponential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 Normal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 Poisson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Erlang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2. In queuing analysis, total expected cost is the sum of expected _____plus expected ______.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service costs, arrival costs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facility costs, calling costs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calling cost, inventory costs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</a:t>
            </a: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service costs, waiting costs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3. In queuing theory, the calling population is another name for ________.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the queue size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the servers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the arrivals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the service rate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31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6765" y="320778"/>
            <a:ext cx="11386687" cy="572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The customer who arrives at a bank, sees a long line, and leaves to return another time is</a:t>
            </a:r>
          </a:p>
          <a:p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balking.</a:t>
            </a:r>
            <a:endParaRPr lang="en-US" sz="2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cropping.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reneging.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 blithering.</a:t>
            </a:r>
          </a:p>
          <a:p>
            <a:pPr>
              <a:lnSpc>
                <a:spcPct val="107000"/>
              </a:lnSpc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Most systems use a queue discipline known as ________.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shortest processing time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longest processing time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FIFO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 earliest due date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Answer:  C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66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3510" y="114437"/>
            <a:ext cx="11405937" cy="6585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When waiting time is based on time in the queue, which of the following is the correct equation for total cost?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mCs + λWCw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mCw + λWCs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mCs + λWqCs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 mCs + λWqCw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Answer:  D</a:t>
            </a:r>
          </a:p>
          <a:p>
            <a:pPr>
              <a:lnSpc>
                <a:spcPct val="107000"/>
              </a:lnSpc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A queuing system with a normally distributed arrival pattern, exponential service times, and three servers would be described as ________.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G/G/3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M/M/3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G/M/3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 M/G/3</a:t>
            </a: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Answer:  C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7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259" y="259882"/>
            <a:ext cx="117139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 suburban specialty restaurant has developed a single drive-thru window in which Arrivals follow a Poisson distribution, while service times follow an exponential distribution. If the average number of arrivals is 6 per hour and the service rate is 2 every 15 minutes, what is the average number of customers in the system?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0.50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4.00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2.25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3.00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948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4722" y="477533"/>
            <a:ext cx="1095983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shopping center, customers arrive at a sales counter managed by a single person following a Poisson distribution, with a mean rate of 20 per hour. The time required to serve a customer has an exponential distribution with a mean of 2 minutes. </a:t>
            </a:r>
          </a:p>
          <a:p>
            <a:pPr marL="457200" indent="-457200" algn="just"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average waiting time of a customer in the queue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/>
          </a:p>
          <a:p>
            <a:r>
              <a:rPr lang="en-US" sz="2800" dirty="0"/>
              <a:t>b. Find the average waiting time of a customer in the System. </a:t>
            </a:r>
          </a:p>
          <a:p>
            <a:r>
              <a:rPr lang="en-US" sz="2800" dirty="0"/>
              <a:t>c. Find the probability that 0 customers are in the queue.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960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63" y="304901"/>
            <a:ext cx="8980048" cy="630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143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165" y="222781"/>
            <a:ext cx="1132948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dirty="0" smtClean="0"/>
              <a:t>2. From </a:t>
            </a:r>
            <a:r>
              <a:rPr lang="en-US" sz="2400" b="1" dirty="0"/>
              <a:t>historical data, Harry’s Car Wash estimates that dirty cars arrive at the rate of 8 cars per hour all day Saturday. With a crew working the wash line, harry figures that car can be cleaned at the rate of one every 6 minutes. One car at a time cleaned in this example of a single-channel waiting line. Assuming Poisson arrival and exponential service times, find the</a:t>
            </a:r>
          </a:p>
          <a:p>
            <a:pPr lvl="0" algn="just"/>
            <a:endParaRPr lang="en-US" sz="2400" b="1" dirty="0" smtClean="0"/>
          </a:p>
          <a:p>
            <a:pPr marL="457200" lvl="0" indent="-457200" algn="just">
              <a:buFont typeface="+mj-lt"/>
              <a:buAutoNum type="alphaLcPeriod"/>
            </a:pPr>
            <a:r>
              <a:rPr lang="en-US" sz="2400" b="1" dirty="0" smtClean="0"/>
              <a:t>Average </a:t>
            </a:r>
            <a:r>
              <a:rPr lang="en-US" sz="2400" b="1" dirty="0"/>
              <a:t>number of cars in line.</a:t>
            </a:r>
          </a:p>
          <a:p>
            <a:pPr marL="457200" lvl="0" indent="-457200" algn="just">
              <a:buFont typeface="+mj-lt"/>
              <a:buAutoNum type="alphaLcPeriod"/>
            </a:pPr>
            <a:r>
              <a:rPr lang="en-US" sz="2400" b="1" dirty="0"/>
              <a:t>Average time a car waits before it is washed.</a:t>
            </a:r>
          </a:p>
          <a:p>
            <a:pPr marL="457200" lvl="0" indent="-457200" algn="just">
              <a:buFont typeface="+mj-lt"/>
              <a:buAutoNum type="alphaLcPeriod"/>
            </a:pPr>
            <a:r>
              <a:rPr lang="en-US" sz="2400" b="1" dirty="0"/>
              <a:t>Average time a car spends in the service system.</a:t>
            </a:r>
          </a:p>
          <a:p>
            <a:pPr marL="457200" lvl="0" indent="-457200" algn="just">
              <a:buFont typeface="+mj-lt"/>
              <a:buAutoNum type="alphaLcPeriod"/>
            </a:pPr>
            <a:r>
              <a:rPr lang="en-US" sz="2400" b="1" dirty="0"/>
              <a:t>Utilization rate of the car wash.</a:t>
            </a:r>
          </a:p>
          <a:p>
            <a:pPr marL="457200" lvl="0" indent="-457200" algn="just">
              <a:buFont typeface="+mj-lt"/>
              <a:buAutoNum type="alphaLcPeriod"/>
            </a:pPr>
            <a:r>
              <a:rPr lang="en-US" sz="2400" b="1" dirty="0"/>
              <a:t>Probability that no car are in the system. </a:t>
            </a:r>
          </a:p>
        </p:txBody>
      </p:sp>
    </p:spTree>
    <p:extLst>
      <p:ext uri="{BB962C8B-B14F-4D97-AF65-F5344CB8AC3E}">
        <p14:creationId xmlns:p14="http://schemas.microsoft.com/office/powerpoint/2010/main" val="2516806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371600" y="116731"/>
                <a:ext cx="9542834" cy="64417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/>
                  <a:t>ANSWER:</a:t>
                </a:r>
              </a:p>
              <a:p>
                <a:r>
                  <a:rPr lang="en-US" sz="2400" dirty="0" smtClean="0"/>
                  <a:t>     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𝜆</m:t>
                    </m:r>
                    <m:r>
                      <a:rPr lang="en-US" sz="2400" i="1">
                        <a:latin typeface="Cambria Math"/>
                      </a:rPr>
                      <m:t>=8 </m:t>
                    </m:r>
                    <m:r>
                      <a:rPr lang="en-US" sz="2400" i="1">
                        <a:latin typeface="Cambria Math"/>
                      </a:rPr>
                      <m:t>𝑐𝑎𝑟𝑠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h𝑜𝑢𝑟</m:t>
                    </m:r>
                  </m:oMath>
                </a14:m>
                <a:r>
                  <a:rPr lang="en-US" sz="2400" dirty="0" smtClean="0"/>
                  <a:t>                      </a:t>
                </a:r>
                <a14:m>
                  <m:oMath xmlns:m="http://schemas.openxmlformats.org/officeDocument/2006/math">
                    <m:r>
                      <a:rPr lang="en-US" sz="2400" i="1"/>
                      <m:t>𝜇</m:t>
                    </m:r>
                    <m:r>
                      <a:rPr lang="en-US" sz="2400" i="1"/>
                      <m:t>=10 </m:t>
                    </m:r>
                    <m:r>
                      <a:rPr lang="en-US" sz="2400" i="1"/>
                      <m:t>𝑐𝑎𝑟𝑠</m:t>
                    </m:r>
                    <m:r>
                      <a:rPr lang="en-US" sz="2400" i="1"/>
                      <m:t>/</m:t>
                    </m:r>
                    <m:r>
                      <a:rPr lang="en-US" sz="2400" i="1"/>
                      <m:t>h𝑜𝑢𝑟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 smtClean="0"/>
                  <a:t>a. The </a:t>
                </a:r>
                <a:r>
                  <a:rPr lang="en-US" sz="2400" dirty="0"/>
                  <a:t>average numbers of cars in line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𝐿</m:t>
                        </m:r>
                      </m:e>
                      <m:sub>
                        <m:r>
                          <a:rPr lang="en-US" sz="2400" i="1"/>
                          <m:t>𝑞</m:t>
                        </m:r>
                      </m:sub>
                    </m:sSub>
                  </m:oMath>
                </a14:m>
                <a:endParaRPr lang="en-US" sz="2400" dirty="0"/>
              </a:p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𝐿</m:t>
                        </m:r>
                      </m:e>
                      <m:sub>
                        <m:r>
                          <a:rPr lang="en-US" sz="2400" i="1"/>
                          <m:t>𝑞</m:t>
                        </m:r>
                      </m:sub>
                    </m:sSub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𝜆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/>
                          <m:t>𝜇</m:t>
                        </m:r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𝜇</m:t>
                        </m:r>
                        <m:r>
                          <a:rPr lang="en-US" sz="2400" i="1"/>
                          <m:t>−</m:t>
                        </m:r>
                        <m:r>
                          <a:rPr lang="en-US" sz="2400" i="1"/>
                          <m:t>𝜆</m:t>
                        </m:r>
                        <m:r>
                          <a:rPr lang="en-US" sz="2400" i="1"/>
                          <m:t>)</m:t>
                        </m:r>
                      </m:den>
                    </m:f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8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/>
                          <m:t>10(10−8)</m:t>
                        </m:r>
                      </m:den>
                    </m:f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64</m:t>
                        </m:r>
                      </m:num>
                      <m:den>
                        <m:r>
                          <a:rPr lang="en-US" sz="2400" i="1"/>
                          <m:t>10×2</m:t>
                        </m:r>
                      </m:den>
                    </m:f>
                    <m:r>
                      <a:rPr lang="en-US" sz="2400" i="1"/>
                      <m:t>=3.2 </m:t>
                    </m:r>
                    <m:r>
                      <a:rPr lang="en-US" sz="2400" i="1"/>
                      <m:t>𝑐𝑎𝑟𝑠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 </a:t>
                </a:r>
                <a:r>
                  <a:rPr lang="en-US" sz="2400" dirty="0" smtClean="0"/>
                  <a:t>b. The </a:t>
                </a:r>
                <a:r>
                  <a:rPr lang="en-US" sz="2400" dirty="0"/>
                  <a:t>average time a car waits before it is washed,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𝑊</m:t>
                        </m:r>
                      </m:e>
                      <m:sub>
                        <m:r>
                          <a:rPr lang="en-US" sz="2400" i="1"/>
                          <m:t>𝑞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/>
                          </m:ctrlPr>
                        </m:sSubPr>
                        <m:e>
                          <m:r>
                            <a:rPr lang="en-US" sz="2400" i="1"/>
                            <m:t>𝑊</m:t>
                          </m:r>
                        </m:e>
                        <m:sub>
                          <m:r>
                            <a:rPr lang="en-US" sz="2400" i="1"/>
                            <m:t>𝑞</m:t>
                          </m:r>
                        </m:sub>
                      </m:sSub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𝜆</m:t>
                          </m:r>
                        </m:num>
                        <m:den>
                          <m:r>
                            <a:rPr lang="en-US" sz="2400" i="1"/>
                            <m:t>𝜇</m:t>
                          </m:r>
                          <m:r>
                            <a:rPr lang="en-US" sz="2400" i="1"/>
                            <m:t>(</m:t>
                          </m:r>
                          <m:r>
                            <a:rPr lang="en-US" sz="2400" i="1"/>
                            <m:t>𝜇</m:t>
                          </m:r>
                          <m:r>
                            <a:rPr lang="en-US" sz="2400" i="1"/>
                            <m:t>−</m:t>
                          </m:r>
                          <m:r>
                            <a:rPr lang="en-US" sz="2400" i="1"/>
                            <m:t>𝜆</m:t>
                          </m:r>
                          <m:r>
                            <a:rPr lang="en-US" sz="2400" i="1"/>
                            <m:t>)</m:t>
                          </m:r>
                        </m:den>
                      </m:f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8</m:t>
                          </m:r>
                        </m:num>
                        <m:den>
                          <m:r>
                            <a:rPr lang="en-US" sz="2400" i="1"/>
                            <m:t>10(10−8)</m:t>
                          </m:r>
                        </m:den>
                      </m:f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8</m:t>
                          </m:r>
                        </m:num>
                        <m:den>
                          <m:r>
                            <a:rPr lang="en-US" sz="2400" i="1"/>
                            <m:t>10×2</m:t>
                          </m:r>
                        </m:den>
                      </m:f>
                      <m:r>
                        <a:rPr lang="en-US" sz="2400" i="1"/>
                        <m:t>=0.4 </m:t>
                      </m:r>
                      <m:r>
                        <a:rPr lang="en-US" sz="2400" i="1"/>
                        <m:t>h𝑜𝑢𝑟</m:t>
                      </m:r>
                    </m:oMath>
                  </m:oMathPara>
                </a14:m>
                <a:endParaRPr lang="en-US" sz="2400" dirty="0"/>
              </a:p>
              <a:p>
                <a:pPr lvl="0"/>
                <a:r>
                  <a:rPr lang="en-US" sz="2400" dirty="0" smtClean="0"/>
                  <a:t>c. The </a:t>
                </a:r>
                <a:r>
                  <a:rPr lang="en-US" sz="2400" dirty="0"/>
                  <a:t>average time a car spends in the service system, i.e. W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/>
                        <m:t>𝑊</m:t>
                      </m:r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1</m:t>
                          </m:r>
                        </m:num>
                        <m:den>
                          <m:r>
                            <a:rPr lang="en-US" sz="2400" i="1"/>
                            <m:t>𝜇</m:t>
                          </m:r>
                          <m:r>
                            <a:rPr lang="en-US" sz="2400" i="1"/>
                            <m:t>−</m:t>
                          </m:r>
                          <m:r>
                            <a:rPr lang="en-US" sz="2400" i="1"/>
                            <m:t>𝜆</m:t>
                          </m:r>
                        </m:den>
                      </m:f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1</m:t>
                          </m:r>
                        </m:num>
                        <m:den>
                          <m:r>
                            <a:rPr lang="en-US" sz="2400" i="1"/>
                            <m:t>10−8</m:t>
                          </m:r>
                        </m:den>
                      </m:f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1</m:t>
                          </m:r>
                        </m:num>
                        <m:den>
                          <m:r>
                            <a:rPr lang="en-US" sz="2400" i="1"/>
                            <m:t>2</m:t>
                          </m:r>
                        </m:den>
                      </m:f>
                      <m:r>
                        <a:rPr lang="en-US" sz="2400" i="1"/>
                        <m:t> </m:t>
                      </m:r>
                      <m:r>
                        <a:rPr lang="en-US" sz="2400" i="1"/>
                        <m:t>h𝑜𝑢𝑟</m:t>
                      </m:r>
                    </m:oMath>
                  </m:oMathPara>
                </a14:m>
                <a:endParaRPr lang="en-US" sz="2400" dirty="0"/>
              </a:p>
              <a:p>
                <a:pPr lvl="0"/>
                <a:r>
                  <a:rPr lang="en-US" sz="2400" dirty="0" smtClean="0"/>
                  <a:t>d. The </a:t>
                </a:r>
                <a:r>
                  <a:rPr lang="en-US" sz="2400" dirty="0"/>
                  <a:t>utilization rate, i.e. </a:t>
                </a:r>
                <a14:m>
                  <m:oMath xmlns:m="http://schemas.openxmlformats.org/officeDocument/2006/math">
                    <m:r>
                      <a:rPr lang="en-US" sz="2400" i="1"/>
                      <m:t>𝜌</m:t>
                    </m:r>
                  </m:oMath>
                </a14:m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/>
                        <m:t>𝜌</m:t>
                      </m:r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𝜆</m:t>
                          </m:r>
                        </m:num>
                        <m:den>
                          <m:r>
                            <a:rPr lang="en-US" sz="2400" i="1"/>
                            <m:t>𝜇</m:t>
                          </m:r>
                        </m:den>
                      </m:f>
                      <m:r>
                        <a:rPr lang="en-US" sz="2400" i="1"/>
                        <m:t>=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8</m:t>
                          </m:r>
                        </m:num>
                        <m:den>
                          <m:r>
                            <a:rPr lang="en-US" sz="2400" i="1"/>
                            <m:t>10</m:t>
                          </m:r>
                        </m:den>
                      </m:f>
                      <m:r>
                        <a:rPr lang="en-US" sz="2400" i="1"/>
                        <m:t>=0.8</m:t>
                      </m:r>
                    </m:oMath>
                  </m:oMathPara>
                </a14:m>
                <a:endParaRPr lang="en-US" sz="2400" dirty="0"/>
              </a:p>
              <a:p>
                <a:pPr lvl="0"/>
                <a:r>
                  <a:rPr lang="en-US" sz="2400" dirty="0" smtClean="0"/>
                  <a:t>e. The </a:t>
                </a:r>
                <a:r>
                  <a:rPr lang="en-US" sz="2400" dirty="0"/>
                  <a:t>probability that no cars are in the system, i. 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𝑃</m:t>
                        </m:r>
                      </m:e>
                      <m:sub>
                        <m:r>
                          <a:rPr lang="en-US" sz="2400" i="1"/>
                          <m:t>0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/>
                          </m:ctrlPr>
                        </m:sSubPr>
                        <m:e>
                          <m:r>
                            <a:rPr lang="en-US" sz="2400" i="1"/>
                            <m:t>𝑃</m:t>
                          </m:r>
                        </m:e>
                        <m:sub>
                          <m:r>
                            <a:rPr lang="en-US" sz="2400" i="1"/>
                            <m:t>0</m:t>
                          </m:r>
                        </m:sub>
                      </m:sSub>
                      <m:r>
                        <a:rPr lang="en-US" sz="2400" i="1"/>
                        <m:t>=1−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𝜆</m:t>
                          </m:r>
                        </m:num>
                        <m:den>
                          <m:r>
                            <a:rPr lang="en-US" sz="2400" i="1"/>
                            <m:t>𝜇</m:t>
                          </m:r>
                        </m:den>
                      </m:f>
                      <m:r>
                        <a:rPr lang="en-US" sz="2400" i="1"/>
                        <m:t>=1−</m:t>
                      </m:r>
                      <m:r>
                        <a:rPr lang="en-US" sz="2400" i="1"/>
                        <m:t>𝜌</m:t>
                      </m:r>
                      <m:r>
                        <a:rPr lang="en-US" sz="2400" i="1"/>
                        <m:t>=1−0.8=0.2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16731"/>
                <a:ext cx="9542834" cy="6441700"/>
              </a:xfrm>
              <a:prstGeom prst="rect">
                <a:avLst/>
              </a:prstGeom>
              <a:blipFill rotWithShape="1">
                <a:blip r:embed="rId2"/>
                <a:stretch>
                  <a:fillRect l="-958" t="-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854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704</Words>
  <Application>Microsoft Office PowerPoint</Application>
  <PresentationFormat>Custom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Mustafa Kamal</dc:creator>
  <cp:lastModifiedBy>Dr. Mustafa Kamal</cp:lastModifiedBy>
  <cp:revision>10</cp:revision>
  <dcterms:created xsi:type="dcterms:W3CDTF">2016-02-23T12:43:05Z</dcterms:created>
  <dcterms:modified xsi:type="dcterms:W3CDTF">2017-03-13T21:59:10Z</dcterms:modified>
</cp:coreProperties>
</file>