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6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76200"/>
            <a:ext cx="8763000" cy="6463308"/>
          </a:xfrm>
          <a:prstGeom prst="rect">
            <a:avLst/>
          </a:prstGeom>
        </p:spPr>
        <p:txBody>
          <a:bodyPr wrap="square">
            <a:spAutoFit/>
          </a:bodyPr>
          <a:lstStyle/>
          <a:p>
            <a:r>
              <a:rPr lang="en-US" sz="2300" b="1" dirty="0">
                <a:latin typeface="Times New Roman" pitchFamily="18" charset="0"/>
                <a:cs typeface="Times New Roman" pitchFamily="18" charset="0"/>
              </a:rPr>
              <a:t>True/False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1. A medium-term forecast typically covers a two- to four-year time horizon.</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FALSE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2. Time-series models attempt to predict the future by using historical data.</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TRUE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3. A moving average forecasting method is a causal forecasting method.</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FALSE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4. The most common quantitative causal model is regression analysis.</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TRUE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5. The naïve forecast for the next period is the actual value observed in the current period.</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TRUE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6. Mean absolute deviation (MAD) is simply the sum of forecast errors.</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FALSE</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7. In a weighted moving average, the weights assigned must sum to 1.</a:t>
            </a:r>
            <a:endParaRPr lang="en-IN" sz="2300" dirty="0">
              <a:latin typeface="Times New Roman" pitchFamily="18" charset="0"/>
              <a:cs typeface="Times New Roman" pitchFamily="18" charset="0"/>
            </a:endParaRPr>
          </a:p>
          <a:p>
            <a:r>
              <a:rPr lang="en-US" sz="2300" dirty="0">
                <a:latin typeface="Times New Roman" pitchFamily="18" charset="0"/>
                <a:cs typeface="Times New Roman" pitchFamily="18" charset="0"/>
              </a:rPr>
              <a:t>Answer:  FALSE</a:t>
            </a:r>
            <a:endParaRPr lang="en-IN" sz="2300" dirty="0">
              <a:latin typeface="Times New Roman" pitchFamily="18" charset="0"/>
              <a:cs typeface="Times New Roman" pitchFamily="18" charset="0"/>
            </a:endParaRPr>
          </a:p>
        </p:txBody>
      </p:sp>
    </p:spTree>
    <p:extLst>
      <p:ext uri="{BB962C8B-B14F-4D97-AF65-F5344CB8AC3E}">
        <p14:creationId xmlns:p14="http://schemas.microsoft.com/office/powerpoint/2010/main" val="137409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1"/>
            <a:ext cx="8763000" cy="6247864"/>
          </a:xfrm>
          <a:prstGeom prst="rect">
            <a:avLst/>
          </a:prstGeom>
        </p:spPr>
        <p:txBody>
          <a:bodyPr wrap="square">
            <a:spAutoFit/>
          </a:bodyPr>
          <a:lstStyle/>
          <a:p>
            <a:r>
              <a:rPr lang="en-US" sz="2500" dirty="0">
                <a:latin typeface="Times New Roman" pitchFamily="18" charset="0"/>
                <a:cs typeface="Times New Roman" pitchFamily="18" charset="0"/>
              </a:rPr>
              <a:t>1</a:t>
            </a: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Which of the following is a technique used to determine forecasting accuracy?</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A) exponential smoothing</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B) moving average</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C) regression</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D) Delphi method</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E) mean absolute percent error</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Answer:  E</a:t>
            </a:r>
            <a:endParaRPr lang="en-IN" sz="2500" dirty="0">
              <a:latin typeface="Times New Roman" pitchFamily="18" charset="0"/>
              <a:cs typeface="Times New Roman" pitchFamily="18" charset="0"/>
            </a:endParaRPr>
          </a:p>
          <a:p>
            <a:endParaRPr lang="en-US" sz="2500" dirty="0" smtClean="0">
              <a:latin typeface="Times New Roman" pitchFamily="18" charset="0"/>
              <a:cs typeface="Times New Roman" pitchFamily="18" charset="0"/>
            </a:endParaRPr>
          </a:p>
          <a:p>
            <a:r>
              <a:rPr lang="en-US" sz="2500" dirty="0">
                <a:latin typeface="Times New Roman" pitchFamily="18" charset="0"/>
                <a:cs typeface="Times New Roman" pitchFamily="18" charset="0"/>
              </a:rPr>
              <a:t>2</a:t>
            </a: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A medium-term forecast is considered to cover what length of time?</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A) 2-4 weeks</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B) 1 month to 1 year</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C) 2-4 years</a:t>
            </a:r>
            <a:endParaRPr lang="en-IN"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D) 5-10 years</a:t>
            </a:r>
            <a:endParaRPr lang="en-IN" sz="2500" dirty="0">
              <a:latin typeface="Times New Roman" pitchFamily="18" charset="0"/>
              <a:cs typeface="Times New Roman" pitchFamily="18" charset="0"/>
            </a:endParaRPr>
          </a:p>
          <a:p>
            <a:r>
              <a:rPr lang="en-US" sz="2500" dirty="0" smtClean="0">
                <a:latin typeface="Times New Roman" pitchFamily="18" charset="0"/>
                <a:cs typeface="Times New Roman" pitchFamily="18" charset="0"/>
              </a:rPr>
              <a:t>Answer</a:t>
            </a:r>
            <a:r>
              <a:rPr lang="en-US" sz="2500" dirty="0">
                <a:latin typeface="Times New Roman" pitchFamily="18" charset="0"/>
                <a:cs typeface="Times New Roman" pitchFamily="18" charset="0"/>
              </a:rPr>
              <a:t>:  B</a:t>
            </a:r>
            <a:endParaRPr lang="en-IN" sz="2500" dirty="0">
              <a:latin typeface="Times New Roman" pitchFamily="18" charset="0"/>
              <a:cs typeface="Times New Roman" pitchFamily="18" charset="0"/>
            </a:endParaRPr>
          </a:p>
        </p:txBody>
      </p:sp>
    </p:spTree>
    <p:extLst>
      <p:ext uri="{BB962C8B-B14F-4D97-AF65-F5344CB8AC3E}">
        <p14:creationId xmlns:p14="http://schemas.microsoft.com/office/powerpoint/2010/main" val="322609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974" y="152400"/>
            <a:ext cx="8947826" cy="6232475"/>
          </a:xfrm>
          <a:prstGeom prst="rect">
            <a:avLst/>
          </a:prstGeom>
        </p:spPr>
        <p:txBody>
          <a:bodyPr wrap="square">
            <a:spAutoFit/>
          </a:bodyPr>
          <a:lstStyle/>
          <a:p>
            <a:pPr algn="just"/>
            <a:r>
              <a:rPr lang="en-US" sz="2100" dirty="0">
                <a:latin typeface="Times New Roman" pitchFamily="18" charset="0"/>
                <a:cs typeface="Times New Roman" pitchFamily="18" charset="0"/>
              </a:rPr>
              <a:t>3</a:t>
            </a:r>
            <a:r>
              <a:rPr lang="en-US" sz="2100" dirty="0" smtClean="0">
                <a:latin typeface="Times New Roman" pitchFamily="18" charset="0"/>
                <a:cs typeface="Times New Roman" pitchFamily="18" charset="0"/>
              </a:rPr>
              <a:t>. </a:t>
            </a:r>
            <a:r>
              <a:rPr lang="en-US" sz="2100" dirty="0">
                <a:latin typeface="Times New Roman" pitchFamily="18" charset="0"/>
                <a:cs typeface="Times New Roman" pitchFamily="18" charset="0"/>
              </a:rPr>
              <a:t>Enrollment in a particular class for the last four semesters has been 120, 126, 110, and 130.  Suppose a one-semester moving average was used to forecast enrollment (this is sometimes referred to as a naïve forecast).  Thus, the forecast for the second semester would be 120, for the third semester it would be 126, and for the last semester it would be 110. What would the MSE be for this situation?</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A) 196.00</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B) 230.67</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C) 100.00</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D) 42.00</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E) None of the above</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Answer:  B</a:t>
            </a:r>
            <a:endParaRPr lang="en-IN" sz="2100" dirty="0">
              <a:latin typeface="Times New Roman" pitchFamily="18" charset="0"/>
              <a:cs typeface="Times New Roman" pitchFamily="18" charset="0"/>
            </a:endParaRPr>
          </a:p>
          <a:p>
            <a:pPr algn="just"/>
            <a:endParaRPr lang="en-US" sz="2100" dirty="0" smtClean="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4</a:t>
            </a:r>
            <a:r>
              <a:rPr lang="en-US" sz="2100" dirty="0" smtClean="0">
                <a:latin typeface="Times New Roman" pitchFamily="18" charset="0"/>
                <a:cs typeface="Times New Roman" pitchFamily="18" charset="0"/>
              </a:rPr>
              <a:t>. </a:t>
            </a:r>
            <a:r>
              <a:rPr lang="en-US" sz="2100" dirty="0">
                <a:latin typeface="Times New Roman" pitchFamily="18" charset="0"/>
                <a:cs typeface="Times New Roman" pitchFamily="18" charset="0"/>
              </a:rPr>
              <a:t>Which of the following methods tells whether the forecast tends to be too high or too low?</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A) MAD</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B) MSE</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C) MAPE</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D) </a:t>
            </a:r>
            <a:r>
              <a:rPr lang="en-US" sz="2100" dirty="0" smtClean="0">
                <a:latin typeface="Times New Roman" pitchFamily="18" charset="0"/>
                <a:cs typeface="Times New Roman" pitchFamily="18" charset="0"/>
              </a:rPr>
              <a:t>bias</a:t>
            </a:r>
            <a:endParaRPr lang="en-IN" sz="2100" dirty="0">
              <a:latin typeface="Times New Roman" pitchFamily="18" charset="0"/>
              <a:cs typeface="Times New Roman" pitchFamily="18" charset="0"/>
            </a:endParaRPr>
          </a:p>
          <a:p>
            <a:pPr algn="just"/>
            <a:r>
              <a:rPr lang="en-US" sz="2100" dirty="0">
                <a:latin typeface="Times New Roman" pitchFamily="18" charset="0"/>
                <a:cs typeface="Times New Roman" pitchFamily="18" charset="0"/>
              </a:rPr>
              <a:t>Answer</a:t>
            </a:r>
            <a:r>
              <a:rPr lang="en-US" sz="2100">
                <a:latin typeface="Times New Roman" pitchFamily="18" charset="0"/>
                <a:cs typeface="Times New Roman" pitchFamily="18" charset="0"/>
              </a:rPr>
              <a:t>:  </a:t>
            </a:r>
            <a:r>
              <a:rPr lang="en-US" sz="2100" smtClean="0">
                <a:latin typeface="Times New Roman" pitchFamily="18" charset="0"/>
                <a:cs typeface="Times New Roman" pitchFamily="18" charset="0"/>
              </a:rPr>
              <a:t>D</a:t>
            </a:r>
            <a:endParaRPr lang="en-IN" sz="2100" dirty="0">
              <a:latin typeface="Times New Roman" pitchFamily="18" charset="0"/>
              <a:cs typeface="Times New Roman" pitchFamily="18" charset="0"/>
            </a:endParaRPr>
          </a:p>
        </p:txBody>
      </p:sp>
    </p:spTree>
    <p:extLst>
      <p:ext uri="{BB962C8B-B14F-4D97-AF65-F5344CB8AC3E}">
        <p14:creationId xmlns:p14="http://schemas.microsoft.com/office/powerpoint/2010/main" val="386615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839200" cy="6817251"/>
          </a:xfrm>
          <a:prstGeom prst="rect">
            <a:avLst/>
          </a:prstGeom>
        </p:spPr>
        <p:txBody>
          <a:bodyPr wrap="square">
            <a:spAutoFit/>
          </a:bodyPr>
          <a:lstStyle/>
          <a:p>
            <a:pPr algn="just"/>
            <a:r>
              <a:rPr lang="en-US" sz="2300" dirty="0">
                <a:latin typeface="Times New Roman" pitchFamily="18" charset="0"/>
                <a:cs typeface="Times New Roman" pitchFamily="18" charset="0"/>
              </a:rPr>
              <a:t>5</a:t>
            </a:r>
            <a:r>
              <a:rPr lang="en-US" sz="2300" dirty="0" smtClean="0">
                <a:latin typeface="Times New Roman" pitchFamily="18" charset="0"/>
                <a:cs typeface="Times New Roman" pitchFamily="18" charset="0"/>
              </a:rPr>
              <a:t>. </a:t>
            </a:r>
            <a:r>
              <a:rPr lang="en-US" sz="2300" dirty="0">
                <a:latin typeface="Times New Roman" pitchFamily="18" charset="0"/>
                <a:cs typeface="Times New Roman" pitchFamily="18" charset="0"/>
              </a:rPr>
              <a:t>Assume that you have tried three different forecasting models.  For the first, the MAD = 2.5, for the second, the MAD = 1.5, and for the third, the MAD = 2.7.  We can then say:</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A) the third method is the best.</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B) the second method is the best.</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C) methods one and three are preferable to method two.</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D) method two is least preferred.</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E) None of the above</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Answer:  </a:t>
            </a:r>
            <a:r>
              <a:rPr lang="en-US" sz="2300" dirty="0" smtClean="0">
                <a:latin typeface="Times New Roman" pitchFamily="18" charset="0"/>
                <a:cs typeface="Times New Roman" pitchFamily="18" charset="0"/>
              </a:rPr>
              <a:t>B</a:t>
            </a:r>
          </a:p>
          <a:p>
            <a:pPr algn="just"/>
            <a:endParaRPr lang="en-US" sz="12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6</a:t>
            </a:r>
            <a:r>
              <a:rPr lang="en-US" sz="2300" dirty="0" smtClean="0">
                <a:latin typeface="Times New Roman" pitchFamily="18" charset="0"/>
                <a:cs typeface="Times New Roman" pitchFamily="18" charset="0"/>
              </a:rPr>
              <a:t>. </a:t>
            </a:r>
            <a:r>
              <a:rPr lang="en-US" sz="2300" dirty="0">
                <a:latin typeface="Times New Roman" pitchFamily="18" charset="0"/>
                <a:cs typeface="Times New Roman" pitchFamily="18" charset="0"/>
              </a:rPr>
              <a:t>Daily demand for newspapers for the last 10 days has been as follows: 12, 13, 16, 15, 12, 18, 14, 12, 13, 15 (listed from oldest to most recent).  Forecast sales for the next day using a two-day moving average.</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A) 14</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B) 13</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C) 15</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D) 28</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E) 12.5</a:t>
            </a:r>
            <a:endParaRPr lang="en-IN" sz="2300" dirty="0">
              <a:latin typeface="Times New Roman" pitchFamily="18" charset="0"/>
              <a:cs typeface="Times New Roman" pitchFamily="18" charset="0"/>
            </a:endParaRPr>
          </a:p>
          <a:p>
            <a:pPr algn="just"/>
            <a:r>
              <a:rPr lang="en-US" sz="2300" dirty="0">
                <a:latin typeface="Times New Roman" pitchFamily="18" charset="0"/>
                <a:cs typeface="Times New Roman" pitchFamily="18" charset="0"/>
              </a:rPr>
              <a:t>Answer:  </a:t>
            </a:r>
            <a:r>
              <a:rPr lang="en-US" sz="2300" dirty="0" smtClean="0">
                <a:latin typeface="Times New Roman" pitchFamily="18" charset="0"/>
                <a:cs typeface="Times New Roman" pitchFamily="18" charset="0"/>
              </a:rPr>
              <a:t>A</a:t>
            </a:r>
            <a:endParaRPr lang="en-IN" sz="2300" dirty="0">
              <a:latin typeface="Times New Roman" pitchFamily="18" charset="0"/>
              <a:cs typeface="Times New Roman" pitchFamily="18" charset="0"/>
            </a:endParaRPr>
          </a:p>
        </p:txBody>
      </p:sp>
    </p:spTree>
    <p:extLst>
      <p:ext uri="{BB962C8B-B14F-4D97-AF65-F5344CB8AC3E}">
        <p14:creationId xmlns:p14="http://schemas.microsoft.com/office/powerpoint/2010/main" val="1490718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7"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21" y="228600"/>
            <a:ext cx="90011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8" name="Picture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488" y="2286000"/>
            <a:ext cx="883539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0"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 y="4009822"/>
            <a:ext cx="89725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1"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4724400"/>
            <a:ext cx="673558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5543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506</Words>
  <Application>Microsoft Office PowerPoint</Application>
  <PresentationFormat>On-screen Show (4:3)</PresentationFormat>
  <Paragraphs>58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Mustafa Kamal</dc:creator>
  <cp:lastModifiedBy>Dr. Mustafa Kamal</cp:lastModifiedBy>
  <cp:revision>7</cp:revision>
  <dcterms:created xsi:type="dcterms:W3CDTF">2006-08-16T00:00:00Z</dcterms:created>
  <dcterms:modified xsi:type="dcterms:W3CDTF">2017-02-27T18:53:33Z</dcterms:modified>
</cp:coreProperties>
</file>