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268" y="-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1275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0"/>
            <a:ext cx="8991600" cy="6740307"/>
          </a:xfrm>
          <a:prstGeom prst="rect">
            <a:avLst/>
          </a:prstGeom>
        </p:spPr>
        <p:txBody>
          <a:bodyPr wrap="square">
            <a:spAutoFit/>
          </a:bodyPr>
          <a:lstStyle/>
          <a:p>
            <a:r>
              <a:rPr lang="en-US" b="1" dirty="0"/>
              <a:t>Chapter 3   Decision Analysis- Answers Key</a:t>
            </a:r>
            <a:endParaRPr lang="en-IN" dirty="0"/>
          </a:p>
          <a:p>
            <a:pPr algn="just"/>
            <a:r>
              <a:rPr lang="en-US" dirty="0" smtClean="0"/>
              <a:t>1</a:t>
            </a:r>
            <a:r>
              <a:rPr lang="en-US" dirty="0"/>
              <a:t>) Expected monetary value (EMV) is the average or expected monetary outcome of a decision if it can be repeated a large number of times.</a:t>
            </a:r>
            <a:endParaRPr lang="en-IN" dirty="0"/>
          </a:p>
          <a:p>
            <a:pPr algn="just"/>
            <a:r>
              <a:rPr lang="en-US" dirty="0"/>
              <a:t>Answer:  TRUE</a:t>
            </a:r>
            <a:endParaRPr lang="en-IN" dirty="0"/>
          </a:p>
          <a:p>
            <a:pPr algn="just"/>
            <a:r>
              <a:rPr lang="en-US" dirty="0"/>
              <a:t> </a:t>
            </a:r>
            <a:r>
              <a:rPr lang="en-US" dirty="0" smtClean="0"/>
              <a:t>2</a:t>
            </a:r>
            <a:r>
              <a:rPr lang="en-US" dirty="0"/>
              <a:t>) Expected monetary value (EMV) is the payoff you should expect to occur when you choose a particular alternative.</a:t>
            </a:r>
            <a:endParaRPr lang="en-IN" dirty="0"/>
          </a:p>
          <a:p>
            <a:pPr algn="just"/>
            <a:r>
              <a:rPr lang="en-US" dirty="0"/>
              <a:t>Answer:  FALSE</a:t>
            </a:r>
            <a:endParaRPr lang="en-IN" dirty="0"/>
          </a:p>
          <a:p>
            <a:pPr algn="just"/>
            <a:r>
              <a:rPr lang="en-US" dirty="0"/>
              <a:t> </a:t>
            </a:r>
            <a:r>
              <a:rPr lang="en-US" dirty="0" smtClean="0"/>
              <a:t>3</a:t>
            </a:r>
            <a:r>
              <a:rPr lang="en-US" dirty="0"/>
              <a:t>) The decision maker can control states of nature.</a:t>
            </a:r>
            <a:endParaRPr lang="en-IN" dirty="0"/>
          </a:p>
          <a:p>
            <a:pPr algn="just"/>
            <a:r>
              <a:rPr lang="en-US" dirty="0"/>
              <a:t>Answer:  FALSE</a:t>
            </a:r>
            <a:endParaRPr lang="en-IN" dirty="0"/>
          </a:p>
          <a:p>
            <a:pPr algn="just"/>
            <a:r>
              <a:rPr lang="en-US" dirty="0"/>
              <a:t> </a:t>
            </a:r>
            <a:r>
              <a:rPr lang="en-US" dirty="0" smtClean="0"/>
              <a:t>4</a:t>
            </a:r>
            <a:r>
              <a:rPr lang="en-US" dirty="0"/>
              <a:t>) All decisions that result in a favorable outcome are considered to be good decisions.</a:t>
            </a:r>
            <a:endParaRPr lang="en-IN" dirty="0"/>
          </a:p>
          <a:p>
            <a:pPr algn="just"/>
            <a:r>
              <a:rPr lang="en-US" dirty="0"/>
              <a:t>Answer:  FALSE</a:t>
            </a:r>
            <a:endParaRPr lang="en-IN" dirty="0"/>
          </a:p>
          <a:p>
            <a:pPr algn="just"/>
            <a:r>
              <a:rPr lang="en-US" dirty="0"/>
              <a:t> </a:t>
            </a:r>
            <a:r>
              <a:rPr lang="en-US" dirty="0" smtClean="0"/>
              <a:t>5</a:t>
            </a:r>
            <a:r>
              <a:rPr lang="en-US" dirty="0"/>
              <a:t>) The difference in decision making under risk and decision making under uncertainty is that under risk, we think we know the probabilities of the states of nature, while under uncertainty we do not know the probabilities of the states of nature.</a:t>
            </a:r>
            <a:endParaRPr lang="en-IN" dirty="0"/>
          </a:p>
          <a:p>
            <a:pPr algn="just"/>
            <a:r>
              <a:rPr lang="en-US" dirty="0"/>
              <a:t>Answer:  TRUE</a:t>
            </a:r>
            <a:endParaRPr lang="en-IN" dirty="0"/>
          </a:p>
          <a:p>
            <a:pPr algn="just"/>
            <a:r>
              <a:rPr lang="en-US" dirty="0" smtClean="0"/>
              <a:t>6</a:t>
            </a:r>
            <a:r>
              <a:rPr lang="en-US" dirty="0"/>
              <a:t>) EVPI (expected value of perfect information) is a measure of the maximum EMV as a result of additional information.</a:t>
            </a:r>
            <a:endParaRPr lang="en-IN" dirty="0"/>
          </a:p>
          <a:p>
            <a:pPr algn="just"/>
            <a:r>
              <a:rPr lang="en-US" dirty="0"/>
              <a:t>Answer:  TRUE</a:t>
            </a:r>
            <a:endParaRPr lang="en-IN" dirty="0"/>
          </a:p>
          <a:p>
            <a:pPr algn="just"/>
            <a:r>
              <a:rPr lang="en-US" dirty="0"/>
              <a:t> </a:t>
            </a:r>
            <a:r>
              <a:rPr lang="en-US" dirty="0" smtClean="0"/>
              <a:t>7</a:t>
            </a:r>
            <a:r>
              <a:rPr lang="en-US" dirty="0"/>
              <a:t>) When using the EOL as a decision criterion, the best decision is the alternative with the largest EOL value.</a:t>
            </a:r>
            <a:endParaRPr lang="en-IN" dirty="0"/>
          </a:p>
          <a:p>
            <a:pPr algn="just"/>
            <a:r>
              <a:rPr lang="en-US" dirty="0"/>
              <a:t>Answer:  FALSE</a:t>
            </a:r>
            <a:endParaRPr lang="en-IN" dirty="0"/>
          </a:p>
          <a:p>
            <a:pPr algn="just"/>
            <a:r>
              <a:rPr lang="en-US" dirty="0"/>
              <a:t> </a:t>
            </a:r>
            <a:r>
              <a:rPr lang="en-US" dirty="0" smtClean="0"/>
              <a:t>8</a:t>
            </a:r>
            <a:r>
              <a:rPr lang="en-US" dirty="0"/>
              <a:t>) To determine the effect of input changes on decision results, we should perform a sensitivity analysis.</a:t>
            </a:r>
            <a:endParaRPr lang="en-IN" dirty="0"/>
          </a:p>
          <a:p>
            <a:pPr algn="just"/>
            <a:r>
              <a:rPr lang="en-US" dirty="0"/>
              <a:t>Answer:  TRUE</a:t>
            </a:r>
            <a:endParaRPr lang="en-IN" dirty="0"/>
          </a:p>
        </p:txBody>
      </p:sp>
    </p:spTree>
    <p:extLst>
      <p:ext uri="{BB962C8B-B14F-4D97-AF65-F5344CB8AC3E}">
        <p14:creationId xmlns:p14="http://schemas.microsoft.com/office/powerpoint/2010/main" val="3961325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323" y="228600"/>
            <a:ext cx="8763000" cy="6247864"/>
          </a:xfrm>
          <a:prstGeom prst="rect">
            <a:avLst/>
          </a:prstGeom>
        </p:spPr>
        <p:txBody>
          <a:bodyPr wrap="square">
            <a:spAutoFit/>
          </a:bodyPr>
          <a:lstStyle/>
          <a:p>
            <a:pPr algn="just"/>
            <a:r>
              <a:rPr lang="en-US" sz="2000" dirty="0"/>
              <a:t>9) The </a:t>
            </a:r>
            <a:r>
              <a:rPr lang="en-US" sz="2000" dirty="0" err="1"/>
              <a:t>maximax</a:t>
            </a:r>
            <a:r>
              <a:rPr lang="en-US" sz="2000" dirty="0"/>
              <a:t> decision criterion is used by pessimistic decision makers and maximizes the maximum outcome for every alternative.</a:t>
            </a:r>
            <a:endParaRPr lang="en-IN" sz="2000" dirty="0"/>
          </a:p>
          <a:p>
            <a:pPr algn="just"/>
            <a:r>
              <a:rPr lang="en-US" sz="2000" dirty="0"/>
              <a:t>Answer:  FALSE</a:t>
            </a:r>
            <a:endParaRPr lang="en-IN" sz="2000" dirty="0"/>
          </a:p>
          <a:p>
            <a:pPr algn="just"/>
            <a:r>
              <a:rPr lang="en-US" sz="2000" dirty="0" smtClean="0"/>
              <a:t>10</a:t>
            </a:r>
            <a:r>
              <a:rPr lang="en-US" sz="2000" dirty="0"/>
              <a:t>) The </a:t>
            </a:r>
            <a:r>
              <a:rPr lang="en-US" sz="2000" dirty="0" err="1"/>
              <a:t>maximin</a:t>
            </a:r>
            <a:r>
              <a:rPr lang="en-US" sz="2000" dirty="0"/>
              <a:t> decision criterion is used by pessimistic decision makers and minimizes the maximum outcome for every alternative.</a:t>
            </a:r>
            <a:endParaRPr lang="en-IN" sz="2000" dirty="0"/>
          </a:p>
          <a:p>
            <a:pPr algn="just"/>
            <a:r>
              <a:rPr lang="en-US" sz="2000" dirty="0"/>
              <a:t>Answer:  FALSE</a:t>
            </a:r>
            <a:endParaRPr lang="en-IN" sz="2000" dirty="0"/>
          </a:p>
          <a:p>
            <a:pPr algn="just"/>
            <a:r>
              <a:rPr lang="en-US" sz="2000" dirty="0" smtClean="0"/>
              <a:t>11</a:t>
            </a:r>
            <a:r>
              <a:rPr lang="en-US" sz="2000" dirty="0"/>
              <a:t>) Optimistic decision makers tend to discount favorable outcomes.</a:t>
            </a:r>
            <a:endParaRPr lang="en-IN" sz="2000" dirty="0"/>
          </a:p>
          <a:p>
            <a:pPr algn="just"/>
            <a:r>
              <a:rPr lang="en-US" sz="2000" dirty="0"/>
              <a:t>Answer:  FALSE</a:t>
            </a:r>
            <a:endParaRPr lang="en-IN" sz="2000" dirty="0"/>
          </a:p>
          <a:p>
            <a:pPr algn="just"/>
            <a:r>
              <a:rPr lang="en-US" sz="2000" dirty="0" smtClean="0"/>
              <a:t>12</a:t>
            </a:r>
            <a:r>
              <a:rPr lang="en-US" sz="2000" dirty="0"/>
              <a:t>) The decision theory processes of maximizing expected monetary value (EMV) and minimizing expected opportunity loss (EOL) should lead us to choose the same alternatives.</a:t>
            </a:r>
            <a:endParaRPr lang="en-IN" sz="2000" dirty="0"/>
          </a:p>
          <a:p>
            <a:pPr algn="just"/>
            <a:r>
              <a:rPr lang="en-US" sz="2000" dirty="0"/>
              <a:t>Answer:  TRUE</a:t>
            </a:r>
            <a:endParaRPr lang="en-IN" sz="2000" dirty="0"/>
          </a:p>
          <a:p>
            <a:pPr algn="just"/>
            <a:r>
              <a:rPr lang="en-US" sz="2000" dirty="0" smtClean="0"/>
              <a:t>13</a:t>
            </a:r>
            <a:r>
              <a:rPr lang="en-US" sz="2000" dirty="0"/>
              <a:t>) The several criteria (</a:t>
            </a:r>
            <a:r>
              <a:rPr lang="en-US" sz="2000" dirty="0" err="1"/>
              <a:t>maximax</a:t>
            </a:r>
            <a:r>
              <a:rPr lang="en-US" sz="2000" dirty="0"/>
              <a:t>, </a:t>
            </a:r>
            <a:r>
              <a:rPr lang="en-US" sz="2000" dirty="0" err="1"/>
              <a:t>maximin</a:t>
            </a:r>
            <a:r>
              <a:rPr lang="en-US" sz="2000" dirty="0"/>
              <a:t>, equally likely, criterion of realism, </a:t>
            </a:r>
            <a:r>
              <a:rPr lang="en-US" sz="2000" dirty="0" err="1"/>
              <a:t>minimax</a:t>
            </a:r>
            <a:r>
              <a:rPr lang="en-US" sz="2000" dirty="0"/>
              <a:t> regret) used for decision making under uncertainty may lead to the choice of different alternatives.</a:t>
            </a:r>
            <a:endParaRPr lang="en-IN" sz="2000" dirty="0"/>
          </a:p>
          <a:p>
            <a:pPr algn="just"/>
            <a:r>
              <a:rPr lang="en-US" sz="2000" dirty="0"/>
              <a:t>Answer:  TRUE</a:t>
            </a:r>
            <a:endParaRPr lang="en-IN" sz="2000" dirty="0"/>
          </a:p>
          <a:p>
            <a:pPr algn="just"/>
            <a:r>
              <a:rPr lang="en-US" sz="2000" dirty="0" smtClean="0"/>
              <a:t>14</a:t>
            </a:r>
            <a:r>
              <a:rPr lang="en-US" sz="2000" dirty="0"/>
              <a:t>) A decision table is sometimes called a payout table.</a:t>
            </a:r>
            <a:endParaRPr lang="en-IN" sz="2000" dirty="0"/>
          </a:p>
          <a:p>
            <a:pPr algn="just"/>
            <a:r>
              <a:rPr lang="en-US" sz="2000" dirty="0"/>
              <a:t>Answer:  TRUE</a:t>
            </a:r>
            <a:endParaRPr lang="en-IN" sz="2000" dirty="0"/>
          </a:p>
          <a:p>
            <a:pPr algn="just"/>
            <a:r>
              <a:rPr lang="en-US" sz="2000" dirty="0" smtClean="0"/>
              <a:t>15</a:t>
            </a:r>
            <a:r>
              <a:rPr lang="en-US" sz="2000" dirty="0"/>
              <a:t>) The equally likely decision criterion is also called the Laplace criterion.</a:t>
            </a:r>
            <a:endParaRPr lang="en-IN" sz="2000" dirty="0"/>
          </a:p>
          <a:p>
            <a:pPr algn="just"/>
            <a:r>
              <a:rPr lang="en-US" sz="2000" dirty="0"/>
              <a:t>Answer:  TRUE</a:t>
            </a:r>
            <a:endParaRPr lang="en-IN" sz="2000" dirty="0"/>
          </a:p>
        </p:txBody>
      </p:sp>
    </p:spTree>
    <p:extLst>
      <p:ext uri="{BB962C8B-B14F-4D97-AF65-F5344CB8AC3E}">
        <p14:creationId xmlns:p14="http://schemas.microsoft.com/office/powerpoint/2010/main" val="2262080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596" y="152400"/>
            <a:ext cx="8839200" cy="5909310"/>
          </a:xfrm>
          <a:prstGeom prst="rect">
            <a:avLst/>
          </a:prstGeom>
        </p:spPr>
        <p:txBody>
          <a:bodyPr wrap="square">
            <a:spAutoFit/>
          </a:bodyPr>
          <a:lstStyle/>
          <a:p>
            <a:r>
              <a:rPr lang="en-US" b="1" dirty="0"/>
              <a:t>MCQ</a:t>
            </a:r>
            <a:endParaRPr lang="en-IN" dirty="0"/>
          </a:p>
          <a:p>
            <a:r>
              <a:rPr lang="en-US" dirty="0"/>
              <a:t>1) An analytic and systematic approach to the study of decision making is referred to as</a:t>
            </a:r>
            <a:endParaRPr lang="en-IN" dirty="0"/>
          </a:p>
          <a:p>
            <a:r>
              <a:rPr lang="en-US" dirty="0"/>
              <a:t>A) decision making under risk.</a:t>
            </a:r>
            <a:endParaRPr lang="en-IN" dirty="0"/>
          </a:p>
          <a:p>
            <a:r>
              <a:rPr lang="en-US" dirty="0"/>
              <a:t>B) decision making under uncertainty.</a:t>
            </a:r>
            <a:endParaRPr lang="en-IN" dirty="0"/>
          </a:p>
          <a:p>
            <a:r>
              <a:rPr lang="en-US" dirty="0"/>
              <a:t>C) decision theory.</a:t>
            </a:r>
            <a:endParaRPr lang="en-IN" dirty="0"/>
          </a:p>
          <a:p>
            <a:r>
              <a:rPr lang="en-US" dirty="0"/>
              <a:t>D) </a:t>
            </a:r>
            <a:r>
              <a:rPr lang="en-US" dirty="0" smtClean="0"/>
              <a:t>decision </a:t>
            </a:r>
            <a:r>
              <a:rPr lang="en-US" dirty="0"/>
              <a:t>making under certainty.</a:t>
            </a:r>
            <a:endParaRPr lang="en-IN" dirty="0"/>
          </a:p>
          <a:p>
            <a:r>
              <a:rPr lang="en-US" dirty="0"/>
              <a:t>Answer:  C</a:t>
            </a:r>
            <a:endParaRPr lang="en-IN" dirty="0"/>
          </a:p>
          <a:p>
            <a:r>
              <a:rPr lang="en-US" dirty="0"/>
              <a:t>2</a:t>
            </a:r>
            <a:r>
              <a:rPr lang="en-US" dirty="0" smtClean="0"/>
              <a:t>) </a:t>
            </a:r>
            <a:r>
              <a:rPr lang="en-US" dirty="0"/>
              <a:t>Which of the following is </a:t>
            </a:r>
            <a:r>
              <a:rPr lang="en-US" u="sng" dirty="0"/>
              <a:t>not</a:t>
            </a:r>
            <a:r>
              <a:rPr lang="en-US" dirty="0"/>
              <a:t> considered a criteria for decision making under uncertainty?</a:t>
            </a:r>
            <a:endParaRPr lang="en-IN" dirty="0"/>
          </a:p>
          <a:p>
            <a:r>
              <a:rPr lang="en-US" dirty="0"/>
              <a:t>A) optimistic</a:t>
            </a:r>
            <a:endParaRPr lang="en-IN" dirty="0"/>
          </a:p>
          <a:p>
            <a:r>
              <a:rPr lang="en-US" dirty="0"/>
              <a:t>B) pessimistic</a:t>
            </a:r>
            <a:endParaRPr lang="en-IN" dirty="0"/>
          </a:p>
          <a:p>
            <a:r>
              <a:rPr lang="en-US" dirty="0"/>
              <a:t>C) equally likely</a:t>
            </a:r>
            <a:endParaRPr lang="en-IN" dirty="0"/>
          </a:p>
          <a:p>
            <a:r>
              <a:rPr lang="en-US" dirty="0"/>
              <a:t>D) random selection</a:t>
            </a:r>
            <a:endParaRPr lang="en-IN" dirty="0"/>
          </a:p>
          <a:p>
            <a:r>
              <a:rPr lang="en-US" dirty="0" smtClean="0"/>
              <a:t>E) </a:t>
            </a:r>
            <a:r>
              <a:rPr lang="en-US" dirty="0" err="1"/>
              <a:t>minimax</a:t>
            </a:r>
            <a:r>
              <a:rPr lang="en-US" dirty="0"/>
              <a:t> regret</a:t>
            </a:r>
            <a:endParaRPr lang="en-IN" dirty="0"/>
          </a:p>
          <a:p>
            <a:r>
              <a:rPr lang="en-US" dirty="0"/>
              <a:t>Answer:  D</a:t>
            </a:r>
            <a:endParaRPr lang="en-IN" dirty="0"/>
          </a:p>
          <a:p>
            <a:r>
              <a:rPr lang="en-US" dirty="0"/>
              <a:t>3</a:t>
            </a:r>
            <a:r>
              <a:rPr lang="en-US" dirty="0" smtClean="0"/>
              <a:t>) </a:t>
            </a:r>
            <a:r>
              <a:rPr lang="en-US" dirty="0"/>
              <a:t>Which of the following is true about the expected value of perfect information?</a:t>
            </a:r>
            <a:endParaRPr lang="en-IN" dirty="0"/>
          </a:p>
          <a:p>
            <a:r>
              <a:rPr lang="en-US" dirty="0"/>
              <a:t>A) It is the amount you would pay for any sample study.</a:t>
            </a:r>
            <a:endParaRPr lang="en-IN" dirty="0"/>
          </a:p>
          <a:p>
            <a:r>
              <a:rPr lang="en-US" dirty="0"/>
              <a:t>B) It is calculated as EMV minus EOL.</a:t>
            </a:r>
            <a:endParaRPr lang="en-IN" dirty="0"/>
          </a:p>
          <a:p>
            <a:r>
              <a:rPr lang="en-US" dirty="0"/>
              <a:t>C) It is calculated as expected value with perfect information minus maximum EMV.</a:t>
            </a:r>
            <a:endParaRPr lang="en-IN" dirty="0"/>
          </a:p>
          <a:p>
            <a:r>
              <a:rPr lang="en-US" dirty="0"/>
              <a:t>D) It is the amount charged for marketing research.</a:t>
            </a:r>
            <a:endParaRPr lang="en-IN" dirty="0"/>
          </a:p>
          <a:p>
            <a:r>
              <a:rPr lang="en-US" dirty="0"/>
              <a:t>E) None of the above</a:t>
            </a:r>
            <a:endParaRPr lang="en-IN" dirty="0"/>
          </a:p>
          <a:p>
            <a:r>
              <a:rPr lang="en-US" dirty="0"/>
              <a:t>Answer:  C</a:t>
            </a:r>
            <a:endParaRPr lang="en-IN" dirty="0"/>
          </a:p>
        </p:txBody>
      </p:sp>
    </p:spTree>
    <p:extLst>
      <p:ext uri="{BB962C8B-B14F-4D97-AF65-F5344CB8AC3E}">
        <p14:creationId xmlns:p14="http://schemas.microsoft.com/office/powerpoint/2010/main" val="112654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152400"/>
            <a:ext cx="8839200" cy="369332"/>
          </a:xfrm>
          <a:prstGeom prst="rect">
            <a:avLst/>
          </a:prstGeom>
        </p:spPr>
        <p:txBody>
          <a:bodyPr wrap="square">
            <a:spAutoFit/>
          </a:bodyPr>
          <a:lstStyle/>
          <a:p>
            <a:r>
              <a:rPr lang="en-US" dirty="0"/>
              <a:t>4</a:t>
            </a:r>
            <a:r>
              <a:rPr lang="en-US" dirty="0" smtClean="0"/>
              <a:t>) </a:t>
            </a:r>
            <a:r>
              <a:rPr lang="en-US" dirty="0"/>
              <a:t>The following is a payoff table giving profits for various situations.</a:t>
            </a:r>
            <a:endParaRPr lang="en-IN" dirty="0"/>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521732"/>
            <a:ext cx="3378501"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419600" y="1371600"/>
            <a:ext cx="4572000" cy="2031325"/>
          </a:xfrm>
          <a:prstGeom prst="rect">
            <a:avLst/>
          </a:prstGeom>
        </p:spPr>
        <p:txBody>
          <a:bodyPr>
            <a:spAutoFit/>
          </a:bodyPr>
          <a:lstStyle/>
          <a:p>
            <a:r>
              <a:rPr lang="en-US" dirty="0"/>
              <a:t>What decision would an optimist make?</a:t>
            </a:r>
            <a:endParaRPr lang="en-IN" dirty="0"/>
          </a:p>
          <a:p>
            <a:r>
              <a:rPr lang="en-US" dirty="0"/>
              <a:t>A) Alternative 1</a:t>
            </a:r>
            <a:endParaRPr lang="en-IN" dirty="0"/>
          </a:p>
          <a:p>
            <a:r>
              <a:rPr lang="en-US" dirty="0"/>
              <a:t>B) Alternative 2</a:t>
            </a:r>
            <a:endParaRPr lang="en-IN" dirty="0"/>
          </a:p>
          <a:p>
            <a:r>
              <a:rPr lang="en-US" dirty="0"/>
              <a:t>C) Alternative 3</a:t>
            </a:r>
            <a:endParaRPr lang="en-IN" dirty="0"/>
          </a:p>
          <a:p>
            <a:r>
              <a:rPr lang="en-US" dirty="0"/>
              <a:t>D) Do Nothing</a:t>
            </a:r>
            <a:endParaRPr lang="en-IN" dirty="0"/>
          </a:p>
          <a:p>
            <a:r>
              <a:rPr lang="en-US" dirty="0"/>
              <a:t>E) State of Nature A</a:t>
            </a:r>
            <a:endParaRPr lang="en-IN" dirty="0"/>
          </a:p>
          <a:p>
            <a:r>
              <a:rPr lang="en-US" dirty="0"/>
              <a:t>Answer:  B</a:t>
            </a:r>
            <a:endParaRPr lang="en-IN" dirty="0"/>
          </a:p>
        </p:txBody>
      </p:sp>
      <p:sp>
        <p:nvSpPr>
          <p:cNvPr id="7" name="Rectangle 6"/>
          <p:cNvSpPr/>
          <p:nvPr/>
        </p:nvSpPr>
        <p:spPr>
          <a:xfrm>
            <a:off x="152400" y="3733800"/>
            <a:ext cx="4339073" cy="369332"/>
          </a:xfrm>
          <a:prstGeom prst="rect">
            <a:avLst/>
          </a:prstGeom>
        </p:spPr>
        <p:txBody>
          <a:bodyPr wrap="none">
            <a:spAutoFit/>
          </a:bodyPr>
          <a:lstStyle/>
          <a:p>
            <a:r>
              <a:rPr lang="en-US" dirty="0" smtClean="0"/>
              <a:t>5) The </a:t>
            </a:r>
            <a:r>
              <a:rPr lang="en-US" dirty="0"/>
              <a:t>following is an opportunity loss table.</a:t>
            </a:r>
            <a:endParaRPr lang="en-IN" dirty="0"/>
          </a:p>
        </p:txBody>
      </p:sp>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967" y="4191000"/>
            <a:ext cx="3926633" cy="16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4478503" y="4419600"/>
            <a:ext cx="4572000" cy="2308324"/>
          </a:xfrm>
          <a:prstGeom prst="rect">
            <a:avLst/>
          </a:prstGeom>
        </p:spPr>
        <p:txBody>
          <a:bodyPr>
            <a:spAutoFit/>
          </a:bodyPr>
          <a:lstStyle/>
          <a:p>
            <a:r>
              <a:rPr lang="en-US" dirty="0"/>
              <a:t>What decision should be made based on the </a:t>
            </a:r>
            <a:r>
              <a:rPr lang="en-US" dirty="0" err="1"/>
              <a:t>minimax</a:t>
            </a:r>
            <a:r>
              <a:rPr lang="en-US" dirty="0"/>
              <a:t> regret criterion?</a:t>
            </a:r>
            <a:endParaRPr lang="en-IN" dirty="0"/>
          </a:p>
          <a:p>
            <a:r>
              <a:rPr lang="en-US" dirty="0"/>
              <a:t>A) Alternative 1</a:t>
            </a:r>
            <a:endParaRPr lang="en-IN" dirty="0"/>
          </a:p>
          <a:p>
            <a:r>
              <a:rPr lang="en-US" dirty="0"/>
              <a:t>B) Alternative 2</a:t>
            </a:r>
            <a:endParaRPr lang="en-IN" dirty="0"/>
          </a:p>
          <a:p>
            <a:r>
              <a:rPr lang="en-US" dirty="0"/>
              <a:t>C) Alternative 3</a:t>
            </a:r>
            <a:endParaRPr lang="en-IN" dirty="0"/>
          </a:p>
          <a:p>
            <a:r>
              <a:rPr lang="en-US" dirty="0"/>
              <a:t>D) State of Nature C</a:t>
            </a:r>
            <a:endParaRPr lang="en-IN" dirty="0"/>
          </a:p>
          <a:p>
            <a:r>
              <a:rPr lang="en-US" dirty="0"/>
              <a:t>E) Does not matter</a:t>
            </a:r>
            <a:endParaRPr lang="en-IN" dirty="0"/>
          </a:p>
          <a:p>
            <a:r>
              <a:rPr lang="en-US" dirty="0"/>
              <a:t>Answer:  B</a:t>
            </a:r>
            <a:endParaRPr lang="en-IN" dirty="0"/>
          </a:p>
        </p:txBody>
      </p:sp>
    </p:spTree>
    <p:extLst>
      <p:ext uri="{BB962C8B-B14F-4D97-AF65-F5344CB8AC3E}">
        <p14:creationId xmlns:p14="http://schemas.microsoft.com/office/powerpoint/2010/main" val="398483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4356705" cy="369332"/>
          </a:xfrm>
          <a:prstGeom prst="rect">
            <a:avLst/>
          </a:prstGeom>
        </p:spPr>
        <p:txBody>
          <a:bodyPr wrap="none">
            <a:spAutoFit/>
          </a:bodyPr>
          <a:lstStyle/>
          <a:p>
            <a:r>
              <a:rPr lang="en-US" dirty="0" smtClean="0"/>
              <a:t>6) The </a:t>
            </a:r>
            <a:r>
              <a:rPr lang="en-US" dirty="0"/>
              <a:t>following is an opportunity-loss table.</a:t>
            </a:r>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85800"/>
            <a:ext cx="3895859"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191000" y="521732"/>
            <a:ext cx="4572000" cy="2862322"/>
          </a:xfrm>
          <a:prstGeom prst="rect">
            <a:avLst/>
          </a:prstGeom>
        </p:spPr>
        <p:txBody>
          <a:bodyPr>
            <a:spAutoFit/>
          </a:bodyPr>
          <a:lstStyle/>
          <a:p>
            <a:r>
              <a:rPr lang="en-US" dirty="0"/>
              <a:t>The probabilities for the states of nature A, B, and C are 0.3, 0.5, and 0.2, respectively.  If a person were to use the expected opportunity loss criterion, what decision would be made?</a:t>
            </a:r>
            <a:endParaRPr lang="en-IN" dirty="0"/>
          </a:p>
          <a:p>
            <a:r>
              <a:rPr lang="en-US" dirty="0"/>
              <a:t>A) Alternative 1</a:t>
            </a:r>
            <a:endParaRPr lang="en-IN" dirty="0"/>
          </a:p>
          <a:p>
            <a:r>
              <a:rPr lang="en-US" dirty="0"/>
              <a:t>B) Alternative 2</a:t>
            </a:r>
            <a:endParaRPr lang="en-IN" dirty="0"/>
          </a:p>
          <a:p>
            <a:r>
              <a:rPr lang="en-US" dirty="0"/>
              <a:t>C) Alternative 3</a:t>
            </a:r>
            <a:endParaRPr lang="en-IN" dirty="0"/>
          </a:p>
          <a:p>
            <a:r>
              <a:rPr lang="en-US" dirty="0"/>
              <a:t>D) State of Nature C</a:t>
            </a:r>
            <a:endParaRPr lang="en-IN" dirty="0"/>
          </a:p>
          <a:p>
            <a:r>
              <a:rPr lang="en-US" dirty="0"/>
              <a:t>E) State of Nature B</a:t>
            </a:r>
            <a:endParaRPr lang="en-IN" dirty="0"/>
          </a:p>
          <a:p>
            <a:r>
              <a:rPr lang="en-US" dirty="0"/>
              <a:t>Answer:  C</a:t>
            </a:r>
            <a:endParaRPr lang="en-IN" dirty="0"/>
          </a:p>
        </p:txBody>
      </p:sp>
      <p:sp>
        <p:nvSpPr>
          <p:cNvPr id="5" name="Rectangle 4"/>
          <p:cNvSpPr/>
          <p:nvPr/>
        </p:nvSpPr>
        <p:spPr>
          <a:xfrm>
            <a:off x="152400" y="3505200"/>
            <a:ext cx="8763000" cy="369332"/>
          </a:xfrm>
          <a:prstGeom prst="rect">
            <a:avLst/>
          </a:prstGeom>
        </p:spPr>
        <p:txBody>
          <a:bodyPr wrap="square">
            <a:spAutoFit/>
          </a:bodyPr>
          <a:lstStyle/>
          <a:p>
            <a:r>
              <a:rPr lang="en-US" dirty="0" smtClean="0"/>
              <a:t>7) The </a:t>
            </a:r>
            <a:r>
              <a:rPr lang="en-US" dirty="0"/>
              <a:t>following is a payoff table giving profits for various situations.</a:t>
            </a:r>
            <a:endParaRPr lang="en-IN" dirty="0"/>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120002"/>
            <a:ext cx="3956864" cy="182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343400" y="3874532"/>
            <a:ext cx="4572000" cy="2862322"/>
          </a:xfrm>
          <a:prstGeom prst="rect">
            <a:avLst/>
          </a:prstGeom>
        </p:spPr>
        <p:txBody>
          <a:bodyPr>
            <a:spAutoFit/>
          </a:bodyPr>
          <a:lstStyle/>
          <a:p>
            <a:r>
              <a:rPr lang="en-US" dirty="0"/>
              <a:t>The probabilities for states of nature A, B, and C are 0.3, 0.5, and 0.2, respectively.  If a person selected Alternative 1, what would the expected profit be?</a:t>
            </a:r>
            <a:endParaRPr lang="en-IN" dirty="0"/>
          </a:p>
          <a:p>
            <a:r>
              <a:rPr lang="en-US" dirty="0"/>
              <a:t>A) 120</a:t>
            </a:r>
            <a:endParaRPr lang="en-IN" dirty="0"/>
          </a:p>
          <a:p>
            <a:r>
              <a:rPr lang="en-US" dirty="0"/>
              <a:t>B) 133.33</a:t>
            </a:r>
            <a:endParaRPr lang="en-IN" dirty="0"/>
          </a:p>
          <a:p>
            <a:r>
              <a:rPr lang="en-US" dirty="0"/>
              <a:t>C) 126</a:t>
            </a:r>
            <a:endParaRPr lang="en-IN" dirty="0"/>
          </a:p>
          <a:p>
            <a:r>
              <a:rPr lang="en-US" dirty="0"/>
              <a:t>D) 180</a:t>
            </a:r>
            <a:endParaRPr lang="en-IN" dirty="0"/>
          </a:p>
          <a:p>
            <a:r>
              <a:rPr lang="en-US" dirty="0"/>
              <a:t>E) None of the above</a:t>
            </a:r>
            <a:endParaRPr lang="en-IN" dirty="0"/>
          </a:p>
          <a:p>
            <a:r>
              <a:rPr lang="en-US" dirty="0"/>
              <a:t>Answer:  C</a:t>
            </a:r>
            <a:endParaRPr lang="en-IN" dirty="0"/>
          </a:p>
        </p:txBody>
      </p:sp>
    </p:spTree>
    <p:extLst>
      <p:ext uri="{BB962C8B-B14F-4D97-AF65-F5344CB8AC3E}">
        <p14:creationId xmlns:p14="http://schemas.microsoft.com/office/powerpoint/2010/main" val="478366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76200"/>
            <a:ext cx="8839200" cy="646331"/>
          </a:xfrm>
          <a:prstGeom prst="rect">
            <a:avLst/>
          </a:prstGeom>
        </p:spPr>
        <p:txBody>
          <a:bodyPr wrap="square">
            <a:spAutoFit/>
          </a:bodyPr>
          <a:lstStyle/>
          <a:p>
            <a:r>
              <a:rPr lang="en-US" dirty="0" smtClean="0"/>
              <a:t>8) Nick </a:t>
            </a:r>
            <a:r>
              <a:rPr lang="en-US" dirty="0"/>
              <a:t>has plans to open some pizza restaurants, but he is not sure how many to open.  He has prepared a payoff table to help analyze the situation.</a:t>
            </a:r>
            <a:endParaRPr lang="en-IN"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09600"/>
            <a:ext cx="5344668" cy="1868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28600" y="2971800"/>
            <a:ext cx="8763000" cy="2585323"/>
          </a:xfrm>
          <a:prstGeom prst="rect">
            <a:avLst/>
          </a:prstGeom>
        </p:spPr>
        <p:txBody>
          <a:bodyPr wrap="square">
            <a:spAutoFit/>
          </a:bodyPr>
          <a:lstStyle/>
          <a:p>
            <a:r>
              <a:rPr lang="en-US" dirty="0"/>
              <a:t>As Nick does not know how his product will be received, he assumes that all three states of nature are equally likely to occur.  If he uses the equally likely criterion, what decision would he make?</a:t>
            </a:r>
            <a:endParaRPr lang="en-IN" dirty="0"/>
          </a:p>
          <a:p>
            <a:r>
              <a:rPr lang="en-US" dirty="0"/>
              <a:t>A) Open 1</a:t>
            </a:r>
            <a:endParaRPr lang="en-IN" dirty="0"/>
          </a:p>
          <a:p>
            <a:r>
              <a:rPr lang="en-US" dirty="0"/>
              <a:t>B) Open 2</a:t>
            </a:r>
            <a:endParaRPr lang="en-IN" dirty="0"/>
          </a:p>
          <a:p>
            <a:r>
              <a:rPr lang="en-US" dirty="0"/>
              <a:t>C) Good market</a:t>
            </a:r>
            <a:endParaRPr lang="en-IN" dirty="0"/>
          </a:p>
          <a:p>
            <a:r>
              <a:rPr lang="en-US" dirty="0"/>
              <a:t>D) Fair market</a:t>
            </a:r>
            <a:endParaRPr lang="en-IN" dirty="0"/>
          </a:p>
          <a:p>
            <a:r>
              <a:rPr lang="en-US" dirty="0"/>
              <a:t>E) Do nothing</a:t>
            </a:r>
            <a:endParaRPr lang="en-IN" dirty="0"/>
          </a:p>
          <a:p>
            <a:r>
              <a:rPr lang="en-US" dirty="0"/>
              <a:t>Answer:  B</a:t>
            </a:r>
            <a:endParaRPr lang="en-IN" dirty="0"/>
          </a:p>
        </p:txBody>
      </p:sp>
    </p:spTree>
    <p:extLst>
      <p:ext uri="{BB962C8B-B14F-4D97-AF65-F5344CB8AC3E}">
        <p14:creationId xmlns:p14="http://schemas.microsoft.com/office/powerpoint/2010/main" val="939616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702</Words>
  <Application>Microsoft Office PowerPoint</Application>
  <PresentationFormat>On-screen Show (4:3)</PresentationFormat>
  <Paragraphs>92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Mustafa Kamal</dc:creator>
  <cp:lastModifiedBy>Dr. Mustafa Kamal</cp:lastModifiedBy>
  <cp:revision>9</cp:revision>
  <dcterms:created xsi:type="dcterms:W3CDTF">2006-08-16T00:00:00Z</dcterms:created>
  <dcterms:modified xsi:type="dcterms:W3CDTF">2016-02-02T13:55:23Z</dcterms:modified>
</cp:coreProperties>
</file>