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7" r:id="rId4"/>
    <p:sldId id="261" r:id="rId5"/>
    <p:sldId id="262" r:id="rId6"/>
    <p:sldId id="263" r:id="rId7"/>
    <p:sldId id="266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4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869386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19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6800"/>
            <a:ext cx="8741762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0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11511" y="505279"/>
            <a:ext cx="6530027" cy="4965074"/>
            <a:chOff x="3960" y="1080"/>
            <a:chExt cx="4713" cy="4127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3960" y="2892"/>
              <a:ext cx="720" cy="672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4018" y="3055"/>
              <a:ext cx="586" cy="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45720" tIns="45720" rIns="0" bIns="45720" anchor="t" anchorCtr="0" upright="1">
              <a:noAutofit/>
            </a:bodyPr>
            <a:lstStyle/>
            <a:p>
              <a:pPr marL="0" marR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cxnSp>
          <p:nvCxnSpPr>
            <p:cNvPr id="5" name="Line 5"/>
            <p:cNvCxnSpPr/>
            <p:nvPr/>
          </p:nvCxnSpPr>
          <p:spPr bwMode="auto">
            <a:xfrm>
              <a:off x="4680" y="3277"/>
              <a:ext cx="142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Line 6"/>
            <p:cNvCxnSpPr/>
            <p:nvPr/>
          </p:nvCxnSpPr>
          <p:spPr bwMode="auto">
            <a:xfrm flipV="1">
              <a:off x="4680" y="1876"/>
              <a:ext cx="374" cy="140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Line 7"/>
            <p:cNvCxnSpPr/>
            <p:nvPr/>
          </p:nvCxnSpPr>
          <p:spPr bwMode="auto">
            <a:xfrm>
              <a:off x="4680" y="3277"/>
              <a:ext cx="374" cy="12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Line 8"/>
            <p:cNvCxnSpPr/>
            <p:nvPr/>
          </p:nvCxnSpPr>
          <p:spPr bwMode="auto">
            <a:xfrm>
              <a:off x="5054" y="1876"/>
              <a:ext cx="1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9"/>
            <p:cNvCxnSpPr/>
            <p:nvPr/>
          </p:nvCxnSpPr>
          <p:spPr bwMode="auto">
            <a:xfrm>
              <a:off x="5054" y="4555"/>
              <a:ext cx="104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5102" y="1492"/>
              <a:ext cx="797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45720" tIns="18288" rIns="0" bIns="45720" anchor="t" anchorCtr="0" upright="1">
              <a:no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/>
                  <a:ea typeface="Times New Roman"/>
                  <a:cs typeface="Arial"/>
                </a:rPr>
                <a:t>Expand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054" y="2941"/>
              <a:ext cx="797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45720" tIns="18288" rIns="0" bIns="45720" anchor="t" anchorCtr="0" upright="1">
              <a:no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/>
                  <a:ea typeface="Times New Roman"/>
                  <a:cs typeface="Arial"/>
                </a:rPr>
                <a:t>Build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5054" y="4219"/>
              <a:ext cx="797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45720" tIns="18288" rIns="0" bIns="45720" anchor="t" anchorCtr="0" upright="1">
              <a:noAutofit/>
            </a:bodyPr>
            <a:lstStyle/>
            <a:p>
              <a:pPr marL="0" marR="0" algn="just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latin typeface="Calibri"/>
                  <a:ea typeface="Times New Roman"/>
                  <a:cs typeface="Arial"/>
                </a:rPr>
                <a:t>Subcont</a:t>
              </a:r>
            </a:p>
          </p:txBody>
        </p: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6100" y="1080"/>
              <a:ext cx="2573" cy="1450"/>
              <a:chOff x="5799" y="11655"/>
              <a:chExt cx="2573" cy="1450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5799" y="12116"/>
                <a:ext cx="663" cy="681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18288" tIns="10972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 </a:t>
                </a:r>
              </a:p>
            </p:txBody>
          </p:sp>
          <p:cxnSp>
            <p:nvCxnSpPr>
              <p:cNvPr id="41" name="Line 15"/>
              <p:cNvCxnSpPr/>
              <p:nvPr/>
            </p:nvCxnSpPr>
            <p:spPr bwMode="auto">
              <a:xfrm flipV="1">
                <a:off x="6462" y="11991"/>
                <a:ext cx="240" cy="46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16"/>
              <p:cNvCxnSpPr/>
              <p:nvPr/>
            </p:nvCxnSpPr>
            <p:spPr bwMode="auto">
              <a:xfrm>
                <a:off x="6462" y="12452"/>
                <a:ext cx="240" cy="47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7"/>
              <p:cNvCxnSpPr/>
              <p:nvPr/>
            </p:nvCxnSpPr>
            <p:spPr bwMode="auto">
              <a:xfrm>
                <a:off x="6702" y="11991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Line 18"/>
              <p:cNvCxnSpPr/>
              <p:nvPr/>
            </p:nvCxnSpPr>
            <p:spPr bwMode="auto">
              <a:xfrm>
                <a:off x="6702" y="12922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Line 19"/>
              <p:cNvCxnSpPr/>
              <p:nvPr/>
            </p:nvCxnSpPr>
            <p:spPr bwMode="auto">
              <a:xfrm>
                <a:off x="6462" y="12452"/>
                <a:ext cx="13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6" name="Text Box 22"/>
              <p:cNvSpPr txBox="1">
                <a:spLocks noChangeArrowheads="1"/>
              </p:cNvSpPr>
              <p:nvPr/>
            </p:nvSpPr>
            <p:spPr bwMode="auto">
              <a:xfrm>
                <a:off x="7825" y="11819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1200</a:t>
                </a:r>
              </a:p>
            </p:txBody>
          </p:sp>
          <p:sp>
            <p:nvSpPr>
              <p:cNvPr id="47" name="Text Box 23"/>
              <p:cNvSpPr txBox="1">
                <a:spLocks noChangeArrowheads="1"/>
              </p:cNvSpPr>
              <p:nvPr/>
            </p:nvSpPr>
            <p:spPr bwMode="auto">
              <a:xfrm>
                <a:off x="7825" y="12317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500</a:t>
                </a:r>
              </a:p>
            </p:txBody>
          </p:sp>
          <p:sp>
            <p:nvSpPr>
              <p:cNvPr id="48" name="Text Box 24"/>
              <p:cNvSpPr txBox="1">
                <a:spLocks noChangeArrowheads="1"/>
              </p:cNvSpPr>
              <p:nvPr/>
            </p:nvSpPr>
            <p:spPr bwMode="auto">
              <a:xfrm>
                <a:off x="6702" y="11655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High  (.4)</a:t>
                </a:r>
              </a:p>
            </p:txBody>
          </p:sp>
          <p:sp>
            <p:nvSpPr>
              <p:cNvPr id="49" name="Text Box 25"/>
              <p:cNvSpPr txBox="1">
                <a:spLocks noChangeArrowheads="1"/>
              </p:cNvSpPr>
              <p:nvPr/>
            </p:nvSpPr>
            <p:spPr bwMode="auto">
              <a:xfrm>
                <a:off x="6702" y="1211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Mod  (.4)</a:t>
                </a:r>
              </a:p>
            </p:txBody>
          </p:sp>
          <p:sp>
            <p:nvSpPr>
              <p:cNvPr id="50" name="Text Box 26"/>
              <p:cNvSpPr txBox="1">
                <a:spLocks noChangeArrowheads="1"/>
              </p:cNvSpPr>
              <p:nvPr/>
            </p:nvSpPr>
            <p:spPr bwMode="auto">
              <a:xfrm>
                <a:off x="6702" y="1258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Low  (.2)</a:t>
                </a:r>
              </a:p>
            </p:txBody>
          </p:sp>
          <p:sp>
            <p:nvSpPr>
              <p:cNvPr id="51" name="Text Box 27"/>
              <p:cNvSpPr txBox="1">
                <a:spLocks noChangeArrowheads="1"/>
              </p:cNvSpPr>
              <p:nvPr/>
            </p:nvSpPr>
            <p:spPr bwMode="auto">
              <a:xfrm>
                <a:off x="7825" y="12750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-100</a:t>
                </a:r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6100" y="2422"/>
              <a:ext cx="2573" cy="1450"/>
              <a:chOff x="5799" y="11655"/>
              <a:chExt cx="2573" cy="1450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5799" y="12116"/>
                <a:ext cx="663" cy="681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18288" tIns="10972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 </a:t>
                </a:r>
              </a:p>
            </p:txBody>
          </p:sp>
          <p:cxnSp>
            <p:nvCxnSpPr>
              <p:cNvPr id="29" name="Line 28"/>
              <p:cNvCxnSpPr/>
              <p:nvPr/>
            </p:nvCxnSpPr>
            <p:spPr bwMode="auto">
              <a:xfrm flipV="1">
                <a:off x="6462" y="11991"/>
                <a:ext cx="240" cy="46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9"/>
              <p:cNvCxnSpPr/>
              <p:nvPr/>
            </p:nvCxnSpPr>
            <p:spPr bwMode="auto">
              <a:xfrm>
                <a:off x="6462" y="12452"/>
                <a:ext cx="240" cy="47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30"/>
              <p:cNvCxnSpPr/>
              <p:nvPr/>
            </p:nvCxnSpPr>
            <p:spPr bwMode="auto">
              <a:xfrm>
                <a:off x="6702" y="11991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" name="Line 31"/>
              <p:cNvCxnSpPr/>
              <p:nvPr/>
            </p:nvCxnSpPr>
            <p:spPr bwMode="auto">
              <a:xfrm>
                <a:off x="6702" y="12922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32"/>
              <p:cNvCxnSpPr/>
              <p:nvPr/>
            </p:nvCxnSpPr>
            <p:spPr bwMode="auto">
              <a:xfrm>
                <a:off x="6462" y="12452"/>
                <a:ext cx="13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4" name="Text Box 35"/>
              <p:cNvSpPr txBox="1">
                <a:spLocks noChangeArrowheads="1"/>
              </p:cNvSpPr>
              <p:nvPr/>
            </p:nvSpPr>
            <p:spPr bwMode="auto">
              <a:xfrm>
                <a:off x="7825" y="11819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2500</a:t>
                </a:r>
              </a:p>
            </p:txBody>
          </p:sp>
          <p:sp>
            <p:nvSpPr>
              <p:cNvPr id="35" name="Text Box 36"/>
              <p:cNvSpPr txBox="1">
                <a:spLocks noChangeArrowheads="1"/>
              </p:cNvSpPr>
              <p:nvPr/>
            </p:nvSpPr>
            <p:spPr bwMode="auto">
              <a:xfrm>
                <a:off x="7825" y="12317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1200</a:t>
                </a:r>
              </a:p>
            </p:txBody>
          </p:sp>
          <p:sp>
            <p:nvSpPr>
              <p:cNvPr id="36" name="Text Box 37"/>
              <p:cNvSpPr txBox="1">
                <a:spLocks noChangeArrowheads="1"/>
              </p:cNvSpPr>
              <p:nvPr/>
            </p:nvSpPr>
            <p:spPr bwMode="auto">
              <a:xfrm>
                <a:off x="6702" y="11655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High  (.4)</a:t>
                </a:r>
              </a:p>
            </p:txBody>
          </p:sp>
          <p:sp>
            <p:nvSpPr>
              <p:cNvPr id="37" name="Text Box 38"/>
              <p:cNvSpPr txBox="1">
                <a:spLocks noChangeArrowheads="1"/>
              </p:cNvSpPr>
              <p:nvPr/>
            </p:nvSpPr>
            <p:spPr bwMode="auto">
              <a:xfrm>
                <a:off x="6702" y="1211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Mod  (.4)</a:t>
                </a:r>
              </a:p>
            </p:txBody>
          </p:sp>
          <p:sp>
            <p:nvSpPr>
              <p:cNvPr id="38" name="Text Box 39"/>
              <p:cNvSpPr txBox="1">
                <a:spLocks noChangeArrowheads="1"/>
              </p:cNvSpPr>
              <p:nvPr/>
            </p:nvSpPr>
            <p:spPr bwMode="auto">
              <a:xfrm>
                <a:off x="6702" y="1258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Low  (.2)</a:t>
                </a:r>
              </a:p>
            </p:txBody>
          </p:sp>
          <p:sp>
            <p:nvSpPr>
              <p:cNvPr id="39" name="Text Box 40"/>
              <p:cNvSpPr txBox="1">
                <a:spLocks noChangeArrowheads="1"/>
              </p:cNvSpPr>
              <p:nvPr/>
            </p:nvSpPr>
            <p:spPr bwMode="auto">
              <a:xfrm>
                <a:off x="7825" y="12750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-500</a:t>
                </a:r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6100" y="3757"/>
              <a:ext cx="2573" cy="1450"/>
              <a:chOff x="5799" y="11655"/>
              <a:chExt cx="2573" cy="1450"/>
            </a:xfrm>
          </p:grpSpPr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5799" y="12116"/>
                <a:ext cx="663" cy="681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0" vert="horz" wrap="square" lIns="18288" tIns="10972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 </a:t>
                </a:r>
              </a:p>
            </p:txBody>
          </p:sp>
          <p:cxnSp>
            <p:nvCxnSpPr>
              <p:cNvPr id="17" name="Line 41"/>
              <p:cNvCxnSpPr/>
              <p:nvPr/>
            </p:nvCxnSpPr>
            <p:spPr bwMode="auto">
              <a:xfrm flipV="1">
                <a:off x="6462" y="11991"/>
                <a:ext cx="240" cy="46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Line 42"/>
              <p:cNvCxnSpPr/>
              <p:nvPr/>
            </p:nvCxnSpPr>
            <p:spPr bwMode="auto">
              <a:xfrm>
                <a:off x="6462" y="12452"/>
                <a:ext cx="240" cy="47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" name="Line 43"/>
              <p:cNvCxnSpPr/>
              <p:nvPr/>
            </p:nvCxnSpPr>
            <p:spPr bwMode="auto">
              <a:xfrm>
                <a:off x="6702" y="11991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Line 44"/>
              <p:cNvCxnSpPr/>
              <p:nvPr/>
            </p:nvCxnSpPr>
            <p:spPr bwMode="auto">
              <a:xfrm>
                <a:off x="6702" y="12922"/>
                <a:ext cx="112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45"/>
              <p:cNvCxnSpPr/>
              <p:nvPr/>
            </p:nvCxnSpPr>
            <p:spPr bwMode="auto">
              <a:xfrm>
                <a:off x="6462" y="12452"/>
                <a:ext cx="13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Text Box 48"/>
              <p:cNvSpPr txBox="1">
                <a:spLocks noChangeArrowheads="1"/>
              </p:cNvSpPr>
              <p:nvPr/>
            </p:nvSpPr>
            <p:spPr bwMode="auto">
              <a:xfrm>
                <a:off x="7825" y="11819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1500</a:t>
                </a:r>
              </a:p>
            </p:txBody>
          </p:sp>
          <p:sp>
            <p:nvSpPr>
              <p:cNvPr id="23" name="Text Box 49"/>
              <p:cNvSpPr txBox="1">
                <a:spLocks noChangeArrowheads="1"/>
              </p:cNvSpPr>
              <p:nvPr/>
            </p:nvSpPr>
            <p:spPr bwMode="auto">
              <a:xfrm>
                <a:off x="7825" y="12317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800</a:t>
                </a:r>
              </a:p>
            </p:txBody>
          </p:sp>
          <p:sp>
            <p:nvSpPr>
              <p:cNvPr id="24" name="Text Box 50"/>
              <p:cNvSpPr txBox="1">
                <a:spLocks noChangeArrowheads="1"/>
              </p:cNvSpPr>
              <p:nvPr/>
            </p:nvSpPr>
            <p:spPr bwMode="auto">
              <a:xfrm>
                <a:off x="6702" y="11655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High  (.4)</a:t>
                </a:r>
              </a:p>
            </p:txBody>
          </p:sp>
          <p:sp>
            <p:nvSpPr>
              <p:cNvPr id="25" name="Text Box 51"/>
              <p:cNvSpPr txBox="1">
                <a:spLocks noChangeArrowheads="1"/>
              </p:cNvSpPr>
              <p:nvPr/>
            </p:nvSpPr>
            <p:spPr bwMode="auto">
              <a:xfrm>
                <a:off x="6702" y="1211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Mod  (.4)</a:t>
                </a:r>
              </a:p>
            </p:txBody>
          </p:sp>
          <p:sp>
            <p:nvSpPr>
              <p:cNvPr id="26" name="Text Box 52"/>
              <p:cNvSpPr txBox="1">
                <a:spLocks noChangeArrowheads="1"/>
              </p:cNvSpPr>
              <p:nvPr/>
            </p:nvSpPr>
            <p:spPr bwMode="auto">
              <a:xfrm>
                <a:off x="6702" y="12586"/>
                <a:ext cx="940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18288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Low  (.2)</a:t>
                </a:r>
              </a:p>
            </p:txBody>
          </p:sp>
          <p:sp>
            <p:nvSpPr>
              <p:cNvPr id="27" name="Text Box 53"/>
              <p:cNvSpPr txBox="1">
                <a:spLocks noChangeArrowheads="1"/>
              </p:cNvSpPr>
              <p:nvPr/>
            </p:nvSpPr>
            <p:spPr bwMode="auto">
              <a:xfrm>
                <a:off x="7825" y="12750"/>
                <a:ext cx="547" cy="3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45720" tIns="45720" rIns="0" bIns="45720" anchor="t" anchorCtr="0" upright="1">
                <a:noAutofit/>
              </a:bodyPr>
              <a:lstStyle/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latin typeface="Calibri"/>
                    <a:ea typeface="Times New Roman"/>
                    <a:cs typeface="Arial"/>
                  </a:rPr>
                  <a:t>-50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99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52" y="114300"/>
            <a:ext cx="3080298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659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05200" y="457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lphaLcPeriod"/>
            </a:pPr>
            <a:r>
              <a:rPr lang="en-US" dirty="0" smtClean="0"/>
              <a:t>Use </a:t>
            </a:r>
            <a:r>
              <a:rPr lang="en-US" dirty="0"/>
              <a:t>2 period moving averages to forecast the </a:t>
            </a:r>
            <a:r>
              <a:rPr lang="en-US" dirty="0" smtClean="0"/>
              <a:t>car sales </a:t>
            </a:r>
            <a:r>
              <a:rPr lang="en-US" dirty="0"/>
              <a:t>for </a:t>
            </a:r>
            <a:r>
              <a:rPr lang="en-US" dirty="0" smtClean="0"/>
              <a:t>week 6.</a:t>
            </a:r>
          </a:p>
          <a:p>
            <a:pPr marL="342900" lvl="0" indent="-342900">
              <a:buFontTx/>
              <a:buAutoNum type="alphaLcPeriod"/>
            </a:pPr>
            <a:r>
              <a:rPr lang="en-US" dirty="0" smtClean="0"/>
              <a:t>If forecast </a:t>
            </a:r>
            <a:r>
              <a:rPr lang="en-US" dirty="0"/>
              <a:t>of </a:t>
            </a:r>
            <a:r>
              <a:rPr lang="en-US" dirty="0" smtClean="0"/>
              <a:t>week 5 is 35 </a:t>
            </a:r>
            <a:r>
              <a:rPr lang="en-US" dirty="0"/>
              <a:t>was anticipated</a:t>
            </a:r>
            <a:r>
              <a:rPr lang="en-US" dirty="0" smtClean="0"/>
              <a:t>. Forecast for week 6 using alpha=0.5.</a:t>
            </a:r>
            <a:endParaRPr lang="en-US" dirty="0"/>
          </a:p>
          <a:p>
            <a:pPr marL="342900" indent="-34290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9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382000" cy="4663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22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547688"/>
            <a:ext cx="82581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78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2400" y="304800"/>
                <a:ext cx="8915400" cy="24104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/>
                  <a:t>Q5: </a:t>
                </a:r>
                <a:r>
                  <a:rPr lang="en-US" sz="2400" dirty="0" smtClean="0"/>
                  <a:t>In </a:t>
                </a:r>
                <a:r>
                  <a:rPr lang="en-US" sz="2400" dirty="0"/>
                  <a:t>a </a:t>
                </a:r>
                <a:r>
                  <a:rPr lang="en-US" sz="2400" dirty="0" smtClean="0"/>
                  <a:t>study of simple </a:t>
                </a:r>
                <a:r>
                  <a:rPr lang="en-US" sz="2400" dirty="0"/>
                  <a:t>regression </a:t>
                </a:r>
                <a:r>
                  <a:rPr lang="en-US" sz="2400" dirty="0" smtClean="0"/>
                  <a:t>model, following </a:t>
                </a:r>
                <a:r>
                  <a:rPr lang="en-US" sz="2400" dirty="0"/>
                  <a:t>results are </a:t>
                </a:r>
                <a:r>
                  <a:rPr lang="en-US" sz="2400" dirty="0" smtClean="0"/>
                  <a:t>found: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 </a:t>
                </a:r>
                <a:r>
                  <a:rPr lang="en-US" sz="2400" dirty="0"/>
                  <a:t>regression line is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</a:rPr>
                          <m:t>𝑌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/>
                  <a:t>5+2.X </a:t>
                </a:r>
              </a:p>
              <a:p>
                <a:r>
                  <a:rPr lang="en-US" sz="2400" dirty="0"/>
                  <a:t>Given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𝑌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sz="2400">
                        <a:latin typeface="Cambria Math"/>
                      </a:rPr>
                      <m:t>= 26</m:t>
                    </m:r>
                  </m:oMath>
                </a14:m>
                <a:r>
                  <a:rPr lang="en-US" sz="2400" dirty="0"/>
                  <a:t> and</a:t>
                </a:r>
                <a:r>
                  <a:rPr lang="en-US" sz="2400" dirty="0" smtClean="0"/>
                  <a:t>,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𝑌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𝑌</m:t>
                                </m:r>
                              </m:e>
                            </m:acc>
                            <m:r>
                              <a:rPr lang="en-US" sz="24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=4</m:t>
                        </m:r>
                      </m:e>
                    </m:nary>
                  </m:oMath>
                </a14:m>
                <a:r>
                  <a:rPr lang="en-US" sz="2400" dirty="0"/>
                  <a:t>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Calculate </a:t>
                </a:r>
                <a:r>
                  <a:rPr lang="en-US" sz="2400" dirty="0"/>
                  <a:t>SST, SSE, SSR and r</a:t>
                </a:r>
                <a:r>
                  <a:rPr lang="en-US" sz="2400" baseline="30000" dirty="0"/>
                  <a:t>2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04800"/>
                <a:ext cx="8915400" cy="2410468"/>
              </a:xfrm>
              <a:prstGeom prst="rect">
                <a:avLst/>
              </a:prstGeom>
              <a:blipFill rotWithShape="1">
                <a:blip r:embed="rId2"/>
                <a:stretch>
                  <a:fillRect l="-1025" t="-2025" b="-4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4062526"/>
                  </p:ext>
                </p:extLst>
              </p:nvPr>
            </p:nvGraphicFramePr>
            <p:xfrm>
              <a:off x="381000" y="3581400"/>
              <a:ext cx="8381999" cy="29744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605279"/>
                    <a:gridCol w="1715395"/>
                    <a:gridCol w="1714385"/>
                    <a:gridCol w="1719436"/>
                    <a:gridCol w="1627504"/>
                  </a:tblGrid>
                  <a:tr h="519993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SST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SSE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SSR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r</a:t>
                          </a:r>
                          <a:r>
                            <a:rPr lang="en-US" sz="2400" baseline="30000">
                              <a:effectLst/>
                            </a:rPr>
                            <a:t>2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004007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Formula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sz="2400" i="1">
                                        <a:effectLst/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>
                                                <a:effectLst/>
                                                <a:latin typeface="Cambria Math"/>
                                              </a:rPr>
                                              <m:t>𝑌</m:t>
                                            </m:r>
                                            <m:r>
                                              <a:rPr lang="en-US" sz="2400">
                                                <a:effectLst/>
                                                <a:latin typeface="Cambria Math"/>
                                              </a:rPr>
                                              <m:t>−</m:t>
                                            </m:r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US" sz="24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2400">
                                                    <a:effectLst/>
                                                    <a:latin typeface="Cambria Math"/>
                                                  </a:rPr>
                                                  <m:t>𝑌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sz="2400" i="1">
                                        <a:effectLst/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(</m:t>
                                        </m:r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𝑌</m:t>
                                        </m:r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>
                                                <a:effectLst/>
                                                <a:latin typeface="Cambria Math"/>
                                              </a:rPr>
                                              <m:t>𝑌</m:t>
                                            </m:r>
                                          </m:e>
                                        </m:acc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n-US" sz="24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400" smtClean="0">
                            <a:effectLst/>
                          </a:endParaRPr>
                        </a:p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smtClean="0">
                              <a:effectLst/>
                            </a:rPr>
                            <a:t>SST </a:t>
                          </a:r>
                          <a:r>
                            <a:rPr lang="en-US" sz="2400" dirty="0">
                              <a:effectLst/>
                            </a:rPr>
                            <a:t>– SSE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SSR/SST or</a:t>
                          </a:r>
                        </a:p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1-SSE/SST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039987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Numerical result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26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4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22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0.8461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4062526"/>
                  </p:ext>
                </p:extLst>
              </p:nvPr>
            </p:nvGraphicFramePr>
            <p:xfrm>
              <a:off x="381000" y="3581400"/>
              <a:ext cx="8381999" cy="28891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605279"/>
                    <a:gridCol w="1715395"/>
                    <a:gridCol w="1714385"/>
                    <a:gridCol w="1719436"/>
                    <a:gridCol w="1627504"/>
                  </a:tblGrid>
                  <a:tr h="519993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SST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SSE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SSR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r</a:t>
                          </a:r>
                          <a:r>
                            <a:rPr lang="en-US" sz="2400" baseline="30000">
                              <a:effectLst/>
                            </a:rPr>
                            <a:t>2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328547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Formula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93950" t="-39450" r="-295730" b="-922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93950" t="-39450" r="-195730" b="-922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400" smtClean="0">
                            <a:effectLst/>
                          </a:endParaRPr>
                        </a:p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smtClean="0">
                              <a:effectLst/>
                            </a:rPr>
                            <a:t>SST </a:t>
                          </a:r>
                          <a:r>
                            <a:rPr lang="en-US" sz="2400" dirty="0">
                              <a:effectLst/>
                            </a:rPr>
                            <a:t>– SSE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SSR/SST or</a:t>
                          </a:r>
                        </a:p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1-SSE/SST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1040575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</a:rPr>
                            <a:t>Numerical result</a:t>
                          </a:r>
                          <a:endParaRPr lang="en-US" sz="240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26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4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22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0.8461</a:t>
                          </a:r>
                          <a:endParaRPr lang="en-US" sz="2400" dirty="0">
                            <a:effectLst/>
                            <a:latin typeface="Calibri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Rectangle 3"/>
          <p:cNvSpPr/>
          <p:nvPr/>
        </p:nvSpPr>
        <p:spPr>
          <a:xfrm>
            <a:off x="381000" y="2865390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Solution: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064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635794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0743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170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Mustafa Kamal</dc:creator>
  <cp:lastModifiedBy>Dr. Mustafa Kamal</cp:lastModifiedBy>
  <cp:revision>11</cp:revision>
  <dcterms:created xsi:type="dcterms:W3CDTF">2006-08-16T00:00:00Z</dcterms:created>
  <dcterms:modified xsi:type="dcterms:W3CDTF">2018-03-07T13:01:57Z</dcterms:modified>
</cp:coreProperties>
</file>