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5" d="100"/>
          <a:sy n="65" d="100"/>
        </p:scale>
        <p:origin x="-660" y="-72"/>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60C933E-9B11-4B66-B3C6-D6BC7CF6F201}" type="datetimeFigureOut">
              <a:rPr lang="en-US" smtClean="0"/>
              <a:t>5/5/2017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24058672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60C933E-9B11-4B66-B3C6-D6BC7CF6F201}" type="datetimeFigureOut">
              <a:rPr lang="en-US" smtClean="0"/>
              <a:t>5/5/2017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15229849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60C933E-9B11-4B66-B3C6-D6BC7CF6F201}" type="datetimeFigureOut">
              <a:rPr lang="en-US" smtClean="0"/>
              <a:t>5/5/2017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211973776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60C933E-9B11-4B66-B3C6-D6BC7CF6F201}" type="datetimeFigureOut">
              <a:rPr lang="en-US" smtClean="0"/>
              <a:t>5/5/2017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42249819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60C933E-9B11-4B66-B3C6-D6BC7CF6F201}" type="datetimeFigureOut">
              <a:rPr lang="en-US" smtClean="0"/>
              <a:t>5/5/2017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38540630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60C933E-9B11-4B66-B3C6-D6BC7CF6F201}" type="datetimeFigureOut">
              <a:rPr lang="en-US" smtClean="0"/>
              <a:t>5/5/2017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12924887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60C933E-9B11-4B66-B3C6-D6BC7CF6F201}" type="datetimeFigureOut">
              <a:rPr lang="en-US" smtClean="0"/>
              <a:t>5/5/2017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15215371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60C933E-9B11-4B66-B3C6-D6BC7CF6F201}" type="datetimeFigureOut">
              <a:rPr lang="en-US" smtClean="0"/>
              <a:t>5/5/2017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30459056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60C933E-9B11-4B66-B3C6-D6BC7CF6F201}" type="datetimeFigureOut">
              <a:rPr lang="en-US" smtClean="0"/>
              <a:t>5/5/2017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372701062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60C933E-9B11-4B66-B3C6-D6BC7CF6F201}" type="datetimeFigureOut">
              <a:rPr lang="en-US" smtClean="0"/>
              <a:t>5/5/2017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425069585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60C933E-9B11-4B66-B3C6-D6BC7CF6F201}" type="datetimeFigureOut">
              <a:rPr lang="en-US" smtClean="0"/>
              <a:t>5/5/2017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017EF12-F7D5-45ED-8A66-45CF77B76328}" type="slidenum">
              <a:rPr lang="en-US" smtClean="0"/>
              <a:t>‹#›</a:t>
            </a:fld>
            <a:endParaRPr lang="en-US"/>
          </a:p>
        </p:txBody>
      </p:sp>
    </p:spTree>
    <p:extLst>
      <p:ext uri="{BB962C8B-B14F-4D97-AF65-F5344CB8AC3E}">
        <p14:creationId xmlns:p14="http://schemas.microsoft.com/office/powerpoint/2010/main" val="33755087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60C933E-9B11-4B66-B3C6-D6BC7CF6F201}" type="datetimeFigureOut">
              <a:rPr lang="en-US" smtClean="0"/>
              <a:t>5/5/2017</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017EF12-F7D5-45ED-8A66-45CF77B76328}" type="slidenum">
              <a:rPr lang="en-US" smtClean="0"/>
              <a:t>‹#›</a:t>
            </a:fld>
            <a:endParaRPr lang="en-US"/>
          </a:p>
        </p:txBody>
      </p:sp>
    </p:spTree>
    <p:extLst>
      <p:ext uri="{BB962C8B-B14F-4D97-AF65-F5344CB8AC3E}">
        <p14:creationId xmlns:p14="http://schemas.microsoft.com/office/powerpoint/2010/main" val="27338574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71637" y="343869"/>
            <a:ext cx="10597415" cy="6360587"/>
          </a:xfrm>
          <a:prstGeom prst="rect">
            <a:avLst/>
          </a:prstGeom>
        </p:spPr>
        <p:txBody>
          <a:bodyPr wrap="square">
            <a:spAutoFit/>
          </a:bodyPr>
          <a:lstStyle/>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1. Simulation models are designed to generate optimal solutions, which can then be applied to real-world situations.</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FALSE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2. A major advantage of using simulation techniques is to be able to study the interactive effect of individual components/variables.</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3. One of the major advantages of simulation is "time compression," i.e., the ability to study in a relatively short period, activities that would, in reality, take place over a period of days, months, or even years.</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4. To "simulate" is to try to duplicate the features, appearance, and characteristics of a real system.</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5. Simulation can use any probability distribution that the user defines; it does not require standard distributions.</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6. One disadvantage of simulation is that it does not allow for "what-if?" types of questions.</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FALSE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7. Simulation models may contain both deterministic and probabilistic variables.</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8. Simulation models are limited to using standard probability distributions such as Poisson, exponential, normal, etc.</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FALSE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9. The Monte Carlo simulation is used with variables that are probabilistic.</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2500392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23736" y="311285"/>
            <a:ext cx="11770467" cy="5262979"/>
          </a:xfrm>
          <a:prstGeom prst="rect">
            <a:avLst/>
          </a:prstGeom>
        </p:spPr>
        <p:txBody>
          <a:bodyPr wrap="square">
            <a:spAutoFit/>
          </a:bodyPr>
          <a:lstStyle/>
          <a:p>
            <a:pPr lvl="0" algn="just"/>
            <a:r>
              <a:rPr lang="en-US" sz="2400" dirty="0" smtClean="0"/>
              <a:t>3. The </a:t>
            </a:r>
            <a:r>
              <a:rPr lang="en-US" sz="2400" dirty="0"/>
              <a:t>number of cars arriving at a self-service gasoline station during the last 50 hours </a:t>
            </a:r>
            <a:r>
              <a:rPr lang="en-US" sz="2400" dirty="0" smtClean="0"/>
              <a:t>of </a:t>
            </a:r>
            <a:r>
              <a:rPr lang="en-US" sz="2400" dirty="0"/>
              <a:t>operation are as follows:</a:t>
            </a:r>
          </a:p>
          <a:p>
            <a:pPr algn="just"/>
            <a:r>
              <a:rPr lang="en-US" sz="2400" dirty="0"/>
              <a:t> </a:t>
            </a:r>
          </a:p>
          <a:p>
            <a:pPr algn="just"/>
            <a:r>
              <a:rPr lang="en-US" sz="2400" dirty="0"/>
              <a:t>         </a:t>
            </a:r>
            <a:r>
              <a:rPr lang="en-US" sz="2400" dirty="0" smtClean="0"/>
              <a:t>	Number </a:t>
            </a:r>
            <a:r>
              <a:rPr lang="en-US" sz="2400" dirty="0"/>
              <a:t>of cars arriving                   </a:t>
            </a:r>
            <a:r>
              <a:rPr lang="en-US" sz="2400" dirty="0" smtClean="0"/>
              <a:t>	Frequency </a:t>
            </a:r>
            <a:endParaRPr lang="en-US" sz="2400" dirty="0"/>
          </a:p>
          <a:p>
            <a:pPr algn="just"/>
            <a:r>
              <a:rPr lang="en-US" sz="2400" dirty="0"/>
              <a:t>                                         6                                             10</a:t>
            </a:r>
          </a:p>
          <a:p>
            <a:pPr algn="just"/>
            <a:r>
              <a:rPr lang="en-US" sz="2400" dirty="0"/>
              <a:t>                                         7                                             14</a:t>
            </a:r>
          </a:p>
          <a:p>
            <a:pPr algn="just"/>
            <a:r>
              <a:rPr lang="en-US" sz="2400" dirty="0"/>
              <a:t>                                         8                                            </a:t>
            </a:r>
            <a:r>
              <a:rPr lang="en-US" sz="2400" dirty="0" smtClean="0"/>
              <a:t> 18</a:t>
            </a:r>
            <a:endParaRPr lang="en-US" sz="2400" dirty="0"/>
          </a:p>
          <a:p>
            <a:pPr algn="just"/>
            <a:r>
              <a:rPr lang="en-US" sz="2400" dirty="0"/>
              <a:t>                                         9                                              8 </a:t>
            </a:r>
          </a:p>
          <a:p>
            <a:pPr lvl="0" algn="just"/>
            <a:endParaRPr lang="en-US" sz="2400" dirty="0" smtClean="0"/>
          </a:p>
          <a:p>
            <a:pPr marL="457200" lvl="0" indent="-457200" algn="just">
              <a:buAutoNum type="alphaLcPeriod"/>
            </a:pPr>
            <a:r>
              <a:rPr lang="en-US" sz="2400" dirty="0" smtClean="0"/>
              <a:t>Set </a:t>
            </a:r>
            <a:r>
              <a:rPr lang="en-US" sz="2400" dirty="0"/>
              <a:t>up a probability and cumulative probability distribution for the variable of  car </a:t>
            </a:r>
            <a:r>
              <a:rPr lang="en-US" sz="2400" dirty="0" smtClean="0"/>
              <a:t>arrivals.</a:t>
            </a:r>
          </a:p>
          <a:p>
            <a:pPr marL="457200" lvl="0" indent="-457200" algn="just">
              <a:buAutoNum type="alphaLcPeriod"/>
            </a:pPr>
            <a:r>
              <a:rPr lang="en-US" sz="2400" dirty="0" smtClean="0"/>
              <a:t>Estimate </a:t>
            </a:r>
            <a:r>
              <a:rPr lang="en-US" sz="2400" dirty="0"/>
              <a:t>random number intervals for the </a:t>
            </a:r>
            <a:r>
              <a:rPr lang="en-US" sz="2400" dirty="0" smtClean="0"/>
              <a:t>variables.</a:t>
            </a:r>
          </a:p>
          <a:p>
            <a:pPr marL="457200" lvl="0" indent="-457200" algn="just">
              <a:buAutoNum type="alphaLcPeriod"/>
            </a:pPr>
            <a:r>
              <a:rPr lang="en-US" sz="2400" dirty="0" smtClean="0"/>
              <a:t>The </a:t>
            </a:r>
            <a:r>
              <a:rPr lang="en-US" sz="2400" dirty="0"/>
              <a:t>following random numbers have been generated: 99, 98, 26, 09, 49, 52, 33, 89, 21, and 37. Simulate 10 hours of arrivals at this gas station. What is the average number of arrivals during this period?</a:t>
            </a:r>
          </a:p>
        </p:txBody>
      </p:sp>
    </p:spTree>
    <p:extLst>
      <p:ext uri="{BB962C8B-B14F-4D97-AF65-F5344CB8AC3E}">
        <p14:creationId xmlns:p14="http://schemas.microsoft.com/office/powerpoint/2010/main" val="137800823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62647" y="262648"/>
            <a:ext cx="11692647" cy="5262979"/>
          </a:xfrm>
          <a:prstGeom prst="rect">
            <a:avLst/>
          </a:prstGeom>
        </p:spPr>
        <p:txBody>
          <a:bodyPr wrap="square">
            <a:spAutoFit/>
          </a:bodyPr>
          <a:lstStyle/>
          <a:p>
            <a:r>
              <a:rPr lang="en-US" sz="2400" dirty="0"/>
              <a:t>Solution</a:t>
            </a:r>
            <a:r>
              <a:rPr lang="en-US" sz="2400" dirty="0" smtClean="0"/>
              <a:t>:</a:t>
            </a:r>
          </a:p>
          <a:p>
            <a:r>
              <a:rPr lang="en-US" sz="2400" dirty="0" smtClean="0"/>
              <a:t>(a)		Number </a:t>
            </a:r>
            <a:r>
              <a:rPr lang="en-US" sz="2400" dirty="0"/>
              <a:t>of cars                 </a:t>
            </a:r>
            <a:r>
              <a:rPr lang="en-US" sz="2400" dirty="0" smtClean="0"/>
              <a:t>    Probability                   </a:t>
            </a:r>
            <a:r>
              <a:rPr lang="en-US" sz="2400" dirty="0"/>
              <a:t>Cumulative </a:t>
            </a:r>
            <a:r>
              <a:rPr lang="en-US" sz="2400" dirty="0" smtClean="0"/>
              <a:t>Probability</a:t>
            </a:r>
          </a:p>
          <a:p>
            <a:r>
              <a:rPr lang="en-US" sz="2400" dirty="0"/>
              <a:t>	</a:t>
            </a:r>
            <a:r>
              <a:rPr lang="en-US" sz="2400" dirty="0" smtClean="0"/>
              <a:t>		6                                   	 0.20                               	     0.20</a:t>
            </a:r>
            <a:endParaRPr lang="en-US" sz="2400" dirty="0"/>
          </a:p>
          <a:p>
            <a:r>
              <a:rPr lang="en-US" sz="2400" dirty="0"/>
              <a:t>                     </a:t>
            </a:r>
            <a:r>
              <a:rPr lang="en-US" sz="2400" dirty="0" smtClean="0"/>
              <a:t>		7                                       </a:t>
            </a:r>
            <a:r>
              <a:rPr lang="en-US" sz="2400" dirty="0"/>
              <a:t>0.28                               </a:t>
            </a:r>
            <a:r>
              <a:rPr lang="en-US" sz="2400" dirty="0"/>
              <a:t> </a:t>
            </a:r>
            <a:r>
              <a:rPr lang="en-US" sz="2400" dirty="0" smtClean="0"/>
              <a:t>     0.48 </a:t>
            </a:r>
            <a:endParaRPr lang="en-US" sz="2400" dirty="0"/>
          </a:p>
          <a:p>
            <a:r>
              <a:rPr lang="en-US" sz="2400" dirty="0"/>
              <a:t>                             </a:t>
            </a:r>
            <a:r>
              <a:rPr lang="en-US" sz="2400" dirty="0" smtClean="0"/>
              <a:t>	8                                       </a:t>
            </a:r>
            <a:r>
              <a:rPr lang="en-US" sz="2400" dirty="0"/>
              <a:t>0.36                               </a:t>
            </a:r>
            <a:r>
              <a:rPr lang="en-US" sz="2400" dirty="0" smtClean="0"/>
              <a:t>      0.84</a:t>
            </a:r>
            <a:endParaRPr lang="en-US" sz="2400" dirty="0"/>
          </a:p>
          <a:p>
            <a:r>
              <a:rPr lang="en-US" sz="2400" dirty="0"/>
              <a:t>                             </a:t>
            </a:r>
            <a:r>
              <a:rPr lang="en-US" sz="2400" dirty="0" smtClean="0"/>
              <a:t>	9                                       </a:t>
            </a:r>
            <a:r>
              <a:rPr lang="en-US" sz="2400" dirty="0"/>
              <a:t>0.16                               </a:t>
            </a:r>
            <a:r>
              <a:rPr lang="en-US" sz="2400" dirty="0" smtClean="0"/>
              <a:t>      1.00</a:t>
            </a:r>
            <a:endParaRPr lang="en-US" sz="2400" dirty="0"/>
          </a:p>
          <a:p>
            <a:r>
              <a:rPr lang="en-US" sz="2400" dirty="0"/>
              <a:t>  </a:t>
            </a:r>
            <a:r>
              <a:rPr lang="en-US" sz="2400" dirty="0" smtClean="0"/>
              <a:t>    </a:t>
            </a:r>
          </a:p>
          <a:p>
            <a:r>
              <a:rPr lang="en-US" sz="2400" dirty="0" smtClean="0"/>
              <a:t>(</a:t>
            </a:r>
            <a:r>
              <a:rPr lang="en-US" sz="2400" dirty="0"/>
              <a:t>b)          Number of cars                   Interval of Random Numbers</a:t>
            </a:r>
          </a:p>
          <a:p>
            <a:r>
              <a:rPr lang="en-US" sz="2400" dirty="0"/>
              <a:t>                                 6                                           </a:t>
            </a:r>
            <a:r>
              <a:rPr lang="en-US" sz="2400" dirty="0" smtClean="0"/>
              <a:t>  01- </a:t>
            </a:r>
            <a:r>
              <a:rPr lang="en-US" sz="2400" dirty="0"/>
              <a:t>20</a:t>
            </a:r>
          </a:p>
          <a:p>
            <a:r>
              <a:rPr lang="en-US" sz="2400" dirty="0"/>
              <a:t>                                 7                                           </a:t>
            </a:r>
            <a:r>
              <a:rPr lang="en-US" sz="2400" dirty="0" smtClean="0"/>
              <a:t>  21- </a:t>
            </a:r>
            <a:r>
              <a:rPr lang="en-US" sz="2400" dirty="0"/>
              <a:t>48</a:t>
            </a:r>
          </a:p>
          <a:p>
            <a:r>
              <a:rPr lang="en-US" sz="2400" dirty="0"/>
              <a:t>                                 8                                           </a:t>
            </a:r>
            <a:r>
              <a:rPr lang="en-US" sz="2400" dirty="0" smtClean="0"/>
              <a:t>  49- </a:t>
            </a:r>
            <a:r>
              <a:rPr lang="en-US" sz="2400" dirty="0"/>
              <a:t>84</a:t>
            </a:r>
          </a:p>
          <a:p>
            <a:pPr lvl="0"/>
            <a:r>
              <a:rPr lang="en-US" sz="2400" dirty="0"/>
              <a:t>                                 </a:t>
            </a:r>
            <a:r>
              <a:rPr lang="en-US" sz="2400" dirty="0" smtClean="0"/>
              <a:t>9				85- </a:t>
            </a:r>
            <a:r>
              <a:rPr lang="en-US" sz="2400" dirty="0"/>
              <a:t>00</a:t>
            </a:r>
          </a:p>
          <a:p>
            <a:r>
              <a:rPr lang="en-US" sz="2400" dirty="0"/>
              <a:t> </a:t>
            </a:r>
            <a:endParaRPr lang="en-US" sz="2400" dirty="0" smtClean="0"/>
          </a:p>
          <a:p>
            <a:r>
              <a:rPr lang="en-US" sz="2400" dirty="0" smtClean="0"/>
              <a:t>(c) Arrivals</a:t>
            </a:r>
            <a:r>
              <a:rPr lang="en-US" sz="2400" dirty="0"/>
              <a:t>: 9, 9, 7, 6, 8, 8, 7, 9, 7,7;  average number of arrival = 7.7</a:t>
            </a:r>
          </a:p>
        </p:txBody>
      </p:sp>
    </p:spTree>
    <p:extLst>
      <p:ext uri="{BB962C8B-B14F-4D97-AF65-F5344CB8AC3E}">
        <p14:creationId xmlns:p14="http://schemas.microsoft.com/office/powerpoint/2010/main" val="150994391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04280" y="169121"/>
            <a:ext cx="11682920" cy="6524863"/>
          </a:xfrm>
          <a:prstGeom prst="rect">
            <a:avLst/>
          </a:prstGeom>
        </p:spPr>
        <p:txBody>
          <a:bodyPr wrap="square">
            <a:spAutoFit/>
          </a:bodyPr>
          <a:lstStyle/>
          <a:p>
            <a:pPr algn="just"/>
            <a:r>
              <a:rPr lang="en-US" sz="2200" dirty="0" smtClean="0"/>
              <a:t>4. </a:t>
            </a:r>
            <a:r>
              <a:rPr lang="en-US" sz="2200" dirty="0" err="1" smtClean="0"/>
              <a:t>Habsum</a:t>
            </a:r>
            <a:r>
              <a:rPr lang="en-US" sz="2200" dirty="0" smtClean="0"/>
              <a:t> </a:t>
            </a:r>
            <a:r>
              <a:rPr lang="en-US" sz="2200" dirty="0"/>
              <a:t>Appliances Center sells and services several brand s of major </a:t>
            </a:r>
            <a:r>
              <a:rPr lang="en-US" sz="2200" dirty="0" smtClean="0"/>
              <a:t>appliances. Past </a:t>
            </a:r>
            <a:r>
              <a:rPr lang="en-US" sz="2200" dirty="0"/>
              <a:t>sales for a particular model of refrigerator have resulted in the </a:t>
            </a:r>
            <a:r>
              <a:rPr lang="en-US" sz="2200" dirty="0" smtClean="0"/>
              <a:t>following probability distribution for demand:</a:t>
            </a:r>
          </a:p>
          <a:p>
            <a:pPr algn="just"/>
            <a:endParaRPr lang="en-US" sz="2200" dirty="0"/>
          </a:p>
          <a:p>
            <a:pPr algn="just"/>
            <a:r>
              <a:rPr lang="en-US" sz="2200" dirty="0" smtClean="0"/>
              <a:t>	Demand </a:t>
            </a:r>
            <a:r>
              <a:rPr lang="en-US" sz="2200" dirty="0"/>
              <a:t>per week           0                  1              2                 3                 </a:t>
            </a:r>
            <a:r>
              <a:rPr lang="en-US" sz="2200" dirty="0" smtClean="0"/>
              <a:t>4</a:t>
            </a:r>
          </a:p>
          <a:p>
            <a:pPr algn="just"/>
            <a:r>
              <a:rPr lang="en-US" sz="2200" dirty="0"/>
              <a:t>	</a:t>
            </a:r>
            <a:r>
              <a:rPr lang="en-US" sz="2200" dirty="0" smtClean="0"/>
              <a:t>Probability                  	0.20          0.40         </a:t>
            </a:r>
            <a:r>
              <a:rPr lang="en-US" sz="2200" dirty="0"/>
              <a:t>0.20           </a:t>
            </a:r>
            <a:r>
              <a:rPr lang="en-US" sz="2200" dirty="0" smtClean="0"/>
              <a:t>0.15            </a:t>
            </a:r>
            <a:r>
              <a:rPr lang="en-US" sz="2200" dirty="0"/>
              <a:t>0.05</a:t>
            </a:r>
          </a:p>
          <a:p>
            <a:pPr algn="just"/>
            <a:r>
              <a:rPr lang="en-US" sz="2200" dirty="0"/>
              <a:t> </a:t>
            </a:r>
          </a:p>
          <a:p>
            <a:pPr algn="just"/>
            <a:r>
              <a:rPr lang="en-US" sz="2200" dirty="0"/>
              <a:t> </a:t>
            </a:r>
            <a:r>
              <a:rPr lang="en-US" sz="2200" dirty="0" smtClean="0"/>
              <a:t>The </a:t>
            </a:r>
            <a:r>
              <a:rPr lang="en-US" sz="2200" dirty="0"/>
              <a:t>lead time, in weeks, is distributed by the following distribution</a:t>
            </a:r>
            <a:r>
              <a:rPr lang="en-US" sz="2200" dirty="0" smtClean="0"/>
              <a:t>:      </a:t>
            </a:r>
            <a:endParaRPr lang="en-US" sz="2200" dirty="0"/>
          </a:p>
          <a:p>
            <a:pPr algn="just"/>
            <a:r>
              <a:rPr lang="en-US" sz="2200" dirty="0"/>
              <a:t>          </a:t>
            </a:r>
            <a:endParaRPr lang="en-US" sz="2200" dirty="0" smtClean="0"/>
          </a:p>
          <a:p>
            <a:pPr algn="just"/>
            <a:r>
              <a:rPr lang="en-US" sz="2200" dirty="0"/>
              <a:t>	</a:t>
            </a:r>
            <a:r>
              <a:rPr lang="en-US" sz="2200" dirty="0" smtClean="0"/>
              <a:t>Lead </a:t>
            </a:r>
            <a:r>
              <a:rPr lang="en-US" sz="2200" dirty="0"/>
              <a:t>time (Weeks)           1                2                </a:t>
            </a:r>
            <a:r>
              <a:rPr lang="en-US" sz="2200" dirty="0" smtClean="0"/>
              <a:t>3</a:t>
            </a:r>
          </a:p>
          <a:p>
            <a:pPr algn="just"/>
            <a:r>
              <a:rPr lang="en-US" sz="2200" dirty="0"/>
              <a:t>	</a:t>
            </a:r>
            <a:r>
              <a:rPr lang="en-US" sz="2200" dirty="0" smtClean="0"/>
              <a:t>Probability                      </a:t>
            </a:r>
            <a:r>
              <a:rPr lang="en-US" sz="2200" dirty="0"/>
              <a:t>0.15           0.35          0.50</a:t>
            </a:r>
          </a:p>
          <a:p>
            <a:pPr algn="just"/>
            <a:r>
              <a:rPr lang="en-US" sz="2200" dirty="0"/>
              <a:t> </a:t>
            </a:r>
          </a:p>
          <a:p>
            <a:pPr algn="just"/>
            <a:r>
              <a:rPr lang="en-US" sz="2200" dirty="0"/>
              <a:t>Based on the cost considerations as well as storage space, the company has decided to order 10 of these each time an order is placed. The holding cost is $1 per week for each unit that is left in inventory at the end of the week. The stock out cost has been set at $40 per stock. The company has decided to place an order whenever there are only two refrigerators left at the end of the week. Simulate 10 weeks of operation for </a:t>
            </a:r>
            <a:r>
              <a:rPr lang="en-US" sz="2200" dirty="0" err="1"/>
              <a:t>Habsum</a:t>
            </a:r>
            <a:r>
              <a:rPr lang="en-US" sz="2200" dirty="0"/>
              <a:t> Appliances assuming there are currently 5 units in inventory. Determine what the weekly stock out cost and weekly holding cost would be for the problem. (use the following random numbers 52, 37, 82, 69, 98, 96,33, 50,88, 90 when simulating demand and 06, 63, 57, 02, 94, 52, 69, 33, 32, 30 when simulating lead time.</a:t>
            </a:r>
          </a:p>
        </p:txBody>
      </p:sp>
    </p:spTree>
    <p:extLst>
      <p:ext uri="{BB962C8B-B14F-4D97-AF65-F5344CB8AC3E}">
        <p14:creationId xmlns:p14="http://schemas.microsoft.com/office/powerpoint/2010/main" val="178237998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53724" y="170394"/>
            <a:ext cx="1298753" cy="461665"/>
          </a:xfrm>
          <a:prstGeom prst="rect">
            <a:avLst/>
          </a:prstGeom>
        </p:spPr>
        <p:txBody>
          <a:bodyPr wrap="none">
            <a:spAutoFit/>
          </a:bodyPr>
          <a:lstStyle/>
          <a:p>
            <a:r>
              <a:rPr lang="en-US" sz="2400" dirty="0"/>
              <a:t>Solution:</a:t>
            </a:r>
            <a:endParaRPr lang="en-US" sz="2400" dirty="0"/>
          </a:p>
        </p:txBody>
      </p:sp>
      <p:graphicFrame>
        <p:nvGraphicFramePr>
          <p:cNvPr id="3" name="Table 2"/>
          <p:cNvGraphicFramePr>
            <a:graphicFrameLocks noGrp="1"/>
          </p:cNvGraphicFramePr>
          <p:nvPr>
            <p:extLst>
              <p:ext uri="{D42A27DB-BD31-4B8C-83A1-F6EECF244321}">
                <p14:modId xmlns:p14="http://schemas.microsoft.com/office/powerpoint/2010/main" val="2131728050"/>
              </p:ext>
            </p:extLst>
          </p:nvPr>
        </p:nvGraphicFramePr>
        <p:xfrm>
          <a:off x="1552476" y="313887"/>
          <a:ext cx="7328876" cy="3076895"/>
        </p:xfrm>
        <a:graphic>
          <a:graphicData uri="http://schemas.openxmlformats.org/drawingml/2006/table">
            <a:tbl>
              <a:tblPr>
                <a:tableStyleId>{5C22544A-7EE6-4342-B048-85BDC9FD1C3A}</a:tableStyleId>
              </a:tblPr>
              <a:tblGrid>
                <a:gridCol w="1320345"/>
                <a:gridCol w="1894409"/>
                <a:gridCol w="1839874"/>
                <a:gridCol w="2274248"/>
              </a:tblGrid>
              <a:tr h="1011207">
                <a:tc>
                  <a:txBody>
                    <a:bodyPr/>
                    <a:lstStyle/>
                    <a:p>
                      <a:pPr marL="0" marR="0" algn="ctr">
                        <a:lnSpc>
                          <a:spcPct val="100000"/>
                        </a:lnSpc>
                        <a:spcBef>
                          <a:spcPts val="0"/>
                        </a:spcBef>
                        <a:spcAft>
                          <a:spcPts val="0"/>
                        </a:spcAft>
                        <a:tabLst>
                          <a:tab pos="3778250" algn="l"/>
                        </a:tabLst>
                      </a:pPr>
                      <a:r>
                        <a:rPr lang="en-US" sz="2400" dirty="0">
                          <a:effectLst/>
                        </a:rPr>
                        <a:t> </a:t>
                      </a:r>
                      <a:r>
                        <a:rPr lang="en-US" sz="2400" dirty="0" smtClean="0">
                          <a:effectLst/>
                        </a:rPr>
                        <a:t>Demand</a:t>
                      </a:r>
                      <a:endParaRPr lang="en-US" sz="2400" dirty="0">
                        <a:effectLst/>
                      </a:endParaRPr>
                    </a:p>
                    <a:p>
                      <a:pPr marL="0" marR="0" algn="ctr">
                        <a:lnSpc>
                          <a:spcPct val="100000"/>
                        </a:lnSpc>
                        <a:spcBef>
                          <a:spcPts val="0"/>
                        </a:spcBef>
                        <a:spcAft>
                          <a:spcPts val="0"/>
                        </a:spcAft>
                        <a:tabLst>
                          <a:tab pos="3778250" algn="l"/>
                        </a:tabLst>
                      </a:pPr>
                      <a:r>
                        <a:rPr lang="en-US" sz="2400" dirty="0">
                          <a:effectLst/>
                        </a:rPr>
                        <a:t>per week                                             </a:t>
                      </a:r>
                      <a:endParaRPr lang="en-US" sz="2400" dirty="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pPr>
                      <a:endParaRPr lang="en-US" sz="2400" dirty="0" smtClean="0">
                        <a:effectLst/>
                      </a:endParaRPr>
                    </a:p>
                    <a:p>
                      <a:pPr marL="0" marR="0" algn="ctr">
                        <a:lnSpc>
                          <a:spcPct val="100000"/>
                        </a:lnSpc>
                        <a:spcBef>
                          <a:spcPts val="0"/>
                        </a:spcBef>
                        <a:spcAft>
                          <a:spcPts val="0"/>
                        </a:spcAft>
                      </a:pPr>
                      <a:r>
                        <a:rPr lang="en-US" sz="2400" dirty="0" smtClean="0">
                          <a:effectLst/>
                        </a:rPr>
                        <a:t>Probability</a:t>
                      </a:r>
                      <a:endParaRPr lang="en-US" sz="2400" dirty="0">
                        <a:effectLst/>
                      </a:endParaRPr>
                    </a:p>
                    <a:p>
                      <a:pPr marL="0" marR="0" algn="ctr">
                        <a:lnSpc>
                          <a:spcPct val="100000"/>
                        </a:lnSpc>
                        <a:spcBef>
                          <a:spcPts val="0"/>
                        </a:spcBef>
                        <a:spcAft>
                          <a:spcPts val="0"/>
                        </a:spcAft>
                        <a:tabLst>
                          <a:tab pos="3778250" algn="l"/>
                        </a:tabLst>
                      </a:pPr>
                      <a:r>
                        <a:rPr lang="en-US" sz="2400" dirty="0">
                          <a:effectLst/>
                        </a:rPr>
                        <a:t> </a:t>
                      </a:r>
                      <a:endParaRPr lang="en-US" sz="2400" dirty="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pPr>
                      <a:r>
                        <a:rPr lang="en-US" sz="2400" dirty="0" smtClean="0">
                          <a:effectLst/>
                        </a:rPr>
                        <a:t>Cumulative</a:t>
                      </a:r>
                      <a:r>
                        <a:rPr lang="en-US" sz="2400" baseline="0" dirty="0" smtClean="0">
                          <a:effectLst/>
                        </a:rPr>
                        <a:t> </a:t>
                      </a:r>
                      <a:r>
                        <a:rPr lang="en-US" sz="2400" dirty="0" smtClean="0">
                          <a:effectLst/>
                        </a:rPr>
                        <a:t>probability  </a:t>
                      </a:r>
                      <a:endParaRPr lang="en-US" sz="2400" dirty="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pPr>
                      <a:r>
                        <a:rPr lang="en-US" sz="2400" dirty="0" smtClean="0">
                          <a:effectLst/>
                        </a:rPr>
                        <a:t>Random</a:t>
                      </a:r>
                      <a:r>
                        <a:rPr lang="en-US" sz="2400" baseline="0" dirty="0" smtClean="0">
                          <a:effectLst/>
                        </a:rPr>
                        <a:t> </a:t>
                      </a:r>
                      <a:r>
                        <a:rPr lang="en-US" sz="2400" dirty="0" smtClean="0">
                          <a:effectLst/>
                        </a:rPr>
                        <a:t>number</a:t>
                      </a:r>
                      <a:r>
                        <a:rPr lang="en-US" sz="2400" baseline="0" dirty="0" smtClean="0">
                          <a:effectLst/>
                        </a:rPr>
                        <a:t> </a:t>
                      </a:r>
                      <a:r>
                        <a:rPr lang="en-US" sz="2400" dirty="0" smtClean="0">
                          <a:effectLst/>
                        </a:rPr>
                        <a:t>(RN)</a:t>
                      </a:r>
                      <a:r>
                        <a:rPr lang="en-US" sz="2400" baseline="0" dirty="0" smtClean="0">
                          <a:effectLst/>
                        </a:rPr>
                        <a:t> </a:t>
                      </a:r>
                      <a:r>
                        <a:rPr lang="en-US" sz="2400" dirty="0" smtClean="0">
                          <a:effectLst/>
                        </a:rPr>
                        <a:t>interval</a:t>
                      </a:r>
                      <a:endParaRPr lang="en-US" sz="2400" dirty="0">
                        <a:effectLst/>
                        <a:latin typeface="Calibri"/>
                        <a:ea typeface="Times New Roman"/>
                        <a:cs typeface="Arial"/>
                      </a:endParaRPr>
                    </a:p>
                  </a:txBody>
                  <a:tcPr marL="68580" marR="68580" marT="0" marB="0"/>
                </a:tc>
              </a:tr>
              <a:tr h="355606">
                <a:tc>
                  <a:txBody>
                    <a:bodyPr/>
                    <a:lstStyle/>
                    <a:p>
                      <a:pPr marL="0" marR="0" algn="ctr">
                        <a:lnSpc>
                          <a:spcPct val="115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dirty="0">
                          <a:effectLst/>
                        </a:rPr>
                        <a:t>0.20</a:t>
                      </a:r>
                      <a:endParaRPr lang="en-US" sz="2400" dirty="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dirty="0">
                          <a:effectLst/>
                        </a:rPr>
                        <a:t>0.20</a:t>
                      </a:r>
                      <a:endParaRPr lang="en-US" sz="2400" dirty="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a:effectLst/>
                        </a:rPr>
                        <a:t>1- 20</a:t>
                      </a:r>
                      <a:endParaRPr lang="en-US" sz="2400">
                        <a:effectLst/>
                        <a:latin typeface="Calibri"/>
                        <a:ea typeface="Times New Roman"/>
                        <a:cs typeface="Arial"/>
                      </a:endParaRPr>
                    </a:p>
                  </a:txBody>
                  <a:tcPr marL="68580" marR="68580" marT="0" marB="0"/>
                </a:tc>
              </a:tr>
              <a:tr h="355606">
                <a:tc>
                  <a:txBody>
                    <a:bodyPr/>
                    <a:lstStyle/>
                    <a:p>
                      <a:pPr marL="0" marR="0" algn="ctr">
                        <a:lnSpc>
                          <a:spcPct val="115000"/>
                        </a:lnSpc>
                        <a:spcBef>
                          <a:spcPts val="0"/>
                        </a:spcBef>
                        <a:spcAft>
                          <a:spcPts val="0"/>
                        </a:spcAft>
                        <a:tabLst>
                          <a:tab pos="3778250" algn="l"/>
                        </a:tabLst>
                      </a:pPr>
                      <a:r>
                        <a:rPr lang="en-US" sz="2400">
                          <a:effectLst/>
                        </a:rPr>
                        <a:t>1</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a:effectLst/>
                        </a:rPr>
                        <a:t>0.40</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dirty="0">
                          <a:effectLst/>
                        </a:rPr>
                        <a:t>0.60</a:t>
                      </a:r>
                      <a:endParaRPr lang="en-US" sz="2400" dirty="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a:effectLst/>
                        </a:rPr>
                        <a:t>21- 60</a:t>
                      </a:r>
                      <a:endParaRPr lang="en-US" sz="2400">
                        <a:effectLst/>
                        <a:latin typeface="Calibri"/>
                        <a:ea typeface="Times New Roman"/>
                        <a:cs typeface="Arial"/>
                      </a:endParaRPr>
                    </a:p>
                  </a:txBody>
                  <a:tcPr marL="68580" marR="68580" marT="0" marB="0"/>
                </a:tc>
              </a:tr>
              <a:tr h="355606">
                <a:tc>
                  <a:txBody>
                    <a:bodyPr/>
                    <a:lstStyle/>
                    <a:p>
                      <a:pPr marL="0" marR="0" algn="ctr">
                        <a:lnSpc>
                          <a:spcPct val="115000"/>
                        </a:lnSpc>
                        <a:spcBef>
                          <a:spcPts val="0"/>
                        </a:spcBef>
                        <a:spcAft>
                          <a:spcPts val="0"/>
                        </a:spcAft>
                        <a:tabLst>
                          <a:tab pos="3778250" algn="l"/>
                        </a:tabLst>
                      </a:pPr>
                      <a:r>
                        <a:rPr lang="en-US" sz="2400">
                          <a:effectLst/>
                        </a:rPr>
                        <a:t>2</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dirty="0">
                          <a:effectLst/>
                        </a:rPr>
                        <a:t>0.20</a:t>
                      </a:r>
                      <a:endParaRPr lang="en-US" sz="2400" dirty="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a:effectLst/>
                        </a:rPr>
                        <a:t>0.80</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dirty="0">
                          <a:effectLst/>
                        </a:rPr>
                        <a:t>61- 80</a:t>
                      </a:r>
                      <a:endParaRPr lang="en-US" sz="2400" dirty="0">
                        <a:effectLst/>
                        <a:latin typeface="Calibri"/>
                        <a:ea typeface="Times New Roman"/>
                        <a:cs typeface="Arial"/>
                      </a:endParaRPr>
                    </a:p>
                  </a:txBody>
                  <a:tcPr marL="68580" marR="68580" marT="0" marB="0"/>
                </a:tc>
              </a:tr>
              <a:tr h="355606">
                <a:tc>
                  <a:txBody>
                    <a:bodyPr/>
                    <a:lstStyle/>
                    <a:p>
                      <a:pPr marL="0" marR="0" algn="ctr">
                        <a:lnSpc>
                          <a:spcPct val="115000"/>
                        </a:lnSpc>
                        <a:spcBef>
                          <a:spcPts val="0"/>
                        </a:spcBef>
                        <a:spcAft>
                          <a:spcPts val="0"/>
                        </a:spcAft>
                        <a:tabLst>
                          <a:tab pos="3778250" algn="l"/>
                        </a:tabLst>
                      </a:pPr>
                      <a:r>
                        <a:rPr lang="en-US" sz="2400">
                          <a:effectLst/>
                        </a:rPr>
                        <a:t>3</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a:effectLst/>
                        </a:rPr>
                        <a:t>0.15</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a:effectLst/>
                        </a:rPr>
                        <a:t>0.95</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dirty="0">
                          <a:effectLst/>
                        </a:rPr>
                        <a:t>81- 95</a:t>
                      </a:r>
                      <a:endParaRPr lang="en-US" sz="2400" dirty="0">
                        <a:effectLst/>
                        <a:latin typeface="Calibri"/>
                        <a:ea typeface="Times New Roman"/>
                        <a:cs typeface="Arial"/>
                      </a:endParaRPr>
                    </a:p>
                  </a:txBody>
                  <a:tcPr marL="68580" marR="68580" marT="0" marB="0"/>
                </a:tc>
              </a:tr>
              <a:tr h="355606">
                <a:tc>
                  <a:txBody>
                    <a:bodyPr/>
                    <a:lstStyle/>
                    <a:p>
                      <a:pPr marL="0" marR="0" algn="ctr">
                        <a:lnSpc>
                          <a:spcPct val="115000"/>
                        </a:lnSpc>
                        <a:spcBef>
                          <a:spcPts val="0"/>
                        </a:spcBef>
                        <a:spcAft>
                          <a:spcPts val="0"/>
                        </a:spcAft>
                        <a:tabLst>
                          <a:tab pos="3778250" algn="l"/>
                        </a:tabLst>
                      </a:pPr>
                      <a:r>
                        <a:rPr lang="en-US" sz="2400">
                          <a:effectLst/>
                        </a:rPr>
                        <a:t>4</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a:effectLst/>
                        </a:rPr>
                        <a:t>0.05</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a:effectLst/>
                        </a:rPr>
                        <a:t>1.00</a:t>
                      </a:r>
                      <a:endParaRPr lang="en-US" sz="2400">
                        <a:effectLst/>
                        <a:latin typeface="Calibri"/>
                        <a:ea typeface="Times New Roman"/>
                        <a:cs typeface="Arial"/>
                      </a:endParaRPr>
                    </a:p>
                  </a:txBody>
                  <a:tcPr marL="68580" marR="68580" marT="0" marB="0"/>
                </a:tc>
                <a:tc>
                  <a:txBody>
                    <a:bodyPr/>
                    <a:lstStyle/>
                    <a:p>
                      <a:pPr marL="0" marR="0" algn="ctr">
                        <a:lnSpc>
                          <a:spcPct val="115000"/>
                        </a:lnSpc>
                        <a:spcBef>
                          <a:spcPts val="0"/>
                        </a:spcBef>
                        <a:spcAft>
                          <a:spcPts val="0"/>
                        </a:spcAft>
                        <a:tabLst>
                          <a:tab pos="3778250" algn="l"/>
                        </a:tabLst>
                      </a:pPr>
                      <a:r>
                        <a:rPr lang="en-US" sz="2400" dirty="0">
                          <a:effectLst/>
                        </a:rPr>
                        <a:t>96-00</a:t>
                      </a:r>
                      <a:endParaRPr lang="en-US" sz="2400" dirty="0">
                        <a:effectLst/>
                        <a:latin typeface="Calibri"/>
                        <a:ea typeface="Times New Roman"/>
                        <a:cs typeface="Arial"/>
                      </a:endParaRPr>
                    </a:p>
                  </a:txBody>
                  <a:tcPr marL="68580" marR="68580" marT="0" marB="0"/>
                </a:tc>
              </a:tr>
            </a:tbl>
          </a:graphicData>
        </a:graphic>
      </p:graphicFrame>
      <p:graphicFrame>
        <p:nvGraphicFramePr>
          <p:cNvPr id="4" name="Table 3"/>
          <p:cNvGraphicFramePr>
            <a:graphicFrameLocks noGrp="1"/>
          </p:cNvGraphicFramePr>
          <p:nvPr>
            <p:extLst>
              <p:ext uri="{D42A27DB-BD31-4B8C-83A1-F6EECF244321}">
                <p14:modId xmlns:p14="http://schemas.microsoft.com/office/powerpoint/2010/main" val="2711277096"/>
              </p:ext>
            </p:extLst>
          </p:nvPr>
        </p:nvGraphicFramePr>
        <p:xfrm>
          <a:off x="1552475" y="3855030"/>
          <a:ext cx="7299694" cy="2429039"/>
        </p:xfrm>
        <a:graphic>
          <a:graphicData uri="http://schemas.openxmlformats.org/drawingml/2006/table">
            <a:tbl>
              <a:tblPr>
                <a:tableStyleId>{5C22544A-7EE6-4342-B048-85BDC9FD1C3A}</a:tableStyleId>
              </a:tblPr>
              <a:tblGrid>
                <a:gridCol w="1438555"/>
                <a:gridCol w="1731126"/>
                <a:gridCol w="1692246"/>
                <a:gridCol w="2437767"/>
              </a:tblGrid>
              <a:tr h="740630">
                <a:tc>
                  <a:txBody>
                    <a:bodyPr/>
                    <a:lstStyle/>
                    <a:p>
                      <a:pPr marL="0" marR="0" algn="ctr">
                        <a:lnSpc>
                          <a:spcPct val="100000"/>
                        </a:lnSpc>
                        <a:spcBef>
                          <a:spcPts val="0"/>
                        </a:spcBef>
                        <a:spcAft>
                          <a:spcPts val="0"/>
                        </a:spcAft>
                        <a:tabLst>
                          <a:tab pos="3778250" algn="l"/>
                        </a:tabLst>
                      </a:pPr>
                      <a:r>
                        <a:rPr lang="en-US" sz="2400">
                          <a:effectLst/>
                        </a:rPr>
                        <a:t>Lead Time</a:t>
                      </a:r>
                    </a:p>
                    <a:p>
                      <a:pPr marL="0" marR="0" algn="ctr">
                        <a:lnSpc>
                          <a:spcPct val="100000"/>
                        </a:lnSpc>
                        <a:spcBef>
                          <a:spcPts val="0"/>
                        </a:spcBef>
                        <a:spcAft>
                          <a:spcPts val="0"/>
                        </a:spcAft>
                        <a:tabLst>
                          <a:tab pos="3778250" algn="l"/>
                        </a:tabLst>
                      </a:pPr>
                      <a:r>
                        <a:rPr lang="en-US" sz="2400">
                          <a:effectLst/>
                        </a:rPr>
                        <a:t>Per week</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Probability</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Cumulative probability</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Random Number (RN) Interval</a:t>
                      </a:r>
                      <a:endParaRPr lang="en-US" sz="2400">
                        <a:effectLst/>
                        <a:latin typeface="Calibri"/>
                        <a:ea typeface="Times New Roman"/>
                        <a:cs typeface="Arial"/>
                      </a:endParaRPr>
                    </a:p>
                  </a:txBody>
                  <a:tcPr marL="68580" marR="68580" marT="0" marB="0"/>
                </a:tc>
              </a:tr>
              <a:tr h="562803">
                <a:tc>
                  <a:txBody>
                    <a:bodyPr/>
                    <a:lstStyle/>
                    <a:p>
                      <a:pPr marL="0" marR="0" algn="ctr">
                        <a:lnSpc>
                          <a:spcPct val="100000"/>
                        </a:lnSpc>
                        <a:spcBef>
                          <a:spcPts val="0"/>
                        </a:spcBef>
                        <a:spcAft>
                          <a:spcPts val="0"/>
                        </a:spcAft>
                        <a:tabLst>
                          <a:tab pos="3778250" algn="l"/>
                        </a:tabLst>
                      </a:pPr>
                      <a:r>
                        <a:rPr lang="en-US" sz="2400">
                          <a:effectLst/>
                        </a:rPr>
                        <a:t>1</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0.15</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0.15</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dirty="0">
                          <a:effectLst/>
                        </a:rPr>
                        <a:t>1- 15</a:t>
                      </a:r>
                      <a:endParaRPr lang="en-US" sz="2400" dirty="0">
                        <a:effectLst/>
                        <a:latin typeface="Calibri"/>
                        <a:ea typeface="Times New Roman"/>
                        <a:cs typeface="Arial"/>
                      </a:endParaRPr>
                    </a:p>
                  </a:txBody>
                  <a:tcPr marL="68580" marR="68580" marT="0" marB="0"/>
                </a:tc>
              </a:tr>
              <a:tr h="562803">
                <a:tc>
                  <a:txBody>
                    <a:bodyPr/>
                    <a:lstStyle/>
                    <a:p>
                      <a:pPr marL="0" marR="0" algn="ctr">
                        <a:lnSpc>
                          <a:spcPct val="100000"/>
                        </a:lnSpc>
                        <a:spcBef>
                          <a:spcPts val="0"/>
                        </a:spcBef>
                        <a:spcAft>
                          <a:spcPts val="0"/>
                        </a:spcAft>
                        <a:tabLst>
                          <a:tab pos="3778250" algn="l"/>
                        </a:tabLst>
                      </a:pPr>
                      <a:r>
                        <a:rPr lang="en-US" sz="2400">
                          <a:effectLst/>
                        </a:rPr>
                        <a:t>2</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0.35</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0.50</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16- 50</a:t>
                      </a:r>
                      <a:endParaRPr lang="en-US" sz="2400">
                        <a:effectLst/>
                        <a:latin typeface="Calibri"/>
                        <a:ea typeface="Times New Roman"/>
                        <a:cs typeface="Arial"/>
                      </a:endParaRPr>
                    </a:p>
                  </a:txBody>
                  <a:tcPr marL="68580" marR="68580" marT="0" marB="0"/>
                </a:tc>
              </a:tr>
              <a:tr h="562803">
                <a:tc>
                  <a:txBody>
                    <a:bodyPr/>
                    <a:lstStyle/>
                    <a:p>
                      <a:pPr marL="0" marR="0" algn="ctr">
                        <a:lnSpc>
                          <a:spcPct val="100000"/>
                        </a:lnSpc>
                        <a:spcBef>
                          <a:spcPts val="0"/>
                        </a:spcBef>
                        <a:spcAft>
                          <a:spcPts val="0"/>
                        </a:spcAft>
                        <a:tabLst>
                          <a:tab pos="3778250" algn="l"/>
                        </a:tabLst>
                      </a:pPr>
                      <a:r>
                        <a:rPr lang="en-US" sz="2400">
                          <a:effectLst/>
                        </a:rPr>
                        <a:t>3</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0.50</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a:effectLst/>
                        </a:rPr>
                        <a:t>1.00</a:t>
                      </a:r>
                      <a:endParaRPr lang="en-US" sz="2400">
                        <a:effectLst/>
                        <a:latin typeface="Calibri"/>
                        <a:ea typeface="Times New Roman"/>
                        <a:cs typeface="Arial"/>
                      </a:endParaRPr>
                    </a:p>
                  </a:txBody>
                  <a:tcPr marL="68580" marR="68580" marT="0" marB="0"/>
                </a:tc>
                <a:tc>
                  <a:txBody>
                    <a:bodyPr/>
                    <a:lstStyle/>
                    <a:p>
                      <a:pPr marL="0" marR="0" algn="ctr">
                        <a:lnSpc>
                          <a:spcPct val="100000"/>
                        </a:lnSpc>
                        <a:spcBef>
                          <a:spcPts val="0"/>
                        </a:spcBef>
                        <a:spcAft>
                          <a:spcPts val="0"/>
                        </a:spcAft>
                        <a:tabLst>
                          <a:tab pos="3778250" algn="l"/>
                        </a:tabLst>
                      </a:pPr>
                      <a:r>
                        <a:rPr lang="en-US" sz="2400" dirty="0">
                          <a:effectLst/>
                        </a:rPr>
                        <a:t>51- 00</a:t>
                      </a:r>
                      <a:endParaRPr lang="en-US" sz="2400" dirty="0">
                        <a:effectLst/>
                        <a:latin typeface="Calibri"/>
                        <a:ea typeface="Times New Roman"/>
                        <a:cs typeface="Arial"/>
                      </a:endParaRPr>
                    </a:p>
                  </a:txBody>
                  <a:tcPr marL="68580" marR="68580" marT="0" marB="0"/>
                </a:tc>
              </a:tr>
            </a:tbl>
          </a:graphicData>
        </a:graphic>
      </p:graphicFrame>
    </p:spTree>
    <p:extLst>
      <p:ext uri="{BB962C8B-B14F-4D97-AF65-F5344CB8AC3E}">
        <p14:creationId xmlns:p14="http://schemas.microsoft.com/office/powerpoint/2010/main" val="130400891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extLst>
              <p:ext uri="{D42A27DB-BD31-4B8C-83A1-F6EECF244321}">
                <p14:modId xmlns:p14="http://schemas.microsoft.com/office/powerpoint/2010/main" val="3906039194"/>
              </p:ext>
            </p:extLst>
          </p:nvPr>
        </p:nvGraphicFramePr>
        <p:xfrm>
          <a:off x="385695" y="299303"/>
          <a:ext cx="7678534" cy="5104184"/>
        </p:xfrm>
        <a:graphic>
          <a:graphicData uri="http://schemas.openxmlformats.org/drawingml/2006/table">
            <a:tbl>
              <a:tblPr>
                <a:tableStyleId>{5C22544A-7EE6-4342-B048-85BDC9FD1C3A}</a:tableStyleId>
              </a:tblPr>
              <a:tblGrid>
                <a:gridCol w="1206405"/>
                <a:gridCol w="788047"/>
                <a:gridCol w="626502"/>
                <a:gridCol w="1206405"/>
                <a:gridCol w="747660"/>
                <a:gridCol w="739375"/>
                <a:gridCol w="899885"/>
                <a:gridCol w="626502"/>
                <a:gridCol w="837753"/>
              </a:tblGrid>
              <a:tr h="1080824">
                <a:tc>
                  <a:txBody>
                    <a:bodyPr/>
                    <a:lstStyle/>
                    <a:p>
                      <a:pPr marL="0" marR="0" algn="ctr">
                        <a:lnSpc>
                          <a:spcPct val="100000"/>
                        </a:lnSpc>
                        <a:spcBef>
                          <a:spcPts val="0"/>
                        </a:spcBef>
                        <a:spcAft>
                          <a:spcPts val="0"/>
                        </a:spcAft>
                        <a:tabLst>
                          <a:tab pos="3778250" algn="l"/>
                        </a:tabLst>
                      </a:pPr>
                      <a:r>
                        <a:rPr lang="en-US" sz="2400" dirty="0">
                          <a:effectLst/>
                        </a:rPr>
                        <a:t>Unit received</a:t>
                      </a:r>
                      <a:endParaRPr lang="en-US" sz="2400" dirty="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Bgin </a:t>
                      </a:r>
                    </a:p>
                    <a:p>
                      <a:pPr marL="0" marR="0" algn="ctr">
                        <a:lnSpc>
                          <a:spcPct val="100000"/>
                        </a:lnSpc>
                        <a:spcBef>
                          <a:spcPts val="0"/>
                        </a:spcBef>
                        <a:spcAft>
                          <a:spcPts val="0"/>
                        </a:spcAft>
                        <a:tabLst>
                          <a:tab pos="3778250" algn="l"/>
                        </a:tabLst>
                      </a:pPr>
                      <a:r>
                        <a:rPr lang="en-US" sz="2400">
                          <a:effectLst/>
                        </a:rPr>
                        <a:t>Inv.</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RN</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Demand</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End</a:t>
                      </a:r>
                    </a:p>
                    <a:p>
                      <a:pPr marL="0" marR="0" algn="ctr">
                        <a:lnSpc>
                          <a:spcPct val="100000"/>
                        </a:lnSpc>
                        <a:spcBef>
                          <a:spcPts val="0"/>
                        </a:spcBef>
                        <a:spcAft>
                          <a:spcPts val="0"/>
                        </a:spcAft>
                        <a:tabLst>
                          <a:tab pos="3778250" algn="l"/>
                        </a:tabLst>
                      </a:pPr>
                      <a:r>
                        <a:rPr lang="en-US" sz="2400">
                          <a:effectLst/>
                        </a:rPr>
                        <a:t>Inv.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Lost</a:t>
                      </a:r>
                    </a:p>
                    <a:p>
                      <a:pPr marL="0" marR="0" algn="ctr">
                        <a:lnSpc>
                          <a:spcPct val="100000"/>
                        </a:lnSpc>
                        <a:spcBef>
                          <a:spcPts val="0"/>
                        </a:spcBef>
                        <a:spcAft>
                          <a:spcPts val="0"/>
                        </a:spcAft>
                        <a:tabLst>
                          <a:tab pos="3778250" algn="l"/>
                        </a:tabLst>
                      </a:pPr>
                      <a:r>
                        <a:rPr lang="en-US" sz="2400">
                          <a:effectLst/>
                        </a:rPr>
                        <a:t>Sale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dirty="0">
                          <a:effectLst/>
                        </a:rPr>
                        <a:t>Order</a:t>
                      </a:r>
                      <a:endParaRPr lang="en-US" sz="2400" dirty="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RN</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Lead </a:t>
                      </a:r>
                    </a:p>
                    <a:p>
                      <a:pPr marL="0" marR="0" algn="ctr">
                        <a:lnSpc>
                          <a:spcPct val="100000"/>
                        </a:lnSpc>
                        <a:spcBef>
                          <a:spcPts val="0"/>
                        </a:spcBef>
                        <a:spcAft>
                          <a:spcPts val="0"/>
                        </a:spcAft>
                        <a:tabLst>
                          <a:tab pos="3778250" algn="l"/>
                        </a:tabLst>
                      </a:pPr>
                      <a:r>
                        <a:rPr lang="en-US" sz="2400">
                          <a:effectLst/>
                        </a:rPr>
                        <a:t>Time</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5</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52</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1</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4</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4</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37</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1</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82</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Yes</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06</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1</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69</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2</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2</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10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10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98</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4</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6</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6</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96</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4</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2</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dirty="0">
                          <a:effectLst/>
                        </a:rPr>
                        <a:t>0</a:t>
                      </a:r>
                      <a:endParaRPr lang="en-US" sz="2400" dirty="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Yes</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63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2</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33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1</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1</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1</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50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1</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88</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10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90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7</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0</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345883">
                <a:tc>
                  <a:txBody>
                    <a:bodyPr/>
                    <a:lstStyle/>
                    <a:p>
                      <a:pPr marL="0" marR="0" algn="ctr">
                        <a:lnSpc>
                          <a:spcPct val="100000"/>
                        </a:lnSpc>
                        <a:spcBef>
                          <a:spcPts val="0"/>
                        </a:spcBef>
                        <a:spcAft>
                          <a:spcPts val="0"/>
                        </a:spcAft>
                        <a:tabLst>
                          <a:tab pos="3778250" algn="l"/>
                        </a:tabLst>
                      </a:pPr>
                      <a:r>
                        <a:rPr lang="en-US" sz="2400">
                          <a:effectLst/>
                        </a:rPr>
                        <a:t>Total</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dirty="0">
                          <a:effectLst/>
                        </a:rPr>
                        <a:t> </a:t>
                      </a:r>
                      <a:endParaRPr lang="en-US" sz="2400" dirty="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23</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5</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a:effectLst/>
                        </a:rPr>
                        <a:t> </a:t>
                      </a:r>
                      <a:endParaRPr lang="en-US" sz="240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marL="0" marR="0" algn="ctr">
                        <a:lnSpc>
                          <a:spcPct val="100000"/>
                        </a:lnSpc>
                        <a:spcBef>
                          <a:spcPts val="0"/>
                        </a:spcBef>
                        <a:spcAft>
                          <a:spcPts val="0"/>
                        </a:spcAft>
                        <a:tabLst>
                          <a:tab pos="3778250" algn="l"/>
                        </a:tabLst>
                      </a:pPr>
                      <a:r>
                        <a:rPr lang="en-US" sz="2400" dirty="0">
                          <a:effectLst/>
                        </a:rPr>
                        <a:t> </a:t>
                      </a:r>
                      <a:endParaRPr lang="en-US" sz="2400" dirty="0">
                        <a:effectLst/>
                        <a:latin typeface="Calibri"/>
                        <a:ea typeface="Times New Roman"/>
                        <a:cs typeface="Arial"/>
                      </a:endParaRPr>
                    </a:p>
                  </a:txBody>
                  <a:tcPr marL="68580" marR="6858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bl>
          </a:graphicData>
        </a:graphic>
      </p:graphicFrame>
      <p:sp>
        <p:nvSpPr>
          <p:cNvPr id="3" name="Rectangle 2"/>
          <p:cNvSpPr/>
          <p:nvPr/>
        </p:nvSpPr>
        <p:spPr>
          <a:xfrm>
            <a:off x="431259" y="5800397"/>
            <a:ext cx="6096000" cy="830997"/>
          </a:xfrm>
          <a:prstGeom prst="rect">
            <a:avLst/>
          </a:prstGeom>
        </p:spPr>
        <p:txBody>
          <a:bodyPr>
            <a:spAutoFit/>
          </a:bodyPr>
          <a:lstStyle/>
          <a:p>
            <a:r>
              <a:rPr lang="en-US" sz="2400" dirty="0"/>
              <a:t>Total stock out cost =  5 ($40)= $</a:t>
            </a:r>
            <a:r>
              <a:rPr lang="en-US" sz="2400" dirty="0" smtClean="0"/>
              <a:t>200</a:t>
            </a:r>
          </a:p>
          <a:p>
            <a:r>
              <a:rPr lang="en-US" sz="2400" dirty="0" smtClean="0"/>
              <a:t>Total </a:t>
            </a:r>
            <a:r>
              <a:rPr lang="en-US" sz="2400" dirty="0"/>
              <a:t>holding cost = 23 ($1) = $23 </a:t>
            </a:r>
          </a:p>
        </p:txBody>
      </p:sp>
    </p:spTree>
    <p:extLst>
      <p:ext uri="{BB962C8B-B14F-4D97-AF65-F5344CB8AC3E}">
        <p14:creationId xmlns:p14="http://schemas.microsoft.com/office/powerpoint/2010/main" val="183234496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69507" y="462777"/>
            <a:ext cx="11502189" cy="5864682"/>
          </a:xfrm>
          <a:prstGeom prst="rect">
            <a:avLst/>
          </a:prstGeom>
        </p:spPr>
        <p:txBody>
          <a:bodyPr wrap="square">
            <a:spAutoFit/>
          </a:bodyPr>
          <a:lstStyle/>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10. If we are using a Monte Carlo simulation model, we should expect the model to produce the same results for each set of random numbers used.</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FALSE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11. Simulation is very flexible.  Thus, its solutions and inferences are usually transferable to other problems.</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FALSE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12. A flow diagram is helpful in the logical coding procedures for programming a simulation process.</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13. When establishing a probability distribution based on historical outcomes, the relative frequency for each possible outcome of a variable is found by dividing the frequency of each outcome by the total number of observations.</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14. There are three categories of simulation models: Monte Carlo, operational gaming, and systems simulation.</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r>
              <a:rPr lang="en-US"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15. Validation relates to building the right model.</a:t>
            </a:r>
            <a:endParaRPr lang="en-US" sz="12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pPr marR="76200" hangingPunct="0">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16. Simulation is a technique usually reserved for studying only the simplest and most straightforward of problems.</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False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pPr marR="76200" algn="just" hangingPunct="0">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17. A simulation model is designed to arrive at a single specific numerical answer to a given problem.</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False</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18. Simulation typically requires a familiarity with statistics to evaluate the results.</a:t>
            </a:r>
            <a:endParaRPr lang="en-US" sz="1600" dirty="0" smtClean="0">
              <a:effectLst/>
              <a:latin typeface="Calibri" panose="020F0502020204030204" pitchFamily="34" charset="0"/>
              <a:ea typeface="Calibri" panose="020F0502020204030204" pitchFamily="34" charset="0"/>
              <a:cs typeface="Times New Roman" panose="02020603050405020304" pitchFamily="18" charset="0"/>
            </a:endParaRPr>
          </a:p>
          <a:p>
            <a:pPr>
              <a:lnSpc>
                <a:spcPct val="107000"/>
              </a:lnSpc>
            </a:pPr>
            <a:r>
              <a:rPr lang="en-US" dirty="0" smtClean="0">
                <a:effectLst/>
                <a:latin typeface="Times New Roman" panose="02020603050405020304" pitchFamily="18" charset="0"/>
                <a:ea typeface="Calibri" panose="020F0502020204030204" pitchFamily="34" charset="0"/>
                <a:cs typeface="Times New Roman" panose="02020603050405020304" pitchFamily="18" charset="0"/>
              </a:rPr>
              <a:t>Answer:  TRUE</a:t>
            </a:r>
            <a:endParaRPr lang="en-US" sz="16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86810902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747561" y="263101"/>
            <a:ext cx="11052089" cy="2703497"/>
          </a:xfrm>
          <a:prstGeom prst="rect">
            <a:avLst/>
          </a:prstGeom>
        </p:spPr>
        <p:txBody>
          <a:bodyPr wrap="square">
            <a:spAutoFit/>
          </a:bodyPr>
          <a:lstStyle/>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1. The following is </a:t>
            </a:r>
            <a:r>
              <a:rPr lang="en-US" sz="2400" u="sng"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not</a:t>
            </a:r>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 an advantage of simulation:</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A) It allows for the study of </a:t>
            </a:r>
            <a:r>
              <a:rPr lang="en-US" sz="2400" i="1"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what-if</a:t>
            </a:r>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 questions.</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B) Each simulation model is unique.</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C) It allows the study of interaction of components or variables to determine which are important.</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D) It allows time compression.</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lnSpc>
                <a:spcPct val="107000"/>
              </a:lnSpc>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Answer</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  B</a:t>
            </a: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3" name="Rectangle 2"/>
          <p:cNvSpPr/>
          <p:nvPr/>
        </p:nvSpPr>
        <p:spPr>
          <a:xfrm>
            <a:off x="747560" y="3474953"/>
            <a:ext cx="11052089" cy="2703497"/>
          </a:xfrm>
          <a:prstGeom prst="rect">
            <a:avLst/>
          </a:prstGeom>
        </p:spPr>
        <p:txBody>
          <a:bodyPr wrap="square">
            <a:spAutoFit/>
          </a:bodyPr>
          <a:lstStyle/>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2. In assigning random numbers in a Monte Carlo simulation,</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A) it is important to develop a cumulative probability distribution.</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B) it is important to use a normal distribution for all variables simulated.</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C) it is not important to assign probabilities to an exact range of random number intervals.</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E</a:t>
            </a:r>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 None of the above</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lnSpc>
                <a:spcPct val="107000"/>
              </a:lnSpc>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Answer:  A</a:t>
            </a: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08066537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49179" y="223964"/>
            <a:ext cx="11418566" cy="863250"/>
          </a:xfrm>
          <a:prstGeom prst="rect">
            <a:avLst/>
          </a:prstGeom>
        </p:spPr>
        <p:txBody>
          <a:bodyPr wrap="square">
            <a:spAutoFit/>
          </a:bodyPr>
          <a:lstStyle/>
          <a:p>
            <a:pPr algn="just">
              <a:lnSpc>
                <a:spcPct val="107000"/>
              </a:lnSpc>
            </a:pPr>
            <a:r>
              <a:rPr lang="en-US" sz="2400" dirty="0">
                <a:latin typeface="Times New Roman" panose="02020603050405020304" pitchFamily="18" charset="0"/>
                <a:ea typeface="Calibri" panose="020F0502020204030204" pitchFamily="34" charset="0"/>
                <a:cs typeface="Times New Roman" panose="02020603050405020304" pitchFamily="18" charset="0"/>
              </a:rPr>
              <a:t>3</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 According to Table given below, if the random number 40 were generated for a particular day, what would the simulated demand be for that day?</a:t>
            </a: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p:txBody>
      </p:sp>
      <p:graphicFrame>
        <p:nvGraphicFramePr>
          <p:cNvPr id="3" name="Table 2"/>
          <p:cNvGraphicFramePr>
            <a:graphicFrameLocks noGrp="1"/>
          </p:cNvGraphicFramePr>
          <p:nvPr>
            <p:extLst>
              <p:ext uri="{D42A27DB-BD31-4B8C-83A1-F6EECF244321}">
                <p14:modId xmlns:p14="http://schemas.microsoft.com/office/powerpoint/2010/main" val="2674158218"/>
              </p:ext>
            </p:extLst>
          </p:nvPr>
        </p:nvGraphicFramePr>
        <p:xfrm>
          <a:off x="775636" y="1363990"/>
          <a:ext cx="4758890" cy="1886651"/>
        </p:xfrm>
        <a:graphic>
          <a:graphicData uri="http://schemas.openxmlformats.org/drawingml/2006/table">
            <a:tbl>
              <a:tblPr>
                <a:tableStyleId>{5C22544A-7EE6-4342-B048-85BDC9FD1C3A}</a:tableStyleId>
              </a:tblPr>
              <a:tblGrid>
                <a:gridCol w="1659736"/>
                <a:gridCol w="1116283"/>
                <a:gridCol w="1982871"/>
              </a:tblGrid>
              <a:tr h="479566">
                <a:tc>
                  <a:txBody>
                    <a:bodyPr/>
                    <a:lstStyle/>
                    <a:p>
                      <a:pPr marL="0" marR="0" algn="just">
                        <a:lnSpc>
                          <a:spcPct val="107000"/>
                        </a:lnSpc>
                        <a:spcBef>
                          <a:spcPts val="0"/>
                        </a:spcBef>
                        <a:spcAft>
                          <a:spcPts val="0"/>
                        </a:spcAft>
                      </a:pPr>
                      <a:r>
                        <a:rPr lang="en-US" sz="2000" dirty="0">
                          <a:effectLst/>
                        </a:rPr>
                        <a:t>Daily Demand</a:t>
                      </a:r>
                      <a:endParaRPr lang="en-US" sz="2000" dirty="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a:effectLst/>
                        </a:rPr>
                        <a:t>Probability</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a:effectLst/>
                        </a:rPr>
                        <a:t>Interval of </a:t>
                      </a:r>
                    </a:p>
                    <a:p>
                      <a:pPr marL="0" marR="0" algn="just">
                        <a:lnSpc>
                          <a:spcPct val="107000"/>
                        </a:lnSpc>
                        <a:spcBef>
                          <a:spcPts val="0"/>
                        </a:spcBef>
                        <a:spcAft>
                          <a:spcPts val="0"/>
                        </a:spcAft>
                      </a:pPr>
                      <a:r>
                        <a:rPr lang="en-US" sz="2000">
                          <a:effectLst/>
                        </a:rPr>
                        <a:t>Random Numbers</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r>
              <a:tr h="234536">
                <a:tc>
                  <a:txBody>
                    <a:bodyPr/>
                    <a:lstStyle/>
                    <a:p>
                      <a:pPr marL="0" marR="0" algn="just">
                        <a:lnSpc>
                          <a:spcPct val="107000"/>
                        </a:lnSpc>
                        <a:spcBef>
                          <a:spcPts val="0"/>
                        </a:spcBef>
                        <a:spcAft>
                          <a:spcPts val="0"/>
                        </a:spcAft>
                      </a:pPr>
                      <a:r>
                        <a:rPr lang="en-US" sz="2000">
                          <a:effectLst/>
                        </a:rPr>
                        <a:t>5</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dirty="0">
                          <a:effectLst/>
                        </a:rPr>
                        <a:t>0.30</a:t>
                      </a:r>
                      <a:endParaRPr lang="en-US" sz="2000" dirty="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a:effectLst/>
                        </a:rPr>
                        <a:t>01-30</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r>
              <a:tr h="234536">
                <a:tc>
                  <a:txBody>
                    <a:bodyPr/>
                    <a:lstStyle/>
                    <a:p>
                      <a:pPr marL="0" marR="0" algn="just">
                        <a:lnSpc>
                          <a:spcPct val="107000"/>
                        </a:lnSpc>
                        <a:spcBef>
                          <a:spcPts val="0"/>
                        </a:spcBef>
                        <a:spcAft>
                          <a:spcPts val="0"/>
                        </a:spcAft>
                      </a:pPr>
                      <a:r>
                        <a:rPr lang="en-US" sz="2000">
                          <a:effectLst/>
                        </a:rPr>
                        <a:t>6</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a:effectLst/>
                        </a:rPr>
                        <a:t>0.50</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a:effectLst/>
                        </a:rPr>
                        <a:t>31-80</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r>
              <a:tr h="234536">
                <a:tc>
                  <a:txBody>
                    <a:bodyPr/>
                    <a:lstStyle/>
                    <a:p>
                      <a:pPr marL="0" marR="0" algn="just">
                        <a:lnSpc>
                          <a:spcPct val="107000"/>
                        </a:lnSpc>
                        <a:spcBef>
                          <a:spcPts val="0"/>
                        </a:spcBef>
                        <a:spcAft>
                          <a:spcPts val="0"/>
                        </a:spcAft>
                      </a:pPr>
                      <a:r>
                        <a:rPr lang="en-US" sz="2000">
                          <a:effectLst/>
                        </a:rPr>
                        <a:t>7</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a:effectLst/>
                        </a:rPr>
                        <a:t>0.05</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dirty="0">
                          <a:effectLst/>
                        </a:rPr>
                        <a:t>81-85</a:t>
                      </a:r>
                      <a:endParaRPr lang="en-US" sz="2000" dirty="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r>
              <a:tr h="234536">
                <a:tc>
                  <a:txBody>
                    <a:bodyPr/>
                    <a:lstStyle/>
                    <a:p>
                      <a:pPr marL="0" marR="0" algn="just">
                        <a:lnSpc>
                          <a:spcPct val="107000"/>
                        </a:lnSpc>
                        <a:spcBef>
                          <a:spcPts val="0"/>
                        </a:spcBef>
                        <a:spcAft>
                          <a:spcPts val="0"/>
                        </a:spcAft>
                      </a:pPr>
                      <a:r>
                        <a:rPr lang="en-US" sz="2000">
                          <a:effectLst/>
                        </a:rPr>
                        <a:t>8</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a:effectLst/>
                        </a:rPr>
                        <a:t>0.15</a:t>
                      </a:r>
                      <a:endParaRPr lang="en-US" sz="200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c>
                  <a:txBody>
                    <a:bodyPr/>
                    <a:lstStyle/>
                    <a:p>
                      <a:pPr marL="0" marR="0" algn="just">
                        <a:lnSpc>
                          <a:spcPct val="107000"/>
                        </a:lnSpc>
                        <a:spcBef>
                          <a:spcPts val="0"/>
                        </a:spcBef>
                        <a:spcAft>
                          <a:spcPts val="0"/>
                        </a:spcAft>
                      </a:pPr>
                      <a:r>
                        <a:rPr lang="en-US" sz="2000" dirty="0">
                          <a:effectLst/>
                        </a:rPr>
                        <a:t>86-00</a:t>
                      </a:r>
                      <a:endParaRPr lang="en-US" sz="2000" dirty="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txBody>
                  <a:tcPr marL="0" marR="0" marT="0" marB="0" anchor="b"/>
                </a:tc>
              </a:tr>
            </a:tbl>
          </a:graphicData>
        </a:graphic>
      </p:graphicFrame>
      <p:sp>
        <p:nvSpPr>
          <p:cNvPr id="4" name="Rectangle 3"/>
          <p:cNvSpPr/>
          <p:nvPr/>
        </p:nvSpPr>
        <p:spPr>
          <a:xfrm>
            <a:off x="5771745" y="1350568"/>
            <a:ext cx="6096000" cy="1945404"/>
          </a:xfrm>
          <a:prstGeom prst="rect">
            <a:avLst/>
          </a:prstGeom>
        </p:spPr>
        <p:txBody>
          <a:bodyPr>
            <a:spAutoFit/>
          </a:bodyPr>
          <a:lstStyle/>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A</a:t>
            </a:r>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 5</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B) 6</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C) 7</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r>
              <a:rPr lang="en-US" sz="2400" dirty="0" smtClean="0">
                <a:solidFill>
                  <a:srgbClr val="000000"/>
                </a:solidFill>
                <a:effectLst/>
                <a:latin typeface="Times New Roman" panose="02020603050405020304" pitchFamily="18" charset="0"/>
                <a:ea typeface="Times New Roman" panose="02020603050405020304" pitchFamily="18" charset="0"/>
                <a:cs typeface="Palatino Linotype" panose="02040502050505030304" pitchFamily="18" charset="0"/>
              </a:rPr>
              <a:t>D) 20</a:t>
            </a:r>
            <a:endParaRPr lang="en-US" sz="2400" dirty="0" smtClean="0">
              <a:solidFill>
                <a:srgbClr val="000000"/>
              </a:solidFill>
              <a:effectLst/>
              <a:latin typeface="Palatino Linotype" panose="02040502050505030304" pitchFamily="18" charset="0"/>
              <a:ea typeface="Times New Roman" panose="02020603050405020304" pitchFamily="18" charset="0"/>
              <a:cs typeface="Palatino Linotype" panose="02040502050505030304" pitchFamily="18" charset="0"/>
            </a:endParaRPr>
          </a:p>
          <a:p>
            <a:pPr algn="just">
              <a:lnSpc>
                <a:spcPct val="107000"/>
              </a:lnSpc>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Answer</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  B</a:t>
            </a: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5" name="Rectangle 4"/>
          <p:cNvSpPr/>
          <p:nvPr/>
        </p:nvSpPr>
        <p:spPr>
          <a:xfrm>
            <a:off x="332447" y="3295972"/>
            <a:ext cx="11418566" cy="3648884"/>
          </a:xfrm>
          <a:prstGeom prst="rect">
            <a:avLst/>
          </a:prstGeom>
        </p:spPr>
        <p:txBody>
          <a:bodyPr wrap="square">
            <a:spAutoFit/>
          </a:bodyPr>
          <a:lstStyle/>
          <a:p>
            <a:pPr marR="63500" lvl="0" algn="just" hangingPunct="0">
              <a:lnSpc>
                <a:spcPct val="107000"/>
              </a:lnSpc>
              <a:spcBef>
                <a:spcPts val="0"/>
              </a:spcBef>
              <a:spcAft>
                <a:spcPts val="0"/>
              </a:spcAft>
              <a:tabLst>
                <a:tab pos="189865" algn="l"/>
                <a:tab pos="228600"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4. A meteorologist was simulating the number of days that rain would occur in a month. The random number interval from 01 to 30 was used to indicate that rain occurred on a particular day, and the interval </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31–100 </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indicated that rain did not occur. What is the probability that rain did occur?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114300" algn="l"/>
                <a:tab pos="3168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0.30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114300" algn="l"/>
                <a:tab pos="3168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0.31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114300" algn="l"/>
                <a:tab pos="3168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1.00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114300" algn="l"/>
                <a:tab pos="3168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0.70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algn="just" hangingPunct="0">
              <a:lnSpc>
                <a:spcPct val="107000"/>
              </a:lnSpc>
              <a:tabLst>
                <a:tab pos="3168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Answer:  A</a:t>
            </a: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98998929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37745" y="287438"/>
            <a:ext cx="11361905" cy="5624745"/>
          </a:xfrm>
          <a:prstGeom prst="rect">
            <a:avLst/>
          </a:prstGeom>
        </p:spPr>
        <p:txBody>
          <a:bodyPr wrap="square">
            <a:spAutoFit/>
          </a:bodyPr>
          <a:lstStyle/>
          <a:p>
            <a:pPr marR="50800" lvl="0" algn="just" hangingPunct="0">
              <a:lnSpc>
                <a:spcPct val="107000"/>
              </a:lnSpc>
              <a:spcBef>
                <a:spcPts val="0"/>
              </a:spcBef>
              <a:spcAft>
                <a:spcPts val="0"/>
              </a:spcAft>
              <a:tabLst>
                <a:tab pos="228600" algn="l"/>
                <a:tab pos="253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5. When </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simulating the Monte Carlo experiment, the average simulated demand over the long run should approximate the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real demand.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expected demand.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sample demand.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daily demand.</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algn="just" hangingPunct="0">
              <a:lnSpc>
                <a:spcPct val="107000"/>
              </a:lnSpc>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Answer:  B</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algn="just" hangingPunct="0">
              <a:lnSpc>
                <a:spcPct val="107000"/>
              </a:lnSpc>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R="0" lvl="0" algn="just" hangingPunct="0">
              <a:lnSpc>
                <a:spcPct val="107000"/>
              </a:lnSpc>
              <a:spcBef>
                <a:spcPts val="0"/>
              </a:spcBef>
              <a:spcAft>
                <a:spcPts val="0"/>
              </a:spcAft>
              <a:tabLst>
                <a:tab pos="228600" algn="l"/>
                <a:tab pos="253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6. The </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idea behind simulation is to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imitate a real-world situation.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7620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study the properties and operating characteristics of a real-world situation.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6350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draw conclusions and make action decisions based on simulation results.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all of the above.</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algn="just" hangingPunct="0">
              <a:lnSpc>
                <a:spcPct val="107000"/>
              </a:lnSpc>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Answer:  D</a:t>
            </a: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00383784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30740" y="288758"/>
            <a:ext cx="11605098" cy="2463367"/>
          </a:xfrm>
          <a:prstGeom prst="rect">
            <a:avLst/>
          </a:prstGeom>
        </p:spPr>
        <p:txBody>
          <a:bodyPr wrap="square">
            <a:spAutoFit/>
          </a:bodyPr>
          <a:lstStyle/>
          <a:p>
            <a:pPr marR="0" lvl="0" algn="just" hangingPunct="0">
              <a:lnSpc>
                <a:spcPct val="107000"/>
              </a:lnSpc>
              <a:spcBef>
                <a:spcPts val="0"/>
              </a:spcBef>
              <a:spcAft>
                <a:spcPts val="0"/>
              </a:spcAft>
              <a:tabLst>
                <a:tab pos="228600" algn="l"/>
                <a:tab pos="253365" algn="l"/>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7. In </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 Monte Carlo simulation, a variable that we might want to simulate is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lead time for inventory orders to arrive.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times between machine breakdowns.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times between arrivals at a service facility.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marL="742950" marR="0" lvl="1" indent="-285750" algn="just" hangingPunct="0">
              <a:lnSpc>
                <a:spcPct val="107000"/>
              </a:lnSpc>
              <a:spcBef>
                <a:spcPts val="0"/>
              </a:spcBef>
              <a:spcAft>
                <a:spcPts val="0"/>
              </a:spcAft>
              <a:buFont typeface="+mj-lt"/>
              <a:buAutoNum type="alphaLcPeriod"/>
              <a:tabLst>
                <a:tab pos="380365" algn="l"/>
              </a:tabLst>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all of the above. </a:t>
            </a:r>
            <a:endParaRPr lang="en-US" sz="2400" dirty="0" smtClean="0">
              <a:effectLst/>
              <a:latin typeface="Calibri" panose="020F0502020204030204" pitchFamily="34" charset="0"/>
              <a:ea typeface="Calibri" panose="020F0502020204030204" pitchFamily="34" charset="0"/>
              <a:cs typeface="Times New Roman" panose="02020603050405020304" pitchFamily="18" charset="0"/>
            </a:endParaRPr>
          </a:p>
          <a:p>
            <a:pPr algn="just">
              <a:lnSpc>
                <a:spcPct val="107000"/>
              </a:lnSpc>
            </a:pP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Answer</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  </a:t>
            </a:r>
            <a:r>
              <a:rPr lang="en-US" sz="2400" dirty="0" smtClean="0">
                <a:effectLst/>
                <a:latin typeface="Times New Roman" panose="02020603050405020304" pitchFamily="18" charset="0"/>
                <a:ea typeface="Calibri" panose="020F0502020204030204" pitchFamily="34" charset="0"/>
                <a:cs typeface="Times New Roman" panose="02020603050405020304" pitchFamily="18" charset="0"/>
              </a:rPr>
              <a:t>D</a:t>
            </a: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6373533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321013" y="407127"/>
            <a:ext cx="11653735" cy="2308324"/>
          </a:xfrm>
          <a:prstGeom prst="rect">
            <a:avLst/>
          </a:prstGeom>
        </p:spPr>
        <p:txBody>
          <a:bodyPr wrap="square">
            <a:spAutoFit/>
          </a:bodyPr>
          <a:lstStyle/>
          <a:p>
            <a:pPr algn="just"/>
            <a:r>
              <a:rPr lang="en-US" sz="2400" dirty="0"/>
              <a:t>1</a:t>
            </a:r>
            <a:r>
              <a:rPr lang="en-US" sz="2400" dirty="0" smtClean="0"/>
              <a:t>. </a:t>
            </a:r>
            <a:r>
              <a:rPr lang="en-US" sz="2400" dirty="0"/>
              <a:t>The number of machine breakdowns in a day is 0, 1, or 2, with probabilities 0.6, 0.3, and 0.1, respectively.  The following random numbers have been generated:  13, 10, 02, 18, 31, 19, 32, 85, 31, 94.  Use these numbers to generate the number of breakdowns for 10 consecutive days.  What proportion of these days had at least one breakdown?</a:t>
            </a:r>
          </a:p>
          <a:p>
            <a:endParaRPr lang="en-US" sz="2400" dirty="0"/>
          </a:p>
          <a:p>
            <a:r>
              <a:rPr lang="en-US" sz="2400" b="1" dirty="0" smtClean="0"/>
              <a:t>Answer</a:t>
            </a:r>
            <a:r>
              <a:rPr lang="en-US" sz="2400" b="1" dirty="0"/>
              <a:t>:</a:t>
            </a:r>
            <a:endParaRPr lang="en-US" sz="2400" dirty="0"/>
          </a:p>
        </p:txBody>
      </p:sp>
      <p:graphicFrame>
        <p:nvGraphicFramePr>
          <p:cNvPr id="5" name="Table 4"/>
          <p:cNvGraphicFramePr>
            <a:graphicFrameLocks noGrp="1"/>
          </p:cNvGraphicFramePr>
          <p:nvPr>
            <p:extLst>
              <p:ext uri="{D42A27DB-BD31-4B8C-83A1-F6EECF244321}">
                <p14:modId xmlns:p14="http://schemas.microsoft.com/office/powerpoint/2010/main" val="2349919291"/>
              </p:ext>
            </p:extLst>
          </p:nvPr>
        </p:nvGraphicFramePr>
        <p:xfrm>
          <a:off x="1712067" y="2404166"/>
          <a:ext cx="4980562" cy="1992735"/>
        </p:xfrm>
        <a:graphic>
          <a:graphicData uri="http://schemas.openxmlformats.org/drawingml/2006/table">
            <a:tbl>
              <a:tblPr>
                <a:tableStyleId>{5C22544A-7EE6-4342-B048-85BDC9FD1C3A}</a:tableStyleId>
              </a:tblPr>
              <a:tblGrid>
                <a:gridCol w="1992225"/>
                <a:gridCol w="2988337"/>
              </a:tblGrid>
              <a:tr h="807699">
                <a:tc>
                  <a:txBody>
                    <a:bodyPr/>
                    <a:lstStyle/>
                    <a:p>
                      <a:pPr marL="0" marR="0" algn="ctr">
                        <a:lnSpc>
                          <a:spcPct val="100000"/>
                        </a:lnSpc>
                        <a:spcBef>
                          <a:spcPts val="0"/>
                        </a:spcBef>
                        <a:spcAft>
                          <a:spcPts val="0"/>
                        </a:spcAft>
                      </a:pPr>
                      <a:r>
                        <a:rPr lang="en-US" sz="2400" dirty="0">
                          <a:effectLst/>
                        </a:rPr>
                        <a:t>Breakdowns</a:t>
                      </a:r>
                      <a:endParaRPr lang="en-US" sz="2400" dirty="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0000"/>
                        </a:lnSpc>
                        <a:spcBef>
                          <a:spcPts val="0"/>
                        </a:spcBef>
                        <a:spcAft>
                          <a:spcPts val="0"/>
                        </a:spcAft>
                      </a:pPr>
                      <a:r>
                        <a:rPr lang="en-US" sz="2400" dirty="0">
                          <a:effectLst/>
                        </a:rPr>
                        <a:t>Interval of </a:t>
                      </a:r>
                    </a:p>
                    <a:p>
                      <a:pPr marL="0" marR="0" algn="ctr">
                        <a:lnSpc>
                          <a:spcPct val="100000"/>
                        </a:lnSpc>
                        <a:spcBef>
                          <a:spcPts val="0"/>
                        </a:spcBef>
                        <a:spcAft>
                          <a:spcPts val="0"/>
                        </a:spcAft>
                      </a:pPr>
                      <a:r>
                        <a:rPr lang="en-US" sz="2400" dirty="0">
                          <a:effectLst/>
                        </a:rPr>
                        <a:t>Random Numbers</a:t>
                      </a:r>
                      <a:endParaRPr lang="en-US" sz="2400" dirty="0">
                        <a:solidFill>
                          <a:srgbClr val="000000"/>
                        </a:solidFill>
                        <a:effectLst/>
                        <a:latin typeface="Palatino Linotype"/>
                        <a:ea typeface="Times New Roman"/>
                        <a:cs typeface="Palatino Linotype"/>
                      </a:endParaRPr>
                    </a:p>
                  </a:txBody>
                  <a:tcPr marL="0" marR="0" marT="0" marB="0" anchor="b"/>
                </a:tc>
              </a:tr>
              <a:tr h="395012">
                <a:tc>
                  <a:txBody>
                    <a:bodyPr/>
                    <a:lstStyle/>
                    <a:p>
                      <a:pPr marL="0" marR="0" algn="ctr">
                        <a:lnSpc>
                          <a:spcPct val="100000"/>
                        </a:lnSpc>
                        <a:spcBef>
                          <a:spcPts val="0"/>
                        </a:spcBef>
                        <a:spcAft>
                          <a:spcPts val="0"/>
                        </a:spcAft>
                      </a:pPr>
                      <a:r>
                        <a:rPr lang="en-US" sz="2400">
                          <a:effectLst/>
                        </a:rPr>
                        <a:t>0</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0000"/>
                        </a:lnSpc>
                        <a:spcBef>
                          <a:spcPts val="0"/>
                        </a:spcBef>
                        <a:spcAft>
                          <a:spcPts val="0"/>
                        </a:spcAft>
                      </a:pPr>
                      <a:r>
                        <a:rPr lang="en-US" sz="2400" dirty="0">
                          <a:effectLst/>
                        </a:rPr>
                        <a:t>01-60</a:t>
                      </a:r>
                      <a:endParaRPr lang="en-US" sz="2400" dirty="0">
                        <a:solidFill>
                          <a:srgbClr val="000000"/>
                        </a:solidFill>
                        <a:effectLst/>
                        <a:latin typeface="Palatino Linotype"/>
                        <a:ea typeface="Times New Roman"/>
                        <a:cs typeface="Palatino Linotype"/>
                      </a:endParaRPr>
                    </a:p>
                  </a:txBody>
                  <a:tcPr marL="0" marR="0" marT="0" marB="0" anchor="b"/>
                </a:tc>
              </a:tr>
              <a:tr h="395012">
                <a:tc>
                  <a:txBody>
                    <a:bodyPr/>
                    <a:lstStyle/>
                    <a:p>
                      <a:pPr marL="0" marR="0" algn="ctr">
                        <a:lnSpc>
                          <a:spcPct val="100000"/>
                        </a:lnSpc>
                        <a:spcBef>
                          <a:spcPts val="0"/>
                        </a:spcBef>
                        <a:spcAft>
                          <a:spcPts val="0"/>
                        </a:spcAft>
                      </a:pPr>
                      <a:r>
                        <a:rPr lang="en-US" sz="2400">
                          <a:effectLst/>
                        </a:rPr>
                        <a:t>1</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0000"/>
                        </a:lnSpc>
                        <a:spcBef>
                          <a:spcPts val="0"/>
                        </a:spcBef>
                        <a:spcAft>
                          <a:spcPts val="0"/>
                        </a:spcAft>
                      </a:pPr>
                      <a:r>
                        <a:rPr lang="en-US" sz="2400" dirty="0">
                          <a:effectLst/>
                        </a:rPr>
                        <a:t>61-90</a:t>
                      </a:r>
                      <a:endParaRPr lang="en-US" sz="2400" dirty="0">
                        <a:solidFill>
                          <a:srgbClr val="000000"/>
                        </a:solidFill>
                        <a:effectLst/>
                        <a:latin typeface="Palatino Linotype"/>
                        <a:ea typeface="Times New Roman"/>
                        <a:cs typeface="Palatino Linotype"/>
                      </a:endParaRPr>
                    </a:p>
                  </a:txBody>
                  <a:tcPr marL="0" marR="0" marT="0" marB="0" anchor="b"/>
                </a:tc>
              </a:tr>
              <a:tr h="395012">
                <a:tc>
                  <a:txBody>
                    <a:bodyPr/>
                    <a:lstStyle/>
                    <a:p>
                      <a:pPr marL="0" marR="0" algn="ctr">
                        <a:lnSpc>
                          <a:spcPct val="100000"/>
                        </a:lnSpc>
                        <a:spcBef>
                          <a:spcPts val="0"/>
                        </a:spcBef>
                        <a:spcAft>
                          <a:spcPts val="0"/>
                        </a:spcAft>
                      </a:pPr>
                      <a:r>
                        <a:rPr lang="en-US" sz="2400">
                          <a:effectLst/>
                        </a:rPr>
                        <a:t>2</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0000"/>
                        </a:lnSpc>
                        <a:spcBef>
                          <a:spcPts val="0"/>
                        </a:spcBef>
                        <a:spcAft>
                          <a:spcPts val="0"/>
                        </a:spcAft>
                      </a:pPr>
                      <a:r>
                        <a:rPr lang="en-US" sz="2400" dirty="0">
                          <a:effectLst/>
                        </a:rPr>
                        <a:t>91-00</a:t>
                      </a:r>
                      <a:endParaRPr lang="en-US" sz="2400" dirty="0">
                        <a:solidFill>
                          <a:srgbClr val="000000"/>
                        </a:solidFill>
                        <a:effectLst/>
                        <a:latin typeface="Palatino Linotype"/>
                        <a:ea typeface="Times New Roman"/>
                        <a:cs typeface="Palatino Linotype"/>
                      </a:endParaRPr>
                    </a:p>
                  </a:txBody>
                  <a:tcPr marL="0" marR="0" marT="0" marB="0" anchor="b"/>
                </a:tc>
              </a:tr>
            </a:tbl>
          </a:graphicData>
        </a:graphic>
      </p:graphicFrame>
      <p:sp>
        <p:nvSpPr>
          <p:cNvPr id="6" name="Rectangle 5"/>
          <p:cNvSpPr/>
          <p:nvPr/>
        </p:nvSpPr>
        <p:spPr>
          <a:xfrm>
            <a:off x="635540" y="5177827"/>
            <a:ext cx="6096000" cy="1200329"/>
          </a:xfrm>
          <a:prstGeom prst="rect">
            <a:avLst/>
          </a:prstGeom>
        </p:spPr>
        <p:txBody>
          <a:bodyPr>
            <a:spAutoFit/>
          </a:bodyPr>
          <a:lstStyle/>
          <a:p>
            <a:r>
              <a:rPr lang="en-US" sz="2400" dirty="0"/>
              <a:t>Breakdowns:  0, 0, 0, 0, 0, 0, 0, 1, 0, 2  </a:t>
            </a:r>
            <a:endParaRPr lang="en-US" sz="2400" dirty="0" smtClean="0"/>
          </a:p>
          <a:p>
            <a:r>
              <a:rPr lang="en-US" sz="2400" dirty="0" smtClean="0"/>
              <a:t>    </a:t>
            </a:r>
            <a:endParaRPr lang="en-US" sz="2400" dirty="0"/>
          </a:p>
          <a:p>
            <a:r>
              <a:rPr lang="en-US" sz="2400" dirty="0"/>
              <a:t>Proportion at least 1 breakdown = 2/10 = 0.20</a:t>
            </a:r>
          </a:p>
        </p:txBody>
      </p:sp>
    </p:spTree>
    <p:extLst>
      <p:ext uri="{BB962C8B-B14F-4D97-AF65-F5344CB8AC3E}">
        <p14:creationId xmlns:p14="http://schemas.microsoft.com/office/powerpoint/2010/main" val="260085375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63166" y="188016"/>
            <a:ext cx="11592128" cy="1569660"/>
          </a:xfrm>
          <a:prstGeom prst="rect">
            <a:avLst/>
          </a:prstGeom>
        </p:spPr>
        <p:txBody>
          <a:bodyPr wrap="square">
            <a:spAutoFit/>
          </a:bodyPr>
          <a:lstStyle/>
          <a:p>
            <a:pPr algn="just"/>
            <a:r>
              <a:rPr lang="en-US" sz="2400" dirty="0" smtClean="0"/>
              <a:t>2. A </a:t>
            </a:r>
            <a:r>
              <a:rPr lang="en-US" sz="2400" dirty="0"/>
              <a:t>new young mother has opened a cloth diaper service. She is interested in simulating the number of diapers required for a one-year- old. She hopes to use this data to show the cost effectiveness of cloth diapers. The table below shows the number of diapers demanded daily and the probabilities associated with each level of demand</a:t>
            </a:r>
            <a:r>
              <a:rPr lang="en-US" sz="2400" dirty="0" smtClean="0"/>
              <a:t>.</a:t>
            </a:r>
            <a:endParaRPr lang="en-US" sz="2400" dirty="0"/>
          </a:p>
        </p:txBody>
      </p:sp>
      <p:graphicFrame>
        <p:nvGraphicFramePr>
          <p:cNvPr id="4" name="Table 3"/>
          <p:cNvGraphicFramePr>
            <a:graphicFrameLocks noGrp="1"/>
          </p:cNvGraphicFramePr>
          <p:nvPr>
            <p:extLst>
              <p:ext uri="{D42A27DB-BD31-4B8C-83A1-F6EECF244321}">
                <p14:modId xmlns:p14="http://schemas.microsoft.com/office/powerpoint/2010/main" val="303148570"/>
              </p:ext>
            </p:extLst>
          </p:nvPr>
        </p:nvGraphicFramePr>
        <p:xfrm>
          <a:off x="2181832" y="1757676"/>
          <a:ext cx="4860993" cy="1899925"/>
        </p:xfrm>
        <a:graphic>
          <a:graphicData uri="http://schemas.openxmlformats.org/drawingml/2006/table">
            <a:tbl>
              <a:tblPr>
                <a:tableStyleId>{5C22544A-7EE6-4342-B048-85BDC9FD1C3A}</a:tableStyleId>
              </a:tblPr>
              <a:tblGrid>
                <a:gridCol w="2906308"/>
                <a:gridCol w="1954685"/>
              </a:tblGrid>
              <a:tr h="379985">
                <a:tc>
                  <a:txBody>
                    <a:bodyPr/>
                    <a:lstStyle/>
                    <a:p>
                      <a:pPr marL="0" marR="0" algn="ctr">
                        <a:lnSpc>
                          <a:spcPct val="107000"/>
                        </a:lnSpc>
                        <a:spcBef>
                          <a:spcPts val="0"/>
                        </a:spcBef>
                        <a:spcAft>
                          <a:spcPts val="0"/>
                        </a:spcAft>
                      </a:pPr>
                      <a:r>
                        <a:rPr lang="en-US" sz="2400" dirty="0">
                          <a:effectLst/>
                        </a:rPr>
                        <a:t>Daily Demand</a:t>
                      </a:r>
                      <a:endParaRPr lang="en-US" sz="2400" dirty="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Probability</a:t>
                      </a:r>
                      <a:endParaRPr lang="en-US" sz="2400">
                        <a:solidFill>
                          <a:srgbClr val="000000"/>
                        </a:solidFill>
                        <a:effectLst/>
                        <a:latin typeface="Palatino Linotype"/>
                        <a:ea typeface="Times New Roman"/>
                        <a:cs typeface="Palatino Linotype"/>
                      </a:endParaRPr>
                    </a:p>
                  </a:txBody>
                  <a:tcPr marL="0" marR="0" marT="0" marB="0" anchor="b"/>
                </a:tc>
              </a:tr>
              <a:tr h="379985">
                <a:tc>
                  <a:txBody>
                    <a:bodyPr/>
                    <a:lstStyle/>
                    <a:p>
                      <a:pPr marL="0" marR="0" algn="ctr">
                        <a:lnSpc>
                          <a:spcPct val="107000"/>
                        </a:lnSpc>
                        <a:spcBef>
                          <a:spcPts val="0"/>
                        </a:spcBef>
                        <a:spcAft>
                          <a:spcPts val="0"/>
                        </a:spcAft>
                      </a:pPr>
                      <a:r>
                        <a:rPr lang="en-US" sz="2400" dirty="0">
                          <a:effectLst/>
                        </a:rPr>
                        <a:t>5</a:t>
                      </a:r>
                      <a:endParaRPr lang="en-US" sz="2400" dirty="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0.30</a:t>
                      </a:r>
                      <a:endParaRPr lang="en-US" sz="2400">
                        <a:solidFill>
                          <a:srgbClr val="000000"/>
                        </a:solidFill>
                        <a:effectLst/>
                        <a:latin typeface="Palatino Linotype"/>
                        <a:ea typeface="Times New Roman"/>
                        <a:cs typeface="Palatino Linotype"/>
                      </a:endParaRPr>
                    </a:p>
                  </a:txBody>
                  <a:tcPr marL="0" marR="0" marT="0" marB="0" anchor="b"/>
                </a:tc>
              </a:tr>
              <a:tr h="379985">
                <a:tc>
                  <a:txBody>
                    <a:bodyPr/>
                    <a:lstStyle/>
                    <a:p>
                      <a:pPr marL="0" marR="0" algn="ctr">
                        <a:lnSpc>
                          <a:spcPct val="107000"/>
                        </a:lnSpc>
                        <a:spcBef>
                          <a:spcPts val="0"/>
                        </a:spcBef>
                        <a:spcAft>
                          <a:spcPts val="0"/>
                        </a:spcAft>
                      </a:pPr>
                      <a:r>
                        <a:rPr lang="en-US" sz="2400" dirty="0">
                          <a:effectLst/>
                        </a:rPr>
                        <a:t>6</a:t>
                      </a:r>
                      <a:endParaRPr lang="en-US" sz="2400" dirty="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0.50</a:t>
                      </a:r>
                      <a:endParaRPr lang="en-US" sz="2400">
                        <a:solidFill>
                          <a:srgbClr val="000000"/>
                        </a:solidFill>
                        <a:effectLst/>
                        <a:latin typeface="Palatino Linotype"/>
                        <a:ea typeface="Times New Roman"/>
                        <a:cs typeface="Palatino Linotype"/>
                      </a:endParaRPr>
                    </a:p>
                  </a:txBody>
                  <a:tcPr marL="0" marR="0" marT="0" marB="0" anchor="b"/>
                </a:tc>
              </a:tr>
              <a:tr h="379985">
                <a:tc>
                  <a:txBody>
                    <a:bodyPr/>
                    <a:lstStyle/>
                    <a:p>
                      <a:pPr marL="0" marR="0" algn="ctr">
                        <a:lnSpc>
                          <a:spcPct val="107000"/>
                        </a:lnSpc>
                        <a:spcBef>
                          <a:spcPts val="0"/>
                        </a:spcBef>
                        <a:spcAft>
                          <a:spcPts val="0"/>
                        </a:spcAft>
                      </a:pPr>
                      <a:r>
                        <a:rPr lang="en-US" sz="2400">
                          <a:effectLst/>
                        </a:rPr>
                        <a:t>7</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dirty="0">
                          <a:effectLst/>
                        </a:rPr>
                        <a:t>0.05</a:t>
                      </a:r>
                      <a:endParaRPr lang="en-US" sz="2400" dirty="0">
                        <a:solidFill>
                          <a:srgbClr val="000000"/>
                        </a:solidFill>
                        <a:effectLst/>
                        <a:latin typeface="Palatino Linotype"/>
                        <a:ea typeface="Times New Roman"/>
                        <a:cs typeface="Palatino Linotype"/>
                      </a:endParaRPr>
                    </a:p>
                  </a:txBody>
                  <a:tcPr marL="0" marR="0" marT="0" marB="0" anchor="b"/>
                </a:tc>
              </a:tr>
              <a:tr h="379985">
                <a:tc>
                  <a:txBody>
                    <a:bodyPr/>
                    <a:lstStyle/>
                    <a:p>
                      <a:pPr marL="0" marR="0" algn="ctr">
                        <a:lnSpc>
                          <a:spcPct val="107000"/>
                        </a:lnSpc>
                        <a:spcBef>
                          <a:spcPts val="0"/>
                        </a:spcBef>
                        <a:spcAft>
                          <a:spcPts val="0"/>
                        </a:spcAft>
                      </a:pPr>
                      <a:r>
                        <a:rPr lang="en-US" sz="2400">
                          <a:effectLst/>
                        </a:rPr>
                        <a:t>8</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dirty="0">
                          <a:effectLst/>
                        </a:rPr>
                        <a:t>0.15</a:t>
                      </a:r>
                      <a:endParaRPr lang="en-US" sz="2400" dirty="0">
                        <a:solidFill>
                          <a:srgbClr val="000000"/>
                        </a:solidFill>
                        <a:effectLst/>
                        <a:latin typeface="Palatino Linotype"/>
                        <a:ea typeface="Times New Roman"/>
                        <a:cs typeface="Palatino Linotype"/>
                      </a:endParaRPr>
                    </a:p>
                  </a:txBody>
                  <a:tcPr marL="0" marR="0" marT="0" marB="0" anchor="b"/>
                </a:tc>
              </a:tr>
            </a:tbl>
          </a:graphicData>
        </a:graphic>
      </p:graphicFrame>
      <p:sp>
        <p:nvSpPr>
          <p:cNvPr id="5" name="Rectangle 4"/>
          <p:cNvSpPr/>
          <p:nvPr/>
        </p:nvSpPr>
        <p:spPr>
          <a:xfrm>
            <a:off x="499352" y="4013297"/>
            <a:ext cx="11455941" cy="1938992"/>
          </a:xfrm>
          <a:prstGeom prst="rect">
            <a:avLst/>
          </a:prstGeom>
        </p:spPr>
        <p:txBody>
          <a:bodyPr wrap="square">
            <a:spAutoFit/>
          </a:bodyPr>
          <a:lstStyle/>
          <a:p>
            <a:pPr marL="342900" lvl="0" indent="-342900">
              <a:buAutoNum type="alphaLcPeriod"/>
            </a:pPr>
            <a:r>
              <a:rPr lang="en-US" sz="2400" dirty="0" smtClean="0"/>
              <a:t>Find </a:t>
            </a:r>
            <a:r>
              <a:rPr lang="en-US" sz="2400" dirty="0"/>
              <a:t>cumulative probability and Interval of Random </a:t>
            </a:r>
            <a:r>
              <a:rPr lang="en-US" sz="2400" dirty="0" smtClean="0"/>
              <a:t>Numbers</a:t>
            </a:r>
          </a:p>
          <a:p>
            <a:pPr marL="342900" lvl="0" indent="-342900">
              <a:buAutoNum type="alphaLcPeriod"/>
            </a:pPr>
            <a:r>
              <a:rPr lang="en-US" sz="2400" dirty="0" smtClean="0"/>
              <a:t>if </a:t>
            </a:r>
            <a:r>
              <a:rPr lang="en-US" sz="2400" dirty="0"/>
              <a:t>the random number 40 were generated for a particular day, what would be the simulated demand for that </a:t>
            </a:r>
            <a:r>
              <a:rPr lang="en-US" sz="2400" dirty="0" smtClean="0"/>
              <a:t>day?</a:t>
            </a:r>
          </a:p>
          <a:p>
            <a:pPr marL="342900" lvl="0" indent="-342900">
              <a:buAutoNum type="alphaLcPeriod"/>
            </a:pPr>
            <a:r>
              <a:rPr lang="en-US" sz="2400" dirty="0" smtClean="0"/>
              <a:t>if </a:t>
            </a:r>
            <a:r>
              <a:rPr lang="en-US" sz="2400" dirty="0"/>
              <a:t>the random number 96 were generated for a particular day, what would the simulated demand be for that day?</a:t>
            </a:r>
          </a:p>
        </p:txBody>
      </p:sp>
    </p:spTree>
    <p:extLst>
      <p:ext uri="{BB962C8B-B14F-4D97-AF65-F5344CB8AC3E}">
        <p14:creationId xmlns:p14="http://schemas.microsoft.com/office/powerpoint/2010/main" val="324839655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extLst>
              <p:ext uri="{D42A27DB-BD31-4B8C-83A1-F6EECF244321}">
                <p14:modId xmlns:p14="http://schemas.microsoft.com/office/powerpoint/2010/main" val="3807103977"/>
              </p:ext>
            </p:extLst>
          </p:nvPr>
        </p:nvGraphicFramePr>
        <p:xfrm>
          <a:off x="719848" y="758757"/>
          <a:ext cx="7655668" cy="2655636"/>
        </p:xfrm>
        <a:graphic>
          <a:graphicData uri="http://schemas.openxmlformats.org/drawingml/2006/table">
            <a:tbl>
              <a:tblPr>
                <a:tableStyleId>{5C22544A-7EE6-4342-B048-85BDC9FD1C3A}</a:tableStyleId>
              </a:tblPr>
              <a:tblGrid>
                <a:gridCol w="1884729"/>
                <a:gridCol w="1267605"/>
                <a:gridCol w="2251667"/>
                <a:gridCol w="2251667"/>
              </a:tblGrid>
              <a:tr h="677855">
                <a:tc>
                  <a:txBody>
                    <a:bodyPr/>
                    <a:lstStyle/>
                    <a:p>
                      <a:pPr marL="0" marR="0" algn="ctr">
                        <a:lnSpc>
                          <a:spcPct val="107000"/>
                        </a:lnSpc>
                        <a:spcBef>
                          <a:spcPts val="0"/>
                        </a:spcBef>
                        <a:spcAft>
                          <a:spcPts val="0"/>
                        </a:spcAft>
                      </a:pPr>
                      <a:r>
                        <a:rPr lang="en-US" sz="2400" dirty="0">
                          <a:effectLst/>
                        </a:rPr>
                        <a:t>Daily Demand</a:t>
                      </a:r>
                      <a:endParaRPr lang="en-US" sz="2400" dirty="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Probability</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 </a:t>
                      </a:r>
                    </a:p>
                    <a:p>
                      <a:pPr marL="0" marR="0" algn="ctr">
                        <a:lnSpc>
                          <a:spcPct val="107000"/>
                        </a:lnSpc>
                        <a:spcBef>
                          <a:spcPts val="0"/>
                        </a:spcBef>
                        <a:spcAft>
                          <a:spcPts val="0"/>
                        </a:spcAft>
                      </a:pPr>
                      <a:r>
                        <a:rPr lang="en-US" sz="2400">
                          <a:effectLst/>
                        </a:rPr>
                        <a:t>cumulative probability</a:t>
                      </a:r>
                      <a:endParaRPr lang="en-US" sz="2400">
                        <a:solidFill>
                          <a:srgbClr val="000000"/>
                        </a:solidFill>
                        <a:effectLst/>
                        <a:latin typeface="Palatino Linotype"/>
                        <a:ea typeface="Times New Roman"/>
                        <a:cs typeface="Palatino Linotype"/>
                      </a:endParaRPr>
                    </a:p>
                  </a:txBody>
                  <a:tcPr marL="0" marR="0" marT="0" marB="0"/>
                </a:tc>
                <a:tc>
                  <a:txBody>
                    <a:bodyPr/>
                    <a:lstStyle/>
                    <a:p>
                      <a:pPr marL="0" marR="0" algn="ctr">
                        <a:lnSpc>
                          <a:spcPct val="107000"/>
                        </a:lnSpc>
                        <a:spcBef>
                          <a:spcPts val="0"/>
                        </a:spcBef>
                        <a:spcAft>
                          <a:spcPts val="0"/>
                        </a:spcAft>
                      </a:pPr>
                      <a:r>
                        <a:rPr lang="en-US" sz="2400">
                          <a:effectLst/>
                        </a:rPr>
                        <a:t>Interval of </a:t>
                      </a:r>
                    </a:p>
                    <a:p>
                      <a:pPr marL="0" marR="0" algn="ctr">
                        <a:lnSpc>
                          <a:spcPct val="107000"/>
                        </a:lnSpc>
                        <a:spcBef>
                          <a:spcPts val="0"/>
                        </a:spcBef>
                        <a:spcAft>
                          <a:spcPts val="0"/>
                        </a:spcAft>
                      </a:pPr>
                      <a:r>
                        <a:rPr lang="en-US" sz="2400">
                          <a:effectLst/>
                        </a:rPr>
                        <a:t>Random Numbers</a:t>
                      </a:r>
                      <a:endParaRPr lang="en-US" sz="2400">
                        <a:solidFill>
                          <a:srgbClr val="000000"/>
                        </a:solidFill>
                        <a:effectLst/>
                        <a:latin typeface="Palatino Linotype"/>
                        <a:ea typeface="Times New Roman"/>
                        <a:cs typeface="Palatino Linotype"/>
                      </a:endParaRPr>
                    </a:p>
                  </a:txBody>
                  <a:tcPr marL="0" marR="0" marT="0" marB="0" anchor="b"/>
                </a:tc>
              </a:tr>
              <a:tr h="331511">
                <a:tc>
                  <a:txBody>
                    <a:bodyPr/>
                    <a:lstStyle/>
                    <a:p>
                      <a:pPr marL="0" marR="0" algn="ctr">
                        <a:lnSpc>
                          <a:spcPct val="107000"/>
                        </a:lnSpc>
                        <a:spcBef>
                          <a:spcPts val="0"/>
                        </a:spcBef>
                        <a:spcAft>
                          <a:spcPts val="0"/>
                        </a:spcAft>
                      </a:pPr>
                      <a:r>
                        <a:rPr lang="en-US" sz="2400">
                          <a:effectLst/>
                        </a:rPr>
                        <a:t>5</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0.30</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0.30</a:t>
                      </a:r>
                      <a:endParaRPr lang="en-US" sz="2400">
                        <a:solidFill>
                          <a:srgbClr val="000000"/>
                        </a:solidFill>
                        <a:effectLst/>
                        <a:latin typeface="Palatino Linotype"/>
                        <a:ea typeface="Times New Roman"/>
                        <a:cs typeface="Palatino Linotype"/>
                      </a:endParaRPr>
                    </a:p>
                  </a:txBody>
                  <a:tcPr marL="0" marR="0" marT="0" marB="0"/>
                </a:tc>
                <a:tc>
                  <a:txBody>
                    <a:bodyPr/>
                    <a:lstStyle/>
                    <a:p>
                      <a:pPr marL="0" marR="0" algn="ctr">
                        <a:lnSpc>
                          <a:spcPct val="107000"/>
                        </a:lnSpc>
                        <a:spcBef>
                          <a:spcPts val="0"/>
                        </a:spcBef>
                        <a:spcAft>
                          <a:spcPts val="0"/>
                        </a:spcAft>
                      </a:pPr>
                      <a:r>
                        <a:rPr lang="en-US" sz="2400">
                          <a:effectLst/>
                        </a:rPr>
                        <a:t>01-30</a:t>
                      </a:r>
                      <a:endParaRPr lang="en-US" sz="2400">
                        <a:solidFill>
                          <a:srgbClr val="000000"/>
                        </a:solidFill>
                        <a:effectLst/>
                        <a:latin typeface="Palatino Linotype"/>
                        <a:ea typeface="Times New Roman"/>
                        <a:cs typeface="Palatino Linotype"/>
                      </a:endParaRPr>
                    </a:p>
                  </a:txBody>
                  <a:tcPr marL="0" marR="0" marT="0" marB="0" anchor="b"/>
                </a:tc>
              </a:tr>
              <a:tr h="331511">
                <a:tc>
                  <a:txBody>
                    <a:bodyPr/>
                    <a:lstStyle/>
                    <a:p>
                      <a:pPr marL="0" marR="0" algn="ctr">
                        <a:lnSpc>
                          <a:spcPct val="107000"/>
                        </a:lnSpc>
                        <a:spcBef>
                          <a:spcPts val="0"/>
                        </a:spcBef>
                        <a:spcAft>
                          <a:spcPts val="0"/>
                        </a:spcAft>
                      </a:pPr>
                      <a:r>
                        <a:rPr lang="en-US" sz="2400">
                          <a:effectLst/>
                        </a:rPr>
                        <a:t>6</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0.50</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0.80</a:t>
                      </a:r>
                      <a:endParaRPr lang="en-US" sz="2400">
                        <a:solidFill>
                          <a:srgbClr val="000000"/>
                        </a:solidFill>
                        <a:effectLst/>
                        <a:latin typeface="Palatino Linotype"/>
                        <a:ea typeface="Times New Roman"/>
                        <a:cs typeface="Palatino Linotype"/>
                      </a:endParaRPr>
                    </a:p>
                  </a:txBody>
                  <a:tcPr marL="0" marR="0" marT="0" marB="0"/>
                </a:tc>
                <a:tc>
                  <a:txBody>
                    <a:bodyPr/>
                    <a:lstStyle/>
                    <a:p>
                      <a:pPr marL="0" marR="0" algn="ctr">
                        <a:lnSpc>
                          <a:spcPct val="107000"/>
                        </a:lnSpc>
                        <a:spcBef>
                          <a:spcPts val="0"/>
                        </a:spcBef>
                        <a:spcAft>
                          <a:spcPts val="0"/>
                        </a:spcAft>
                      </a:pPr>
                      <a:r>
                        <a:rPr lang="en-US" sz="2400" dirty="0">
                          <a:effectLst/>
                        </a:rPr>
                        <a:t>31-80</a:t>
                      </a:r>
                      <a:endParaRPr lang="en-US" sz="2400" dirty="0">
                        <a:solidFill>
                          <a:srgbClr val="000000"/>
                        </a:solidFill>
                        <a:effectLst/>
                        <a:latin typeface="Palatino Linotype"/>
                        <a:ea typeface="Times New Roman"/>
                        <a:cs typeface="Palatino Linotype"/>
                      </a:endParaRPr>
                    </a:p>
                  </a:txBody>
                  <a:tcPr marL="0" marR="0" marT="0" marB="0" anchor="b"/>
                </a:tc>
              </a:tr>
              <a:tr h="331511">
                <a:tc>
                  <a:txBody>
                    <a:bodyPr/>
                    <a:lstStyle/>
                    <a:p>
                      <a:pPr marL="0" marR="0" algn="ctr">
                        <a:lnSpc>
                          <a:spcPct val="107000"/>
                        </a:lnSpc>
                        <a:spcBef>
                          <a:spcPts val="0"/>
                        </a:spcBef>
                        <a:spcAft>
                          <a:spcPts val="0"/>
                        </a:spcAft>
                      </a:pPr>
                      <a:r>
                        <a:rPr lang="en-US" sz="2400">
                          <a:effectLst/>
                        </a:rPr>
                        <a:t>7</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0.05</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0.85</a:t>
                      </a:r>
                      <a:endParaRPr lang="en-US" sz="2400">
                        <a:solidFill>
                          <a:srgbClr val="000000"/>
                        </a:solidFill>
                        <a:effectLst/>
                        <a:latin typeface="Palatino Linotype"/>
                        <a:ea typeface="Times New Roman"/>
                        <a:cs typeface="Palatino Linotype"/>
                      </a:endParaRPr>
                    </a:p>
                  </a:txBody>
                  <a:tcPr marL="0" marR="0" marT="0" marB="0"/>
                </a:tc>
                <a:tc>
                  <a:txBody>
                    <a:bodyPr/>
                    <a:lstStyle/>
                    <a:p>
                      <a:pPr marL="0" marR="0" algn="ctr">
                        <a:lnSpc>
                          <a:spcPct val="107000"/>
                        </a:lnSpc>
                        <a:spcBef>
                          <a:spcPts val="0"/>
                        </a:spcBef>
                        <a:spcAft>
                          <a:spcPts val="0"/>
                        </a:spcAft>
                      </a:pPr>
                      <a:r>
                        <a:rPr lang="en-US" sz="2400">
                          <a:effectLst/>
                        </a:rPr>
                        <a:t>81-85</a:t>
                      </a:r>
                      <a:endParaRPr lang="en-US" sz="2400">
                        <a:solidFill>
                          <a:srgbClr val="000000"/>
                        </a:solidFill>
                        <a:effectLst/>
                        <a:latin typeface="Palatino Linotype"/>
                        <a:ea typeface="Times New Roman"/>
                        <a:cs typeface="Palatino Linotype"/>
                      </a:endParaRPr>
                    </a:p>
                  </a:txBody>
                  <a:tcPr marL="0" marR="0" marT="0" marB="0" anchor="b"/>
                </a:tc>
              </a:tr>
              <a:tr h="331511">
                <a:tc>
                  <a:txBody>
                    <a:bodyPr/>
                    <a:lstStyle/>
                    <a:p>
                      <a:pPr marL="0" marR="0" algn="ctr">
                        <a:lnSpc>
                          <a:spcPct val="107000"/>
                        </a:lnSpc>
                        <a:spcBef>
                          <a:spcPts val="0"/>
                        </a:spcBef>
                        <a:spcAft>
                          <a:spcPts val="0"/>
                        </a:spcAft>
                      </a:pPr>
                      <a:r>
                        <a:rPr lang="en-US" sz="2400">
                          <a:effectLst/>
                        </a:rPr>
                        <a:t>8</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0.15</a:t>
                      </a:r>
                      <a:endParaRPr lang="en-US" sz="2400">
                        <a:solidFill>
                          <a:srgbClr val="000000"/>
                        </a:solidFill>
                        <a:effectLst/>
                        <a:latin typeface="Palatino Linotype"/>
                        <a:ea typeface="Times New Roman"/>
                        <a:cs typeface="Palatino Linotype"/>
                      </a:endParaRPr>
                    </a:p>
                  </a:txBody>
                  <a:tcPr marL="0" marR="0" marT="0" marB="0" anchor="b"/>
                </a:tc>
                <a:tc>
                  <a:txBody>
                    <a:bodyPr/>
                    <a:lstStyle/>
                    <a:p>
                      <a:pPr marL="0" marR="0" algn="ctr">
                        <a:lnSpc>
                          <a:spcPct val="107000"/>
                        </a:lnSpc>
                        <a:spcBef>
                          <a:spcPts val="0"/>
                        </a:spcBef>
                        <a:spcAft>
                          <a:spcPts val="0"/>
                        </a:spcAft>
                      </a:pPr>
                      <a:r>
                        <a:rPr lang="en-US" sz="2400">
                          <a:effectLst/>
                        </a:rPr>
                        <a:t>1.00</a:t>
                      </a:r>
                      <a:endParaRPr lang="en-US" sz="2400">
                        <a:solidFill>
                          <a:srgbClr val="000000"/>
                        </a:solidFill>
                        <a:effectLst/>
                        <a:latin typeface="Palatino Linotype"/>
                        <a:ea typeface="Times New Roman"/>
                        <a:cs typeface="Palatino Linotype"/>
                      </a:endParaRPr>
                    </a:p>
                  </a:txBody>
                  <a:tcPr marL="0" marR="0" marT="0" marB="0"/>
                </a:tc>
                <a:tc>
                  <a:txBody>
                    <a:bodyPr/>
                    <a:lstStyle/>
                    <a:p>
                      <a:pPr marL="0" marR="0" algn="ctr">
                        <a:lnSpc>
                          <a:spcPct val="107000"/>
                        </a:lnSpc>
                        <a:spcBef>
                          <a:spcPts val="0"/>
                        </a:spcBef>
                        <a:spcAft>
                          <a:spcPts val="0"/>
                        </a:spcAft>
                      </a:pPr>
                      <a:r>
                        <a:rPr lang="en-US" sz="2400" dirty="0">
                          <a:effectLst/>
                        </a:rPr>
                        <a:t>86-00</a:t>
                      </a:r>
                      <a:endParaRPr lang="en-US" sz="2400" dirty="0">
                        <a:solidFill>
                          <a:srgbClr val="000000"/>
                        </a:solidFill>
                        <a:effectLst/>
                        <a:latin typeface="Palatino Linotype"/>
                        <a:ea typeface="Times New Roman"/>
                        <a:cs typeface="Palatino Linotype"/>
                      </a:endParaRPr>
                    </a:p>
                  </a:txBody>
                  <a:tcPr marL="0" marR="0" marT="0" marB="0" anchor="b"/>
                </a:tc>
              </a:tr>
            </a:tbl>
          </a:graphicData>
        </a:graphic>
      </p:graphicFrame>
      <p:sp>
        <p:nvSpPr>
          <p:cNvPr id="3" name="Rectangle 1"/>
          <p:cNvSpPr>
            <a:spLocks noChangeArrowheads="1"/>
          </p:cNvSpPr>
          <p:nvPr/>
        </p:nvSpPr>
        <p:spPr bwMode="auto">
          <a:xfrm>
            <a:off x="207038" y="173115"/>
            <a:ext cx="9617898" cy="83099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2400" b="1" i="0" u="none" strike="noStrike" cap="none" normalizeH="0" baseline="0" dirty="0" smtClean="0">
                <a:ln>
                  <a:noFill/>
                </a:ln>
                <a:solidFill>
                  <a:schemeClr val="tx1"/>
                </a:solidFill>
                <a:effectLst/>
                <a:latin typeface="Times New Roman" pitchFamily="18" charset="0"/>
                <a:ea typeface="Times New Roman" pitchFamily="18" charset="0"/>
                <a:cs typeface="Times New Roman" pitchFamily="18" charset="0"/>
              </a:rPr>
              <a:t>Solution:</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sz="2400" b="1" i="0" u="none" strike="noStrike" cap="none" normalizeH="0" baseline="0" dirty="0" smtClean="0">
                <a:ln>
                  <a:noFill/>
                </a:ln>
                <a:solidFill>
                  <a:schemeClr val="tx1"/>
                </a:solidFill>
                <a:effectLst/>
                <a:latin typeface="Times New Roman" pitchFamily="18" charset="0"/>
                <a:ea typeface="Times New Roman" pitchFamily="18" charset="0"/>
                <a:cs typeface="Times New Roman" pitchFamily="18" charset="0"/>
              </a:rPr>
              <a:t>a.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p:txBody>
      </p:sp>
      <p:sp>
        <p:nvSpPr>
          <p:cNvPr id="4" name="Rectangle 3"/>
          <p:cNvSpPr/>
          <p:nvPr/>
        </p:nvSpPr>
        <p:spPr>
          <a:xfrm>
            <a:off x="363166" y="3961869"/>
            <a:ext cx="6096000" cy="830997"/>
          </a:xfrm>
          <a:prstGeom prst="rect">
            <a:avLst/>
          </a:prstGeom>
        </p:spPr>
        <p:txBody>
          <a:bodyPr>
            <a:spAutoFit/>
          </a:bodyPr>
          <a:lstStyle/>
          <a:p>
            <a:r>
              <a:rPr lang="en-US" sz="2400" dirty="0"/>
              <a:t>b.  </a:t>
            </a:r>
            <a:r>
              <a:rPr lang="en-US" sz="2400" b="1" dirty="0"/>
              <a:t>6</a:t>
            </a:r>
            <a:endParaRPr lang="en-US" sz="2400" dirty="0"/>
          </a:p>
          <a:p>
            <a:r>
              <a:rPr lang="en-US" sz="2400" dirty="0"/>
              <a:t>c.  </a:t>
            </a:r>
            <a:r>
              <a:rPr lang="en-US" sz="2400" b="1" dirty="0"/>
              <a:t>8</a:t>
            </a:r>
            <a:endParaRPr lang="en-US" sz="2400" dirty="0"/>
          </a:p>
        </p:txBody>
      </p:sp>
    </p:spTree>
    <p:extLst>
      <p:ext uri="{BB962C8B-B14F-4D97-AF65-F5344CB8AC3E}">
        <p14:creationId xmlns:p14="http://schemas.microsoft.com/office/powerpoint/2010/main" val="333215022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46</TotalTime>
  <Words>1327</Words>
  <Application>Microsoft Office PowerPoint</Application>
  <PresentationFormat>Custom</PresentationFormat>
  <Paragraphs>345</Paragraphs>
  <Slides>14</Slides>
  <Notes>0</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Dr. Mustafa Kamal</dc:creator>
  <cp:lastModifiedBy>Dr. Mustafa Kamal</cp:lastModifiedBy>
  <cp:revision>27</cp:revision>
  <dcterms:created xsi:type="dcterms:W3CDTF">2016-12-20T14:59:59Z</dcterms:created>
  <dcterms:modified xsi:type="dcterms:W3CDTF">2017-05-04T22:34:01Z</dcterms:modified>
</cp:coreProperties>
</file>

<file path=docProps/thumbnail.jpeg>
</file>