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28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52400" y="457200"/>
            <a:ext cx="8839200" cy="58477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200" b="1" dirty="0">
                <a:latin typeface="Times New Roman" pitchFamily="18" charset="0"/>
                <a:cs typeface="Times New Roman" pitchFamily="18" charset="0"/>
              </a:rPr>
              <a:t>True/False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1. Interviews, statistical sampling, and company reports provide input data for quantitative analysis models.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. Fixed values in a Quantitative Model are known as parameters.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. Decision variables may also be called parameters.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. Model variables can be controllable or uncontrollable.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. A series of steps or procedures that are repeated is known as an algorithm.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6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. A model is a representation of a situation.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7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. Trying various approaches and picking the one resulting in the best decision is called incomplete enumeration.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8. 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Testing the data and model should be done before the results have been analyzed.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9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Sensitivity analysis helps us estimate the effect of known and unknown errors in our model.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10. 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A sensitivity analysis allows a manager to answer the "what if" questions.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11. 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One problem in using a quantitative model is that the necessary data may be unavailable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00012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52400" y="152400"/>
            <a:ext cx="8763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/>
              <a:t>1. Which </a:t>
            </a:r>
            <a:r>
              <a:rPr lang="en-US" sz="2000" dirty="0"/>
              <a:t>of the following is </a:t>
            </a:r>
            <a:r>
              <a:rPr lang="en-US" sz="2000" u="sng" dirty="0"/>
              <a:t>not</a:t>
            </a:r>
            <a:r>
              <a:rPr lang="en-US" sz="2000" dirty="0"/>
              <a:t> one of the steps in the quantitative analysis approach?</a:t>
            </a:r>
            <a:endParaRPr lang="en-IN" sz="2000" dirty="0"/>
          </a:p>
          <a:p>
            <a:r>
              <a:rPr lang="en-US" sz="2000" dirty="0"/>
              <a:t>A) Defining the Problem</a:t>
            </a:r>
            <a:endParaRPr lang="en-IN" sz="2000" dirty="0"/>
          </a:p>
          <a:p>
            <a:r>
              <a:rPr lang="en-US" sz="2000" dirty="0"/>
              <a:t>B) Developing a Solution</a:t>
            </a:r>
            <a:endParaRPr lang="en-IN" sz="2000" dirty="0"/>
          </a:p>
          <a:p>
            <a:r>
              <a:rPr lang="en-US" sz="2000" dirty="0"/>
              <a:t>C) Observing a hypothesis</a:t>
            </a:r>
            <a:endParaRPr lang="en-IN" sz="2000" dirty="0"/>
          </a:p>
          <a:p>
            <a:r>
              <a:rPr lang="en-US" sz="2000" dirty="0"/>
              <a:t>D) Testing a Solution</a:t>
            </a:r>
            <a:endParaRPr lang="en-IN" sz="2000" dirty="0"/>
          </a:p>
          <a:p>
            <a:r>
              <a:rPr lang="en-US" sz="2000" dirty="0"/>
              <a:t>E) Implementing the </a:t>
            </a:r>
            <a:r>
              <a:rPr lang="en-US" sz="2000" dirty="0" smtClean="0"/>
              <a:t>Results</a:t>
            </a:r>
          </a:p>
          <a:p>
            <a:endParaRPr lang="en-US" sz="2000" dirty="0"/>
          </a:p>
          <a:p>
            <a:r>
              <a:rPr lang="en-US" sz="2000" dirty="0" smtClean="0"/>
              <a:t>2. </a:t>
            </a:r>
            <a:r>
              <a:rPr lang="en-US" sz="2000" dirty="0"/>
              <a:t>The condition of improper data yielding misleading results is referred to as</a:t>
            </a:r>
            <a:endParaRPr lang="en-IN" sz="2000" dirty="0"/>
          </a:p>
          <a:p>
            <a:r>
              <a:rPr lang="en-US" sz="2000" dirty="0"/>
              <a:t>A) garbage in, garbage out.</a:t>
            </a:r>
            <a:endParaRPr lang="en-IN" sz="2000" dirty="0"/>
          </a:p>
          <a:p>
            <a:r>
              <a:rPr lang="en-US" sz="2000" dirty="0"/>
              <a:t>B) break-even point.</a:t>
            </a:r>
            <a:endParaRPr lang="en-IN" sz="2000" dirty="0"/>
          </a:p>
          <a:p>
            <a:r>
              <a:rPr lang="en-US" sz="2000" dirty="0"/>
              <a:t>C) uncontrollable variable.</a:t>
            </a:r>
            <a:endParaRPr lang="en-IN" sz="2000" dirty="0"/>
          </a:p>
          <a:p>
            <a:r>
              <a:rPr lang="en-US" sz="2000" dirty="0"/>
              <a:t>D) </a:t>
            </a:r>
            <a:r>
              <a:rPr lang="en-US" sz="2000" dirty="0" err="1"/>
              <a:t>postoptimality</a:t>
            </a:r>
            <a:r>
              <a:rPr lang="en-US" sz="2000" dirty="0"/>
              <a:t>.</a:t>
            </a:r>
            <a:endParaRPr lang="en-IN" sz="2000" dirty="0"/>
          </a:p>
          <a:p>
            <a:r>
              <a:rPr lang="en-US" sz="2000" dirty="0"/>
              <a:t>E) None of the above</a:t>
            </a:r>
            <a:endParaRPr lang="en-IN" sz="2000" dirty="0"/>
          </a:p>
          <a:p>
            <a:endParaRPr lang="en-IN" sz="2000" dirty="0" smtClean="0"/>
          </a:p>
          <a:p>
            <a:r>
              <a:rPr lang="en-IN" sz="2000" dirty="0" smtClean="0"/>
              <a:t>3. </a:t>
            </a:r>
            <a:r>
              <a:rPr lang="en-US" sz="2000" dirty="0"/>
              <a:t>Trying various approaches and picking the one that results in the best decision is called</a:t>
            </a:r>
            <a:endParaRPr lang="en-IN" sz="2000" dirty="0"/>
          </a:p>
          <a:p>
            <a:r>
              <a:rPr lang="en-US" sz="2000" dirty="0"/>
              <a:t>A) the trial-and-error method.</a:t>
            </a:r>
            <a:endParaRPr lang="en-IN" sz="2000" dirty="0"/>
          </a:p>
          <a:p>
            <a:r>
              <a:rPr lang="en-US" sz="2000" dirty="0"/>
              <a:t>B) incomplete enumeration.</a:t>
            </a:r>
            <a:endParaRPr lang="en-IN" sz="2000" dirty="0"/>
          </a:p>
          <a:p>
            <a:r>
              <a:rPr lang="en-US" sz="2000" dirty="0"/>
              <a:t>C) complete enumeration.</a:t>
            </a:r>
            <a:endParaRPr lang="en-IN" sz="2000" dirty="0"/>
          </a:p>
          <a:p>
            <a:r>
              <a:rPr lang="en-US" sz="2000" dirty="0"/>
              <a:t>D) algorithmic approximation</a:t>
            </a:r>
            <a:r>
              <a:rPr lang="en-US" sz="2000" dirty="0" smtClean="0"/>
              <a:t>.</a:t>
            </a:r>
            <a:endParaRPr lang="en-IN" sz="2000" dirty="0"/>
          </a:p>
        </p:txBody>
      </p:sp>
    </p:spTree>
    <p:extLst>
      <p:ext uri="{BB962C8B-B14F-4D97-AF65-F5344CB8AC3E}">
        <p14:creationId xmlns:p14="http://schemas.microsoft.com/office/powerpoint/2010/main" val="16956830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" y="228600"/>
            <a:ext cx="8763000" cy="62478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4. What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is the formula for the break-even point of a simple profit model?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A) Fixed Cost / Variable Cost Per Unit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B) (Selling Price Per Unit —Variable Cost Per Unit) / Fixed Cost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C) Fixed Cost / (Selling Price Per Unit —Variable Cost Per Unit)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D) Fixed Cost / (Variable Cost Per Unit — Selling Price Per Unit)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E) Selling Price Per Unit — (Fixed Cost / Variable Cost Per Unit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endParaRPr lang="en-US" sz="2000" dirty="0">
              <a:latin typeface="Times New Roman" pitchFamily="18" charset="0"/>
              <a:cs typeface="Times New Roman" pitchFamily="18" charset="0"/>
            </a:endParaRPr>
          </a:p>
          <a:p>
            <a:pPr hangingPunct="0"/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5.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The point at which the total revenue equals total cost (meaning zero profit) is called the 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A)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zero-profit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solution. 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B)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optimal-profit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solution. 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C)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break-even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point. 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D)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fixed-cost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solution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en-US" sz="2000" dirty="0">
              <a:latin typeface="Times New Roman" pitchFamily="18" charset="0"/>
              <a:cs typeface="Times New Roman" pitchFamily="18" charset="0"/>
            </a:endParaRPr>
          </a:p>
          <a:p>
            <a:pPr hangingPunct="0"/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6. An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analysis to determine how much a solution would change if there were changes in the model or the input data is called 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A)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sensitivity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or </a:t>
            </a:r>
            <a:r>
              <a:rPr lang="en-US" sz="2000" dirty="0" err="1">
                <a:latin typeface="Times New Roman" pitchFamily="18" charset="0"/>
                <a:cs typeface="Times New Roman" pitchFamily="18" charset="0"/>
              </a:rPr>
              <a:t>postoptimality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analysis.</a:t>
            </a:r>
          </a:p>
          <a:p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B) schematic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or iconic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analysis.</a:t>
            </a:r>
          </a:p>
          <a:p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C) Break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even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analysis.</a:t>
            </a:r>
          </a:p>
          <a:p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D) both </a:t>
            </a: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b and c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97794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52400" y="152400"/>
            <a:ext cx="8839200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 algn="just" hangingPunct="0">
              <a:buAutoNum type="arabicPeriod"/>
            </a:pPr>
            <a:r>
              <a:rPr lang="en-US" sz="2200" dirty="0" smtClean="0"/>
              <a:t>Golden </a:t>
            </a:r>
            <a:r>
              <a:rPr lang="en-US" sz="2200" dirty="0"/>
              <a:t>Age Retirement Planners specializes in </a:t>
            </a:r>
            <a:r>
              <a:rPr lang="en-US" sz="2200" dirty="0" smtClean="0"/>
              <a:t>providing </a:t>
            </a:r>
            <a:r>
              <a:rPr lang="en-US" sz="2200" dirty="0"/>
              <a:t>financial advice for people planning for a comfortable retirement. The company offers seminars on the important topic of retirement planning. For a typical seminar, the room rental at a hotel is $1,000, and the cost of advertising and other incidentals is about $10,000 per seminar. The cost of the materials and special gifts for each attendee is $60 per person attending the seminar. The company charges $250 per person to attend the seminar as this seems to be competitive with other companies in the same </a:t>
            </a:r>
            <a:r>
              <a:rPr lang="en-US" sz="2200" dirty="0" smtClean="0"/>
              <a:t>business.</a:t>
            </a:r>
          </a:p>
          <a:p>
            <a:pPr marL="457200" indent="-457200" algn="just" hangingPunct="0">
              <a:buAutoNum type="alphaLcPeriod"/>
            </a:pPr>
            <a:endParaRPr lang="en-US" sz="2200" dirty="0" smtClean="0"/>
          </a:p>
          <a:p>
            <a:pPr marL="457200" indent="-457200" algn="just" hangingPunct="0">
              <a:buAutoNum type="alphaLcPeriod"/>
            </a:pPr>
            <a:r>
              <a:rPr lang="en-US" sz="2200" dirty="0" smtClean="0"/>
              <a:t>What is total fixed cost in this problem?</a:t>
            </a:r>
          </a:p>
          <a:p>
            <a:pPr marL="457200" indent="-457200" algn="just" hangingPunct="0">
              <a:buAutoNum type="alphaLcPeriod"/>
            </a:pPr>
            <a:r>
              <a:rPr lang="en-US" sz="2200" dirty="0" smtClean="0"/>
              <a:t>How </a:t>
            </a:r>
            <a:r>
              <a:rPr lang="en-US" sz="2200" dirty="0"/>
              <a:t>many people must attend each seminar for Golden Age to break even</a:t>
            </a:r>
            <a:r>
              <a:rPr lang="en-US" sz="2200" dirty="0" smtClean="0"/>
              <a:t>?</a:t>
            </a:r>
          </a:p>
          <a:p>
            <a:pPr marL="457200" indent="-457200" algn="just" hangingPunct="0">
              <a:buAutoNum type="alphaLcPeriod"/>
            </a:pPr>
            <a:r>
              <a:rPr lang="en-US" sz="2200" dirty="0" smtClean="0"/>
              <a:t>If 50 person attend the seminar, what will the total revenue.</a:t>
            </a:r>
          </a:p>
          <a:p>
            <a:pPr marL="457200" indent="-457200" algn="just" hangingPunct="0">
              <a:buAutoNum type="alphaLcPeriod"/>
            </a:pPr>
            <a:r>
              <a:rPr lang="en-US" sz="2200" dirty="0"/>
              <a:t>If 50 person attend the seminar, what will the </a:t>
            </a:r>
            <a:r>
              <a:rPr lang="en-US" sz="2200" dirty="0" smtClean="0"/>
              <a:t>total variable cost.</a:t>
            </a:r>
          </a:p>
          <a:p>
            <a:pPr marL="457200" indent="-457200" algn="just" hangingPunct="0">
              <a:buAutoNum type="alphaLcPeriod"/>
            </a:pPr>
            <a:r>
              <a:rPr lang="en-US" sz="2200" dirty="0"/>
              <a:t>If 50 person attend the seminar, what will the </a:t>
            </a:r>
            <a:r>
              <a:rPr lang="en-US" sz="2200" dirty="0" smtClean="0"/>
              <a:t>profit.</a:t>
            </a:r>
            <a:endParaRPr lang="en-IN" sz="2200" dirty="0"/>
          </a:p>
        </p:txBody>
      </p:sp>
    </p:spTree>
    <p:extLst>
      <p:ext uri="{BB962C8B-B14F-4D97-AF65-F5344CB8AC3E}">
        <p14:creationId xmlns:p14="http://schemas.microsoft.com/office/powerpoint/2010/main" val="35891362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567</Words>
  <Application>Microsoft Office PowerPoint</Application>
  <PresentationFormat>On-screen Show (4:3)</PresentationFormat>
  <Paragraphs>56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Mustafa Kamal</dc:creator>
  <cp:lastModifiedBy>Dr. Mustafa Kamal</cp:lastModifiedBy>
  <cp:revision>8</cp:revision>
  <dcterms:created xsi:type="dcterms:W3CDTF">2006-08-16T00:00:00Z</dcterms:created>
  <dcterms:modified xsi:type="dcterms:W3CDTF">2017-02-14T10:53:51Z</dcterms:modified>
</cp:coreProperties>
</file>

<file path=docProps/thumbnail.jpeg>
</file>