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79" r:id="rId3"/>
    <p:sldId id="258" r:id="rId4"/>
    <p:sldId id="287" r:id="rId5"/>
    <p:sldId id="280" r:id="rId6"/>
    <p:sldId id="288" r:id="rId7"/>
    <p:sldId id="281" r:id="rId8"/>
    <p:sldId id="289" r:id="rId9"/>
    <p:sldId id="282" r:id="rId10"/>
    <p:sldId id="290" r:id="rId11"/>
    <p:sldId id="283" r:id="rId12"/>
    <p:sldId id="291" r:id="rId13"/>
    <p:sldId id="284" r:id="rId14"/>
    <p:sldId id="292" r:id="rId15"/>
    <p:sldId id="285" r:id="rId16"/>
    <p:sldId id="293" r:id="rId17"/>
    <p:sldId id="286" r:id="rId18"/>
    <p:sldId id="29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1" d="100"/>
          <a:sy n="61" d="100"/>
        </p:scale>
        <p:origin x="78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018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0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76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641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68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574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02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31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03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075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603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68245-6FE6-4F19-88CF-907C88100AE8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0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</a:t>
            </a:r>
            <a:r>
              <a:rPr lang="en-US" alt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2</a:t>
            </a:r>
            <a:endParaRPr lang="en-US" altLang="en-US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072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ch2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7352" y="1295285"/>
            <a:ext cx="1129862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0040" marR="180340" indent="-320040" algn="just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36- Which of the following is an alkali metal? 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indent="320040">
              <a:lnSpc>
                <a:spcPct val="150000"/>
              </a:lnSpc>
            </a:pP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a-</a:t>
            </a:r>
            <a:r>
              <a:rPr lang="pt-BR" sz="2200" dirty="0">
                <a:solidFill>
                  <a:srgbClr val="FF0000"/>
                </a:solidFill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K                                        </a:t>
            </a:r>
            <a:r>
              <a:rPr lang="pt-BR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b- He                         c- C                        d- </a:t>
            </a:r>
            <a:r>
              <a:rPr lang="pt-BR" sz="22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Mg</a:t>
            </a:r>
          </a:p>
          <a:p>
            <a:pPr indent="320040">
              <a:lnSpc>
                <a:spcPct val="150000"/>
              </a:lnSpc>
            </a:pP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20040" marR="180340" indent="-320040" algn="just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37- The noble gas which is used to fill buoyant balloons called ----------- . 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indent="320040">
              <a:lnSpc>
                <a:spcPct val="150000"/>
              </a:lnSpc>
            </a:pPr>
            <a:r>
              <a:rPr lang="en-US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a-</a:t>
            </a:r>
            <a:r>
              <a:rPr lang="pt-BR" sz="2200" dirty="0">
                <a:solidFill>
                  <a:srgbClr val="FF0000"/>
                </a:solidFill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Hellium                               </a:t>
            </a:r>
            <a:r>
              <a:rPr lang="pt-BR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b- Neon                    c- Xenon                d- </a:t>
            </a:r>
            <a:r>
              <a:rPr lang="pt-BR" sz="22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Argon</a:t>
            </a:r>
          </a:p>
          <a:p>
            <a:pPr indent="320040">
              <a:lnSpc>
                <a:spcPct val="150000"/>
              </a:lnSpc>
            </a:pP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20040" marR="180340" indent="-320040" algn="just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38- The noble gas which is often used in electronic signs called ------------- .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indent="320040">
              <a:lnSpc>
                <a:spcPct val="150000"/>
              </a:lnSpc>
            </a:pPr>
            <a:r>
              <a:rPr lang="en-US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a-</a:t>
            </a:r>
            <a:r>
              <a:rPr lang="pt-BR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Hellium                               </a:t>
            </a:r>
            <a:r>
              <a:rPr lang="pt-BR" sz="2200" dirty="0">
                <a:solidFill>
                  <a:srgbClr val="FF0000"/>
                </a:solidFill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b- Neon                    </a:t>
            </a:r>
            <a:r>
              <a:rPr lang="pt-BR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c- Xenon                d- </a:t>
            </a:r>
            <a:r>
              <a:rPr lang="pt-BR" sz="22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Argon</a:t>
            </a:r>
          </a:p>
          <a:p>
            <a:pPr indent="320040">
              <a:lnSpc>
                <a:spcPct val="150000"/>
              </a:lnSpc>
            </a:pP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20040" marR="180340" indent="-320040" algn="just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39- ----------------- is used as a sterilizing and disinfecting agent.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20040" marR="180340" indent="-320040" algn="just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a-</a:t>
            </a:r>
            <a:r>
              <a:rPr lang="pt-BR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Hellium                                        b- Neon                    c- Argon                 </a:t>
            </a:r>
            <a:r>
              <a:rPr lang="pt-BR" sz="2200" dirty="0">
                <a:solidFill>
                  <a:srgbClr val="FF0000"/>
                </a:solidFill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d- Chlorine</a:t>
            </a:r>
            <a:endParaRPr lang="en-US" sz="2200" dirty="0">
              <a:solidFill>
                <a:srgbClr val="FF0000"/>
              </a:solidFill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8592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ch2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7352" y="1295285"/>
            <a:ext cx="1129862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b="1" dirty="0"/>
              <a:t>40</a:t>
            </a:r>
            <a:r>
              <a:rPr lang="en-US" sz="2200" b="1" dirty="0"/>
              <a:t>- Calculate the number of copper atoms in 2.45 </a:t>
            </a:r>
            <a:r>
              <a:rPr lang="en-US" sz="2200" b="1" dirty="0" err="1"/>
              <a:t>mol</a:t>
            </a:r>
            <a:r>
              <a:rPr lang="en-US" sz="2200" b="1" dirty="0"/>
              <a:t> of copper (Cu).</a:t>
            </a:r>
            <a:endParaRPr lang="en-US" sz="2200" dirty="0"/>
          </a:p>
          <a:p>
            <a:r>
              <a:rPr lang="en-US" sz="2200" dirty="0"/>
              <a:t>    a-</a:t>
            </a:r>
            <a:r>
              <a:rPr lang="pt-BR" sz="2200" dirty="0"/>
              <a:t>  1.48 atoms                        b- 1.48x10</a:t>
            </a:r>
            <a:r>
              <a:rPr lang="pt-BR" sz="2200" baseline="30000" dirty="0"/>
              <a:t>24</a:t>
            </a:r>
            <a:r>
              <a:rPr lang="pt-BR" sz="2200" dirty="0"/>
              <a:t> atoms    c- 2.55x10</a:t>
            </a:r>
            <a:r>
              <a:rPr lang="pt-BR" sz="2200" baseline="30000" dirty="0"/>
              <a:t>20</a:t>
            </a:r>
            <a:r>
              <a:rPr lang="pt-BR" sz="2200" dirty="0"/>
              <a:t> atoms   d- 300 </a:t>
            </a:r>
            <a:r>
              <a:rPr lang="pt-BR" sz="2200" dirty="0" smtClean="0"/>
              <a:t>atoms</a:t>
            </a:r>
          </a:p>
          <a:p>
            <a:endParaRPr lang="pt-BR" sz="2200" dirty="0"/>
          </a:p>
          <a:p>
            <a:endParaRPr lang="en-US" sz="2200" dirty="0"/>
          </a:p>
          <a:p>
            <a:r>
              <a:rPr lang="pt-BR" sz="2200" b="1" dirty="0"/>
              <a:t>41</a:t>
            </a:r>
            <a:r>
              <a:rPr lang="en-US" sz="2200" b="1" dirty="0"/>
              <a:t>- How many moles in 2.54 g of silver (Ag)?</a:t>
            </a:r>
            <a:endParaRPr lang="en-US" sz="2200" dirty="0"/>
          </a:p>
          <a:p>
            <a:r>
              <a:rPr lang="en-US" sz="2200" dirty="0"/>
              <a:t>    a- </a:t>
            </a:r>
            <a:r>
              <a:rPr lang="pt-BR" sz="2200" dirty="0"/>
              <a:t>2.24 mol                            b- 0.024 mol               c- 3.24 mol              d- </a:t>
            </a:r>
            <a:r>
              <a:rPr lang="pt-BR" sz="2200" dirty="0" smtClean="0"/>
              <a:t>none</a:t>
            </a:r>
          </a:p>
          <a:p>
            <a:endParaRPr lang="pt-BR" sz="2200" dirty="0"/>
          </a:p>
          <a:p>
            <a:endParaRPr lang="en-US" sz="2200" dirty="0"/>
          </a:p>
          <a:p>
            <a:r>
              <a:rPr lang="pt-BR" sz="2200" b="1" dirty="0"/>
              <a:t>42</a:t>
            </a:r>
            <a:r>
              <a:rPr lang="en-US" sz="2200" b="1" dirty="0"/>
              <a:t>- How many atoms in 83 mg carbon (C)?</a:t>
            </a:r>
            <a:endParaRPr lang="en-US" sz="2200" dirty="0"/>
          </a:p>
          <a:p>
            <a:r>
              <a:rPr lang="en-US" sz="2200" dirty="0"/>
              <a:t>    a- </a:t>
            </a:r>
            <a:r>
              <a:rPr lang="pt-BR" sz="2200" dirty="0"/>
              <a:t>4.17x10</a:t>
            </a:r>
            <a:r>
              <a:rPr lang="pt-BR" sz="2200" baseline="30000" dirty="0"/>
              <a:t>12</a:t>
            </a:r>
            <a:r>
              <a:rPr lang="pt-BR" sz="2200" dirty="0"/>
              <a:t> atom                   b- 4.17x10</a:t>
            </a:r>
            <a:r>
              <a:rPr lang="pt-BR" sz="2200" baseline="30000" dirty="0"/>
              <a:t>11</a:t>
            </a:r>
            <a:r>
              <a:rPr lang="pt-BR" sz="2200" dirty="0"/>
              <a:t> atom      c- 4.17x10</a:t>
            </a:r>
            <a:r>
              <a:rPr lang="pt-BR" sz="2200" baseline="30000" dirty="0"/>
              <a:t>21</a:t>
            </a:r>
            <a:r>
              <a:rPr lang="pt-BR" sz="2200" dirty="0"/>
              <a:t> atom    d- 4.17 </a:t>
            </a:r>
            <a:r>
              <a:rPr lang="pt-BR" sz="2200" dirty="0" smtClean="0"/>
              <a:t>atom</a:t>
            </a:r>
          </a:p>
          <a:p>
            <a:endParaRPr lang="pt-BR" sz="2200" dirty="0"/>
          </a:p>
          <a:p>
            <a:endParaRPr lang="en-US" sz="2200" dirty="0"/>
          </a:p>
          <a:p>
            <a:r>
              <a:rPr lang="pt-BR" sz="2200" b="1" dirty="0"/>
              <a:t>43</a:t>
            </a:r>
            <a:r>
              <a:rPr lang="en-US" sz="2200" b="1" dirty="0"/>
              <a:t>- What is the electron configuration of Al?</a:t>
            </a:r>
            <a:endParaRPr lang="en-US" sz="2200" dirty="0"/>
          </a:p>
          <a:p>
            <a:r>
              <a:rPr lang="en-US" sz="2200" dirty="0"/>
              <a:t>    a- </a:t>
            </a:r>
            <a:r>
              <a:rPr lang="pt-BR" sz="2200" dirty="0"/>
              <a:t>[Ne] 3S</a:t>
            </a:r>
            <a:r>
              <a:rPr lang="pt-BR" sz="2200" baseline="30000" dirty="0"/>
              <a:t>2</a:t>
            </a:r>
            <a:r>
              <a:rPr lang="pt-BR" sz="2200" dirty="0"/>
              <a:t>3P</a:t>
            </a:r>
            <a:r>
              <a:rPr lang="pt-BR" sz="2200" baseline="30000" dirty="0"/>
              <a:t>1</a:t>
            </a:r>
            <a:r>
              <a:rPr lang="pt-BR" sz="2200" dirty="0"/>
              <a:t>                        b- [Ne] 3S</a:t>
            </a:r>
            <a:r>
              <a:rPr lang="pt-BR" sz="2200" baseline="30000" dirty="0"/>
              <a:t>1</a:t>
            </a:r>
            <a:r>
              <a:rPr lang="pt-BR" sz="2200" dirty="0"/>
              <a:t>P</a:t>
            </a:r>
            <a:r>
              <a:rPr lang="pt-BR" sz="2200" baseline="30000" dirty="0"/>
              <a:t>2</a:t>
            </a:r>
            <a:r>
              <a:rPr lang="pt-BR" sz="2200" dirty="0"/>
              <a:t>              c- [Ar] 3S</a:t>
            </a:r>
            <a:r>
              <a:rPr lang="pt-BR" sz="2200" baseline="30000" dirty="0"/>
              <a:t>2</a:t>
            </a:r>
            <a:r>
              <a:rPr lang="pt-BR" sz="2200" dirty="0"/>
              <a:t>3P</a:t>
            </a:r>
            <a:r>
              <a:rPr lang="pt-BR" sz="2200" baseline="30000" dirty="0"/>
              <a:t>1</a:t>
            </a:r>
            <a:r>
              <a:rPr lang="pt-BR" sz="2200" dirty="0"/>
              <a:t>          d- [Ne]3S</a:t>
            </a:r>
            <a:r>
              <a:rPr lang="pt-BR" sz="2200" baseline="30000" dirty="0"/>
              <a:t>2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407711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ch2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7352" y="1295285"/>
            <a:ext cx="1129862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b="1" dirty="0"/>
              <a:t>40</a:t>
            </a:r>
            <a:r>
              <a:rPr lang="en-US" sz="2200" b="1" dirty="0"/>
              <a:t>- Calculate the number of copper atoms in 2.45 </a:t>
            </a:r>
            <a:r>
              <a:rPr lang="en-US" sz="2200" b="1" dirty="0" err="1"/>
              <a:t>mol</a:t>
            </a:r>
            <a:r>
              <a:rPr lang="en-US" sz="2200" b="1" dirty="0"/>
              <a:t> of copper (Cu).</a:t>
            </a:r>
            <a:endParaRPr lang="en-US" sz="2200" dirty="0"/>
          </a:p>
          <a:p>
            <a:r>
              <a:rPr lang="en-US" sz="2200" dirty="0"/>
              <a:t>    a-</a:t>
            </a:r>
            <a:r>
              <a:rPr lang="pt-BR" sz="2200" dirty="0"/>
              <a:t>  1.48 atoms                        </a:t>
            </a:r>
            <a:r>
              <a:rPr lang="pt-BR" sz="2200" dirty="0">
                <a:solidFill>
                  <a:srgbClr val="FF0000"/>
                </a:solidFill>
              </a:rPr>
              <a:t>b- 1.48x10</a:t>
            </a:r>
            <a:r>
              <a:rPr lang="pt-BR" sz="2200" baseline="30000" dirty="0">
                <a:solidFill>
                  <a:srgbClr val="FF0000"/>
                </a:solidFill>
              </a:rPr>
              <a:t>24</a:t>
            </a:r>
            <a:r>
              <a:rPr lang="pt-BR" sz="2200" dirty="0">
                <a:solidFill>
                  <a:srgbClr val="FF0000"/>
                </a:solidFill>
              </a:rPr>
              <a:t> atoms    </a:t>
            </a:r>
            <a:r>
              <a:rPr lang="pt-BR" sz="2200" dirty="0"/>
              <a:t>c- 2.55x10</a:t>
            </a:r>
            <a:r>
              <a:rPr lang="pt-BR" sz="2200" baseline="30000" dirty="0"/>
              <a:t>20</a:t>
            </a:r>
            <a:r>
              <a:rPr lang="pt-BR" sz="2200" dirty="0"/>
              <a:t> atoms   d- 300 </a:t>
            </a:r>
            <a:r>
              <a:rPr lang="pt-BR" sz="2200" dirty="0" smtClean="0"/>
              <a:t>atoms</a:t>
            </a:r>
          </a:p>
          <a:p>
            <a:endParaRPr lang="pt-BR" sz="2200" dirty="0"/>
          </a:p>
          <a:p>
            <a:endParaRPr lang="en-US" sz="2200" dirty="0"/>
          </a:p>
          <a:p>
            <a:r>
              <a:rPr lang="pt-BR" sz="2200" b="1" dirty="0"/>
              <a:t>41</a:t>
            </a:r>
            <a:r>
              <a:rPr lang="en-US" sz="2200" b="1" dirty="0"/>
              <a:t>- How many moles in 2.54 g of silver (Ag)?</a:t>
            </a:r>
            <a:endParaRPr lang="en-US" sz="2200" dirty="0"/>
          </a:p>
          <a:p>
            <a:r>
              <a:rPr lang="en-US" sz="2200" dirty="0"/>
              <a:t>    a- </a:t>
            </a:r>
            <a:r>
              <a:rPr lang="pt-BR" sz="2200" dirty="0"/>
              <a:t>2.24 mol                            </a:t>
            </a:r>
            <a:r>
              <a:rPr lang="pt-BR" sz="2200" dirty="0">
                <a:solidFill>
                  <a:srgbClr val="FF0000"/>
                </a:solidFill>
              </a:rPr>
              <a:t>b- 0.024 mol               </a:t>
            </a:r>
            <a:r>
              <a:rPr lang="pt-BR" sz="2200" dirty="0"/>
              <a:t>c- 3.24 mol              d- </a:t>
            </a:r>
            <a:r>
              <a:rPr lang="pt-BR" sz="2200" dirty="0" smtClean="0"/>
              <a:t>none</a:t>
            </a:r>
          </a:p>
          <a:p>
            <a:endParaRPr lang="pt-BR" sz="2200" dirty="0"/>
          </a:p>
          <a:p>
            <a:endParaRPr lang="en-US" sz="2200" dirty="0"/>
          </a:p>
          <a:p>
            <a:r>
              <a:rPr lang="pt-BR" sz="2200" b="1" dirty="0"/>
              <a:t>42</a:t>
            </a:r>
            <a:r>
              <a:rPr lang="en-US" sz="2200" b="1" dirty="0"/>
              <a:t>- How many atoms in 83 mg carbon (C)?</a:t>
            </a:r>
            <a:endParaRPr lang="en-US" sz="2200" dirty="0"/>
          </a:p>
          <a:p>
            <a:r>
              <a:rPr lang="en-US" sz="2200" dirty="0"/>
              <a:t>    a- </a:t>
            </a:r>
            <a:r>
              <a:rPr lang="pt-BR" sz="2200" dirty="0"/>
              <a:t>4.17x10</a:t>
            </a:r>
            <a:r>
              <a:rPr lang="pt-BR" sz="2200" baseline="30000" dirty="0"/>
              <a:t>12</a:t>
            </a:r>
            <a:r>
              <a:rPr lang="pt-BR" sz="2200" dirty="0"/>
              <a:t> atom                   b- 4.17x10</a:t>
            </a:r>
            <a:r>
              <a:rPr lang="pt-BR" sz="2200" baseline="30000" dirty="0"/>
              <a:t>11</a:t>
            </a:r>
            <a:r>
              <a:rPr lang="pt-BR" sz="2200" dirty="0"/>
              <a:t> atom      </a:t>
            </a:r>
            <a:r>
              <a:rPr lang="pt-BR" sz="2200" dirty="0">
                <a:solidFill>
                  <a:srgbClr val="FF0000"/>
                </a:solidFill>
              </a:rPr>
              <a:t>c- 4.17x10</a:t>
            </a:r>
            <a:r>
              <a:rPr lang="pt-BR" sz="2200" baseline="30000" dirty="0">
                <a:solidFill>
                  <a:srgbClr val="FF0000"/>
                </a:solidFill>
              </a:rPr>
              <a:t>21</a:t>
            </a:r>
            <a:r>
              <a:rPr lang="pt-BR" sz="2200" dirty="0">
                <a:solidFill>
                  <a:srgbClr val="FF0000"/>
                </a:solidFill>
              </a:rPr>
              <a:t> atom    </a:t>
            </a:r>
            <a:r>
              <a:rPr lang="pt-BR" sz="2200" dirty="0"/>
              <a:t>d- 4.17 </a:t>
            </a:r>
            <a:r>
              <a:rPr lang="pt-BR" sz="2200" dirty="0" smtClean="0"/>
              <a:t>atom</a:t>
            </a:r>
          </a:p>
          <a:p>
            <a:endParaRPr lang="pt-BR" sz="2200" dirty="0"/>
          </a:p>
          <a:p>
            <a:endParaRPr lang="en-US" sz="2200" dirty="0"/>
          </a:p>
          <a:p>
            <a:r>
              <a:rPr lang="pt-BR" sz="2200" b="1" dirty="0"/>
              <a:t>43</a:t>
            </a:r>
            <a:r>
              <a:rPr lang="en-US" sz="2200" b="1" dirty="0"/>
              <a:t>- What is the electron configuration of Al?</a:t>
            </a:r>
            <a:endParaRPr lang="en-US" sz="2200" dirty="0"/>
          </a:p>
          <a:p>
            <a:r>
              <a:rPr lang="en-US" sz="2200" dirty="0">
                <a:solidFill>
                  <a:srgbClr val="FF0000"/>
                </a:solidFill>
              </a:rPr>
              <a:t>    a- </a:t>
            </a:r>
            <a:r>
              <a:rPr lang="pt-BR" sz="2200" dirty="0">
                <a:solidFill>
                  <a:srgbClr val="FF0000"/>
                </a:solidFill>
              </a:rPr>
              <a:t>[Ne] 3S</a:t>
            </a:r>
            <a:r>
              <a:rPr lang="pt-BR" sz="2200" baseline="30000" dirty="0">
                <a:solidFill>
                  <a:srgbClr val="FF0000"/>
                </a:solidFill>
              </a:rPr>
              <a:t>2</a:t>
            </a:r>
            <a:r>
              <a:rPr lang="pt-BR" sz="2200" dirty="0">
                <a:solidFill>
                  <a:srgbClr val="FF0000"/>
                </a:solidFill>
              </a:rPr>
              <a:t>3P</a:t>
            </a:r>
            <a:r>
              <a:rPr lang="pt-BR" sz="2200" baseline="30000" dirty="0">
                <a:solidFill>
                  <a:srgbClr val="FF0000"/>
                </a:solidFill>
              </a:rPr>
              <a:t>1</a:t>
            </a:r>
            <a:r>
              <a:rPr lang="pt-BR" sz="2200" dirty="0">
                <a:solidFill>
                  <a:srgbClr val="FF0000"/>
                </a:solidFill>
              </a:rPr>
              <a:t>                        </a:t>
            </a:r>
            <a:r>
              <a:rPr lang="pt-BR" sz="2200" dirty="0"/>
              <a:t>b- [Ne] 3S</a:t>
            </a:r>
            <a:r>
              <a:rPr lang="pt-BR" sz="2200" baseline="30000" dirty="0"/>
              <a:t>1</a:t>
            </a:r>
            <a:r>
              <a:rPr lang="pt-BR" sz="2200" dirty="0"/>
              <a:t>P</a:t>
            </a:r>
            <a:r>
              <a:rPr lang="pt-BR" sz="2200" baseline="30000" dirty="0"/>
              <a:t>2</a:t>
            </a:r>
            <a:r>
              <a:rPr lang="pt-BR" sz="2200" dirty="0"/>
              <a:t>              c- [Ar] 3S</a:t>
            </a:r>
            <a:r>
              <a:rPr lang="pt-BR" sz="2200" baseline="30000" dirty="0"/>
              <a:t>2</a:t>
            </a:r>
            <a:r>
              <a:rPr lang="pt-BR" sz="2200" dirty="0"/>
              <a:t>3P</a:t>
            </a:r>
            <a:r>
              <a:rPr lang="pt-BR" sz="2200" baseline="30000" dirty="0"/>
              <a:t>1</a:t>
            </a:r>
            <a:r>
              <a:rPr lang="pt-BR" sz="2200" dirty="0"/>
              <a:t>          d- [Ne]3S</a:t>
            </a:r>
            <a:r>
              <a:rPr lang="pt-BR" sz="2200" baseline="30000" dirty="0"/>
              <a:t>2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202872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ch2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7352" y="1295285"/>
            <a:ext cx="11298621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b="1" dirty="0"/>
              <a:t>44</a:t>
            </a:r>
            <a:r>
              <a:rPr lang="en-US" sz="2200" b="1" dirty="0"/>
              <a:t>- The number of unpaired electrons in Lithium (Li) is --------------- .</a:t>
            </a:r>
            <a:endParaRPr lang="en-US" sz="2200" dirty="0"/>
          </a:p>
          <a:p>
            <a:r>
              <a:rPr lang="en-US" sz="2200" dirty="0"/>
              <a:t>    a-</a:t>
            </a:r>
            <a:r>
              <a:rPr lang="pt-BR" sz="2200" dirty="0"/>
              <a:t> 1                                         b- 2                              c- 3                           d- </a:t>
            </a:r>
            <a:r>
              <a:rPr lang="pt-BR" sz="2200" dirty="0" smtClean="0"/>
              <a:t>0</a:t>
            </a:r>
          </a:p>
          <a:p>
            <a:endParaRPr lang="pt-BR" sz="2200" dirty="0"/>
          </a:p>
          <a:p>
            <a:endParaRPr lang="en-US" sz="2200" dirty="0"/>
          </a:p>
          <a:p>
            <a:r>
              <a:rPr lang="pt-BR" sz="2200" b="1" dirty="0"/>
              <a:t>45</a:t>
            </a:r>
            <a:r>
              <a:rPr lang="en-US" sz="2200" b="1" dirty="0"/>
              <a:t>- The number of 2</a:t>
            </a:r>
            <a:r>
              <a:rPr lang="en-US" sz="2200" b="1" i="1" dirty="0"/>
              <a:t>P</a:t>
            </a:r>
            <a:r>
              <a:rPr lang="en-US" sz="2200" b="1" dirty="0"/>
              <a:t> electrons in Mg is -------------------- .</a:t>
            </a:r>
            <a:endParaRPr lang="en-US" sz="2200" dirty="0"/>
          </a:p>
          <a:p>
            <a:r>
              <a:rPr lang="en-US" sz="2200" dirty="0"/>
              <a:t>    a- </a:t>
            </a:r>
            <a:r>
              <a:rPr lang="pt-BR" sz="2200" dirty="0"/>
              <a:t>4                                         b- 6                              c- 4                           d- </a:t>
            </a:r>
            <a:r>
              <a:rPr lang="pt-BR" sz="2200" dirty="0" smtClean="0"/>
              <a:t>2</a:t>
            </a:r>
          </a:p>
          <a:p>
            <a:endParaRPr lang="pt-BR" sz="2200" dirty="0"/>
          </a:p>
          <a:p>
            <a:endParaRPr lang="en-US" sz="2200" dirty="0"/>
          </a:p>
          <a:p>
            <a:r>
              <a:rPr lang="pt-BR" sz="2200" b="1" dirty="0"/>
              <a:t>46</a:t>
            </a:r>
            <a:r>
              <a:rPr lang="en-US" sz="2200" b="1" dirty="0"/>
              <a:t>- What is the number of valence electrons in Ba?</a:t>
            </a:r>
            <a:endParaRPr lang="en-US" sz="2200" dirty="0"/>
          </a:p>
          <a:p>
            <a:r>
              <a:rPr lang="en-US" sz="2200" dirty="0"/>
              <a:t>    a- </a:t>
            </a:r>
            <a:r>
              <a:rPr lang="pt-BR" sz="2200" dirty="0"/>
              <a:t>5                                         b- 1                              c- 2                           d- </a:t>
            </a:r>
            <a:r>
              <a:rPr lang="pt-BR" sz="2200" dirty="0" smtClean="0"/>
              <a:t>4</a:t>
            </a:r>
          </a:p>
          <a:p>
            <a:endParaRPr lang="pt-BR" sz="2200" dirty="0"/>
          </a:p>
          <a:p>
            <a:endParaRPr lang="pt-BR" sz="2200" dirty="0" smtClean="0"/>
          </a:p>
          <a:p>
            <a:endParaRPr lang="en-US" sz="2200" dirty="0"/>
          </a:p>
          <a:p>
            <a:r>
              <a:rPr lang="pt-BR" sz="2200" b="1" dirty="0"/>
              <a:t>47</a:t>
            </a:r>
            <a:r>
              <a:rPr lang="en-US" sz="2200" b="1" dirty="0"/>
              <a:t>- What is the number of core electrons in Si?</a:t>
            </a:r>
            <a:endParaRPr lang="en-US" sz="2200" dirty="0"/>
          </a:p>
          <a:p>
            <a:r>
              <a:rPr lang="en-US" sz="2200" dirty="0"/>
              <a:t>    a-</a:t>
            </a:r>
            <a:r>
              <a:rPr lang="pt-BR" sz="2200" dirty="0"/>
              <a:t> 5                                         b- 1                              c- 2                           d- 10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7069937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ch2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7352" y="1295285"/>
            <a:ext cx="11298621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b="1" dirty="0"/>
              <a:t>44</a:t>
            </a:r>
            <a:r>
              <a:rPr lang="en-US" sz="2200" b="1" dirty="0"/>
              <a:t>- The number of unpaired electrons in Lithium (Li) is --------------- .</a:t>
            </a:r>
            <a:endParaRPr lang="en-US" sz="2200" dirty="0"/>
          </a:p>
          <a:p>
            <a:r>
              <a:rPr lang="en-US" sz="2200" dirty="0">
                <a:solidFill>
                  <a:srgbClr val="FF0000"/>
                </a:solidFill>
              </a:rPr>
              <a:t>    a-</a:t>
            </a:r>
            <a:r>
              <a:rPr lang="pt-BR" sz="2200" dirty="0">
                <a:solidFill>
                  <a:srgbClr val="FF0000"/>
                </a:solidFill>
              </a:rPr>
              <a:t> 1                                         </a:t>
            </a:r>
            <a:r>
              <a:rPr lang="pt-BR" sz="2200" dirty="0"/>
              <a:t>b- 2                              c- 3                           d- </a:t>
            </a:r>
            <a:r>
              <a:rPr lang="pt-BR" sz="2200" dirty="0" smtClean="0"/>
              <a:t>0</a:t>
            </a:r>
          </a:p>
          <a:p>
            <a:endParaRPr lang="pt-BR" sz="2200" dirty="0"/>
          </a:p>
          <a:p>
            <a:endParaRPr lang="en-US" sz="2200" dirty="0"/>
          </a:p>
          <a:p>
            <a:r>
              <a:rPr lang="pt-BR" sz="2200" b="1" dirty="0"/>
              <a:t>45</a:t>
            </a:r>
            <a:r>
              <a:rPr lang="en-US" sz="2200" b="1" dirty="0"/>
              <a:t>- The number of 2</a:t>
            </a:r>
            <a:r>
              <a:rPr lang="en-US" sz="2200" b="1" i="1" dirty="0"/>
              <a:t>P</a:t>
            </a:r>
            <a:r>
              <a:rPr lang="en-US" sz="2200" b="1" dirty="0"/>
              <a:t> electrons in Mg is -------------------- .</a:t>
            </a:r>
            <a:endParaRPr lang="en-US" sz="2200" dirty="0"/>
          </a:p>
          <a:p>
            <a:r>
              <a:rPr lang="en-US" sz="2200" dirty="0"/>
              <a:t>    a- </a:t>
            </a:r>
            <a:r>
              <a:rPr lang="pt-BR" sz="2200" dirty="0"/>
              <a:t>4                                         </a:t>
            </a:r>
            <a:r>
              <a:rPr lang="pt-BR" sz="2200" dirty="0">
                <a:solidFill>
                  <a:srgbClr val="FF0000"/>
                </a:solidFill>
              </a:rPr>
              <a:t>b- 6                              </a:t>
            </a:r>
            <a:r>
              <a:rPr lang="pt-BR" sz="2200" dirty="0"/>
              <a:t>c- 4                           d- </a:t>
            </a:r>
            <a:r>
              <a:rPr lang="pt-BR" sz="2200" dirty="0" smtClean="0"/>
              <a:t>2</a:t>
            </a:r>
          </a:p>
          <a:p>
            <a:endParaRPr lang="pt-BR" sz="2200" dirty="0"/>
          </a:p>
          <a:p>
            <a:endParaRPr lang="en-US" sz="2200" dirty="0"/>
          </a:p>
          <a:p>
            <a:r>
              <a:rPr lang="pt-BR" sz="2200" b="1" dirty="0"/>
              <a:t>46</a:t>
            </a:r>
            <a:r>
              <a:rPr lang="en-US" sz="2200" b="1" dirty="0"/>
              <a:t>- What is the number of valence electrons in Ba?</a:t>
            </a:r>
            <a:endParaRPr lang="en-US" sz="2200" dirty="0"/>
          </a:p>
          <a:p>
            <a:r>
              <a:rPr lang="en-US" sz="2200" dirty="0"/>
              <a:t>    a- </a:t>
            </a:r>
            <a:r>
              <a:rPr lang="pt-BR" sz="2200" dirty="0"/>
              <a:t>5                                         b- 1                              </a:t>
            </a:r>
            <a:r>
              <a:rPr lang="pt-BR" sz="2200" dirty="0">
                <a:solidFill>
                  <a:srgbClr val="FF0000"/>
                </a:solidFill>
              </a:rPr>
              <a:t>c- 2                           </a:t>
            </a:r>
            <a:r>
              <a:rPr lang="pt-BR" sz="2200" dirty="0"/>
              <a:t>d- </a:t>
            </a:r>
            <a:r>
              <a:rPr lang="pt-BR" sz="2200" dirty="0" smtClean="0"/>
              <a:t>4</a:t>
            </a:r>
          </a:p>
          <a:p>
            <a:endParaRPr lang="pt-BR" sz="2200" dirty="0"/>
          </a:p>
          <a:p>
            <a:endParaRPr lang="pt-BR" sz="2200" dirty="0" smtClean="0"/>
          </a:p>
          <a:p>
            <a:endParaRPr lang="en-US" sz="2200" dirty="0"/>
          </a:p>
          <a:p>
            <a:r>
              <a:rPr lang="pt-BR" sz="2200" b="1" dirty="0"/>
              <a:t>47</a:t>
            </a:r>
            <a:r>
              <a:rPr lang="en-US" sz="2200" b="1" dirty="0"/>
              <a:t>- What is the number of core electrons in Si?</a:t>
            </a:r>
            <a:endParaRPr lang="en-US" sz="2200" dirty="0"/>
          </a:p>
          <a:p>
            <a:r>
              <a:rPr lang="en-US" sz="2200" dirty="0"/>
              <a:t>    a-</a:t>
            </a:r>
            <a:r>
              <a:rPr lang="pt-BR" sz="2200" dirty="0"/>
              <a:t> 5                                         b- 1                              c- 2                           </a:t>
            </a:r>
            <a:r>
              <a:rPr lang="pt-BR" sz="2200" dirty="0">
                <a:solidFill>
                  <a:srgbClr val="FF0000"/>
                </a:solidFill>
              </a:rPr>
              <a:t>d- 10</a:t>
            </a:r>
            <a:endParaRPr lang="en-US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1720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46436" y="5465014"/>
            <a:ext cx="10772501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a-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Cl(g) - 1e</a:t>
            </a:r>
            <a:r>
              <a:rPr kumimoji="0" lang="pt-BR" altLang="en-US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    Cl(g)          b-Cl(l) + 1 e</a:t>
            </a:r>
            <a:r>
              <a:rPr kumimoji="0" lang="pt-BR" altLang="en-US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    Cl</a:t>
            </a:r>
            <a:r>
              <a:rPr kumimoji="0" lang="pt-BR" altLang="en-US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(l)  c- Cl(g) + 1 e</a:t>
            </a:r>
            <a:r>
              <a:rPr kumimoji="0" lang="pt-BR" altLang="en-US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    Cl</a:t>
            </a:r>
            <a:r>
              <a:rPr kumimoji="0" lang="pt-BR" altLang="en-US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(g)      d- None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85090" y="1162053"/>
            <a:ext cx="10329046" cy="449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48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- The distance between Br atoms in Br</a:t>
            </a:r>
            <a:r>
              <a:rPr kumimoji="0" lang="en-US" altLang="en-US" sz="2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is 228 pm. What is the Br covalent radius?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a-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228 pm                              b- 114 pm                    c- 57 pm                  d- 40 pm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49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- What is the number of valence electrons in Ge?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a-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5                                         b- 1                              c- 2                           d- 4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- Which is the highest atomic radium among Ca,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, S, Si, Ge, F?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a-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Ca                                         b- S                              c- Ge                      d- F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51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- The electron affinity of chlorine can be represented by ----------- .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ch2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utoShape 1"/>
          <p:cNvSpPr>
            <a:spLocks noChangeShapeType="1"/>
          </p:cNvSpPr>
          <p:nvPr/>
        </p:nvSpPr>
        <p:spPr bwMode="auto">
          <a:xfrm flipV="1">
            <a:off x="2086741" y="6039836"/>
            <a:ext cx="219075" cy="63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200"/>
          </a:p>
        </p:txBody>
      </p:sp>
      <p:sp>
        <p:nvSpPr>
          <p:cNvPr id="5" name="AutoShape 2"/>
          <p:cNvSpPr>
            <a:spLocks noChangeShapeType="1"/>
          </p:cNvSpPr>
          <p:nvPr/>
        </p:nvSpPr>
        <p:spPr bwMode="auto">
          <a:xfrm flipV="1">
            <a:off x="5428429" y="6046186"/>
            <a:ext cx="219075" cy="63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20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-551793" y="2695923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200"/>
          </a:p>
        </p:txBody>
      </p:sp>
      <p:sp>
        <p:nvSpPr>
          <p:cNvPr id="12" name="AutoShape 2"/>
          <p:cNvSpPr>
            <a:spLocks noChangeShapeType="1"/>
          </p:cNvSpPr>
          <p:nvPr/>
        </p:nvSpPr>
        <p:spPr bwMode="auto">
          <a:xfrm flipV="1">
            <a:off x="8303009" y="6039836"/>
            <a:ext cx="219075" cy="63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42212784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46436" y="5465014"/>
            <a:ext cx="10772501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a-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Cl(g) - 1e</a:t>
            </a:r>
            <a:r>
              <a:rPr kumimoji="0" lang="pt-BR" altLang="en-US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    Cl(g)          b-Cl(l) + 1 e</a:t>
            </a:r>
            <a:r>
              <a:rPr kumimoji="0" lang="pt-BR" altLang="en-US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    Cl</a:t>
            </a:r>
            <a:r>
              <a:rPr kumimoji="0" lang="pt-BR" altLang="en-US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(l)  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c- Cl(g) + 1 e</a:t>
            </a:r>
            <a:r>
              <a:rPr kumimoji="0" lang="pt-BR" altLang="en-US" sz="2200" b="0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    Cl</a:t>
            </a:r>
            <a:r>
              <a:rPr kumimoji="0" lang="pt-BR" altLang="en-US" sz="2200" b="0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(g)      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d- None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85090" y="1162053"/>
            <a:ext cx="10329046" cy="449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48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- The distance between Br atoms in Br</a:t>
            </a:r>
            <a:r>
              <a:rPr kumimoji="0" lang="en-US" altLang="en-US" sz="2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is 228 pm. What is the Br covalent radius?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a-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228 pm                              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b- 114 pm                    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c- 57 pm                  d- 40 pm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49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- What is the number of valence electrons in Ge?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a-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5                                         b- 1                              c- 2                           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d- 4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- Which is the highest atomic 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radius 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among Ca,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, S, Si, Ge, F?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a-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Ca                                         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b- S                              c- Ge                      d- F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51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- The electron affinity of chlorine can be represented by ----------- .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ch2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utoShape 1"/>
          <p:cNvSpPr>
            <a:spLocks noChangeShapeType="1"/>
          </p:cNvSpPr>
          <p:nvPr/>
        </p:nvSpPr>
        <p:spPr bwMode="auto">
          <a:xfrm flipV="1">
            <a:off x="2086741" y="6039836"/>
            <a:ext cx="219075" cy="63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200"/>
          </a:p>
        </p:txBody>
      </p:sp>
      <p:sp>
        <p:nvSpPr>
          <p:cNvPr id="5" name="AutoShape 2"/>
          <p:cNvSpPr>
            <a:spLocks noChangeShapeType="1"/>
          </p:cNvSpPr>
          <p:nvPr/>
        </p:nvSpPr>
        <p:spPr bwMode="auto">
          <a:xfrm flipV="1">
            <a:off x="5428429" y="6046186"/>
            <a:ext cx="219075" cy="63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20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-551793" y="2695923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200"/>
          </a:p>
        </p:txBody>
      </p:sp>
      <p:sp>
        <p:nvSpPr>
          <p:cNvPr id="12" name="AutoShape 2"/>
          <p:cNvSpPr>
            <a:spLocks noChangeShapeType="1"/>
          </p:cNvSpPr>
          <p:nvPr/>
        </p:nvSpPr>
        <p:spPr bwMode="auto">
          <a:xfrm flipV="1">
            <a:off x="8303009" y="6039836"/>
            <a:ext cx="219075" cy="635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8001010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ch2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7352" y="1295285"/>
            <a:ext cx="11298621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b="1" dirty="0"/>
              <a:t>52</a:t>
            </a:r>
            <a:r>
              <a:rPr lang="en-US" sz="2200" b="1" dirty="0"/>
              <a:t>- Which element is the most metallic character among P, Sb, As, Bi?</a:t>
            </a:r>
            <a:endParaRPr lang="en-US" sz="2200" dirty="0"/>
          </a:p>
          <a:p>
            <a:r>
              <a:rPr lang="en-US" sz="2200" dirty="0"/>
              <a:t>    a- </a:t>
            </a:r>
            <a:r>
              <a:rPr lang="pt-BR" sz="2200" dirty="0"/>
              <a:t>P                                         b- Bi                              c- Sb                           d- </a:t>
            </a:r>
            <a:r>
              <a:rPr lang="pt-BR" sz="2200" dirty="0" smtClean="0"/>
              <a:t>As</a:t>
            </a:r>
          </a:p>
          <a:p>
            <a:endParaRPr lang="pt-BR" sz="2200" dirty="0"/>
          </a:p>
          <a:p>
            <a:endParaRPr lang="en-US" sz="2200" dirty="0"/>
          </a:p>
          <a:p>
            <a:r>
              <a:rPr lang="pt-BR" sz="2200" b="1" dirty="0"/>
              <a:t>53</a:t>
            </a:r>
            <a:r>
              <a:rPr lang="en-US" sz="2200" b="1" dirty="0"/>
              <a:t>- Which pair of elements have similar chemical properties?</a:t>
            </a:r>
            <a:endParaRPr lang="en-US" sz="2200" dirty="0"/>
          </a:p>
          <a:p>
            <a:r>
              <a:rPr lang="en-US" sz="2200" dirty="0"/>
              <a:t>    a- </a:t>
            </a:r>
            <a:r>
              <a:rPr lang="pt-BR" sz="2200" dirty="0"/>
              <a:t>N and Ni                             b- Cl and F                     c- Na and Mg               d- Si and </a:t>
            </a:r>
            <a:r>
              <a:rPr lang="pt-BR" sz="2200" dirty="0" smtClean="0"/>
              <a:t>P</a:t>
            </a:r>
          </a:p>
          <a:p>
            <a:endParaRPr lang="pt-BR" sz="2200" dirty="0"/>
          </a:p>
          <a:p>
            <a:endParaRPr lang="en-US" sz="2200" dirty="0"/>
          </a:p>
          <a:p>
            <a:r>
              <a:rPr lang="pt-BR" sz="2200" b="1" dirty="0"/>
              <a:t>54</a:t>
            </a:r>
            <a:r>
              <a:rPr lang="en-US" sz="2200" b="1" dirty="0"/>
              <a:t>- The odor of paint thinner is a ------------------ .</a:t>
            </a:r>
            <a:endParaRPr lang="en-US" sz="2200" dirty="0"/>
          </a:p>
          <a:p>
            <a:r>
              <a:rPr lang="en-US" sz="2200" dirty="0"/>
              <a:t>    a- Physical change           b- Chemical change     c- Physical property   d- Chemical Property </a:t>
            </a:r>
            <a:endParaRPr lang="en-US" sz="2200" dirty="0" smtClean="0"/>
          </a:p>
          <a:p>
            <a:endParaRPr lang="en-US" sz="2200" dirty="0"/>
          </a:p>
          <a:p>
            <a:r>
              <a:rPr lang="en-US" sz="2200" dirty="0" smtClean="0"/>
              <a:t> </a:t>
            </a:r>
            <a:endParaRPr lang="en-US" sz="2200" dirty="0"/>
          </a:p>
          <a:p>
            <a:r>
              <a:rPr lang="pt-BR" sz="2200" b="1" dirty="0"/>
              <a:t> </a:t>
            </a:r>
            <a:endParaRPr lang="en-US" sz="2200" dirty="0"/>
          </a:p>
          <a:p>
            <a:r>
              <a:rPr lang="pt-BR" sz="2200" b="1" dirty="0"/>
              <a:t>55</a:t>
            </a:r>
            <a:r>
              <a:rPr lang="en-US" sz="2200" b="1" dirty="0"/>
              <a:t>- Reactive metals in group 2A called -------------------- .</a:t>
            </a:r>
            <a:endParaRPr lang="en-US" sz="2200" dirty="0"/>
          </a:p>
          <a:p>
            <a:r>
              <a:rPr lang="en-US" sz="2200" dirty="0"/>
              <a:t>    a- alkaline earth metals    b- Transition metals     c- Nonmetals             d- Gases  </a:t>
            </a:r>
          </a:p>
        </p:txBody>
      </p:sp>
    </p:spTree>
    <p:extLst>
      <p:ext uri="{BB962C8B-B14F-4D97-AF65-F5344CB8AC3E}">
        <p14:creationId xmlns:p14="http://schemas.microsoft.com/office/powerpoint/2010/main" val="2671345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ch2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7352" y="1295285"/>
            <a:ext cx="11298621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b="1" dirty="0"/>
              <a:t>52</a:t>
            </a:r>
            <a:r>
              <a:rPr lang="en-US" sz="2200" b="1" dirty="0"/>
              <a:t>- Which element is the most metallic character among P, Sb, As, Bi?</a:t>
            </a:r>
            <a:endParaRPr lang="en-US" sz="2200" dirty="0"/>
          </a:p>
          <a:p>
            <a:r>
              <a:rPr lang="en-US" sz="2200" dirty="0"/>
              <a:t>    a- </a:t>
            </a:r>
            <a:r>
              <a:rPr lang="pt-BR" sz="2200" dirty="0"/>
              <a:t>P                                         </a:t>
            </a:r>
            <a:r>
              <a:rPr lang="pt-BR" sz="2200" dirty="0">
                <a:solidFill>
                  <a:srgbClr val="FF0000"/>
                </a:solidFill>
              </a:rPr>
              <a:t>b- Bi                              </a:t>
            </a:r>
            <a:r>
              <a:rPr lang="pt-BR" sz="2200" dirty="0"/>
              <a:t>c- Sb                           d- </a:t>
            </a:r>
            <a:r>
              <a:rPr lang="pt-BR" sz="2200" dirty="0" smtClean="0"/>
              <a:t>As</a:t>
            </a:r>
          </a:p>
          <a:p>
            <a:endParaRPr lang="pt-BR" sz="2200" dirty="0"/>
          </a:p>
          <a:p>
            <a:endParaRPr lang="en-US" sz="2200" dirty="0"/>
          </a:p>
          <a:p>
            <a:r>
              <a:rPr lang="pt-BR" sz="2200" b="1" dirty="0"/>
              <a:t>53</a:t>
            </a:r>
            <a:r>
              <a:rPr lang="en-US" sz="2200" b="1" dirty="0"/>
              <a:t>- Which pair of elements have similar chemical properties?</a:t>
            </a:r>
            <a:endParaRPr lang="en-US" sz="2200" dirty="0"/>
          </a:p>
          <a:p>
            <a:r>
              <a:rPr lang="en-US" sz="2200" dirty="0"/>
              <a:t>    a- </a:t>
            </a:r>
            <a:r>
              <a:rPr lang="pt-BR" sz="2200" dirty="0"/>
              <a:t>N and Ni                             </a:t>
            </a:r>
            <a:r>
              <a:rPr lang="pt-BR" sz="2200" dirty="0">
                <a:solidFill>
                  <a:srgbClr val="FF0000"/>
                </a:solidFill>
              </a:rPr>
              <a:t>b- Cl and F                     </a:t>
            </a:r>
            <a:r>
              <a:rPr lang="pt-BR" sz="2200" dirty="0"/>
              <a:t>c- Na and Mg               d- Si and </a:t>
            </a:r>
            <a:r>
              <a:rPr lang="pt-BR" sz="2200" dirty="0" smtClean="0"/>
              <a:t>P</a:t>
            </a:r>
          </a:p>
          <a:p>
            <a:endParaRPr lang="pt-BR" sz="2200" dirty="0"/>
          </a:p>
          <a:p>
            <a:endParaRPr lang="en-US" sz="2200" dirty="0"/>
          </a:p>
          <a:p>
            <a:r>
              <a:rPr lang="pt-BR" sz="2200" b="1" dirty="0"/>
              <a:t>54</a:t>
            </a:r>
            <a:r>
              <a:rPr lang="en-US" sz="2200" b="1" dirty="0"/>
              <a:t>- The odor of paint thinner is a ------------------ .</a:t>
            </a:r>
            <a:endParaRPr lang="en-US" sz="2200" dirty="0"/>
          </a:p>
          <a:p>
            <a:r>
              <a:rPr lang="en-US" sz="2200" dirty="0"/>
              <a:t>    a- Physical change           b- Chemical change     </a:t>
            </a:r>
            <a:r>
              <a:rPr lang="en-US" sz="2200" dirty="0">
                <a:solidFill>
                  <a:srgbClr val="FF0000"/>
                </a:solidFill>
              </a:rPr>
              <a:t>c- Physical property   </a:t>
            </a:r>
            <a:r>
              <a:rPr lang="en-US" sz="2200" dirty="0"/>
              <a:t>d- Chemical Property </a:t>
            </a:r>
            <a:endParaRPr lang="en-US" sz="2200" dirty="0" smtClean="0"/>
          </a:p>
          <a:p>
            <a:endParaRPr lang="en-US" sz="2200" dirty="0"/>
          </a:p>
          <a:p>
            <a:r>
              <a:rPr lang="en-US" sz="2200" dirty="0" smtClean="0"/>
              <a:t> </a:t>
            </a:r>
            <a:endParaRPr lang="en-US" sz="2200" dirty="0"/>
          </a:p>
          <a:p>
            <a:r>
              <a:rPr lang="pt-BR" sz="2200" b="1" dirty="0"/>
              <a:t> </a:t>
            </a:r>
            <a:endParaRPr lang="en-US" sz="2200" dirty="0"/>
          </a:p>
          <a:p>
            <a:r>
              <a:rPr lang="pt-BR" sz="2200" b="1" dirty="0"/>
              <a:t>55</a:t>
            </a:r>
            <a:r>
              <a:rPr lang="en-US" sz="2200" b="1" dirty="0"/>
              <a:t>- Reactive metals in group 2A called -------------------- .</a:t>
            </a:r>
            <a:endParaRPr lang="en-US" sz="2200" dirty="0"/>
          </a:p>
          <a:p>
            <a:r>
              <a:rPr lang="en-US" sz="2200" dirty="0"/>
              <a:t>    </a:t>
            </a:r>
            <a:r>
              <a:rPr lang="en-US" sz="2200" dirty="0">
                <a:solidFill>
                  <a:srgbClr val="FF0000"/>
                </a:solidFill>
              </a:rPr>
              <a:t>a- alkaline earth metals    </a:t>
            </a:r>
            <a:r>
              <a:rPr lang="en-US" sz="2200" dirty="0"/>
              <a:t>b- Transition metals     c- Nonmetals             d- Gases  </a:t>
            </a:r>
          </a:p>
        </p:txBody>
      </p:sp>
    </p:spTree>
    <p:extLst>
      <p:ext uri="{BB962C8B-B14F-4D97-AF65-F5344CB8AC3E}">
        <p14:creationId xmlns:p14="http://schemas.microsoft.com/office/powerpoint/2010/main" val="4064057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2129" y="0"/>
            <a:ext cx="667622" cy="935421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ch2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346646"/>
              </p:ext>
            </p:extLst>
          </p:nvPr>
        </p:nvGraphicFramePr>
        <p:xfrm>
          <a:off x="1" y="1208690"/>
          <a:ext cx="11939750" cy="56860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344107">
                  <a:extLst>
                    <a:ext uri="{9D8B030D-6E8A-4147-A177-3AD203B41FA5}">
                      <a16:colId xmlns:a16="http://schemas.microsoft.com/office/drawing/2014/main" val="3117706620"/>
                    </a:ext>
                  </a:extLst>
                </a:gridCol>
                <a:gridCol w="1097870">
                  <a:extLst>
                    <a:ext uri="{9D8B030D-6E8A-4147-A177-3AD203B41FA5}">
                      <a16:colId xmlns:a16="http://schemas.microsoft.com/office/drawing/2014/main" val="3342540213"/>
                    </a:ext>
                  </a:extLst>
                </a:gridCol>
                <a:gridCol w="6212992">
                  <a:extLst>
                    <a:ext uri="{9D8B030D-6E8A-4147-A177-3AD203B41FA5}">
                      <a16:colId xmlns:a16="http://schemas.microsoft.com/office/drawing/2014/main" val="528410582"/>
                    </a:ext>
                  </a:extLst>
                </a:gridCol>
                <a:gridCol w="1458702">
                  <a:extLst>
                    <a:ext uri="{9D8B030D-6E8A-4147-A177-3AD203B41FA5}">
                      <a16:colId xmlns:a16="http://schemas.microsoft.com/office/drawing/2014/main" val="2280239786"/>
                    </a:ext>
                  </a:extLst>
                </a:gridCol>
                <a:gridCol w="1826079">
                  <a:extLst>
                    <a:ext uri="{9D8B030D-6E8A-4147-A177-3AD203B41FA5}">
                      <a16:colId xmlns:a16="http://schemas.microsoft.com/office/drawing/2014/main" val="1727344972"/>
                    </a:ext>
                  </a:extLst>
                </a:gridCol>
              </a:tblGrid>
              <a:tr h="257812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C00000"/>
                          </a:solidFill>
                          <a:effectLst/>
                        </a:rPr>
                        <a:t>Property</a:t>
                      </a:r>
                      <a:endParaRPr lang="en-US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solidFill>
                            <a:srgbClr val="C00000"/>
                          </a:solidFill>
                          <a:effectLst/>
                        </a:rPr>
                        <a:t>Symbol</a:t>
                      </a:r>
                      <a:endParaRPr lang="en-US" sz="2000" b="1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C00000"/>
                          </a:solidFill>
                          <a:effectLst/>
                        </a:rPr>
                        <a:t>Definition</a:t>
                      </a:r>
                      <a:endParaRPr lang="en-US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solidFill>
                            <a:srgbClr val="C00000"/>
                          </a:solidFill>
                          <a:effectLst/>
                        </a:rPr>
                        <a:t>Trend</a:t>
                      </a:r>
                      <a:endParaRPr lang="en-US" sz="2000" b="1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258522"/>
                  </a:ext>
                </a:extLst>
              </a:tr>
              <a:tr h="5156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C00000"/>
                          </a:solidFill>
                          <a:effectLst/>
                        </a:rPr>
                        <a:t>Period </a:t>
                      </a:r>
                      <a:endParaRPr lang="en-US" sz="2000" b="1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C00000"/>
                          </a:solidFill>
                          <a:effectLst/>
                        </a:rPr>
                        <a:t>left-to- right →</a:t>
                      </a:r>
                      <a:endParaRPr lang="en-US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C00000"/>
                          </a:solidFill>
                          <a:effectLst/>
                        </a:rPr>
                        <a:t>Group</a:t>
                      </a:r>
                      <a:endParaRPr lang="en-US" sz="2000" b="1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C00000"/>
                          </a:solidFill>
                          <a:effectLst/>
                        </a:rPr>
                        <a:t>Top-to-bottom   ↓</a:t>
                      </a:r>
                      <a:endParaRPr lang="en-US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99096024"/>
                  </a:ext>
                </a:extLst>
              </a:tr>
              <a:tr h="141889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Effective nuclear charge</a:t>
                      </a:r>
                      <a:endParaRPr lang="en-US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Z</a:t>
                      </a:r>
                      <a:r>
                        <a:rPr lang="en-GB" sz="2000" b="1" baseline="-25000">
                          <a:effectLst/>
                        </a:rPr>
                        <a:t>eff</a:t>
                      </a:r>
                      <a:endParaRPr lang="en-US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Means that electrons in an atom shield </a:t>
                      </a:r>
                      <a:r>
                        <a:rPr lang="ar-SA" sz="2000" dirty="0">
                          <a:effectLst/>
                        </a:rPr>
                        <a:t>تحجب</a:t>
                      </a:r>
                      <a:r>
                        <a:rPr lang="en-GB" sz="2000" dirty="0">
                          <a:effectLst/>
                        </a:rPr>
                        <a:t> one another 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OR</a:t>
                      </a:r>
                      <a:r>
                        <a:rPr lang="en-GB" sz="2000" dirty="0">
                          <a:effectLst/>
                        </a:rPr>
                        <a:t> The nuclear charge felt by an electron when both the actual nuclear charge (Z) and the repulsive effects (shielding) of the other electrons are taken account.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Increase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decrease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8564455"/>
                  </a:ext>
                </a:extLst>
              </a:tr>
              <a:tr h="7734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Atomic radius</a:t>
                      </a:r>
                      <a:endParaRPr lang="en-US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AR</a:t>
                      </a:r>
                      <a:endParaRPr lang="en-US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The size of the atom is defined by the AR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OR</a:t>
                      </a:r>
                      <a:r>
                        <a:rPr lang="en-GB" sz="2000" dirty="0">
                          <a:effectLst/>
                        </a:rPr>
                        <a:t> ½ the distance between the two nuclei in two adjacent metal atoms or in a diatomic molecule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Decrease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Increase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12498545"/>
                  </a:ext>
                </a:extLst>
              </a:tr>
              <a:tr h="5156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Ionization Energy</a:t>
                      </a:r>
                      <a:endParaRPr lang="en-US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IE</a:t>
                      </a:r>
                      <a:endParaRPr lang="en-US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The minimum energy (kJ/mol) required to remove an electron from a gaseous atom in its ground state.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Increase with</a:t>
                      </a:r>
                      <a:endParaRPr lang="en-US" sz="2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Decrease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6562693"/>
                  </a:ext>
                </a:extLst>
              </a:tr>
              <a:tr h="10312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Electron Affinity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EA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The ability of atom to accept one or more electrons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OR: </a:t>
                      </a:r>
                      <a:r>
                        <a:rPr lang="en-GB" sz="2000" dirty="0">
                          <a:effectLst/>
                        </a:rPr>
                        <a:t>The negative of the energy change that occurs when an electron is accepted by an atom in the gaseous state to form an anion.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Increase with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Decrease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40143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53658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ch2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502" y="1431919"/>
            <a:ext cx="12223531" cy="5001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marR="0" indent="-450215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24- How many grams of water vapor are formed when 1.5 g hydrogen react with 12 g of oxygen?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           a- 13 g  	                b- 15 g		        c- 13.5 g	 	     d- 30 g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450215" marR="0" indent="-450215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25- How many grams of sodium chloride are formed when 7.7 g sodium react with 11.9 g of chlorine?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           a- 19.6 g  	                b- 15 g		        c- 13.5 g	 	     d- 30 g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20040" marR="0" indent="-320040" algn="just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26- 	Each element is defined by its unique ------------------ .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indent="320040">
              <a:lnSpc>
                <a:spcPct val="150000"/>
              </a:lnSpc>
            </a:pPr>
            <a:r>
              <a:rPr lang="en-US" sz="2200" b="1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a- atomic number </a:t>
            </a:r>
            <a:r>
              <a:rPr lang="pt-BR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    b- atomic mass               c- mass number      </a:t>
            </a:r>
            <a:r>
              <a:rPr lang="pt-BR" sz="22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pt-BR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d- </a:t>
            </a:r>
            <a:r>
              <a:rPr lang="pt-BR" sz="22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distance</a:t>
            </a:r>
          </a:p>
          <a:p>
            <a:pPr indent="320040">
              <a:lnSpc>
                <a:spcPct val="150000"/>
              </a:lnSpc>
            </a:pP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20040" marR="0" indent="-320040" algn="just">
              <a:spcBef>
                <a:spcPts val="0"/>
              </a:spcBef>
              <a:spcAft>
                <a:spcPts val="0"/>
              </a:spcAft>
            </a:pPr>
            <a:r>
              <a:rPr lang="pt-BR" sz="2200" b="1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27- </a:t>
            </a:r>
            <a:r>
              <a:rPr lang="en-US" sz="2200" b="1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Which of the following has the smallest first ionization energy? 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indent="320040">
              <a:lnSpc>
                <a:spcPct val="150000"/>
              </a:lnSpc>
            </a:pPr>
            <a:r>
              <a:rPr lang="en-US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a- </a:t>
            </a:r>
            <a:r>
              <a:rPr lang="pt-BR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Cs                                  b- Ga                              c- K                             d- As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311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ch2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502" y="1431919"/>
            <a:ext cx="12223531" cy="5001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marR="0" indent="-450215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24- How many grams of water vapor are formed when 1.5 g hydrogen react with 12 g of oxygen?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           a- 13 g  	                b- 15 g		        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c- 13.5 g</a:t>
            </a:r>
            <a:r>
              <a:rPr lang="en-US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	 	     d- 30 g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450215" marR="0" indent="-450215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25- How many grams of sodium chloride are formed when 7.7 g sodium react with 11.9 g of chlorine?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a- 19.6 g  </a:t>
            </a:r>
            <a:r>
              <a:rPr lang="en-US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	                b- 15 g		        c- 13.5 g	 	     d- 30 g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20040" marR="0" indent="-320040" algn="just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26- 	Each element is defined by its unique ------------------ .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indent="320040">
              <a:lnSpc>
                <a:spcPct val="150000"/>
              </a:lnSpc>
            </a:pPr>
            <a:r>
              <a:rPr lang="en-US" sz="2200" b="1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a- atomic number </a:t>
            </a:r>
            <a:r>
              <a:rPr lang="pt-BR" sz="2200" dirty="0">
                <a:solidFill>
                  <a:srgbClr val="FF0000"/>
                </a:solidFill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pt-BR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b- atomic mass               c- mass number      </a:t>
            </a:r>
            <a:r>
              <a:rPr lang="pt-BR" sz="22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pt-BR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d- </a:t>
            </a:r>
            <a:r>
              <a:rPr lang="pt-BR" sz="22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distance</a:t>
            </a:r>
          </a:p>
          <a:p>
            <a:pPr indent="320040">
              <a:lnSpc>
                <a:spcPct val="150000"/>
              </a:lnSpc>
            </a:pP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20040" marR="0" indent="-320040" algn="just">
              <a:spcBef>
                <a:spcPts val="0"/>
              </a:spcBef>
              <a:spcAft>
                <a:spcPts val="0"/>
              </a:spcAft>
            </a:pPr>
            <a:r>
              <a:rPr lang="pt-BR" sz="2200" b="1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27- </a:t>
            </a:r>
            <a:r>
              <a:rPr lang="en-US" sz="2200" b="1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Which of the following has the smallest first ionization energy? 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indent="320040">
              <a:lnSpc>
                <a:spcPct val="150000"/>
              </a:lnSpc>
            </a:pP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a- </a:t>
            </a:r>
            <a:r>
              <a:rPr lang="pt-BR" sz="2200" dirty="0">
                <a:solidFill>
                  <a:srgbClr val="FF0000"/>
                </a:solidFill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Cs                                  </a:t>
            </a:r>
            <a:r>
              <a:rPr lang="pt-BR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b- Ga                              c- K                             d- As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4319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ch2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30522" y="1577985"/>
            <a:ext cx="11803823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20675"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20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r"/>
              </a:tabLst>
            </a:pPr>
            <a:r>
              <a:rPr lang="en-US" altLang="en-US" sz="2200" b="1" dirty="0">
                <a:latin typeface="+mn-lt"/>
              </a:rPr>
              <a:t>28- --------- is a common unit used to express the masses of atoms and subatomic particles?</a:t>
            </a:r>
          </a:p>
          <a:p>
            <a:pPr marL="0" marR="0" lvl="0" indent="320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r"/>
              </a:tabLst>
            </a:pP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 smtClean="0">
                <a:latin typeface="+mn-lt"/>
              </a:rPr>
              <a:t> </a:t>
            </a:r>
            <a:r>
              <a:rPr lang="en-US" altLang="en-US" sz="2200" dirty="0">
                <a:latin typeface="+mn-lt"/>
              </a:rPr>
              <a:t>a- A	    	     b- </a:t>
            </a:r>
            <a:r>
              <a:rPr lang="en-US" altLang="en-US" sz="2200" dirty="0" err="1">
                <a:latin typeface="+mn-lt"/>
              </a:rPr>
              <a:t>mol</a:t>
            </a:r>
            <a:r>
              <a:rPr lang="en-US" altLang="en-US" sz="2200" dirty="0">
                <a:latin typeface="+mn-lt"/>
              </a:rPr>
              <a:t>		       c- </a:t>
            </a:r>
            <a:r>
              <a:rPr lang="en-US" altLang="en-US" sz="2200" dirty="0" err="1">
                <a:latin typeface="+mn-lt"/>
              </a:rPr>
              <a:t>amu</a:t>
            </a:r>
            <a:r>
              <a:rPr lang="en-US" altLang="en-US" sz="2200" dirty="0">
                <a:latin typeface="+mn-lt"/>
              </a:rPr>
              <a:t>	                    d- </a:t>
            </a:r>
            <a:r>
              <a:rPr lang="en-US" altLang="en-US" sz="2200" baseline="30000" dirty="0" err="1" smtClean="0">
                <a:latin typeface="+mn-lt"/>
              </a:rPr>
              <a:t>o</a:t>
            </a:r>
            <a:r>
              <a:rPr lang="en-US" altLang="en-US" sz="2200" dirty="0" err="1" smtClean="0">
                <a:latin typeface="+mn-lt"/>
              </a:rPr>
              <a:t>F</a:t>
            </a:r>
            <a:endParaRPr lang="en-US" altLang="en-US" sz="2200" dirty="0" smtClean="0">
              <a:latin typeface="+mn-lt"/>
            </a:endParaRPr>
          </a:p>
          <a:p>
            <a:pPr marL="0" marR="0" lvl="0" indent="320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r"/>
              </a:tabLst>
            </a:pPr>
            <a:endParaRPr lang="en-US" altLang="en-US" sz="2200" dirty="0">
              <a:latin typeface="+mn-lt"/>
            </a:endParaRPr>
          </a:p>
          <a:p>
            <a:pPr marL="0" marR="0" lvl="0" indent="320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r"/>
              </a:tabLst>
            </a:pPr>
            <a:endParaRPr lang="en-US" altLang="en-US" sz="2200" dirty="0">
              <a:latin typeface="+mn-lt"/>
            </a:endParaRPr>
          </a:p>
          <a:p>
            <a:pPr eaLnBrk="1" fontAlgn="t" hangingPunct="1"/>
            <a:r>
              <a:rPr lang="en-US" sz="2200" b="1" dirty="0">
                <a:latin typeface="+mn-lt"/>
              </a:rPr>
              <a:t>29- What is the number of protons in Cr</a:t>
            </a:r>
            <a:r>
              <a:rPr lang="en-US" sz="2200" baseline="30000" dirty="0">
                <a:latin typeface="+mn-lt"/>
              </a:rPr>
              <a:t>+3</a:t>
            </a:r>
            <a:r>
              <a:rPr lang="en-US" sz="2200" b="1" dirty="0">
                <a:latin typeface="+mn-lt"/>
              </a:rPr>
              <a:t>?</a:t>
            </a:r>
          </a:p>
          <a:p>
            <a:pPr marL="862013" indent="-457200" eaLnBrk="1" fontAlgn="t" hangingPunct="1">
              <a:buAutoNum type="alphaLcPeriod"/>
            </a:pPr>
            <a:r>
              <a:rPr lang="en-US" sz="2200" dirty="0" smtClean="0">
                <a:latin typeface="+mn-lt"/>
              </a:rPr>
              <a:t>21                               </a:t>
            </a:r>
            <a:r>
              <a:rPr lang="en-US" sz="2200" dirty="0">
                <a:latin typeface="+mn-lt"/>
              </a:rPr>
              <a:t>b. 24                  </a:t>
            </a:r>
            <a:r>
              <a:rPr lang="en-US" sz="2200" dirty="0" smtClean="0">
                <a:latin typeface="+mn-lt"/>
              </a:rPr>
              <a:t>             </a:t>
            </a:r>
            <a:r>
              <a:rPr lang="en-US" sz="2200" dirty="0">
                <a:latin typeface="+mn-lt"/>
              </a:rPr>
              <a:t>c. 52                 </a:t>
            </a:r>
            <a:r>
              <a:rPr lang="en-US" sz="2200" dirty="0" smtClean="0">
                <a:latin typeface="+mn-lt"/>
              </a:rPr>
              <a:t>               d. 49</a:t>
            </a:r>
          </a:p>
          <a:p>
            <a:pPr marL="457200" indent="-457200" eaLnBrk="1" fontAlgn="t" hangingPunct="1">
              <a:buAutoNum type="alphaLcPeriod"/>
            </a:pPr>
            <a:endParaRPr lang="en-US" altLang="en-US" sz="2200" dirty="0">
              <a:latin typeface="+mn-lt"/>
            </a:endParaRPr>
          </a:p>
          <a:p>
            <a:pPr marL="457200" indent="-457200" eaLnBrk="1" fontAlgn="t" hangingPunct="1">
              <a:buAutoNum type="alphaLcPeriod"/>
            </a:pPr>
            <a:endParaRPr lang="en-US" altLang="en-US" sz="2200" dirty="0">
              <a:latin typeface="+mn-lt"/>
            </a:endParaRPr>
          </a:p>
          <a:p>
            <a:pPr marL="0" marR="0" lvl="0" indent="320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r"/>
              </a:tabLst>
            </a:pPr>
            <a:r>
              <a:rPr lang="en-US" altLang="en-US" sz="2200" b="1" dirty="0">
                <a:latin typeface="+mn-lt"/>
              </a:rPr>
              <a:t>30- 	What is the number of electrons in </a:t>
            </a:r>
            <a:r>
              <a:rPr lang="en-US" altLang="en-US" sz="2200" b="1" dirty="0" smtClean="0">
                <a:latin typeface="+mn-lt"/>
              </a:rPr>
              <a:t>Ca</a:t>
            </a:r>
            <a:r>
              <a:rPr lang="en-US" altLang="en-US" sz="2200" baseline="30000" dirty="0" smtClean="0">
                <a:latin typeface="+mn-lt"/>
              </a:rPr>
              <a:t>+2</a:t>
            </a:r>
            <a:r>
              <a:rPr lang="en-US" altLang="en-US" sz="2200" b="1" dirty="0" smtClean="0">
                <a:latin typeface="+mn-lt"/>
              </a:rPr>
              <a:t>.</a:t>
            </a:r>
          </a:p>
          <a:p>
            <a:pPr marL="0" marR="0" lvl="0" indent="320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r"/>
              </a:tabLst>
            </a:pPr>
            <a:r>
              <a:rPr lang="en-US" altLang="en-US" sz="2200" dirty="0" smtClean="0">
                <a:latin typeface="+mn-lt"/>
              </a:rPr>
              <a:t>a-</a:t>
            </a:r>
            <a:r>
              <a:rPr lang="pt-BR" altLang="en-US" sz="2200" dirty="0" smtClean="0">
                <a:latin typeface="+mn-lt"/>
              </a:rPr>
              <a:t>  18                              b- 20                                  c- 38                              d- 40</a:t>
            </a:r>
          </a:p>
          <a:p>
            <a:pPr marL="0" marR="0" lvl="0" indent="320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r"/>
              </a:tabLst>
            </a:pPr>
            <a:endParaRPr lang="pt-BR" altLang="en-US" sz="2200" dirty="0">
              <a:latin typeface="+mn-lt"/>
            </a:endParaRPr>
          </a:p>
          <a:p>
            <a:pPr marL="0" marR="0" lvl="0" indent="320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r"/>
              </a:tabLst>
            </a:pPr>
            <a:endParaRPr lang="en-US" altLang="en-US" sz="2200" dirty="0">
              <a:latin typeface="+mn-lt"/>
            </a:endParaRPr>
          </a:p>
          <a:p>
            <a:pPr marL="0" marR="0" lvl="0" indent="320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r"/>
              </a:tabLst>
            </a:pPr>
            <a:r>
              <a:rPr lang="en-US" altLang="en-US" sz="2200" b="1" dirty="0">
                <a:latin typeface="+mn-lt"/>
              </a:rPr>
              <a:t>31- 	What is the number of neutrons in S</a:t>
            </a:r>
            <a:r>
              <a:rPr lang="en-US" altLang="en-US" sz="2200" b="1" baseline="30000" dirty="0">
                <a:latin typeface="+mn-lt"/>
              </a:rPr>
              <a:t>-1</a:t>
            </a:r>
            <a:r>
              <a:rPr lang="en-US" altLang="en-US" sz="2200" b="1" dirty="0">
                <a:latin typeface="+mn-lt"/>
              </a:rPr>
              <a:t>.</a:t>
            </a:r>
          </a:p>
          <a:p>
            <a:pPr marL="0" marR="0" lvl="0" indent="320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r"/>
              </a:tabLst>
            </a:pPr>
            <a:r>
              <a:rPr lang="en-US" altLang="en-US" sz="2200" dirty="0">
                <a:latin typeface="+mn-lt"/>
              </a:rPr>
              <a:t>    a-</a:t>
            </a:r>
            <a:r>
              <a:rPr lang="pt-BR" altLang="en-US" sz="2200" dirty="0">
                <a:latin typeface="+mn-lt"/>
              </a:rPr>
              <a:t>  32                              b- 15                                c- 16                          d- 40</a:t>
            </a:r>
          </a:p>
        </p:txBody>
      </p:sp>
    </p:spTree>
    <p:extLst>
      <p:ext uri="{BB962C8B-B14F-4D97-AF65-F5344CB8AC3E}">
        <p14:creationId xmlns:p14="http://schemas.microsoft.com/office/powerpoint/2010/main" val="19683437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ch2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30522" y="1577985"/>
            <a:ext cx="11803823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20675"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20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r"/>
              </a:tabLst>
            </a:pPr>
            <a:r>
              <a:rPr lang="en-US" altLang="en-US" sz="2200" b="1" dirty="0">
                <a:latin typeface="+mn-lt"/>
              </a:rPr>
              <a:t>28- --------- is a common unit used to express the masses of atoms and subatomic particles?</a:t>
            </a:r>
          </a:p>
          <a:p>
            <a:pPr marL="0" marR="0" lvl="0" indent="320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r"/>
              </a:tabLst>
            </a:pP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 smtClean="0">
                <a:latin typeface="+mn-lt"/>
              </a:rPr>
              <a:t> </a:t>
            </a:r>
            <a:r>
              <a:rPr lang="en-US" altLang="en-US" sz="2200" dirty="0">
                <a:latin typeface="+mn-lt"/>
              </a:rPr>
              <a:t>a- A	    	     b- </a:t>
            </a:r>
            <a:r>
              <a:rPr lang="en-US" altLang="en-US" sz="2200" dirty="0" err="1">
                <a:latin typeface="+mn-lt"/>
              </a:rPr>
              <a:t>mol</a:t>
            </a:r>
            <a:r>
              <a:rPr lang="en-US" altLang="en-US" sz="2200" dirty="0">
                <a:latin typeface="+mn-lt"/>
              </a:rPr>
              <a:t>		       </a:t>
            </a:r>
            <a:r>
              <a:rPr lang="en-US" altLang="en-US" sz="2200" dirty="0">
                <a:solidFill>
                  <a:srgbClr val="FF0000"/>
                </a:solidFill>
                <a:latin typeface="+mn-lt"/>
              </a:rPr>
              <a:t>c- </a:t>
            </a:r>
            <a:r>
              <a:rPr lang="en-US" altLang="en-US" sz="2200" dirty="0" err="1">
                <a:solidFill>
                  <a:srgbClr val="FF0000"/>
                </a:solidFill>
                <a:latin typeface="+mn-lt"/>
              </a:rPr>
              <a:t>amu</a:t>
            </a:r>
            <a:r>
              <a:rPr lang="en-US" altLang="en-US" sz="2200" dirty="0">
                <a:latin typeface="+mn-lt"/>
              </a:rPr>
              <a:t>	                    d- </a:t>
            </a:r>
            <a:r>
              <a:rPr lang="en-US" altLang="en-US" sz="2200" baseline="30000" dirty="0" err="1" smtClean="0">
                <a:latin typeface="+mn-lt"/>
              </a:rPr>
              <a:t>o</a:t>
            </a:r>
            <a:r>
              <a:rPr lang="en-US" altLang="en-US" sz="2200" dirty="0" err="1" smtClean="0">
                <a:latin typeface="+mn-lt"/>
              </a:rPr>
              <a:t>F</a:t>
            </a:r>
            <a:endParaRPr lang="en-US" altLang="en-US" sz="2200" dirty="0" smtClean="0">
              <a:latin typeface="+mn-lt"/>
            </a:endParaRPr>
          </a:p>
          <a:p>
            <a:pPr marL="0" marR="0" lvl="0" indent="320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r"/>
              </a:tabLst>
            </a:pPr>
            <a:endParaRPr lang="en-US" altLang="en-US" sz="2200" dirty="0">
              <a:latin typeface="+mn-lt"/>
            </a:endParaRPr>
          </a:p>
          <a:p>
            <a:pPr marL="0" marR="0" lvl="0" indent="320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r"/>
              </a:tabLst>
            </a:pPr>
            <a:endParaRPr lang="en-US" altLang="en-US" sz="2200" dirty="0">
              <a:latin typeface="+mn-lt"/>
            </a:endParaRPr>
          </a:p>
          <a:p>
            <a:pPr eaLnBrk="1" fontAlgn="t" hangingPunct="1"/>
            <a:r>
              <a:rPr lang="en-US" sz="2200" b="1" dirty="0">
                <a:latin typeface="+mn-lt"/>
              </a:rPr>
              <a:t>29- What is the number of protons in Cr</a:t>
            </a:r>
            <a:r>
              <a:rPr lang="en-US" sz="2200" baseline="30000" dirty="0">
                <a:latin typeface="+mn-lt"/>
              </a:rPr>
              <a:t>+3</a:t>
            </a:r>
            <a:r>
              <a:rPr lang="en-US" sz="2200" b="1" dirty="0">
                <a:latin typeface="+mn-lt"/>
              </a:rPr>
              <a:t>?</a:t>
            </a:r>
          </a:p>
          <a:p>
            <a:pPr marL="862013" indent="-457200" eaLnBrk="1" fontAlgn="t" hangingPunct="1">
              <a:buAutoNum type="alphaLcPeriod"/>
            </a:pPr>
            <a:r>
              <a:rPr lang="en-US" sz="2200" dirty="0" smtClean="0">
                <a:latin typeface="+mn-lt"/>
              </a:rPr>
              <a:t>21                               </a:t>
            </a:r>
            <a:r>
              <a:rPr lang="en-US" sz="2200" dirty="0">
                <a:solidFill>
                  <a:srgbClr val="FF0000"/>
                </a:solidFill>
                <a:latin typeface="+mn-lt"/>
              </a:rPr>
              <a:t>b. 24                  </a:t>
            </a:r>
            <a:r>
              <a:rPr lang="en-US" sz="2200" dirty="0" smtClean="0">
                <a:solidFill>
                  <a:srgbClr val="FF0000"/>
                </a:solidFill>
                <a:latin typeface="+mn-lt"/>
              </a:rPr>
              <a:t>             </a:t>
            </a:r>
            <a:r>
              <a:rPr lang="en-US" sz="2200" dirty="0">
                <a:latin typeface="+mn-lt"/>
              </a:rPr>
              <a:t>c. 52                 </a:t>
            </a:r>
            <a:r>
              <a:rPr lang="en-US" sz="2200" dirty="0" smtClean="0">
                <a:latin typeface="+mn-lt"/>
              </a:rPr>
              <a:t>               d. 49</a:t>
            </a:r>
          </a:p>
          <a:p>
            <a:pPr marL="457200" indent="-457200" eaLnBrk="1" fontAlgn="t" hangingPunct="1">
              <a:buAutoNum type="alphaLcPeriod"/>
            </a:pPr>
            <a:endParaRPr lang="en-US" altLang="en-US" sz="2200" dirty="0">
              <a:latin typeface="+mn-lt"/>
            </a:endParaRPr>
          </a:p>
          <a:p>
            <a:pPr marL="457200" indent="-457200" eaLnBrk="1" fontAlgn="t" hangingPunct="1">
              <a:buAutoNum type="alphaLcPeriod"/>
            </a:pPr>
            <a:endParaRPr lang="en-US" altLang="en-US" sz="2200" dirty="0">
              <a:latin typeface="+mn-lt"/>
            </a:endParaRPr>
          </a:p>
          <a:p>
            <a:pPr marL="0" marR="0" lvl="0" indent="320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r"/>
              </a:tabLst>
            </a:pPr>
            <a:r>
              <a:rPr lang="en-US" altLang="en-US" sz="2200" b="1" dirty="0">
                <a:latin typeface="+mn-lt"/>
              </a:rPr>
              <a:t>30- 	What is the number of electrons in </a:t>
            </a:r>
            <a:r>
              <a:rPr lang="en-US" altLang="en-US" sz="2200" b="1" dirty="0" smtClean="0">
                <a:latin typeface="+mn-lt"/>
              </a:rPr>
              <a:t>Ca</a:t>
            </a:r>
            <a:r>
              <a:rPr lang="en-US" altLang="en-US" sz="2200" baseline="30000" dirty="0" smtClean="0">
                <a:latin typeface="+mn-lt"/>
              </a:rPr>
              <a:t>+2</a:t>
            </a:r>
            <a:r>
              <a:rPr lang="en-US" altLang="en-US" sz="2200" b="1" dirty="0" smtClean="0">
                <a:latin typeface="+mn-lt"/>
              </a:rPr>
              <a:t>.</a:t>
            </a:r>
          </a:p>
          <a:p>
            <a:pPr marL="0" marR="0" lvl="0" indent="320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r"/>
              </a:tabLst>
            </a:pPr>
            <a:r>
              <a:rPr lang="en-US" altLang="en-US" sz="2200" dirty="0" smtClean="0">
                <a:solidFill>
                  <a:srgbClr val="FF0000"/>
                </a:solidFill>
                <a:latin typeface="+mn-lt"/>
              </a:rPr>
              <a:t>a-</a:t>
            </a:r>
            <a:r>
              <a:rPr lang="pt-BR" altLang="en-US" sz="2200" dirty="0" smtClean="0">
                <a:solidFill>
                  <a:srgbClr val="FF0000"/>
                </a:solidFill>
                <a:latin typeface="+mn-lt"/>
              </a:rPr>
              <a:t>  18                              </a:t>
            </a:r>
            <a:r>
              <a:rPr lang="pt-BR" altLang="en-US" sz="2200" dirty="0" smtClean="0">
                <a:latin typeface="+mn-lt"/>
              </a:rPr>
              <a:t>b- 20                                  c- 38                              d- 40</a:t>
            </a:r>
          </a:p>
          <a:p>
            <a:pPr marL="0" marR="0" lvl="0" indent="320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r"/>
              </a:tabLst>
            </a:pPr>
            <a:endParaRPr lang="pt-BR" altLang="en-US" sz="2200" dirty="0">
              <a:latin typeface="+mn-lt"/>
            </a:endParaRPr>
          </a:p>
          <a:p>
            <a:pPr marL="0" marR="0" lvl="0" indent="320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r"/>
              </a:tabLst>
            </a:pPr>
            <a:endParaRPr lang="en-US" altLang="en-US" sz="2200" dirty="0">
              <a:latin typeface="+mn-lt"/>
            </a:endParaRPr>
          </a:p>
          <a:p>
            <a:pPr marL="0" marR="0" lvl="0" indent="320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r"/>
              </a:tabLst>
            </a:pPr>
            <a:r>
              <a:rPr lang="en-US" altLang="en-US" sz="2200" b="1" dirty="0">
                <a:latin typeface="+mn-lt"/>
              </a:rPr>
              <a:t>31- 	What is the number of neutrons in S</a:t>
            </a:r>
            <a:r>
              <a:rPr lang="en-US" altLang="en-US" sz="2200" b="1" baseline="30000" dirty="0">
                <a:latin typeface="+mn-lt"/>
              </a:rPr>
              <a:t>-1</a:t>
            </a:r>
            <a:r>
              <a:rPr lang="en-US" altLang="en-US" sz="2200" b="1" dirty="0">
                <a:latin typeface="+mn-lt"/>
              </a:rPr>
              <a:t>.</a:t>
            </a:r>
          </a:p>
          <a:p>
            <a:pPr marL="0" marR="0" lvl="0" indent="320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613" algn="r"/>
              </a:tabLst>
            </a:pPr>
            <a:r>
              <a:rPr lang="en-US" altLang="en-US" sz="2200" dirty="0">
                <a:latin typeface="+mn-lt"/>
              </a:rPr>
              <a:t>    a-</a:t>
            </a:r>
            <a:r>
              <a:rPr lang="pt-BR" altLang="en-US" sz="2200" dirty="0">
                <a:latin typeface="+mn-lt"/>
              </a:rPr>
              <a:t>  32                              b- 15                                </a:t>
            </a:r>
            <a:r>
              <a:rPr lang="pt-BR" altLang="en-US" sz="2200" dirty="0">
                <a:solidFill>
                  <a:srgbClr val="FF0000"/>
                </a:solidFill>
                <a:latin typeface="+mn-lt"/>
              </a:rPr>
              <a:t>c- 16                          </a:t>
            </a:r>
            <a:r>
              <a:rPr lang="pt-BR" altLang="en-US" sz="2200" dirty="0">
                <a:latin typeface="+mn-lt"/>
              </a:rPr>
              <a:t>d- 40</a:t>
            </a:r>
          </a:p>
        </p:txBody>
      </p:sp>
    </p:spTree>
    <p:extLst>
      <p:ext uri="{BB962C8B-B14F-4D97-AF65-F5344CB8AC3E}">
        <p14:creationId xmlns:p14="http://schemas.microsoft.com/office/powerpoint/2010/main" val="29992850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ch2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6439" y="1295285"/>
            <a:ext cx="11803823" cy="5057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20675"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200" b="1" dirty="0">
                <a:latin typeface="+mn-lt"/>
              </a:rPr>
              <a:t>32- Atoms often loss or gain electrons to form charged particles called ----------- .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    a-</a:t>
            </a:r>
            <a:r>
              <a:rPr lang="pt-BR" sz="2200" dirty="0">
                <a:latin typeface="+mn-lt"/>
              </a:rPr>
              <a:t>  atoms                              b- compounds             c- ions                       d- </a:t>
            </a:r>
            <a:r>
              <a:rPr lang="pt-BR" sz="2200" dirty="0" smtClean="0">
                <a:latin typeface="+mn-lt"/>
              </a:rPr>
              <a:t>metal</a:t>
            </a:r>
          </a:p>
          <a:p>
            <a:endParaRPr lang="pt-BR" sz="2200" dirty="0">
              <a:latin typeface="+mn-lt"/>
            </a:endParaRPr>
          </a:p>
          <a:p>
            <a:endParaRPr lang="pt-BR" sz="2200" dirty="0" smtClean="0">
              <a:latin typeface="+mn-lt"/>
            </a:endParaRPr>
          </a:p>
          <a:p>
            <a:endParaRPr lang="en-US" sz="2200" dirty="0">
              <a:latin typeface="+mn-lt"/>
            </a:endParaRPr>
          </a:p>
          <a:p>
            <a:r>
              <a:rPr lang="en-US" sz="2200" b="1" dirty="0">
                <a:latin typeface="+mn-lt"/>
              </a:rPr>
              <a:t>33- Which of following is cation?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    a-</a:t>
            </a:r>
            <a:r>
              <a:rPr lang="pt-BR" sz="2200" dirty="0">
                <a:latin typeface="+mn-lt"/>
              </a:rPr>
              <a:t>  Li</a:t>
            </a:r>
            <a:r>
              <a:rPr lang="pt-BR" sz="2200" baseline="30000" dirty="0">
                <a:latin typeface="+mn-lt"/>
              </a:rPr>
              <a:t>+</a:t>
            </a:r>
            <a:r>
              <a:rPr lang="pt-BR" sz="2200" dirty="0">
                <a:latin typeface="+mn-lt"/>
              </a:rPr>
              <a:t>                                   b- Na                           c- H</a:t>
            </a:r>
            <a:r>
              <a:rPr lang="pt-BR" sz="2200" baseline="-25000" dirty="0">
                <a:latin typeface="+mn-lt"/>
              </a:rPr>
              <a:t>2</a:t>
            </a:r>
            <a:r>
              <a:rPr lang="pt-BR" sz="2200" dirty="0">
                <a:latin typeface="+mn-lt"/>
              </a:rPr>
              <a:t>                       d- </a:t>
            </a:r>
            <a:r>
              <a:rPr lang="pt-BR" sz="2200" dirty="0" smtClean="0">
                <a:latin typeface="+mn-lt"/>
              </a:rPr>
              <a:t>Cl</a:t>
            </a:r>
            <a:r>
              <a:rPr lang="pt-BR" sz="2200" baseline="30000" dirty="0" smtClean="0">
                <a:latin typeface="+mn-lt"/>
              </a:rPr>
              <a:t>-</a:t>
            </a:r>
          </a:p>
          <a:p>
            <a:endParaRPr lang="pt-BR" sz="2200" baseline="30000" dirty="0">
              <a:latin typeface="+mn-lt"/>
            </a:endParaRPr>
          </a:p>
          <a:p>
            <a:endParaRPr lang="en-US" sz="2200" dirty="0">
              <a:latin typeface="+mn-lt"/>
            </a:endParaRPr>
          </a:p>
          <a:p>
            <a:r>
              <a:rPr lang="en-US" sz="2200" b="1" dirty="0">
                <a:latin typeface="+mn-lt"/>
              </a:rPr>
              <a:t>34- Elements in a periodic table is listed in order of increasing --------------- .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    a-</a:t>
            </a:r>
            <a:r>
              <a:rPr lang="pt-BR" sz="2200" dirty="0">
                <a:latin typeface="+mn-lt"/>
              </a:rPr>
              <a:t>  atomic number                 b- mass number          c- letter                   d- </a:t>
            </a:r>
            <a:r>
              <a:rPr lang="pt-BR" sz="2200" dirty="0" smtClean="0">
                <a:latin typeface="+mn-lt"/>
              </a:rPr>
              <a:t>name</a:t>
            </a:r>
          </a:p>
          <a:p>
            <a:endParaRPr lang="pt-BR" sz="2200" dirty="0">
              <a:latin typeface="+mn-lt"/>
            </a:endParaRPr>
          </a:p>
          <a:p>
            <a:endParaRPr lang="en-US" sz="2200" dirty="0">
              <a:latin typeface="+mn-lt"/>
            </a:endParaRPr>
          </a:p>
          <a:p>
            <a:r>
              <a:rPr lang="en-US" sz="2200" b="1" dirty="0">
                <a:latin typeface="+mn-lt"/>
              </a:rPr>
              <a:t>35- Which of the following is a nonmetal? 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    a-</a:t>
            </a:r>
            <a:r>
              <a:rPr lang="pt-BR" sz="2200" dirty="0">
                <a:latin typeface="+mn-lt"/>
              </a:rPr>
              <a:t>  Na                                      b- Mn                        c- S                         d- Al</a:t>
            </a:r>
            <a:endParaRPr 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126259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ch2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6439" y="1295285"/>
            <a:ext cx="11803823" cy="5057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20675"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200" b="1" dirty="0">
                <a:latin typeface="+mn-lt"/>
              </a:rPr>
              <a:t>32- Atoms often loss or gain electrons to form charged particles called ----------- .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    a-</a:t>
            </a:r>
            <a:r>
              <a:rPr lang="pt-BR" sz="2200" dirty="0">
                <a:latin typeface="+mn-lt"/>
              </a:rPr>
              <a:t>  atoms                              b- compounds             </a:t>
            </a:r>
            <a:r>
              <a:rPr lang="pt-BR" sz="2200" dirty="0">
                <a:solidFill>
                  <a:srgbClr val="FF0000"/>
                </a:solidFill>
                <a:latin typeface="+mn-lt"/>
              </a:rPr>
              <a:t>c- ions                       </a:t>
            </a:r>
            <a:r>
              <a:rPr lang="pt-BR" sz="2200" dirty="0">
                <a:latin typeface="+mn-lt"/>
              </a:rPr>
              <a:t>d- </a:t>
            </a:r>
            <a:r>
              <a:rPr lang="pt-BR" sz="2200" dirty="0" smtClean="0">
                <a:latin typeface="+mn-lt"/>
              </a:rPr>
              <a:t>metal</a:t>
            </a:r>
          </a:p>
          <a:p>
            <a:endParaRPr lang="pt-BR" sz="2200" dirty="0">
              <a:latin typeface="+mn-lt"/>
            </a:endParaRPr>
          </a:p>
          <a:p>
            <a:endParaRPr lang="pt-BR" sz="2200" dirty="0" smtClean="0">
              <a:latin typeface="+mn-lt"/>
            </a:endParaRPr>
          </a:p>
          <a:p>
            <a:endParaRPr lang="en-US" sz="2200" dirty="0">
              <a:latin typeface="+mn-lt"/>
            </a:endParaRPr>
          </a:p>
          <a:p>
            <a:r>
              <a:rPr lang="en-US" sz="2200" b="1" dirty="0">
                <a:latin typeface="+mn-lt"/>
              </a:rPr>
              <a:t>33- Which of following is cation?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solidFill>
                  <a:srgbClr val="FF0000"/>
                </a:solidFill>
                <a:latin typeface="+mn-lt"/>
              </a:rPr>
              <a:t>    a-</a:t>
            </a:r>
            <a:r>
              <a:rPr lang="pt-BR" sz="2200" dirty="0">
                <a:solidFill>
                  <a:srgbClr val="FF0000"/>
                </a:solidFill>
                <a:latin typeface="+mn-lt"/>
              </a:rPr>
              <a:t>  Li</a:t>
            </a:r>
            <a:r>
              <a:rPr lang="pt-BR" sz="2200" baseline="30000" dirty="0">
                <a:solidFill>
                  <a:srgbClr val="FF0000"/>
                </a:solidFill>
                <a:latin typeface="+mn-lt"/>
              </a:rPr>
              <a:t>+</a:t>
            </a:r>
            <a:r>
              <a:rPr lang="pt-BR" sz="2200" dirty="0">
                <a:solidFill>
                  <a:srgbClr val="FF0000"/>
                </a:solidFill>
                <a:latin typeface="+mn-lt"/>
              </a:rPr>
              <a:t>                                   </a:t>
            </a:r>
            <a:r>
              <a:rPr lang="pt-BR" sz="2200" dirty="0">
                <a:latin typeface="+mn-lt"/>
              </a:rPr>
              <a:t>b- Na                           c- H</a:t>
            </a:r>
            <a:r>
              <a:rPr lang="pt-BR" sz="2200" baseline="-25000" dirty="0">
                <a:latin typeface="+mn-lt"/>
              </a:rPr>
              <a:t>2</a:t>
            </a:r>
            <a:r>
              <a:rPr lang="pt-BR" sz="2200" dirty="0">
                <a:latin typeface="+mn-lt"/>
              </a:rPr>
              <a:t>                       d- </a:t>
            </a:r>
            <a:r>
              <a:rPr lang="pt-BR" sz="2200" dirty="0" smtClean="0">
                <a:latin typeface="+mn-lt"/>
              </a:rPr>
              <a:t>Cl</a:t>
            </a:r>
            <a:r>
              <a:rPr lang="pt-BR" sz="2200" baseline="30000" dirty="0" smtClean="0">
                <a:latin typeface="+mn-lt"/>
              </a:rPr>
              <a:t>-</a:t>
            </a:r>
          </a:p>
          <a:p>
            <a:endParaRPr lang="pt-BR" sz="2200" baseline="30000" dirty="0">
              <a:latin typeface="+mn-lt"/>
            </a:endParaRPr>
          </a:p>
          <a:p>
            <a:endParaRPr lang="en-US" sz="2200" dirty="0">
              <a:latin typeface="+mn-lt"/>
            </a:endParaRPr>
          </a:p>
          <a:p>
            <a:r>
              <a:rPr lang="en-US" sz="2200" b="1" dirty="0">
                <a:latin typeface="+mn-lt"/>
              </a:rPr>
              <a:t>34- Elements in a periodic table is listed in order of increasing --------------- .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    </a:t>
            </a:r>
            <a:r>
              <a:rPr lang="en-US" sz="2200" dirty="0">
                <a:solidFill>
                  <a:srgbClr val="FF0000"/>
                </a:solidFill>
                <a:latin typeface="+mn-lt"/>
              </a:rPr>
              <a:t>a-</a:t>
            </a:r>
            <a:r>
              <a:rPr lang="pt-BR" sz="2200" dirty="0">
                <a:solidFill>
                  <a:srgbClr val="FF0000"/>
                </a:solidFill>
                <a:latin typeface="+mn-lt"/>
              </a:rPr>
              <a:t>  atomic number                 </a:t>
            </a:r>
            <a:r>
              <a:rPr lang="pt-BR" sz="2200" dirty="0">
                <a:latin typeface="+mn-lt"/>
              </a:rPr>
              <a:t>b- mass number          c- letter                   d- </a:t>
            </a:r>
            <a:r>
              <a:rPr lang="pt-BR" sz="2200" dirty="0" smtClean="0">
                <a:latin typeface="+mn-lt"/>
              </a:rPr>
              <a:t>name</a:t>
            </a:r>
          </a:p>
          <a:p>
            <a:endParaRPr lang="pt-BR" sz="2200" dirty="0">
              <a:latin typeface="+mn-lt"/>
            </a:endParaRPr>
          </a:p>
          <a:p>
            <a:endParaRPr lang="en-US" sz="2200" dirty="0">
              <a:latin typeface="+mn-lt"/>
            </a:endParaRPr>
          </a:p>
          <a:p>
            <a:r>
              <a:rPr lang="en-US" sz="2200" b="1" dirty="0">
                <a:latin typeface="+mn-lt"/>
              </a:rPr>
              <a:t>35- Which of the following is a nonmetal? 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    a-</a:t>
            </a:r>
            <a:r>
              <a:rPr lang="pt-BR" sz="2200" dirty="0">
                <a:latin typeface="+mn-lt"/>
              </a:rPr>
              <a:t>  Na                                      b- Mn                        </a:t>
            </a:r>
            <a:r>
              <a:rPr lang="pt-BR" sz="2200" dirty="0">
                <a:solidFill>
                  <a:srgbClr val="FF0000"/>
                </a:solidFill>
                <a:latin typeface="+mn-lt"/>
              </a:rPr>
              <a:t>c- S                         </a:t>
            </a:r>
            <a:r>
              <a:rPr lang="pt-BR" sz="2200" dirty="0">
                <a:latin typeface="+mn-lt"/>
              </a:rPr>
              <a:t>d- Al</a:t>
            </a:r>
            <a:endParaRPr 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93816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ch2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7352" y="1295285"/>
            <a:ext cx="1129862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0040" marR="180340" indent="-320040" algn="just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36- Which of the following is an alkali metal? 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indent="320040">
              <a:lnSpc>
                <a:spcPct val="150000"/>
              </a:lnSpc>
            </a:pPr>
            <a:r>
              <a:rPr lang="en-US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a-</a:t>
            </a:r>
            <a:r>
              <a:rPr lang="pt-BR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K                                        b- He                         c- C                        d- </a:t>
            </a:r>
            <a:r>
              <a:rPr lang="pt-BR" sz="22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Mg</a:t>
            </a:r>
          </a:p>
          <a:p>
            <a:pPr indent="320040">
              <a:lnSpc>
                <a:spcPct val="150000"/>
              </a:lnSpc>
            </a:pP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20040" marR="180340" indent="-320040" algn="just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37- The noble gas which is used to fill buoyant balloons called ----------- . 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indent="320040">
              <a:lnSpc>
                <a:spcPct val="150000"/>
              </a:lnSpc>
            </a:pPr>
            <a:r>
              <a:rPr lang="en-US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a-</a:t>
            </a:r>
            <a:r>
              <a:rPr lang="pt-BR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Hellium                               b- Neon                    c- Xenon                d- </a:t>
            </a:r>
            <a:r>
              <a:rPr lang="pt-BR" sz="22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Argon</a:t>
            </a:r>
          </a:p>
          <a:p>
            <a:pPr indent="320040">
              <a:lnSpc>
                <a:spcPct val="150000"/>
              </a:lnSpc>
            </a:pP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20040" marR="180340" indent="-320040" algn="just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38- The noble gas which is often used in electronic signs called ------------- .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indent="320040">
              <a:lnSpc>
                <a:spcPct val="150000"/>
              </a:lnSpc>
            </a:pPr>
            <a:r>
              <a:rPr lang="en-US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a-</a:t>
            </a:r>
            <a:r>
              <a:rPr lang="pt-BR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Hellium                               b- Neon                    c- Xenon                d- </a:t>
            </a:r>
            <a:r>
              <a:rPr lang="pt-BR" sz="22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Argon</a:t>
            </a:r>
          </a:p>
          <a:p>
            <a:pPr indent="320040">
              <a:lnSpc>
                <a:spcPct val="150000"/>
              </a:lnSpc>
            </a:pP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20040" marR="180340" indent="-320040" algn="just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39- ----------------- is used as a sterilizing and disinfecting agent.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20040" marR="180340" indent="-320040" algn="just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a-</a:t>
            </a:r>
            <a:r>
              <a:rPr lang="pt-BR" sz="22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Hellium                                        b- Neon                    c- Argon                 d- Chlorine</a:t>
            </a:r>
            <a:endParaRPr lang="en-US" sz="2200" dirty="0"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7876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1424</Words>
  <Application>Microsoft Office PowerPoint</Application>
  <PresentationFormat>Widescreen</PresentationFormat>
  <Paragraphs>275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Times</vt:lpstr>
      <vt:lpstr>Times New Roman</vt:lpstr>
      <vt:lpstr>Office Theme</vt:lpstr>
      <vt:lpstr>Review chapter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Windows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Ohoud Al-Qurashi</dc:creator>
  <cp:lastModifiedBy>Ohoud Al-Qurashi</cp:lastModifiedBy>
  <cp:revision>24</cp:revision>
  <dcterms:created xsi:type="dcterms:W3CDTF">2017-10-22T09:13:54Z</dcterms:created>
  <dcterms:modified xsi:type="dcterms:W3CDTF">2017-10-25T04:32:22Z</dcterms:modified>
</cp:coreProperties>
</file>